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sldIdLst>
    <p:sldId id="256" r:id="rId2"/>
    <p:sldId id="295" r:id="rId3"/>
    <p:sldId id="257" r:id="rId4"/>
    <p:sldId id="297" r:id="rId5"/>
    <p:sldId id="296" r:id="rId6"/>
    <p:sldId id="298" r:id="rId7"/>
    <p:sldId id="262" r:id="rId8"/>
    <p:sldId id="302" r:id="rId9"/>
    <p:sldId id="263" r:id="rId10"/>
    <p:sldId id="264" r:id="rId11"/>
    <p:sldId id="265" r:id="rId12"/>
    <p:sldId id="266" r:id="rId13"/>
    <p:sldId id="299" r:id="rId14"/>
    <p:sldId id="300" r:id="rId15"/>
    <p:sldId id="270" r:id="rId16"/>
    <p:sldId id="281" r:id="rId17"/>
    <p:sldId id="288" r:id="rId18"/>
    <p:sldId id="315" r:id="rId19"/>
    <p:sldId id="317" r:id="rId20"/>
    <p:sldId id="301" r:id="rId21"/>
    <p:sldId id="303" r:id="rId22"/>
    <p:sldId id="304" r:id="rId23"/>
    <p:sldId id="306" r:id="rId24"/>
    <p:sldId id="305" r:id="rId25"/>
    <p:sldId id="307" r:id="rId26"/>
    <p:sldId id="308" r:id="rId27"/>
    <p:sldId id="309" r:id="rId28"/>
    <p:sldId id="316" r:id="rId29"/>
    <p:sldId id="310" r:id="rId30"/>
    <p:sldId id="311" r:id="rId31"/>
    <p:sldId id="312" r:id="rId32"/>
    <p:sldId id="313" r:id="rId33"/>
    <p:sldId id="314" r:id="rId34"/>
    <p:sldId id="277" r:id="rId35"/>
    <p:sldId id="282" r:id="rId36"/>
    <p:sldId id="293" r:id="rId37"/>
    <p:sldId id="280" r:id="rId38"/>
    <p:sldId id="292" r:id="rId39"/>
    <p:sldId id="286" r:id="rId4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Trebuchet MS" panose="020B0603020202020204" pitchFamily="34" charset="0"/>
      <p:regular r:id="rId46"/>
      <p:bold r:id="rId47"/>
      <p:italic r:id="rId48"/>
      <p:boldItalic r:id="rId49"/>
    </p:embeddedFont>
    <p:embeddedFont>
      <p:font typeface="Cambria Math" panose="02040503050406030204" pitchFamily="18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4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72" autoAdjust="0"/>
  </p:normalViewPr>
  <p:slideViewPr>
    <p:cSldViewPr snapToGrid="0">
      <p:cViewPr>
        <p:scale>
          <a:sx n="109" d="100"/>
          <a:sy n="109" d="100"/>
        </p:scale>
        <p:origin x="-3594" y="-8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833A5-37D9-4D18-A449-0E10CB8BFADB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9C8E5-37EA-42EB-9C7F-E8D7F76D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77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506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391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391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047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729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617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0F9D9A-E16B-4336-9DFE-5F2D3207E99C}" type="slidenum">
              <a:rPr lang="cs-CZ"/>
              <a:pPr/>
              <a:t>9</a:t>
            </a:fld>
            <a:endParaRPr lang="cs-CZ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1B09C8-68C7-4AF5-A99D-C9C18645B5EC}" type="slidenum">
              <a:rPr lang="cs-CZ"/>
              <a:pPr/>
              <a:t>10</a:t>
            </a:fld>
            <a:endParaRPr lang="cs-CZ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3C08B5-FB0E-4564-A476-F41206534322}" type="slidenum">
              <a:rPr lang="cs-CZ"/>
              <a:pPr/>
              <a:t>11</a:t>
            </a:fld>
            <a:endParaRPr lang="cs-CZ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01947-597D-4DB5-B5AB-B83BCACEAE15}" type="slidenum">
              <a:rPr lang="cs-CZ"/>
              <a:pPr/>
              <a:t>12</a:t>
            </a:fld>
            <a:endParaRPr lang="cs-CZ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3167C9-1684-46E6-BC0C-C01A370E946C}" type="slidenum">
              <a:rPr lang="cs-CZ"/>
              <a:pPr/>
              <a:t>13</a:t>
            </a:fld>
            <a:endParaRPr lang="cs-CZ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66AD-2084-4FAC-8E06-D4F5FF24910A}" type="slidenum">
              <a:rPr lang="cs-CZ"/>
              <a:pPr/>
              <a:t>14</a:t>
            </a:fld>
            <a:endParaRPr lang="cs-CZ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57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2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0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5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8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15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0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64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14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6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F09A-C508-42DC-8D78-A099E8F30A3D}" type="datetimeFigureOut">
              <a:rPr lang="en-GB" smtClean="0"/>
              <a:t>21/09/2016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9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6.png"/><Relationship Id="rId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hyperlink" Target="https://www.wolframalpha.com/input/?i=logistic+syste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hyperlink" Target="https://www.wolframalpha.com/input/?i=logistic+syste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41.jpe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D2XgQOyCCk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73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gif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739582" y="436725"/>
            <a:ext cx="5502810" cy="161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cs-CZ" sz="50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F</a:t>
            </a:r>
            <a:r>
              <a:rPr lang="cs-CZ" sz="4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YZIKÁLNÍ CHAOS</a:t>
            </a:r>
            <a:endParaRPr lang="en-GB" sz="4200" dirty="0" smtClean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cs-CZ" sz="4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A FRAKTÁLY</a:t>
            </a:r>
            <a:endParaRPr lang="cs-CZ" sz="42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919028" y="2252575"/>
            <a:ext cx="5160594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0" dirty="0">
                <a:latin typeface="Trebuchet MS" panose="020B0603020202020204" pitchFamily="34" charset="0"/>
              </a:rPr>
              <a:t>Pavel </a:t>
            </a:r>
            <a:r>
              <a:rPr lang="en-US" sz="2400" b="0" dirty="0" err="1">
                <a:latin typeface="Trebuchet MS" panose="020B0603020202020204" pitchFamily="34" charset="0"/>
              </a:rPr>
              <a:t>Str</a:t>
            </a:r>
            <a:r>
              <a:rPr lang="cs-CZ" sz="2400" b="0" dirty="0" err="1" smtClean="0">
                <a:latin typeface="Trebuchet MS" panose="020B0603020202020204" pitchFamily="34" charset="0"/>
              </a:rPr>
              <a:t>ánský</a:t>
            </a:r>
            <a:endParaRPr lang="cs-CZ" sz="2400" b="0" baseline="30000" dirty="0">
              <a:latin typeface="Trebuchet MS" panose="020B0603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9511" y="6433590"/>
            <a:ext cx="69976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 b="0" dirty="0" smtClean="0">
                <a:latin typeface="Trebuchet MS" panose="020B0603020202020204" pitchFamily="34" charset="0"/>
              </a:rPr>
              <a:t>Gymnázium Brandýs nad Labem</a:t>
            </a:r>
            <a:endParaRPr lang="cs-CZ" sz="1400" b="0" dirty="0">
              <a:latin typeface="Trebuchet MS" panose="020B0603020202020204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508768" y="6433591"/>
            <a:ext cx="13837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400" b="0" dirty="0" smtClean="0">
                <a:latin typeface="Trebuchet MS" panose="020B0603020202020204" pitchFamily="34" charset="0"/>
              </a:rPr>
              <a:t>15. února </a:t>
            </a:r>
            <a:r>
              <a:rPr lang="en-US" sz="1400" b="0" dirty="0" smtClean="0">
                <a:latin typeface="Trebuchet MS" panose="020B0603020202020204" pitchFamily="34" charset="0"/>
              </a:rPr>
              <a:t>201</a:t>
            </a:r>
            <a:r>
              <a:rPr lang="cs-CZ" sz="1400" b="0" dirty="0">
                <a:latin typeface="Trebuchet MS" panose="020B0603020202020204" pitchFamily="34" charset="0"/>
              </a:rPr>
              <a:t>6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398895" y="2714538"/>
            <a:ext cx="43381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www.pavelstransky.cz</a:t>
            </a:r>
            <a:endParaRPr lang="cs-CZ" sz="1600" baseline="300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8" name="Picture 5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873" y="421564"/>
            <a:ext cx="182479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1531093" y="3431869"/>
            <a:ext cx="6305823" cy="2832984"/>
            <a:chOff x="2724733" y="3431869"/>
            <a:chExt cx="6305823" cy="283298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4733" y="3431869"/>
              <a:ext cx="6064285" cy="2832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4128256" y="3498456"/>
              <a:ext cx="4902300" cy="634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cs-CZ" sz="1600" dirty="0" smtClean="0">
                  <a:latin typeface="Trebuchet MS" panose="020B0603020202020204" pitchFamily="34" charset="0"/>
                </a:rPr>
                <a:t>Ústav částicové a jaderné fyziky</a:t>
              </a:r>
              <a:endParaRPr lang="en-GB" sz="1600" dirty="0" smtClean="0">
                <a:latin typeface="Trebuchet MS" panose="020B0603020202020204" pitchFamily="34" charset="0"/>
              </a:endParaRPr>
            </a:p>
            <a:p>
              <a:pPr eaLnBrk="1" hangingPunct="1">
                <a:spcBef>
                  <a:spcPct val="20000"/>
                </a:spcBef>
              </a:pPr>
              <a:r>
                <a:rPr lang="en-GB" sz="1600" b="0" dirty="0" err="1" smtClean="0">
                  <a:latin typeface="Trebuchet MS" panose="020B0603020202020204" pitchFamily="34" charset="0"/>
                </a:rPr>
                <a:t>Matematicko-fyzik</a:t>
              </a:r>
              <a:r>
                <a:rPr lang="cs-CZ" sz="1600" b="0" dirty="0" err="1" smtClean="0">
                  <a:latin typeface="Trebuchet MS" panose="020B0603020202020204" pitchFamily="34" charset="0"/>
                </a:rPr>
                <a:t>ální</a:t>
              </a:r>
              <a:r>
                <a:rPr lang="cs-CZ" sz="1600" b="0" dirty="0" smtClean="0">
                  <a:latin typeface="Trebuchet MS" panose="020B0603020202020204" pitchFamily="34" charset="0"/>
                </a:rPr>
                <a:t> fakulta Univerzity Karlovy</a:t>
              </a:r>
              <a:endParaRPr lang="cs-CZ" sz="1600" b="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3" name="Obdélník 2"/>
          <p:cNvSpPr/>
          <p:nvPr/>
        </p:nvSpPr>
        <p:spPr>
          <a:xfrm>
            <a:off x="2341138" y="4282750"/>
            <a:ext cx="85016" cy="7931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05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26" name="Picture 10" descr="Anim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8068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72628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Dvě tělesa</a:t>
            </a:r>
            <a:r>
              <a:rPr lang="cs-CZ" sz="3200" b="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</a:p>
          <a:p>
            <a:pPr algn="l"/>
            <a:r>
              <a:rPr 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(přitahující se gravitačně)</a:t>
            </a:r>
            <a:endParaRPr lang="cs-CZ" sz="24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053329" y="4612166"/>
            <a:ext cx="360466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600" dirty="0" smtClean="0">
                <a:solidFill>
                  <a:srgbClr val="C00000"/>
                </a:solidFill>
                <a:latin typeface="Trebuchet MS" pitchFamily="34" charset="0"/>
              </a:rPr>
              <a:t>zjednodušení: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dirty="0" smtClean="0">
                <a:latin typeface="Trebuchet MS" pitchFamily="34" charset="0"/>
              </a:rPr>
              <a:t>tělesa mají zanedbatelné rozměry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dirty="0" smtClean="0">
                <a:latin typeface="Trebuchet MS" pitchFamily="34" charset="0"/>
              </a:rPr>
              <a:t>tělesa nemají žádnou vnitřní strukturu</a:t>
            </a:r>
            <a:endParaRPr lang="en-GB" sz="1600" dirty="0">
              <a:latin typeface="Trebuchet MS" pitchFamily="34" charset="0"/>
            </a:endParaRPr>
          </a:p>
        </p:txBody>
      </p:sp>
      <p:sp>
        <p:nvSpPr>
          <p:cNvPr id="14" name="Rectangle 55"/>
          <p:cNvSpPr>
            <a:spLocks noChangeArrowheads="1"/>
          </p:cNvSpPr>
          <p:nvPr/>
        </p:nvSpPr>
        <p:spPr bwMode="auto">
          <a:xfrm>
            <a:off x="686446" y="5934728"/>
            <a:ext cx="46320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0" dirty="0" err="1">
                <a:latin typeface="Trebuchet MS" pitchFamily="34" charset="0"/>
              </a:rPr>
              <a:t>pravideln</a:t>
            </a:r>
            <a:r>
              <a:rPr lang="cs-CZ" b="0" dirty="0">
                <a:latin typeface="Trebuchet MS" pitchFamily="34" charset="0"/>
              </a:rPr>
              <a:t>ý</a:t>
            </a:r>
            <a:r>
              <a:rPr lang="en-US" b="0" dirty="0">
                <a:latin typeface="Trebuchet MS" pitchFamily="34" charset="0"/>
              </a:rPr>
              <a:t> </a:t>
            </a:r>
            <a:r>
              <a:rPr lang="en-US" b="1" dirty="0" err="1" smtClean="0">
                <a:latin typeface="Trebuchet MS" pitchFamily="34" charset="0"/>
              </a:rPr>
              <a:t>periodi</a:t>
            </a:r>
            <a:r>
              <a:rPr lang="cs-CZ" b="1" dirty="0" err="1" smtClean="0">
                <a:latin typeface="Trebuchet MS" pitchFamily="34" charset="0"/>
              </a:rPr>
              <a:t>cký</a:t>
            </a:r>
            <a:r>
              <a:rPr lang="cs-CZ" b="0" dirty="0" smtClean="0">
                <a:latin typeface="Trebuchet MS" pitchFamily="34" charset="0"/>
              </a:rPr>
              <a:t> pohyb po elipsách</a:t>
            </a:r>
            <a:endParaRPr lang="cs-CZ" b="0" dirty="0">
              <a:latin typeface="Trebuchet MS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148064" y="5948053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itchFamily="34" charset="0"/>
              </a:rPr>
              <a:t>(1609 - Johannes Kepler a jeho zákony)</a:t>
            </a:r>
            <a:endParaRPr lang="en-GB" sz="1600" dirty="0">
              <a:latin typeface="Trebuchet MS" pitchFamily="34" charset="0"/>
            </a:endParaRPr>
          </a:p>
        </p:txBody>
      </p:sp>
      <p:pic>
        <p:nvPicPr>
          <p:cNvPr id="16" name="Picture 2" descr="http://www.crystalinks.com/binarystars5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r="9611"/>
          <a:stretch/>
        </p:blipFill>
        <p:spPr bwMode="auto">
          <a:xfrm>
            <a:off x="6813747" y="332656"/>
            <a:ext cx="1987379" cy="15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2136289" y="3995772"/>
            <a:ext cx="272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(stejná hmotnost těles)</a:t>
            </a:r>
            <a:endParaRPr lang="en-GB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7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5" name="Picture 5" descr="Počát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1406525"/>
            <a:ext cx="38068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2448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Dvě tělesa</a:t>
            </a:r>
            <a:endParaRPr lang="cs-CZ" sz="3200" b="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Skupina 2"/>
          <p:cNvGrpSpPr/>
          <p:nvPr/>
        </p:nvGrpSpPr>
        <p:grpSpPr>
          <a:xfrm>
            <a:off x="2889250" y="332656"/>
            <a:ext cx="6104524" cy="5080719"/>
            <a:chOff x="2889250" y="332656"/>
            <a:chExt cx="6104524" cy="5080719"/>
          </a:xfrm>
        </p:grpSpPr>
        <p:sp>
          <p:nvSpPr>
            <p:cNvPr id="296979" name="Line 19"/>
            <p:cNvSpPr>
              <a:spLocks noChangeShapeType="1"/>
            </p:cNvSpPr>
            <p:nvPr/>
          </p:nvSpPr>
          <p:spPr bwMode="auto">
            <a:xfrm flipV="1">
              <a:off x="2889250" y="2390775"/>
              <a:ext cx="0" cy="254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6980" name="Line 20"/>
            <p:cNvSpPr>
              <a:spLocks noChangeShapeType="1"/>
            </p:cNvSpPr>
            <p:nvPr/>
          </p:nvSpPr>
          <p:spPr bwMode="auto">
            <a:xfrm>
              <a:off x="3873500" y="2798763"/>
              <a:ext cx="0" cy="279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296964" name="Picture 4" descr="Počáte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763" y="1412875"/>
              <a:ext cx="3810000" cy="400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6969" name="Line 9"/>
            <p:cNvSpPr>
              <a:spLocks noChangeShapeType="1"/>
            </p:cNvSpPr>
            <p:nvPr/>
          </p:nvSpPr>
          <p:spPr bwMode="auto">
            <a:xfrm flipV="1">
              <a:off x="6423025" y="2401888"/>
              <a:ext cx="0" cy="254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6970" name="Line 10"/>
            <p:cNvSpPr>
              <a:spLocks noChangeShapeType="1"/>
            </p:cNvSpPr>
            <p:nvPr/>
          </p:nvSpPr>
          <p:spPr bwMode="auto">
            <a:xfrm>
              <a:off x="7407275" y="2809875"/>
              <a:ext cx="0" cy="279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6987" name="Line 27"/>
            <p:cNvSpPr>
              <a:spLocks noChangeShapeType="1"/>
            </p:cNvSpPr>
            <p:nvPr/>
          </p:nvSpPr>
          <p:spPr bwMode="auto">
            <a:xfrm flipV="1">
              <a:off x="6423025" y="2401888"/>
              <a:ext cx="0" cy="254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6988" name="Line 28"/>
            <p:cNvSpPr>
              <a:spLocks noChangeShapeType="1"/>
            </p:cNvSpPr>
            <p:nvPr/>
          </p:nvSpPr>
          <p:spPr bwMode="auto">
            <a:xfrm>
              <a:off x="7407275" y="2809875"/>
              <a:ext cx="0" cy="279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296992" name="Group 32"/>
            <p:cNvGrpSpPr>
              <a:grpSpLocks/>
            </p:cNvGrpSpPr>
            <p:nvPr/>
          </p:nvGrpSpPr>
          <p:grpSpPr bwMode="auto">
            <a:xfrm>
              <a:off x="4576763" y="1412875"/>
              <a:ext cx="3810000" cy="4000500"/>
              <a:chOff x="2883" y="890"/>
              <a:chExt cx="2400" cy="2520"/>
            </a:xfrm>
          </p:grpSpPr>
          <p:pic>
            <p:nvPicPr>
              <p:cNvPr id="296989" name="Picture 29" descr="Počátek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3" y="890"/>
                <a:ext cx="2400" cy="2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6990" name="Line 30"/>
              <p:cNvSpPr>
                <a:spLocks noChangeShapeType="1"/>
              </p:cNvSpPr>
              <p:nvPr/>
            </p:nvSpPr>
            <p:spPr bwMode="auto">
              <a:xfrm flipV="1">
                <a:off x="4046" y="1513"/>
                <a:ext cx="0" cy="1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6991" name="Line 31"/>
              <p:cNvSpPr>
                <a:spLocks noChangeShapeType="1"/>
              </p:cNvSpPr>
              <p:nvPr/>
            </p:nvSpPr>
            <p:spPr bwMode="auto">
              <a:xfrm>
                <a:off x="4666" y="1770"/>
                <a:ext cx="0" cy="17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5737370" y="4492124"/>
              <a:ext cx="207006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10000"/>
                </a:spcBef>
              </a:pPr>
              <a:r>
                <a:rPr lang="en-US" sz="2400" i="1" dirty="0">
                  <a:latin typeface="Arial" pitchFamily="34" charset="0"/>
                </a:rPr>
                <a:t>M </a:t>
              </a:r>
              <a:r>
                <a:rPr lang="en-US" sz="2400" dirty="0">
                  <a:latin typeface="Arial" pitchFamily="34" charset="0"/>
                </a:rPr>
                <a:t>= </a:t>
              </a:r>
              <a:r>
                <a:rPr lang="en-US" sz="2400" i="1" dirty="0" smtClean="0">
                  <a:solidFill>
                    <a:srgbClr val="F00000"/>
                  </a:solidFill>
                  <a:latin typeface="Arial" pitchFamily="34" charset="0"/>
                </a:rPr>
                <a:t>M</a:t>
              </a:r>
              <a:r>
                <a:rPr lang="cs-CZ" sz="2400" i="1" dirty="0" smtClean="0">
                  <a:solidFill>
                    <a:srgbClr val="F00000"/>
                  </a:solidFill>
                  <a:latin typeface="Arial" pitchFamily="34" charset="0"/>
                </a:rPr>
                <a:t> </a:t>
              </a:r>
              <a:r>
                <a:rPr lang="cs-CZ" sz="2400" dirty="0" smtClean="0">
                  <a:latin typeface="Arial" pitchFamily="34" charset="0"/>
                </a:rPr>
                <a:t>= 5</a:t>
              </a:r>
              <a:r>
                <a:rPr lang="cs-CZ" sz="2400" dirty="0" smtClean="0">
                  <a:solidFill>
                    <a:srgbClr val="F00000"/>
                  </a:solidFill>
                  <a:latin typeface="Arial" pitchFamily="34" charset="0"/>
                </a:rPr>
                <a:t> </a:t>
              </a:r>
              <a:r>
                <a:rPr lang="cs-CZ" sz="2400" i="1" dirty="0" smtClean="0">
                  <a:solidFill>
                    <a:srgbClr val="0000B4"/>
                  </a:solidFill>
                  <a:latin typeface="Arial" pitchFamily="34" charset="0"/>
                </a:rPr>
                <a:t>m</a:t>
              </a:r>
              <a:endParaRPr lang="en-US" sz="2400" i="1" dirty="0">
                <a:solidFill>
                  <a:srgbClr val="0000B4"/>
                </a:solidFill>
                <a:latin typeface="Arial" pitchFamily="34" charset="0"/>
              </a:endParaRP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4545709" y="4951293"/>
              <a:ext cx="4448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(</a:t>
              </a:r>
              <a:r>
                <a:rPr lang="cs-CZ" dirty="0" smtClean="0">
                  <a:solidFill>
                    <a:srgbClr val="C00000"/>
                  </a:solidFill>
                </a:rPr>
                <a:t>zjednodušení: </a:t>
              </a:r>
              <a:r>
                <a:rPr lang="en-GB" dirty="0" err="1" smtClean="0"/>
                <a:t>pohyb</a:t>
              </a:r>
              <a:r>
                <a:rPr lang="en-GB" dirty="0" smtClean="0"/>
                <a:t> </a:t>
              </a:r>
              <a:r>
                <a:rPr lang="cs-CZ" dirty="0" smtClean="0"/>
                <a:t>probíhá v jedné rovině)</a:t>
              </a:r>
              <a:endParaRPr lang="en-GB" dirty="0"/>
            </a:p>
          </p:txBody>
        </p:sp>
        <p:pic>
          <p:nvPicPr>
            <p:cNvPr id="32" name="Picture 2" descr="http://www.crystalinks.com/binarystars51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9" r="9611"/>
            <a:stretch/>
          </p:blipFill>
          <p:spPr bwMode="auto">
            <a:xfrm>
              <a:off x="6813747" y="332656"/>
              <a:ext cx="1987379" cy="1597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 Box 54"/>
            <p:cNvSpPr txBox="1">
              <a:spLocks noChangeArrowheads="1"/>
            </p:cNvSpPr>
            <p:nvPr/>
          </p:nvSpPr>
          <p:spPr bwMode="auto">
            <a:xfrm>
              <a:off x="4644008" y="332656"/>
              <a:ext cx="244827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cs-CZ" sz="3200" b="0" u="sng" dirty="0" smtClean="0">
                  <a:solidFill>
                    <a:srgbClr val="0000B4"/>
                  </a:solidFill>
                  <a:latin typeface="Trebuchet MS" pitchFamily="34" charset="0"/>
                </a:rPr>
                <a:t>Tři tělesa</a:t>
              </a:r>
              <a:endParaRPr lang="cs-CZ" sz="3200" b="0" dirty="0" smtClean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1078" y="995870"/>
              <a:ext cx="808486" cy="602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6228184" y="1052736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600" b="1" dirty="0" smtClean="0">
                  <a:latin typeface="Trebuchet MS" pitchFamily="34" charset="0"/>
                </a:rPr>
                <a:t>+</a:t>
              </a:r>
              <a:endParaRPr lang="en-GB" sz="2600" b="1" dirty="0"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4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9" name="Picture 5" descr="Anim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381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870" name="Picture 6" descr="Anima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8068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2448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Dvě tělesa</a:t>
            </a:r>
            <a:endParaRPr lang="cs-CZ" sz="3200" b="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8" name="Text Box 54"/>
          <p:cNvSpPr txBox="1">
            <a:spLocks noChangeArrowheads="1"/>
          </p:cNvSpPr>
          <p:nvPr/>
        </p:nvSpPr>
        <p:spPr bwMode="auto">
          <a:xfrm>
            <a:off x="4644008" y="332656"/>
            <a:ext cx="2448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Tři tělesa</a:t>
            </a:r>
            <a:endParaRPr lang="cs-CZ" sz="3200" b="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78" y="995870"/>
            <a:ext cx="808486" cy="60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Přímá spojnice 1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>
            <a:off x="17018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228184" y="1052736"/>
            <a:ext cx="4320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smtClean="0">
                <a:latin typeface="Trebuchet MS" pitchFamily="34" charset="0"/>
              </a:rPr>
              <a:t>+</a:t>
            </a:r>
            <a:endParaRPr lang="en-GB" sz="2600" b="1" dirty="0">
              <a:latin typeface="Trebuchet MS" pitchFamily="34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5737370" y="4492124"/>
            <a:ext cx="20700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en-US" sz="2400" i="1" dirty="0">
                <a:latin typeface="Arial" pitchFamily="34" charset="0"/>
              </a:rPr>
              <a:t>M </a:t>
            </a:r>
            <a:r>
              <a:rPr lang="en-US" sz="2400" dirty="0">
                <a:latin typeface="Arial" pitchFamily="34" charset="0"/>
              </a:rPr>
              <a:t>= </a:t>
            </a:r>
            <a:r>
              <a:rPr lang="en-US" sz="2400" i="1" dirty="0" smtClean="0">
                <a:solidFill>
                  <a:srgbClr val="F00000"/>
                </a:solidFill>
                <a:latin typeface="Arial" pitchFamily="34" charset="0"/>
              </a:rPr>
              <a:t>M</a:t>
            </a:r>
            <a:r>
              <a:rPr lang="cs-CZ" sz="2400" i="1" dirty="0" smtClean="0">
                <a:solidFill>
                  <a:srgbClr val="F00000"/>
                </a:solidFill>
                <a:latin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</a:rPr>
              <a:t>= 5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</a:rPr>
              <a:t> </a:t>
            </a:r>
            <a:r>
              <a:rPr lang="cs-CZ" sz="2400" i="1" dirty="0" smtClean="0">
                <a:solidFill>
                  <a:srgbClr val="0000B4"/>
                </a:solidFill>
                <a:latin typeface="Arial" pitchFamily="34" charset="0"/>
              </a:rPr>
              <a:t>m</a:t>
            </a:r>
            <a:endParaRPr lang="en-US" sz="2400" i="1" dirty="0">
              <a:solidFill>
                <a:srgbClr val="0000B4"/>
              </a:solidFill>
              <a:latin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545709" y="4951293"/>
            <a:ext cx="4448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</a:t>
            </a:r>
            <a:r>
              <a:rPr lang="cs-CZ" dirty="0" smtClean="0">
                <a:solidFill>
                  <a:srgbClr val="C00000"/>
                </a:solidFill>
              </a:rPr>
              <a:t>zjednodušení: </a:t>
            </a:r>
            <a:r>
              <a:rPr lang="en-GB" dirty="0" err="1" smtClean="0"/>
              <a:t>pohyb</a:t>
            </a:r>
            <a:r>
              <a:rPr lang="en-GB" dirty="0" smtClean="0"/>
              <a:t> </a:t>
            </a:r>
            <a:r>
              <a:rPr lang="cs-CZ" dirty="0" smtClean="0"/>
              <a:t>probíhá v jedné rovině)</a:t>
            </a:r>
            <a:endParaRPr lang="en-GB" dirty="0"/>
          </a:p>
        </p:txBody>
      </p:sp>
      <p:pic>
        <p:nvPicPr>
          <p:cNvPr id="14" name="Picture 2" descr="http://www.crystalinks.com/binarystars51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r="9611"/>
          <a:stretch/>
        </p:blipFill>
        <p:spPr bwMode="auto">
          <a:xfrm>
            <a:off x="6813747" y="332656"/>
            <a:ext cx="1987379" cy="15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55"/>
          <p:cNvSpPr>
            <a:spLocks noChangeArrowheads="1"/>
          </p:cNvSpPr>
          <p:nvPr/>
        </p:nvSpPr>
        <p:spPr bwMode="auto">
          <a:xfrm>
            <a:off x="5414094" y="5955175"/>
            <a:ext cx="29847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1" dirty="0" err="1" smtClean="0">
                <a:latin typeface="Trebuchet MS" pitchFamily="34" charset="0"/>
              </a:rPr>
              <a:t>periodi</a:t>
            </a:r>
            <a:r>
              <a:rPr lang="cs-CZ" b="1" dirty="0" err="1" smtClean="0">
                <a:latin typeface="Trebuchet MS" pitchFamily="34" charset="0"/>
              </a:rPr>
              <a:t>cký</a:t>
            </a:r>
            <a:r>
              <a:rPr lang="cs-CZ" b="0" dirty="0" smtClean="0">
                <a:latin typeface="Trebuchet MS" pitchFamily="34" charset="0"/>
              </a:rPr>
              <a:t> </a:t>
            </a:r>
            <a:r>
              <a:rPr lang="en-GB" b="0" dirty="0" err="1" smtClean="0">
                <a:latin typeface="Trebuchet MS" pitchFamily="34" charset="0"/>
              </a:rPr>
              <a:t>stabiln</a:t>
            </a:r>
            <a:r>
              <a:rPr lang="cs-CZ" b="0" dirty="0" smtClean="0">
                <a:latin typeface="Trebuchet MS" pitchFamily="34" charset="0"/>
              </a:rPr>
              <a:t>í pohyb</a:t>
            </a:r>
            <a:endParaRPr lang="cs-CZ" b="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5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378" name="Group 10"/>
          <p:cNvGrpSpPr>
            <a:grpSpLocks/>
          </p:cNvGrpSpPr>
          <p:nvPr/>
        </p:nvGrpSpPr>
        <p:grpSpPr bwMode="auto">
          <a:xfrm>
            <a:off x="4578350" y="1412875"/>
            <a:ext cx="3810000" cy="4000500"/>
            <a:chOff x="655" y="890"/>
            <a:chExt cx="2400" cy="2520"/>
          </a:xfrm>
        </p:grpSpPr>
        <p:pic>
          <p:nvPicPr>
            <p:cNvPr id="314379" name="Picture 11" descr="Počát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" y="890"/>
              <a:ext cx="2400" cy="2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4380" name="Line 12"/>
            <p:cNvSpPr>
              <a:spLocks noChangeShapeType="1"/>
            </p:cNvSpPr>
            <p:nvPr/>
          </p:nvSpPr>
          <p:spPr bwMode="auto">
            <a:xfrm flipV="1">
              <a:off x="1820" y="1513"/>
              <a:ext cx="0" cy="1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4381" name="Line 13"/>
            <p:cNvSpPr>
              <a:spLocks noChangeShapeType="1"/>
            </p:cNvSpPr>
            <p:nvPr/>
          </p:nvSpPr>
          <p:spPr bwMode="auto">
            <a:xfrm>
              <a:off x="2440" y="1770"/>
              <a:ext cx="0" cy="17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4400" name="Group 32"/>
          <p:cNvGrpSpPr>
            <a:grpSpLocks/>
          </p:cNvGrpSpPr>
          <p:nvPr/>
        </p:nvGrpSpPr>
        <p:grpSpPr bwMode="auto">
          <a:xfrm>
            <a:off x="1049338" y="1412875"/>
            <a:ext cx="3810000" cy="4000500"/>
            <a:chOff x="612" y="890"/>
            <a:chExt cx="2400" cy="2520"/>
          </a:xfrm>
        </p:grpSpPr>
        <p:pic>
          <p:nvPicPr>
            <p:cNvPr id="314396" name="Picture 28" descr="Počát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890"/>
              <a:ext cx="2400" cy="2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4397" name="Line 29"/>
            <p:cNvSpPr>
              <a:spLocks noChangeShapeType="1"/>
            </p:cNvSpPr>
            <p:nvPr/>
          </p:nvSpPr>
          <p:spPr bwMode="auto">
            <a:xfrm flipV="1">
              <a:off x="1777" y="1513"/>
              <a:ext cx="0" cy="1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4398" name="Line 30"/>
            <p:cNvSpPr>
              <a:spLocks noChangeShapeType="1"/>
            </p:cNvSpPr>
            <p:nvPr/>
          </p:nvSpPr>
          <p:spPr bwMode="auto">
            <a:xfrm>
              <a:off x="2397" y="1770"/>
              <a:ext cx="0" cy="17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485802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Tři tělesa </a:t>
            </a:r>
          </a:p>
          <a:p>
            <a:pPr algn="l"/>
            <a:r>
              <a:rPr 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- </a:t>
            </a:r>
            <a:r>
              <a:rPr lang="cs-CZ" sz="2400" dirty="0">
                <a:solidFill>
                  <a:srgbClr val="0000B4"/>
                </a:solidFill>
                <a:latin typeface="Trebuchet MS" pitchFamily="34" charset="0"/>
              </a:rPr>
              <a:t>n</a:t>
            </a:r>
            <a:r>
              <a:rPr 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estabilní pohyb</a:t>
            </a:r>
          </a:p>
        </p:txBody>
      </p:sp>
      <p:cxnSp>
        <p:nvCxnSpPr>
          <p:cNvPr id="16" name="Přímá spojnice 1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541176" y="1243069"/>
            <a:ext cx="3241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rgbClr val="0000B4"/>
                </a:solidFill>
                <a:latin typeface="Trebuchet MS" pitchFamily="34" charset="0"/>
              </a:rPr>
              <a:t>modr</a:t>
            </a:r>
            <a:r>
              <a:rPr lang="cs-CZ" dirty="0" smtClean="0">
                <a:solidFill>
                  <a:srgbClr val="0000B4"/>
                </a:solidFill>
                <a:latin typeface="Trebuchet MS" pitchFamily="34" charset="0"/>
              </a:rPr>
              <a:t>á družice </a:t>
            </a:r>
            <a:r>
              <a:rPr lang="cs-CZ" dirty="0" smtClean="0">
                <a:latin typeface="Trebuchet MS" pitchFamily="34" charset="0"/>
              </a:rPr>
              <a:t>na počátku nepatrně posunuta</a:t>
            </a:r>
            <a:endParaRPr lang="en-GB" dirty="0">
              <a:latin typeface="Trebuchet MS" pitchFamily="34" charset="0"/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6936375" y="2214154"/>
            <a:ext cx="43760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Skupina 7"/>
          <p:cNvGrpSpPr/>
          <p:nvPr/>
        </p:nvGrpSpPr>
        <p:grpSpPr>
          <a:xfrm>
            <a:off x="3402873" y="1883047"/>
            <a:ext cx="499746" cy="139700"/>
            <a:chOff x="3402873" y="1883047"/>
            <a:chExt cx="499746" cy="139700"/>
          </a:xfrm>
        </p:grpSpPr>
        <p:cxnSp>
          <p:nvCxnSpPr>
            <p:cNvPr id="5" name="Přímá spojnice se šipkou 4"/>
            <p:cNvCxnSpPr/>
            <p:nvPr/>
          </p:nvCxnSpPr>
          <p:spPr>
            <a:xfrm>
              <a:off x="3402873" y="1952897"/>
              <a:ext cx="49974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/>
            <p:cNvCxnSpPr/>
            <p:nvPr/>
          </p:nvCxnSpPr>
          <p:spPr>
            <a:xfrm>
              <a:off x="3402873" y="1883047"/>
              <a:ext cx="0" cy="1397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>
              <a:off x="3902619" y="1883047"/>
              <a:ext cx="0" cy="1397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ovéPole 8"/>
          <p:cNvSpPr txBox="1"/>
          <p:nvPr/>
        </p:nvSpPr>
        <p:spPr>
          <a:xfrm>
            <a:off x="3324652" y="1575717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1 km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6776809" y="1840408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+1 cm</a:t>
            </a:r>
            <a:endParaRPr lang="cs-CZ" sz="16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9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29" name="Picture 13" descr="Anim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3817938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31" name="Picture 15" descr="Anima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1412875"/>
            <a:ext cx="381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485802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Tři tělesa </a:t>
            </a:r>
          </a:p>
          <a:p>
            <a:pPr algn="l"/>
            <a:r>
              <a:rPr 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- </a:t>
            </a:r>
            <a:r>
              <a:rPr lang="cs-CZ" sz="2400" dirty="0">
                <a:solidFill>
                  <a:srgbClr val="0000B4"/>
                </a:solidFill>
                <a:latin typeface="Trebuchet MS" pitchFamily="34" charset="0"/>
              </a:rPr>
              <a:t>n</a:t>
            </a:r>
            <a:r>
              <a:rPr 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estabilní pohyb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513269" y="3141621"/>
            <a:ext cx="5103749" cy="3263847"/>
            <a:chOff x="513269" y="3141621"/>
            <a:chExt cx="5103749" cy="3263847"/>
          </a:xfrm>
        </p:grpSpPr>
        <p:grpSp>
          <p:nvGrpSpPr>
            <p:cNvPr id="5" name="Skupina 4"/>
            <p:cNvGrpSpPr/>
            <p:nvPr/>
          </p:nvGrpSpPr>
          <p:grpSpPr>
            <a:xfrm>
              <a:off x="513269" y="3141621"/>
              <a:ext cx="5103749" cy="3263847"/>
              <a:chOff x="513269" y="3141621"/>
              <a:chExt cx="5103749" cy="3263847"/>
            </a:xfrm>
          </p:grpSpPr>
          <p:sp>
            <p:nvSpPr>
              <p:cNvPr id="4" name="Obdélník 3"/>
              <p:cNvSpPr/>
              <p:nvPr/>
            </p:nvSpPr>
            <p:spPr>
              <a:xfrm>
                <a:off x="513269" y="3141621"/>
                <a:ext cx="4940474" cy="32638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18" name="Skupina 17"/>
              <p:cNvGrpSpPr/>
              <p:nvPr/>
            </p:nvGrpSpPr>
            <p:grpSpPr>
              <a:xfrm>
                <a:off x="946863" y="3479147"/>
                <a:ext cx="3705652" cy="2828825"/>
                <a:chOff x="4604466" y="3510138"/>
                <a:chExt cx="3705652" cy="2828825"/>
              </a:xfrm>
            </p:grpSpPr>
            <p:pic>
              <p:nvPicPr>
                <p:cNvPr id="25" name="Picture 2" descr="D:\Pavel\Desktop\Differences 2.p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1692" y="3510138"/>
                  <a:ext cx="3048426" cy="26673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6" name="Skupina 25"/>
                <p:cNvGrpSpPr/>
                <p:nvPr/>
              </p:nvGrpSpPr>
              <p:grpSpPr>
                <a:xfrm>
                  <a:off x="5252361" y="6042663"/>
                  <a:ext cx="2246024" cy="296300"/>
                  <a:chOff x="5252361" y="6117311"/>
                  <a:chExt cx="2246024" cy="296300"/>
                </a:xfrm>
              </p:grpSpPr>
              <p:sp>
                <p:nvSpPr>
                  <p:cNvPr id="36" name="TextovéPole 35"/>
                  <p:cNvSpPr txBox="1"/>
                  <p:nvPr/>
                </p:nvSpPr>
                <p:spPr>
                  <a:xfrm>
                    <a:off x="6174348" y="6136612"/>
                    <a:ext cx="34496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0" dirty="0" smtClean="0">
                        <a:solidFill>
                          <a:srgbClr val="FF0000"/>
                        </a:solidFill>
                        <a:latin typeface="Trebuchet MS" pitchFamily="34" charset="0"/>
                      </a:rPr>
                      <a:t>50</a:t>
                    </a:r>
                    <a:endParaRPr lang="en-GB" sz="1200" b="0" dirty="0">
                      <a:solidFill>
                        <a:srgbClr val="FF0000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7" name="TextovéPole 36"/>
                  <p:cNvSpPr txBox="1"/>
                  <p:nvPr/>
                </p:nvSpPr>
                <p:spPr>
                  <a:xfrm>
                    <a:off x="5252361" y="6117311"/>
                    <a:ext cx="27443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0" dirty="0" smtClean="0">
                        <a:solidFill>
                          <a:srgbClr val="FF0000"/>
                        </a:solidFill>
                        <a:latin typeface="Trebuchet MS" pitchFamily="34" charset="0"/>
                      </a:rPr>
                      <a:t>0</a:t>
                    </a:r>
                    <a:endParaRPr lang="en-GB" sz="1200" b="0" dirty="0">
                      <a:solidFill>
                        <a:srgbClr val="FF0000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8" name="TextovéPole 37"/>
                  <p:cNvSpPr txBox="1"/>
                  <p:nvPr/>
                </p:nvSpPr>
                <p:spPr>
                  <a:xfrm>
                    <a:off x="7073269" y="6136612"/>
                    <a:ext cx="42511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0" dirty="0" smtClean="0">
                        <a:solidFill>
                          <a:srgbClr val="FF0000"/>
                        </a:solidFill>
                        <a:latin typeface="Trebuchet MS" pitchFamily="34" charset="0"/>
                      </a:rPr>
                      <a:t>100</a:t>
                    </a:r>
                    <a:endParaRPr lang="en-GB" sz="1200" b="0" dirty="0">
                      <a:solidFill>
                        <a:srgbClr val="FF0000"/>
                      </a:solidFill>
                      <a:latin typeface="Trebuchet MS" pitchFamily="34" charset="0"/>
                    </a:endParaRPr>
                  </a:p>
                </p:txBody>
              </p:sp>
            </p:grpSp>
            <p:grpSp>
              <p:nvGrpSpPr>
                <p:cNvPr id="27" name="Skupina 26"/>
                <p:cNvGrpSpPr/>
                <p:nvPr/>
              </p:nvGrpSpPr>
              <p:grpSpPr>
                <a:xfrm>
                  <a:off x="4604466" y="3657459"/>
                  <a:ext cx="724470" cy="2258631"/>
                  <a:chOff x="971600" y="3635693"/>
                  <a:chExt cx="724470" cy="2258631"/>
                </a:xfrm>
              </p:grpSpPr>
              <p:sp>
                <p:nvSpPr>
                  <p:cNvPr id="28" name="TextovéPole 27"/>
                  <p:cNvSpPr txBox="1"/>
                  <p:nvPr/>
                </p:nvSpPr>
                <p:spPr>
                  <a:xfrm>
                    <a:off x="1054549" y="5345223"/>
                    <a:ext cx="64152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GB" sz="1200" b="0" dirty="0" smtClean="0">
                        <a:solidFill>
                          <a:srgbClr val="FF0000"/>
                        </a:solidFill>
                        <a:latin typeface="Trebuchet MS" pitchFamily="34" charset="0"/>
                      </a:rPr>
                      <a:t>0.0001</a:t>
                    </a:r>
                    <a:endParaRPr lang="en-GB" sz="1200" b="0" dirty="0">
                      <a:solidFill>
                        <a:srgbClr val="FF0000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9" name="TextovéPole 28"/>
                  <p:cNvSpPr txBox="1"/>
                  <p:nvPr/>
                </p:nvSpPr>
                <p:spPr>
                  <a:xfrm>
                    <a:off x="971600" y="5617325"/>
                    <a:ext cx="72167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GB" sz="1200" b="0" dirty="0" smtClean="0">
                        <a:solidFill>
                          <a:srgbClr val="FF0000"/>
                        </a:solidFill>
                        <a:latin typeface="Trebuchet MS" pitchFamily="34" charset="0"/>
                      </a:rPr>
                      <a:t>0.00001</a:t>
                    </a:r>
                    <a:endParaRPr lang="en-GB" sz="1200" b="0" dirty="0">
                      <a:solidFill>
                        <a:srgbClr val="FF0000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0" name="TextovéPole 29"/>
                  <p:cNvSpPr txBox="1"/>
                  <p:nvPr/>
                </p:nvSpPr>
                <p:spPr>
                  <a:xfrm>
                    <a:off x="1131901" y="5054918"/>
                    <a:ext cx="56137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GB" sz="1200" b="0" dirty="0" smtClean="0">
                        <a:solidFill>
                          <a:srgbClr val="FF0000"/>
                        </a:solidFill>
                        <a:latin typeface="Trebuchet MS" pitchFamily="34" charset="0"/>
                      </a:rPr>
                      <a:t>0.001</a:t>
                    </a:r>
                    <a:endParaRPr lang="en-GB" sz="1200" b="0" dirty="0">
                      <a:solidFill>
                        <a:srgbClr val="FF0000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1" name="TextovéPole 30"/>
                  <p:cNvSpPr txBox="1"/>
                  <p:nvPr/>
                </p:nvSpPr>
                <p:spPr>
                  <a:xfrm>
                    <a:off x="1214848" y="4787701"/>
                    <a:ext cx="48122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GB" sz="1200" b="0" dirty="0" smtClean="0">
                        <a:solidFill>
                          <a:srgbClr val="FF0000"/>
                        </a:solidFill>
                        <a:latin typeface="Trebuchet MS" pitchFamily="34" charset="0"/>
                      </a:rPr>
                      <a:t>0.01</a:t>
                    </a:r>
                    <a:endParaRPr lang="en-GB" sz="1200" b="0" dirty="0">
                      <a:solidFill>
                        <a:srgbClr val="FF0000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2" name="TextovéPole 31"/>
                  <p:cNvSpPr txBox="1"/>
                  <p:nvPr/>
                </p:nvSpPr>
                <p:spPr>
                  <a:xfrm>
                    <a:off x="1294999" y="4484016"/>
                    <a:ext cx="40107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GB" sz="1200" b="0" dirty="0" smtClean="0">
                        <a:solidFill>
                          <a:srgbClr val="FF0000"/>
                        </a:solidFill>
                        <a:latin typeface="Trebuchet MS" pitchFamily="34" charset="0"/>
                      </a:rPr>
                      <a:t>0.1</a:t>
                    </a:r>
                    <a:endParaRPr lang="en-GB" sz="1200" b="0" dirty="0">
                      <a:solidFill>
                        <a:srgbClr val="FF0000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3" name="TextovéPole 32"/>
                  <p:cNvSpPr txBox="1"/>
                  <p:nvPr/>
                </p:nvSpPr>
                <p:spPr>
                  <a:xfrm>
                    <a:off x="1421636" y="4207017"/>
                    <a:ext cx="27443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GB" sz="1200" b="0" dirty="0" smtClean="0">
                        <a:solidFill>
                          <a:srgbClr val="FF0000"/>
                        </a:solidFill>
                        <a:latin typeface="Trebuchet MS" pitchFamily="34" charset="0"/>
                      </a:rPr>
                      <a:t>1</a:t>
                    </a:r>
                    <a:endParaRPr lang="en-GB" sz="1200" b="0" dirty="0">
                      <a:solidFill>
                        <a:srgbClr val="FF0000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4" name="TextovéPole 33"/>
                  <p:cNvSpPr txBox="1"/>
                  <p:nvPr/>
                </p:nvSpPr>
                <p:spPr>
                  <a:xfrm>
                    <a:off x="1351104" y="3911884"/>
                    <a:ext cx="34496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GB" sz="1200" b="0" dirty="0" smtClean="0">
                        <a:solidFill>
                          <a:srgbClr val="FF0000"/>
                        </a:solidFill>
                        <a:latin typeface="Trebuchet MS" pitchFamily="34" charset="0"/>
                      </a:rPr>
                      <a:t>10</a:t>
                    </a:r>
                    <a:endParaRPr lang="en-GB" sz="1200" b="0" dirty="0">
                      <a:solidFill>
                        <a:srgbClr val="FF0000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5" name="TextovéPole 34"/>
                  <p:cNvSpPr txBox="1"/>
                  <p:nvPr/>
                </p:nvSpPr>
                <p:spPr>
                  <a:xfrm>
                    <a:off x="1268156" y="3635693"/>
                    <a:ext cx="42511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GB" sz="1200" b="0" dirty="0" smtClean="0">
                        <a:solidFill>
                          <a:srgbClr val="FF0000"/>
                        </a:solidFill>
                        <a:latin typeface="Trebuchet MS" pitchFamily="34" charset="0"/>
                      </a:rPr>
                      <a:t>100</a:t>
                    </a:r>
                    <a:endParaRPr lang="en-GB" sz="1200" b="0" dirty="0">
                      <a:solidFill>
                        <a:srgbClr val="FF0000"/>
                      </a:solidFill>
                      <a:latin typeface="Trebuchet MS" pitchFamily="34" charset="0"/>
                    </a:endParaRPr>
                  </a:p>
                </p:txBody>
              </p:sp>
            </p:grpSp>
          </p:grpSp>
          <p:sp>
            <p:nvSpPr>
              <p:cNvPr id="19" name="TextovéPole 18"/>
              <p:cNvSpPr txBox="1"/>
              <p:nvPr/>
            </p:nvSpPr>
            <p:spPr>
              <a:xfrm>
                <a:off x="524925" y="3167462"/>
                <a:ext cx="36225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b="0" i="1" dirty="0" smtClean="0">
                    <a:solidFill>
                      <a:srgbClr val="FF0000"/>
                    </a:solidFill>
                    <a:latin typeface="Trebuchet MS" pitchFamily="34" charset="0"/>
                  </a:rPr>
                  <a:t>vzdálenost mezi modrými družicemi</a:t>
                </a:r>
              </a:p>
              <a:p>
                <a:r>
                  <a:rPr lang="cs-CZ" sz="1500" dirty="0" smtClean="0">
                    <a:solidFill>
                      <a:srgbClr val="FF0000"/>
                    </a:solidFill>
                    <a:latin typeface="Trebuchet MS" pitchFamily="34" charset="0"/>
                  </a:rPr>
                  <a:t>(obrázek nalevo - obrázek napravo)</a:t>
                </a:r>
                <a:endParaRPr lang="en-GB" sz="1500" b="0" dirty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  <p:grpSp>
            <p:nvGrpSpPr>
              <p:cNvPr id="20" name="Skupina 19"/>
              <p:cNvGrpSpPr/>
              <p:nvPr/>
            </p:nvGrpSpPr>
            <p:grpSpPr>
              <a:xfrm>
                <a:off x="1741307" y="4028723"/>
                <a:ext cx="3875711" cy="1857597"/>
                <a:chOff x="5398910" y="4059714"/>
                <a:chExt cx="3875711" cy="1857597"/>
              </a:xfrm>
            </p:grpSpPr>
            <p:cxnSp>
              <p:nvCxnSpPr>
                <p:cNvPr id="22" name="Přímá spojnice 21"/>
                <p:cNvCxnSpPr/>
                <p:nvPr/>
              </p:nvCxnSpPr>
              <p:spPr>
                <a:xfrm flipH="1">
                  <a:off x="5398910" y="4059714"/>
                  <a:ext cx="1896248" cy="1316606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ovéPole 22"/>
                <p:cNvSpPr txBox="1"/>
                <p:nvPr/>
              </p:nvSpPr>
              <p:spPr>
                <a:xfrm>
                  <a:off x="6305012" y="4859998"/>
                  <a:ext cx="2723602" cy="646331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dirty="0" smtClean="0">
                      <a:latin typeface="Trebuchet MS" panose="020B0603020202020204" pitchFamily="34" charset="0"/>
                    </a:rPr>
                    <a:t>sklon přímky – </a:t>
                  </a:r>
                  <a:r>
                    <a:rPr lang="cs-CZ" b="1" dirty="0" err="1" smtClean="0">
                      <a:latin typeface="Trebuchet MS" panose="020B0603020202020204" pitchFamily="34" charset="0"/>
                    </a:rPr>
                    <a:t>Ljapunovův</a:t>
                  </a:r>
                  <a:r>
                    <a:rPr lang="cs-CZ" b="1" dirty="0" smtClean="0">
                      <a:latin typeface="Trebuchet MS" panose="020B0603020202020204" pitchFamily="34" charset="0"/>
                    </a:rPr>
                    <a:t> exponent </a:t>
                  </a:r>
                  <a:r>
                    <a:rPr lang="cs-CZ" b="1" i="1" dirty="0" smtClean="0">
                      <a:latin typeface="Symbol" panose="05050102010706020507" pitchFamily="18" charset="2"/>
                    </a:rPr>
                    <a:t>l</a:t>
                  </a:r>
                  <a:endParaRPr lang="en-GB" b="1" i="1" dirty="0"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24" name="TextovéPole 23"/>
                <p:cNvSpPr txBox="1"/>
                <p:nvPr/>
              </p:nvSpPr>
              <p:spPr>
                <a:xfrm>
                  <a:off x="5425433" y="5578757"/>
                  <a:ext cx="38491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dirty="0" smtClean="0">
                      <a:latin typeface="Trebuchet MS" panose="020B0603020202020204" pitchFamily="34" charset="0"/>
                    </a:rPr>
                    <a:t>čím větší, tím je systém nestabilnější</a:t>
                  </a:r>
                  <a:endParaRPr lang="en-GB" sz="1600" dirty="0">
                    <a:latin typeface="Trebuchet MS" panose="020B0603020202020204" pitchFamily="34" charset="0"/>
                  </a:endParaRPr>
                </a:p>
              </p:txBody>
            </p:sp>
          </p:grpSp>
          <p:sp>
            <p:nvSpPr>
              <p:cNvPr id="21" name="TextovéPole 20"/>
              <p:cNvSpPr txBox="1"/>
              <p:nvPr/>
            </p:nvSpPr>
            <p:spPr>
              <a:xfrm>
                <a:off x="4338830" y="6034259"/>
                <a:ext cx="97121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b="0" i="1" dirty="0" smtClean="0">
                    <a:solidFill>
                      <a:srgbClr val="FF0000"/>
                    </a:solidFill>
                    <a:latin typeface="Trebuchet MS" pitchFamily="34" charset="0"/>
                  </a:rPr>
                  <a:t>čas</a:t>
                </a:r>
                <a:r>
                  <a:rPr lang="en-GB" sz="1600" b="0" i="1" dirty="0" smtClean="0">
                    <a:solidFill>
                      <a:srgbClr val="FF0000"/>
                    </a:solidFill>
                    <a:latin typeface="Trebuchet MS" pitchFamily="34" charset="0"/>
                  </a:rPr>
                  <a:t> </a:t>
                </a:r>
                <a:r>
                  <a:rPr lang="cs-CZ" sz="1600" b="0" i="1" dirty="0" smtClean="0">
                    <a:solidFill>
                      <a:srgbClr val="FF0000"/>
                    </a:solidFill>
                    <a:latin typeface="Trebuchet MS" pitchFamily="34" charset="0"/>
                  </a:rPr>
                  <a:t>t </a:t>
                </a:r>
                <a:r>
                  <a:rPr lang="en-GB" sz="1600" b="0" dirty="0" smtClean="0">
                    <a:solidFill>
                      <a:srgbClr val="FF0000"/>
                    </a:solidFill>
                    <a:latin typeface="Trebuchet MS" pitchFamily="34" charset="0"/>
                  </a:rPr>
                  <a:t>[h]</a:t>
                </a:r>
                <a:endParaRPr lang="en-GB" sz="1600" b="0" dirty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" name="Obdélník 1"/>
              <p:cNvSpPr/>
              <p:nvPr/>
            </p:nvSpPr>
            <p:spPr>
              <a:xfrm>
                <a:off x="646241" y="3746673"/>
                <a:ext cx="7857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600" i="1" dirty="0" smtClean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cs-CZ" sz="1600" dirty="0" smtClean="0">
                    <a:solidFill>
                      <a:srgbClr val="FF0000"/>
                    </a:solidFill>
                    <a:latin typeface="Trebuchet MS" pitchFamily="34" charset="0"/>
                  </a:rPr>
                  <a:t> </a:t>
                </a:r>
                <a:r>
                  <a:rPr lang="en-GB" sz="1600" dirty="0" smtClean="0">
                    <a:solidFill>
                      <a:srgbClr val="FF0000"/>
                    </a:solidFill>
                    <a:latin typeface="Trebuchet MS" pitchFamily="34" charset="0"/>
                  </a:rPr>
                  <a:t>[</a:t>
                </a:r>
                <a:r>
                  <a:rPr lang="cs-CZ" sz="1600" dirty="0" smtClean="0">
                    <a:solidFill>
                      <a:srgbClr val="FF0000"/>
                    </a:solidFill>
                    <a:latin typeface="Trebuchet MS" pitchFamily="34" charset="0"/>
                  </a:rPr>
                  <a:t>km</a:t>
                </a:r>
                <a:r>
                  <a:rPr lang="en-GB" sz="1600" dirty="0" smtClean="0">
                    <a:solidFill>
                      <a:srgbClr val="FF0000"/>
                    </a:solidFill>
                    <a:latin typeface="Trebuchet MS" pitchFamily="34" charset="0"/>
                  </a:rPr>
                  <a:t>]</a:t>
                </a:r>
                <a:endParaRPr lang="cs-CZ" sz="16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ovéPole 2"/>
                <p:cNvSpPr txBox="1"/>
                <p:nvPr/>
              </p:nvSpPr>
              <p:spPr>
                <a:xfrm>
                  <a:off x="3825462" y="3361584"/>
                  <a:ext cx="1599540" cy="4468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2200" i="1" smtClean="0">
                            <a:latin typeface="Cambria Math"/>
                            <a:ea typeface="Cambria Math"/>
                          </a:rPr>
                          <m:t>𝛿</m:t>
                        </m:r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e>
                          <m:sub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𝜆</m:t>
                            </m:r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cs-CZ" sz="2200" dirty="0"/>
                </a:p>
              </p:txBody>
            </p:sp>
          </mc:Choice>
          <mc:Fallback xmlns="">
            <p:sp>
              <p:nvSpPr>
                <p:cNvPr id="3" name="TextovéPole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5462" y="3361584"/>
                  <a:ext cx="1599540" cy="4468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1468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8" name="Text Box 4"/>
          <p:cNvSpPr txBox="1">
            <a:spLocks noChangeArrowheads="1"/>
          </p:cNvSpPr>
          <p:nvPr/>
        </p:nvSpPr>
        <p:spPr bwMode="auto">
          <a:xfrm>
            <a:off x="739999" y="3326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b="0" u="sng" dirty="0" err="1" smtClean="0">
                <a:solidFill>
                  <a:srgbClr val="0000B4"/>
                </a:solidFill>
                <a:latin typeface="Trebuchet MS" pitchFamily="34" charset="0"/>
              </a:rPr>
              <a:t>Ljapunovův</a:t>
            </a:r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 čas</a:t>
            </a:r>
            <a:endParaRPr lang="cs-CZ" sz="3200" b="0" u="sng" dirty="0">
              <a:solidFill>
                <a:srgbClr val="0000B4"/>
              </a:solidFill>
              <a:latin typeface="Symbol" pitchFamily="18" charset="2"/>
            </a:endParaRPr>
          </a:p>
        </p:txBody>
      </p:sp>
      <p:cxnSp>
        <p:nvCxnSpPr>
          <p:cNvPr id="50" name="Přímá spojnice 49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739999" y="981661"/>
            <a:ext cx="791540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dirty="0" smtClean="0">
                <a:latin typeface="Trebuchet MS" pitchFamily="34" charset="0"/>
              </a:rPr>
              <a:t>doba, za kterou se odchylka dvou blízkých drah zdesateronásobí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dirty="0" smtClean="0">
                <a:latin typeface="Trebuchet MS" pitchFamily="34" charset="0"/>
              </a:rPr>
              <a:t>udává </a:t>
            </a:r>
            <a:r>
              <a:rPr lang="cs-CZ" b="1" dirty="0" smtClean="0">
                <a:latin typeface="Trebuchet MS" pitchFamily="34" charset="0"/>
              </a:rPr>
              <a:t>odhad</a:t>
            </a:r>
            <a:r>
              <a:rPr lang="cs-CZ" dirty="0" smtClean="0">
                <a:latin typeface="Trebuchet MS" pitchFamily="34" charset="0"/>
              </a:rPr>
              <a:t>, na jak dlouhou dobu lze předpovědět budoucnost systému</a:t>
            </a:r>
            <a:endParaRPr lang="en-GB" dirty="0"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9999" y="1703138"/>
            <a:ext cx="12503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u="sng" dirty="0" smtClean="0">
                <a:solidFill>
                  <a:srgbClr val="0000B4"/>
                </a:solidFill>
                <a:latin typeface="Trebuchet MS" pitchFamily="34" charset="0"/>
              </a:rPr>
              <a:t>Příklady</a:t>
            </a:r>
            <a:endParaRPr lang="en-GB" sz="2200" b="1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49086" y="2125026"/>
            <a:ext cx="249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itchFamily="34" charset="0"/>
              </a:rPr>
              <a:t>Sluneční soustava:</a:t>
            </a:r>
            <a:endParaRPr lang="en-GB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6" y="2506051"/>
            <a:ext cx="3545633" cy="129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1984288" y="3386703"/>
            <a:ext cx="23731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5 až 500 milionů let</a:t>
            </a:r>
            <a:endParaRPr lang="en-GB" dirty="0">
              <a:latin typeface="Trebuchet MS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-475881" y="6439289"/>
            <a:ext cx="9417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latin typeface="Trebuchet MS" pitchFamily="34" charset="0"/>
              </a:rPr>
              <a:t>Wayne B. Hayes (2007) </a:t>
            </a:r>
            <a:r>
              <a:rPr lang="cs-CZ" sz="1200" dirty="0" smtClean="0">
                <a:latin typeface="Trebuchet MS" pitchFamily="34" charset="0"/>
              </a:rPr>
              <a:t>- </a:t>
            </a:r>
            <a:r>
              <a:rPr lang="en-GB" sz="1200" i="1" dirty="0" smtClean="0">
                <a:latin typeface="Trebuchet MS" pitchFamily="34" charset="0"/>
              </a:rPr>
              <a:t>Is the outer Solar System chaotic?</a:t>
            </a:r>
            <a:r>
              <a:rPr lang="en-GB" sz="1200" dirty="0" smtClean="0">
                <a:latin typeface="Trebuchet MS" pitchFamily="34" charset="0"/>
              </a:rPr>
              <a:t> </a:t>
            </a:r>
            <a:r>
              <a:rPr lang="cs-CZ" sz="1200" dirty="0" smtClean="0">
                <a:latin typeface="Trebuchet MS" pitchFamily="34" charset="0"/>
              </a:rPr>
              <a:t>(</a:t>
            </a:r>
            <a:r>
              <a:rPr lang="en-GB" sz="1200" dirty="0" smtClean="0">
                <a:latin typeface="Trebuchet MS" pitchFamily="34" charset="0"/>
              </a:rPr>
              <a:t>Nature Physics </a:t>
            </a:r>
            <a:r>
              <a:rPr lang="en-GB" sz="1200" b="1" dirty="0" smtClean="0">
                <a:latin typeface="Trebuchet MS" pitchFamily="34" charset="0"/>
              </a:rPr>
              <a:t>3</a:t>
            </a:r>
            <a:r>
              <a:rPr lang="cs-CZ" sz="1200" b="1" dirty="0" smtClean="0">
                <a:latin typeface="Trebuchet MS" pitchFamily="34" charset="0"/>
              </a:rPr>
              <a:t>,</a:t>
            </a:r>
            <a:r>
              <a:rPr lang="en-GB" sz="1200" dirty="0" smtClean="0">
                <a:latin typeface="Trebuchet MS" pitchFamily="34" charset="0"/>
              </a:rPr>
              <a:t> 689</a:t>
            </a:r>
            <a:r>
              <a:rPr lang="cs-CZ" sz="1200" dirty="0" smtClean="0">
                <a:latin typeface="Trebuchet MS" pitchFamily="34" charset="0"/>
              </a:rPr>
              <a:t>)</a:t>
            </a:r>
          </a:p>
          <a:p>
            <a:pPr algn="r"/>
            <a:r>
              <a:rPr lang="cs-CZ" sz="1200" dirty="0" smtClean="0">
                <a:latin typeface="Trebuchet MS" pitchFamily="34" charset="0"/>
              </a:rPr>
              <a:t>J. </a:t>
            </a:r>
            <a:r>
              <a:rPr lang="cs-CZ" sz="1200" dirty="0" err="1" smtClean="0">
                <a:latin typeface="Trebuchet MS" pitchFamily="34" charset="0"/>
              </a:rPr>
              <a:t>Laskar</a:t>
            </a:r>
            <a:r>
              <a:rPr lang="cs-CZ" sz="1200" dirty="0" smtClean="0">
                <a:latin typeface="Trebuchet MS" pitchFamily="34" charset="0"/>
              </a:rPr>
              <a:t>, M. </a:t>
            </a:r>
            <a:r>
              <a:rPr lang="cs-CZ" sz="1200" dirty="0" err="1" smtClean="0">
                <a:latin typeface="Trebuchet MS" pitchFamily="34" charset="0"/>
              </a:rPr>
              <a:t>Gastineau</a:t>
            </a:r>
            <a:r>
              <a:rPr lang="cs-CZ" sz="1200" dirty="0" smtClean="0">
                <a:latin typeface="Trebuchet MS" pitchFamily="34" charset="0"/>
              </a:rPr>
              <a:t> (2009) – Existence </a:t>
            </a:r>
            <a:r>
              <a:rPr lang="cs-CZ" sz="1200" dirty="0" err="1" smtClean="0">
                <a:latin typeface="Trebuchet MS" pitchFamily="34" charset="0"/>
              </a:rPr>
              <a:t>of</a:t>
            </a:r>
            <a:r>
              <a:rPr lang="cs-CZ" sz="1200" dirty="0" smtClean="0">
                <a:latin typeface="Trebuchet MS" pitchFamily="34" charset="0"/>
              </a:rPr>
              <a:t> </a:t>
            </a:r>
            <a:r>
              <a:rPr lang="cs-CZ" sz="1200" dirty="0" err="1" smtClean="0">
                <a:latin typeface="Trebuchet MS" pitchFamily="34" charset="0"/>
              </a:rPr>
              <a:t>collisional</a:t>
            </a:r>
            <a:r>
              <a:rPr lang="cs-CZ" sz="1200" dirty="0" smtClean="0">
                <a:latin typeface="Trebuchet MS" pitchFamily="34" charset="0"/>
              </a:rPr>
              <a:t> </a:t>
            </a:r>
            <a:r>
              <a:rPr lang="cs-CZ" sz="1200" dirty="0" err="1" smtClean="0">
                <a:latin typeface="Trebuchet MS" pitchFamily="34" charset="0"/>
              </a:rPr>
              <a:t>trajectories</a:t>
            </a:r>
            <a:r>
              <a:rPr lang="cs-CZ" sz="1200" dirty="0" smtClean="0">
                <a:latin typeface="Trebuchet MS" pitchFamily="34" charset="0"/>
              </a:rPr>
              <a:t> </a:t>
            </a:r>
            <a:r>
              <a:rPr lang="cs-CZ" sz="1200" dirty="0" err="1" smtClean="0">
                <a:latin typeface="Trebuchet MS" pitchFamily="34" charset="0"/>
              </a:rPr>
              <a:t>of</a:t>
            </a:r>
            <a:r>
              <a:rPr lang="cs-CZ" sz="1200" dirty="0" smtClean="0">
                <a:latin typeface="Trebuchet MS" pitchFamily="34" charset="0"/>
              </a:rPr>
              <a:t> Mercury, Mars and </a:t>
            </a:r>
            <a:r>
              <a:rPr lang="cs-CZ" sz="1200" dirty="0" err="1" smtClean="0">
                <a:latin typeface="Trebuchet MS" pitchFamily="34" charset="0"/>
              </a:rPr>
              <a:t>Venus</a:t>
            </a:r>
            <a:r>
              <a:rPr lang="cs-CZ" sz="1200" dirty="0" smtClean="0">
                <a:latin typeface="Trebuchet MS" pitchFamily="34" charset="0"/>
              </a:rPr>
              <a:t> </a:t>
            </a:r>
            <a:r>
              <a:rPr lang="cs-CZ" sz="1200" dirty="0" err="1" smtClean="0">
                <a:latin typeface="Trebuchet MS" pitchFamily="34" charset="0"/>
              </a:rPr>
              <a:t>with</a:t>
            </a:r>
            <a:r>
              <a:rPr lang="cs-CZ" sz="1200" dirty="0" smtClean="0">
                <a:latin typeface="Trebuchet MS" pitchFamily="34" charset="0"/>
              </a:rPr>
              <a:t> </a:t>
            </a:r>
            <a:r>
              <a:rPr lang="cs-CZ" sz="1200" dirty="0" err="1" smtClean="0">
                <a:latin typeface="Trebuchet MS" pitchFamily="34" charset="0"/>
              </a:rPr>
              <a:t>the</a:t>
            </a:r>
            <a:r>
              <a:rPr lang="cs-CZ" sz="1200" dirty="0" smtClean="0">
                <a:latin typeface="Trebuchet MS" pitchFamily="34" charset="0"/>
              </a:rPr>
              <a:t> </a:t>
            </a:r>
            <a:r>
              <a:rPr lang="cs-CZ" sz="1200" dirty="0" err="1" smtClean="0">
                <a:latin typeface="Trebuchet MS" pitchFamily="34" charset="0"/>
              </a:rPr>
              <a:t>Earth</a:t>
            </a:r>
            <a:r>
              <a:rPr lang="cs-CZ" sz="1200" dirty="0" smtClean="0">
                <a:latin typeface="Trebuchet MS" pitchFamily="34" charset="0"/>
              </a:rPr>
              <a:t> (</a:t>
            </a:r>
            <a:r>
              <a:rPr lang="cs-CZ" sz="1200" dirty="0" err="1" smtClean="0">
                <a:latin typeface="Trebuchet MS" pitchFamily="34" charset="0"/>
              </a:rPr>
              <a:t>Nature</a:t>
            </a:r>
            <a:r>
              <a:rPr lang="cs-CZ" sz="1200" dirty="0" smtClean="0">
                <a:latin typeface="Trebuchet MS" pitchFamily="34" charset="0"/>
              </a:rPr>
              <a:t> </a:t>
            </a:r>
            <a:r>
              <a:rPr lang="cs-CZ" sz="1200" b="1" dirty="0" smtClean="0">
                <a:latin typeface="Trebuchet MS" pitchFamily="34" charset="0"/>
              </a:rPr>
              <a:t>459</a:t>
            </a:r>
            <a:r>
              <a:rPr lang="cs-CZ" sz="1200" dirty="0" smtClean="0">
                <a:latin typeface="Trebuchet MS" pitchFamily="34" charset="0"/>
              </a:rPr>
              <a:t>, 817)</a:t>
            </a:r>
            <a:endParaRPr lang="en-GB" sz="1200" dirty="0">
              <a:latin typeface="Trebuchet MS" pitchFamily="34" charset="0"/>
            </a:endParaRPr>
          </a:p>
        </p:txBody>
      </p:sp>
      <p:pic>
        <p:nvPicPr>
          <p:cNvPr id="14341" name="Picture 5" descr="Hyperion in approximately natural color; acquired by Cassini spacecraf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5219" y="4237816"/>
            <a:ext cx="1375557" cy="152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ovéPole 59"/>
          <p:cNvSpPr txBox="1"/>
          <p:nvPr/>
        </p:nvSpPr>
        <p:spPr>
          <a:xfrm>
            <a:off x="849085" y="3932155"/>
            <a:ext cx="437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itchFamily="34" charset="0"/>
              </a:rPr>
              <a:t>Hyperion</a:t>
            </a:r>
            <a:r>
              <a:rPr lang="cs-CZ" dirty="0" smtClean="0">
                <a:latin typeface="Trebuchet MS" pitchFamily="34" charset="0"/>
              </a:rPr>
              <a:t> (jeden z měsíců Saturnu):</a:t>
            </a:r>
            <a:endParaRPr lang="en-GB" dirty="0">
              <a:latin typeface="Trebuchet MS" pitchFamily="34" charset="0"/>
            </a:endParaRPr>
          </a:p>
        </p:txBody>
      </p:sp>
      <p:sp>
        <p:nvSpPr>
          <p:cNvPr id="61" name="TextovéPole 60"/>
          <p:cNvSpPr txBox="1"/>
          <p:nvPr/>
        </p:nvSpPr>
        <p:spPr>
          <a:xfrm>
            <a:off x="1246331" y="5292180"/>
            <a:ext cx="1095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36 dní</a:t>
            </a:r>
            <a:endParaRPr lang="en-GB" dirty="0">
              <a:latin typeface="Trebuchet MS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560990" y="4347378"/>
            <a:ext cx="6259481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osa rotace se chaoticky mění v čase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důsledek rezonance s dalším Saturnovým měsícem Titanem</a:t>
            </a:r>
            <a:endParaRPr lang="en-GB" sz="1600" dirty="0">
              <a:latin typeface="Trebuchet MS" pitchFamily="34" charset="0"/>
            </a:endParaRPr>
          </a:p>
        </p:txBody>
      </p:sp>
      <p:sp>
        <p:nvSpPr>
          <p:cNvPr id="71" name="TextovéPole 70"/>
          <p:cNvSpPr txBox="1"/>
          <p:nvPr/>
        </p:nvSpPr>
        <p:spPr>
          <a:xfrm>
            <a:off x="849087" y="5857372"/>
            <a:ext cx="437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B4"/>
                </a:solidFill>
                <a:latin typeface="Trebuchet MS" pitchFamily="34" charset="0"/>
              </a:rPr>
              <a:t>P</a:t>
            </a:r>
            <a:r>
              <a:rPr lang="cs-CZ" dirty="0" err="1" smtClean="0">
                <a:solidFill>
                  <a:srgbClr val="0000B4"/>
                </a:solidFill>
                <a:latin typeface="Trebuchet MS" pitchFamily="34" charset="0"/>
              </a:rPr>
              <a:t>ředpověď</a:t>
            </a:r>
            <a:r>
              <a:rPr lang="cs-CZ" dirty="0" smtClean="0">
                <a:solidFill>
                  <a:srgbClr val="0000B4"/>
                </a:solidFill>
                <a:latin typeface="Trebuchet MS" pitchFamily="34" charset="0"/>
              </a:rPr>
              <a:t> počasí</a:t>
            </a:r>
            <a:r>
              <a:rPr lang="cs-CZ" dirty="0" smtClean="0">
                <a:latin typeface="Trebuchet MS" pitchFamily="34" charset="0"/>
              </a:rPr>
              <a:t>: několik hodin až dnů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14343" name="Picture 7" descr="http://portal.chmi.cz/files/portal/docs/meteo/om/evropa/preba/preba84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399" y="4931342"/>
            <a:ext cx="2551398" cy="14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3875314" y="3017520"/>
                <a:ext cx="3483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/>
                          <a:ea typeface="Cambria Math"/>
                        </a:rPr>
                        <m:t>𝜏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314" y="3017520"/>
                <a:ext cx="34830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4184080" y="218070"/>
                <a:ext cx="971356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i="1" smtClean="0">
                          <a:solidFill>
                            <a:srgbClr val="0000B4"/>
                          </a:solidFill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cs-CZ" sz="2400" b="0" i="1" smtClean="0">
                          <a:solidFill>
                            <a:srgbClr val="0000B4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sz="2400" b="0" i="1" smtClean="0">
                              <a:solidFill>
                                <a:srgbClr val="0000B4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rgbClr val="0000B4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00B4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cs-CZ" sz="2400" dirty="0">
                  <a:solidFill>
                    <a:srgbClr val="0000B4"/>
                  </a:solidFill>
                </a:endParaRPr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080" y="218070"/>
                <a:ext cx="971356" cy="78617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ovéPole 13"/>
          <p:cNvSpPr txBox="1"/>
          <p:nvPr/>
        </p:nvSpPr>
        <p:spPr>
          <a:xfrm>
            <a:off x="4526119" y="2460368"/>
            <a:ext cx="4472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i="1" dirty="0" smtClean="0">
                <a:latin typeface="Trebuchet MS" pitchFamily="34" charset="0"/>
              </a:rPr>
              <a:t>J. </a:t>
            </a:r>
            <a:r>
              <a:rPr lang="cs-CZ" sz="1400" i="1" dirty="0" err="1" smtClean="0">
                <a:latin typeface="Trebuchet MS" pitchFamily="34" charset="0"/>
              </a:rPr>
              <a:t>Laskar</a:t>
            </a:r>
            <a:r>
              <a:rPr lang="cs-CZ" sz="1400" i="1" dirty="0" smtClean="0">
                <a:latin typeface="Trebuchet MS" pitchFamily="34" charset="0"/>
              </a:rPr>
              <a:t> a M. </a:t>
            </a:r>
            <a:r>
              <a:rPr lang="cs-CZ" sz="1400" i="1" dirty="0" err="1" smtClean="0">
                <a:latin typeface="Trebuchet MS" pitchFamily="34" charset="0"/>
              </a:rPr>
              <a:t>Gastineau</a:t>
            </a:r>
            <a:r>
              <a:rPr lang="cs-CZ" sz="1400" i="1" dirty="0" smtClean="0">
                <a:latin typeface="Trebuchet MS" pitchFamily="34" charset="0"/>
              </a:rPr>
              <a:t>: počítají budoucnost sluneční soustavy s 2501 různými počátečními podmínkami, přičemž vždy posune Merkur o 0.38mm. Dostávají </a:t>
            </a:r>
            <a:r>
              <a:rPr lang="cs-CZ" sz="1400" b="1" i="1" dirty="0" smtClean="0">
                <a:latin typeface="Trebuchet MS" pitchFamily="34" charset="0"/>
              </a:rPr>
              <a:t>20 kolizních řešení </a:t>
            </a:r>
            <a:r>
              <a:rPr lang="cs-CZ" sz="1400" i="1" dirty="0" smtClean="0">
                <a:latin typeface="Trebuchet MS" pitchFamily="34" charset="0"/>
              </a:rPr>
              <a:t>(Merkur se srazí s Venuší, spadne do Slunce, vychýlí Mars na kolizní dráhu se Zemí…)</a:t>
            </a:r>
            <a:endParaRPr lang="en-GB" sz="1400" i="1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8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746448" y="329602"/>
            <a:ext cx="8074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KAM teorém</a:t>
            </a:r>
            <a:endParaRPr lang="en-GB" sz="3200" u="sng" dirty="0" smtClean="0">
              <a:solidFill>
                <a:srgbClr val="0000B4"/>
              </a:solidFill>
              <a:latin typeface="Trebuchet MS" pitchFamily="34" charset="0"/>
            </a:endParaRPr>
          </a:p>
          <a:p>
            <a:r>
              <a:rPr lang="cs-CZ" sz="2200" dirty="0" smtClean="0">
                <a:solidFill>
                  <a:srgbClr val="0000B4"/>
                </a:solidFill>
                <a:latin typeface="Trebuchet MS" pitchFamily="34" charset="0"/>
              </a:rPr>
              <a:t>(</a:t>
            </a:r>
            <a:r>
              <a:rPr lang="en-GB" sz="2200" dirty="0" smtClean="0">
                <a:solidFill>
                  <a:srgbClr val="0000B4"/>
                </a:solidFill>
                <a:latin typeface="Trebuchet MS" pitchFamily="34" charset="0"/>
              </a:rPr>
              <a:t>Andrej </a:t>
            </a:r>
            <a:r>
              <a:rPr lang="cs-CZ" sz="2200" dirty="0" err="1" smtClean="0">
                <a:solidFill>
                  <a:srgbClr val="0000B4"/>
                </a:solidFill>
                <a:latin typeface="Trebuchet MS" pitchFamily="34" charset="0"/>
              </a:rPr>
              <a:t>Kolmogorov</a:t>
            </a:r>
            <a:r>
              <a:rPr lang="en-GB" sz="2200" dirty="0" smtClean="0">
                <a:solidFill>
                  <a:srgbClr val="0000B4"/>
                </a:solidFill>
                <a:latin typeface="Trebuchet MS" pitchFamily="34" charset="0"/>
              </a:rPr>
              <a:t>, Vladimir </a:t>
            </a:r>
            <a:r>
              <a:rPr lang="cs-CZ" sz="2200" dirty="0" err="1" smtClean="0">
                <a:solidFill>
                  <a:srgbClr val="0000B4"/>
                </a:solidFill>
                <a:latin typeface="Trebuchet MS" pitchFamily="34" charset="0"/>
              </a:rPr>
              <a:t>Arnol</a:t>
            </a:r>
            <a:r>
              <a:rPr lang="en-GB" sz="2200" dirty="0" smtClean="0">
                <a:solidFill>
                  <a:srgbClr val="0000B4"/>
                </a:solidFill>
                <a:latin typeface="Trebuchet MS" pitchFamily="34" charset="0"/>
              </a:rPr>
              <a:t>’d, J</a:t>
            </a:r>
            <a:r>
              <a:rPr lang="cs-CZ" sz="2200" dirty="0" err="1" smtClean="0">
                <a:solidFill>
                  <a:srgbClr val="0000B4"/>
                </a:solidFill>
                <a:latin typeface="Trebuchet MS" pitchFamily="34" charset="0"/>
              </a:rPr>
              <a:t>ürgen</a:t>
            </a:r>
            <a:r>
              <a:rPr lang="cs-CZ" sz="22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GB" sz="2200" dirty="0" smtClean="0">
                <a:solidFill>
                  <a:srgbClr val="0000B4"/>
                </a:solidFill>
                <a:latin typeface="Trebuchet MS" pitchFamily="34" charset="0"/>
              </a:rPr>
              <a:t>Moser</a:t>
            </a:r>
            <a:r>
              <a:rPr lang="cs-CZ" sz="2200" dirty="0" smtClean="0">
                <a:solidFill>
                  <a:srgbClr val="0000B4"/>
                </a:solidFill>
                <a:latin typeface="Trebuchet MS" pitchFamily="34" charset="0"/>
              </a:rPr>
              <a:t>, 1960</a:t>
            </a:r>
            <a:r>
              <a:rPr lang="en-GB" sz="2200" dirty="0" smtClean="0">
                <a:solidFill>
                  <a:srgbClr val="0000B4"/>
                </a:solidFill>
                <a:latin typeface="Trebuchet MS" pitchFamily="34" charset="0"/>
              </a:rPr>
              <a:t>)</a:t>
            </a:r>
            <a:endParaRPr lang="cs-CZ" sz="22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46449" y="1251054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Chaotické chování je zapříčiněno </a:t>
            </a:r>
            <a:r>
              <a:rPr lang="cs-CZ" b="1" dirty="0" smtClean="0">
                <a:latin typeface="Trebuchet MS" pitchFamily="34" charset="0"/>
              </a:rPr>
              <a:t>rezonancemi</a:t>
            </a:r>
            <a:r>
              <a:rPr lang="cs-CZ" dirty="0" smtClean="0">
                <a:latin typeface="Trebuchet MS" pitchFamily="34" charset="0"/>
              </a:rPr>
              <a:t> – přenosem energie mezi jednotlivými složkami systému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29700" name="Picture 4" descr="https://upload.wikimedia.org/wikipedia/commons/f/f3/InnerSolarSystem-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2" y="2740117"/>
            <a:ext cx="3626474" cy="362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46449" y="2101658"/>
            <a:ext cx="353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itchFamily="34" charset="0"/>
              </a:rPr>
              <a:t>Mezery v hlavním pásu asteroidů</a:t>
            </a:r>
            <a:endParaRPr lang="en-GB" dirty="0">
              <a:solidFill>
                <a:srgbClr val="0000B4"/>
              </a:solidFill>
              <a:latin typeface="Trebuchet MS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4278526" y="2118018"/>
            <a:ext cx="4579270" cy="3772257"/>
            <a:chOff x="4278526" y="2155342"/>
            <a:chExt cx="4579270" cy="3772257"/>
          </a:xfrm>
        </p:grpSpPr>
        <p:pic>
          <p:nvPicPr>
            <p:cNvPr id="29698" name="Picture 2" descr="https://upload.wikimedia.org/wikipedia/commons/thumb/d/d3/Kirkwood_Gaps.svg/792px-Kirkwood_Gaps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869" y="2360634"/>
              <a:ext cx="4495927" cy="347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 rot="16200000">
              <a:off x="3477426" y="3898854"/>
              <a:ext cx="194075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itchFamily="34" charset="0"/>
                </a:rPr>
                <a:t>hustota asteroidů</a:t>
              </a:r>
              <a:endParaRPr lang="en-GB" sz="1600" dirty="0">
                <a:latin typeface="Trebuchet MS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920326" y="2155342"/>
              <a:ext cx="380070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itchFamily="34" charset="0"/>
                </a:rPr>
                <a:t>- zapříčiněny rezonancemi oběžných drah s Jupiterem</a:t>
              </a:r>
              <a:endParaRPr lang="en-GB" sz="1600" dirty="0">
                <a:latin typeface="Trebuchet MS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5328730" y="5589045"/>
              <a:ext cx="264988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itchFamily="34" charset="0"/>
                </a:rPr>
                <a:t>vzdálenost od Slunce (AU)</a:t>
              </a:r>
              <a:endParaRPr lang="en-GB" sz="1600" dirty="0">
                <a:latin typeface="Trebuchet MS" pitchFamily="34" charset="0"/>
              </a:endParaRPr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746448" y="2401074"/>
            <a:ext cx="2705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rebuchet MS" pitchFamily="34" charset="0"/>
              </a:rPr>
              <a:t>(D. Kirkwood 1874)</a:t>
            </a:r>
            <a:endParaRPr lang="en-GB" sz="1600" dirty="0"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943455" y="5582498"/>
            <a:ext cx="123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Trebuchet MS" panose="020B0603020202020204" pitchFamily="34" charset="0"/>
              </a:rPr>
              <a:t>Jupiter: 5,2 AU</a:t>
            </a:r>
            <a:endParaRPr lang="cs-CZ" sz="1200" dirty="0"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266046" y="5590907"/>
            <a:ext cx="1043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Trebuchet MS" panose="020B0603020202020204" pitchFamily="34" charset="0"/>
              </a:rPr>
              <a:t>Mars: 1,5 AU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5776757" y="3131177"/>
            <a:ext cx="3069839" cy="1277821"/>
            <a:chOff x="5776757" y="3131177"/>
            <a:chExt cx="3069839" cy="1277821"/>
          </a:xfrm>
        </p:grpSpPr>
        <p:sp>
          <p:nvSpPr>
            <p:cNvPr id="14" name="TextovéPole 13"/>
            <p:cNvSpPr txBox="1"/>
            <p:nvPr/>
          </p:nvSpPr>
          <p:spPr>
            <a:xfrm>
              <a:off x="5920077" y="3131177"/>
              <a:ext cx="2698315" cy="55399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dirty="0" smtClean="0">
                  <a:latin typeface="Trebuchet MS" pitchFamily="34" charset="0"/>
                </a:rPr>
                <a:t>Čím menší jsou čísla poměru, tím silnější rezonance.</a:t>
              </a:r>
              <a:endParaRPr lang="en-GB" sz="1500" dirty="0">
                <a:latin typeface="Trebuchet MS" pitchFamily="34" charset="0"/>
              </a:endParaRPr>
            </a:p>
          </p:txBody>
        </p:sp>
        <p:grpSp>
          <p:nvGrpSpPr>
            <p:cNvPr id="16" name="Skupina 15"/>
            <p:cNvGrpSpPr/>
            <p:nvPr/>
          </p:nvGrpSpPr>
          <p:grpSpPr>
            <a:xfrm>
              <a:off x="5776757" y="3839611"/>
              <a:ext cx="3069839" cy="569387"/>
              <a:chOff x="4291081" y="5883949"/>
              <a:chExt cx="3069839" cy="569387"/>
            </a:xfrm>
          </p:grpSpPr>
          <p:sp>
            <p:nvSpPr>
              <p:cNvPr id="15" name="TextovéPole 14"/>
              <p:cNvSpPr txBox="1"/>
              <p:nvPr/>
            </p:nvSpPr>
            <p:spPr>
              <a:xfrm>
                <a:off x="4291081" y="5883949"/>
                <a:ext cx="3069839" cy="56938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500" dirty="0" smtClean="0">
                    <a:latin typeface="Trebuchet MS" panose="020B0603020202020204" pitchFamily="34" charset="0"/>
                  </a:rPr>
                  <a:t>Nejslabší rezonance: </a:t>
                </a:r>
                <a:endParaRPr lang="en-GB" sz="1500" dirty="0" smtClean="0">
                  <a:latin typeface="Trebuchet MS" panose="020B0603020202020204" pitchFamily="34" charset="0"/>
                </a:endParaRPr>
              </a:p>
              <a:p>
                <a:r>
                  <a:rPr lang="cs-CZ" sz="1500" dirty="0" smtClean="0">
                    <a:latin typeface="Trebuchet MS" panose="020B0603020202020204" pitchFamily="34" charset="0"/>
                  </a:rPr>
                  <a:t>poměr zlatého řezu</a:t>
                </a:r>
                <a:r>
                  <a:rPr lang="en-GB" sz="1500" dirty="0" smtClean="0">
                    <a:latin typeface="Trebuchet MS" panose="020B0603020202020204" pitchFamily="34" charset="0"/>
                  </a:rPr>
                  <a:t>            </a:t>
                </a:r>
                <a:r>
                  <a:rPr lang="en-GB" sz="1600" dirty="0" smtClean="0"/>
                  <a:t>≈</a:t>
                </a:r>
                <a:r>
                  <a:rPr lang="en-GB" sz="1500" dirty="0" smtClean="0">
                    <a:latin typeface="Trebuchet MS" panose="020B0603020202020204" pitchFamily="34" charset="0"/>
                  </a:rPr>
                  <a:t> 1,62</a:t>
                </a:r>
                <a:endParaRPr lang="cs-CZ" sz="1600" dirty="0"/>
              </a:p>
            </p:txBody>
          </p: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4363" y="6074447"/>
                <a:ext cx="439309" cy="358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3877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746448" y="329602"/>
            <a:ext cx="8074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KAM teorém</a:t>
            </a:r>
            <a:endParaRPr lang="en-GB" sz="3200" u="sng" dirty="0" smtClean="0">
              <a:solidFill>
                <a:srgbClr val="0000B4"/>
              </a:solidFill>
              <a:latin typeface="Trebuchet MS" pitchFamily="34" charset="0"/>
            </a:endParaRPr>
          </a:p>
          <a:p>
            <a:r>
              <a:rPr lang="cs-CZ" sz="2200" dirty="0" smtClean="0">
                <a:solidFill>
                  <a:srgbClr val="0000B4"/>
                </a:solidFill>
                <a:latin typeface="Trebuchet MS" pitchFamily="34" charset="0"/>
              </a:rPr>
              <a:t>(</a:t>
            </a:r>
            <a:r>
              <a:rPr lang="en-GB" sz="2200" dirty="0" smtClean="0">
                <a:solidFill>
                  <a:srgbClr val="0000B4"/>
                </a:solidFill>
                <a:latin typeface="Trebuchet MS" pitchFamily="34" charset="0"/>
              </a:rPr>
              <a:t>Andrej </a:t>
            </a:r>
            <a:r>
              <a:rPr lang="cs-CZ" sz="2200" dirty="0" err="1" smtClean="0">
                <a:solidFill>
                  <a:srgbClr val="0000B4"/>
                </a:solidFill>
                <a:latin typeface="Trebuchet MS" pitchFamily="34" charset="0"/>
              </a:rPr>
              <a:t>Kolmogorov</a:t>
            </a:r>
            <a:r>
              <a:rPr lang="en-GB" sz="2200" dirty="0" smtClean="0">
                <a:solidFill>
                  <a:srgbClr val="0000B4"/>
                </a:solidFill>
                <a:latin typeface="Trebuchet MS" pitchFamily="34" charset="0"/>
              </a:rPr>
              <a:t>, Vladimir </a:t>
            </a:r>
            <a:r>
              <a:rPr lang="cs-CZ" sz="2200" dirty="0" err="1" smtClean="0">
                <a:solidFill>
                  <a:srgbClr val="0000B4"/>
                </a:solidFill>
                <a:latin typeface="Trebuchet MS" pitchFamily="34" charset="0"/>
              </a:rPr>
              <a:t>Arnol</a:t>
            </a:r>
            <a:r>
              <a:rPr lang="en-GB" sz="2200" dirty="0" smtClean="0">
                <a:solidFill>
                  <a:srgbClr val="0000B4"/>
                </a:solidFill>
                <a:latin typeface="Trebuchet MS" pitchFamily="34" charset="0"/>
              </a:rPr>
              <a:t>’d, J</a:t>
            </a:r>
            <a:r>
              <a:rPr lang="cs-CZ" sz="2200" dirty="0" err="1" smtClean="0">
                <a:solidFill>
                  <a:srgbClr val="0000B4"/>
                </a:solidFill>
                <a:latin typeface="Trebuchet MS" pitchFamily="34" charset="0"/>
              </a:rPr>
              <a:t>ürgen</a:t>
            </a:r>
            <a:r>
              <a:rPr lang="cs-CZ" sz="22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GB" sz="2200" dirty="0" smtClean="0">
                <a:solidFill>
                  <a:srgbClr val="0000B4"/>
                </a:solidFill>
                <a:latin typeface="Trebuchet MS" pitchFamily="34" charset="0"/>
              </a:rPr>
              <a:t>Moser</a:t>
            </a:r>
            <a:r>
              <a:rPr lang="cs-CZ" sz="2200" dirty="0" smtClean="0">
                <a:solidFill>
                  <a:srgbClr val="0000B4"/>
                </a:solidFill>
                <a:latin typeface="Trebuchet MS" pitchFamily="34" charset="0"/>
              </a:rPr>
              <a:t>, 1960</a:t>
            </a:r>
            <a:r>
              <a:rPr lang="en-GB" sz="2200" dirty="0" smtClean="0">
                <a:solidFill>
                  <a:srgbClr val="0000B4"/>
                </a:solidFill>
                <a:latin typeface="Trebuchet MS" pitchFamily="34" charset="0"/>
              </a:rPr>
              <a:t>)</a:t>
            </a:r>
            <a:endParaRPr lang="cs-CZ" sz="22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46449" y="1251054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Chaotické chování je zapříčiněno </a:t>
            </a:r>
            <a:r>
              <a:rPr lang="cs-CZ" b="1" dirty="0" smtClean="0">
                <a:latin typeface="Trebuchet MS" pitchFamily="34" charset="0"/>
              </a:rPr>
              <a:t>rezonancemi</a:t>
            </a:r>
            <a:r>
              <a:rPr lang="cs-CZ" dirty="0" smtClean="0">
                <a:latin typeface="Trebuchet MS" pitchFamily="34" charset="0"/>
              </a:rPr>
              <a:t> – přenosem energie mezi jednotlivými složkami systému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29700" name="Picture 4" descr="https://upload.wikimedia.org/wikipedia/commons/f/f3/InnerSolarSystem-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2" y="2740117"/>
            <a:ext cx="3626474" cy="362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46449" y="2101658"/>
            <a:ext cx="353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itchFamily="34" charset="0"/>
              </a:rPr>
              <a:t>Mezery v hlavním pásu asteroidů</a:t>
            </a:r>
            <a:endParaRPr lang="en-GB" dirty="0">
              <a:solidFill>
                <a:srgbClr val="0000B4"/>
              </a:solidFill>
              <a:latin typeface="Trebuchet MS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4278526" y="2118018"/>
            <a:ext cx="4579270" cy="3772257"/>
            <a:chOff x="4278526" y="2155342"/>
            <a:chExt cx="4579270" cy="3772257"/>
          </a:xfrm>
        </p:grpSpPr>
        <p:pic>
          <p:nvPicPr>
            <p:cNvPr id="29698" name="Picture 2" descr="https://upload.wikimedia.org/wikipedia/commons/thumb/d/d3/Kirkwood_Gaps.svg/792px-Kirkwood_Gaps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869" y="2360634"/>
              <a:ext cx="4495927" cy="347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 rot="16200000">
              <a:off x="3477426" y="3898854"/>
              <a:ext cx="194075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itchFamily="34" charset="0"/>
                </a:rPr>
                <a:t>hustota asteroidů</a:t>
              </a:r>
              <a:endParaRPr lang="en-GB" sz="1600" dirty="0">
                <a:latin typeface="Trebuchet MS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920326" y="2155342"/>
              <a:ext cx="380070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itchFamily="34" charset="0"/>
                </a:rPr>
                <a:t>- zapříčiněny rezonancemi oběžných drah s Jupiterem</a:t>
              </a:r>
              <a:endParaRPr lang="en-GB" sz="1600" dirty="0">
                <a:latin typeface="Trebuchet MS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5328730" y="5589045"/>
              <a:ext cx="264988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itchFamily="34" charset="0"/>
                </a:rPr>
                <a:t>vzdálenost od Slunce (AU)</a:t>
              </a:r>
              <a:endParaRPr lang="en-GB" sz="1600" dirty="0">
                <a:latin typeface="Trebuchet MS" pitchFamily="34" charset="0"/>
              </a:endParaRPr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746448" y="2401074"/>
            <a:ext cx="2705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rebuchet MS" pitchFamily="34" charset="0"/>
              </a:rPr>
              <a:t>(D. </a:t>
            </a:r>
            <a:r>
              <a:rPr lang="en-GB" sz="1600" smtClean="0">
                <a:latin typeface="Trebuchet MS" pitchFamily="34" charset="0"/>
              </a:rPr>
              <a:t>Kirkwood 1874</a:t>
            </a:r>
            <a:r>
              <a:rPr lang="en-GB" sz="1600" dirty="0" smtClean="0">
                <a:latin typeface="Trebuchet MS" pitchFamily="34" charset="0"/>
              </a:rPr>
              <a:t>)</a:t>
            </a:r>
            <a:endParaRPr lang="en-GB" sz="1600" dirty="0">
              <a:latin typeface="Trebuchet MS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920077" y="3131177"/>
            <a:ext cx="2698315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>
                <a:latin typeface="Trebuchet MS" pitchFamily="34" charset="0"/>
              </a:rPr>
              <a:t>Čím menší jsou čísla poměru, tím silnější rezonance.</a:t>
            </a:r>
            <a:endParaRPr lang="en-GB" sz="1500" dirty="0"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943455" y="5582498"/>
            <a:ext cx="123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Trebuchet MS" panose="020B0603020202020204" pitchFamily="34" charset="0"/>
              </a:rPr>
              <a:t>Jupiter: 5,2 AU</a:t>
            </a:r>
            <a:endParaRPr lang="cs-CZ" sz="1200" dirty="0"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266046" y="5590907"/>
            <a:ext cx="1043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Trebuchet MS" panose="020B0603020202020204" pitchFamily="34" charset="0"/>
              </a:rPr>
              <a:t>Mars: 1,5 AU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5776757" y="3839611"/>
            <a:ext cx="3069839" cy="569387"/>
            <a:chOff x="4291081" y="5883949"/>
            <a:chExt cx="3069839" cy="569387"/>
          </a:xfrm>
        </p:grpSpPr>
        <p:sp>
          <p:nvSpPr>
            <p:cNvPr id="15" name="TextovéPole 14"/>
            <p:cNvSpPr txBox="1"/>
            <p:nvPr/>
          </p:nvSpPr>
          <p:spPr>
            <a:xfrm>
              <a:off x="4291081" y="5883949"/>
              <a:ext cx="3069839" cy="56938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1500" dirty="0" smtClean="0">
                  <a:latin typeface="Trebuchet MS" panose="020B0603020202020204" pitchFamily="34" charset="0"/>
                </a:rPr>
                <a:t>Nejslabší rezonance: </a:t>
              </a:r>
              <a:endParaRPr lang="en-GB" sz="1500" dirty="0" smtClean="0">
                <a:latin typeface="Trebuchet MS" panose="020B0603020202020204" pitchFamily="34" charset="0"/>
              </a:endParaRPr>
            </a:p>
            <a:p>
              <a:r>
                <a:rPr lang="cs-CZ" sz="1500" dirty="0" smtClean="0">
                  <a:latin typeface="Trebuchet MS" panose="020B0603020202020204" pitchFamily="34" charset="0"/>
                </a:rPr>
                <a:t>poměr zlatého řezu</a:t>
              </a:r>
              <a:r>
                <a:rPr lang="en-GB" sz="1500" dirty="0" smtClean="0">
                  <a:latin typeface="Trebuchet MS" panose="020B0603020202020204" pitchFamily="34" charset="0"/>
                </a:rPr>
                <a:t>            </a:t>
              </a:r>
              <a:r>
                <a:rPr lang="en-GB" sz="1600" dirty="0" smtClean="0"/>
                <a:t>≈</a:t>
              </a:r>
              <a:r>
                <a:rPr lang="en-GB" sz="1500" dirty="0" smtClean="0">
                  <a:latin typeface="Trebuchet MS" panose="020B0603020202020204" pitchFamily="34" charset="0"/>
                </a:rPr>
                <a:t> 1,62</a:t>
              </a:r>
              <a:endParaRPr lang="cs-CZ" sz="1600" dirty="0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363" y="6074447"/>
              <a:ext cx="439309" cy="358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Skupina 19"/>
          <p:cNvGrpSpPr/>
          <p:nvPr/>
        </p:nvGrpSpPr>
        <p:grpSpPr>
          <a:xfrm>
            <a:off x="4271231" y="2024742"/>
            <a:ext cx="4757116" cy="4167052"/>
            <a:chOff x="2838002" y="2702793"/>
            <a:chExt cx="4757116" cy="3222146"/>
          </a:xfrm>
        </p:grpSpPr>
        <p:sp>
          <p:nvSpPr>
            <p:cNvPr id="21" name="Obdélník 20"/>
            <p:cNvSpPr/>
            <p:nvPr/>
          </p:nvSpPr>
          <p:spPr>
            <a:xfrm>
              <a:off x="2838002" y="2702793"/>
              <a:ext cx="4757116" cy="322214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" descr="Saturn at its equinox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5518" y="2928023"/>
              <a:ext cx="3762084" cy="2834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3441139" y="2834969"/>
              <a:ext cx="3665651" cy="309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 smtClean="0">
                  <a:solidFill>
                    <a:schemeClr val="bg1"/>
                  </a:solidFill>
                  <a:latin typeface="Trebuchet MS" pitchFamily="34" charset="0"/>
                </a:rPr>
                <a:t>Mezery</a:t>
              </a:r>
              <a:r>
                <a:rPr lang="en-GB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 v </a:t>
              </a:r>
              <a:r>
                <a:rPr lang="en-GB" sz="2000" b="1" dirty="0" err="1" smtClean="0">
                  <a:solidFill>
                    <a:schemeClr val="bg1"/>
                  </a:solidFill>
                  <a:latin typeface="Trebuchet MS" pitchFamily="34" charset="0"/>
                </a:rPr>
                <a:t>Saturnov</a:t>
              </a:r>
              <a:r>
                <a:rPr lang="cs-CZ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ě</a:t>
              </a:r>
              <a:r>
                <a:rPr lang="en-GB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 </a:t>
              </a:r>
              <a:r>
                <a:rPr lang="en-GB" sz="2000" b="1" dirty="0" err="1" smtClean="0">
                  <a:solidFill>
                    <a:schemeClr val="bg1"/>
                  </a:solidFill>
                  <a:latin typeface="Trebuchet MS" pitchFamily="34" charset="0"/>
                </a:rPr>
                <a:t>prstenci</a:t>
              </a:r>
              <a:endParaRPr lang="en-GB" sz="20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3091915" y="5524394"/>
              <a:ext cx="42922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bg1"/>
                  </a:solidFill>
                </a:rPr>
                <a:t>- důsledek rezonancí se Saturnovými měsíci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33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ál 17"/>
          <p:cNvSpPr/>
          <p:nvPr/>
        </p:nvSpPr>
        <p:spPr>
          <a:xfrm>
            <a:off x="3976107" y="1140813"/>
            <a:ext cx="243187" cy="51536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8" y="332655"/>
            <a:ext cx="80804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Logistické zobrazení</a:t>
            </a:r>
            <a:endParaRPr lang="cs-CZ" sz="24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2422589" y="1075145"/>
                <a:ext cx="398070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3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34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cs-CZ" sz="3400" b="0" i="1" smtClean="0">
                          <a:latin typeface="Cambria Math"/>
                        </a:rPr>
                        <m:t>=</m:t>
                      </m:r>
                      <m:r>
                        <a:rPr lang="cs-CZ" sz="3400" b="0" i="1" smtClean="0">
                          <a:latin typeface="Cambria Math"/>
                        </a:rPr>
                        <m:t>𝑟</m:t>
                      </m:r>
                      <m:sSub>
                        <m:sSubPr>
                          <m:ctrlPr>
                            <a:rPr lang="cs-CZ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(1−</m:t>
                      </m:r>
                      <m:sSub>
                        <m:sSubPr>
                          <m:ctrlPr>
                            <a:rPr lang="en-US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cs-CZ" sz="3400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589" y="1075145"/>
                <a:ext cx="3980705" cy="61555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4176414" y="6496881"/>
            <a:ext cx="4871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Trebuchet MS" panose="020B0603020202020204" pitchFamily="34" charset="0"/>
                <a:hlinkClick r:id="rId4"/>
              </a:rPr>
              <a:t>https://www.wolframalpha.com/input/?i=logistic+system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79556" y="2485284"/>
            <a:ext cx="252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populace (v roce </a:t>
            </a:r>
            <a:r>
              <a:rPr lang="cs-CZ" i="1" dirty="0" smtClean="0">
                <a:latin typeface="Trebuchet MS" panose="020B0603020202020204" pitchFamily="34" charset="0"/>
              </a:rPr>
              <a:t>n</a:t>
            </a:r>
            <a:r>
              <a:rPr lang="cs-CZ" dirty="0" smtClean="0">
                <a:latin typeface="Trebuchet MS" panose="020B0603020202020204" pitchFamily="34" charset="0"/>
              </a:rPr>
              <a:t>+1)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6" name="Čárový popisek 1 (se zvýrazněním) 15"/>
          <p:cNvSpPr/>
          <p:nvPr/>
        </p:nvSpPr>
        <p:spPr>
          <a:xfrm>
            <a:off x="2542894" y="1671260"/>
            <a:ext cx="877226" cy="45719"/>
          </a:xfrm>
          <a:prstGeom prst="accentCallout1">
            <a:avLst>
              <a:gd name="adj1" fmla="val 94941"/>
              <a:gd name="adj2" fmla="val 49246"/>
              <a:gd name="adj3" fmla="val 1864920"/>
              <a:gd name="adj4" fmla="val -39326"/>
            </a:avLst>
          </a:prstGeom>
          <a:solidFill>
            <a:srgbClr val="0000B4"/>
          </a:solidFill>
          <a:ln>
            <a:solidFill>
              <a:srgbClr val="00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/>
          <p:nvPr/>
        </p:nvCxnSpPr>
        <p:spPr>
          <a:xfrm>
            <a:off x="4080282" y="1576251"/>
            <a:ext cx="514164" cy="184977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3695672" y="3426027"/>
            <a:ext cx="183238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parametr růstu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4703948" y="1029524"/>
            <a:ext cx="1612255" cy="741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6" name="Skupina 25"/>
          <p:cNvGrpSpPr/>
          <p:nvPr/>
        </p:nvGrpSpPr>
        <p:grpSpPr>
          <a:xfrm>
            <a:off x="4719270" y="1671562"/>
            <a:ext cx="3305722" cy="1967156"/>
            <a:chOff x="4719270" y="1671562"/>
            <a:chExt cx="3305722" cy="1967156"/>
          </a:xfrm>
        </p:grpSpPr>
        <p:sp>
          <p:nvSpPr>
            <p:cNvPr id="25" name="Čárový popisek 1 (se zvýrazněním) 24"/>
            <p:cNvSpPr/>
            <p:nvPr/>
          </p:nvSpPr>
          <p:spPr>
            <a:xfrm>
              <a:off x="4719270" y="1671562"/>
              <a:ext cx="1544679" cy="45719"/>
            </a:xfrm>
            <a:prstGeom prst="accentCallout1">
              <a:avLst>
                <a:gd name="adj1" fmla="val 94941"/>
                <a:gd name="adj2" fmla="val 49246"/>
                <a:gd name="adj3" fmla="val 3026853"/>
                <a:gd name="adj4" fmla="val 133789"/>
              </a:avLst>
            </a:prstGeom>
            <a:solidFill>
              <a:srgbClr val="0000B4"/>
            </a:solidFill>
            <a:ln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5704750" y="2992387"/>
              <a:ext cx="23202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latin typeface="Trebuchet MS" panose="020B0603020202020204" pitchFamily="34" charset="0"/>
                </a:rPr>
                <a:t>vymírání důsledkem přemnožení</a:t>
              </a:r>
              <a:endParaRPr lang="cs-CZ" dirty="0">
                <a:latin typeface="Trebuchet MS" panose="020B0603020202020204" pitchFamily="34" charset="0"/>
              </a:endParaRPr>
            </a:p>
          </p:txBody>
        </p:sp>
      </p:grpSp>
      <p:pic>
        <p:nvPicPr>
          <p:cNvPr id="2052" name="Picture 4" descr="http://mathforum.org/mathimages/imgUpload/Fish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38" y="3442871"/>
            <a:ext cx="2884887" cy="288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d/LogisticMap_BifurcationDia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00" y="1467733"/>
            <a:ext cx="6984275" cy="494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8" y="332655"/>
            <a:ext cx="80804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Logistické zobrazení</a:t>
            </a:r>
            <a:endParaRPr lang="cs-CZ" sz="24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176414" y="6496881"/>
            <a:ext cx="4871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Trebuchet MS" panose="020B0603020202020204" pitchFamily="34" charset="0"/>
                <a:hlinkClick r:id="rId4"/>
              </a:rPr>
              <a:t>https://www.wolframalpha.com/input/?i=logistic+system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2422589" y="1075145"/>
                <a:ext cx="398070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3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34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cs-CZ" sz="3400" b="0" i="1" smtClean="0">
                          <a:latin typeface="Cambria Math"/>
                        </a:rPr>
                        <m:t>=</m:t>
                      </m:r>
                      <m:r>
                        <a:rPr lang="cs-CZ" sz="3400" b="0" i="1" smtClean="0">
                          <a:latin typeface="Cambria Math"/>
                        </a:rPr>
                        <m:t>𝑟</m:t>
                      </m:r>
                      <m:sSub>
                        <m:sSubPr>
                          <m:ctrlPr>
                            <a:rPr lang="cs-CZ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(1−</m:t>
                      </m:r>
                      <m:sSub>
                        <m:sSubPr>
                          <m:ctrlPr>
                            <a:rPr lang="en-US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cs-CZ" sz="3400" dirty="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589" y="1075145"/>
                <a:ext cx="3980705" cy="61555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ovéPole 1"/>
          <p:cNvSpPr txBox="1"/>
          <p:nvPr/>
        </p:nvSpPr>
        <p:spPr>
          <a:xfrm>
            <a:off x="2309375" y="3203125"/>
            <a:ext cx="1018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Trebuchet MS" panose="020B0603020202020204" pitchFamily="34" charset="0"/>
              </a:rPr>
              <a:t>atraktor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cxnSp>
        <p:nvCxnSpPr>
          <p:cNvPr id="10" name="Přímá spojnice 9"/>
          <p:cNvCxnSpPr/>
          <p:nvPr/>
        </p:nvCxnSpPr>
        <p:spPr>
          <a:xfrm>
            <a:off x="3988526" y="1776549"/>
            <a:ext cx="0" cy="3866605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2914625" y="1942010"/>
            <a:ext cx="1126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bifurkace</a:t>
            </a:r>
            <a:endParaRPr lang="cs-CZ" sz="16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8" name="Přímá spojnice 17"/>
          <p:cNvCxnSpPr/>
          <p:nvPr/>
        </p:nvCxnSpPr>
        <p:spPr>
          <a:xfrm>
            <a:off x="5708468" y="1776548"/>
            <a:ext cx="0" cy="3866605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4267214" y="5226520"/>
                <a:ext cx="1550123" cy="36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1+</m:t>
                      </m:r>
                      <m:rad>
                        <m:radPr>
                          <m:degHide m:val="on"/>
                          <m:ctrlPr>
                            <a:rPr lang="cs-CZ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cs-CZ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6</m:t>
                          </m:r>
                        </m:e>
                      </m:rad>
                      <m:r>
                        <a:rPr lang="cs-CZ" sz="16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≈3,45</m:t>
                      </m:r>
                    </m:oMath>
                  </m:oMathPara>
                </a14:m>
                <a:endParaRPr lang="cs-CZ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14" y="5226520"/>
                <a:ext cx="1550123" cy="36760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Přímá spojnice 19"/>
          <p:cNvCxnSpPr/>
          <p:nvPr/>
        </p:nvCxnSpPr>
        <p:spPr>
          <a:xfrm>
            <a:off x="6165683" y="1776549"/>
            <a:ext cx="0" cy="3866605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6148265" y="5242207"/>
            <a:ext cx="1550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3,57 - chaos</a:t>
            </a:r>
            <a:endParaRPr lang="cs-CZ" sz="16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25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755576" y="332656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2400" dirty="0" smtClean="0">
                <a:solidFill>
                  <a:srgbClr val="0000B4"/>
                </a:solidFill>
                <a:latin typeface="Trebuchet MS" pitchFamily="34" charset="0"/>
              </a:rPr>
              <a:t>Co si odnášíme z hodin fyziky: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642621" y="1155524"/>
            <a:ext cx="439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a většinou předepsaný vzorečkem:</a:t>
            </a:r>
            <a:endParaRPr lang="en-GB" dirty="0">
              <a:latin typeface="Trebuchet MS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55576" y="4628035"/>
            <a:ext cx="7775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Systém je složený z velmi mnoha částí (například plyn složený z molekul), o jejichž samostatný pohyb se nezajímáme a předpokládáme, že je neuspořádaný – </a:t>
            </a:r>
            <a:r>
              <a:rPr lang="cs-CZ" b="1" dirty="0" smtClean="0">
                <a:latin typeface="Trebuchet MS" pitchFamily="34" charset="0"/>
              </a:rPr>
              <a:t>termodynamika</a:t>
            </a:r>
            <a:r>
              <a:rPr lang="cs-CZ" dirty="0" smtClean="0">
                <a:latin typeface="Trebuchet MS" pitchFamily="34" charset="0"/>
              </a:rPr>
              <a:t> (teplota, tlak)</a:t>
            </a:r>
            <a:endParaRPr lang="en-GB" b="1" dirty="0">
              <a:latin typeface="Trebuchet MS" pitchFamily="34" charset="0"/>
            </a:endParaRPr>
          </a:p>
        </p:txBody>
      </p:sp>
      <p:cxnSp>
        <p:nvCxnSpPr>
          <p:cNvPr id="19" name="Přímá spojnice 18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755576" y="1135930"/>
            <a:ext cx="107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Pohyb je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064861" y="820459"/>
            <a:ext cx="151146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cs-CZ" dirty="0">
                <a:latin typeface="Trebuchet MS" pitchFamily="34" charset="0"/>
              </a:rPr>
              <a:t>pravidelný</a:t>
            </a:r>
          </a:p>
          <a:p>
            <a:pPr>
              <a:spcAft>
                <a:spcPts val="300"/>
              </a:spcAft>
            </a:pPr>
            <a:r>
              <a:rPr lang="cs-CZ" dirty="0">
                <a:latin typeface="Trebuchet MS" pitchFamily="34" charset="0"/>
              </a:rPr>
              <a:t>periodický</a:t>
            </a:r>
          </a:p>
          <a:p>
            <a:pPr>
              <a:spcAft>
                <a:spcPts val="300"/>
              </a:spcAft>
            </a:pPr>
            <a:r>
              <a:rPr lang="cs-CZ" dirty="0">
                <a:latin typeface="Trebuchet MS" pitchFamily="34" charset="0"/>
              </a:rPr>
              <a:t>uspořádaný</a:t>
            </a:r>
            <a:endParaRPr lang="en-GB" dirty="0">
              <a:latin typeface="Trebuchet MS" pitchFamily="34" charset="0"/>
            </a:endParaRPr>
          </a:p>
        </p:txBody>
      </p:sp>
      <p:grpSp>
        <p:nvGrpSpPr>
          <p:cNvPr id="45" name="Skupina 44"/>
          <p:cNvGrpSpPr/>
          <p:nvPr/>
        </p:nvGrpSpPr>
        <p:grpSpPr>
          <a:xfrm>
            <a:off x="3100830" y="1923458"/>
            <a:ext cx="2977602" cy="2287800"/>
            <a:chOff x="2888798" y="2029474"/>
            <a:chExt cx="2977602" cy="2287800"/>
          </a:xfrm>
        </p:grpSpPr>
        <p:sp>
          <p:nvSpPr>
            <p:cNvPr id="43" name="Obdélník 42"/>
            <p:cNvSpPr/>
            <p:nvPr/>
          </p:nvSpPr>
          <p:spPr>
            <a:xfrm>
              <a:off x="2888798" y="2029474"/>
              <a:ext cx="2886282" cy="2287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0" name="Skupina 9"/>
            <p:cNvGrpSpPr/>
            <p:nvPr/>
          </p:nvGrpSpPr>
          <p:grpSpPr>
            <a:xfrm>
              <a:off x="2929243" y="2182954"/>
              <a:ext cx="2583436" cy="2071396"/>
              <a:chOff x="3493145" y="2164702"/>
              <a:chExt cx="2583436" cy="2071396"/>
            </a:xfrm>
          </p:grpSpPr>
          <p:pic>
            <p:nvPicPr>
              <p:cNvPr id="22532" name="Picture 4" descr="https://upload.wikimedia.org/wikipedia/commons/thumb/e/ea/Simple_Harmonic_Motion_Orbit.gif/300px-Simple_Harmonic_Motion_Orbit.gif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3145" y="2238240"/>
                <a:ext cx="2583436" cy="1997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Obdélník 8"/>
              <p:cNvSpPr/>
              <p:nvPr/>
            </p:nvSpPr>
            <p:spPr>
              <a:xfrm>
                <a:off x="3500592" y="2164702"/>
                <a:ext cx="2509954" cy="2474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bdélník 11"/>
              <p:cNvSpPr/>
              <p:nvPr/>
            </p:nvSpPr>
            <p:spPr>
              <a:xfrm>
                <a:off x="5219308" y="3227924"/>
                <a:ext cx="177283" cy="4997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bdélník 12"/>
              <p:cNvSpPr/>
              <p:nvPr/>
            </p:nvSpPr>
            <p:spPr>
              <a:xfrm flipH="1">
                <a:off x="5566644" y="4042816"/>
                <a:ext cx="326571" cy="1932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4553477" y="2411778"/>
              <a:ext cx="9517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200" dirty="0" smtClean="0">
                  <a:latin typeface="Trebuchet MS" pitchFamily="34" charset="0"/>
                </a:rPr>
                <a:t>poloha</a:t>
              </a:r>
              <a:endParaRPr lang="en-GB" sz="1200" dirty="0">
                <a:latin typeface="Trebuchet MS" pitchFamily="34" charset="0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4914678" y="3982480"/>
              <a:ext cx="9517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200" dirty="0" smtClean="0">
                  <a:latin typeface="Trebuchet MS" panose="020B0603020202020204" pitchFamily="34" charset="0"/>
                </a:rPr>
                <a:t>rychlost</a:t>
              </a:r>
              <a:endParaRPr lang="en-GB" sz="1200" dirty="0">
                <a:latin typeface="Trebuchet MS" panose="020B0603020202020204" pitchFamily="34" charset="0"/>
              </a:endParaRPr>
            </a:p>
          </p:txBody>
        </p:sp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161" y="2636019"/>
              <a:ext cx="1328772" cy="254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3487878" y="2066747"/>
              <a:ext cx="183287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těleso na pružině</a:t>
              </a:r>
              <a:endParaRPr lang="cs-CZ" sz="1600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42" name="Skupina 41"/>
          <p:cNvGrpSpPr/>
          <p:nvPr/>
        </p:nvGrpSpPr>
        <p:grpSpPr>
          <a:xfrm>
            <a:off x="799861" y="1931166"/>
            <a:ext cx="2162512" cy="2280092"/>
            <a:chOff x="587829" y="2037182"/>
            <a:chExt cx="2162512" cy="2280092"/>
          </a:xfrm>
        </p:grpSpPr>
        <p:sp>
          <p:nvSpPr>
            <p:cNvPr id="37" name="Obdélník 36"/>
            <p:cNvSpPr/>
            <p:nvPr/>
          </p:nvSpPr>
          <p:spPr>
            <a:xfrm>
              <a:off x="587829" y="2037182"/>
              <a:ext cx="2162512" cy="22800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34" name="Skupina 33"/>
            <p:cNvGrpSpPr/>
            <p:nvPr/>
          </p:nvGrpSpPr>
          <p:grpSpPr>
            <a:xfrm>
              <a:off x="748771" y="2571058"/>
              <a:ext cx="1707046" cy="1184513"/>
              <a:chOff x="748771" y="2571058"/>
              <a:chExt cx="1707046" cy="1184513"/>
            </a:xfrm>
          </p:grpSpPr>
          <p:pic>
            <p:nvPicPr>
              <p:cNvPr id="1026" name="Picture 2" descr="https://pixabay.com/static/uploads/photo/2012/02/29/16/08/rock-19421_640.jpg?attachment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771" y="3169520"/>
                <a:ext cx="615258" cy="4076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8" name="Přímá spojnice se šipkou 27"/>
              <p:cNvCxnSpPr/>
              <p:nvPr/>
            </p:nvCxnSpPr>
            <p:spPr>
              <a:xfrm flipV="1">
                <a:off x="1049869" y="2571058"/>
                <a:ext cx="426233" cy="79573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Volný tvar 25"/>
              <p:cNvSpPr/>
              <p:nvPr/>
            </p:nvSpPr>
            <p:spPr>
              <a:xfrm>
                <a:off x="1058091" y="2703648"/>
                <a:ext cx="1397726" cy="1051923"/>
              </a:xfrm>
              <a:custGeom>
                <a:avLst/>
                <a:gdLst>
                  <a:gd name="connsiteX0" fmla="*/ 0 w 862149"/>
                  <a:gd name="connsiteY0" fmla="*/ 679632 h 1051923"/>
                  <a:gd name="connsiteX1" fmla="*/ 378823 w 862149"/>
                  <a:gd name="connsiteY1" fmla="*/ 6895 h 1051923"/>
                  <a:gd name="connsiteX2" fmla="*/ 862149 w 862149"/>
                  <a:gd name="connsiteY2" fmla="*/ 1051923 h 105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2149" h="1051923">
                    <a:moveTo>
                      <a:pt x="0" y="679632"/>
                    </a:moveTo>
                    <a:cubicBezTo>
                      <a:pt x="117566" y="312239"/>
                      <a:pt x="235132" y="-55154"/>
                      <a:pt x="378823" y="6895"/>
                    </a:cubicBezTo>
                    <a:cubicBezTo>
                      <a:pt x="522515" y="68943"/>
                      <a:pt x="692332" y="560433"/>
                      <a:pt x="862149" y="1051923"/>
                    </a:cubicBezTo>
                  </a:path>
                </a:pathLst>
              </a:custGeom>
              <a:noFill/>
              <a:ln>
                <a:prstDash val="sysDash"/>
                <a:tailEnd type="non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5" name="TextovéPole 34"/>
            <p:cNvSpPr txBox="1"/>
            <p:nvPr/>
          </p:nvSpPr>
          <p:spPr>
            <a:xfrm>
              <a:off x="815258" y="2083477"/>
              <a:ext cx="1707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vržený kámen</a:t>
              </a:r>
              <a:endParaRPr lang="cs-CZ" sz="1600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1110344" y="3746607"/>
              <a:ext cx="111687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dirty="0" smtClean="0">
                  <a:latin typeface="Trebuchet MS" panose="020B0603020202020204" pitchFamily="34" charset="0"/>
                </a:rPr>
                <a:t>parabola</a:t>
              </a:r>
              <a:endParaRPr lang="cs-CZ" sz="1500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47" name="Skupina 46"/>
          <p:cNvGrpSpPr/>
          <p:nvPr/>
        </p:nvGrpSpPr>
        <p:grpSpPr>
          <a:xfrm>
            <a:off x="5694268" y="1931166"/>
            <a:ext cx="2924635" cy="3025433"/>
            <a:chOff x="5482236" y="2037182"/>
            <a:chExt cx="2924635" cy="3025433"/>
          </a:xfrm>
        </p:grpSpPr>
        <p:sp>
          <p:nvSpPr>
            <p:cNvPr id="44" name="Obdélník 43"/>
            <p:cNvSpPr/>
            <p:nvPr/>
          </p:nvSpPr>
          <p:spPr>
            <a:xfrm>
              <a:off x="5917096" y="2037182"/>
              <a:ext cx="2489775" cy="22800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4" name="Picture 10" descr="Animac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236" y="2191790"/>
              <a:ext cx="2734011" cy="2870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ovéPole 38"/>
            <p:cNvSpPr txBox="1"/>
            <p:nvPr/>
          </p:nvSpPr>
          <p:spPr>
            <a:xfrm>
              <a:off x="6055270" y="2069023"/>
              <a:ext cx="22637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pohyb nebeských těles</a:t>
              </a:r>
              <a:endParaRPr lang="cs-CZ" sz="1600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5917097" y="3771741"/>
              <a:ext cx="24897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smtClean="0">
                  <a:latin typeface="Trebuchet MS" panose="020B0603020202020204" pitchFamily="34" charset="0"/>
                </a:rPr>
                <a:t>obíhání po elipse kolem společného hmotného středu</a:t>
              </a:r>
              <a:endParaRPr lang="cs-CZ" sz="140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48" name="TextovéPole 47"/>
          <p:cNvSpPr txBox="1"/>
          <p:nvPr/>
        </p:nvSpPr>
        <p:spPr>
          <a:xfrm>
            <a:off x="762001" y="4319900"/>
            <a:ext cx="974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nebo</a:t>
            </a:r>
            <a:endParaRPr lang="cs-CZ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2" descr="http://pestkill.org/wp-content/uploads/boiling-wat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90" y="5320138"/>
            <a:ext cx="1360096" cy="1020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ovéPole 48"/>
          <p:cNvSpPr txBox="1"/>
          <p:nvPr/>
        </p:nvSpPr>
        <p:spPr>
          <a:xfrm>
            <a:off x="944975" y="5586542"/>
            <a:ext cx="4678573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cs-CZ" sz="2400" dirty="0" smtClean="0">
                <a:solidFill>
                  <a:srgbClr val="0000B4"/>
                </a:solidFill>
                <a:latin typeface="Trebuchet MS" pitchFamily="34" charset="0"/>
              </a:rPr>
              <a:t>...fyzika je jednoduchá, budoucnost předpověditelná.</a:t>
            </a:r>
          </a:p>
        </p:txBody>
      </p:sp>
    </p:spTree>
    <p:extLst>
      <p:ext uri="{BB962C8B-B14F-4D97-AF65-F5344CB8AC3E}">
        <p14:creationId xmlns:p14="http://schemas.microsoft.com/office/powerpoint/2010/main" val="304657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97924" y="1125983"/>
            <a:ext cx="32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Meteorologie</a:t>
            </a:r>
            <a:endParaRPr lang="cs-CZ" sz="4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2" descr="http://portal.chmi.cz/files/portal/docs/meteo/om/evropa/preba/preba8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467" y="2206488"/>
            <a:ext cx="6278156" cy="359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53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9" y="3326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Lorenzův systém</a:t>
            </a:r>
            <a:endParaRPr 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39999" y="934061"/>
            <a:ext cx="5999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- jednoduchý model proudění v zemské atmosféře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31" y="400269"/>
            <a:ext cx="2383454" cy="143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760075" y="1635998"/>
            <a:ext cx="2489329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200" i="1" dirty="0" smtClean="0">
                <a:latin typeface="Trebuchet MS" pitchFamily="34" charset="0"/>
              </a:rPr>
              <a:t>3 proměnné: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200" dirty="0" smtClean="0">
                <a:latin typeface="Trebuchet MS" pitchFamily="34" charset="0"/>
              </a:rPr>
              <a:t>intenzita proudění</a:t>
            </a:r>
            <a:endParaRPr lang="cs-CZ" sz="1200" i="1" dirty="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200" dirty="0" smtClean="0">
                <a:latin typeface="Trebuchet MS" pitchFamily="34" charset="0"/>
              </a:rPr>
              <a:t>rozdíl teplot mezi stoupavým a klesavým proudem</a:t>
            </a:r>
            <a:endParaRPr lang="cs-CZ" sz="1200" i="1" dirty="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200" dirty="0" smtClean="0">
                <a:latin typeface="Trebuchet MS" pitchFamily="34" charset="0"/>
              </a:rPr>
              <a:t>odchylka teplot na svislém řezu od lineárního průběhu</a:t>
            </a:r>
            <a:endParaRPr lang="en-GB" sz="1200" i="1" dirty="0">
              <a:latin typeface="Trebuchet MS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839346" y="147989"/>
            <a:ext cx="207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latin typeface="Trebuchet MS" pitchFamily="34" charset="0"/>
              </a:rPr>
              <a:t>Bénardova</a:t>
            </a:r>
            <a:r>
              <a:rPr lang="cs-CZ" dirty="0" smtClean="0">
                <a:latin typeface="Trebuchet MS" pitchFamily="34" charset="0"/>
              </a:rPr>
              <a:t> buňka</a:t>
            </a:r>
            <a:endParaRPr lang="en-GB" dirty="0">
              <a:latin typeface="Trebuchet MS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90303" y="1812778"/>
            <a:ext cx="6049043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cs-CZ" sz="1500" dirty="0" smtClean="0">
                <a:latin typeface="Trebuchet MS" pitchFamily="34" charset="0"/>
              </a:rPr>
              <a:t>Lorenz počítal na počítači </a:t>
            </a:r>
            <a:r>
              <a:rPr lang="en-GB" sz="1500" dirty="0" smtClean="0">
                <a:latin typeface="Trebuchet MS" pitchFamily="34" charset="0"/>
              </a:rPr>
              <a:t>“</a:t>
            </a:r>
            <a:r>
              <a:rPr lang="cs-CZ" sz="1500" dirty="0" smtClean="0">
                <a:latin typeface="Trebuchet MS" pitchFamily="34" charset="0"/>
              </a:rPr>
              <a:t>předpověď počasí</a:t>
            </a:r>
            <a:r>
              <a:rPr lang="en-GB" sz="1500" dirty="0" smtClean="0">
                <a:latin typeface="Trebuchet MS" pitchFamily="34" charset="0"/>
              </a:rPr>
              <a:t>”</a:t>
            </a:r>
            <a:r>
              <a:rPr lang="cs-CZ" sz="1500" dirty="0" smtClean="0">
                <a:latin typeface="Trebuchet MS" pitchFamily="34" charset="0"/>
              </a:rPr>
              <a:t> pomocí svých rovnic.</a:t>
            </a:r>
          </a:p>
          <a:p>
            <a:pPr>
              <a:spcBef>
                <a:spcPts val="300"/>
              </a:spcBef>
            </a:pPr>
            <a:r>
              <a:rPr lang="cs-CZ" sz="1500" dirty="0" smtClean="0">
                <a:latin typeface="Trebuchet MS" pitchFamily="34" charset="0"/>
              </a:rPr>
              <a:t>Počítač počítal na</a:t>
            </a:r>
            <a:r>
              <a:rPr lang="en-GB" sz="1500" dirty="0" smtClean="0">
                <a:latin typeface="Trebuchet MS" pitchFamily="34" charset="0"/>
              </a:rPr>
              <a:t> </a:t>
            </a:r>
            <a:r>
              <a:rPr lang="cs-CZ" sz="1500" dirty="0" smtClean="0">
                <a:latin typeface="Trebuchet MS" pitchFamily="34" charset="0"/>
              </a:rPr>
              <a:t>6 platný</a:t>
            </a:r>
            <a:r>
              <a:rPr lang="en-GB" sz="1500" dirty="0" err="1" smtClean="0">
                <a:latin typeface="Trebuchet MS" pitchFamily="34" charset="0"/>
              </a:rPr>
              <a:t>ch</a:t>
            </a:r>
            <a:r>
              <a:rPr lang="cs-CZ" sz="1500" dirty="0" smtClean="0">
                <a:latin typeface="Trebuchet MS" pitchFamily="34" charset="0"/>
              </a:rPr>
              <a:t> </a:t>
            </a:r>
            <a:r>
              <a:rPr lang="cs-CZ" sz="1500" dirty="0" err="1" smtClean="0">
                <a:latin typeface="Trebuchet MS" pitchFamily="34" charset="0"/>
              </a:rPr>
              <a:t>cif</a:t>
            </a:r>
            <a:r>
              <a:rPr lang="en-GB" sz="1500" dirty="0" err="1" smtClean="0">
                <a:latin typeface="Trebuchet MS" pitchFamily="34" charset="0"/>
              </a:rPr>
              <a:t>er</a:t>
            </a:r>
            <a:r>
              <a:rPr lang="cs-CZ" sz="1500" dirty="0" smtClean="0">
                <a:latin typeface="Trebuchet MS" pitchFamily="34" charset="0"/>
              </a:rPr>
              <a:t> (</a:t>
            </a:r>
            <a:r>
              <a:rPr lang="cs-CZ" sz="1500" i="1" dirty="0" smtClean="0">
                <a:latin typeface="Trebuchet MS" pitchFamily="34" charset="0"/>
              </a:rPr>
              <a:t>I</a:t>
            </a:r>
            <a:r>
              <a:rPr lang="cs-CZ" sz="1500" dirty="0" smtClean="0">
                <a:latin typeface="Trebuchet MS" pitchFamily="34" charset="0"/>
              </a:rPr>
              <a:t>=1</a:t>
            </a:r>
            <a:r>
              <a:rPr lang="en-GB" sz="1500" dirty="0" smtClean="0">
                <a:latin typeface="Trebuchet MS" pitchFamily="34" charset="0"/>
              </a:rPr>
              <a:t>4</a:t>
            </a:r>
            <a:r>
              <a:rPr lang="cs-CZ" sz="1500" dirty="0" smtClean="0">
                <a:latin typeface="Trebuchet MS" pitchFamily="34" charset="0"/>
              </a:rPr>
              <a:t>,7</a:t>
            </a:r>
            <a:r>
              <a:rPr lang="en-GB" sz="1500" dirty="0" smtClean="0">
                <a:latin typeface="Trebuchet MS" pitchFamily="34" charset="0"/>
              </a:rPr>
              <a:t>139 </a:t>
            </a:r>
            <a:r>
              <a:rPr lang="cs-CZ" sz="1500" dirty="0" smtClean="0">
                <a:latin typeface="Trebuchet MS" pitchFamily="34" charset="0"/>
              </a:rPr>
              <a:t>m</a:t>
            </a:r>
            <a:r>
              <a:rPr lang="en-GB" sz="1500" dirty="0" smtClean="0">
                <a:latin typeface="Trebuchet MS" pitchFamily="34" charset="0"/>
              </a:rPr>
              <a:t>/s</a:t>
            </a:r>
            <a:r>
              <a:rPr lang="cs-CZ" sz="1500" dirty="0" smtClean="0">
                <a:latin typeface="Trebuchet MS" pitchFamily="34" charset="0"/>
              </a:rPr>
              <a:t>), ale na obrazovku vypisoval jen 3 platné cifry (</a:t>
            </a:r>
            <a:r>
              <a:rPr lang="en-GB" sz="1500" i="1" dirty="0" smtClean="0">
                <a:latin typeface="Trebuchet MS" pitchFamily="34" charset="0"/>
              </a:rPr>
              <a:t>I</a:t>
            </a:r>
            <a:r>
              <a:rPr lang="cs-CZ" sz="1500" dirty="0" smtClean="0">
                <a:latin typeface="Trebuchet MS" pitchFamily="34" charset="0"/>
              </a:rPr>
              <a:t>=</a:t>
            </a:r>
            <a:r>
              <a:rPr lang="en-GB" sz="1500" dirty="0" smtClean="0">
                <a:latin typeface="Trebuchet MS" pitchFamily="34" charset="0"/>
              </a:rPr>
              <a:t>14</a:t>
            </a:r>
            <a:r>
              <a:rPr lang="cs-CZ" sz="1500" dirty="0" smtClean="0">
                <a:latin typeface="Trebuchet MS" pitchFamily="34" charset="0"/>
              </a:rPr>
              <a:t>,</a:t>
            </a:r>
            <a:r>
              <a:rPr lang="en-GB" sz="1500" dirty="0" smtClean="0">
                <a:latin typeface="Trebuchet MS" pitchFamily="34" charset="0"/>
              </a:rPr>
              <a:t>7 m/s</a:t>
            </a:r>
            <a:r>
              <a:rPr lang="cs-CZ" sz="1500" dirty="0" smtClean="0">
                <a:latin typeface="Trebuchet MS" pitchFamily="34" charset="0"/>
              </a:rPr>
              <a:t>).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90303" y="1443446"/>
            <a:ext cx="149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Příběh:</a:t>
            </a:r>
            <a:endParaRPr lang="cs-CZ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 </a:t>
            </a:r>
          </a:p>
        </p:txBody>
      </p:sp>
      <p:pic>
        <p:nvPicPr>
          <p:cNvPr id="2051" name="Picture 3" descr="D:\Pavel\Desktop\Lorenz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7" y="2951367"/>
            <a:ext cx="6095239" cy="182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441420" y="2642040"/>
            <a:ext cx="1384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err="1" smtClean="0">
                <a:latin typeface="Trebuchet MS" panose="020B0603020202020204" pitchFamily="34" charset="0"/>
              </a:rPr>
              <a:t>intenzita</a:t>
            </a:r>
            <a:endParaRPr lang="cs-CZ" sz="1400" i="1" dirty="0">
              <a:latin typeface="Trebuchet MS" panose="020B0603020202020204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6741384" y="3749018"/>
            <a:ext cx="665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latin typeface="Trebuchet MS" panose="020B0603020202020204" pitchFamily="34" charset="0"/>
              </a:rPr>
              <a:t>čas</a:t>
            </a:r>
            <a:endParaRPr lang="cs-CZ" sz="1400" i="1" dirty="0">
              <a:latin typeface="Trebuchet MS" panose="020B0603020202020204" pitchFamily="34" charset="0"/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218951" y="4804975"/>
            <a:ext cx="5056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>
                <a:latin typeface="Trebuchet MS" panose="020B0603020202020204" pitchFamily="34" charset="0"/>
              </a:rPr>
              <a:t>Lorenz si večer zapisuje mezivýsledek </a:t>
            </a:r>
            <a:r>
              <a:rPr lang="cs-CZ" sz="1500" dirty="0">
                <a:latin typeface="Trebuchet MS" pitchFamily="34" charset="0"/>
              </a:rPr>
              <a:t>(</a:t>
            </a:r>
            <a:r>
              <a:rPr lang="en-GB" sz="1500" i="1" dirty="0">
                <a:latin typeface="Trebuchet MS" pitchFamily="34" charset="0"/>
              </a:rPr>
              <a:t>I</a:t>
            </a:r>
            <a:r>
              <a:rPr lang="cs-CZ" sz="1500" dirty="0">
                <a:latin typeface="Trebuchet MS" pitchFamily="34" charset="0"/>
              </a:rPr>
              <a:t>=</a:t>
            </a:r>
            <a:r>
              <a:rPr lang="en-GB" sz="1500" dirty="0">
                <a:latin typeface="Trebuchet MS" pitchFamily="34" charset="0"/>
              </a:rPr>
              <a:t>14</a:t>
            </a:r>
            <a:r>
              <a:rPr lang="cs-CZ" sz="1500" dirty="0">
                <a:latin typeface="Trebuchet MS" pitchFamily="34" charset="0"/>
              </a:rPr>
              <a:t>,</a:t>
            </a:r>
            <a:r>
              <a:rPr lang="en-GB" sz="1500" dirty="0">
                <a:latin typeface="Trebuchet MS" pitchFamily="34" charset="0"/>
              </a:rPr>
              <a:t>7 m/s</a:t>
            </a:r>
            <a:r>
              <a:rPr lang="cs-CZ" sz="1500" dirty="0">
                <a:latin typeface="Trebuchet MS" pitchFamily="34" charset="0"/>
              </a:rPr>
              <a:t>)</a:t>
            </a:r>
            <a:r>
              <a:rPr lang="cs-CZ" sz="1500" dirty="0" smtClean="0">
                <a:latin typeface="Trebuchet MS" panose="020B0603020202020204" pitchFamily="34" charset="0"/>
              </a:rPr>
              <a:t> </a:t>
            </a:r>
          </a:p>
          <a:p>
            <a:r>
              <a:rPr lang="cs-CZ" sz="1500" dirty="0" smtClean="0">
                <a:latin typeface="Trebuchet MS" panose="020B0603020202020204" pitchFamily="34" charset="0"/>
              </a:rPr>
              <a:t>a druhý den pouští výpočet od tohoto místa.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68166" y="2947851"/>
            <a:ext cx="10112441" cy="2670114"/>
            <a:chOff x="668166" y="2947851"/>
            <a:chExt cx="10112441" cy="2670114"/>
          </a:xfrm>
        </p:grpSpPr>
        <p:pic>
          <p:nvPicPr>
            <p:cNvPr id="2052" name="Picture 4" descr="D:\Pavel\Desktop\Lorenz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66" y="2947851"/>
              <a:ext cx="6095239" cy="1820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3210681" y="5294800"/>
              <a:ext cx="75699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dirty="0" smtClean="0">
                  <a:latin typeface="Trebuchet MS" panose="020B0603020202020204" pitchFamily="34" charset="0"/>
                </a:rPr>
                <a:t>Po krátkém čase dostává </a:t>
              </a:r>
              <a:r>
                <a:rPr lang="cs-CZ" sz="1500" b="1" dirty="0" smtClean="0">
                  <a:latin typeface="Trebuchet MS" panose="020B0603020202020204" pitchFamily="34" charset="0"/>
                </a:rPr>
                <a:t>kvalitativně </a:t>
              </a:r>
              <a:r>
                <a:rPr lang="cs-CZ" sz="1500" dirty="0" smtClean="0">
                  <a:latin typeface="Trebuchet MS" panose="020B0603020202020204" pitchFamily="34" charset="0"/>
                </a:rPr>
                <a:t>odlišný průběh počasí.</a:t>
              </a:r>
              <a:endParaRPr lang="cs-CZ" sz="150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45" name="Obdélník 44"/>
          <p:cNvSpPr/>
          <p:nvPr/>
        </p:nvSpPr>
        <p:spPr>
          <a:xfrm>
            <a:off x="786917" y="5688595"/>
            <a:ext cx="757016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Trebuchet MS" pitchFamily="34" charset="0"/>
              </a:rPr>
              <a:t>1963: Jedno mávnutí křídel </a:t>
            </a:r>
            <a:r>
              <a:rPr lang="cs-CZ" sz="1600" b="1" dirty="0" smtClean="0">
                <a:latin typeface="Trebuchet MS" pitchFamily="34" charset="0"/>
              </a:rPr>
              <a:t>racka</a:t>
            </a:r>
            <a:r>
              <a:rPr lang="en-GB" sz="1600" b="1" dirty="0" smtClean="0">
                <a:latin typeface="Trebuchet MS" pitchFamily="34" charset="0"/>
              </a:rPr>
              <a:t> </a:t>
            </a:r>
            <a:r>
              <a:rPr lang="cs-CZ" sz="1600" dirty="0" smtClean="0">
                <a:latin typeface="Trebuchet MS" pitchFamily="34" charset="0"/>
              </a:rPr>
              <a:t>zásadně ovlivní budoucí průběh počasí.</a:t>
            </a:r>
            <a:endParaRPr lang="en-GB" sz="1600" dirty="0">
              <a:latin typeface="Trebuchet MS" pitchFamily="34" charset="0"/>
            </a:endParaRPr>
          </a:p>
        </p:txBody>
      </p:sp>
      <p:cxnSp>
        <p:nvCxnSpPr>
          <p:cNvPr id="46" name="Přímá spojnice 4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>
          <a:xfrm>
            <a:off x="799663" y="6020618"/>
            <a:ext cx="6946611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Trebuchet MS" pitchFamily="34" charset="0"/>
              </a:rPr>
              <a:t>1972: Může mávnutí křídel </a:t>
            </a:r>
            <a:r>
              <a:rPr lang="cs-CZ" sz="1600" b="1" dirty="0" smtClean="0">
                <a:latin typeface="Trebuchet MS" pitchFamily="34" charset="0"/>
              </a:rPr>
              <a:t>motýla</a:t>
            </a:r>
            <a:r>
              <a:rPr lang="cs-CZ" sz="1600" dirty="0" smtClean="0">
                <a:latin typeface="Trebuchet MS" pitchFamily="34" charset="0"/>
              </a:rPr>
              <a:t> v Brazílii způsobit tornádo v Texasu?</a:t>
            </a:r>
            <a:endParaRPr lang="en-GB" sz="1600" dirty="0">
              <a:latin typeface="Trebuchet MS" pitchFamily="34" charset="0"/>
            </a:endParaRPr>
          </a:p>
        </p:txBody>
      </p:sp>
      <p:cxnSp>
        <p:nvCxnSpPr>
          <p:cNvPr id="33" name="Přímá spojnice se šipkou 32"/>
          <p:cNvCxnSpPr/>
          <p:nvPr/>
        </p:nvCxnSpPr>
        <p:spPr>
          <a:xfrm flipV="1">
            <a:off x="3180810" y="4149239"/>
            <a:ext cx="0" cy="13828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9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9" y="3326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Lorenzův systém</a:t>
            </a:r>
            <a:endParaRPr 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39999" y="934061"/>
            <a:ext cx="5999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- jednoduchý model proudění v zemské atmosféře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31" y="400269"/>
            <a:ext cx="2383454" cy="143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839346" y="147989"/>
            <a:ext cx="207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latin typeface="Trebuchet MS" pitchFamily="34" charset="0"/>
              </a:rPr>
              <a:t>Bénardova</a:t>
            </a:r>
            <a:r>
              <a:rPr lang="cs-CZ" dirty="0" smtClean="0">
                <a:latin typeface="Trebuchet MS" pitchFamily="34" charset="0"/>
              </a:rPr>
              <a:t> buňka</a:t>
            </a:r>
            <a:endParaRPr lang="en-GB" dirty="0"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90303" y="1443446"/>
            <a:ext cx="149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Příběh:</a:t>
            </a:r>
            <a:endParaRPr lang="cs-CZ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 </a:t>
            </a:r>
          </a:p>
        </p:txBody>
      </p:sp>
      <p:pic>
        <p:nvPicPr>
          <p:cNvPr id="2051" name="Picture 3" descr="D:\Pavel\Desktop\Lorenz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7" y="2951367"/>
            <a:ext cx="6095239" cy="182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Pavel\Desktop\Lorenz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6" y="2947851"/>
            <a:ext cx="6095239" cy="182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441420" y="2642040"/>
            <a:ext cx="1384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err="1" smtClean="0">
                <a:latin typeface="Trebuchet MS" panose="020B0603020202020204" pitchFamily="34" charset="0"/>
              </a:rPr>
              <a:t>intenzita</a:t>
            </a:r>
            <a:endParaRPr lang="cs-CZ" sz="1400" i="1" dirty="0">
              <a:latin typeface="Trebuchet MS" panose="020B0603020202020204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6741384" y="3749018"/>
            <a:ext cx="665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latin typeface="Trebuchet MS" panose="020B0603020202020204" pitchFamily="34" charset="0"/>
              </a:rPr>
              <a:t>čas</a:t>
            </a:r>
            <a:endParaRPr lang="cs-CZ" sz="1400" i="1" dirty="0">
              <a:latin typeface="Trebuchet MS" panose="020B0603020202020204" pitchFamily="34" charset="0"/>
            </a:endParaRPr>
          </a:p>
        </p:txBody>
      </p:sp>
      <p:cxnSp>
        <p:nvCxnSpPr>
          <p:cNvPr id="33" name="Přímá spojnice se šipkou 32"/>
          <p:cNvCxnSpPr/>
          <p:nvPr/>
        </p:nvCxnSpPr>
        <p:spPr>
          <a:xfrm flipV="1">
            <a:off x="3180810" y="4149239"/>
            <a:ext cx="0" cy="13828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/>
          <p:cNvSpPr txBox="1"/>
          <p:nvPr/>
        </p:nvSpPr>
        <p:spPr>
          <a:xfrm>
            <a:off x="3218951" y="4804975"/>
            <a:ext cx="5056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>
                <a:latin typeface="Trebuchet MS" panose="020B0603020202020204" pitchFamily="34" charset="0"/>
              </a:rPr>
              <a:t>Lorenz si večer zapisuje mezivýsledek </a:t>
            </a:r>
            <a:r>
              <a:rPr lang="cs-CZ" sz="1500" dirty="0">
                <a:latin typeface="Trebuchet MS" pitchFamily="34" charset="0"/>
              </a:rPr>
              <a:t>(</a:t>
            </a:r>
            <a:r>
              <a:rPr lang="en-GB" sz="1500" i="1" dirty="0">
                <a:latin typeface="Trebuchet MS" pitchFamily="34" charset="0"/>
              </a:rPr>
              <a:t>I</a:t>
            </a:r>
            <a:r>
              <a:rPr lang="cs-CZ" sz="1500" dirty="0">
                <a:latin typeface="Trebuchet MS" pitchFamily="34" charset="0"/>
              </a:rPr>
              <a:t>=</a:t>
            </a:r>
            <a:r>
              <a:rPr lang="en-GB" sz="1500" dirty="0">
                <a:latin typeface="Trebuchet MS" pitchFamily="34" charset="0"/>
              </a:rPr>
              <a:t>14</a:t>
            </a:r>
            <a:r>
              <a:rPr lang="cs-CZ" sz="1500" dirty="0">
                <a:latin typeface="Trebuchet MS" pitchFamily="34" charset="0"/>
              </a:rPr>
              <a:t>,</a:t>
            </a:r>
            <a:r>
              <a:rPr lang="en-GB" sz="1500" dirty="0">
                <a:latin typeface="Trebuchet MS" pitchFamily="34" charset="0"/>
              </a:rPr>
              <a:t>7 m/s</a:t>
            </a:r>
            <a:r>
              <a:rPr lang="cs-CZ" sz="1500" dirty="0">
                <a:latin typeface="Trebuchet MS" pitchFamily="34" charset="0"/>
              </a:rPr>
              <a:t>)</a:t>
            </a:r>
            <a:r>
              <a:rPr lang="cs-CZ" sz="1500" dirty="0" smtClean="0">
                <a:latin typeface="Trebuchet MS" panose="020B0603020202020204" pitchFamily="34" charset="0"/>
              </a:rPr>
              <a:t> </a:t>
            </a:r>
          </a:p>
          <a:p>
            <a:r>
              <a:rPr lang="cs-CZ" sz="1500" dirty="0" smtClean="0">
                <a:latin typeface="Trebuchet MS" panose="020B0603020202020204" pitchFamily="34" charset="0"/>
              </a:rPr>
              <a:t>a druhý den pouští výpočet od tohoto místa.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3210681" y="5294800"/>
            <a:ext cx="7569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>
                <a:latin typeface="Trebuchet MS" panose="020B0603020202020204" pitchFamily="34" charset="0"/>
              </a:rPr>
              <a:t>Po krátkém čase dostává </a:t>
            </a:r>
            <a:r>
              <a:rPr lang="cs-CZ" sz="1500" b="1" dirty="0" smtClean="0">
                <a:latin typeface="Trebuchet MS" panose="020B0603020202020204" pitchFamily="34" charset="0"/>
              </a:rPr>
              <a:t>kvalitativně </a:t>
            </a:r>
            <a:r>
              <a:rPr lang="cs-CZ" sz="1500" dirty="0" smtClean="0">
                <a:latin typeface="Trebuchet MS" panose="020B0603020202020204" pitchFamily="34" charset="0"/>
              </a:rPr>
              <a:t>odlišný průběh počasí.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sp>
        <p:nvSpPr>
          <p:cNvPr id="45" name="Obdélník 44"/>
          <p:cNvSpPr/>
          <p:nvPr/>
        </p:nvSpPr>
        <p:spPr>
          <a:xfrm>
            <a:off x="786917" y="5688595"/>
            <a:ext cx="757016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Trebuchet MS" pitchFamily="34" charset="0"/>
              </a:rPr>
              <a:t>1963: Jedno mávnutí křídel </a:t>
            </a:r>
            <a:r>
              <a:rPr lang="cs-CZ" sz="1600" b="1" dirty="0" smtClean="0">
                <a:latin typeface="Trebuchet MS" pitchFamily="34" charset="0"/>
              </a:rPr>
              <a:t>racka</a:t>
            </a:r>
            <a:r>
              <a:rPr lang="en-GB" sz="1600" b="1" dirty="0" smtClean="0">
                <a:latin typeface="Trebuchet MS" pitchFamily="34" charset="0"/>
              </a:rPr>
              <a:t> </a:t>
            </a:r>
            <a:r>
              <a:rPr lang="cs-CZ" sz="1600" dirty="0" smtClean="0">
                <a:latin typeface="Trebuchet MS" pitchFamily="34" charset="0"/>
              </a:rPr>
              <a:t>zásadně ovlivní budoucí průběh počasí.</a:t>
            </a:r>
            <a:endParaRPr lang="en-GB" sz="1600" dirty="0">
              <a:latin typeface="Trebuchet MS" pitchFamily="34" charset="0"/>
            </a:endParaRPr>
          </a:p>
        </p:txBody>
      </p:sp>
      <p:cxnSp>
        <p:nvCxnSpPr>
          <p:cNvPr id="46" name="Přímá spojnice 4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>
          <a:xfrm>
            <a:off x="799663" y="6020618"/>
            <a:ext cx="6946611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Trebuchet MS" pitchFamily="34" charset="0"/>
              </a:rPr>
              <a:t>1972: Může mávnutí křídel </a:t>
            </a:r>
            <a:r>
              <a:rPr lang="cs-CZ" sz="1600" b="1" dirty="0" smtClean="0">
                <a:latin typeface="Trebuchet MS" pitchFamily="34" charset="0"/>
              </a:rPr>
              <a:t>motýla</a:t>
            </a:r>
            <a:r>
              <a:rPr lang="cs-CZ" sz="1600" dirty="0" smtClean="0">
                <a:latin typeface="Trebuchet MS" pitchFamily="34" charset="0"/>
              </a:rPr>
              <a:t> v Brazílii způsobit tornádo v Texasu?</a:t>
            </a:r>
            <a:endParaRPr lang="en-GB" sz="1600" dirty="0">
              <a:latin typeface="Trebuchet MS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6760075" y="1635998"/>
            <a:ext cx="2489329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200" i="1" dirty="0" smtClean="0">
                <a:latin typeface="Trebuchet MS" pitchFamily="34" charset="0"/>
              </a:rPr>
              <a:t>3 proměnné: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200" dirty="0" smtClean="0">
                <a:latin typeface="Trebuchet MS" pitchFamily="34" charset="0"/>
              </a:rPr>
              <a:t>intenzita proudění</a:t>
            </a:r>
            <a:endParaRPr lang="cs-CZ" sz="1200" i="1" dirty="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200" dirty="0" smtClean="0">
                <a:latin typeface="Trebuchet MS" pitchFamily="34" charset="0"/>
              </a:rPr>
              <a:t>rozdíl teplot mezi stoupavým a klesavým proudem</a:t>
            </a:r>
            <a:endParaRPr lang="cs-CZ" sz="1200" i="1" dirty="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200" dirty="0" smtClean="0">
                <a:latin typeface="Trebuchet MS" pitchFamily="34" charset="0"/>
              </a:rPr>
              <a:t>odchylka teplot na svislém řezu od lineárního průběhu</a:t>
            </a:r>
            <a:endParaRPr lang="en-GB" sz="1200" i="1" dirty="0">
              <a:latin typeface="Trebuchet MS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790303" y="1812778"/>
            <a:ext cx="6049043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cs-CZ" sz="1500" dirty="0" smtClean="0">
                <a:latin typeface="Trebuchet MS" pitchFamily="34" charset="0"/>
              </a:rPr>
              <a:t>Lorenz počítal na počítači </a:t>
            </a:r>
            <a:r>
              <a:rPr lang="en-GB" sz="1500" dirty="0" smtClean="0">
                <a:latin typeface="Trebuchet MS" pitchFamily="34" charset="0"/>
              </a:rPr>
              <a:t>“</a:t>
            </a:r>
            <a:r>
              <a:rPr lang="cs-CZ" sz="1500" dirty="0" smtClean="0">
                <a:latin typeface="Trebuchet MS" pitchFamily="34" charset="0"/>
              </a:rPr>
              <a:t>předpověď počasí</a:t>
            </a:r>
            <a:r>
              <a:rPr lang="en-GB" sz="1500" dirty="0" smtClean="0">
                <a:latin typeface="Trebuchet MS" pitchFamily="34" charset="0"/>
              </a:rPr>
              <a:t>”</a:t>
            </a:r>
            <a:r>
              <a:rPr lang="cs-CZ" sz="1500" dirty="0" smtClean="0">
                <a:latin typeface="Trebuchet MS" pitchFamily="34" charset="0"/>
              </a:rPr>
              <a:t> pomocí svých rovnic.</a:t>
            </a:r>
          </a:p>
          <a:p>
            <a:pPr>
              <a:spcBef>
                <a:spcPts val="300"/>
              </a:spcBef>
            </a:pPr>
            <a:r>
              <a:rPr lang="cs-CZ" sz="1500" dirty="0" smtClean="0">
                <a:latin typeface="Trebuchet MS" pitchFamily="34" charset="0"/>
              </a:rPr>
              <a:t>Počítač počítal na</a:t>
            </a:r>
            <a:r>
              <a:rPr lang="en-GB" sz="1500" dirty="0" smtClean="0">
                <a:latin typeface="Trebuchet MS" pitchFamily="34" charset="0"/>
              </a:rPr>
              <a:t> </a:t>
            </a:r>
            <a:r>
              <a:rPr lang="cs-CZ" sz="1500" dirty="0" smtClean="0">
                <a:latin typeface="Trebuchet MS" pitchFamily="34" charset="0"/>
              </a:rPr>
              <a:t>6 platný</a:t>
            </a:r>
            <a:r>
              <a:rPr lang="en-GB" sz="1500" dirty="0" err="1" smtClean="0">
                <a:latin typeface="Trebuchet MS" pitchFamily="34" charset="0"/>
              </a:rPr>
              <a:t>ch</a:t>
            </a:r>
            <a:r>
              <a:rPr lang="cs-CZ" sz="1500" dirty="0" smtClean="0">
                <a:latin typeface="Trebuchet MS" pitchFamily="34" charset="0"/>
              </a:rPr>
              <a:t> </a:t>
            </a:r>
            <a:r>
              <a:rPr lang="cs-CZ" sz="1500" dirty="0" err="1" smtClean="0">
                <a:latin typeface="Trebuchet MS" pitchFamily="34" charset="0"/>
              </a:rPr>
              <a:t>cif</a:t>
            </a:r>
            <a:r>
              <a:rPr lang="en-GB" sz="1500" dirty="0" err="1" smtClean="0">
                <a:latin typeface="Trebuchet MS" pitchFamily="34" charset="0"/>
              </a:rPr>
              <a:t>er</a:t>
            </a:r>
            <a:r>
              <a:rPr lang="cs-CZ" sz="1500" dirty="0" smtClean="0">
                <a:latin typeface="Trebuchet MS" pitchFamily="34" charset="0"/>
              </a:rPr>
              <a:t> (</a:t>
            </a:r>
            <a:r>
              <a:rPr lang="cs-CZ" sz="1500" i="1" dirty="0" smtClean="0">
                <a:latin typeface="Trebuchet MS" pitchFamily="34" charset="0"/>
              </a:rPr>
              <a:t>I</a:t>
            </a:r>
            <a:r>
              <a:rPr lang="cs-CZ" sz="1500" dirty="0" smtClean="0">
                <a:latin typeface="Trebuchet MS" pitchFamily="34" charset="0"/>
              </a:rPr>
              <a:t>=1</a:t>
            </a:r>
            <a:r>
              <a:rPr lang="en-GB" sz="1500" dirty="0" smtClean="0">
                <a:latin typeface="Trebuchet MS" pitchFamily="34" charset="0"/>
              </a:rPr>
              <a:t>4</a:t>
            </a:r>
            <a:r>
              <a:rPr lang="cs-CZ" sz="1500" dirty="0" smtClean="0">
                <a:latin typeface="Trebuchet MS" pitchFamily="34" charset="0"/>
              </a:rPr>
              <a:t>,7</a:t>
            </a:r>
            <a:r>
              <a:rPr lang="en-GB" sz="1500" dirty="0" smtClean="0">
                <a:latin typeface="Trebuchet MS" pitchFamily="34" charset="0"/>
              </a:rPr>
              <a:t>139 </a:t>
            </a:r>
            <a:r>
              <a:rPr lang="cs-CZ" sz="1500" dirty="0" smtClean="0">
                <a:latin typeface="Trebuchet MS" pitchFamily="34" charset="0"/>
              </a:rPr>
              <a:t>m</a:t>
            </a:r>
            <a:r>
              <a:rPr lang="en-GB" sz="1500" dirty="0" smtClean="0">
                <a:latin typeface="Trebuchet MS" pitchFamily="34" charset="0"/>
              </a:rPr>
              <a:t>/s</a:t>
            </a:r>
            <a:r>
              <a:rPr lang="cs-CZ" sz="1500" dirty="0" smtClean="0">
                <a:latin typeface="Trebuchet MS" pitchFamily="34" charset="0"/>
              </a:rPr>
              <a:t>), ale na obrazovku vypisoval jen 3 platné cifry (</a:t>
            </a:r>
            <a:r>
              <a:rPr lang="en-GB" sz="1500" i="1" dirty="0" smtClean="0">
                <a:latin typeface="Trebuchet MS" pitchFamily="34" charset="0"/>
              </a:rPr>
              <a:t>I</a:t>
            </a:r>
            <a:r>
              <a:rPr lang="cs-CZ" sz="1500" dirty="0" smtClean="0">
                <a:latin typeface="Trebuchet MS" pitchFamily="34" charset="0"/>
              </a:rPr>
              <a:t>=</a:t>
            </a:r>
            <a:r>
              <a:rPr lang="en-GB" sz="1500" dirty="0" smtClean="0">
                <a:latin typeface="Trebuchet MS" pitchFamily="34" charset="0"/>
              </a:rPr>
              <a:t>14</a:t>
            </a:r>
            <a:r>
              <a:rPr lang="cs-CZ" sz="1500" dirty="0" smtClean="0">
                <a:latin typeface="Trebuchet MS" pitchFamily="34" charset="0"/>
              </a:rPr>
              <a:t>,</a:t>
            </a:r>
            <a:r>
              <a:rPr lang="en-GB" sz="1500" dirty="0" smtClean="0">
                <a:latin typeface="Trebuchet MS" pitchFamily="34" charset="0"/>
              </a:rPr>
              <a:t>7 m/s</a:t>
            </a:r>
            <a:r>
              <a:rPr lang="cs-CZ" sz="1500" dirty="0" smtClean="0">
                <a:latin typeface="Trebuchet MS" pitchFamily="34" charset="0"/>
              </a:rPr>
              <a:t>).</a:t>
            </a:r>
          </a:p>
        </p:txBody>
      </p:sp>
      <p:grpSp>
        <p:nvGrpSpPr>
          <p:cNvPr id="25" name="Skupina 24"/>
          <p:cNvGrpSpPr/>
          <p:nvPr/>
        </p:nvGrpSpPr>
        <p:grpSpPr>
          <a:xfrm>
            <a:off x="536896" y="917430"/>
            <a:ext cx="7091265" cy="3350087"/>
            <a:chOff x="1392916" y="870943"/>
            <a:chExt cx="7091265" cy="3350087"/>
          </a:xfrm>
        </p:grpSpPr>
        <p:grpSp>
          <p:nvGrpSpPr>
            <p:cNvPr id="27" name="Skupina 26"/>
            <p:cNvGrpSpPr/>
            <p:nvPr/>
          </p:nvGrpSpPr>
          <p:grpSpPr>
            <a:xfrm>
              <a:off x="1392916" y="870943"/>
              <a:ext cx="7091265" cy="3350087"/>
              <a:chOff x="1259632" y="2108696"/>
              <a:chExt cx="7091265" cy="3350087"/>
            </a:xfrm>
          </p:grpSpPr>
          <p:sp>
            <p:nvSpPr>
              <p:cNvPr id="29" name="Obdélník 28"/>
              <p:cNvSpPr/>
              <p:nvPr/>
            </p:nvSpPr>
            <p:spPr>
              <a:xfrm>
                <a:off x="1259632" y="2108696"/>
                <a:ext cx="7091265" cy="33500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xtovéPole 30"/>
              <p:cNvSpPr txBox="1"/>
              <p:nvPr/>
            </p:nvSpPr>
            <p:spPr>
              <a:xfrm>
                <a:off x="1436914" y="2284085"/>
                <a:ext cx="6691567" cy="306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cs-CZ" sz="2400" b="1" dirty="0" smtClean="0">
                    <a:solidFill>
                      <a:srgbClr val="C00000"/>
                    </a:solidFill>
                    <a:latin typeface="Trebuchet MS" pitchFamily="34" charset="0"/>
                  </a:rPr>
                  <a:t>Efekt motýlích křídel (</a:t>
                </a:r>
                <a:r>
                  <a:rPr lang="cs-CZ" sz="2400" b="1" dirty="0" err="1" smtClean="0">
                    <a:solidFill>
                      <a:srgbClr val="C00000"/>
                    </a:solidFill>
                    <a:latin typeface="Trebuchet MS" pitchFamily="34" charset="0"/>
                  </a:rPr>
                  <a:t>The</a:t>
                </a:r>
                <a:r>
                  <a:rPr lang="cs-CZ" sz="2400" b="1" dirty="0" smtClean="0">
                    <a:solidFill>
                      <a:srgbClr val="C00000"/>
                    </a:solidFill>
                    <a:latin typeface="Trebuchet MS" pitchFamily="34" charset="0"/>
                  </a:rPr>
                  <a:t> </a:t>
                </a:r>
                <a:r>
                  <a:rPr lang="cs-CZ" sz="2400" b="1" dirty="0" err="1" smtClean="0">
                    <a:solidFill>
                      <a:srgbClr val="C00000"/>
                    </a:solidFill>
                    <a:latin typeface="Trebuchet MS" pitchFamily="34" charset="0"/>
                  </a:rPr>
                  <a:t>butterfly</a:t>
                </a:r>
                <a:r>
                  <a:rPr lang="cs-CZ" sz="2400" b="1" dirty="0" smtClean="0">
                    <a:solidFill>
                      <a:srgbClr val="C00000"/>
                    </a:solidFill>
                    <a:latin typeface="Trebuchet MS" pitchFamily="34" charset="0"/>
                  </a:rPr>
                  <a:t> </a:t>
                </a:r>
                <a:r>
                  <a:rPr lang="cs-CZ" sz="2400" b="1" dirty="0" err="1" smtClean="0">
                    <a:solidFill>
                      <a:srgbClr val="C00000"/>
                    </a:solidFill>
                    <a:latin typeface="Trebuchet MS" pitchFamily="34" charset="0"/>
                  </a:rPr>
                  <a:t>effect</a:t>
                </a:r>
                <a:r>
                  <a:rPr lang="cs-CZ" sz="2400" b="1" dirty="0" smtClean="0">
                    <a:solidFill>
                      <a:srgbClr val="C00000"/>
                    </a:solidFill>
                    <a:latin typeface="Trebuchet MS" pitchFamily="34" charset="0"/>
                  </a:rPr>
                  <a:t>)</a:t>
                </a:r>
                <a:r>
                  <a:rPr lang="cs-CZ" sz="2400" dirty="0" smtClean="0">
                    <a:solidFill>
                      <a:srgbClr val="C00000"/>
                    </a:solidFill>
                    <a:latin typeface="Trebuchet MS" pitchFamily="34" charset="0"/>
                  </a:rPr>
                  <a:t> </a:t>
                </a:r>
                <a:r>
                  <a:rPr lang="cs-CZ" sz="2400" dirty="0" smtClean="0">
                    <a:latin typeface="Trebuchet MS" pitchFamily="34" charset="0"/>
                  </a:rPr>
                  <a:t>metafora fyzikálního chaosu</a:t>
                </a:r>
              </a:p>
              <a:p>
                <a:pPr>
                  <a:spcAft>
                    <a:spcPts val="600"/>
                  </a:spcAft>
                </a:pPr>
                <a:endParaRPr lang="cs-CZ" sz="2400" dirty="0" smtClean="0">
                  <a:latin typeface="Trebuchet MS" pitchFamily="34" charset="0"/>
                </a:endParaRPr>
              </a:p>
              <a:p>
                <a:pPr>
                  <a:spcAft>
                    <a:spcPts val="600"/>
                  </a:spcAft>
                </a:pPr>
                <a:endParaRPr lang="cs-CZ" sz="2400" dirty="0" smtClean="0">
                  <a:latin typeface="Trebuchet MS" pitchFamily="34" charset="0"/>
                </a:endParaRPr>
              </a:p>
              <a:p>
                <a:pPr>
                  <a:spcAft>
                    <a:spcPts val="600"/>
                  </a:spcAft>
                </a:pPr>
                <a:endParaRPr lang="cs-CZ" sz="2400" dirty="0" smtClean="0">
                  <a:latin typeface="Trebuchet MS" pitchFamily="34" charset="0"/>
                </a:endParaRPr>
              </a:p>
              <a:p>
                <a:pPr marL="342900" indent="-342900">
                  <a:spcAft>
                    <a:spcPts val="600"/>
                  </a:spcAft>
                  <a:buFontTx/>
                  <a:buChar char="-"/>
                </a:pPr>
                <a:r>
                  <a:rPr lang="cs-CZ" sz="2400" dirty="0" smtClean="0">
                    <a:latin typeface="Trebuchet MS" pitchFamily="34" charset="0"/>
                  </a:rPr>
                  <a:t>citlivá závislost na počátečních podmínkách</a:t>
                </a:r>
              </a:p>
              <a:p>
                <a:pPr marL="342900" indent="-342900">
                  <a:spcAft>
                    <a:spcPts val="600"/>
                  </a:spcAft>
                  <a:buFontTx/>
                  <a:buChar char="-"/>
                </a:pPr>
                <a:r>
                  <a:rPr lang="cs-CZ" sz="2400" dirty="0" smtClean="0">
                    <a:latin typeface="Trebuchet MS" pitchFamily="34" charset="0"/>
                  </a:rPr>
                  <a:t>citlivá závislost k nepatrným poruchám</a:t>
                </a:r>
                <a:endParaRPr lang="en-GB" sz="2400" dirty="0">
                  <a:latin typeface="Trebuchet MS" pitchFamily="34" charset="0"/>
                </a:endParaRPr>
              </a:p>
            </p:txBody>
          </p:sp>
          <p:pic>
            <p:nvPicPr>
              <p:cNvPr id="32" name="Picture 3" descr="http://www.globoforce.com/gfblog/wp-content/uploads/2013/05/5985378-500x480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21540000">
                <a:off x="1993598" y="3139501"/>
                <a:ext cx="1407860" cy="1351546"/>
              </a:xfrm>
              <a:prstGeom prst="rect">
                <a:avLst/>
              </a:prstGeom>
              <a:noFill/>
            </p:spPr>
          </p:pic>
        </p:grpSp>
        <p:sp>
          <p:nvSpPr>
            <p:cNvPr id="28" name="TextovéPole 27"/>
            <p:cNvSpPr txBox="1"/>
            <p:nvPr/>
          </p:nvSpPr>
          <p:spPr>
            <a:xfrm>
              <a:off x="3661887" y="2284376"/>
              <a:ext cx="4562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i="1" dirty="0" smtClean="0">
                  <a:latin typeface="Trebuchet MS" pitchFamily="34" charset="0"/>
                </a:rPr>
                <a:t>„</a:t>
              </a:r>
              <a:r>
                <a:rPr lang="en-GB" sz="1400" i="1" dirty="0" smtClean="0">
                  <a:latin typeface="Trebuchet MS" pitchFamily="34" charset="0"/>
                </a:rPr>
                <a:t>Mot</a:t>
              </a:r>
              <a:r>
                <a:rPr lang="cs-CZ" sz="1400" i="1" dirty="0" err="1" smtClean="0">
                  <a:latin typeface="Trebuchet MS" pitchFamily="34" charset="0"/>
                </a:rPr>
                <a:t>ýl</a:t>
              </a:r>
              <a:r>
                <a:rPr lang="cs-CZ" sz="1400" i="1" dirty="0">
                  <a:latin typeface="Trebuchet MS" pitchFamily="34" charset="0"/>
                </a:rPr>
                <a:t> </a:t>
              </a:r>
              <a:r>
                <a:rPr lang="cs-CZ" sz="1400" i="1" dirty="0" smtClean="0">
                  <a:latin typeface="Trebuchet MS" pitchFamily="34" charset="0"/>
                </a:rPr>
                <a:t>se svou křehkostí a slabostí se přirozeně hodí jako symbol toho, že malé může ovlivnit velké.“</a:t>
              </a:r>
              <a:endParaRPr lang="en-GB" sz="1400" i="1" dirty="0">
                <a:latin typeface="Trebuchet MS" pitchFamily="34" charset="0"/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5966238" y="3015081"/>
            <a:ext cx="2854234" cy="3344091"/>
            <a:chOff x="698863" y="2423160"/>
            <a:chExt cx="2854234" cy="3344091"/>
          </a:xfrm>
        </p:grpSpPr>
        <p:sp>
          <p:nvSpPr>
            <p:cNvPr id="36" name="Obdélník 35"/>
            <p:cNvSpPr/>
            <p:nvPr/>
          </p:nvSpPr>
          <p:spPr>
            <a:xfrm>
              <a:off x="698863" y="2423160"/>
              <a:ext cx="2854234" cy="33440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7" name="Picture 3" descr="D:\Pavel\Desktop\A_Trajectory_Through_Phase_Space_in_a_Lorenz_Attractor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328" y="3398044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ovéPole 38"/>
            <p:cNvSpPr txBox="1"/>
            <p:nvPr/>
          </p:nvSpPr>
          <p:spPr>
            <a:xfrm>
              <a:off x="758565" y="2574028"/>
              <a:ext cx="273575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dirty="0" smtClean="0">
                  <a:latin typeface="Trebuchet MS" pitchFamily="34" charset="0"/>
                </a:rPr>
                <a:t>Řešení rovnic ve tvaru </a:t>
              </a:r>
              <a:r>
                <a:rPr lang="cs-CZ" sz="1500" b="1" dirty="0" smtClean="0">
                  <a:solidFill>
                    <a:srgbClr val="C00000"/>
                  </a:solidFill>
                  <a:latin typeface="Trebuchet MS" pitchFamily="34" charset="0"/>
                </a:rPr>
                <a:t>podivného </a:t>
              </a:r>
              <a:r>
                <a:rPr lang="cs-CZ" sz="1500" b="1" dirty="0" err="1" smtClean="0">
                  <a:solidFill>
                    <a:srgbClr val="C00000"/>
                  </a:solidFill>
                  <a:latin typeface="Trebuchet MS" pitchFamily="34" charset="0"/>
                </a:rPr>
                <a:t>atraktoru</a:t>
              </a:r>
              <a:r>
                <a:rPr lang="cs-CZ" sz="1500" dirty="0" smtClean="0">
                  <a:latin typeface="Trebuchet MS" pitchFamily="34" charset="0"/>
                </a:rPr>
                <a:t> (fraktální dimenze </a:t>
              </a:r>
              <a:r>
                <a:rPr lang="cs-CZ" sz="1500" i="1" dirty="0" smtClean="0">
                  <a:latin typeface="Trebuchet MS" pitchFamily="34" charset="0"/>
                </a:rPr>
                <a:t>d</a:t>
              </a:r>
              <a:r>
                <a:rPr lang="cs-CZ" sz="1500" dirty="0" smtClean="0">
                  <a:latin typeface="Trebuchet MS" pitchFamily="34" charset="0"/>
                </a:rPr>
                <a:t>=2,04)</a:t>
              </a:r>
              <a:endParaRPr lang="en-GB" sz="1500" b="1" dirty="0">
                <a:solidFill>
                  <a:srgbClr val="C00000"/>
                </a:solidFill>
                <a:latin typeface="Trebuchet MS" pitchFamily="34" charset="0"/>
              </a:endParaRPr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960558" y="5339905"/>
              <a:ext cx="241384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dirty="0" smtClean="0">
                  <a:latin typeface="Trebuchet MS" pitchFamily="34" charset="0"/>
                </a:rPr>
                <a:t>(připomíná motýlí křídla)</a:t>
              </a:r>
            </a:p>
          </p:txBody>
        </p:sp>
      </p:grpSp>
      <p:sp>
        <p:nvSpPr>
          <p:cNvPr id="43" name="Obdélník 42"/>
          <p:cNvSpPr/>
          <p:nvPr/>
        </p:nvSpPr>
        <p:spPr>
          <a:xfrm>
            <a:off x="2286000" y="6523166"/>
            <a:ext cx="653447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300" dirty="0" smtClean="0">
                <a:latin typeface="Trebuchet MS" pitchFamily="34" charset="0"/>
              </a:rPr>
              <a:t>Edward N. </a:t>
            </a:r>
            <a:r>
              <a:rPr lang="en-GB" sz="1300" dirty="0" smtClean="0">
                <a:latin typeface="Trebuchet MS" pitchFamily="34" charset="0"/>
              </a:rPr>
              <a:t>Lorenz</a:t>
            </a:r>
            <a:r>
              <a:rPr lang="cs-CZ" sz="1300" dirty="0" smtClean="0">
                <a:latin typeface="Trebuchet MS" pitchFamily="34" charset="0"/>
              </a:rPr>
              <a:t> (1963)</a:t>
            </a:r>
            <a:r>
              <a:rPr lang="cs-CZ" sz="1300" dirty="0">
                <a:latin typeface="Trebuchet MS" pitchFamily="34" charset="0"/>
              </a:rPr>
              <a:t> </a:t>
            </a:r>
            <a:r>
              <a:rPr lang="cs-CZ" sz="1300" dirty="0" smtClean="0">
                <a:latin typeface="Trebuchet MS" pitchFamily="34" charset="0"/>
              </a:rPr>
              <a:t>– </a:t>
            </a:r>
            <a:r>
              <a:rPr lang="en-GB" sz="1300" i="1" dirty="0" smtClean="0">
                <a:latin typeface="Trebuchet MS" pitchFamily="34" charset="0"/>
              </a:rPr>
              <a:t>Deterministic </a:t>
            </a:r>
            <a:r>
              <a:rPr lang="en-GB" sz="1300" i="1" dirty="0" err="1" smtClean="0">
                <a:latin typeface="Trebuchet MS" pitchFamily="34" charset="0"/>
              </a:rPr>
              <a:t>nonperiodic</a:t>
            </a:r>
            <a:r>
              <a:rPr lang="en-GB" sz="1300" i="1" dirty="0" smtClean="0">
                <a:latin typeface="Trebuchet MS" pitchFamily="34" charset="0"/>
              </a:rPr>
              <a:t> flow</a:t>
            </a:r>
            <a:r>
              <a:rPr lang="en-GB" sz="1300" dirty="0" smtClean="0">
                <a:latin typeface="Trebuchet MS" pitchFamily="34" charset="0"/>
              </a:rPr>
              <a:t>, J. Atmos. Sci.</a:t>
            </a:r>
            <a:r>
              <a:rPr lang="cs-CZ" sz="1300" dirty="0" smtClean="0">
                <a:latin typeface="Trebuchet MS" pitchFamily="34" charset="0"/>
              </a:rPr>
              <a:t> </a:t>
            </a:r>
            <a:r>
              <a:rPr lang="en-GB" sz="1300" b="1" dirty="0" smtClean="0">
                <a:latin typeface="Trebuchet MS" pitchFamily="34" charset="0"/>
              </a:rPr>
              <a:t>20</a:t>
            </a:r>
            <a:r>
              <a:rPr lang="en-GB" sz="1300" dirty="0" smtClean="0">
                <a:latin typeface="Trebuchet MS" pitchFamily="34" charset="0"/>
              </a:rPr>
              <a:t>, 130</a:t>
            </a:r>
            <a:endParaRPr lang="en-GB" sz="13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2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370213" y="840764"/>
            <a:ext cx="225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Fraktály</a:t>
            </a:r>
            <a:endParaRPr lang="cs-CZ" sz="4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6148" name="Picture 4" descr="https://upload.wikimedia.org/wikipedia/commons/2/21/Mandel_zoom_00_mandelbrot_s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024" y="1875195"/>
            <a:ext cx="5926230" cy="44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31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www.nathankramer.com/garden/plants/ferns/fern_ostri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43" y="875743"/>
            <a:ext cx="7504611" cy="548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 rot="18241991">
            <a:off x="3421633" y="3443372"/>
            <a:ext cx="1501155" cy="547038"/>
          </a:xfrm>
          <a:prstGeom prst="rect">
            <a:avLst/>
          </a:prstGeom>
          <a:noFill/>
          <a:ln w="31750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bdélník 25"/>
          <p:cNvSpPr/>
          <p:nvPr/>
        </p:nvSpPr>
        <p:spPr>
          <a:xfrm rot="14160544">
            <a:off x="845090" y="2091872"/>
            <a:ext cx="5117948" cy="3129543"/>
          </a:xfrm>
          <a:prstGeom prst="rect">
            <a:avLst/>
          </a:prstGeom>
          <a:noFill/>
          <a:ln w="317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bdélník 27"/>
          <p:cNvSpPr/>
          <p:nvPr/>
        </p:nvSpPr>
        <p:spPr>
          <a:xfrm rot="13956907">
            <a:off x="3916283" y="3703768"/>
            <a:ext cx="245389" cy="18991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Přímá spojnice 7"/>
          <p:cNvCxnSpPr/>
          <p:nvPr/>
        </p:nvCxnSpPr>
        <p:spPr>
          <a:xfrm>
            <a:off x="467544" y="495494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82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nathankramer.com/garden/plants/ferns/fern_ostri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43" y="875743"/>
            <a:ext cx="7504611" cy="548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 rot="18241991">
            <a:off x="3421633" y="3443372"/>
            <a:ext cx="1501155" cy="547038"/>
          </a:xfrm>
          <a:prstGeom prst="rect">
            <a:avLst/>
          </a:prstGeom>
          <a:noFill/>
          <a:ln w="31750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bdélník 12"/>
          <p:cNvSpPr/>
          <p:nvPr/>
        </p:nvSpPr>
        <p:spPr>
          <a:xfrm rot="14160544">
            <a:off x="845090" y="2091872"/>
            <a:ext cx="5117948" cy="3129543"/>
          </a:xfrm>
          <a:prstGeom prst="rect">
            <a:avLst/>
          </a:prstGeom>
          <a:noFill/>
          <a:ln w="317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bdélník 13"/>
          <p:cNvSpPr/>
          <p:nvPr/>
        </p:nvSpPr>
        <p:spPr>
          <a:xfrm rot="13956907">
            <a:off x="3916283" y="3703768"/>
            <a:ext cx="245389" cy="18991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Přímá spojnice 14"/>
          <p:cNvCxnSpPr/>
          <p:nvPr/>
        </p:nvCxnSpPr>
        <p:spPr>
          <a:xfrm>
            <a:off x="467544" y="495494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39999" y="3326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Fraktální struktura</a:t>
            </a:r>
            <a:endParaRPr 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282267" y="991771"/>
            <a:ext cx="6006115" cy="6848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b="1" dirty="0" err="1">
                <a:latin typeface="Trebuchet MS" pitchFamily="34" charset="0"/>
              </a:rPr>
              <a:t>soběpodobnost</a:t>
            </a:r>
            <a:r>
              <a:rPr lang="cs-CZ" dirty="0">
                <a:latin typeface="Trebuchet MS" pitchFamily="34" charset="0"/>
              </a:rPr>
              <a:t> - část vypadá stejně jako </a:t>
            </a:r>
            <a:r>
              <a:rPr lang="cs-CZ" dirty="0" smtClean="0">
                <a:latin typeface="Trebuchet MS" pitchFamily="34" charset="0"/>
              </a:rPr>
              <a:t>celek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dirty="0" smtClean="0">
                <a:latin typeface="Trebuchet MS" pitchFamily="34" charset="0"/>
              </a:rPr>
              <a:t>obecná vlastnost mnoha </a:t>
            </a:r>
            <a:r>
              <a:rPr lang="cs-CZ" b="1" dirty="0" smtClean="0">
                <a:latin typeface="Trebuchet MS" pitchFamily="34" charset="0"/>
              </a:rPr>
              <a:t>přírodních objektů</a:t>
            </a:r>
          </a:p>
        </p:txBody>
      </p:sp>
      <p:pic>
        <p:nvPicPr>
          <p:cNvPr id="1026" name="Picture 2" descr="http://www.sarahccampbell.com/Blog/wp-content/uploads/2012/12/Fractal-Trees-and-Broccoli-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3" t="4546" r="15754" b="1441"/>
          <a:stretch/>
        </p:blipFill>
        <p:spPr bwMode="auto">
          <a:xfrm>
            <a:off x="1149453" y="1856676"/>
            <a:ext cx="2528674" cy="2838581"/>
          </a:xfrm>
          <a:prstGeom prst="rect">
            <a:avLst/>
          </a:prstGeom>
          <a:noFill/>
          <a:effectLst>
            <a:outerShdw blurRad="127000" dist="38100" dir="2700000" sx="105000" sy="105000" algn="tl" rotWithShape="0">
              <a:prstClr val="black">
                <a:alpha val="5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Blumenkohl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112" y="1913043"/>
            <a:ext cx="2842538" cy="2587438"/>
          </a:xfrm>
          <a:prstGeom prst="rect">
            <a:avLst/>
          </a:prstGeom>
          <a:noFill/>
          <a:effectLst>
            <a:outerShdw blurRad="127000" dist="38100" dir="2700000" sx="105000" sy="105000" algn="tl" rotWithShape="0">
              <a:prstClr val="black">
                <a:alpha val="5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ung_image.jpg (11214 bytes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189" y="3963480"/>
            <a:ext cx="2359229" cy="2337111"/>
          </a:xfrm>
          <a:prstGeom prst="rect">
            <a:avLst/>
          </a:prstGeom>
          <a:noFill/>
          <a:effectLst>
            <a:outerShdw blurRad="127000" dist="38100" dir="2700000" sx="105000" sy="105000" algn="tl" rotWithShape="0">
              <a:prstClr val="black">
                <a:alpha val="5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49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746444" y="917430"/>
            <a:ext cx="492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Délka mořského pobřeží</a:t>
            </a:r>
            <a:endParaRPr lang="en-GB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D:\Pavel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04" y="1286762"/>
            <a:ext cx="3270831" cy="37125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Skupina 17"/>
          <p:cNvGrpSpPr/>
          <p:nvPr/>
        </p:nvGrpSpPr>
        <p:grpSpPr>
          <a:xfrm>
            <a:off x="1447800" y="3674575"/>
            <a:ext cx="4099149" cy="1993811"/>
            <a:chOff x="1447800" y="3674575"/>
            <a:chExt cx="4099149" cy="1993811"/>
          </a:xfrm>
        </p:grpSpPr>
        <p:pic>
          <p:nvPicPr>
            <p:cNvPr id="3076" name="Picture 4" descr="D:\Pavel\Desktop\Bez názvu 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6611" y="3674575"/>
              <a:ext cx="2700338" cy="199381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bdélník 6"/>
            <p:cNvSpPr/>
            <p:nvPr/>
          </p:nvSpPr>
          <p:spPr>
            <a:xfrm>
              <a:off x="1447800" y="4019550"/>
              <a:ext cx="1168400" cy="8953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" name="Přímá spojnice 9"/>
            <p:cNvCxnSpPr/>
            <p:nvPr/>
          </p:nvCxnSpPr>
          <p:spPr>
            <a:xfrm flipH="1">
              <a:off x="2616201" y="3674575"/>
              <a:ext cx="217710" cy="34497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2616200" y="4914900"/>
              <a:ext cx="217711" cy="75348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Skupina 18"/>
          <p:cNvGrpSpPr/>
          <p:nvPr/>
        </p:nvGrpSpPr>
        <p:grpSpPr>
          <a:xfrm>
            <a:off x="4724400" y="3337083"/>
            <a:ext cx="3351530" cy="2972653"/>
            <a:chOff x="4724400" y="3337083"/>
            <a:chExt cx="3351530" cy="2972653"/>
          </a:xfrm>
        </p:grpSpPr>
        <p:pic>
          <p:nvPicPr>
            <p:cNvPr id="3077" name="Picture 5" descr="D:\Pavel\Desktop\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1980" y="3337083"/>
              <a:ext cx="2393950" cy="2972653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bdélník 21"/>
            <p:cNvSpPr/>
            <p:nvPr/>
          </p:nvSpPr>
          <p:spPr>
            <a:xfrm>
              <a:off x="4724400" y="4514851"/>
              <a:ext cx="647700" cy="77679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3" name="Přímá spojnice 22"/>
            <p:cNvCxnSpPr/>
            <p:nvPr/>
          </p:nvCxnSpPr>
          <p:spPr>
            <a:xfrm>
              <a:off x="5372100" y="5291643"/>
              <a:ext cx="297180" cy="1018093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 flipH="1">
              <a:off x="5372100" y="3337083"/>
              <a:ext cx="297180" cy="1179842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Skupina 2"/>
          <p:cNvGrpSpPr/>
          <p:nvPr/>
        </p:nvGrpSpPr>
        <p:grpSpPr>
          <a:xfrm>
            <a:off x="4373661" y="1286762"/>
            <a:ext cx="4218211" cy="4469477"/>
            <a:chOff x="4373661" y="1286762"/>
            <a:chExt cx="4218211" cy="4469477"/>
          </a:xfrm>
        </p:grpSpPr>
        <p:sp>
          <p:nvSpPr>
            <p:cNvPr id="29" name="Obdélník 28"/>
            <p:cNvSpPr/>
            <p:nvPr/>
          </p:nvSpPr>
          <p:spPr>
            <a:xfrm>
              <a:off x="6955060" y="5367843"/>
              <a:ext cx="722089" cy="388396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078" name="Picture 6" descr="D:\Pavel\Desktop\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3661" y="1286762"/>
              <a:ext cx="4218211" cy="2299370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Přímá spojnice 29"/>
            <p:cNvCxnSpPr/>
            <p:nvPr/>
          </p:nvCxnSpPr>
          <p:spPr>
            <a:xfrm flipH="1">
              <a:off x="7677149" y="3586132"/>
              <a:ext cx="914723" cy="1781711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31"/>
            <p:cNvCxnSpPr/>
            <p:nvPr/>
          </p:nvCxnSpPr>
          <p:spPr>
            <a:xfrm>
              <a:off x="4373661" y="3586132"/>
              <a:ext cx="2581399" cy="1781711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nice 26"/>
            <p:cNvCxnSpPr/>
            <p:nvPr/>
          </p:nvCxnSpPr>
          <p:spPr>
            <a:xfrm>
              <a:off x="7867650" y="3336886"/>
              <a:ext cx="44958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ovéPole 27"/>
            <p:cNvSpPr txBox="1"/>
            <p:nvPr/>
          </p:nvSpPr>
          <p:spPr>
            <a:xfrm>
              <a:off x="7764780" y="2984500"/>
              <a:ext cx="700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km</a:t>
              </a:r>
              <a:endPara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39" name="Přímá spojnice 38"/>
          <p:cNvCxnSpPr/>
          <p:nvPr/>
        </p:nvCxnSpPr>
        <p:spPr>
          <a:xfrm>
            <a:off x="3359150" y="3495439"/>
            <a:ext cx="4495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ovéPole 39"/>
          <p:cNvSpPr txBox="1"/>
          <p:nvPr/>
        </p:nvSpPr>
        <p:spPr>
          <a:xfrm>
            <a:off x="3155950" y="3143053"/>
            <a:ext cx="92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km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739999" y="3326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Fraktální struktura</a:t>
            </a:r>
            <a:endParaRPr 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08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9" y="3326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Fraktální (neceločíselná) dimenze</a:t>
            </a:r>
            <a:endParaRPr 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46444" y="917430"/>
            <a:ext cx="4483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Délka mořského pobřeží (Velká Británie)</a:t>
            </a:r>
            <a:endParaRPr lang="en-GB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3428996" y="6411274"/>
            <a:ext cx="545678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300" dirty="0" smtClean="0">
                <a:latin typeface="Trebuchet MS" pitchFamily="34" charset="0"/>
              </a:rPr>
              <a:t>B</a:t>
            </a:r>
            <a:r>
              <a:rPr lang="cs-CZ" sz="1300" dirty="0" err="1">
                <a:latin typeface="Trebuchet MS" pitchFamily="34" charset="0"/>
              </a:rPr>
              <a:t>enoît</a:t>
            </a:r>
            <a:r>
              <a:rPr lang="cs-CZ" sz="1300" dirty="0">
                <a:latin typeface="Trebuchet MS" pitchFamily="34" charset="0"/>
              </a:rPr>
              <a:t> </a:t>
            </a:r>
            <a:r>
              <a:rPr lang="cs-CZ" sz="1300" dirty="0" smtClean="0">
                <a:latin typeface="Trebuchet MS" pitchFamily="34" charset="0"/>
              </a:rPr>
              <a:t>Mandelbrot</a:t>
            </a:r>
            <a:r>
              <a:rPr lang="en-GB" sz="1300" dirty="0" smtClean="0">
                <a:latin typeface="Trebuchet MS" pitchFamily="34" charset="0"/>
              </a:rPr>
              <a:t> (</a:t>
            </a:r>
            <a:r>
              <a:rPr lang="cs-CZ" sz="1300" dirty="0" smtClean="0">
                <a:latin typeface="Trebuchet MS" pitchFamily="34" charset="0"/>
              </a:rPr>
              <a:t>1967</a:t>
            </a:r>
            <a:r>
              <a:rPr lang="en-GB" sz="1300" dirty="0" smtClean="0">
                <a:latin typeface="Trebuchet MS" pitchFamily="34" charset="0"/>
              </a:rPr>
              <a:t>) </a:t>
            </a:r>
            <a:r>
              <a:rPr lang="cs-CZ" sz="1300" dirty="0" smtClean="0">
                <a:latin typeface="Trebuchet MS" pitchFamily="34" charset="0"/>
              </a:rPr>
              <a:t>– </a:t>
            </a:r>
            <a:r>
              <a:rPr lang="cs-CZ" sz="1300" i="1" dirty="0" err="1" smtClean="0">
                <a:latin typeface="Trebuchet MS" pitchFamily="34" charset="0"/>
              </a:rPr>
              <a:t>How</a:t>
            </a:r>
            <a:r>
              <a:rPr lang="cs-CZ" sz="1300" i="1" dirty="0" smtClean="0">
                <a:latin typeface="Trebuchet MS" pitchFamily="34" charset="0"/>
              </a:rPr>
              <a:t> long </a:t>
            </a:r>
            <a:r>
              <a:rPr lang="cs-CZ" sz="1300" i="1" dirty="0" err="1" smtClean="0">
                <a:latin typeface="Trebuchet MS" pitchFamily="34" charset="0"/>
              </a:rPr>
              <a:t>is</a:t>
            </a:r>
            <a:r>
              <a:rPr lang="cs-CZ" sz="1300" i="1" dirty="0" smtClean="0">
                <a:latin typeface="Trebuchet MS" pitchFamily="34" charset="0"/>
              </a:rPr>
              <a:t> </a:t>
            </a:r>
            <a:r>
              <a:rPr lang="cs-CZ" sz="1300" i="1" dirty="0" err="1" smtClean="0">
                <a:latin typeface="Trebuchet MS" pitchFamily="34" charset="0"/>
              </a:rPr>
              <a:t>the</a:t>
            </a:r>
            <a:r>
              <a:rPr lang="cs-CZ" sz="1300" i="1" dirty="0" smtClean="0">
                <a:latin typeface="Trebuchet MS" pitchFamily="34" charset="0"/>
              </a:rPr>
              <a:t> </a:t>
            </a:r>
            <a:r>
              <a:rPr lang="cs-CZ" sz="1300" i="1" dirty="0" err="1" smtClean="0">
                <a:latin typeface="Trebuchet MS" pitchFamily="34" charset="0"/>
              </a:rPr>
              <a:t>coast</a:t>
            </a:r>
            <a:r>
              <a:rPr lang="cs-CZ" sz="1300" i="1" dirty="0" smtClean="0">
                <a:latin typeface="Trebuchet MS" pitchFamily="34" charset="0"/>
              </a:rPr>
              <a:t> </a:t>
            </a:r>
            <a:r>
              <a:rPr lang="cs-CZ" sz="1300" i="1" dirty="0" err="1" smtClean="0">
                <a:latin typeface="Trebuchet MS" pitchFamily="34" charset="0"/>
              </a:rPr>
              <a:t>of</a:t>
            </a:r>
            <a:r>
              <a:rPr lang="cs-CZ" sz="1300" i="1" dirty="0" smtClean="0">
                <a:latin typeface="Trebuchet MS" pitchFamily="34" charset="0"/>
              </a:rPr>
              <a:t> </a:t>
            </a:r>
            <a:r>
              <a:rPr lang="cs-CZ" sz="1300" i="1" dirty="0" err="1" smtClean="0">
                <a:latin typeface="Trebuchet MS" pitchFamily="34" charset="0"/>
              </a:rPr>
              <a:t>Britain</a:t>
            </a:r>
            <a:r>
              <a:rPr lang="en-GB" sz="1300" i="1" dirty="0" smtClean="0">
                <a:latin typeface="Trebuchet MS" pitchFamily="34" charset="0"/>
              </a:rPr>
              <a:t>?</a:t>
            </a:r>
            <a:r>
              <a:rPr lang="cs-CZ" sz="1300" i="1" dirty="0" smtClean="0">
                <a:latin typeface="Trebuchet MS" pitchFamily="34" charset="0"/>
              </a:rPr>
              <a:t> </a:t>
            </a:r>
            <a:r>
              <a:rPr lang="cs-CZ" sz="1300" i="1" dirty="0" err="1" smtClean="0">
                <a:latin typeface="Trebuchet MS" pitchFamily="34" charset="0"/>
              </a:rPr>
              <a:t>Statistical</a:t>
            </a:r>
            <a:r>
              <a:rPr lang="cs-CZ" sz="1300" i="1" dirty="0" smtClean="0">
                <a:latin typeface="Trebuchet MS" pitchFamily="34" charset="0"/>
              </a:rPr>
              <a:t> </a:t>
            </a:r>
            <a:r>
              <a:rPr lang="cs-CZ" sz="1300" i="1" dirty="0" err="1" smtClean="0">
                <a:latin typeface="Trebuchet MS" pitchFamily="34" charset="0"/>
              </a:rPr>
              <a:t>self-similarity</a:t>
            </a:r>
            <a:r>
              <a:rPr lang="cs-CZ" sz="1300" i="1" dirty="0" smtClean="0">
                <a:latin typeface="Trebuchet MS" pitchFamily="34" charset="0"/>
              </a:rPr>
              <a:t> and </a:t>
            </a:r>
            <a:r>
              <a:rPr lang="cs-CZ" sz="1300" i="1" dirty="0" err="1" smtClean="0">
                <a:latin typeface="Trebuchet MS" pitchFamily="34" charset="0"/>
              </a:rPr>
              <a:t>fractional</a:t>
            </a:r>
            <a:r>
              <a:rPr lang="cs-CZ" sz="1300" i="1" dirty="0" smtClean="0">
                <a:latin typeface="Trebuchet MS" pitchFamily="34" charset="0"/>
              </a:rPr>
              <a:t> </a:t>
            </a:r>
            <a:r>
              <a:rPr lang="cs-CZ" sz="1300" i="1" dirty="0" err="1" smtClean="0">
                <a:latin typeface="Trebuchet MS" pitchFamily="34" charset="0"/>
              </a:rPr>
              <a:t>dimension</a:t>
            </a:r>
            <a:r>
              <a:rPr lang="en-GB" sz="1300" dirty="0" smtClean="0">
                <a:latin typeface="Trebuchet MS" pitchFamily="34" charset="0"/>
              </a:rPr>
              <a:t> </a:t>
            </a:r>
            <a:r>
              <a:rPr lang="cs-CZ" sz="1300" dirty="0" smtClean="0">
                <a:latin typeface="Trebuchet MS" pitchFamily="34" charset="0"/>
              </a:rPr>
              <a:t>(Science</a:t>
            </a:r>
            <a:r>
              <a:rPr lang="en-GB" sz="1300" dirty="0" smtClean="0">
                <a:latin typeface="Trebuchet MS" pitchFamily="34" charset="0"/>
              </a:rPr>
              <a:t> </a:t>
            </a:r>
            <a:r>
              <a:rPr lang="cs-CZ" sz="1300" b="1" dirty="0" smtClean="0">
                <a:latin typeface="Trebuchet MS" pitchFamily="34" charset="0"/>
              </a:rPr>
              <a:t>156,</a:t>
            </a:r>
            <a:r>
              <a:rPr lang="en-GB" sz="1300" dirty="0" smtClean="0">
                <a:latin typeface="Trebuchet MS" pitchFamily="34" charset="0"/>
              </a:rPr>
              <a:t> </a:t>
            </a:r>
            <a:r>
              <a:rPr lang="cs-CZ" sz="1300" dirty="0" smtClean="0">
                <a:latin typeface="Trebuchet MS" pitchFamily="34" charset="0"/>
              </a:rPr>
              <a:t>636)</a:t>
            </a:r>
            <a:endParaRPr lang="cs-CZ" sz="1300" dirty="0">
              <a:latin typeface="Trebuchet MS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36" y="3839773"/>
            <a:ext cx="819519" cy="64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Britain-fractal-coastline-comb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424" y="921635"/>
            <a:ext cx="3380048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043825" y="3104129"/>
            <a:ext cx="2489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Délka měřítka</a:t>
            </a:r>
            <a:r>
              <a:rPr lang="en-GB" sz="1600" dirty="0" smtClean="0">
                <a:latin typeface="Trebuchet MS" panose="020B0603020202020204" pitchFamily="34" charset="0"/>
              </a:rPr>
              <a:t> </a:t>
            </a:r>
            <a:r>
              <a:rPr lang="en-GB" sz="1600" i="1" dirty="0" smtClean="0">
                <a:latin typeface="Trebuchet MS" panose="020B0603020202020204" pitchFamily="34" charset="0"/>
              </a:rPr>
              <a:t>l</a:t>
            </a:r>
            <a:r>
              <a:rPr lang="cs-CZ" sz="1600" dirty="0" smtClean="0">
                <a:latin typeface="Trebuchet MS" panose="020B0603020202020204" pitchFamily="34" charset="0"/>
              </a:rPr>
              <a:t>: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Počet přiložení </a:t>
            </a:r>
            <a:r>
              <a:rPr lang="cs-CZ" sz="1600" i="1" dirty="0" smtClean="0">
                <a:latin typeface="Trebuchet MS" panose="020B0603020202020204" pitchFamily="34" charset="0"/>
              </a:rPr>
              <a:t>N</a:t>
            </a:r>
            <a:r>
              <a:rPr lang="cs-CZ" sz="1600" dirty="0" smtClean="0">
                <a:latin typeface="Trebuchet MS" panose="020B0603020202020204" pitchFamily="34" charset="0"/>
              </a:rPr>
              <a:t>: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Naměřená délka pobřeží: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575926" y="3104379"/>
            <a:ext cx="956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200 km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12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2400 km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652249" y="3102157"/>
            <a:ext cx="956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Trebuchet MS" panose="020B0603020202020204" pitchFamily="34" charset="0"/>
              </a:rPr>
              <a:t>1</a:t>
            </a:r>
            <a:r>
              <a:rPr lang="cs-CZ" sz="1600" dirty="0" smtClean="0">
                <a:latin typeface="Trebuchet MS" panose="020B0603020202020204" pitchFamily="34" charset="0"/>
              </a:rPr>
              <a:t>00 km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28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2800 km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7770068" y="3098097"/>
            <a:ext cx="956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50 km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68</a:t>
            </a:r>
          </a:p>
          <a:p>
            <a:r>
              <a:rPr lang="cs-CZ" sz="1600" dirty="0">
                <a:latin typeface="Trebuchet MS" panose="020B0603020202020204" pitchFamily="34" charset="0"/>
              </a:rPr>
              <a:t>3</a:t>
            </a:r>
            <a:r>
              <a:rPr lang="cs-CZ" sz="1600" dirty="0" smtClean="0">
                <a:latin typeface="Trebuchet MS" panose="020B0603020202020204" pitchFamily="34" charset="0"/>
              </a:rPr>
              <a:t>400 km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77758" y="1287622"/>
            <a:ext cx="485895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400" dirty="0" smtClean="0">
                <a:latin typeface="Trebuchet MS" panose="020B0603020202020204" pitchFamily="34" charset="0"/>
              </a:rPr>
              <a:t>1950 – </a:t>
            </a:r>
            <a:r>
              <a:rPr lang="cs-CZ" sz="1400" dirty="0" err="1" smtClean="0">
                <a:latin typeface="Trebuchet MS" panose="020B0603020202020204" pitchFamily="34" charset="0"/>
              </a:rPr>
              <a:t>Lewis</a:t>
            </a:r>
            <a:r>
              <a:rPr lang="cs-CZ" sz="1400" dirty="0" smtClean="0">
                <a:latin typeface="Trebuchet MS" panose="020B0603020202020204" pitchFamily="34" charset="0"/>
              </a:rPr>
              <a:t> F. </a:t>
            </a:r>
            <a:r>
              <a:rPr lang="cs-CZ" sz="1400" dirty="0" err="1" smtClean="0">
                <a:latin typeface="Trebuchet MS" panose="020B0603020202020204" pitchFamily="34" charset="0"/>
              </a:rPr>
              <a:t>Richardson</a:t>
            </a:r>
            <a:r>
              <a:rPr lang="cs-CZ" sz="1400" dirty="0" smtClean="0">
                <a:latin typeface="Trebuchet MS" panose="020B0603020202020204" pitchFamily="34" charset="0"/>
              </a:rPr>
              <a:t> studuje korelaci mezi tendencí států začít válku a délkou jejich společné hranice.</a:t>
            </a:r>
          </a:p>
          <a:p>
            <a:pPr>
              <a:spcAft>
                <a:spcPts val="300"/>
              </a:spcAft>
            </a:pPr>
            <a:r>
              <a:rPr lang="cs-CZ" sz="1400" dirty="0" smtClean="0">
                <a:latin typeface="Trebuchet MS" panose="020B0603020202020204" pitchFamily="34" charset="0"/>
              </a:rPr>
              <a:t>Zjišťuje, že délky hranic, které uvádějí různé zdroje, se výrazně liší</a:t>
            </a:r>
            <a:r>
              <a:rPr lang="en-GB" sz="1400" dirty="0" smtClean="0">
                <a:latin typeface="Trebuchet MS" panose="020B0603020202020204" pitchFamily="34" charset="0"/>
              </a:rPr>
              <a:t>. </a:t>
            </a:r>
            <a:r>
              <a:rPr lang="en-GB" sz="1400" dirty="0" err="1" smtClean="0">
                <a:latin typeface="Trebuchet MS" panose="020B0603020202020204" pitchFamily="34" charset="0"/>
              </a:rPr>
              <a:t>Dnes</a:t>
            </a:r>
            <a:r>
              <a:rPr lang="en-GB" sz="1400" dirty="0" smtClean="0">
                <a:latin typeface="Trebuchet MS" panose="020B0603020202020204" pitchFamily="34" charset="0"/>
              </a:rPr>
              <a:t> pro </a:t>
            </a:r>
            <a:r>
              <a:rPr lang="en-GB" sz="1400" dirty="0" err="1" smtClean="0">
                <a:latin typeface="Trebuchet MS" panose="020B0603020202020204" pitchFamily="34" charset="0"/>
              </a:rPr>
              <a:t>Velkou</a:t>
            </a:r>
            <a:r>
              <a:rPr lang="en-GB" sz="1400" dirty="0" smtClean="0">
                <a:latin typeface="Trebuchet MS" panose="020B0603020202020204" pitchFamily="34" charset="0"/>
              </a:rPr>
              <a:t> Brit</a:t>
            </a:r>
            <a:r>
              <a:rPr lang="cs-CZ" sz="1400" dirty="0" err="1" smtClean="0">
                <a:latin typeface="Trebuchet MS" panose="020B0603020202020204" pitchFamily="34" charset="0"/>
              </a:rPr>
              <a:t>ánii</a:t>
            </a:r>
            <a:r>
              <a:rPr lang="cs-CZ" sz="1400" dirty="0" smtClean="0">
                <a:latin typeface="Trebuchet MS" panose="020B0603020202020204" pitchFamily="34" charset="0"/>
              </a:rPr>
              <a:t> najdeme: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400" dirty="0" err="1" smtClean="0">
                <a:latin typeface="Trebuchet MS" panose="020B0603020202020204" pitchFamily="34" charset="0"/>
              </a:rPr>
              <a:t>Ordance</a:t>
            </a:r>
            <a:r>
              <a:rPr lang="cs-CZ" sz="1400" dirty="0" smtClean="0">
                <a:latin typeface="Trebuchet MS" panose="020B0603020202020204" pitchFamily="34" charset="0"/>
              </a:rPr>
              <a:t> </a:t>
            </a:r>
            <a:r>
              <a:rPr lang="cs-CZ" sz="1400" dirty="0" err="1" smtClean="0">
                <a:latin typeface="Trebuchet MS" panose="020B0603020202020204" pitchFamily="34" charset="0"/>
              </a:rPr>
              <a:t>Survey</a:t>
            </a:r>
            <a:r>
              <a:rPr lang="cs-CZ" sz="1400" dirty="0" smtClean="0">
                <a:latin typeface="Trebuchet MS" panose="020B0603020202020204" pitchFamily="34" charset="0"/>
              </a:rPr>
              <a:t>: 17 820 km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400" dirty="0" err="1" smtClean="0">
                <a:latin typeface="Trebuchet MS" panose="020B0603020202020204" pitchFamily="34" charset="0"/>
              </a:rPr>
              <a:t>Coastal</a:t>
            </a:r>
            <a:r>
              <a:rPr lang="cs-CZ" sz="1400" dirty="0" smtClean="0">
                <a:latin typeface="Trebuchet MS" panose="020B0603020202020204" pitchFamily="34" charset="0"/>
              </a:rPr>
              <a:t> </a:t>
            </a:r>
            <a:r>
              <a:rPr lang="cs-CZ" sz="1400" dirty="0" err="1" smtClean="0">
                <a:latin typeface="Trebuchet MS" panose="020B0603020202020204" pitchFamily="34" charset="0"/>
              </a:rPr>
              <a:t>Guide</a:t>
            </a:r>
            <a:r>
              <a:rPr lang="cs-CZ" sz="1400" dirty="0" smtClean="0">
                <a:latin typeface="Trebuchet MS" panose="020B0603020202020204" pitchFamily="34" charset="0"/>
              </a:rPr>
              <a:t> </a:t>
            </a:r>
            <a:r>
              <a:rPr lang="cs-CZ" sz="1400" dirty="0" err="1" smtClean="0">
                <a:latin typeface="Trebuchet MS" panose="020B0603020202020204" pitchFamily="34" charset="0"/>
              </a:rPr>
              <a:t>Europe</a:t>
            </a:r>
            <a:r>
              <a:rPr lang="cs-CZ" sz="1400" dirty="0" smtClean="0">
                <a:latin typeface="Trebuchet MS" panose="020B0603020202020204" pitchFamily="34" charset="0"/>
              </a:rPr>
              <a:t>: 18 838 km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400" dirty="0" smtClean="0">
                <a:latin typeface="Trebuchet MS" panose="020B0603020202020204" pitchFamily="34" charset="0"/>
              </a:rPr>
              <a:t>CIA </a:t>
            </a:r>
            <a:r>
              <a:rPr lang="cs-CZ" sz="1400" dirty="0" err="1" smtClean="0">
                <a:latin typeface="Trebuchet MS" panose="020B0603020202020204" pitchFamily="34" charset="0"/>
              </a:rPr>
              <a:t>World</a:t>
            </a:r>
            <a:r>
              <a:rPr lang="cs-CZ" sz="1400" dirty="0" smtClean="0">
                <a:latin typeface="Trebuchet MS" panose="020B0603020202020204" pitchFamily="34" charset="0"/>
              </a:rPr>
              <a:t> </a:t>
            </a:r>
            <a:r>
              <a:rPr lang="cs-CZ" sz="1400" dirty="0" err="1" smtClean="0">
                <a:latin typeface="Trebuchet MS" panose="020B0603020202020204" pitchFamily="34" charset="0"/>
              </a:rPr>
              <a:t>Factbook</a:t>
            </a:r>
            <a:r>
              <a:rPr lang="cs-CZ" sz="1400" dirty="0" smtClean="0">
                <a:latin typeface="Trebuchet MS" panose="020B0603020202020204" pitchFamily="34" charset="0"/>
              </a:rPr>
              <a:t>: 12 429 km (zahrnuje i Severní Skotsko)</a:t>
            </a:r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Skupina 28"/>
          <p:cNvGrpSpPr/>
          <p:nvPr/>
        </p:nvGrpSpPr>
        <p:grpSpPr>
          <a:xfrm>
            <a:off x="864502" y="4051189"/>
            <a:ext cx="8066555" cy="2379915"/>
            <a:chOff x="864502" y="4051189"/>
            <a:chExt cx="8066555" cy="2379915"/>
          </a:xfrm>
        </p:grpSpPr>
        <p:pic>
          <p:nvPicPr>
            <p:cNvPr id="4104" name="Picture 8" descr="D:\Pavel\Desktop\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170" y="4164358"/>
              <a:ext cx="3334216" cy="200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ovéPole 17"/>
            <p:cNvSpPr txBox="1"/>
            <p:nvPr/>
          </p:nvSpPr>
          <p:spPr>
            <a:xfrm>
              <a:off x="4655654" y="5433932"/>
              <a:ext cx="4275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itchFamily="34" charset="0"/>
                </a:rPr>
                <a:t>sklon přímky</a:t>
              </a:r>
              <a:r>
                <a:rPr lang="en-GB" sz="1600" dirty="0">
                  <a:latin typeface="Trebuchet MS" pitchFamily="34" charset="0"/>
                </a:rPr>
                <a:t>:</a:t>
              </a:r>
              <a:r>
                <a:rPr lang="cs-CZ" sz="1600" dirty="0" smtClean="0">
                  <a:latin typeface="Trebuchet MS" pitchFamily="34" charset="0"/>
                </a:rPr>
                <a:t> </a:t>
              </a:r>
              <a:r>
                <a:rPr lang="cs-CZ" sz="1600" b="1" dirty="0" smtClean="0">
                  <a:solidFill>
                    <a:srgbClr val="C00000"/>
                  </a:solidFill>
                  <a:latin typeface="Trebuchet MS" pitchFamily="34" charset="0"/>
                </a:rPr>
                <a:t>fraktální dimenze</a:t>
              </a:r>
              <a:r>
                <a:rPr lang="cs-CZ" sz="1600" dirty="0" smtClean="0">
                  <a:solidFill>
                    <a:srgbClr val="C00000"/>
                  </a:solidFill>
                  <a:latin typeface="Trebuchet MS" pitchFamily="34" charset="0"/>
                </a:rPr>
                <a:t> </a:t>
              </a:r>
              <a:r>
                <a:rPr lang="en-GB" sz="1600" b="1" i="1" dirty="0" smtClean="0">
                  <a:solidFill>
                    <a:srgbClr val="C00000"/>
                  </a:solidFill>
                  <a:latin typeface="Trebuchet MS" pitchFamily="34" charset="0"/>
                </a:rPr>
                <a:t>d</a:t>
              </a:r>
              <a:r>
                <a:rPr lang="en-GB" sz="1600" dirty="0" smtClean="0">
                  <a:solidFill>
                    <a:srgbClr val="C00000"/>
                  </a:solidFill>
                  <a:latin typeface="Trebuchet MS" pitchFamily="34" charset="0"/>
                </a:rPr>
                <a:t> </a:t>
              </a:r>
              <a:r>
                <a:rPr lang="en-GB" sz="1600" dirty="0" smtClean="0">
                  <a:latin typeface="Trebuchet MS" pitchFamily="34" charset="0"/>
                </a:rPr>
                <a:t>≈</a:t>
              </a:r>
              <a:r>
                <a:rPr lang="cs-CZ" sz="1600" dirty="0" smtClean="0">
                  <a:latin typeface="Trebuchet MS" pitchFamily="34" charset="0"/>
                </a:rPr>
                <a:t> 1,2</a:t>
              </a:r>
              <a:r>
                <a:rPr lang="en-GB" sz="1600" dirty="0" smtClean="0">
                  <a:latin typeface="Trebuchet MS" pitchFamily="34" charset="0"/>
                </a:rPr>
                <a:t>5</a:t>
              </a:r>
              <a:endParaRPr lang="en-GB" sz="1600" dirty="0">
                <a:latin typeface="Trebuchet MS" pitchFamily="34" charset="0"/>
              </a:endParaRPr>
            </a:p>
          </p:txBody>
        </p:sp>
        <p:grpSp>
          <p:nvGrpSpPr>
            <p:cNvPr id="19" name="Skupina 18"/>
            <p:cNvGrpSpPr/>
            <p:nvPr/>
          </p:nvGrpSpPr>
          <p:grpSpPr>
            <a:xfrm>
              <a:off x="864502" y="4051189"/>
              <a:ext cx="3691522" cy="2379915"/>
              <a:chOff x="1959285" y="4123036"/>
              <a:chExt cx="3691522" cy="2379915"/>
            </a:xfrm>
          </p:grpSpPr>
          <p:cxnSp>
            <p:nvCxnSpPr>
              <p:cNvPr id="12" name="Přímá spojnice 11"/>
              <p:cNvCxnSpPr/>
              <p:nvPr/>
            </p:nvCxnSpPr>
            <p:spPr>
              <a:xfrm flipH="1">
                <a:off x="2579968" y="4650110"/>
                <a:ext cx="2441704" cy="1346548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ovéPole 9"/>
              <p:cNvSpPr txBox="1"/>
              <p:nvPr/>
            </p:nvSpPr>
            <p:spPr>
              <a:xfrm>
                <a:off x="1959285" y="4123036"/>
                <a:ext cx="62068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00" dirty="0" smtClean="0">
                    <a:solidFill>
                      <a:srgbClr val="FF0000"/>
                    </a:solidFill>
                    <a:latin typeface="Trebuchet MS" pitchFamily="34" charset="0"/>
                  </a:rPr>
                  <a:t>log </a:t>
                </a:r>
                <a:r>
                  <a:rPr lang="en-GB" sz="1500" i="1" dirty="0" smtClean="0">
                    <a:solidFill>
                      <a:srgbClr val="FF0000"/>
                    </a:solidFill>
                    <a:latin typeface="Trebuchet MS" pitchFamily="34" charset="0"/>
                  </a:rPr>
                  <a:t>N</a:t>
                </a:r>
                <a:endParaRPr lang="en-GB" sz="1500" i="1" dirty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2" name="TextovéPole 21"/>
              <p:cNvSpPr txBox="1"/>
              <p:nvPr/>
            </p:nvSpPr>
            <p:spPr>
              <a:xfrm>
                <a:off x="4768834" y="6179786"/>
                <a:ext cx="88197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00" dirty="0" smtClean="0">
                    <a:solidFill>
                      <a:srgbClr val="FF0000"/>
                    </a:solidFill>
                    <a:latin typeface="Trebuchet MS" pitchFamily="34" charset="0"/>
                  </a:rPr>
                  <a:t>log</a:t>
                </a:r>
                <a:r>
                  <a:rPr lang="en-GB" sz="1500" baseline="-25000" dirty="0">
                    <a:solidFill>
                      <a:srgbClr val="FF0000"/>
                    </a:solidFill>
                    <a:latin typeface="Trebuchet MS" pitchFamily="34" charset="0"/>
                  </a:rPr>
                  <a:t> </a:t>
                </a:r>
                <a:r>
                  <a:rPr lang="en-GB" sz="1500" dirty="0" smtClean="0">
                    <a:solidFill>
                      <a:srgbClr val="FF0000"/>
                    </a:solidFill>
                    <a:latin typeface="Trebuchet MS" pitchFamily="34" charset="0"/>
                  </a:rPr>
                  <a:t>(1/</a:t>
                </a:r>
                <a:r>
                  <a:rPr lang="en-GB" sz="1500" i="1" dirty="0" smtClean="0">
                    <a:solidFill>
                      <a:srgbClr val="FF0000"/>
                    </a:solidFill>
                    <a:latin typeface="Trebuchet MS" pitchFamily="34" charset="0"/>
                  </a:rPr>
                  <a:t>l)</a:t>
                </a:r>
                <a:endParaRPr lang="en-GB" sz="1500" i="1" dirty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</p:grp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8803" y="4589150"/>
              <a:ext cx="2216324" cy="81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Ovál 24"/>
            <p:cNvSpPr/>
            <p:nvPr/>
          </p:nvSpPr>
          <p:spPr>
            <a:xfrm>
              <a:off x="6582427" y="4791205"/>
              <a:ext cx="269310" cy="41335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41530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9" y="3326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Fraktální (neceločíselná) dimenze</a:t>
            </a:r>
            <a:endParaRPr 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46444" y="917430"/>
            <a:ext cx="4483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Délka mořského pobřeží (Velká Británie)</a:t>
            </a:r>
            <a:endParaRPr lang="en-GB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3428996" y="6411274"/>
            <a:ext cx="545678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300" dirty="0" smtClean="0">
                <a:latin typeface="Trebuchet MS" pitchFamily="34" charset="0"/>
              </a:rPr>
              <a:t>B</a:t>
            </a:r>
            <a:r>
              <a:rPr lang="cs-CZ" sz="1300" dirty="0" err="1">
                <a:latin typeface="Trebuchet MS" pitchFamily="34" charset="0"/>
              </a:rPr>
              <a:t>enoît</a:t>
            </a:r>
            <a:r>
              <a:rPr lang="cs-CZ" sz="1300" dirty="0">
                <a:latin typeface="Trebuchet MS" pitchFamily="34" charset="0"/>
              </a:rPr>
              <a:t> </a:t>
            </a:r>
            <a:r>
              <a:rPr lang="cs-CZ" sz="1300" dirty="0" smtClean="0">
                <a:latin typeface="Trebuchet MS" pitchFamily="34" charset="0"/>
              </a:rPr>
              <a:t>Mandelbrot</a:t>
            </a:r>
            <a:r>
              <a:rPr lang="en-GB" sz="1300" dirty="0" smtClean="0">
                <a:latin typeface="Trebuchet MS" pitchFamily="34" charset="0"/>
              </a:rPr>
              <a:t> (</a:t>
            </a:r>
            <a:r>
              <a:rPr lang="cs-CZ" sz="1300" dirty="0" smtClean="0">
                <a:latin typeface="Trebuchet MS" pitchFamily="34" charset="0"/>
              </a:rPr>
              <a:t>1967</a:t>
            </a:r>
            <a:r>
              <a:rPr lang="en-GB" sz="1300" dirty="0" smtClean="0">
                <a:latin typeface="Trebuchet MS" pitchFamily="34" charset="0"/>
              </a:rPr>
              <a:t>) </a:t>
            </a:r>
            <a:r>
              <a:rPr lang="cs-CZ" sz="1300" dirty="0" smtClean="0">
                <a:latin typeface="Trebuchet MS" pitchFamily="34" charset="0"/>
              </a:rPr>
              <a:t>– </a:t>
            </a:r>
            <a:r>
              <a:rPr lang="cs-CZ" sz="1300" i="1" dirty="0" err="1" smtClean="0">
                <a:latin typeface="Trebuchet MS" pitchFamily="34" charset="0"/>
              </a:rPr>
              <a:t>How</a:t>
            </a:r>
            <a:r>
              <a:rPr lang="cs-CZ" sz="1300" i="1" dirty="0" smtClean="0">
                <a:latin typeface="Trebuchet MS" pitchFamily="34" charset="0"/>
              </a:rPr>
              <a:t> long </a:t>
            </a:r>
            <a:r>
              <a:rPr lang="cs-CZ" sz="1300" i="1" dirty="0" err="1" smtClean="0">
                <a:latin typeface="Trebuchet MS" pitchFamily="34" charset="0"/>
              </a:rPr>
              <a:t>is</a:t>
            </a:r>
            <a:r>
              <a:rPr lang="cs-CZ" sz="1300" i="1" dirty="0" smtClean="0">
                <a:latin typeface="Trebuchet MS" pitchFamily="34" charset="0"/>
              </a:rPr>
              <a:t> </a:t>
            </a:r>
            <a:r>
              <a:rPr lang="cs-CZ" sz="1300" i="1" dirty="0" err="1" smtClean="0">
                <a:latin typeface="Trebuchet MS" pitchFamily="34" charset="0"/>
              </a:rPr>
              <a:t>the</a:t>
            </a:r>
            <a:r>
              <a:rPr lang="cs-CZ" sz="1300" i="1" dirty="0" smtClean="0">
                <a:latin typeface="Trebuchet MS" pitchFamily="34" charset="0"/>
              </a:rPr>
              <a:t> </a:t>
            </a:r>
            <a:r>
              <a:rPr lang="cs-CZ" sz="1300" i="1" dirty="0" err="1" smtClean="0">
                <a:latin typeface="Trebuchet MS" pitchFamily="34" charset="0"/>
              </a:rPr>
              <a:t>coast</a:t>
            </a:r>
            <a:r>
              <a:rPr lang="cs-CZ" sz="1300" i="1" dirty="0" smtClean="0">
                <a:latin typeface="Trebuchet MS" pitchFamily="34" charset="0"/>
              </a:rPr>
              <a:t> </a:t>
            </a:r>
            <a:r>
              <a:rPr lang="cs-CZ" sz="1300" i="1" dirty="0" err="1" smtClean="0">
                <a:latin typeface="Trebuchet MS" pitchFamily="34" charset="0"/>
              </a:rPr>
              <a:t>of</a:t>
            </a:r>
            <a:r>
              <a:rPr lang="cs-CZ" sz="1300" i="1" dirty="0" smtClean="0">
                <a:latin typeface="Trebuchet MS" pitchFamily="34" charset="0"/>
              </a:rPr>
              <a:t> </a:t>
            </a:r>
            <a:r>
              <a:rPr lang="cs-CZ" sz="1300" i="1" dirty="0" err="1" smtClean="0">
                <a:latin typeface="Trebuchet MS" pitchFamily="34" charset="0"/>
              </a:rPr>
              <a:t>Britain</a:t>
            </a:r>
            <a:r>
              <a:rPr lang="en-GB" sz="1300" i="1" dirty="0" smtClean="0">
                <a:latin typeface="Trebuchet MS" pitchFamily="34" charset="0"/>
              </a:rPr>
              <a:t>?</a:t>
            </a:r>
            <a:r>
              <a:rPr lang="cs-CZ" sz="1300" i="1" dirty="0" smtClean="0">
                <a:latin typeface="Trebuchet MS" pitchFamily="34" charset="0"/>
              </a:rPr>
              <a:t> </a:t>
            </a:r>
            <a:r>
              <a:rPr lang="cs-CZ" sz="1300" i="1" dirty="0" err="1" smtClean="0">
                <a:latin typeface="Trebuchet MS" pitchFamily="34" charset="0"/>
              </a:rPr>
              <a:t>Statistical</a:t>
            </a:r>
            <a:r>
              <a:rPr lang="cs-CZ" sz="1300" i="1" dirty="0" smtClean="0">
                <a:latin typeface="Trebuchet MS" pitchFamily="34" charset="0"/>
              </a:rPr>
              <a:t> </a:t>
            </a:r>
            <a:r>
              <a:rPr lang="cs-CZ" sz="1300" i="1" dirty="0" err="1" smtClean="0">
                <a:latin typeface="Trebuchet MS" pitchFamily="34" charset="0"/>
              </a:rPr>
              <a:t>self-similarity</a:t>
            </a:r>
            <a:r>
              <a:rPr lang="cs-CZ" sz="1300" i="1" dirty="0" smtClean="0">
                <a:latin typeface="Trebuchet MS" pitchFamily="34" charset="0"/>
              </a:rPr>
              <a:t> and </a:t>
            </a:r>
            <a:r>
              <a:rPr lang="cs-CZ" sz="1300" i="1" dirty="0" err="1" smtClean="0">
                <a:latin typeface="Trebuchet MS" pitchFamily="34" charset="0"/>
              </a:rPr>
              <a:t>fractional</a:t>
            </a:r>
            <a:r>
              <a:rPr lang="cs-CZ" sz="1300" i="1" dirty="0" smtClean="0">
                <a:latin typeface="Trebuchet MS" pitchFamily="34" charset="0"/>
              </a:rPr>
              <a:t> </a:t>
            </a:r>
            <a:r>
              <a:rPr lang="cs-CZ" sz="1300" i="1" dirty="0" err="1" smtClean="0">
                <a:latin typeface="Trebuchet MS" pitchFamily="34" charset="0"/>
              </a:rPr>
              <a:t>dimension</a:t>
            </a:r>
            <a:r>
              <a:rPr lang="en-GB" sz="1300" dirty="0" smtClean="0">
                <a:latin typeface="Trebuchet MS" pitchFamily="34" charset="0"/>
              </a:rPr>
              <a:t> </a:t>
            </a:r>
            <a:r>
              <a:rPr lang="cs-CZ" sz="1300" dirty="0" smtClean="0">
                <a:latin typeface="Trebuchet MS" pitchFamily="34" charset="0"/>
              </a:rPr>
              <a:t>(Science</a:t>
            </a:r>
            <a:r>
              <a:rPr lang="en-GB" sz="1300" dirty="0" smtClean="0">
                <a:latin typeface="Trebuchet MS" pitchFamily="34" charset="0"/>
              </a:rPr>
              <a:t> </a:t>
            </a:r>
            <a:r>
              <a:rPr lang="cs-CZ" sz="1300" b="1" dirty="0" smtClean="0">
                <a:latin typeface="Trebuchet MS" pitchFamily="34" charset="0"/>
              </a:rPr>
              <a:t>156,</a:t>
            </a:r>
            <a:r>
              <a:rPr lang="en-GB" sz="1300" dirty="0" smtClean="0">
                <a:latin typeface="Trebuchet MS" pitchFamily="34" charset="0"/>
              </a:rPr>
              <a:t> </a:t>
            </a:r>
            <a:r>
              <a:rPr lang="cs-CZ" sz="1300" dirty="0" smtClean="0">
                <a:latin typeface="Trebuchet MS" pitchFamily="34" charset="0"/>
              </a:rPr>
              <a:t>636)</a:t>
            </a:r>
            <a:endParaRPr lang="cs-CZ" sz="1300" dirty="0">
              <a:latin typeface="Trebuchet MS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36" y="3839773"/>
            <a:ext cx="819519" cy="64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Britain-fractal-coastline-comb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424" y="921635"/>
            <a:ext cx="3380048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043825" y="3104129"/>
            <a:ext cx="2489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Délka měřítka</a:t>
            </a:r>
            <a:r>
              <a:rPr lang="en-GB" sz="1600" dirty="0" smtClean="0">
                <a:latin typeface="Trebuchet MS" panose="020B0603020202020204" pitchFamily="34" charset="0"/>
              </a:rPr>
              <a:t> </a:t>
            </a:r>
            <a:r>
              <a:rPr lang="en-GB" sz="1600" i="1" dirty="0" smtClean="0">
                <a:latin typeface="Trebuchet MS" panose="020B0603020202020204" pitchFamily="34" charset="0"/>
              </a:rPr>
              <a:t>l</a:t>
            </a:r>
            <a:r>
              <a:rPr lang="cs-CZ" sz="1600" dirty="0" smtClean="0">
                <a:latin typeface="Trebuchet MS" panose="020B0603020202020204" pitchFamily="34" charset="0"/>
              </a:rPr>
              <a:t>: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Počet přiložení </a:t>
            </a:r>
            <a:r>
              <a:rPr lang="cs-CZ" sz="1600" i="1" dirty="0" smtClean="0">
                <a:latin typeface="Trebuchet MS" panose="020B0603020202020204" pitchFamily="34" charset="0"/>
              </a:rPr>
              <a:t>N</a:t>
            </a:r>
            <a:r>
              <a:rPr lang="cs-CZ" sz="1600" dirty="0" smtClean="0">
                <a:latin typeface="Trebuchet MS" panose="020B0603020202020204" pitchFamily="34" charset="0"/>
              </a:rPr>
              <a:t>: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Naměřená délka pobřeží: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575926" y="3104379"/>
            <a:ext cx="956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200 km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12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2400 km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652249" y="3102157"/>
            <a:ext cx="956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Trebuchet MS" panose="020B0603020202020204" pitchFamily="34" charset="0"/>
              </a:rPr>
              <a:t>1</a:t>
            </a:r>
            <a:r>
              <a:rPr lang="cs-CZ" sz="1600" dirty="0" smtClean="0">
                <a:latin typeface="Trebuchet MS" panose="020B0603020202020204" pitchFamily="34" charset="0"/>
              </a:rPr>
              <a:t>00 km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28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2800 km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7770068" y="3098097"/>
            <a:ext cx="956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50 km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68</a:t>
            </a:r>
          </a:p>
          <a:p>
            <a:r>
              <a:rPr lang="cs-CZ" sz="1600" dirty="0">
                <a:latin typeface="Trebuchet MS" panose="020B0603020202020204" pitchFamily="34" charset="0"/>
              </a:rPr>
              <a:t>3</a:t>
            </a:r>
            <a:r>
              <a:rPr lang="cs-CZ" sz="1600" dirty="0" smtClean="0">
                <a:latin typeface="Trebuchet MS" panose="020B0603020202020204" pitchFamily="34" charset="0"/>
              </a:rPr>
              <a:t>400 km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77758" y="1287622"/>
            <a:ext cx="485895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400" dirty="0" smtClean="0">
                <a:latin typeface="Trebuchet MS" panose="020B0603020202020204" pitchFamily="34" charset="0"/>
              </a:rPr>
              <a:t>1950 – </a:t>
            </a:r>
            <a:r>
              <a:rPr lang="cs-CZ" sz="1400" dirty="0" err="1" smtClean="0">
                <a:latin typeface="Trebuchet MS" panose="020B0603020202020204" pitchFamily="34" charset="0"/>
              </a:rPr>
              <a:t>Lewis</a:t>
            </a:r>
            <a:r>
              <a:rPr lang="cs-CZ" sz="1400" dirty="0" smtClean="0">
                <a:latin typeface="Trebuchet MS" panose="020B0603020202020204" pitchFamily="34" charset="0"/>
              </a:rPr>
              <a:t> F. </a:t>
            </a:r>
            <a:r>
              <a:rPr lang="cs-CZ" sz="1400" dirty="0" err="1" smtClean="0">
                <a:latin typeface="Trebuchet MS" panose="020B0603020202020204" pitchFamily="34" charset="0"/>
              </a:rPr>
              <a:t>Richardson</a:t>
            </a:r>
            <a:r>
              <a:rPr lang="cs-CZ" sz="1400" dirty="0" smtClean="0">
                <a:latin typeface="Trebuchet MS" panose="020B0603020202020204" pitchFamily="34" charset="0"/>
              </a:rPr>
              <a:t> studuje korelaci mezi tendencí států začít válku a délkou jejich společné hranice.</a:t>
            </a:r>
          </a:p>
          <a:p>
            <a:pPr>
              <a:spcAft>
                <a:spcPts val="300"/>
              </a:spcAft>
            </a:pPr>
            <a:r>
              <a:rPr lang="cs-CZ" sz="1400" dirty="0" smtClean="0">
                <a:latin typeface="Trebuchet MS" panose="020B0603020202020204" pitchFamily="34" charset="0"/>
              </a:rPr>
              <a:t>Zjišťuje, že délky hranic, které uvádějí různé zdroje, se výrazně liší</a:t>
            </a:r>
            <a:r>
              <a:rPr lang="en-GB" sz="1400" dirty="0" smtClean="0">
                <a:latin typeface="Trebuchet MS" panose="020B0603020202020204" pitchFamily="34" charset="0"/>
              </a:rPr>
              <a:t>. </a:t>
            </a:r>
            <a:r>
              <a:rPr lang="en-GB" sz="1400" dirty="0" err="1" smtClean="0">
                <a:latin typeface="Trebuchet MS" panose="020B0603020202020204" pitchFamily="34" charset="0"/>
              </a:rPr>
              <a:t>Dnes</a:t>
            </a:r>
            <a:r>
              <a:rPr lang="en-GB" sz="1400" dirty="0" smtClean="0">
                <a:latin typeface="Trebuchet MS" panose="020B0603020202020204" pitchFamily="34" charset="0"/>
              </a:rPr>
              <a:t> pro </a:t>
            </a:r>
            <a:r>
              <a:rPr lang="en-GB" sz="1400" dirty="0" err="1" smtClean="0">
                <a:latin typeface="Trebuchet MS" panose="020B0603020202020204" pitchFamily="34" charset="0"/>
              </a:rPr>
              <a:t>Velkou</a:t>
            </a:r>
            <a:r>
              <a:rPr lang="en-GB" sz="1400" dirty="0" smtClean="0">
                <a:latin typeface="Trebuchet MS" panose="020B0603020202020204" pitchFamily="34" charset="0"/>
              </a:rPr>
              <a:t> Brit</a:t>
            </a:r>
            <a:r>
              <a:rPr lang="cs-CZ" sz="1400" dirty="0" err="1" smtClean="0">
                <a:latin typeface="Trebuchet MS" panose="020B0603020202020204" pitchFamily="34" charset="0"/>
              </a:rPr>
              <a:t>ánii</a:t>
            </a:r>
            <a:r>
              <a:rPr lang="cs-CZ" sz="1400" dirty="0" smtClean="0">
                <a:latin typeface="Trebuchet MS" panose="020B0603020202020204" pitchFamily="34" charset="0"/>
              </a:rPr>
              <a:t> najdeme: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400" dirty="0" err="1" smtClean="0">
                <a:latin typeface="Trebuchet MS" panose="020B0603020202020204" pitchFamily="34" charset="0"/>
              </a:rPr>
              <a:t>Ordance</a:t>
            </a:r>
            <a:r>
              <a:rPr lang="cs-CZ" sz="1400" dirty="0" smtClean="0">
                <a:latin typeface="Trebuchet MS" panose="020B0603020202020204" pitchFamily="34" charset="0"/>
              </a:rPr>
              <a:t> </a:t>
            </a:r>
            <a:r>
              <a:rPr lang="cs-CZ" sz="1400" dirty="0" err="1" smtClean="0">
                <a:latin typeface="Trebuchet MS" panose="020B0603020202020204" pitchFamily="34" charset="0"/>
              </a:rPr>
              <a:t>Survey</a:t>
            </a:r>
            <a:r>
              <a:rPr lang="cs-CZ" sz="1400" dirty="0" smtClean="0">
                <a:latin typeface="Trebuchet MS" panose="020B0603020202020204" pitchFamily="34" charset="0"/>
              </a:rPr>
              <a:t>: 17 820 km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400" dirty="0" err="1" smtClean="0">
                <a:latin typeface="Trebuchet MS" panose="020B0603020202020204" pitchFamily="34" charset="0"/>
              </a:rPr>
              <a:t>Coastal</a:t>
            </a:r>
            <a:r>
              <a:rPr lang="cs-CZ" sz="1400" dirty="0" smtClean="0">
                <a:latin typeface="Trebuchet MS" panose="020B0603020202020204" pitchFamily="34" charset="0"/>
              </a:rPr>
              <a:t> </a:t>
            </a:r>
            <a:r>
              <a:rPr lang="cs-CZ" sz="1400" dirty="0" err="1" smtClean="0">
                <a:latin typeface="Trebuchet MS" panose="020B0603020202020204" pitchFamily="34" charset="0"/>
              </a:rPr>
              <a:t>Guide</a:t>
            </a:r>
            <a:r>
              <a:rPr lang="cs-CZ" sz="1400" dirty="0" smtClean="0">
                <a:latin typeface="Trebuchet MS" panose="020B0603020202020204" pitchFamily="34" charset="0"/>
              </a:rPr>
              <a:t> </a:t>
            </a:r>
            <a:r>
              <a:rPr lang="cs-CZ" sz="1400" dirty="0" err="1" smtClean="0">
                <a:latin typeface="Trebuchet MS" panose="020B0603020202020204" pitchFamily="34" charset="0"/>
              </a:rPr>
              <a:t>Europe</a:t>
            </a:r>
            <a:r>
              <a:rPr lang="cs-CZ" sz="1400" dirty="0" smtClean="0">
                <a:latin typeface="Trebuchet MS" panose="020B0603020202020204" pitchFamily="34" charset="0"/>
              </a:rPr>
              <a:t>: 18 838 km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400" dirty="0" smtClean="0">
                <a:latin typeface="Trebuchet MS" panose="020B0603020202020204" pitchFamily="34" charset="0"/>
              </a:rPr>
              <a:t>CIA </a:t>
            </a:r>
            <a:r>
              <a:rPr lang="cs-CZ" sz="1400" dirty="0" err="1" smtClean="0">
                <a:latin typeface="Trebuchet MS" panose="020B0603020202020204" pitchFamily="34" charset="0"/>
              </a:rPr>
              <a:t>World</a:t>
            </a:r>
            <a:r>
              <a:rPr lang="cs-CZ" sz="1400" dirty="0" smtClean="0">
                <a:latin typeface="Trebuchet MS" panose="020B0603020202020204" pitchFamily="34" charset="0"/>
              </a:rPr>
              <a:t> </a:t>
            </a:r>
            <a:r>
              <a:rPr lang="cs-CZ" sz="1400" dirty="0" err="1" smtClean="0">
                <a:latin typeface="Trebuchet MS" panose="020B0603020202020204" pitchFamily="34" charset="0"/>
              </a:rPr>
              <a:t>Factbook</a:t>
            </a:r>
            <a:r>
              <a:rPr lang="cs-CZ" sz="1400" dirty="0" smtClean="0">
                <a:latin typeface="Trebuchet MS" panose="020B0603020202020204" pitchFamily="34" charset="0"/>
              </a:rPr>
              <a:t>: 12 429 km (zahrnuje i Severní Skotsko)</a:t>
            </a:r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Skupina 28"/>
          <p:cNvGrpSpPr/>
          <p:nvPr/>
        </p:nvGrpSpPr>
        <p:grpSpPr>
          <a:xfrm>
            <a:off x="864502" y="4051189"/>
            <a:ext cx="8066555" cy="2379915"/>
            <a:chOff x="864502" y="4051189"/>
            <a:chExt cx="8066555" cy="2379915"/>
          </a:xfrm>
        </p:grpSpPr>
        <p:pic>
          <p:nvPicPr>
            <p:cNvPr id="4104" name="Picture 8" descr="D:\Pavel\Desktop\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170" y="4164358"/>
              <a:ext cx="3334216" cy="200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ovéPole 17"/>
            <p:cNvSpPr txBox="1"/>
            <p:nvPr/>
          </p:nvSpPr>
          <p:spPr>
            <a:xfrm>
              <a:off x="4655654" y="5433932"/>
              <a:ext cx="4275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itchFamily="34" charset="0"/>
                </a:rPr>
                <a:t>sklon přímky</a:t>
              </a:r>
              <a:r>
                <a:rPr lang="en-GB" sz="1600" dirty="0">
                  <a:latin typeface="Trebuchet MS" pitchFamily="34" charset="0"/>
                </a:rPr>
                <a:t>:</a:t>
              </a:r>
              <a:r>
                <a:rPr lang="cs-CZ" sz="1600" dirty="0" smtClean="0">
                  <a:latin typeface="Trebuchet MS" pitchFamily="34" charset="0"/>
                </a:rPr>
                <a:t> </a:t>
              </a:r>
              <a:r>
                <a:rPr lang="cs-CZ" sz="1600" b="1" dirty="0" smtClean="0">
                  <a:solidFill>
                    <a:srgbClr val="C00000"/>
                  </a:solidFill>
                  <a:latin typeface="Trebuchet MS" pitchFamily="34" charset="0"/>
                </a:rPr>
                <a:t>fraktální dimenze</a:t>
              </a:r>
              <a:r>
                <a:rPr lang="cs-CZ" sz="1600" dirty="0" smtClean="0">
                  <a:solidFill>
                    <a:srgbClr val="C00000"/>
                  </a:solidFill>
                  <a:latin typeface="Trebuchet MS" pitchFamily="34" charset="0"/>
                </a:rPr>
                <a:t> </a:t>
              </a:r>
              <a:r>
                <a:rPr lang="en-GB" sz="1600" b="1" i="1" dirty="0" smtClean="0">
                  <a:solidFill>
                    <a:srgbClr val="C00000"/>
                  </a:solidFill>
                  <a:latin typeface="Trebuchet MS" pitchFamily="34" charset="0"/>
                </a:rPr>
                <a:t>d</a:t>
              </a:r>
              <a:r>
                <a:rPr lang="en-GB" sz="1600" dirty="0" smtClean="0">
                  <a:solidFill>
                    <a:srgbClr val="C00000"/>
                  </a:solidFill>
                  <a:latin typeface="Trebuchet MS" pitchFamily="34" charset="0"/>
                </a:rPr>
                <a:t> </a:t>
              </a:r>
              <a:r>
                <a:rPr lang="en-GB" sz="1600" dirty="0" smtClean="0">
                  <a:latin typeface="Trebuchet MS" pitchFamily="34" charset="0"/>
                </a:rPr>
                <a:t>≈</a:t>
              </a:r>
              <a:r>
                <a:rPr lang="cs-CZ" sz="1600" dirty="0" smtClean="0">
                  <a:latin typeface="Trebuchet MS" pitchFamily="34" charset="0"/>
                </a:rPr>
                <a:t> 1,2</a:t>
              </a:r>
              <a:r>
                <a:rPr lang="en-GB" sz="1600" dirty="0" smtClean="0">
                  <a:latin typeface="Trebuchet MS" pitchFamily="34" charset="0"/>
                </a:rPr>
                <a:t>5</a:t>
              </a:r>
              <a:endParaRPr lang="en-GB" sz="1600" dirty="0">
                <a:latin typeface="Trebuchet MS" pitchFamily="34" charset="0"/>
              </a:endParaRPr>
            </a:p>
          </p:txBody>
        </p:sp>
        <p:grpSp>
          <p:nvGrpSpPr>
            <p:cNvPr id="19" name="Skupina 18"/>
            <p:cNvGrpSpPr/>
            <p:nvPr/>
          </p:nvGrpSpPr>
          <p:grpSpPr>
            <a:xfrm>
              <a:off x="864502" y="4051189"/>
              <a:ext cx="3691522" cy="2379915"/>
              <a:chOff x="1959285" y="4123036"/>
              <a:chExt cx="3691522" cy="2379915"/>
            </a:xfrm>
          </p:grpSpPr>
          <p:cxnSp>
            <p:nvCxnSpPr>
              <p:cNvPr id="12" name="Přímá spojnice 11"/>
              <p:cNvCxnSpPr/>
              <p:nvPr/>
            </p:nvCxnSpPr>
            <p:spPr>
              <a:xfrm flipH="1">
                <a:off x="2579968" y="4650110"/>
                <a:ext cx="2441704" cy="1346548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ovéPole 9"/>
              <p:cNvSpPr txBox="1"/>
              <p:nvPr/>
            </p:nvSpPr>
            <p:spPr>
              <a:xfrm>
                <a:off x="1959285" y="4123036"/>
                <a:ext cx="62068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00" dirty="0" smtClean="0">
                    <a:solidFill>
                      <a:srgbClr val="FF0000"/>
                    </a:solidFill>
                    <a:latin typeface="Trebuchet MS" pitchFamily="34" charset="0"/>
                  </a:rPr>
                  <a:t>log </a:t>
                </a:r>
                <a:r>
                  <a:rPr lang="en-GB" sz="1500" i="1" dirty="0" smtClean="0">
                    <a:solidFill>
                      <a:srgbClr val="FF0000"/>
                    </a:solidFill>
                    <a:latin typeface="Trebuchet MS" pitchFamily="34" charset="0"/>
                  </a:rPr>
                  <a:t>N</a:t>
                </a:r>
                <a:endParaRPr lang="en-GB" sz="1500" i="1" dirty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2" name="TextovéPole 21"/>
              <p:cNvSpPr txBox="1"/>
              <p:nvPr/>
            </p:nvSpPr>
            <p:spPr>
              <a:xfrm>
                <a:off x="4768834" y="6179786"/>
                <a:ext cx="88197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00" dirty="0" smtClean="0">
                    <a:solidFill>
                      <a:srgbClr val="FF0000"/>
                    </a:solidFill>
                    <a:latin typeface="Trebuchet MS" pitchFamily="34" charset="0"/>
                  </a:rPr>
                  <a:t>log</a:t>
                </a:r>
                <a:r>
                  <a:rPr lang="en-GB" sz="1500" baseline="-25000" dirty="0">
                    <a:solidFill>
                      <a:srgbClr val="FF0000"/>
                    </a:solidFill>
                    <a:latin typeface="Trebuchet MS" pitchFamily="34" charset="0"/>
                  </a:rPr>
                  <a:t> </a:t>
                </a:r>
                <a:r>
                  <a:rPr lang="en-GB" sz="1500" dirty="0" smtClean="0">
                    <a:solidFill>
                      <a:srgbClr val="FF0000"/>
                    </a:solidFill>
                    <a:latin typeface="Trebuchet MS" pitchFamily="34" charset="0"/>
                  </a:rPr>
                  <a:t>(1/</a:t>
                </a:r>
                <a:r>
                  <a:rPr lang="en-GB" sz="1500" i="1" dirty="0" smtClean="0">
                    <a:solidFill>
                      <a:srgbClr val="FF0000"/>
                    </a:solidFill>
                    <a:latin typeface="Trebuchet MS" pitchFamily="34" charset="0"/>
                  </a:rPr>
                  <a:t>l)</a:t>
                </a:r>
                <a:endParaRPr lang="en-GB" sz="1500" i="1" dirty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</p:grp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8803" y="4589150"/>
              <a:ext cx="2216324" cy="81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Ovál 24"/>
            <p:cNvSpPr/>
            <p:nvPr/>
          </p:nvSpPr>
          <p:spPr>
            <a:xfrm>
              <a:off x="6582427" y="4791205"/>
              <a:ext cx="269310" cy="41335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818058" y="1593669"/>
            <a:ext cx="8002414" cy="4331142"/>
            <a:chOff x="818058" y="1593669"/>
            <a:chExt cx="8002414" cy="4331142"/>
          </a:xfrm>
        </p:grpSpPr>
        <p:sp>
          <p:nvSpPr>
            <p:cNvPr id="7" name="Obdélníkový popisek 6"/>
            <p:cNvSpPr/>
            <p:nvPr/>
          </p:nvSpPr>
          <p:spPr>
            <a:xfrm>
              <a:off x="818058" y="1593669"/>
              <a:ext cx="8002414" cy="4331142"/>
            </a:xfrm>
            <a:prstGeom prst="wedgeRectCallout">
              <a:avLst>
                <a:gd name="adj1" fmla="val 180"/>
                <a:gd name="adj2" fmla="val 63026"/>
              </a:avLst>
            </a:prstGeom>
            <a:solidFill>
              <a:schemeClr val="bg1"/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8" name="Picture 10" descr="http://blog.raptisrarebooks.com/wp-content/uploads/2015/04/Mandelbrot_Benoit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185" y="3184457"/>
              <a:ext cx="1220852" cy="1733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3616" y="2219971"/>
              <a:ext cx="5402850" cy="366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64" y="1678745"/>
              <a:ext cx="5033960" cy="995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7796195" y="4816674"/>
              <a:ext cx="7677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1,25</a:t>
              </a:r>
              <a:endParaRPr lang="cs-CZ" b="1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7268359" y="4089068"/>
              <a:ext cx="7696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1,15</a:t>
              </a:r>
              <a:endParaRPr lang="cs-CZ" b="1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08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9" y="3326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Fraktální dimenze</a:t>
            </a:r>
            <a:r>
              <a:rPr lang="cs-CZ" sz="3200" dirty="0" smtClean="0">
                <a:solidFill>
                  <a:srgbClr val="0000B4"/>
                </a:solidFill>
                <a:latin typeface="Trebuchet MS" pitchFamily="34" charset="0"/>
              </a:rPr>
              <a:t> - příklady</a:t>
            </a:r>
            <a:endParaRPr lang="cs-CZ" sz="32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2" descr="https://upload.wikimedia.org/wikipedia/commons/a/a2/Uk_topo_en.jpg"/>
          <p:cNvSpPr>
            <a:spLocks noChangeAspect="1" noChangeArrowheads="1"/>
          </p:cNvSpPr>
          <p:nvPr/>
        </p:nvSpPr>
        <p:spPr bwMode="auto">
          <a:xfrm>
            <a:off x="155575" y="-2871788"/>
            <a:ext cx="3876675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3" name="Skupina 22"/>
          <p:cNvGrpSpPr/>
          <p:nvPr/>
        </p:nvGrpSpPr>
        <p:grpSpPr>
          <a:xfrm>
            <a:off x="739999" y="983056"/>
            <a:ext cx="1755464" cy="2712990"/>
            <a:chOff x="4032250" y="1645379"/>
            <a:chExt cx="1755464" cy="2712990"/>
          </a:xfrm>
        </p:grpSpPr>
        <p:pic>
          <p:nvPicPr>
            <p:cNvPr id="19460" name="Picture 4" descr="https://upload.wikimedia.org/wikipedia/commons/a/a2/Uk_topo_e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250" y="1645379"/>
              <a:ext cx="1755464" cy="2712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4082554" y="1733266"/>
              <a:ext cx="1658983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Velká Británie</a:t>
              </a:r>
              <a:endParaRPr lang="en-GB" dirty="0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4525343" y="3955098"/>
              <a:ext cx="7651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>
                  <a:latin typeface="Trebuchet MS" pitchFamily="34" charset="0"/>
                </a:rPr>
                <a:t>1,25</a:t>
              </a:r>
              <a:endParaRPr lang="en-GB" b="1" dirty="0">
                <a:latin typeface="Trebuchet MS" pitchFamily="34" charset="0"/>
              </a:endParaRPr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5972372" y="1070943"/>
            <a:ext cx="2842538" cy="2587438"/>
            <a:chOff x="5931279" y="2996016"/>
            <a:chExt cx="2842538" cy="2587438"/>
          </a:xfrm>
        </p:grpSpPr>
        <p:pic>
          <p:nvPicPr>
            <p:cNvPr id="19464" name="Picture 8" descr="Blumenkohl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1279" y="2996016"/>
              <a:ext cx="2842538" cy="2587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ovéPole 32"/>
            <p:cNvSpPr txBox="1"/>
            <p:nvPr/>
          </p:nvSpPr>
          <p:spPr>
            <a:xfrm>
              <a:off x="6838891" y="3073855"/>
              <a:ext cx="1034851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rgbClr val="C00000"/>
                  </a:solidFill>
                  <a:latin typeface="Trebuchet MS" pitchFamily="34" charset="0"/>
                </a:rPr>
                <a:t>květák</a:t>
              </a:r>
              <a:endParaRPr lang="en-GB" dirty="0">
                <a:solidFill>
                  <a:srgbClr val="C00000"/>
                </a:solidFill>
                <a:latin typeface="Trebuchet MS" pitchFamily="34" charset="0"/>
              </a:endParaRP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6171329" y="5163326"/>
              <a:ext cx="23513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latin typeface="Trebuchet MS" pitchFamily="34" charset="0"/>
                </a:rPr>
                <a:t>log</a:t>
              </a:r>
              <a:r>
                <a:rPr lang="en-GB" dirty="0" smtClean="0">
                  <a:latin typeface="Trebuchet MS" pitchFamily="34" charset="0"/>
                </a:rPr>
                <a:t>(13)/log(3)</a:t>
              </a:r>
              <a:r>
                <a:rPr lang="en-GB" dirty="0">
                  <a:latin typeface="Trebuchet MS" pitchFamily="34" charset="0"/>
                </a:rPr>
                <a:t> </a:t>
              </a:r>
              <a:r>
                <a:rPr lang="en-GB" dirty="0" smtClean="0">
                  <a:latin typeface="Trebuchet MS" pitchFamily="34" charset="0"/>
                </a:rPr>
                <a:t>≈ </a:t>
              </a:r>
              <a:r>
                <a:rPr lang="en-GB" b="1" dirty="0" smtClean="0">
                  <a:latin typeface="Trebuchet MS" pitchFamily="34" charset="0"/>
                </a:rPr>
                <a:t>2,33</a:t>
              </a:r>
              <a:endParaRPr lang="en-GB" b="1" dirty="0">
                <a:latin typeface="Trebuchet MS" pitchFamily="34" charset="0"/>
              </a:endParaRPr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3435338" y="1156684"/>
            <a:ext cx="1801332" cy="1316868"/>
            <a:chOff x="1587897" y="2325353"/>
            <a:chExt cx="1801332" cy="1316868"/>
          </a:xfrm>
        </p:grpSpPr>
        <p:pic>
          <p:nvPicPr>
            <p:cNvPr id="19" name="Picture 4" descr="http://www.nathankramer.com/garden/plants/ferns/fern_ostrich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97" y="2325353"/>
              <a:ext cx="1801332" cy="1316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1977194" y="2352486"/>
              <a:ext cx="1034851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C00000"/>
                  </a:solidFill>
                  <a:latin typeface="Trebuchet MS" pitchFamily="34" charset="0"/>
                </a:rPr>
                <a:t>kapradí</a:t>
              </a:r>
              <a:endParaRPr lang="en-GB" dirty="0">
                <a:solidFill>
                  <a:srgbClr val="C00000"/>
                </a:solidFill>
                <a:latin typeface="Trebuchet MS" pitchFamily="34" charset="0"/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2179922" y="3233535"/>
              <a:ext cx="6162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>
                  <a:latin typeface="Trebuchet MS" pitchFamily="34" charset="0"/>
                </a:rPr>
                <a:t>1,6</a:t>
              </a:r>
              <a:endParaRPr lang="en-GB" b="1" dirty="0">
                <a:latin typeface="Trebuchet MS" pitchFamily="34" charset="0"/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673738" y="4493838"/>
            <a:ext cx="2234423" cy="1944564"/>
            <a:chOff x="673738" y="4493838"/>
            <a:chExt cx="2234423" cy="1944564"/>
          </a:xfrm>
        </p:grpSpPr>
        <p:pic>
          <p:nvPicPr>
            <p:cNvPr id="19466" name="Picture 10" descr="Broccoli DSC0086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738" y="4493838"/>
              <a:ext cx="2234423" cy="194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1218587" y="4772680"/>
              <a:ext cx="1168439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 smtClean="0">
                  <a:solidFill>
                    <a:srgbClr val="C00000"/>
                  </a:solidFill>
                  <a:latin typeface="Trebuchet MS" pitchFamily="34" charset="0"/>
                </a:rPr>
                <a:t>brokolice</a:t>
              </a:r>
              <a:endParaRPr lang="en-GB" dirty="0">
                <a:solidFill>
                  <a:srgbClr val="C00000"/>
                </a:solidFill>
                <a:latin typeface="Trebuchet MS" pitchFamily="34" charset="0"/>
              </a:endParaRP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923148" y="5805851"/>
              <a:ext cx="6818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latin typeface="Trebuchet MS" pitchFamily="34" charset="0"/>
                </a:rPr>
                <a:t>2,66</a:t>
              </a:r>
              <a:endParaRPr lang="en-GB" b="1" dirty="0">
                <a:latin typeface="Trebuchet MS" pitchFamily="34" charset="0"/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2575651" y="2691052"/>
            <a:ext cx="1887935" cy="2526620"/>
            <a:chOff x="6358988" y="1775888"/>
            <a:chExt cx="1887935" cy="2526620"/>
          </a:xfrm>
        </p:grpSpPr>
        <p:pic>
          <p:nvPicPr>
            <p:cNvPr id="19462" name="Picture 6" descr="http://www.mapresources.com/media/catalog/product/n/o/nor-xx-165662_com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988" y="1775888"/>
              <a:ext cx="1887935" cy="2526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ovéPole 28"/>
            <p:cNvSpPr txBox="1"/>
            <p:nvPr/>
          </p:nvSpPr>
          <p:spPr>
            <a:xfrm>
              <a:off x="6769752" y="1854444"/>
              <a:ext cx="1090599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rgbClr val="C00000"/>
                  </a:solidFill>
                </a:rPr>
                <a:t>Norsko</a:t>
              </a:r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904656" y="3717641"/>
              <a:ext cx="7855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>
                  <a:latin typeface="Trebuchet MS" pitchFamily="34" charset="0"/>
                </a:rPr>
                <a:t>1,52</a:t>
              </a:r>
              <a:endParaRPr lang="en-GB" b="1" dirty="0">
                <a:latin typeface="Trebuchet MS" pitchFamily="34" charset="0"/>
              </a:endParaRPr>
            </a:p>
          </p:txBody>
        </p:sp>
      </p:grpSp>
      <p:grpSp>
        <p:nvGrpSpPr>
          <p:cNvPr id="32" name="Skupina 31"/>
          <p:cNvGrpSpPr/>
          <p:nvPr/>
        </p:nvGrpSpPr>
        <p:grpSpPr>
          <a:xfrm>
            <a:off x="3970287" y="3862455"/>
            <a:ext cx="2580979" cy="2279363"/>
            <a:chOff x="3645678" y="3813707"/>
            <a:chExt cx="2580979" cy="2279363"/>
          </a:xfrm>
        </p:grpSpPr>
        <p:pic>
          <p:nvPicPr>
            <p:cNvPr id="19468" name="Picture 12" descr="http://www.wired.com/wp-content/uploads/2014/07/brain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5678" y="3980970"/>
              <a:ext cx="2580979" cy="2064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ovéPole 41"/>
            <p:cNvSpPr txBox="1"/>
            <p:nvPr/>
          </p:nvSpPr>
          <p:spPr>
            <a:xfrm>
              <a:off x="4342616" y="3813707"/>
              <a:ext cx="1168439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 smtClean="0">
                  <a:solidFill>
                    <a:srgbClr val="C00000"/>
                  </a:solidFill>
                  <a:latin typeface="Trebuchet MS" pitchFamily="34" charset="0"/>
                </a:rPr>
                <a:t>mozek</a:t>
              </a:r>
              <a:endParaRPr lang="en-GB" dirty="0">
                <a:solidFill>
                  <a:srgbClr val="C00000"/>
                </a:solidFill>
                <a:latin typeface="Trebuchet MS" pitchFamily="34" charset="0"/>
              </a:endParaRPr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4571155" y="5723738"/>
              <a:ext cx="6818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latin typeface="Trebuchet MS" pitchFamily="34" charset="0"/>
                </a:rPr>
                <a:t>2,79</a:t>
              </a:r>
              <a:endParaRPr lang="en-GB" b="1" dirty="0">
                <a:latin typeface="Trebuchet MS" pitchFamily="34" charset="0"/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6409589" y="3749162"/>
            <a:ext cx="2343730" cy="2587286"/>
            <a:chOff x="6090619" y="3769696"/>
            <a:chExt cx="2343730" cy="2587286"/>
          </a:xfrm>
        </p:grpSpPr>
        <p:pic>
          <p:nvPicPr>
            <p:cNvPr id="19471" name="Picture 1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619" y="4028320"/>
              <a:ext cx="2343730" cy="2216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TextovéPole 46"/>
            <p:cNvSpPr txBox="1"/>
            <p:nvPr/>
          </p:nvSpPr>
          <p:spPr>
            <a:xfrm>
              <a:off x="6654951" y="3769696"/>
              <a:ext cx="1168439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 smtClean="0">
                  <a:solidFill>
                    <a:srgbClr val="C00000"/>
                  </a:solidFill>
                  <a:latin typeface="Trebuchet MS" pitchFamily="34" charset="0"/>
                </a:rPr>
                <a:t>pl</a:t>
              </a:r>
              <a:r>
                <a:rPr lang="cs-CZ" dirty="0" err="1" smtClean="0">
                  <a:solidFill>
                    <a:srgbClr val="C00000"/>
                  </a:solidFill>
                  <a:latin typeface="Trebuchet MS" pitchFamily="34" charset="0"/>
                </a:rPr>
                <a:t>íce</a:t>
              </a:r>
              <a:endParaRPr lang="en-GB" dirty="0">
                <a:solidFill>
                  <a:srgbClr val="C00000"/>
                </a:solidFill>
                <a:latin typeface="Trebuchet MS" pitchFamily="34" charset="0"/>
              </a:endParaRPr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6930145" y="5987650"/>
              <a:ext cx="6818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latin typeface="Trebuchet MS" pitchFamily="34" charset="0"/>
                </a:rPr>
                <a:t>2</a:t>
              </a:r>
              <a:r>
                <a:rPr lang="cs-CZ" b="1" dirty="0" smtClean="0">
                  <a:latin typeface="Trebuchet MS" pitchFamily="34" charset="0"/>
                </a:rPr>
                <a:t>,98</a:t>
              </a:r>
              <a:endParaRPr lang="en-GB" b="1" dirty="0">
                <a:latin typeface="Trebuchet MS" pitchFamily="34" charset="0"/>
              </a:endParaRP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2301068" y="1930618"/>
            <a:ext cx="4121631" cy="4154335"/>
            <a:chOff x="2595603" y="1707502"/>
            <a:chExt cx="4121631" cy="4154335"/>
          </a:xfrm>
        </p:grpSpPr>
        <p:sp>
          <p:nvSpPr>
            <p:cNvPr id="36" name="Obdélník 35"/>
            <p:cNvSpPr/>
            <p:nvPr/>
          </p:nvSpPr>
          <p:spPr>
            <a:xfrm>
              <a:off x="2595603" y="1707502"/>
              <a:ext cx="4121631" cy="41543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4" descr="https://upload.wikimedia.org/wikipedia/commons/thumb/7/71/Lorenz_system_r28_s10_b2-6666.png/1024px-Lorenz_system_r28_s10_b2-6666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3512" y="1961795"/>
              <a:ext cx="3672035" cy="3672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ovéPole 39"/>
            <p:cNvSpPr txBox="1"/>
            <p:nvPr/>
          </p:nvSpPr>
          <p:spPr>
            <a:xfrm>
              <a:off x="3187297" y="1786858"/>
              <a:ext cx="3079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C00000"/>
                  </a:solidFill>
                  <a:latin typeface="Trebuchet MS" pitchFamily="34" charset="0"/>
                </a:rPr>
                <a:t>Lorenzův podivný </a:t>
              </a:r>
              <a:r>
                <a:rPr lang="cs-CZ" dirty="0" err="1" smtClean="0">
                  <a:solidFill>
                    <a:srgbClr val="C00000"/>
                  </a:solidFill>
                  <a:latin typeface="Trebuchet MS" pitchFamily="34" charset="0"/>
                </a:rPr>
                <a:t>atraktor</a:t>
              </a:r>
              <a:endParaRPr lang="en-GB" dirty="0">
                <a:solidFill>
                  <a:srgbClr val="C00000"/>
                </a:solidFill>
                <a:latin typeface="Trebuchet MS" pitchFamily="34" charset="0"/>
              </a:endParaRPr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4370719" y="5419285"/>
              <a:ext cx="7305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latin typeface="Trebuchet MS" pitchFamily="34" charset="0"/>
                </a:rPr>
                <a:t>2,</a:t>
              </a:r>
              <a:r>
                <a:rPr lang="cs-CZ" b="1" dirty="0" smtClean="0">
                  <a:latin typeface="Trebuchet MS" pitchFamily="34" charset="0"/>
                </a:rPr>
                <a:t>05</a:t>
              </a:r>
              <a:endParaRPr lang="en-GB" b="1" dirty="0"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47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95010" y="332656"/>
            <a:ext cx="6037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Determinismus v klasické fyzice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/>
          <p:cNvGrpSpPr/>
          <p:nvPr/>
        </p:nvGrpSpPr>
        <p:grpSpPr>
          <a:xfrm>
            <a:off x="890261" y="1162267"/>
            <a:ext cx="7632846" cy="4247317"/>
            <a:chOff x="899592" y="2319290"/>
            <a:chExt cx="7632846" cy="4247317"/>
          </a:xfrm>
        </p:grpSpPr>
        <p:sp>
          <p:nvSpPr>
            <p:cNvPr id="8" name="TextovéPole 7"/>
            <p:cNvSpPr txBox="1"/>
            <p:nvPr/>
          </p:nvSpPr>
          <p:spPr>
            <a:xfrm>
              <a:off x="899592" y="2319290"/>
              <a:ext cx="7416824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>
                  <a:solidFill>
                    <a:srgbClr val="0000B4"/>
                  </a:solidFill>
                  <a:latin typeface="Trebuchet MS" pitchFamily="34" charset="0"/>
                </a:rPr>
                <a:t>Pierre</a:t>
              </a:r>
              <a:r>
                <a:rPr lang="cs-CZ" dirty="0" smtClean="0">
                  <a:solidFill>
                    <a:srgbClr val="0000B4"/>
                  </a:solidFill>
                  <a:latin typeface="Trebuchet MS" pitchFamily="34" charset="0"/>
                </a:rPr>
                <a:t>-Simon </a:t>
              </a:r>
              <a:r>
                <a:rPr lang="cs-CZ" dirty="0" err="1" smtClean="0">
                  <a:solidFill>
                    <a:srgbClr val="0000B4"/>
                  </a:solidFill>
                  <a:latin typeface="Trebuchet MS" pitchFamily="34" charset="0"/>
                </a:rPr>
                <a:t>Laplace</a:t>
              </a:r>
              <a:r>
                <a:rPr lang="cs-CZ" dirty="0" smtClean="0">
                  <a:solidFill>
                    <a:srgbClr val="0000B4"/>
                  </a:solidFill>
                  <a:latin typeface="Trebuchet MS" pitchFamily="34" charset="0"/>
                </a:rPr>
                <a:t> (1814): </a:t>
              </a:r>
            </a:p>
            <a:p>
              <a:endParaRPr lang="cs-CZ" dirty="0">
                <a:solidFill>
                  <a:srgbClr val="0000B4"/>
                </a:solidFill>
                <a:latin typeface="Trebuchet MS" pitchFamily="34" charset="0"/>
              </a:endParaRPr>
            </a:p>
            <a:p>
              <a:endParaRPr lang="cs-CZ" dirty="0" smtClean="0">
                <a:solidFill>
                  <a:srgbClr val="0000B4"/>
                </a:solidFill>
                <a:latin typeface="Trebuchet MS" pitchFamily="34" charset="0"/>
              </a:endParaRPr>
            </a:p>
            <a:p>
              <a:endParaRPr lang="cs-CZ" dirty="0">
                <a:solidFill>
                  <a:srgbClr val="0000B4"/>
                </a:solidFill>
                <a:latin typeface="Trebuchet MS" pitchFamily="34" charset="0"/>
              </a:endParaRPr>
            </a:p>
            <a:p>
              <a:endParaRPr lang="cs-CZ" dirty="0" smtClean="0">
                <a:solidFill>
                  <a:srgbClr val="0000B4"/>
                </a:solidFill>
                <a:latin typeface="Trebuchet MS" pitchFamily="34" charset="0"/>
              </a:endParaRPr>
            </a:p>
            <a:p>
              <a:endParaRPr lang="cs-CZ" dirty="0" smtClean="0">
                <a:solidFill>
                  <a:srgbClr val="0000B4"/>
                </a:solidFill>
                <a:latin typeface="Trebuchet MS" pitchFamily="34" charset="0"/>
              </a:endParaRPr>
            </a:p>
            <a:p>
              <a:endParaRPr lang="cs-CZ" dirty="0">
                <a:solidFill>
                  <a:srgbClr val="0000B4"/>
                </a:solidFill>
                <a:latin typeface="Trebuchet MS" pitchFamily="34" charset="0"/>
              </a:endParaRPr>
            </a:p>
            <a:p>
              <a:endParaRPr lang="en-GB" dirty="0" smtClean="0">
                <a:solidFill>
                  <a:srgbClr val="0000B4"/>
                </a:solidFill>
                <a:latin typeface="Trebuchet MS" pitchFamily="34" charset="0"/>
              </a:endParaRPr>
            </a:p>
            <a:p>
              <a:endParaRPr lang="cs-CZ" dirty="0" smtClean="0">
                <a:solidFill>
                  <a:srgbClr val="0000B4"/>
                </a:solidFill>
                <a:latin typeface="Trebuchet MS" pitchFamily="34" charset="0"/>
              </a:endParaRPr>
            </a:p>
            <a:p>
              <a:r>
                <a:rPr lang="cs-CZ" dirty="0" smtClean="0">
                  <a:latin typeface="Trebuchet MS" pitchFamily="34" charset="0"/>
                </a:rPr>
                <a:t>Pokud by nějaký intelekt (</a:t>
              </a:r>
              <a:r>
                <a:rPr lang="cs-CZ" b="1" dirty="0" err="1" smtClean="0">
                  <a:latin typeface="Trebuchet MS" pitchFamily="34" charset="0"/>
                </a:rPr>
                <a:t>Laplaceův</a:t>
              </a:r>
              <a:r>
                <a:rPr lang="cs-CZ" b="1" dirty="0" smtClean="0">
                  <a:latin typeface="Trebuchet MS" pitchFamily="34" charset="0"/>
                </a:rPr>
                <a:t> démon</a:t>
              </a:r>
              <a:r>
                <a:rPr lang="cs-CZ" dirty="0" smtClean="0">
                  <a:latin typeface="Trebuchet MS" pitchFamily="34" charset="0"/>
                </a:rPr>
                <a:t>) znal v určitém okamžiku </a:t>
              </a:r>
              <a:r>
                <a:rPr lang="cs-CZ" dirty="0" err="1" smtClean="0">
                  <a:latin typeface="Trebuchet MS" pitchFamily="34" charset="0"/>
                </a:rPr>
                <a:t>všechy</a:t>
              </a:r>
              <a:r>
                <a:rPr lang="cs-CZ" dirty="0" smtClean="0">
                  <a:latin typeface="Trebuchet MS" pitchFamily="34" charset="0"/>
                </a:rPr>
                <a:t> síly, které uvedly přírodu do pohybu, a přesné polohy všech věcí, z nichž se příroda skládá, pak by v jediné formuli obsáhl pohyby těch největších těles ve vesmíru i nejmenších atomů. Pro takový intelekt by nic nebylo nejisté a před jeho očima by se zpřítomňovala budoucnost stejně jako minulost.</a:t>
              </a:r>
              <a:endParaRPr lang="en-GB" dirty="0">
                <a:latin typeface="Trebuchet MS" pitchFamily="34" charset="0"/>
              </a:endParaRPr>
            </a:p>
          </p:txBody>
        </p:sp>
        <p:sp>
          <p:nvSpPr>
            <p:cNvPr id="10" name="Obdélník 9"/>
            <p:cNvSpPr/>
            <p:nvPr/>
          </p:nvSpPr>
          <p:spPr>
            <a:xfrm>
              <a:off x="2771191" y="2739131"/>
              <a:ext cx="5761247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 smtClean="0">
                  <a:latin typeface="Courier" pitchFamily="49" charset="0"/>
                </a:rPr>
                <a:t>Une intelligence qui, à un instant donné, connaîtrait toutes les forces dont la nature est animée et la situation respective des êtres qui la composent, si d’ailleurs elle était suffisamment vaste pour soumettre ces données à l’analyse, embrasserait dans la même formule les mouvements des plus grands corps de l’univers et ceux du plus léger atome ; rien ne serait incertain pour elle, et l’avenir, comme le passé, serait présent à ses yeux.</a:t>
              </a:r>
            </a:p>
          </p:txBody>
        </p:sp>
        <p:pic>
          <p:nvPicPr>
            <p:cNvPr id="26626" name="Picture 2" descr="http://www-history.mcs.st-and.ac.uk/BigPictures/Laplace_2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399" y="2804448"/>
              <a:ext cx="1532794" cy="186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ovéPole 12"/>
          <p:cNvSpPr txBox="1"/>
          <p:nvPr/>
        </p:nvSpPr>
        <p:spPr>
          <a:xfrm>
            <a:off x="890261" y="5652493"/>
            <a:ext cx="7316498" cy="646331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B</a:t>
            </a:r>
            <a:r>
              <a:rPr lang="en-GB" dirty="0" err="1" smtClean="0">
                <a:latin typeface="Trebuchet MS" pitchFamily="34" charset="0"/>
              </a:rPr>
              <a:t>udeme</a:t>
            </a:r>
            <a:r>
              <a:rPr lang="cs-CZ" dirty="0" err="1" smtClean="0">
                <a:latin typeface="Trebuchet MS" pitchFamily="34" charset="0"/>
              </a:rPr>
              <a:t>-li</a:t>
            </a:r>
            <a:r>
              <a:rPr lang="en-GB" dirty="0" smtClean="0">
                <a:latin typeface="Trebuchet MS" pitchFamily="34" charset="0"/>
              </a:rPr>
              <a:t> </a:t>
            </a:r>
            <a:r>
              <a:rPr lang="en-GB" dirty="0" err="1" smtClean="0">
                <a:latin typeface="Trebuchet MS" pitchFamily="34" charset="0"/>
              </a:rPr>
              <a:t>zn</a:t>
            </a:r>
            <a:r>
              <a:rPr lang="cs-CZ" dirty="0" err="1" smtClean="0">
                <a:latin typeface="Trebuchet MS" pitchFamily="34" charset="0"/>
              </a:rPr>
              <a:t>át</a:t>
            </a:r>
            <a:r>
              <a:rPr lang="cs-CZ" dirty="0" smtClean="0">
                <a:latin typeface="Trebuchet MS" pitchFamily="34" charset="0"/>
              </a:rPr>
              <a:t> polohy a hybnosti jen přibližně, umožní nám to určit </a:t>
            </a:r>
            <a:r>
              <a:rPr lang="cs-CZ" b="1" dirty="0" smtClean="0">
                <a:latin typeface="Trebuchet MS" pitchFamily="34" charset="0"/>
              </a:rPr>
              <a:t>přibližnou </a:t>
            </a:r>
            <a:r>
              <a:rPr lang="cs-CZ" dirty="0" smtClean="0">
                <a:latin typeface="Trebuchet MS" pitchFamily="34" charset="0"/>
              </a:rPr>
              <a:t>minulost a </a:t>
            </a:r>
            <a:r>
              <a:rPr lang="cs-CZ" b="1" dirty="0" smtClean="0">
                <a:latin typeface="Trebuchet MS" pitchFamily="34" charset="0"/>
              </a:rPr>
              <a:t>přibližnou</a:t>
            </a:r>
            <a:r>
              <a:rPr lang="cs-CZ" dirty="0" smtClean="0">
                <a:latin typeface="Trebuchet MS" pitchFamily="34" charset="0"/>
              </a:rPr>
              <a:t> budoucnost?</a:t>
            </a:r>
            <a:endParaRPr lang="en-GB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35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 descr="http://www.mathworks.com/matlabcentral/mlc-downloads/downloads/submissions/15958/versions/1/screensho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62" y="4378047"/>
            <a:ext cx="2637073" cy="191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9" y="3326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sz="3200" u="sng" dirty="0" smtClean="0">
                <a:solidFill>
                  <a:srgbClr val="0000B4"/>
                </a:solidFill>
                <a:latin typeface="Trebuchet MS" pitchFamily="34" charset="0"/>
              </a:rPr>
              <a:t>Um</a:t>
            </a:r>
            <a:r>
              <a:rPr lang="cs-CZ" sz="3200" u="sng" dirty="0" err="1" smtClean="0">
                <a:solidFill>
                  <a:srgbClr val="0000B4"/>
                </a:solidFill>
                <a:latin typeface="Trebuchet MS" pitchFamily="34" charset="0"/>
              </a:rPr>
              <a:t>ělé</a:t>
            </a:r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 (syntetické) fraktály</a:t>
            </a:r>
            <a:endParaRPr 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6" descr="http://www.miqel.com/images_1/fractal_math_patterns/simple-fractal/koch-curve-diagr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866" y="1127860"/>
            <a:ext cx="4770208" cy="135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41646" y="905060"/>
            <a:ext cx="2217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Kochova křivka:</a:t>
            </a:r>
            <a:endParaRPr lang="cs-CZ" sz="2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39999" y="1233443"/>
            <a:ext cx="2310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(</a:t>
            </a:r>
            <a:r>
              <a:rPr lang="cs-CZ" sz="1600" dirty="0" err="1" smtClean="0">
                <a:latin typeface="Trebuchet MS" panose="020B0603020202020204" pitchFamily="34" charset="0"/>
              </a:rPr>
              <a:t>Helge</a:t>
            </a:r>
            <a:r>
              <a:rPr lang="cs-CZ" sz="1600" dirty="0" smtClean="0">
                <a:latin typeface="Trebuchet MS" panose="020B0603020202020204" pitchFamily="34" charset="0"/>
              </a:rPr>
              <a:t> </a:t>
            </a:r>
            <a:r>
              <a:rPr lang="cs-CZ" sz="1600" dirty="0">
                <a:latin typeface="Trebuchet MS" panose="020B0603020202020204" pitchFamily="34" charset="0"/>
              </a:rPr>
              <a:t>von </a:t>
            </a:r>
            <a:r>
              <a:rPr lang="cs-CZ" sz="1600" dirty="0" smtClean="0">
                <a:latin typeface="Trebuchet MS" panose="020B0603020202020204" pitchFamily="34" charset="0"/>
              </a:rPr>
              <a:t>Koch, 1904)</a:t>
            </a:r>
            <a:endParaRPr lang="cs-CZ" sz="1600" dirty="0"/>
          </a:p>
        </p:txBody>
      </p:sp>
      <p:sp>
        <p:nvSpPr>
          <p:cNvPr id="25" name="Obdélník 24"/>
          <p:cNvSpPr/>
          <p:nvPr/>
        </p:nvSpPr>
        <p:spPr>
          <a:xfrm>
            <a:off x="4062816" y="2298500"/>
            <a:ext cx="3747161" cy="198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8229599" y="1236667"/>
            <a:ext cx="970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latin typeface="Trebuchet MS" panose="020B0603020202020204" pitchFamily="34" charset="0"/>
              </a:rPr>
              <a:t>...</a:t>
            </a:r>
            <a:endParaRPr lang="cs-CZ" sz="4000" dirty="0">
              <a:latin typeface="Trebuchet MS" panose="020B0603020202020204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39999" y="1703540"/>
            <a:ext cx="2418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- fraktální dimenze 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27" y="1966900"/>
            <a:ext cx="151257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ovéPole 28"/>
          <p:cNvSpPr txBox="1"/>
          <p:nvPr/>
        </p:nvSpPr>
        <p:spPr>
          <a:xfrm>
            <a:off x="739998" y="2622429"/>
            <a:ext cx="334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Sierpi</a:t>
            </a:r>
            <a:r>
              <a:rPr lang="cs-CZ" sz="20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ńského</a:t>
            </a:r>
            <a:r>
              <a:rPr lang="cs-CZ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trojúhelník:</a:t>
            </a:r>
            <a:endParaRPr lang="cs-CZ" sz="2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739999" y="2972435"/>
            <a:ext cx="25558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</a:rPr>
              <a:t>(</a:t>
            </a:r>
            <a:r>
              <a:rPr lang="cs-CZ" sz="1600" dirty="0" err="1" smtClean="0">
                <a:latin typeface="Trebuchet MS" panose="020B0603020202020204" pitchFamily="34" charset="0"/>
              </a:rPr>
              <a:t>Wacław</a:t>
            </a:r>
            <a:r>
              <a:rPr lang="cs-CZ" sz="1600" dirty="0" smtClean="0">
                <a:latin typeface="Trebuchet MS" panose="020B0603020202020204" pitchFamily="34" charset="0"/>
              </a:rPr>
              <a:t> </a:t>
            </a:r>
            <a:r>
              <a:rPr lang="cs-CZ" sz="1600" dirty="0" err="1" smtClean="0">
                <a:latin typeface="Trebuchet MS" panose="020B0603020202020204" pitchFamily="34" charset="0"/>
              </a:rPr>
              <a:t>Sierpińsky</a:t>
            </a:r>
            <a:r>
              <a:rPr lang="en-GB" sz="1600" dirty="0" smtClean="0">
                <a:latin typeface="Trebuchet MS" panose="020B0603020202020204" pitchFamily="34" charset="0"/>
              </a:rPr>
              <a:t>, 1915)</a:t>
            </a:r>
            <a:endParaRPr lang="cs-CZ" sz="1600" dirty="0"/>
          </a:p>
        </p:txBody>
      </p:sp>
      <p:pic>
        <p:nvPicPr>
          <p:cNvPr id="32" name="Picture 4" descr="The evolution of the Sierpinski triang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77" y="3000041"/>
            <a:ext cx="4805222" cy="78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2"/>
          <p:cNvSpPr txBox="1"/>
          <p:nvPr/>
        </p:nvSpPr>
        <p:spPr>
          <a:xfrm>
            <a:off x="8270114" y="2831434"/>
            <a:ext cx="970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latin typeface="Trebuchet MS" panose="020B0603020202020204" pitchFamily="34" charset="0"/>
              </a:rPr>
              <a:t>...</a:t>
            </a:r>
            <a:endParaRPr lang="cs-CZ" sz="4000" dirty="0">
              <a:latin typeface="Trebuchet MS" panose="020B0603020202020204" pitchFamily="34" charset="0"/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739999" y="4033695"/>
            <a:ext cx="334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Apol</a:t>
            </a:r>
            <a:r>
              <a:rPr lang="cs-CZ" sz="20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óniovy</a:t>
            </a:r>
            <a:r>
              <a:rPr lang="cs-CZ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kružnice:</a:t>
            </a:r>
            <a:endParaRPr lang="cs-CZ" sz="2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79" y="3401534"/>
            <a:ext cx="1520190" cy="54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 descr="https://upload.wikimedia.org/wikipedia/commons/thumb/a/a2/ApollonianGasket-15_32_32_33.svg/220px-ApollonianGasket-15_32_32_33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26" y="4459218"/>
            <a:ext cx="1591806" cy="159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01319" y="5042110"/>
            <a:ext cx="2926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-fraktální dimenze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(závisí na typu kružnice)</a:t>
            </a:r>
          </a:p>
        </p:txBody>
      </p:sp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107" y="5076603"/>
            <a:ext cx="1346907" cy="46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39979" y="6090267"/>
            <a:ext cx="282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... a dal</a:t>
            </a:r>
            <a:r>
              <a:rPr lang="cs-CZ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ší</a:t>
            </a:r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a další</a:t>
            </a:r>
            <a:endParaRPr lang="cs-CZ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7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2213" y="3326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Mandelbrotova množina</a:t>
            </a:r>
            <a:endParaRPr 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707721" y="1759907"/>
            <a:ext cx="8179495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latin typeface="Trebuchet MS" panose="020B0603020202020204" pitchFamily="34" charset="0"/>
              </a:rPr>
              <a:t>Množina všech komplexních čísel </a:t>
            </a:r>
            <a:r>
              <a:rPr lang="cs-CZ" sz="3200" i="1" dirty="0" smtClean="0">
                <a:latin typeface="Trebuchet MS" panose="020B0603020202020204" pitchFamily="34" charset="0"/>
              </a:rPr>
              <a:t>c</a:t>
            </a:r>
            <a:r>
              <a:rPr lang="cs-CZ" sz="3200" dirty="0" smtClean="0">
                <a:latin typeface="Trebuchet MS" panose="020B0603020202020204" pitchFamily="34" charset="0"/>
              </a:rPr>
              <a:t>, </a:t>
            </a:r>
          </a:p>
          <a:p>
            <a:pPr algn="ctr"/>
            <a:r>
              <a:rPr lang="cs-CZ" sz="3200" dirty="0" smtClean="0">
                <a:latin typeface="Trebuchet MS" panose="020B0603020202020204" pitchFamily="34" charset="0"/>
              </a:rPr>
              <a:t>pro která je posloupnost</a:t>
            </a:r>
          </a:p>
          <a:p>
            <a:pPr algn="ctr"/>
            <a:endParaRPr lang="cs-CZ" sz="3200" dirty="0" smtClean="0">
              <a:latin typeface="Trebuchet MS" panose="020B0603020202020204" pitchFamily="34" charset="0"/>
            </a:endParaRPr>
          </a:p>
          <a:p>
            <a:pPr algn="ctr"/>
            <a:endParaRPr lang="cs-CZ" sz="3200" dirty="0">
              <a:latin typeface="Trebuchet MS" panose="020B0603020202020204" pitchFamily="34" charset="0"/>
            </a:endParaRPr>
          </a:p>
          <a:p>
            <a:pPr algn="ctr"/>
            <a:endParaRPr lang="cs-CZ" sz="3200" dirty="0">
              <a:latin typeface="Trebuchet MS" panose="020B0603020202020204" pitchFamily="34" charset="0"/>
            </a:endParaRPr>
          </a:p>
          <a:p>
            <a:pPr algn="ctr"/>
            <a:endParaRPr lang="cs-CZ" sz="3200" dirty="0" smtClean="0">
              <a:latin typeface="Trebuchet MS" panose="020B0603020202020204" pitchFamily="34" charset="0"/>
            </a:endParaRPr>
          </a:p>
          <a:p>
            <a:pPr algn="ctr"/>
            <a:r>
              <a:rPr lang="cs-CZ" sz="3200" dirty="0" smtClean="0">
                <a:latin typeface="Trebuchet MS" panose="020B0603020202020204" pitchFamily="34" charset="0"/>
              </a:rPr>
              <a:t> omezená</a:t>
            </a:r>
            <a:endParaRPr lang="cs-CZ" sz="3200" dirty="0">
              <a:latin typeface="Trebuchet MS" panose="020B0603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32" y="3149914"/>
            <a:ext cx="6181595" cy="127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hlinkClick r:id="rId4"/>
          </p:cNvPr>
          <p:cNvSpPr txBox="1"/>
          <p:nvPr/>
        </p:nvSpPr>
        <p:spPr>
          <a:xfrm>
            <a:off x="2442575" y="6502195"/>
            <a:ext cx="6377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latin typeface="Trebuchet MS" panose="020B0603020202020204" pitchFamily="34" charset="0"/>
              </a:rPr>
              <a:t>Animace na </a:t>
            </a:r>
            <a:r>
              <a:rPr lang="cs-CZ" sz="1400" dirty="0" err="1" smtClean="0">
                <a:latin typeface="Trebuchet MS" panose="020B0603020202020204" pitchFamily="34" charset="0"/>
              </a:rPr>
              <a:t>YouTube</a:t>
            </a:r>
            <a:r>
              <a:rPr lang="cs-CZ" sz="1400" dirty="0" smtClean="0">
                <a:latin typeface="Trebuchet MS" panose="020B0603020202020204" pitchFamily="34" charset="0"/>
              </a:rPr>
              <a:t>: </a:t>
            </a:r>
            <a:r>
              <a:rPr lang="cs-CZ" sz="1400" dirty="0" smtClean="0">
                <a:latin typeface="Trebuchet MS" panose="020B0603020202020204" pitchFamily="34" charset="0"/>
                <a:hlinkClick r:id="rId4"/>
              </a:rPr>
              <a:t>https://www.youtube.com/watch?v=PD2XgQOyCCk</a:t>
            </a:r>
            <a:endParaRPr lang="cs-CZ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7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5" descr="Mandel"/>
          <p:cNvPicPr>
            <a:picLocks noChangeAspect="1" noChangeArrowheads="1"/>
          </p:cNvPicPr>
          <p:nvPr/>
        </p:nvPicPr>
        <p:blipFill>
          <a:blip r:embed="rId3" cstate="print"/>
          <a:srcRect l="7684" t="3842" r="7101" b="9715"/>
          <a:stretch>
            <a:fillRect/>
          </a:stretch>
        </p:blipFill>
        <p:spPr bwMode="auto">
          <a:xfrm>
            <a:off x="582461" y="332656"/>
            <a:ext cx="8244274" cy="6023744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2213" y="3326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Mandelbrotova množina</a:t>
            </a:r>
            <a:endParaRPr lang="cs-CZ" sz="3200" b="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ovéPole 35"/>
          <p:cNvSpPr txBox="1"/>
          <p:nvPr/>
        </p:nvSpPr>
        <p:spPr>
          <a:xfrm>
            <a:off x="1813696" y="5228311"/>
            <a:ext cx="3791701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1975 zavádí označení </a:t>
            </a:r>
            <a:r>
              <a:rPr lang="cs-CZ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fraktál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1980 poprvé vykresluje na počítači Mandelbrotovu množinu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1870063" y="4795647"/>
            <a:ext cx="2790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Benoît</a:t>
            </a:r>
            <a:r>
              <a:rPr lang="cs-CZ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Mandelbrot </a:t>
            </a:r>
            <a:endParaRPr lang="cs-CZ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38" name="Picture 10" descr="http://blog.raptisrarebooks.com/wp-content/uploads/2015/04/Mandelbrot_Beno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2" y="4552168"/>
            <a:ext cx="1053398" cy="14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https://upload.wikimedia.org/wikipedia/commons/thumb/b/b3/Mandel_zoom_07_satellite.jpg/240px-Mandel_zoom_07_satelli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88" y="1294469"/>
            <a:ext cx="966787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https://upload.wikimedia.org/wikipedia/commons/thumb/b/b5/Mandel_zoom_04_seehorse_tail.jpg/240px-Mandel_zoom_04_seehorse_tai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595" y="5511031"/>
            <a:ext cx="966787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s://upload.wikimedia.org/wikipedia/commons/thumb/8/82/Mandel_zoom_05_tail_part.jpg/240px-Mandel_zoom_05_tail_par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068" y="4675724"/>
            <a:ext cx="965505" cy="72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upload.wikimedia.org/wikipedia/commons/thumb/f/fc/Mandel_zoom_08_satellite_antenna.jpg/240px-Mandel_zoom_08_satellite_antenn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876" y="476047"/>
            <a:ext cx="965199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718822" y="1002082"/>
            <a:ext cx="4254011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1978 - Robert W. </a:t>
            </a:r>
            <a:r>
              <a:rPr lang="cs-CZ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Brooks</a:t>
            </a: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a Peter </a:t>
            </a:r>
            <a:r>
              <a:rPr lang="cs-CZ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Matelski</a:t>
            </a: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ji definují a načrtávají její tvar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fraktální dimenze hranice </a:t>
            </a:r>
            <a:r>
              <a:rPr lang="cs-CZ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</a:t>
            </a:r>
            <a:r>
              <a:rPr lang="cs-CZ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=2</a:t>
            </a:r>
          </a:p>
        </p:txBody>
      </p:sp>
    </p:spTree>
    <p:extLst>
      <p:ext uri="{BB962C8B-B14F-4D97-AF65-F5344CB8AC3E}">
        <p14:creationId xmlns:p14="http://schemas.microsoft.com/office/powerpoint/2010/main" val="393603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a/a4/Mandelbrot_sequence_ne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50" y="209009"/>
            <a:ext cx="8729356" cy="5910938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53388" y="124097"/>
            <a:ext cx="435763" cy="620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2213" y="3326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Mandelbrotova množina</a:t>
            </a:r>
            <a:endParaRPr lang="cs-CZ" sz="3200" b="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40" name="Picture 12" descr="https://upload.wikimedia.org/wikipedia/commons/thumb/b/b3/Mandel_zoom_07_satellite.jpg/240px-Mandel_zoom_07_satelli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88" y="1294469"/>
            <a:ext cx="966787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upload.wikimedia.org/wikipedia/commons/thumb/f/fc/Mandel_zoom_08_satellite_antenna.jpg/240px-Mandel_zoom_08_satellite_anten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876" y="476047"/>
            <a:ext cx="965199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718822" y="1002082"/>
            <a:ext cx="4254011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1978 - Robert W. </a:t>
            </a:r>
            <a:r>
              <a:rPr lang="cs-CZ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Brooks</a:t>
            </a: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a Peter </a:t>
            </a:r>
            <a:r>
              <a:rPr lang="cs-CZ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Matelski</a:t>
            </a: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ji definují a načrtávají její tvar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fraktální dimenze hranice </a:t>
            </a:r>
            <a:r>
              <a:rPr lang="cs-CZ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</a:t>
            </a:r>
            <a:r>
              <a:rPr lang="cs-CZ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=2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179512" y="124097"/>
            <a:ext cx="8833859" cy="208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1813696" y="5228311"/>
            <a:ext cx="3791701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1975 zavádí označení </a:t>
            </a:r>
            <a:r>
              <a:rPr lang="cs-CZ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fraktál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1980 poprvé vykresluje na počítači Mandelbrotovu množinu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870063" y="4795647"/>
            <a:ext cx="2790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Benoît</a:t>
            </a:r>
            <a:r>
              <a:rPr lang="cs-CZ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Mandelbrot </a:t>
            </a:r>
            <a:endParaRPr lang="cs-CZ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9" name="Picture 10" descr="http://blog.raptisrarebooks.com/wp-content/uploads/2015/04/Mandelbrot_Benoi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2" y="4552168"/>
            <a:ext cx="1053398" cy="14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délník 21"/>
          <p:cNvSpPr/>
          <p:nvPr/>
        </p:nvSpPr>
        <p:spPr>
          <a:xfrm>
            <a:off x="8821797" y="276497"/>
            <a:ext cx="171982" cy="620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09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8" y="332655"/>
            <a:ext cx="80804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Využití fraktální struktury</a:t>
            </a:r>
            <a:r>
              <a:rPr lang="cs-CZ" sz="32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2400" dirty="0" smtClean="0">
                <a:solidFill>
                  <a:srgbClr val="0000B4"/>
                </a:solidFill>
                <a:latin typeface="Trebuchet MS" pitchFamily="34" charset="0"/>
              </a:rPr>
              <a:t>- počítačová grafika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39998" y="1356844"/>
            <a:ext cx="840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- využití v počítačových hrách, ve filmu (</a:t>
            </a:r>
            <a:r>
              <a:rPr lang="cs-CZ" i="1" dirty="0" smtClean="0">
                <a:latin typeface="Trebuchet MS" pitchFamily="34" charset="0"/>
              </a:rPr>
              <a:t>Star </a:t>
            </a:r>
            <a:r>
              <a:rPr lang="cs-CZ" i="1" dirty="0" err="1" smtClean="0">
                <a:latin typeface="Trebuchet MS" pitchFamily="34" charset="0"/>
              </a:rPr>
              <a:t>Trek</a:t>
            </a:r>
            <a:r>
              <a:rPr lang="cs-CZ" i="1" dirty="0" smtClean="0">
                <a:latin typeface="Trebuchet MS" pitchFamily="34" charset="0"/>
              </a:rPr>
              <a:t> II: </a:t>
            </a:r>
            <a:r>
              <a:rPr lang="cs-CZ" i="1" dirty="0" err="1" smtClean="0">
                <a:latin typeface="Trebuchet MS" pitchFamily="34" charset="0"/>
              </a:rPr>
              <a:t>The</a:t>
            </a:r>
            <a:r>
              <a:rPr lang="cs-CZ" i="1" dirty="0" smtClean="0">
                <a:latin typeface="Trebuchet MS" pitchFamily="34" charset="0"/>
              </a:rPr>
              <a:t> </a:t>
            </a:r>
            <a:r>
              <a:rPr lang="cs-CZ" i="1" dirty="0" err="1" smtClean="0">
                <a:latin typeface="Trebuchet MS" pitchFamily="34" charset="0"/>
              </a:rPr>
              <a:t>Wrath</a:t>
            </a:r>
            <a:r>
              <a:rPr lang="cs-CZ" i="1" dirty="0" smtClean="0">
                <a:latin typeface="Trebuchet MS" pitchFamily="34" charset="0"/>
              </a:rPr>
              <a:t> </a:t>
            </a:r>
            <a:r>
              <a:rPr lang="cs-CZ" i="1" dirty="0" err="1" smtClean="0">
                <a:latin typeface="Trebuchet MS" pitchFamily="34" charset="0"/>
              </a:rPr>
              <a:t>of</a:t>
            </a:r>
            <a:r>
              <a:rPr lang="cs-CZ" i="1" dirty="0" smtClean="0">
                <a:latin typeface="Trebuchet MS" pitchFamily="34" charset="0"/>
              </a:rPr>
              <a:t> </a:t>
            </a:r>
            <a:r>
              <a:rPr lang="cs-CZ" i="1" dirty="0" err="1" smtClean="0">
                <a:latin typeface="Trebuchet MS" pitchFamily="34" charset="0"/>
              </a:rPr>
              <a:t>Khan</a:t>
            </a:r>
            <a:r>
              <a:rPr lang="cs-CZ" dirty="0" smtClean="0">
                <a:latin typeface="Trebuchet MS" pitchFamily="34" charset="0"/>
              </a:rPr>
              <a:t> - 1982)</a:t>
            </a:r>
            <a:endParaRPr lang="en-GB" i="1" dirty="0">
              <a:latin typeface="Trebuchet MS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37113" y="980644"/>
            <a:ext cx="669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- generování náhodné struktury s danou fraktální dimenzí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21506" name="Picture 2" descr="https://upload.wikimedia.org/wikipedia/commons/6/6e/FractalLandsca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12" y="2354259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classes.yale.edu/fractals/Panorama/Nature/MountainsReal/Mountains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98" y="1918640"/>
            <a:ext cx="4087979" cy="26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upload.wikimedia.org/wikipedia/commons/6/66/Wet_Fur_-_CG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544" y="1918640"/>
            <a:ext cx="2825310" cy="246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85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1392749" y="1639967"/>
            <a:ext cx="641946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600" dirty="0" smtClean="0">
                <a:solidFill>
                  <a:srgbClr val="C00000"/>
                </a:solidFill>
                <a:latin typeface="Trebuchet MS" pitchFamily="34" charset="0"/>
              </a:rPr>
              <a:t>Edward Lorenz </a:t>
            </a:r>
            <a:r>
              <a:rPr lang="cs-CZ" sz="2600" dirty="0" smtClean="0">
                <a:latin typeface="Trebuchet MS" pitchFamily="34" charset="0"/>
              </a:rPr>
              <a:t>(1960)</a:t>
            </a:r>
            <a:endParaRPr lang="en-GB" sz="2600" dirty="0">
              <a:latin typeface="Trebuchet MS" pitchFamily="34" charset="0"/>
            </a:endParaRPr>
          </a:p>
          <a:p>
            <a:pPr algn="ctr"/>
            <a:r>
              <a:rPr lang="en-GB" sz="2000" dirty="0" smtClean="0">
                <a:latin typeface="Trebuchet MS" pitchFamily="34" charset="0"/>
              </a:rPr>
              <a:t>P</a:t>
            </a:r>
            <a:r>
              <a:rPr lang="cs-CZ" sz="2000" dirty="0" err="1" smtClean="0">
                <a:latin typeface="Trebuchet MS" pitchFamily="34" charset="0"/>
              </a:rPr>
              <a:t>řítomnost</a:t>
            </a:r>
            <a:r>
              <a:rPr lang="cs-CZ" sz="2000" dirty="0" smtClean="0">
                <a:latin typeface="Trebuchet MS" pitchFamily="34" charset="0"/>
              </a:rPr>
              <a:t> jasně udává budoucnost, ale přibližná přítomnost neudává budoucnost ani přibližně.</a:t>
            </a:r>
            <a:endParaRPr lang="en-GB" sz="2000" dirty="0" smtClean="0">
              <a:latin typeface="Trebuchet MS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87978" y="3507963"/>
            <a:ext cx="8132494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dirty="0" smtClean="0">
                <a:solidFill>
                  <a:srgbClr val="C00000"/>
                </a:solidFill>
                <a:latin typeface="Trebuchet MS" pitchFamily="34" charset="0"/>
              </a:rPr>
              <a:t>Robert May</a:t>
            </a:r>
            <a:r>
              <a:rPr lang="cs-CZ" sz="2600" dirty="0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2600" dirty="0" smtClean="0">
                <a:latin typeface="Trebuchet MS" pitchFamily="34" charset="0"/>
              </a:rPr>
              <a:t>(</a:t>
            </a:r>
            <a:r>
              <a:rPr lang="en-US" sz="2600" dirty="0" smtClean="0">
                <a:latin typeface="Trebuchet MS" pitchFamily="34" charset="0"/>
              </a:rPr>
              <a:t>1976</a:t>
            </a:r>
            <a:r>
              <a:rPr lang="cs-CZ" sz="2600" dirty="0" smtClean="0">
                <a:latin typeface="Trebuchet MS" pitchFamily="34" charset="0"/>
              </a:rPr>
              <a:t>)</a:t>
            </a:r>
            <a:endParaRPr lang="en-GB" sz="2600" dirty="0">
              <a:latin typeface="Trebuchet MS" pitchFamily="34" charset="0"/>
            </a:endParaRPr>
          </a:p>
          <a:p>
            <a:pPr algn="ctr"/>
            <a:r>
              <a:rPr lang="en-US" sz="2000" dirty="0" err="1" smtClean="0">
                <a:latin typeface="Trebuchet MS" pitchFamily="34" charset="0"/>
              </a:rPr>
              <a:t>Nejen</a:t>
            </a:r>
            <a:r>
              <a:rPr lang="en-US" sz="2000" dirty="0" smtClean="0">
                <a:latin typeface="Trebuchet MS" pitchFamily="34" charset="0"/>
              </a:rPr>
              <a:t> </a:t>
            </a:r>
            <a:r>
              <a:rPr lang="en-US" sz="2000" dirty="0" err="1" smtClean="0">
                <a:latin typeface="Trebuchet MS" pitchFamily="34" charset="0"/>
              </a:rPr>
              <a:t>ve</a:t>
            </a:r>
            <a:r>
              <a:rPr lang="en-US" sz="2000" dirty="0" smtClean="0">
                <a:latin typeface="Trebuchet MS" pitchFamily="34" charset="0"/>
              </a:rPr>
              <a:t> v</a:t>
            </a:r>
            <a:r>
              <a:rPr lang="cs-CZ" sz="2000" dirty="0" err="1" smtClean="0">
                <a:latin typeface="Trebuchet MS" pitchFamily="34" charset="0"/>
              </a:rPr>
              <a:t>ědě</a:t>
            </a:r>
            <a:r>
              <a:rPr lang="cs-CZ" sz="2000" dirty="0" smtClean="0">
                <a:latin typeface="Trebuchet MS" pitchFamily="34" charset="0"/>
              </a:rPr>
              <a:t>, nýbrž i ve světě politiky a ekonomie bychom na tom byli lépe, kdybychom si více uvědomovali, že to, že je systém jednoduchý, neznamená, že se musí jednoduše chovat.</a:t>
            </a:r>
            <a:endParaRPr lang="en-GB" sz="2000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91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718456" y="332656"/>
            <a:ext cx="8102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Literatura</a:t>
            </a:r>
            <a:endParaRPr lang="en-GB" sz="320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3" name="AutoShape 5" descr="data:image/jpeg;base64,/9j/4AAQSkZJRgABAQAAAQABAAD/2wCEAAkGBxQTEhQUExQVFhQXGBYYFxgYFRoYFhoXGBQXFxcWFxgdHCggHRolHBcUITEhJSorLi4uFx8zODMsNygtLisBCgoKDg0OGxAQGzQkHyQsLCwsLiwsLCw0LCwsLCwsLCwsLCwsLCwsLCwsLCwsLCwsLCwsLCwsLCwsLCwsLCwsLP/AABEIAKgBLAMBIgACEQEDEQH/xAAbAAACAgMBAAAAAAAAAAAAAAAEBQMGAAIHAf/EAEIQAAECBAMFBAYIBQMFAQAAAAECEQADBCESMUEFBlFhcRMigZEyQqGx0fAHFCNScpLB4TNDU2LxFRaCJDRzouJj/8QAGQEAAwEBAQAAAAAAAAAAAAAAAAECAwQF/8QALBEAAgIBAwQBAwMFAQAAAAAAAAECEQMSEyEEMUFRFDJhsSJScYHB0fDxQv/aAAwDAQACEQMRAD8A5WgRIlMSIlxOiVHopHkSmQJESpTB0tA4DyiZMkQ7IfICiXyiZMk8IYBMbolQahOAB2B4RsmQeENBJiSVKaHrFtAcmjJFxEopSIYoMbAPEamarHEWCSYllyTDISxGYBBqDQCJlGNuzMGBMbhEKytIFhMZgPCDxKjbsoLHpFuA8IzAYYdjGdhBqFpA0y48VKg7sI97CDUPSAYIjMo8IZiTGdnBqFpFZlco8CIaGXGJkODBqDQLMJePJg5Qz+ql49nULNzhakPQxJ2ROkQKkqfKLJLpbc4lXQjCeYh7tEvDZUplOoZiIzLMPKxDmBuwjRTMZYuROqWeEeCWYcdhESqeK1kbQvRJPC0Yqng/s41UiJ1FbaoWrkmISmGipcRqk8oakJw9C0piqbS/ir6mLz2A4RSdsD7aZ+Ixz9S7ijs6JNSd+ixoTEqUx6hEEypMdBxcs9lS4JQmNpcgQQmVENmqRClEEITG6ZcTIlQFJGiZcTCTEiJcTplxNlpA6URKiXE4lxIiXCsqjREiJEyIkQInRENstJA3YtGwlwUUx6ECFY6BQiMIgnBHhTDCgYiCpFEtsYy+MONhUSFpUSlyD4ZW/WDk0yUpKfnOIlPwXGHkr1ZS5EeNvnlEQpnH6Q8nJgNUrJolSG4oXSaZ3bPSIlyS8O5dPkWjxMi7w9QtIk7CCUSwAxhp9XgZVPBqsNNGsqnTnGTJAOkSm0aJJJiSgZcgXiJXol4adlC6olnhDQmhPMl3jw08EqlmMIPCNrMKAVSo0MiDFJjQpiiaAlyIhMqD1JiMphoTQAZUaKlwcpMRqRDJoBKI5/tsfbzfxGOmdnHNd4B/1M38RjHP2OnpV+pltkiC0piCSmDJaY6medDsSS0wUhMRy0wRLTEM3ibIRBCExqhMTJTEstEiIkSmNUpiVIiWjRHoTG4TGyUxIkQhkYREqExsExuEwhpHgTGwEbBMehMIo1aNFoibDEkqQ8HYA7dpCsRHqnPlDKslMTGbAlhJPE/Iiavl3uYxk+TRLgVKEednaJ1JjUwhmSxaNUAB43MagQADzTAyll4LXLiSnlNmOkMQEmXG4l6DzgxNLGs9JEAAyksc4FqJd3iVS73jVc2GkJgqZXERDVJDWguabPAUxTxoiGCqRESkQZhjRUuLTM2gIpjQogwy40MuKsmgJSIiUiDlS4iUiHYmgJQjmW8P/czvxmOqqRHK95P+6nfjMZZ+yN+m+pj6Vt2WNF+Q+MGy9vyf7/y/vCis3ZnyxiVLcC5ZSVEDoC/lAU6iXLLLQpB4KSoG3IiOhSszWDH4LdK3gkfeP5TBCN4af7x/Ir4RS5VGTlfhY/CCf9PV+pZ/005xVJkuMF5LkjeGn++fyq+ESp3jp/vn8ivhFKRRlwL3YAB3J0/SGtLu5PWrCmVMJt6itcs7Dx4GBxj5JteC0S94Kc/zG6pV8InRt6m/qp8j8I12L9GMwhSqhXZhjhCSFKdwxLOGzgbbm4pky+0lrMwh8QwgADQ5xneNurLqSV0MEbepv6qfI/CJxtum/rI845smTzD9YNpNkTZoKpaFTACxwAqY+AjR4Y+zPdL/AP65TZ9sjzjb/Xab+sjzin0m5tYtRSJCwQblXcTnniLA+DwxpPo+q1llJTLA1Utx4YXcxDjjX/orcn4RYU7dpv6yPON07Zp/60v8witzfo9rAWSgKuwIWlmfO5tDI/RhPDNOlni+IX4C14TWL9w1LJ+0bS9pyTlNlnosQ0pp6SLEHixiLdzcZMlJ7UgqILcQTq8WGXsOXLLA/No55yjfBvBSrk02ZMLiDa+W94mlyMIsHA9gjztQYyNBbLp4wUfWDJ9UmWHOtojXVcufSAAKopyOMSCWkIClFrRiqzFYN4xX94trpQlpigktYGwAULX8oABds770tPMwLSrJza7O1tMwc2htsjeGmqU4pC0qGoyKT/cDcRxnfECYntQpKlJDKKTY94gMM3a75eyGGyt10y6iWET140o7Va0sLO2ADQWLu9oVpLkErOxTNoAPl4cOMATa8Pzik7TrZgQSJqkgjG4YfhQEsxJSFnwis1e+FQlb9091GMEM0zCCtmOTkhuUVBpidnU1Le8eiWY5xQfSCCWnJ7O9lJdSfc8Wik3okJSFLqEsq4DgBo1rgjm+UWI05ItkzucoVz50tKsKpiArhiD8rQt3i3jlmSqXJmKxApK1B/RJUAArK5B10jn9RPGFTAl8RYnoA7DPPWMnkadFaEy8bX3ppqcspRUWdkB7dSQD4RKjeKmUl0TMRKcWEAuxfN7A2OZjlRnBScJPrOXukDgIKkqTLSC4cKJGZ7wAsBwurzgeWRW1EtW1d7ZgfAEoTcAkErfil7ezURXJm9E9XpTV2CsJBwF9ArCwIhbtKrKgm5LADJskh/1haoxGqT7s0jBejoe7u+aVlMqf3VNaaTZTDNQaxIhhtDeiTLBIClXYMwB6EmOWKU/WNxPVYEuBly6Re7Il4It2X1G+0oljLWONwSOfyYpW3KhMyomrT6KlEizW6QKpd3Fo0JhSm5KmVDHGLtHSZVaVK7xzBD8H06GMpgpRAWUlKQoDGQQGyt5QdTbJAT9pid2ISHPIjjE6NjSli3bJ0BKXD6Ow9kd2uJ4yxyNN25UgzezmS0sSCCLJccsmPCHa9gSjMUXKU4mACQztYBjbPNv2CpN28LK7VhocjbiIfUFKkE45jj1LEa68/jGM5K7izqxRempoBo93JKKhC8YLEKYpOg4k5vF6NeLhCXs5OniYRzqQAOEl79chG8hKwnM3ys0Ytt9zojHT2JgZuMuQxGQe1zqbE5RL2ssgY+8wYg+i9xf4PHsiSSM887xrN2dcm1262hDo0VJlFRV2UsktfAly1hpHk+uXJD4AJfJksOQjdKCkMb30z62j2bUJWCkMXzL8bZNAKiZe0kApuSlQcKBDeN4PXXDho/8AmE8jZSEJCnBLuGZrcY0qJIxYg7jnrAOmPAsLbQWf4QVMQGtCjZctYDrZtOPz8YZSKgOQo9P2hDRKUWcwNOqQDHlfWsO7catnAM+aFSzoXt+rwDHUisChwgepSPVNoV0RYHEX4N8/Lx5UpUzocnh/nk8FBqKxvtvAmSPScJJBAz5WijbQ36nlX2au6HYHMxftp7rqnBYmKlArDak4XSRfDxxfvCGm+i1JLLnlrkhCHs4yKiNOUaRcaM3dizZP0lYEntEX43PgPbf5KfezeA1asSP4dnHAtr5GLjP+i+lDNMqWe5dGWbDuhj5xWN7d3aWVMCKZUx27yVModVLcMeTHwhqrFJ8FHnC+fhxiwbv7UZScagkgXUU4ioByHJOYyAv8JqbZEtUspTLSqddWLGoHCAHSlPolvF30hVUSyQlkAYQzuWP+OUNxTHr4GW2NsGocXwujCWJUAkKfxOM+AEASqNSkKcd8kqvYm9xlYnO/3TBNMhOAZmYS2YEsDnq99WAhxRbPC04Cq4Jtk2b4XPPPnEtKK4JUm3TK5Tq7ILOBJcFN7kAjO+Tu1v3jyfWLmJTKKCWCQA+mQLcflmhvMpZSZgRM9H0gTrYsOHC55RYfqCUyEkF7ng7Ym0ERLg0UiuDZNR2iEBQS4SlKc2SkEjEbAMMZJDnO0LqurlpWuWcUxISQFA4QVZuBc4fHrwhgiUlBUe1IUwbvBgFKOJgdfjFYWlnOfjppCUSlKw7ZOzvs5k9SmlyyAQD31GzJS/g5vnApqg/eS4PO9+o6QKqcSGuzu2j8esakw9Jp/IbWTgq2HCQ2F1Aatfw0s0DLpSASzgFiRpdumceU0wAupOOxz0fXrDZVHMMpKWKQtKVBDXLk4VNlhJvqWL5M8pFXQplyEl7k8MI10d8oyTKxLwpSDnqQGGZJgpdOoJUFOEJcW1UCzaag35RHMrlOyHSMgBY8soKFYJNT3iLC+jt7YjIiadLYly5cvnn4xCoQmikdzlpUkCWgqJLC5Au5J65wzqT2csArCWZwX4M/zwhNseYHScVwxz4uwP8AmB9655wu4d2N7gcPZHQo3KjhctMbDZFTPlqd0zJQYuSHIIewcnw5Qyo9uBE04kun1VMf1jnCK1XE5vnFi2RtYK7sy4v1ds3z0Eazw8WYQzc12/kvytoJWbHRxp1gKp7VS8Mmx55eI4QPQ1chF0pdmDu9y3H5tDylrZbKZnzJ+Ec1Udidogo5CpfeWsHkcnBOXDSC5NYFlnAbz1t0tCvaFYCCBCSdN1xX5ctH/SGo2JySHu3Aolx/DBDl2Pzz5wNMSZfZrCnTqNQCHF+QItygjZcwTgyswMwT0hhNokKW2aSAD4BnMF1wwq+Rd2yyo4EhQOEvi5cHtDSkCnKVJGTgguPENEUvspL/AN1vLWCDVBYcFjoQbQmNIKL4WAHg+cQS6cKHpF9OsLJm0CCQ/iMmu7/vA9HVTQoYC/I69IKHaHVRLw5hxGSaXFdm8Lxi6wFRCvSGbHXrEktZa2cIKR4Kdv2guUgCAVTbPrw+MbGptaAEkjaoALcYDK7905fLRLMu/nAMxCncO2VoEAcada0kJOEmwUQ+EalukULbG6k2UrGQkgkXDd4l9dHtoOEXygrwlgczm8HzVoWk5FuPnDTaE4pnKZ+7k0McJSkhRCmIPMcnyEabT3bIky7EzCtYUwzwtbr3m6iOq09eldlNiBDWf5MapU63UhJwklJbLi3vh62Tto4+jdWfgMxUpYDO+GzDMk8GEQTqdQIIcWbMuQMw40s8drm1IU728HDRqjZclSbISpwLMGDZadYe4Ts+jgVTSqUpyLj8oHAPEG0amb6BWbMAkOzNa+tjHaJu6EhTAkgAqIZtWs7Ow/WFtfuXLUokzCAAwZAfjcuLeHAWDNWtMW20cNnyFHQwItBEdV259H6kALlTEzMWjYFZ8y3OKjU7tzEzDLUhQWLkcs3tpBSfYqORx4aKumSTBdLs5ayEpBJUQkBrkn0R4x0bYP0eKWkLWcIcBiLs7k306cDHQt291KelBLJWpyQooDjRgc8tOsTcUaapM5R/safJ/iSVHUlLKDC72BZupdofTKJJlScKCrChCCgl7IS+o9HCoGzG5joc+sOK9km3siJUuW2huS51J59GhahV9zje82xftpqpIKpZJP4VKJJDXyL82isz6Ap4E8n/AMx3LaWyJakqSFYQS4bQpSRnmRc+YiibT3WmAgplqNr2xOeAYdOesVGmS3JHP1Ux4+cBzAxMdDl7Enyv5T4rElONtGAuwLgk9Moo215BROmIIYpUQXDeyIyJJGuKbk6ZaJm1O9iDjo/GNl1xWDiJL84PkbHRYpJuWFjwdyx8LxIrZYT6RUn/AIAjzSqw6x2qSPLl7QlwqFwkt0MSyKwgGzfPGHtPTqUm5dIyViU4bgHsPCMXspBLEKY3xAnNsr2h66FSkuxrsmvC1pSpYSOJ+esWyZtWXTgBKgp8ybXDRWafdhQWMKStL6EZc8UWihoFjuLkgytEljhPTWMMkos6MKkuAGXtHGcWJLEgeCnfozF4imzwBbJ/N8o8q92V4yZJSxJIS+EgfPCJk7Mmyw0yUFDk6teV8oacfAfr7NBWy9rdl45wyVtoEggt0ivVdGpFyktyJIbQZAg3hT2swFwhRRdmBOXMaxSxxlyJ5pQ4ZcKiqxgWsNeMbJWQAUnPT2fPSEFBvKlGmKzXzEP6TacuakhgFKDA/q0Zyg4+DWGSMuz5DUy0dndPeN3J0blEWzJoRMBVw00uwfyg7s5eEMoAgZ6P8IXT5WE3Zjfw5eQjNcmrHQSk95NiSb8XLMYlkzWfx4wv2fNYWNs4IlzQQeJ6cs4mikz2sUx6/CBxPGUarmuG1eBVliYaQmxvKmMHzESipDZNCpNUWbSPMZEGkLNFUy1ThgdnYl8n1gyqkkAhKidPJrwNJ2gUG2Rzg0zApAAOebnjeG7BUQbMDqc6FntnFiXKGF8xyim1kwpLp48X+bQfKqiwZRvnwhOPkExzVpZL/PjAMuvAI9vThEsqe4Lm1wb8nisz5tz1hRjYSlRal1w04xDKnhSwCSDxdn8G9kVynrimNzUuSXOVmsxbWK0MWtFjqw11Jf3NzibZ9OgkkpFwwNsuAHX3Qg2ZMVMJCjl4+UHbVWqWAUhzyuwziGuaKT8jqrkNfOFM2bgPeGR8LaxpSbcCh3jf5zhbtitJTry8r+MCi7oHJVY1KgsWII4e6IqpAAzZhfha7RU6TahQrUP8vFgNVLmpKSWJcBiOGcVKDRMZpiyfXEhzccG0gNO1iFXJ1toOHWzRBW0q0kpd79OYfT2wqIJyt+8bxgmjnlkkmXCn22nXMjMD9XsY4jvnMxV1SRrMMXxE8j4xznb6nqJpOeIxlmx6VZ0dPk1Oi8Um1Fp1Q3BiPdrBtPtMKftAphwSFAeb+6F8ueSRilhV+Fz0JeGMqmTLGJSV/hJw/wDGzk8fCOhpejzVJ+Hwbf62EsEJDDjw8BDSlKFhLMFKdgkkZXLtY+UApTTsQkoQeC0KUdci5/SJZRQkpIKWBZWBK0vdrKbg/KIaXguM3fLTGpBl2lrKjmzj2EsPbB1PtGcLKQw45+5x7YXKlJU3ZLmBJLkOFngT3sixyyian2h2TpwLID3vcDVyGe2QjNqzpU688DBc9E6wmMoH1VXcaFLxPJpGviJPHIm+sBqXLnMVS0KT6xVYp4F/3eJpFLKQxliZ4rUpB5axDNE7dhqinJQfg4D+BjT6lJWWOfAlz/7XMe7RqUmUU9mMYwsC3eD3He5PflnAMheAqfCkg21DaXdg9ucCG2rCKzY1MRhXLHXI+CmceELFbrSfVXNRzCwr3h4sVShf9pDaNcs5Ivk3DhENMCkixJIdrEPrYXLeUNSa8ilji+6EY2ApNk1CupR/9ZRHN2LPUnD2mpDgMD439sWdMzGbpDWu3Ll4RrPDehnbUMdCzFw3SGskhbUf9sq0nZ1XJtixB2AUAX5Ag3MOqOZNA+1keOY+c/ODu3XZ2D5AhRLdfONZdcS4wh/FPBs9bwOTfgcYqPkGJKiO4oNxSWbrlANbVAZlmzeH6JoUQCkPxf8AW3vjbAlRw4g4cYSR7YSlRTVlZp6wHI+2JFzTn5dYc1GzZOJloQD+Ag+YiVOxpQukMeSiW8GitaJ0srU4qBIY28sv3jynr219sWFeyvuTbnJw7cj86Qvqt2i5xKGK+XPKwBilOL7icZLsL6ysxd43PzaBJW1QM4aTt3JwBAQFcHU3s4wrRunOxF5bdFj4xacK7mcty+A2l2x3SAbK+XHSAJ09gSS2nU5v88IZp2NMSAkyyQD91zzuIw7vIX6s1KeBc+NkH2wlKCY3GbQlFWNTBCJj3Bh7T7rShkFu3rIOnQCKlv5UfV5iZUoYHTiUq+RBDXuzXt+kKWWPgcMU33LNsjaAQTy0fLrEVZtcnIW0cRxtG15iVmYJisWRZhmcma4y8osuzN8JpDTggI0IBtn6YOdtR/jNSi3ybSxyS4L3suqBIxgP7be/OHypkvhoTyAIv7/ZCPZlGmoldslSFJcJ+zWlV+Bwm2jiD/8ASpl8KiGHrAMRwF+GsKVNkxtIF2pNlrSkJACUi3VtfAHyhPIWQSddfPMQzn7EmJDi4eyWBN/HiIyn2DMN14Uv1fMWy+Wi1JJEtNsU120HBAFzq1+d848opoW4UHNgOQA09nth5/t1BLrWm/n4DxMebQNDRpeatKSbB3BLcBmWEDyRrgShK7YIjYpNsJYjlZvCOOb2ScFZPTwWRF72t9JSZayKaViH3pjgENogMW6nwjnW2NoKqJ8ycoAKmKKiBkCeEYTm2dOOGnkv0kIISULQFH1VAhr8SSOBhnTbQULTkSJh4rU5t0ioKRMN2A8QBBKRNZyp3DZv4f4jsq+55X08ouS9pIADolkaBDtf7xKsQHSN5m0RMlhBSXTkwDJ4BIBc6el5PFVpJagyu1w6esTz/S0H/WFLsudnmcJ9oa5haEJ5fv8AgcpqHYFKX0PdS97uwF4xdUrF6KkngFs/OwhUadKiwmpUdAoKH7RiqfEmxlDmkG3DMw9KJc5V/wAHg2ioqvLQTkO8Tnq4OfxgmmqFpuQlOfrOeDG9tdNYr1LJKf5oIvbD/lvCCa2oB9YhRLu2LzNi+US4p8IpZGlbf4LIjah7oCQRzxKHiwMGyySQoy0MNeA5OLQl2dtJKZaAVYlAgqAtk7DEVFx6NmGsTVe0VqTZUtIAyOZfiPGMnHmjpjkVXZZUIGJyEkWJJXd2zbKz+cTKKQU6jhnnyOb++KbKMw5rQw/vYPxYn2QbLRMCbzpYTq5a/QPCcPuWst+C0FSVE95IAyA4jL9IjEtJBOJ3HLz6tFbnbQXkrAoCxKSdDmOBMGUy1tZJuMgryJ0idLRayJhk2egKwhQwizlQJfjwPg0GpqUs/bSyOAII5Fz8IWppb3QoEtqAb8YIk7CSsulKrD1ri2gZoOAVhihLdOFSeBIbrwyzgdVHKK3F3LvcX8NI8RssOAEgszgs+fIxLN2UQA4KdLArb8TQiufRIKKVzUrQ4iQNGUHcD5aMVSMTfyOnJgYDTs85gqs49Eu2jDh4xL9UU1yQMnJY+WF4A/oFyMKSSxYdX6x72SXcXBz1LvYN4jyhbNkLJH2hYZMG9r3g+UkpIcm+j+UA00bqUE3ZPuvwaIkzkn1b8iObn0nt0gHaM4JdkpZ753PO7PAa5S5l5U1g10kDRslOOENITaHVZtaXJlqXMJQhIcksS2jDESTlaOfVP0ozkzFFMlBk+qlRKVtqVFIbwAPUxaNpbG+sS0JnkqSg4gMSUuW1ZTkMTAlLulSBN5Ust95eJ9GOLOFRSkiLdv6SJFQmYVPJmIDlJBXiTd1Ja5bW1n8YqtbJk7ZrVYKrAUpSxVJIBSkF8Bxcz6TcbiLPL3Jo5a1TESASX/mEgAi4SjFkYYUG78lCSlFOlCVWUAnC4IYuQXgpBq9HPNo7K2VRqKTMnVBSUnCFyxc5XCeHOEe1q2hXLWqnRNlEEYUzDiSQdA2RDZEmOyJ2DICDLEqUmXYlKkYwVMzlxm0RJ3YpG78iVy+wTZzp5DSApTOF7v7xzqWcZko+kwWg3SsPYEceBju2wN4xUIxokzkJYfxEFJvwsyhq4OkaiuoaeZhOFBFmElhl94J+SI0mb2UynKJqWHFeDhdiL58YXASfmhlMK13Slrt3rfI6QXKkH1n+MVyZvVKFzNlgX/mpZ7XfxHnEW1t4giUoiantMJMtGId8t3Qm7lzq0FEaiub97/mnWqmprzUFlzD3kpLeigHNQcgkhg2unLK2tmTlmZNWpazmpRc9P2iWppMi/eUbgqcuXzs/DP70MtmbqT6hSRKScJtjVZPM5eLcIk6FSFMqQV4sKSogOTcslwkPoACRnxECLFzFy2vsrs0/VaZaZiQcU5afWnBxhKssKdEuWKiTpFPqJRSopUGIN4Q0y3bPpu0I71uQJIbqGgirpFJzJKrWbvB8n5+cKJUzCSk4zhJcOwDZvZ4JqJagQQlfUg58BawaO5M8qUAlKyM1cwPnKN+3L5wCVAEuoE+OfQgXET0k5Pry8QZnCiC5yPD2Q9Rk8SC0Tv7vZ+8ezKskkkl4lpKWnW4CpgXmAGLXbCSUgE9Lc4kTsYA9+YiWkG+NaSpvwpOfiOsUpojYBkVPM+cSCqJsSW5mLPQSaLCzSTzUpz5kvElRsORhKky0qOgTMUlPvPuhby8or4vHDENPMC1C+HqdeZs0bzHBYKfk7+8CJaihloAA7TGq+EgKT+YMw5wBLp1XISPzi3/t74tO+xhLG1wEy1E2uCOCQT73htsJCFk4sZCbqGYIb7oTx1eFstC0hTrwpIPorSAVMGdIOUMdl1CsSZhQrCCArAAsMBbI4vN+sTNui8UKkrHMhPa2AlJLFg5S4SCTdLNZsxERKlox4ZWAgMX0B5m/7R4aOYmers0SxLIPeUlwAWdNsnDh821hRP2PO7QrkIdLkpAUCQOhuQ7gHlGKp+Tpm5JfTY/lzylXcQ/MLLueCSzX90T/AFuYLBUwWvYJyzBcnplFamUlYSFLlzXGptAs2qmp9MKD37wId9R+0PbvyZvqHHvF/gtBryc1KNvvfCJKPbhSrCZq0v8AfLg9C0U5NS+Rv1/X4xKhBUPtFKSMrpLO+R1+EVtIhdXNvhF5G3LECYlSr5YieVhY6R5M2mUjEpJIs5QQc7BxFK7JSPSxJVbB3cSFB+ObZcYYU22ZspBBkqLk3ZQHRi445NEPF6N49Tf1Ki6yqx04gk4bOzYsvnKJE1RUysJIFgQkknrcMb/5iuo2iCB2KcZwkrusAKYOCnLi0G0tZOMtZVKCWDpLKUSTonU+doycTqU0wla0gqcHCc3Cg4/5C99YgVQy1h0KW/8AadR0DHyjelXNIZd+LDDfMMMv8RPO2agiWVLIV91SsQTzILsL6cYV0PSn4B00CWH2kwXDuDlqzDOJkUYAOFawoPnw0e1zytAm1KaY3aSUoAYYgArE4DghiLENzhDT7zFPdmaZkF9b4gVF/MZQ+WS9MXyWadRKUxStWP7pAw5XOF3A1z49I2plYUh7rFiABifno0CS956ZCCqZNQoCwCR9oOBSMRtFR2xvxMqgqTLpxLQqxWuckqwA3SAWSknqbQv1ei1p72HbX3/TLUESpYUvOYScKUsTbI4sjfKK7P30qKiYv7YypSCxCQDiLkM7cNQR4PBtLuuVUronyRMUrDYFTJw2AJUL3N2OZ6wvqNyZ1PLBPYTFYnIEwOpQUSGxBIIZrE6nOJaZrHSLtpbYQmWsod1eiSzNe6eNvfFPnVKlEkk3ceB0h/N3cnzJhBMtIz7ywlIf7qQSW6RZKXcyk7JHadtiwkrWC1w90pKTY90CxeBY36B5YLyc9pEKUoJS5fR7MLlyMgwcnlDJGELUtnCMKEFgxVliAyfMtnfiIv8AsndSSUKWZc6YAksAtKXxuFABFwACe7G219mpmEfYKl4UiwWVMAMzZwQC2dh0h7bZL6iCV/2Fe4W7aJ8xcyddQDKQpAISpRsXUCHAHM3i5ba2VUTAnsj3A4KUKw2BszhnItCKj2wmSMASkJGiTkRmrQueJeLAd4U4EpSrA9yo8xkkkM/OG4NGS6iMhJUUQpEJOEdobgm6ZbP1xLbLQOTcxy7eCaVVM5RckrJL5+Mdl2hX086WAVCzN6RAOjlg58tY41vBLCamalJxAKLFmfnEONKzbFNSdIaf7i7wWcalJLpP2aiGNj3pbjwhsN9Zc0YZyVgWuCxtzHwMZGRW4ytmJLL3tpHvLmFPBTKPA94jFlo8DK25RqXiKGHAlabcO6knzJjIyDdZOxEHm7ap8RwJUhKtEzi3TvIuOsTjbknOZgXkHw4lsHsS6X0zfKPYyHvMXxoB8nbNEtwohMsg2AwqBsxwgMdcyc84K2dW7LwkLqLkEgFEwMdHKUsTpGRkLdkP40PJvU7epgUiRWJQhu9iE095y5CcBe2HhlBNJvPQy0tNmyqguMJMlbp4uFJbyjIyDcYLp4J2CjeCimTFlc2SlJsVCVNxsLAJ4WAyjJu8FAktJqpiQMiZUw9XLh+VoyMh70hfGgT0299ODasP/JE1ssyNPB4Nkb50bfaVRJFhhTMvzYy49jITyNjWCKJv9+0uAJl1KcT/AM2VMwt/xTCobW2cCVKqkJJL/YonFF/7SkYfAtGRkCyyXYJdPCXc3TtPZrN9alkZ96XOSu/MJ98PFb50AlgfXEkgNeTMKmCWD9whTMOGUZGQPJJ9wj08I9hRU79yv5dVLAP/AOc1BHTuFvOJJ30hyHP/AFCiWzGMJ/L2Q5+cZGQbn2DYXtkw+kShQlgpalcTLsX5HLygVW/9NhBQWN7OEm/SUeceRkLX9itlewEfSMjF3kqWljYzXPK/Z+doGXv9NWnCFyZab2IUc7ZFKvYIyMh7n2J2F7YKnbEtf8evtc4USppfVvRQALmF83alLjdJX2f3Wwr/ADMRz1j2MilnkhPpoM9lbXpXLhQ4HFiY8SCllQVRbbkS1Y0zji/8YLHRQUQfcGjIyDfkT8WHtjBe+UhbpWmUCAAFlClEnVzkHN8m5RKN7aUAOmQrJz2V3yJSMIDZ24RkZC3X6K+NH3+Cev3woiQe8pJDKSnEi7Mb6pvk2kDUu+9OlKk4UpQC6QEqxHRycJctxOsZGQtxh8eN3f4/wDjfSUCrCpeE5AOl3PrF34wumbySlHEQVHiuYtXuAPtjIyK3n6F8WL8jnYe36EIHaLQmazvgWwOKwsODDOCk7303autVOtOJnEtRXhuzYh0jIyJ3GyvjxrgGrt5qFZ+zSEB3cvmD90AgPHPdrT0rnTFJACSokAOzeMZGRMp2qKhiUHaP/9k="/>
          <p:cNvSpPr>
            <a:spLocks noChangeAspect="1" noChangeArrowheads="1"/>
          </p:cNvSpPr>
          <p:nvPr/>
        </p:nvSpPr>
        <p:spPr bwMode="auto">
          <a:xfrm>
            <a:off x="155575" y="-2871788"/>
            <a:ext cx="10648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1" descr="data:image/jpeg;base64,/9j/4AAQSkZJRgABAQAAAQABAAD/2wCEAAkGBxAQEBAPDw8PDQ8QDw8QDQ0NDw8PDg4QFREWFhQRFBQYHCggGBolGxQUITEhJSksLi4uFx8zODMsNygtLisBCgoKDg0OGhAQGiwkHCQsLCwsLCwsLCwsLCwsLCwsLCwsLCwsLCwsLCwsLCwsLCwsLCwsLCwsLCwsLCwsLCwsLP/AABEIAKgBLAMBEQACEQEDEQH/xAAbAAACAwEBAQAAAAAAAAAAAAAAAQIDBAUGB//EADwQAAEEAAQDBQYDBwMFAAAAAAEAAgMRBBIhMQVBUQYTYXGRIjKBobHBQlJyBxQjRGKS0RUzc4LC4fDx/8QAGwEBAAMBAQEBAAAAAAAAAAAAAAECAwQFBgf/xAA2EQACAQIEAwYFAgYDAQAAAAAAAQIDEQQSITEFQVETIjJhcZGBobHR8AbBFBUzQuHxI1Jiov/aAAwDAQACEQMRAD8A9Da7zlIvarplWjLLEtFIzaMj4lqpGbiUuYrplGiNKxAIQNANACAaAdIB0gClIGgGgGgBAOkAUgBAFIApAOkAUgCkAUgCkAUgHSEggEgCkAUgCkAqQAgHSgG4PXnHeSzqSBFSmRYrexaKRRozSRrWLMmjO9q0Rm0RpWIBCBoBoBoAQDpANACkDQDQAgGgBANACAEAUgHSAKQkKQBSAKQBSAEAIApAJACAKQBSAEJLA9eYtTuehIPUkEg9ATDlZEMrkWsTORlkC3iYsqVygIBoQNANANACAaAFIGgGgBANANCQpAFIBoAQAgCkAIBoAQAgEgCkAUgCkAUgFSAdKAJCSoHKa5HbwXlruu3I9B95X5k8yuUJBykFrCpIJPCvTkpK6M5GWQLoizGRVSuUHSkDQAgGhA0AISNACkDQgaAEA0JGgGgBACAEAIAUAdIApAFIApACAKQBSAVIApAFIApACElTl5zVzuvYgCqJ5dGS1fVFjVoVOhw6DMSTs1fP/qDiEsNRUIby+hvh6alLU0PwluPILhw36hhRwUY7zWheeFcp+RnkwNfVccP1JiFFrq7m/wDBQbuYTEcxbWwtfVcJ4u8bJxatZHBisIqUU0yLo6XvXOCxClJA6UgKQDQgEJGgBANSBoAQDQDQDpQAQBSAdIBOUMlDUkBSAKQDpAFIApAFIBIAQBSAEAkJCkBQV5x2ipGrhOxNgrdZpuPoWsmdjB4hkcWZxAtwb8SaC+D/AFFGc8blWqtdfv8AQ7sNG8dDfIRp4r51XOlMrd6qyLmXI2yTufovruBcQw2FpPN4mcWKozqPTYzFrXlwbrl3X2OEx1PEq9Nnm1cPKnuVOwy7VIwylboFbMVsVujVrkWI0pICkAUgHSAKRuwQNIIBBsHUEbEKIyUkpJ3TJlFxbTWqJUpIHSAdIB0gCkAUgCkBCWQNFnQLKtXhSjmmy8IOT0OdNxdjKG+q8qrxinGyjqdKwsnqzZg8Y2UW07brvw2Mp113TCpScNzSusyBACAEAISCAEIEgBACEiQGel5x2k2tUgztxLmEiUacnBfPYypi8PFqOqu2dNOMJs1VHKwtDrHvDwpfK169WVXPPfY9igowVjjYqTFtcHZj7A9gdQVvBUGrW3JlCPI6nZniU0plEurmltDwXJjaFOCi47GbVjuF46LhswcvFyOit7OZ9pe1w3iFTDu0eZE6UKqtI6vCcQzEMBafar2x0PNfd4TFqtTT58zx8RhnTk1yNMmC8F2KZzOJhxGFpaxkZOJgkjpaplGiIYpuRYkIilxYkIiouTYyY+UMBYSQ97Tk315E34LzeJY+GGpNPxNO355HdgMHKtUUv7U1f67eZz8GHxmtcvIbivJfG4filfD/ANOWnR7e32PpcRhKOIXfWvXn7m5j3GS92BtGtgSd/l816eD/AFDOVdPEWUWracvM86vwqCoNUvFe+vPyL8RJRY1urpHBoI1obud6A/FfS1cZTUoQhJNy2trpzf2PHpYWTUpyVlFa+vJe+/kae6XZc5bESxTciwqUkAgBAcvjkbyzMDoNwvneOUaslnXhR24WUVpzPKSElfOxsj0Du9lpPeaRR3te9waoo1HB7vY5MXFuNz0S+mPOBAFIApAFICnEz5AAAXPdpGwbuP8AgcyufEVnTVoK83sv3fkuZtRo523J2it3+c3yHhmvDRnIc7WyNt9kwtOrTpKNWWaXNkVpQlNuCsi2l0GQqQAgCkBnC887S1gVkirLe6DhRFjxRwUlZkXsc/F8Dkbb8OfNi8PG8IhPvQO6jimtGUQ8Qd7sjS2QaUV8pXwcqUrM9SlUUju4CJgbmboTueq8yrKTdmS7thTXvpz8uw028134GnRk8tXS+wnmS0RLGdnZ3V3cge2xmG+i9yPBo+KDujCOKivEtT0vC+DRQNpjaJ1J5r6ChRhRjaJ59WpKo7s1vw66VIwaOZi4FtGRnJHnOI4yGKQRyyNjc5uZufRpF1vsPipliqdOSjJ2Zang61WLlTjdLTQkHRZcxkjy1ZdnblrztWeIp2vmVvUosNVvbK7+jORguJvEr2mpIC8904g5g29Bm59dV85Pj0qdR2WaF/jb86nty4RF0k72nbXpf0+x6TDBknukXzafeHwXr4PiVHFK9N69Hv8AnoeTWwlSi+8tOvIycawXssOUOp9UR1BC879QqTwykuT1+J2cKeWq11X0MfceyPYcC3XQ5gfBfD59dz30yJi2rWzZPzTN1BNsRLgW00g5rI/98Vrh8VLDzVWG62MqkIzi4y2Z2xACARsRa/S8NiY16Uasdmr/AJ6HytWi4ScXyMuKiygn081hxLHRwuHlJvvNNR9f8bsvhsO6tRK2nP0KHsXqQkpJNHHKNnYrpXKipARljDgWnYiisq1JVabg9mTGWV3OMeBjKfzWSPJfN1ODzWH08Vzvjiln8jfw/C5GiwA7qvQ4VhbUlKa7yMsTVvK0djavZOQEAIAQFM84ZQouc7RjB7zj9h1PJZ1Kihpu3svzl1ZrSpOeuyW76fd9FzFBBRL3kOkcKJGzR+Rvh9VFOnlblLWT3f7LyJq1cyUY6RWy/d+f02RfS1MRUgCkAUgBCTK1cCOsuBV0ijZdCdVexW52sC3ZZSNIlvEOBxYhuoDX8njdeficLTrK0kdFOo47HmcRhJsI7LJbotae3X1XymO4VOn3oq56FLE33KBjmNJLCCCbN7ryuxk9z0bdokzq8G4jknZmkqNwI12vkvW4TiZU6uSb0OWvSzQdlqj3rACLGoOxX197nkWITxggg7EEGiQaPiNk3B8g7WYzHYTESYdmMlkiytfEX5TK1jvwufVkijre1LzMVXqUp5FJ2PawdCjWpqcoK9/zQ48LXyAmUl5IGaR+aQuO2rj914taq3PM3d+p6kcsNIqy8tDqYPhzMuWrsaO0zEea4qleV7kSqu5vwuGoZSNQd9RfiuedS7uiknd3LXRkVfUZZBYIPnyKiFRp5oOzRVpMut595z3VRFvcQCL6ndWqYqrUWWc210buZxpwi7xSXwLY3O8/kuVpF7DG9dRbR9Qj2uOQDQnS9B903RVm7C8QyNyluYAmtdQvc4bxqWFh2Uo3jyto/wDOpwYnBKrLMnZmabEF7tfOvovKxOJq4mbqVXdv2S6Lovzc6KdGNOOWJqdH7INcl+j8JrOpg6Un/wBUvbS/xtc+axkFGtJLr9dTI9q9VHIyKkgKQBSAKSwBAFIApAZ5sTR7uMd5JzGzYx1eeXlufUjGdXXLDV/Jev23fzN6dFWzzdo/N+i/fZeug8Nhstucc8jvfkIq+jWj8LRyHrZsqadPLq9ZPd/my8v3K1aueyStFbL9/Nvm/orIvpamQUgBAJAFIApCTIxcCOtlgWsTNmjDjVWZRHewDdlhM3idiIaLBmqJSwteC1wDgdwVVpNWZY8rxXsNG4PdCSx5OZreW2y87EYCE03Hc66OLlDfY5cvZrFGOIZd6Br8JXjPhVSEsy5nbHFwu2fReGMc2GNrxT2sDXeYFWvpKSagkzyqjTk2iUzlqih4b9ozMKIO9lpuIBaIHNy967XUEc2AX5ct1x4+FN07y8XL86Ho8MlV7W0fDz6f7PGcKx7bNv2PIhfK16MuSPcmuh1Y5oibsNPVhom+vX4rlcZ2MtTVG927QZBoNsp9TofksXFc9Pz3GhayZp0cKv8AC4Vf+fgquDWqJtYkwAaXens+XTzUPXUhjsA6c1G6K3LasePLwPVV2FwjF3YIN0R5JLTYhku5VcxFyUMfzOg5+Cl3bsirZ15sPlaB0HzX6jw+j/D4eFLotfXn8z5fES7Sbl1OXMxekmcjKKVioKQCAEAICueZrBb3Bt6Ablx6NA1J8AqTqRh4vz0XMvTpTqO0V9l6vZfEp/iSdYGddO+d9mD1Ov4Ss+/P/wAr5v7fX0Nf+On/AOn/APK+/wAl6ovggawZWANGpocydyTzPiVrGKirRRjOcpvNJ3ZZSsVCkAqQAgCkAkAISZGBcCOtl7GLRMo0bsLCjZCR3cHGsJM2ijosWRoiwFCSxhUAvaVUCe5AZJXKyIZyeIcHw04Imw8UvO3MbmvqHDUeqiVOEt0aQrVKb7smjzk3YDDg5oJZYDya6pmD1o/NcVXhtOezaO+HFqq0mk/l+exzMTwXiEGoYMQwX7UD7dl65HAG/AWvHr8GmrtanZTxtCpu7Pz+/wDoy4HiJlJaGuzDdp0IN6g3zXj1sP2e52um0r8jod287gV0cQR6LmzRWzKbFE7mwtzyYgMa03TqLbrYN3Jo7ArSCdR5Ywvf89CubqeS4f2qfHJIXszxPkc8Munx5jZy9fL5r1q3Dozgsrs0repR6HexHa2AMzRiR7zVMLCK8yfsuCHDajladkhe56RrrpzTYIB829QvNatoxcDiW5+6v2zGZAP6c2W/UhQqby5+V7EFzMwc0MbmfYyjTfktMPGcqscivK+nqUm1lebY9BLC4NGchz69otFNvoPBfp2HzqK7R3lz6fA+bq5W+6tDi4puq9CJyyMhC0MxIAKN2V2EruyKDiW/gBl/4xY/uPs/NZdtF+Dvem3vt8zbsJLxtR9d/bf5Ecsrty2Ea+5/Ek8DmIoehS1WW7t6av3eny+JN6Mdk5Pz0XstX7r0Jw4VjDmAtx3e8lzz4ZjrXhsrQpxjqt+vP3KVK05qzenRaL2X+y5XMwQBSAEAIBIAQAhIUgM0TFwnWb8PApuRY6uGgVHIskdKFtLNsui/MqlgzoCbJEBcJFBInSIDPIbv7GipIPAY7tHjI55IoZIcTGx9NkLBmLdLBLSBY1F1yXh4jicqM3FNNLme9R4dRnTjOacW+VzTD2mxFAvjjNgmqe0Cv6rK5Y8cqqWqTXs/qRLhdHlJ/JmYdp8TmJe+GNl0MrPY8i4k0VFTjGIl4EvSxp/LcOlazb9fsVTue+UzgRue6rfq3QChXJeTicVLEScqu/kdFKMadPs1sgZK8e96/hHxC5XGL2LO3I8/2owRkfFIALLXN0qzRBH1K9HBVckZRbKxhe5yZuG6A5XNNjNma6q2u9R/8XXGvra5XKUYzBd2Q0CzqVenVzK5ZU7nW4VxTGhojaYy1gprnsJdQ2F3RpclfD4dyzO+vmaLDrma+Cd43EOxM7yXUWyF35dwAOQsDQLLE5HSVKmtORNWklDQ+qcFwgYzvHinvFi/wtPLzXucG4csPT7Wa77+S+75+x87i6+eWWOy+ZDiOPib70sbf1PaPuveVWnHxSS+KOHsqkvDFv4M4GIx0Z90l/8Axte8erRS6Y4inyu/RN/NKxk8NU52Xq0vq7mYyvPuxnwMjmtB9LPyV+1qPww92l9Mz+RTsqa8U/ZN/Wy+Yu7kO7wzwjaL/udf0UuFWW8rei/d3+iIz0o7Rv6v9lb6sBhGbkZzvchLyD4Xt8EWHpp5mrvq237X2+AliajVk7Lolb3tv8S6luYAgCkAIAQAgBACAKQCpAFISCAWHjXGzqudnCQrNsujoMZSzbLFoKgkeZARzICQcgJh6gk4va3iv7vhy9s/cyn/AGRlY7vHcxlcDpXPl8lzYur2VNtOz5HXgqPbVVFxuufkfPX8exs9skndKx2hHsxNI6FrQLHmvAr4urONpSfofQwwlCk7xjZ+/wBTRDh21qe701ykV/gheVKbvpqWcw/1LuiQRmbqBIyrIB/KnYZ1db9CXSb1J8SxDZoTTS85mDRvtCiDz8FWjB06mrJpQlGd7EuGvcGhjG6jUg7Ef58lFZJu7L1YqWp1I5SQTlogXlBFkdfmuVx13OZwaMHEJLZm7ssyuFOOQAk6aAHX/wALooq0rXv7k0m1Izd8xwLZO+YSKdlDnRm/AarTLJWcbP6l5WJYfDskaXPAJssLavRpqyCNL96vFJzlB2j6/n0ITuS4fhabmDi0EmgNfZu1WtUu7NG2ZFmIJcwhgGaTUkiwWgaCj5BVhZS12RSo042ex6Dg02BOWOXDQNkNCOV0TXNk6am8rl9Hw7GYeolCrFKXorP7P88jwcTGvG7hJ26Xeh1sRAxnuRsZ+hjW/QL6ilCK2R41ScpbtnMmK6onMylXIBAIo3YFeGmD25hsbr1WNCtGtDPHYvUpuEsrLVsZggBCQQAgBAFIBUgCkAIApAPCnVczRumdvCuCwkjWLNmZZ2L3I5lBIZkA7QDBQA7UEWRfMVY8rUEnzrtzwWKF7cR380z3kh0M0neODavM07ht6VtqF4/EKWWzi9X11Pc4diJSTg4pJc1ocLAYyMHVkY8XU8+i8SrSk+b+h6kk2VcWxEbqkiZkeD7TwAGu8MvXxV6EJLuzd0TTTi9SWC4mxwLJWEE6ZmgkBRUoSTvFmsqh2eHyN1IfmB3ogZhzBrYhcVWL5oxnXWxbinNAuG7vQF2reoPUKsE27TOeVYzu4m14y+5KTqLytrmQfstFh3F33iFWMGIfdEkurVtuc6iOi3guhPa22Kxxot0cdera+as8KpbGbrFTuMEEkGw7RxseyfzemnwCusLda8jN1h/6wACNtKBuqvS1H8NqFXLGccyEFuWhuOo2OtKrwmbcs610aIu0DBexA2BNfBZvByZg6qN0nbmV4DR3djdw9t5+y9mONxapKmnr/wBra/nzOF4ajnzPbpyPUMfmY1wJIc1pBO5sL6rCU406MIx2SX4/N8zxa0nKo2+pGl0mQUpBRxC+6lrfu31/aVjiP6UrdH9C9Lxr1Rm4CysPH4iz8Vx8KgoYWNuepvjZXrM6FL0jlBACAKQBSAKQBSAKQBSgCUgFBJRC+lm0WTOlh8SspRNFI3xTWsZRNUy8FZsuh2oJC0BIFASBQEgUBzeN4ETxPj7uF5e0tD5gTkJHvAAXY8x5rOpTU1Zo1pVZU5KSb+B5HC/s9a0fxcU+TwZGGgepP0XEuGxvq/Y75cUm9kZeLdgDcf7rPkaA7vTiCXFxsZcoY0eO56K74fDkVjxKeudexRH2DmBs4uJp6sw7rHkc4Vf5bFqzkUlj78vma4uxbxWbGvNdIWj6uKj+VUubMnjJdC89jI3aPxE7vLux/wBpVo8Lora5X+LmWM7GYYbyYh36pG/Zq0XDqHQh4qoWjsdgubJHec0n2IWiwVBf2lXianUvi7H8PH8s136pJXfVy0WGpLaJV16nU3wdl8AP5PDn9UYd9VPZQ6IjtZ9WdbCcCwbfdwmFb4jDxX9FHZwWyXsM8up0P3WJo9mKNv6WNH0CvGKKNmDFu6LqgYSOZIxbpmTRUY1NyLCyKbkWKsVHbHjqxw+RVKmsGvJlo6SR5PC8cLIWRt3aKJXydPilSlQVKK1X0PceBjOpnY8Px97d/aFqaPF69NWlqTU4dTltoboe0TTYLdeVLsXHe42468jlfDHmVnodDCY3MddNF5H8/rqvGcvDzR0vhsOzaW5uC+1oYinXhnpu6PDnTlB2kC2KAoA0AkAIBISFISYQVBBfG9VaJTOjhpVjJGsWdKJ6waNkyxULkSVADMgJB6AedAQc9AVOepBU5ykgrKECUgaAVoABUgsYUBsgVWSjoQhUZJKUK8SrMEsVrZMzaKTh1OcjKVPgU5yMpUYVOcZSL4LBHgUzEZT5JhGkkjchxFfFfE10oyZ9HTeh2MJwwuLS7RpXLCvTU1n25l55rabk24Tu3EjWiRR6LOdVT22LpWN+Gl3I6/Zcs4lzsYOf8PPkvouAcQjRXYPeUtDyOI4ZzfaLZI2L7U8MEur2JBCBIApAFISKkJMCgqTYoJNcDlSSLo6mGKwkjaJua1YM1QnMUXJKnBAQLlIImRAQdIhBAvUgiXIBWpIC0AiUBEuQDBUgtjUA24dQyUdSALNli8sRMNFD4VfMVsVOjS4sZ5GqyZFilzFNxYQYpuRY+S4SMNkmHMSyAHoA4r4zHf1GvNnt0PCjqw4mqHILzpQub3J4h4JzDQ8x1VYJpWGYzQSjlvr9VpOLJcjrYF5BzfFVo1uwrRqJbO5SrDtIOPU6BxOui6q3G8XUk3exzwwNKKtY0QixZ5r6T9OyqVYTr1JXbdl8DzeIqMJKEUWUvpTzQpCBUgCkJFSAwUqgm0IDZho1nJl0js4WFc85G8Ub2xrBs2SB0arckomaALJA81NyDlTcQiDgzOC48gqOvBO1xlYnydNVsmRYraTzREMdqQK0AZlJAZkAi5AK1IJtCgF8YQGyEqrJOhBIqMsjW2RQSJ7kBmkKsQZnlWRBUSpIC1KIZ8k4g/JiMQK/mJb8s5K+TxtP/ml6s9eg+4jfA5rwORXlyUos6TSyG9Dy2KychYyxYbYrWVQSWpvw97LnnbcmJ1sHhiSLGi7sBw6derFtdzmc+IxChFpbnSENaBfoFClToxywVkeBOUpu8hFi3UjOxEtVrlbCpTcWDKouLBkS5NjmoVLGKGSdHBlZSNIncwhC5ZnREq4px3D4cfxHi/yjdcdXEQhuzZRbPG8V/aHu2CP/AKiuOePX9pdQPOTcdxWJdlMhF7Bq4K2LqPmXjFI1YDAyNnjDg4vcQRfTquRdrOoktybpHvnR1yX2EdjkZS4KxBAoCBKkgjaALQCtSCTVAL4wgL2BQSXNKgkuZKlgXNnUWJuWd+osLkHSKSCh7lJBXmUgRcrIqz5bxyOsbiR1lJ9QCvl+I6V5Hq4Z9xEsOxeVNnWjpRNdy1PJc0nHmaI1cPwEh/3PZDtWHlqdl7FLhEq1NTT3RzVcXGMmlyO3huCaWXei6YcAvbNI5pY7ojpR4QN2XuYbCU6CSicNSpKe4yxdmYysQLVZSKuJAsV1Io4kcitmK5RhihyLKI8irmJynFW5iTaoBpgfSq0WTOrh59Kulz1IXVjaMrHg+1OFbEZXyPL5Cf4bb+a+Vr4Zwk88tT0IzutDyNk6nmsdESfROxnZjJ3eIlF2wuDTyJ2+S9DC4PM1OexnKXI9VLhWd53tDMG5R4BekqMM+e2plfQhItypQ5SQUuKkFTipIIkoBKQSCAm1QC6NQC9pUEkrQDzKQMPQE2yICWdARJQECVJArUg5vEOBwzOzuFO5kc1y4jB06zvLc0p1pQ0R5qfhvdzOjZbqIr0XyeNo5K7pw1PWozzU1KR2+GcKIJL+mi6MDwmVdSdVWXIxr4tRsoHcbC2stacgvq6cFTgoLZKx5jk3JyEI3M902PylLNbF7p7k2zg+B6FSmQ42E4qShU4qSAa4cxam5Fhl7B5fC/Xlr9FN2LFJxMV5Q4lxutNNFTtdbFsllcnmVyDjBq6zkLo4rVWy1jQ2BRmJsTaSFV6ko42M7PfvEveSPsZtR/T0XiS4ZKVTPN7v5HYsQstkgwXZdjsQ6RzahaajZ1obrKngU6rk/CXdTu+Z6/MAABoAKA8F6aVtDO5S+RSQUuegKnFSQUuKkFRKkgigGgGEBNpQFrSoBaHISSDkA7QDtAMFASDkA7QESVJArUgkHKAUxYVjXOfVucbJK5oYWnGbnbVs0dWTio8i+10mYZkA86AreAd/VRYlOxS5hGzlFnyLZk90Vkv8FOo7pEl3kmpGhW6K9ySpy9RmtsNsbQbAF9ealRSKttk86kH/2Q=="/>
          <p:cNvSpPr>
            <a:spLocks noChangeAspect="1" noChangeArrowheads="1"/>
          </p:cNvSpPr>
          <p:nvPr/>
        </p:nvSpPr>
        <p:spPr bwMode="auto">
          <a:xfrm>
            <a:off x="307975" y="-2719388"/>
            <a:ext cx="10648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3" descr="data:image/jpeg;base64,/9j/4AAQSkZJRgABAQAAAQABAAD/2wCEAAkGBxAQEBAPDw8PDQ8QDw8QDQ0NDw8PDg4QFREWFhQRFBQYHCggGBolGxQUITEhJSksLi4uFx8zODMsNygtLisBCgoKDg0OGhAQGiwkHCQsLCwsLCwsLCwsLCwsLCwsLCwsLCwsLCwsLCwsLCwsLCwsLCwsLCwsLCwsLCwsLCwsLP/AABEIAKgBLAMBEQACEQEDEQH/xAAbAAACAwEBAQAAAAAAAAAAAAAAAQIDBAUGB//EADwQAAEEAAQDBQYDBwMFAAAAAAEAAgMRBBIhMQVBUQYTYXGRIjKBobHBQlJyBxQjRGKS0RUzc4LC4fDx/8QAGwEBAAMBAQEBAAAAAAAAAAAAAAECAwQFBgf/xAA2EQACAQIEAwYFAgYDAQAAAAAAAQIDEQQSITEFQVETIjJhcZGBobHR8AbBFBUzQuHxI1Jiov/aAAwDAQACEQMRAD8A9Da7zlIvarplWjLLEtFIzaMj4lqpGbiUuYrplGiNKxAIQNANACAaAdIB0gClIGgGgGgBAOkAUgBAFIApAOkAUgCkAUgCkAUgHSEggEgCkAUgCkAqQAgHSgG4PXnHeSzqSBFSmRYrexaKRRozSRrWLMmjO9q0Rm0RpWIBCBoBoBoAQDpANACkDQDQAgGgBANACAEAUgHSAKQkKQBSAKQBSAEAIApAJACAKQBSAEJLA9eYtTuehIPUkEg9ATDlZEMrkWsTORlkC3iYsqVygIBoQNANANACAaAFIGgGgBANANCQpAFIBoAQAgCkAIBoAQAgEgCkAUgCkAUgFSAdKAJCSoHKa5HbwXlruu3I9B95X5k8yuUJBykFrCpIJPCvTkpK6M5GWQLoizGRVSuUHSkDQAgGhA0AISNACkDQgaAEA0JGgGgBACAEAIAUAdIApAFIApACAKQBSAVIApAFIApACElTl5zVzuvYgCqJ5dGS1fVFjVoVOhw6DMSTs1fP/qDiEsNRUIby+hvh6alLU0PwluPILhw36hhRwUY7zWheeFcp+RnkwNfVccP1JiFFrq7m/wDBQbuYTEcxbWwtfVcJ4u8bJxatZHBisIqUU0yLo6XvXOCxClJA6UgKQDQgEJGgBANSBoAQDQDQDpQAQBSAdIBOUMlDUkBSAKQDpAFIApAFIBIAQBSAEAkJCkBQV5x2ipGrhOxNgrdZpuPoWsmdjB4hkcWZxAtwb8SaC+D/AFFGc8blWqtdfv8AQ7sNG8dDfIRp4r51XOlMrd6qyLmXI2yTufovruBcQw2FpPN4mcWKozqPTYzFrXlwbrl3X2OEx1PEq9Nnm1cPKnuVOwy7VIwylboFbMVsVujVrkWI0pICkAUgHSAKRuwQNIIBBsHUEbEKIyUkpJ3TJlFxbTWqJUpIHSAdIB0gCkAUgCkBCWQNFnQLKtXhSjmmy8IOT0OdNxdjKG+q8qrxinGyjqdKwsnqzZg8Y2UW07brvw2Mp113TCpScNzSusyBACAEAISCAEIEgBACEiQGel5x2k2tUgztxLmEiUacnBfPYypi8PFqOqu2dNOMJs1VHKwtDrHvDwpfK169WVXPPfY9igowVjjYqTFtcHZj7A9gdQVvBUGrW3JlCPI6nZniU0plEurmltDwXJjaFOCi47GbVjuF46LhswcvFyOit7OZ9pe1w3iFTDu0eZE6UKqtI6vCcQzEMBafar2x0PNfd4TFqtTT58zx8RhnTk1yNMmC8F2KZzOJhxGFpaxkZOJgkjpaplGiIYpuRYkIilxYkIiouTYyY+UMBYSQ97Tk315E34LzeJY+GGpNPxNO355HdgMHKtUUv7U1f67eZz8GHxmtcvIbivJfG4filfD/ANOWnR7e32PpcRhKOIXfWvXn7m5j3GS92BtGtgSd/l816eD/AFDOVdPEWUWracvM86vwqCoNUvFe+vPyL8RJRY1urpHBoI1obud6A/FfS1cZTUoQhJNy2trpzf2PHpYWTUpyVlFa+vJe+/kae6XZc5bESxTciwqUkAgBAcvjkbyzMDoNwvneOUaslnXhR24WUVpzPKSElfOxsj0Du9lpPeaRR3te9waoo1HB7vY5MXFuNz0S+mPOBAFIApAFICnEz5AAAXPdpGwbuP8AgcyufEVnTVoK83sv3fkuZtRo523J2it3+c3yHhmvDRnIc7WyNt9kwtOrTpKNWWaXNkVpQlNuCsi2l0GQqQAgCkBnC887S1gVkirLe6DhRFjxRwUlZkXsc/F8Dkbb8OfNi8PG8IhPvQO6jimtGUQ8Qd7sjS2QaUV8pXwcqUrM9SlUUju4CJgbmboTueq8yrKTdmS7thTXvpz8uw028134GnRk8tXS+wnmS0RLGdnZ3V3cge2xmG+i9yPBo+KDujCOKivEtT0vC+DRQNpjaJ1J5r6ChRhRjaJ59WpKo7s1vw66VIwaOZi4FtGRnJHnOI4yGKQRyyNjc5uZufRpF1vsPipliqdOSjJ2Zang61WLlTjdLTQkHRZcxkjy1ZdnblrztWeIp2vmVvUosNVvbK7+jORguJvEr2mpIC8904g5g29Bm59dV85Pj0qdR2WaF/jb86nty4RF0k72nbXpf0+x6TDBknukXzafeHwXr4PiVHFK9N69Hv8AnoeTWwlSi+8tOvIycawXssOUOp9UR1BC879QqTwykuT1+J2cKeWq11X0MfceyPYcC3XQ5gfBfD59dz30yJi2rWzZPzTN1BNsRLgW00g5rI/98Vrh8VLDzVWG62MqkIzi4y2Z2xACARsRa/S8NiY16Uasdmr/AJ6HytWi4ScXyMuKiygn081hxLHRwuHlJvvNNR9f8bsvhsO6tRK2nP0KHsXqQkpJNHHKNnYrpXKipARljDgWnYiisq1JVabg9mTGWV3OMeBjKfzWSPJfN1ODzWH08Vzvjiln8jfw/C5GiwA7qvQ4VhbUlKa7yMsTVvK0djavZOQEAIAQFM84ZQouc7RjB7zj9h1PJZ1Kihpu3svzl1ZrSpOeuyW76fd9FzFBBRL3kOkcKJGzR+Rvh9VFOnlblLWT3f7LyJq1cyUY6RWy/d+f02RfS1MRUgCkAUgBCTK1cCOsuBV0ijZdCdVexW52sC3ZZSNIlvEOBxYhuoDX8njdeficLTrK0kdFOo47HmcRhJsI7LJbotae3X1XymO4VOn3oq56FLE33KBjmNJLCCCbN7ryuxk9z0bdokzq8G4jknZmkqNwI12vkvW4TiZU6uSb0OWvSzQdlqj3rACLGoOxX197nkWITxggg7EEGiQaPiNk3B8g7WYzHYTESYdmMlkiytfEX5TK1jvwufVkijre1LzMVXqUp5FJ2PawdCjWpqcoK9/zQ48LXyAmUl5IGaR+aQuO2rj914taq3PM3d+p6kcsNIqy8tDqYPhzMuWrsaO0zEea4qleV7kSqu5vwuGoZSNQd9RfiuedS7uiknd3LXRkVfUZZBYIPnyKiFRp5oOzRVpMut595z3VRFvcQCL6ndWqYqrUWWc210buZxpwi7xSXwLY3O8/kuVpF7DG9dRbR9Qj2uOQDQnS9B903RVm7C8QyNyluYAmtdQvc4bxqWFh2Uo3jyto/wDOpwYnBKrLMnZmabEF7tfOvovKxOJq4mbqVXdv2S6Lovzc6KdGNOOWJqdH7INcl+j8JrOpg6Un/wBUvbS/xtc+axkFGtJLr9dTI9q9VHIyKkgKQBSAKSwBAFIApAZ5sTR7uMd5JzGzYx1eeXlufUjGdXXLDV/Jev23fzN6dFWzzdo/N+i/fZeug8Nhstucc8jvfkIq+jWj8LRyHrZsqadPLq9ZPd/my8v3K1aueyStFbL9/Nvm/orIvpamQUgBAJAFIApCTIxcCOtlgWsTNmjDjVWZRHewDdlhM3idiIaLBmqJSwteC1wDgdwVVpNWZY8rxXsNG4PdCSx5OZreW2y87EYCE03Hc66OLlDfY5cvZrFGOIZd6Br8JXjPhVSEsy5nbHFwu2fReGMc2GNrxT2sDXeYFWvpKSagkzyqjTk2iUzlqih4b9ozMKIO9lpuIBaIHNy967XUEc2AX5ct1x4+FN07y8XL86Ho8MlV7W0fDz6f7PGcKx7bNv2PIhfK16MuSPcmuh1Y5oibsNPVhom+vX4rlcZ2MtTVG927QZBoNsp9TofksXFc9Pz3GhayZp0cKv8AC4Vf+fgquDWqJtYkwAaXens+XTzUPXUhjsA6c1G6K3LasePLwPVV2FwjF3YIN0R5JLTYhku5VcxFyUMfzOg5+Cl3bsirZ15sPlaB0HzX6jw+j/D4eFLotfXn8z5fES7Sbl1OXMxekmcjKKVioKQCAEAICueZrBb3Bt6Ablx6NA1J8AqTqRh4vz0XMvTpTqO0V9l6vZfEp/iSdYGddO+d9mD1Ov4Ss+/P/wAr5v7fX0Nf+On/AOn/APK+/wAl6ovggawZWANGpocydyTzPiVrGKirRRjOcpvNJ3ZZSsVCkAqQAgCkAkAISZGBcCOtl7GLRMo0bsLCjZCR3cHGsJM2ijosWRoiwFCSxhUAvaVUCe5AZJXKyIZyeIcHw04Imw8UvO3MbmvqHDUeqiVOEt0aQrVKb7smjzk3YDDg5oJZYDya6pmD1o/NcVXhtOezaO+HFqq0mk/l+exzMTwXiEGoYMQwX7UD7dl65HAG/AWvHr8GmrtanZTxtCpu7Pz+/wDoy4HiJlJaGuzDdp0IN6g3zXj1sP2e52um0r8jod287gV0cQR6LmzRWzKbFE7mwtzyYgMa03TqLbrYN3Jo7ArSCdR5Ywvf89CubqeS4f2qfHJIXszxPkc8Munx5jZy9fL5r1q3Dozgsrs0repR6HexHa2AMzRiR7zVMLCK8yfsuCHDajladkhe56RrrpzTYIB829QvNatoxcDiW5+6v2zGZAP6c2W/UhQqby5+V7EFzMwc0MbmfYyjTfktMPGcqscivK+nqUm1lebY9BLC4NGchz69otFNvoPBfp2HzqK7R3lz6fA+bq5W+6tDi4puq9CJyyMhC0MxIAKN2V2EruyKDiW/gBl/4xY/uPs/NZdtF+Dvem3vt8zbsJLxtR9d/bf5Ecsrty2Ea+5/Ek8DmIoehS1WW7t6av3eny+JN6Mdk5Pz0XstX7r0Jw4VjDmAtx3e8lzz4ZjrXhsrQpxjqt+vP3KVK05qzenRaL2X+y5XMwQBSAEAIBIAQAhIUgM0TFwnWb8PApuRY6uGgVHIskdKFtLNsui/MqlgzoCbJEBcJFBInSIDPIbv7GipIPAY7tHjI55IoZIcTGx9NkLBmLdLBLSBY1F1yXh4jicqM3FNNLme9R4dRnTjOacW+VzTD2mxFAvjjNgmqe0Cv6rK5Y8cqqWqTXs/qRLhdHlJ/JmYdp8TmJe+GNl0MrPY8i4k0VFTjGIl4EvSxp/LcOlazb9fsVTue+UzgRue6rfq3QChXJeTicVLEScqu/kdFKMadPs1sgZK8e96/hHxC5XGL2LO3I8/2owRkfFIALLXN0qzRBH1K9HBVckZRbKxhe5yZuG6A5XNNjNma6q2u9R/8XXGvra5XKUYzBd2Q0CzqVenVzK5ZU7nW4VxTGhojaYy1gprnsJdQ2F3RpclfD4dyzO+vmaLDrma+Cd43EOxM7yXUWyF35dwAOQsDQLLE5HSVKmtORNWklDQ+qcFwgYzvHinvFi/wtPLzXucG4csPT7Wa77+S+75+x87i6+eWWOy+ZDiOPib70sbf1PaPuveVWnHxSS+KOHsqkvDFv4M4GIx0Z90l/8Axte8erRS6Y4inyu/RN/NKxk8NU52Xq0vq7mYyvPuxnwMjmtB9LPyV+1qPww92l9Mz+RTsqa8U/ZN/Wy+Yu7kO7wzwjaL/udf0UuFWW8rei/d3+iIz0o7Rv6v9lb6sBhGbkZzvchLyD4Xt8EWHpp5mrvq237X2+AliajVk7Lolb3tv8S6luYAgCkAIAQAgBACAKQCpAFISCAWHjXGzqudnCQrNsujoMZSzbLFoKgkeZARzICQcgJh6gk4va3iv7vhy9s/cyn/AGRlY7vHcxlcDpXPl8lzYur2VNtOz5HXgqPbVVFxuufkfPX8exs9skndKx2hHsxNI6FrQLHmvAr4urONpSfofQwwlCk7xjZ+/wBTRDh21qe701ykV/gheVKbvpqWcw/1LuiQRmbqBIyrIB/KnYZ1db9CXSb1J8SxDZoTTS85mDRvtCiDz8FWjB06mrJpQlGd7EuGvcGhjG6jUg7Ef58lFZJu7L1YqWp1I5SQTlogXlBFkdfmuVx13OZwaMHEJLZm7ssyuFOOQAk6aAHX/wALooq0rXv7k0m1Izd8xwLZO+YSKdlDnRm/AarTLJWcbP6l5WJYfDskaXPAJssLavRpqyCNL96vFJzlB2j6/n0ITuS4fhabmDi0EmgNfZu1WtUu7NG2ZFmIJcwhgGaTUkiwWgaCj5BVhZS12RSo042ex6Dg02BOWOXDQNkNCOV0TXNk6am8rl9Hw7GYeolCrFKXorP7P88jwcTGvG7hJ26Xeh1sRAxnuRsZ+hjW/QL6ilCK2R41ScpbtnMmK6onMylXIBAIo3YFeGmD25hsbr1WNCtGtDPHYvUpuEsrLVsZggBCQQAgBAFIBUgCkAIApAPCnVczRumdvCuCwkjWLNmZZ2L3I5lBIZkA7QDBQA7UEWRfMVY8rUEnzrtzwWKF7cR380z3kh0M0neODavM07ht6VtqF4/EKWWzi9X11Pc4diJSTg4pJc1ocLAYyMHVkY8XU8+i8SrSk+b+h6kk2VcWxEbqkiZkeD7TwAGu8MvXxV6EJLuzd0TTTi9SWC4mxwLJWEE6ZmgkBRUoSTvFmsqh2eHyN1IfmB3ogZhzBrYhcVWL5oxnXWxbinNAuG7vQF2reoPUKsE27TOeVYzu4m14y+5KTqLytrmQfstFh3F33iFWMGIfdEkurVtuc6iOi3guhPa22Kxxot0cdera+as8KpbGbrFTuMEEkGw7RxseyfzemnwCusLda8jN1h/6wACNtKBuqvS1H8NqFXLGccyEFuWhuOo2OtKrwmbcs610aIu0DBexA2BNfBZvByZg6qN0nbmV4DR3djdw9t5+y9mONxapKmnr/wBra/nzOF4ajnzPbpyPUMfmY1wJIc1pBO5sL6rCU406MIx2SX4/N8zxa0nKo2+pGl0mQUpBRxC+6lrfu31/aVjiP6UrdH9C9Lxr1Rm4CysPH4iz8Vx8KgoYWNuepvjZXrM6FL0jlBACAKQBSAKQBSAKQBSgCUgFBJRC+lm0WTOlh8SspRNFI3xTWsZRNUy8FZsuh2oJC0BIFASBQEgUBzeN4ETxPj7uF5e0tD5gTkJHvAAXY8x5rOpTU1Zo1pVZU5KSb+B5HC/s9a0fxcU+TwZGGgepP0XEuGxvq/Y75cUm9kZeLdgDcf7rPkaA7vTiCXFxsZcoY0eO56K74fDkVjxKeudexRH2DmBs4uJp6sw7rHkc4Vf5bFqzkUlj78vma4uxbxWbGvNdIWj6uKj+VUubMnjJdC89jI3aPxE7vLux/wBpVo8Lora5X+LmWM7GYYbyYh36pG/Zq0XDqHQh4qoWjsdgubJHec0n2IWiwVBf2lXianUvi7H8PH8s136pJXfVy0WGpLaJV16nU3wdl8AP5PDn9UYd9VPZQ6IjtZ9WdbCcCwbfdwmFb4jDxX9FHZwWyXsM8up0P3WJo9mKNv6WNH0CvGKKNmDFu6LqgYSOZIxbpmTRUY1NyLCyKbkWKsVHbHjqxw+RVKmsGvJlo6SR5PC8cLIWRt3aKJXydPilSlQVKK1X0PceBjOpnY8Px97d/aFqaPF69NWlqTU4dTltoboe0TTYLdeVLsXHe42468jlfDHmVnodDCY3MddNF5H8/rqvGcvDzR0vhsOzaW5uC+1oYinXhnpu6PDnTlB2kC2KAoA0AkAIBISFISYQVBBfG9VaJTOjhpVjJGsWdKJ6waNkyxULkSVADMgJB6AedAQc9AVOepBU5ykgrKECUgaAVoABUgsYUBsgVWSjoQhUZJKUK8SrMEsVrZMzaKTh1OcjKVPgU5yMpUYVOcZSL4LBHgUzEZT5JhGkkjchxFfFfE10oyZ9HTeh2MJwwuLS7RpXLCvTU1n25l55rabk24Tu3EjWiRR6LOdVT22LpWN+Gl3I6/Zcs4lzsYOf8PPkvouAcQjRXYPeUtDyOI4ZzfaLZI2L7U8MEur2JBCBIApAFISKkJMCgqTYoJNcDlSSLo6mGKwkjaJua1YM1QnMUXJKnBAQLlIImRAQdIhBAvUgiXIBWpIC0AiUBEuQDBUgtjUA24dQyUdSALNli8sRMNFD4VfMVsVOjS4sZ5GqyZFilzFNxYQYpuRY+S4SMNkmHMSyAHoA4r4zHf1GvNnt0PCjqw4mqHILzpQub3J4h4JzDQ8x1VYJpWGYzQSjlvr9VpOLJcjrYF5BzfFVo1uwrRqJbO5SrDtIOPU6BxOui6q3G8XUk3exzwwNKKtY0QixZ5r6T9OyqVYTr1JXbdl8DzeIqMJKEUWUvpTzQpCBUgCkJFSAwUqgm0IDZho1nJl0js4WFc85G8Ub2xrBs2SB0arckomaALJA81NyDlTcQiDgzOC48gqOvBO1xlYnydNVsmRYraTzREMdqQK0AZlJAZkAi5AK1IJtCgF8YQGyEqrJOhBIqMsjW2RQSJ7kBmkKsQZnlWRBUSpIC1KIZ8k4g/JiMQK/mJb8s5K+TxtP/ml6s9eg+4jfA5rwORXlyUos6TSyG9Dy2KychYyxYbYrWVQSWpvw97LnnbcmJ1sHhiSLGi7sBw6derFtdzmc+IxChFpbnSENaBfoFClToxywVkeBOUpu8hFi3UjOxEtVrlbCpTcWDKouLBkS5NjmoVLGKGSdHBlZSNIncwhC5ZnREq4px3D4cfxHi/yjdcdXEQhuzZRbPG8V/aHu2CP/AKiuOePX9pdQPOTcdxWJdlMhF7Bq4K2LqPmXjFI1YDAyNnjDg4vcQRfTquRdrOoktybpHvnR1yX2EdjkZS4KxBAoCBKkgjaALQCtSCTVAL4wgL2BQSXNKgkuZKlgXNnUWJuWd+osLkHSKSCh7lJBXmUgRcrIqz5bxyOsbiR1lJ9QCvl+I6V5Hq4Z9xEsOxeVNnWjpRNdy1PJc0nHmaI1cPwEh/3PZDtWHlqdl7FLhEq1NTT3RzVcXGMmlyO3huCaWXei6YcAvbNI5pY7ojpR4QN2XuYbCU6CSicNSpKe4yxdmYysQLVZSKuJAsV1Io4kcitmK5RhihyLKI8irmJynFW5iTaoBpgfSq0WTOrh59Kulz1IXVjaMrHg+1OFbEZXyPL5Cf4bb+a+Vr4Zwk88tT0IzutDyNk6nmsdESfROxnZjJ3eIlF2wuDTyJ2+S9DC4PM1OexnKXI9VLhWd53tDMG5R4BekqMM+e2plfQhItypQ5SQUuKkFTipIIkoBKQSCAm1QC6NQC9pUEkrQDzKQMPQE2yICWdARJQECVJArUg5vEOBwzOzuFO5kc1y4jB06zvLc0p1pQ0R5qfhvdzOjZbqIr0XyeNo5K7pw1PWozzU1KR2+GcKIJL+mi6MDwmVdSdVWXIxr4tRsoHcbC2stacgvq6cFTgoLZKx5jk3JyEI3M902PylLNbF7p7k2zg+B6FSmQ42E4qShU4qSAa4cxam5Fhl7B5fC/Xlr9FN2LFJxMV5Q4lxutNNFTtdbFsllcnmVyDjBq6zkLo4rVWy1jQ2BRmJsTaSFV6ko42M7PfvEveSPsZtR/T0XiS4ZKVTPN7v5HYsQstkgwXZdjsQ6RzahaajZ1obrKngU6rk/CXdTu+Z6/MAABoAKA8F6aVtDO5S+RSQUuegKnFSQUuKkFRKkgigGgGEBNpQFrSoBaHISSDkA7QDtAMFASDkA7QESVJArUgkHKAUxYVjXOfVucbJK5oYWnGbnbVs0dWTio8i+10mYZkA86AreAd/VRYlOxS5hGzlFnyLZk90Vkv8FOo7pEl3kmpGhW6K9ySpy9RmtsNsbQbAF9ealRSKttk86kH/2Q=="/>
          <p:cNvSpPr>
            <a:spLocks noChangeAspect="1" noChangeArrowheads="1"/>
          </p:cNvSpPr>
          <p:nvPr/>
        </p:nvSpPr>
        <p:spPr bwMode="auto">
          <a:xfrm>
            <a:off x="460375" y="-2566988"/>
            <a:ext cx="10648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5" descr="data:image/jpeg;base64,/9j/4AAQSkZJRgABAQAAAQABAAD/2wCEAAkGBxAQEBAPDw8PDQ8QDw8QDQ0NDw8PDg4QFREWFhQRFBQYHCggGBolGxQUITEhJSksLi4uFx8zODMsNygtLisBCgoKDg0OGhAQGiwkHCQsLCwsLCwsLCwsLCwsLCwsLCwsLCwsLCwsLCwsLCwsLCwsLCwsLCwsLCwsLCwsLCwsLP/AABEIAKgBLAMBEQACEQEDEQH/xAAbAAACAwEBAQAAAAAAAAAAAAAAAQIDBAUGB//EADwQAAEEAAQDBQYDBwMFAAAAAAEAAgMRBBIhMQVBUQYTYXGRIjKBobHBQlJyBxQjRGKS0RUzc4LC4fDx/8QAGwEBAAMBAQEBAAAAAAAAAAAAAAECAwQFBgf/xAA2EQACAQIEAwYFAgYDAQAAAAAAAQIDEQQSITEFQVETIjJhcZGBobHR8AbBFBUzQuHxI1Jiov/aAAwDAQACEQMRAD8A9Da7zlIvarplWjLLEtFIzaMj4lqpGbiUuYrplGiNKxAIQNANACAaAdIB0gClIGgGgGgBAOkAUgBAFIApAOkAUgCkAUgCkAUgHSEggEgCkAUgCkAqQAgHSgG4PXnHeSzqSBFSmRYrexaKRRozSRrWLMmjO9q0Rm0RpWIBCBoBoBoAQDpANACkDQDQAgGgBANACAEAUgHSAKQkKQBSAKQBSAEAIApAJACAKQBSAEJLA9eYtTuehIPUkEg9ATDlZEMrkWsTORlkC3iYsqVygIBoQNANANACAaAFIGgGgBANANCQpAFIBoAQAgCkAIBoAQAgEgCkAUgCkAUgFSAdKAJCSoHKa5HbwXlruu3I9B95X5k8yuUJBykFrCpIJPCvTkpK6M5GWQLoizGRVSuUHSkDQAgGhA0AISNACkDQgaAEA0JGgGgBACAEAIAUAdIApAFIApACAKQBSAVIApAFIApACElTl5zVzuvYgCqJ5dGS1fVFjVoVOhw6DMSTs1fP/qDiEsNRUIby+hvh6alLU0PwluPILhw36hhRwUY7zWheeFcp+RnkwNfVccP1JiFFrq7m/wDBQbuYTEcxbWwtfVcJ4u8bJxatZHBisIqUU0yLo6XvXOCxClJA6UgKQDQgEJGgBANSBoAQDQDQDpQAQBSAdIBOUMlDUkBSAKQDpAFIApAFIBIAQBSAEAkJCkBQV5x2ipGrhOxNgrdZpuPoWsmdjB4hkcWZxAtwb8SaC+D/AFFGc8blWqtdfv8AQ7sNG8dDfIRp4r51XOlMrd6qyLmXI2yTufovruBcQw2FpPN4mcWKozqPTYzFrXlwbrl3X2OEx1PEq9Nnm1cPKnuVOwy7VIwylboFbMVsVujVrkWI0pICkAUgHSAKRuwQNIIBBsHUEbEKIyUkpJ3TJlFxbTWqJUpIHSAdIB0gCkAUgCkBCWQNFnQLKtXhSjmmy8IOT0OdNxdjKG+q8qrxinGyjqdKwsnqzZg8Y2UW07brvw2Mp113TCpScNzSusyBACAEAISCAEIEgBACEiQGel5x2k2tUgztxLmEiUacnBfPYypi8PFqOqu2dNOMJs1VHKwtDrHvDwpfK169WVXPPfY9igowVjjYqTFtcHZj7A9gdQVvBUGrW3JlCPI6nZniU0plEurmltDwXJjaFOCi47GbVjuF46LhswcvFyOit7OZ9pe1w3iFTDu0eZE6UKqtI6vCcQzEMBafar2x0PNfd4TFqtTT58zx8RhnTk1yNMmC8F2KZzOJhxGFpaxkZOJgkjpaplGiIYpuRYkIilxYkIiouTYyY+UMBYSQ97Tk315E34LzeJY+GGpNPxNO355HdgMHKtUUv7U1f67eZz8GHxmtcvIbivJfG4filfD/ANOWnR7e32PpcRhKOIXfWvXn7m5j3GS92BtGtgSd/l816eD/AFDOVdPEWUWracvM86vwqCoNUvFe+vPyL8RJRY1urpHBoI1obud6A/FfS1cZTUoQhJNy2trpzf2PHpYWTUpyVlFa+vJe+/kae6XZc5bESxTciwqUkAgBAcvjkbyzMDoNwvneOUaslnXhR24WUVpzPKSElfOxsj0Du9lpPeaRR3te9waoo1HB7vY5MXFuNz0S+mPOBAFIApAFICnEz5AAAXPdpGwbuP8AgcyufEVnTVoK83sv3fkuZtRo523J2it3+c3yHhmvDRnIc7WyNt9kwtOrTpKNWWaXNkVpQlNuCsi2l0GQqQAgCkBnC887S1gVkirLe6DhRFjxRwUlZkXsc/F8Dkbb8OfNi8PG8IhPvQO6jimtGUQ8Qd7sjS2QaUV8pXwcqUrM9SlUUju4CJgbmboTueq8yrKTdmS7thTXvpz8uw028134GnRk8tXS+wnmS0RLGdnZ3V3cge2xmG+i9yPBo+KDujCOKivEtT0vC+DRQNpjaJ1J5r6ChRhRjaJ59WpKo7s1vw66VIwaOZi4FtGRnJHnOI4yGKQRyyNjc5uZufRpF1vsPipliqdOSjJ2Zang61WLlTjdLTQkHRZcxkjy1ZdnblrztWeIp2vmVvUosNVvbK7+jORguJvEr2mpIC8904g5g29Bm59dV85Pj0qdR2WaF/jb86nty4RF0k72nbXpf0+x6TDBknukXzafeHwXr4PiVHFK9N69Hv8AnoeTWwlSi+8tOvIycawXssOUOp9UR1BC879QqTwykuT1+J2cKeWq11X0MfceyPYcC3XQ5gfBfD59dz30yJi2rWzZPzTN1BNsRLgW00g5rI/98Vrh8VLDzVWG62MqkIzi4y2Z2xACARsRa/S8NiY16Uasdmr/AJ6HytWi4ScXyMuKiygn081hxLHRwuHlJvvNNR9f8bsvhsO6tRK2nP0KHsXqQkpJNHHKNnYrpXKipARljDgWnYiisq1JVabg9mTGWV3OMeBjKfzWSPJfN1ODzWH08Vzvjiln8jfw/C5GiwA7qvQ4VhbUlKa7yMsTVvK0djavZOQEAIAQFM84ZQouc7RjB7zj9h1PJZ1Kihpu3svzl1ZrSpOeuyW76fd9FzFBBRL3kOkcKJGzR+Rvh9VFOnlblLWT3f7LyJq1cyUY6RWy/d+f02RfS1MRUgCkAUgBCTK1cCOsuBV0ijZdCdVexW52sC3ZZSNIlvEOBxYhuoDX8njdeficLTrK0kdFOo47HmcRhJsI7LJbotae3X1XymO4VOn3oq56FLE33KBjmNJLCCCbN7ryuxk9z0bdokzq8G4jknZmkqNwI12vkvW4TiZU6uSb0OWvSzQdlqj3rACLGoOxX197nkWITxggg7EEGiQaPiNk3B8g7WYzHYTESYdmMlkiytfEX5TK1jvwufVkijre1LzMVXqUp5FJ2PawdCjWpqcoK9/zQ48LXyAmUl5IGaR+aQuO2rj914taq3PM3d+p6kcsNIqy8tDqYPhzMuWrsaO0zEea4qleV7kSqu5vwuGoZSNQd9RfiuedS7uiknd3LXRkVfUZZBYIPnyKiFRp5oOzRVpMut595z3VRFvcQCL6ndWqYqrUWWc210buZxpwi7xSXwLY3O8/kuVpF7DG9dRbR9Qj2uOQDQnS9B903RVm7C8QyNyluYAmtdQvc4bxqWFh2Uo3jyto/wDOpwYnBKrLMnZmabEF7tfOvovKxOJq4mbqVXdv2S6Lovzc6KdGNOOWJqdH7INcl+j8JrOpg6Un/wBUvbS/xtc+axkFGtJLr9dTI9q9VHIyKkgKQBSAKSwBAFIApAZ5sTR7uMd5JzGzYx1eeXlufUjGdXXLDV/Jev23fzN6dFWzzdo/N+i/fZeug8Nhstucc8jvfkIq+jWj8LRyHrZsqadPLq9ZPd/my8v3K1aueyStFbL9/Nvm/orIvpamQUgBAJAFIApCTIxcCOtlgWsTNmjDjVWZRHewDdlhM3idiIaLBmqJSwteC1wDgdwVVpNWZY8rxXsNG4PdCSx5OZreW2y87EYCE03Hc66OLlDfY5cvZrFGOIZd6Br8JXjPhVSEsy5nbHFwu2fReGMc2GNrxT2sDXeYFWvpKSagkzyqjTk2iUzlqih4b9ozMKIO9lpuIBaIHNy967XUEc2AX5ct1x4+FN07y8XL86Ho8MlV7W0fDz6f7PGcKx7bNv2PIhfK16MuSPcmuh1Y5oibsNPVhom+vX4rlcZ2MtTVG927QZBoNsp9TofksXFc9Pz3GhayZp0cKv8AC4Vf+fgquDWqJtYkwAaXens+XTzUPXUhjsA6c1G6K3LasePLwPVV2FwjF3YIN0R5JLTYhku5VcxFyUMfzOg5+Cl3bsirZ15sPlaB0HzX6jw+j/D4eFLotfXn8z5fES7Sbl1OXMxekmcjKKVioKQCAEAICueZrBb3Bt6Ablx6NA1J8AqTqRh4vz0XMvTpTqO0V9l6vZfEp/iSdYGddO+d9mD1Ov4Ss+/P/wAr5v7fX0Nf+On/AOn/APK+/wAl6ovggawZWANGpocydyTzPiVrGKirRRjOcpvNJ3ZZSsVCkAqQAgCkAkAISZGBcCOtl7GLRMo0bsLCjZCR3cHGsJM2ijosWRoiwFCSxhUAvaVUCe5AZJXKyIZyeIcHw04Imw8UvO3MbmvqHDUeqiVOEt0aQrVKb7smjzk3YDDg5oJZYDya6pmD1o/NcVXhtOezaO+HFqq0mk/l+exzMTwXiEGoYMQwX7UD7dl65HAG/AWvHr8GmrtanZTxtCpu7Pz+/wDoy4HiJlJaGuzDdp0IN6g3zXj1sP2e52um0r8jod287gV0cQR6LmzRWzKbFE7mwtzyYgMa03TqLbrYN3Jo7ArSCdR5Ywvf89CubqeS4f2qfHJIXszxPkc8Munx5jZy9fL5r1q3Dozgsrs0repR6HexHa2AMzRiR7zVMLCK8yfsuCHDajladkhe56RrrpzTYIB829QvNatoxcDiW5+6v2zGZAP6c2W/UhQqby5+V7EFzMwc0MbmfYyjTfktMPGcqscivK+nqUm1lebY9BLC4NGchz69otFNvoPBfp2HzqK7R3lz6fA+bq5W+6tDi4puq9CJyyMhC0MxIAKN2V2EruyKDiW/gBl/4xY/uPs/NZdtF+Dvem3vt8zbsJLxtR9d/bf5Ecsrty2Ea+5/Ek8DmIoehS1WW7t6av3eny+JN6Mdk5Pz0XstX7r0Jw4VjDmAtx3e8lzz4ZjrXhsrQpxjqt+vP3KVK05qzenRaL2X+y5XMwQBSAEAIBIAQAhIUgM0TFwnWb8PApuRY6uGgVHIskdKFtLNsui/MqlgzoCbJEBcJFBInSIDPIbv7GipIPAY7tHjI55IoZIcTGx9NkLBmLdLBLSBY1F1yXh4jicqM3FNNLme9R4dRnTjOacW+VzTD2mxFAvjjNgmqe0Cv6rK5Y8cqqWqTXs/qRLhdHlJ/JmYdp8TmJe+GNl0MrPY8i4k0VFTjGIl4EvSxp/LcOlazb9fsVTue+UzgRue6rfq3QChXJeTicVLEScqu/kdFKMadPs1sgZK8e96/hHxC5XGL2LO3I8/2owRkfFIALLXN0qzRBH1K9HBVckZRbKxhe5yZuG6A5XNNjNma6q2u9R/8XXGvra5XKUYzBd2Q0CzqVenVzK5ZU7nW4VxTGhojaYy1gprnsJdQ2F3RpclfD4dyzO+vmaLDrma+Cd43EOxM7yXUWyF35dwAOQsDQLLE5HSVKmtORNWklDQ+qcFwgYzvHinvFi/wtPLzXucG4csPT7Wa77+S+75+x87i6+eWWOy+ZDiOPib70sbf1PaPuveVWnHxSS+KOHsqkvDFv4M4GIx0Z90l/8Axte8erRS6Y4inyu/RN/NKxk8NU52Xq0vq7mYyvPuxnwMjmtB9LPyV+1qPww92l9Mz+RTsqa8U/ZN/Wy+Yu7kO7wzwjaL/udf0UuFWW8rei/d3+iIz0o7Rv6v9lb6sBhGbkZzvchLyD4Xt8EWHpp5mrvq237X2+AliajVk7Lolb3tv8S6luYAgCkAIAQAgBACAKQCpAFISCAWHjXGzqudnCQrNsujoMZSzbLFoKgkeZARzICQcgJh6gk4va3iv7vhy9s/cyn/AGRlY7vHcxlcDpXPl8lzYur2VNtOz5HXgqPbVVFxuufkfPX8exs9skndKx2hHsxNI6FrQLHmvAr4urONpSfofQwwlCk7xjZ+/wBTRDh21qe701ykV/gheVKbvpqWcw/1LuiQRmbqBIyrIB/KnYZ1db9CXSb1J8SxDZoTTS85mDRvtCiDz8FWjB06mrJpQlGd7EuGvcGhjG6jUg7Ef58lFZJu7L1YqWp1I5SQTlogXlBFkdfmuVx13OZwaMHEJLZm7ssyuFOOQAk6aAHX/wALooq0rXv7k0m1Izd8xwLZO+YSKdlDnRm/AarTLJWcbP6l5WJYfDskaXPAJssLavRpqyCNL96vFJzlB2j6/n0ITuS4fhabmDi0EmgNfZu1WtUu7NG2ZFmIJcwhgGaTUkiwWgaCj5BVhZS12RSo042ex6Dg02BOWOXDQNkNCOV0TXNk6am8rl9Hw7GYeolCrFKXorP7P88jwcTGvG7hJ26Xeh1sRAxnuRsZ+hjW/QL6ilCK2R41ScpbtnMmK6onMylXIBAIo3YFeGmD25hsbr1WNCtGtDPHYvUpuEsrLVsZggBCQQAgBAFIBUgCkAIApAPCnVczRumdvCuCwkjWLNmZZ2L3I5lBIZkA7QDBQA7UEWRfMVY8rUEnzrtzwWKF7cR380z3kh0M0neODavM07ht6VtqF4/EKWWzi9X11Pc4diJSTg4pJc1ocLAYyMHVkY8XU8+i8SrSk+b+h6kk2VcWxEbqkiZkeD7TwAGu8MvXxV6EJLuzd0TTTi9SWC4mxwLJWEE6ZmgkBRUoSTvFmsqh2eHyN1IfmB3ogZhzBrYhcVWL5oxnXWxbinNAuG7vQF2reoPUKsE27TOeVYzu4m14y+5KTqLytrmQfstFh3F33iFWMGIfdEkurVtuc6iOi3guhPa22Kxxot0cdera+as8KpbGbrFTuMEEkGw7RxseyfzemnwCusLda8jN1h/6wACNtKBuqvS1H8NqFXLGccyEFuWhuOo2OtKrwmbcs610aIu0DBexA2BNfBZvByZg6qN0nbmV4DR3djdw9t5+y9mONxapKmnr/wBra/nzOF4ajnzPbpyPUMfmY1wJIc1pBO5sL6rCU406MIx2SX4/N8zxa0nKo2+pGl0mQUpBRxC+6lrfu31/aVjiP6UrdH9C9Lxr1Rm4CysPH4iz8Vx8KgoYWNuepvjZXrM6FL0jlBACAKQBSAKQBSAKQBSgCUgFBJRC+lm0WTOlh8SspRNFI3xTWsZRNUy8FZsuh2oJC0BIFASBQEgUBzeN4ETxPj7uF5e0tD5gTkJHvAAXY8x5rOpTU1Zo1pVZU5KSb+B5HC/s9a0fxcU+TwZGGgepP0XEuGxvq/Y75cUm9kZeLdgDcf7rPkaA7vTiCXFxsZcoY0eO56K74fDkVjxKeudexRH2DmBs4uJp6sw7rHkc4Vf5bFqzkUlj78vma4uxbxWbGvNdIWj6uKj+VUubMnjJdC89jI3aPxE7vLux/wBpVo8Lora5X+LmWM7GYYbyYh36pG/Zq0XDqHQh4qoWjsdgubJHec0n2IWiwVBf2lXianUvi7H8PH8s136pJXfVy0WGpLaJV16nU3wdl8AP5PDn9UYd9VPZQ6IjtZ9WdbCcCwbfdwmFb4jDxX9FHZwWyXsM8up0P3WJo9mKNv6WNH0CvGKKNmDFu6LqgYSOZIxbpmTRUY1NyLCyKbkWKsVHbHjqxw+RVKmsGvJlo6SR5PC8cLIWRt3aKJXydPilSlQVKK1X0PceBjOpnY8Px97d/aFqaPF69NWlqTU4dTltoboe0TTYLdeVLsXHe42468jlfDHmVnodDCY3MddNF5H8/rqvGcvDzR0vhsOzaW5uC+1oYinXhnpu6PDnTlB2kC2KAoA0AkAIBISFISYQVBBfG9VaJTOjhpVjJGsWdKJ6waNkyxULkSVADMgJB6AedAQc9AVOepBU5ykgrKECUgaAVoABUgsYUBsgVWSjoQhUZJKUK8SrMEsVrZMzaKTh1OcjKVPgU5yMpUYVOcZSL4LBHgUzEZT5JhGkkjchxFfFfE10oyZ9HTeh2MJwwuLS7RpXLCvTU1n25l55rabk24Tu3EjWiRR6LOdVT22LpWN+Gl3I6/Zcs4lzsYOf8PPkvouAcQjRXYPeUtDyOI4ZzfaLZI2L7U8MEur2JBCBIApAFISKkJMCgqTYoJNcDlSSLo6mGKwkjaJua1YM1QnMUXJKnBAQLlIImRAQdIhBAvUgiXIBWpIC0AiUBEuQDBUgtjUA24dQyUdSALNli8sRMNFD4VfMVsVOjS4sZ5GqyZFilzFNxYQYpuRY+S4SMNkmHMSyAHoA4r4zHf1GvNnt0PCjqw4mqHILzpQub3J4h4JzDQ8x1VYJpWGYzQSjlvr9VpOLJcjrYF5BzfFVo1uwrRqJbO5SrDtIOPU6BxOui6q3G8XUk3exzwwNKKtY0QixZ5r6T9OyqVYTr1JXbdl8DzeIqMJKEUWUvpTzQpCBUgCkJFSAwUqgm0IDZho1nJl0js4WFc85G8Ub2xrBs2SB0arckomaALJA81NyDlTcQiDgzOC48gqOvBO1xlYnydNVsmRYraTzREMdqQK0AZlJAZkAi5AK1IJtCgF8YQGyEqrJOhBIqMsjW2RQSJ7kBmkKsQZnlWRBUSpIC1KIZ8k4g/JiMQK/mJb8s5K+TxtP/ml6s9eg+4jfA5rwORXlyUos6TSyG9Dy2KychYyxYbYrWVQSWpvw97LnnbcmJ1sHhiSLGi7sBw6derFtdzmc+IxChFpbnSENaBfoFClToxywVkeBOUpu8hFi3UjOxEtVrlbCpTcWDKouLBkS5NjmoVLGKGSdHBlZSNIncwhC5ZnREq4px3D4cfxHi/yjdcdXEQhuzZRbPG8V/aHu2CP/AKiuOePX9pdQPOTcdxWJdlMhF7Bq4K2LqPmXjFI1YDAyNnjDg4vcQRfTquRdrOoktybpHvnR1yX2EdjkZS4KxBAoCBKkgjaALQCtSCTVAL4wgL2BQSXNKgkuZKlgXNnUWJuWd+osLkHSKSCh7lJBXmUgRcrIqz5bxyOsbiR1lJ9QCvl+I6V5Hq4Z9xEsOxeVNnWjpRNdy1PJc0nHmaI1cPwEh/3PZDtWHlqdl7FLhEq1NTT3RzVcXGMmlyO3huCaWXei6YcAvbNI5pY7ojpR4QN2XuYbCU6CSicNSpKe4yxdmYysQLVZSKuJAsV1Io4kcitmK5RhihyLKI8irmJynFW5iTaoBpgfSq0WTOrh59Kulz1IXVjaMrHg+1OFbEZXyPL5Cf4bb+a+Vr4Zwk88tT0IzutDyNk6nmsdESfROxnZjJ3eIlF2wuDTyJ2+S9DC4PM1OexnKXI9VLhWd53tDMG5R4BekqMM+e2plfQhItypQ5SQUuKkFTipIIkoBKQSCAm1QC6NQC9pUEkrQDzKQMPQE2yICWdARJQECVJArUg5vEOBwzOzuFO5kc1y4jB06zvLc0p1pQ0R5qfhvdzOjZbqIr0XyeNo5K7pw1PWozzU1KR2+GcKIJL+mi6MDwmVdSdVWXIxr4tRsoHcbC2stacgvq6cFTgoLZKx5jk3JyEI3M902PylLNbF7p7k2zg+B6FSmQ42E4qShU4qSAa4cxam5Fhl7B5fC/Xlr9FN2LFJxMV5Q4lxutNNFTtdbFsllcnmVyDjBq6zkLo4rVWy1jQ2BRmJsTaSFV6ko42M7PfvEveSPsZtR/T0XiS4ZKVTPN7v5HYsQstkgwXZdjsQ6RzahaajZ1obrKngU6rk/CXdTu+Z6/MAABoAKA8F6aVtDO5S+RSQUuegKnFSQUuKkFRKkgigGgGEBNpQFrSoBaHISSDkA7QDtAMFASDkA7QESVJArUgkHKAUxYVjXOfVucbJK5oYWnGbnbVs0dWTio8i+10mYZkA86AreAd/VRYlOxS5hGzlFnyLZk90Vkv8FOo7pEl3kmpGhW6K9ySpy9RmtsNsbQbAF9ealRSKttk86kH/2Q=="/>
          <p:cNvSpPr>
            <a:spLocks noChangeAspect="1" noChangeArrowheads="1"/>
          </p:cNvSpPr>
          <p:nvPr/>
        </p:nvSpPr>
        <p:spPr bwMode="auto">
          <a:xfrm>
            <a:off x="612775" y="-2414588"/>
            <a:ext cx="10648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8" name="Picture 2" descr="http://ecx.images-amazon.com/images/I/41%2BKIVlxT0L._SX319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49" y="3654896"/>
            <a:ext cx="178304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371994" y="4678830"/>
            <a:ext cx="2448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Trebuchet MS" panose="020B0603020202020204" pitchFamily="34" charset="0"/>
              </a:rPr>
              <a:t>E. Lorenz, </a:t>
            </a:r>
          </a:p>
          <a:p>
            <a:r>
              <a:rPr lang="cs-CZ" sz="1400" i="1" dirty="0" err="1" smtClean="0">
                <a:latin typeface="Trebuchet MS" panose="020B0603020202020204" pitchFamily="34" charset="0"/>
              </a:rPr>
              <a:t>The</a:t>
            </a:r>
            <a:r>
              <a:rPr lang="cs-CZ" sz="1400" i="1" dirty="0" smtClean="0">
                <a:latin typeface="Trebuchet MS" panose="020B0603020202020204" pitchFamily="34" charset="0"/>
              </a:rPr>
              <a:t> </a:t>
            </a:r>
            <a:r>
              <a:rPr lang="cs-CZ" sz="1400" i="1" dirty="0" err="1">
                <a:latin typeface="Trebuchet MS" panose="020B0603020202020204" pitchFamily="34" charset="0"/>
              </a:rPr>
              <a:t>E</a:t>
            </a:r>
            <a:r>
              <a:rPr lang="cs-CZ" sz="1400" i="1" dirty="0" err="1" smtClean="0">
                <a:latin typeface="Trebuchet MS" panose="020B0603020202020204" pitchFamily="34" charset="0"/>
              </a:rPr>
              <a:t>ssence</a:t>
            </a:r>
            <a:r>
              <a:rPr lang="cs-CZ" sz="1400" i="1" dirty="0" smtClean="0">
                <a:latin typeface="Trebuchet MS" panose="020B0603020202020204" pitchFamily="34" charset="0"/>
              </a:rPr>
              <a:t> </a:t>
            </a:r>
            <a:r>
              <a:rPr lang="cs-CZ" sz="1400" i="1" dirty="0" err="1" smtClean="0">
                <a:latin typeface="Trebuchet MS" panose="020B0603020202020204" pitchFamily="34" charset="0"/>
              </a:rPr>
              <a:t>of</a:t>
            </a:r>
            <a:r>
              <a:rPr lang="cs-CZ" sz="1400" i="1" dirty="0" smtClean="0">
                <a:latin typeface="Trebuchet MS" panose="020B0603020202020204" pitchFamily="34" charset="0"/>
              </a:rPr>
              <a:t> Chaos</a:t>
            </a:r>
            <a:r>
              <a:rPr lang="cs-CZ" sz="1400" dirty="0" smtClean="0">
                <a:latin typeface="Trebuchet MS" panose="020B0603020202020204" pitchFamily="34" charset="0"/>
              </a:rPr>
              <a:t>, 1995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pic>
        <p:nvPicPr>
          <p:cNvPr id="4100" name="Picture 4" descr="http://ecx.images-amazon.com/images/I/51O6PpQSSNL._SX323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77" y="269845"/>
            <a:ext cx="1955205" cy="300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355" y="276225"/>
            <a:ext cx="1961863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3671355" y="3347119"/>
            <a:ext cx="4081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Trebuchet MS" panose="020B0603020202020204" pitchFamily="34" charset="0"/>
              </a:rPr>
              <a:t>J. </a:t>
            </a:r>
            <a:r>
              <a:rPr lang="cs-CZ" sz="1400" dirty="0" err="1" smtClean="0">
                <a:latin typeface="Trebuchet MS" panose="020B0603020202020204" pitchFamily="34" charset="0"/>
              </a:rPr>
              <a:t>Gleick</a:t>
            </a:r>
            <a:r>
              <a:rPr lang="cs-CZ" sz="1400" dirty="0" smtClean="0">
                <a:latin typeface="Trebuchet MS" panose="020B0603020202020204" pitchFamily="34" charset="0"/>
              </a:rPr>
              <a:t>, </a:t>
            </a:r>
            <a:r>
              <a:rPr lang="cs-CZ" sz="1400" i="1" dirty="0" smtClean="0">
                <a:latin typeface="Trebuchet MS" panose="020B0603020202020204" pitchFamily="34" charset="0"/>
              </a:rPr>
              <a:t>Chaos: </a:t>
            </a:r>
            <a:r>
              <a:rPr lang="cs-CZ" sz="1400" i="1" dirty="0" err="1" smtClean="0">
                <a:latin typeface="Trebuchet MS" panose="020B0603020202020204" pitchFamily="34" charset="0"/>
              </a:rPr>
              <a:t>Making</a:t>
            </a:r>
            <a:r>
              <a:rPr lang="cs-CZ" sz="1400" i="1" dirty="0" smtClean="0">
                <a:latin typeface="Trebuchet MS" panose="020B0603020202020204" pitchFamily="34" charset="0"/>
              </a:rPr>
              <a:t> a New Science</a:t>
            </a:r>
            <a:r>
              <a:rPr lang="cs-CZ" sz="1400" dirty="0" smtClean="0">
                <a:latin typeface="Trebuchet MS" panose="020B0603020202020204" pitchFamily="34" charset="0"/>
              </a:rPr>
              <a:t>, 1988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pic>
        <p:nvPicPr>
          <p:cNvPr id="4103" name="Picture 7" descr="http://ecx.images-amazon.com/images/I/5151kGOoOZL._SX428_BO1,204,203,2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917431"/>
            <a:ext cx="2445302" cy="284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Obálka titulu Fraktá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4357575"/>
            <a:ext cx="1375051" cy="202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/>
          <p:cNvSpPr txBox="1"/>
          <p:nvPr/>
        </p:nvSpPr>
        <p:spPr>
          <a:xfrm>
            <a:off x="612775" y="3775914"/>
            <a:ext cx="248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latin typeface="Trebuchet MS" panose="020B0603020202020204" pitchFamily="34" charset="0"/>
              </a:rPr>
              <a:t>B. Mandelbrot, </a:t>
            </a:r>
            <a:r>
              <a:rPr lang="cs-CZ" sz="1400" i="1" dirty="0" err="1" smtClean="0">
                <a:latin typeface="Trebuchet MS" panose="020B0603020202020204" pitchFamily="34" charset="0"/>
              </a:rPr>
              <a:t>The</a:t>
            </a:r>
            <a:r>
              <a:rPr lang="cs-CZ" sz="1400" i="1" dirty="0" smtClean="0">
                <a:latin typeface="Trebuchet MS" panose="020B0603020202020204" pitchFamily="34" charset="0"/>
              </a:rPr>
              <a:t> </a:t>
            </a:r>
            <a:r>
              <a:rPr lang="cs-CZ" sz="1400" i="1" dirty="0" err="1" smtClean="0">
                <a:latin typeface="Trebuchet MS" panose="020B0603020202020204" pitchFamily="34" charset="0"/>
              </a:rPr>
              <a:t>Fractal</a:t>
            </a:r>
            <a:r>
              <a:rPr lang="cs-CZ" sz="1400" i="1" dirty="0" smtClean="0">
                <a:latin typeface="Trebuchet MS" panose="020B0603020202020204" pitchFamily="34" charset="0"/>
              </a:rPr>
              <a:t> Geometry </a:t>
            </a:r>
            <a:r>
              <a:rPr lang="cs-CZ" sz="1400" i="1" dirty="0" err="1" smtClean="0">
                <a:latin typeface="Trebuchet MS" panose="020B0603020202020204" pitchFamily="34" charset="0"/>
              </a:rPr>
              <a:t>of</a:t>
            </a:r>
            <a:r>
              <a:rPr lang="cs-CZ" sz="1400" i="1" dirty="0" smtClean="0">
                <a:latin typeface="Trebuchet MS" panose="020B0603020202020204" pitchFamily="34" charset="0"/>
              </a:rPr>
              <a:t> </a:t>
            </a:r>
            <a:r>
              <a:rPr lang="cs-CZ" sz="1400" i="1" dirty="0" err="1" smtClean="0">
                <a:latin typeface="Trebuchet MS" panose="020B0603020202020204" pitchFamily="34" charset="0"/>
              </a:rPr>
              <a:t>Nature</a:t>
            </a:r>
            <a:r>
              <a:rPr lang="cs-CZ" sz="1400" dirty="0" smtClean="0">
                <a:latin typeface="Trebuchet MS" panose="020B0603020202020204" pitchFamily="34" charset="0"/>
              </a:rPr>
              <a:t>, 1982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2040972" y="4986607"/>
            <a:ext cx="20342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Trebuchet MS" panose="020B0603020202020204" pitchFamily="34" charset="0"/>
              </a:rPr>
              <a:t>B. Mandelbrot, </a:t>
            </a:r>
            <a:r>
              <a:rPr lang="cs-CZ" sz="1400" i="1" dirty="0" smtClean="0">
                <a:latin typeface="Trebuchet MS" panose="020B0603020202020204" pitchFamily="34" charset="0"/>
              </a:rPr>
              <a:t>Fraktály: Tvar, náhoda a dimenze</a:t>
            </a:r>
            <a:r>
              <a:rPr lang="cs-CZ" sz="1400" dirty="0" smtClean="0">
                <a:latin typeface="Trebuchet MS" panose="020B0603020202020204" pitchFamily="34" charset="0"/>
              </a:rPr>
              <a:t>, 2003</a:t>
            </a:r>
            <a:endParaRPr lang="cs-CZ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13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718456" y="332656"/>
            <a:ext cx="8102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Další příklady chaotických systémů</a:t>
            </a:r>
            <a:endParaRPr lang="en-GB" sz="320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9" y="1234672"/>
            <a:ext cx="2545830" cy="242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07541" y="1029400"/>
            <a:ext cx="138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Trebuchet MS" pitchFamily="34" charset="0"/>
              </a:rPr>
              <a:t>hra pinball</a:t>
            </a:r>
            <a:endParaRPr lang="en-GB" dirty="0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3" name="AutoShape 5" descr="data:image/jpeg;base64,/9j/4AAQSkZJRgABAQAAAQABAAD/2wCEAAkGBxQTEhQUExQVFhQXGBYYFxgYFRoYFhoXGBQXFxcWFxgdHCggHRolHBcUITEhJSorLi4uFx8zODMsNygtLisBCgoKDg0OGxAQGzQkHyQsLCwsLiwsLCw0LCwsLCwsLCwsLCwsLCwsLCwsLCwsLCwsLCwsLCwsLCwsLCwsLCwsLP/AABEIAKgBLAMBIgACEQEDEQH/xAAbAAACAgMBAAAAAAAAAAAAAAAEBQMGAAIHAf/EAEIQAAECBAMFBAYIBQMFAQAAAAECEQADBCESMUEFBlFhcRMigZEyQqGx0fAHFCNScpLB4TNDU2LxFRaCJDRzouJj/8QAGQEAAwEBAQAAAAAAAAAAAAAAAAECAwQF/8QALBEAAgIBAwQBAwMFAQAAAAAAAAECEQMSEyEEMUFRFDJhsSJScYHB0fDxQv/aAAwDAQACEQMRAD8A5WgRIlMSIlxOiVHopHkSmQJESpTB0tA4DyiZMkQ7IfICiXyiZMk8IYBMbolQahOAB2B4RsmQeENBJiSVKaHrFtAcmjJFxEopSIYoMbAPEamarHEWCSYllyTDISxGYBBqDQCJlGNuzMGBMbhEKytIFhMZgPCDxKjbsoLHpFuA8IzAYYdjGdhBqFpA0y48VKg7sI97CDUPSAYIjMo8IZiTGdnBqFpFZlco8CIaGXGJkODBqDQLMJePJg5Qz+ql49nULNzhakPQxJ2ROkQKkqfKLJLpbc4lXQjCeYh7tEvDZUplOoZiIzLMPKxDmBuwjRTMZYuROqWeEeCWYcdhESqeK1kbQvRJPC0Yqng/s41UiJ1FbaoWrkmISmGipcRqk8oakJw9C0piqbS/ir6mLz2A4RSdsD7aZ+Ixz9S7ijs6JNSd+ixoTEqUx6hEEypMdBxcs9lS4JQmNpcgQQmVENmqRClEEITG6ZcTIlQFJGiZcTCTEiJcTplxNlpA6URKiXE4lxIiXCsqjREiJEyIkQInRENstJA3YtGwlwUUx6ECFY6BQiMIgnBHhTDCgYiCpFEtsYy+MONhUSFpUSlyD4ZW/WDk0yUpKfnOIlPwXGHkr1ZS5EeNvnlEQpnH6Q8nJgNUrJolSG4oXSaZ3bPSIlyS8O5dPkWjxMi7w9QtIk7CCUSwAxhp9XgZVPBqsNNGsqnTnGTJAOkSm0aJJJiSgZcgXiJXol4adlC6olnhDQmhPMl3jw08EqlmMIPCNrMKAVSo0MiDFJjQpiiaAlyIhMqD1JiMphoTQAZUaKlwcpMRqRDJoBKI5/tsfbzfxGOmdnHNd4B/1M38RjHP2OnpV+pltkiC0piCSmDJaY6medDsSS0wUhMRy0wRLTEM3ibIRBCExqhMTJTEstEiIkSmNUpiVIiWjRHoTG4TGyUxIkQhkYREqExsExuEwhpHgTGwEbBMehMIo1aNFoibDEkqQ8HYA7dpCsRHqnPlDKslMTGbAlhJPE/Iiavl3uYxk+TRLgVKEednaJ1JjUwhmSxaNUAB43MagQADzTAyll4LXLiSnlNmOkMQEmXG4l6DzgxNLGs9JEAAyksc4FqJd3iVS73jVc2GkJgqZXERDVJDWguabPAUxTxoiGCqRESkQZhjRUuLTM2gIpjQogwy40MuKsmgJSIiUiDlS4iUiHYmgJQjmW8P/czvxmOqqRHK95P+6nfjMZZ+yN+m+pj6Vt2WNF+Q+MGy9vyf7/y/vCis3ZnyxiVLcC5ZSVEDoC/lAU6iXLLLQpB4KSoG3IiOhSszWDH4LdK3gkfeP5TBCN4af7x/Ir4RS5VGTlfhY/CCf9PV+pZ/005xVJkuMF5LkjeGn++fyq+ESp3jp/vn8ivhFKRRlwL3YAB3J0/SGtLu5PWrCmVMJt6itcs7Dx4GBxj5JteC0S94Kc/zG6pV8InRt6m/qp8j8I12L9GMwhSqhXZhjhCSFKdwxLOGzgbbm4pky+0lrMwh8QwgADQ5xneNurLqSV0MEbepv6qfI/CJxtum/rI845smTzD9YNpNkTZoKpaFTACxwAqY+AjR4Y+zPdL/AP65TZ9sjzjb/Xab+sjzin0m5tYtRSJCwQblXcTnniLA+DwxpPo+q1llJTLA1Utx4YXcxDjjX/orcn4RYU7dpv6yPON07Zp/60v8witzfo9rAWSgKuwIWlmfO5tDI/RhPDNOlni+IX4C14TWL9w1LJ+0bS9pyTlNlnosQ0pp6SLEHixiLdzcZMlJ7UgqILcQTq8WGXsOXLLA/No55yjfBvBSrk02ZMLiDa+W94mlyMIsHA9gjztQYyNBbLp4wUfWDJ9UmWHOtojXVcufSAAKopyOMSCWkIClFrRiqzFYN4xX94trpQlpigktYGwAULX8oABds770tPMwLSrJza7O1tMwc2htsjeGmqU4pC0qGoyKT/cDcRxnfECYntQpKlJDKKTY94gMM3a75eyGGyt10y6iWET140o7Va0sLO2ADQWLu9oVpLkErOxTNoAPl4cOMATa8Pzik7TrZgQSJqkgjG4YfhQEsxJSFnwis1e+FQlb9091GMEM0zCCtmOTkhuUVBpidnU1Le8eiWY5xQfSCCWnJ7O9lJdSfc8Wik3okJSFLqEsq4DgBo1rgjm+UWI05ItkzucoVz50tKsKpiArhiD8rQt3i3jlmSqXJmKxApK1B/RJUAArK5B10jn9RPGFTAl8RYnoA7DPPWMnkadFaEy8bX3ppqcspRUWdkB7dSQD4RKjeKmUl0TMRKcWEAuxfN7A2OZjlRnBScJPrOXukDgIKkqTLSC4cKJGZ7wAsBwurzgeWRW1EtW1d7ZgfAEoTcAkErfil7ezURXJm9E9XpTV2CsJBwF9ArCwIhbtKrKgm5LADJskh/1haoxGqT7s0jBejoe7u+aVlMqf3VNaaTZTDNQaxIhhtDeiTLBIClXYMwB6EmOWKU/WNxPVYEuBly6Re7Il4It2X1G+0oljLWONwSOfyYpW3KhMyomrT6KlEizW6QKpd3Fo0JhSm5KmVDHGLtHSZVaVK7xzBD8H06GMpgpRAWUlKQoDGQQGyt5QdTbJAT9pid2ISHPIjjE6NjSli3bJ0BKXD6Ow9kd2uJ4yxyNN25UgzezmS0sSCCLJccsmPCHa9gSjMUXKU4mACQztYBjbPNv2CpN28LK7VhocjbiIfUFKkE45jj1LEa68/jGM5K7izqxRempoBo93JKKhC8YLEKYpOg4k5vF6NeLhCXs5OniYRzqQAOEl79chG8hKwnM3ys0Ytt9zojHT2JgZuMuQxGQe1zqbE5RL2ssgY+8wYg+i9xf4PHsiSSM887xrN2dcm1262hDo0VJlFRV2UsktfAly1hpHk+uXJD4AJfJksOQjdKCkMb30z62j2bUJWCkMXzL8bZNAKiZe0kApuSlQcKBDeN4PXXDho/8AmE8jZSEJCnBLuGZrcY0qJIxYg7jnrAOmPAsLbQWf4QVMQGtCjZctYDrZtOPz8YZSKgOQo9P2hDRKUWcwNOqQDHlfWsO7catnAM+aFSzoXt+rwDHUisChwgepSPVNoV0RYHEX4N8/Lx5UpUzocnh/nk8FBqKxvtvAmSPScJJBAz5WijbQ36nlX2au6HYHMxftp7rqnBYmKlArDak4XSRfDxxfvCGm+i1JLLnlrkhCHs4yKiNOUaRcaM3dizZP0lYEntEX43PgPbf5KfezeA1asSP4dnHAtr5GLjP+i+lDNMqWe5dGWbDuhj5xWN7d3aWVMCKZUx27yVModVLcMeTHwhqrFJ8FHnC+fhxiwbv7UZScagkgXUU4ioByHJOYyAv8JqbZEtUspTLSqddWLGoHCAHSlPolvF30hVUSyQlkAYQzuWP+OUNxTHr4GW2NsGocXwujCWJUAkKfxOM+AEASqNSkKcd8kqvYm9xlYnO/3TBNMhOAZmYS2YEsDnq99WAhxRbPC04Cq4Jtk2b4XPPPnEtKK4JUm3TK5Tq7ILOBJcFN7kAjO+Tu1v3jyfWLmJTKKCWCQA+mQLcflmhvMpZSZgRM9H0gTrYsOHC55RYfqCUyEkF7ng7Ym0ERLg0UiuDZNR2iEBQS4SlKc2SkEjEbAMMZJDnO0LqurlpWuWcUxISQFA4QVZuBc4fHrwhgiUlBUe1IUwbvBgFKOJgdfjFYWlnOfjppCUSlKw7ZOzvs5k9SmlyyAQD31GzJS/g5vnApqg/eS4PO9+o6QKqcSGuzu2j8esakw9Jp/IbWTgq2HCQ2F1Aatfw0s0DLpSASzgFiRpdumceU0wAupOOxz0fXrDZVHMMpKWKQtKVBDXLk4VNlhJvqWL5M8pFXQplyEl7k8MI10d8oyTKxLwpSDnqQGGZJgpdOoJUFOEJcW1UCzaag35RHMrlOyHSMgBY8soKFYJNT3iLC+jt7YjIiadLYly5cvnn4xCoQmikdzlpUkCWgqJLC5Au5J65wzqT2csArCWZwX4M/zwhNseYHScVwxz4uwP8AmB9655wu4d2N7gcPZHQo3KjhctMbDZFTPlqd0zJQYuSHIIewcnw5Qyo9uBE04kun1VMf1jnCK1XE5vnFi2RtYK7sy4v1ds3z0Eazw8WYQzc12/kvytoJWbHRxp1gKp7VS8Mmx55eI4QPQ1chF0pdmDu9y3H5tDylrZbKZnzJ+Ec1Udidogo5CpfeWsHkcnBOXDSC5NYFlnAbz1t0tCvaFYCCBCSdN1xX5ctH/SGo2JySHu3Aolx/DBDl2Pzz5wNMSZfZrCnTqNQCHF+QItygjZcwTgyswMwT0hhNokKW2aSAD4BnMF1wwq+Rd2yyo4EhQOEvi5cHtDSkCnKVJGTgguPENEUvspL/AN1vLWCDVBYcFjoQbQmNIKL4WAHg+cQS6cKHpF9OsLJm0CCQ/iMmu7/vA9HVTQoYC/I69IKHaHVRLw5hxGSaXFdm8Lxi6wFRCvSGbHXrEktZa2cIKR4Kdv2guUgCAVTbPrw+MbGptaAEkjaoALcYDK7905fLRLMu/nAMxCncO2VoEAcada0kJOEmwUQ+EalukULbG6k2UrGQkgkXDd4l9dHtoOEXygrwlgczm8HzVoWk5FuPnDTaE4pnKZ+7k0McJSkhRCmIPMcnyEabT3bIky7EzCtYUwzwtbr3m6iOq09eldlNiBDWf5MapU63UhJwklJbLi3vh62Tto4+jdWfgMxUpYDO+GzDMk8GEQTqdQIIcWbMuQMw40s8drm1IU728HDRqjZclSbISpwLMGDZadYe4Ts+jgVTSqUpyLj8oHAPEG0amb6BWbMAkOzNa+tjHaJu6EhTAkgAqIZtWs7Ow/WFtfuXLUokzCAAwZAfjcuLeHAWDNWtMW20cNnyFHQwItBEdV259H6kALlTEzMWjYFZ8y3OKjU7tzEzDLUhQWLkcs3tpBSfYqORx4aKumSTBdLs5ayEpBJUQkBrkn0R4x0bYP0eKWkLWcIcBiLs7k306cDHQt291KelBLJWpyQooDjRgc8tOsTcUaapM5R/safJ/iSVHUlLKDC72BZupdofTKJJlScKCrChCCgl7IS+o9HCoGzG5joc+sOK9km3siJUuW2huS51J59GhahV9zje82xftpqpIKpZJP4VKJJDXyL82isz6Ap4E8n/AMx3LaWyJakqSFYQS4bQpSRnmRc+YiibT3WmAgplqNr2xOeAYdOesVGmS3JHP1Ux4+cBzAxMdDl7Enyv5T4rElONtGAuwLgk9Moo215BROmIIYpUQXDeyIyJJGuKbk6ZaJm1O9iDjo/GNl1xWDiJL84PkbHRYpJuWFjwdyx8LxIrZYT6RUn/AIAjzSqw6x2qSPLl7QlwqFwkt0MSyKwgGzfPGHtPTqUm5dIyViU4bgHsPCMXspBLEKY3xAnNsr2h66FSkuxrsmvC1pSpYSOJ+esWyZtWXTgBKgp8ybXDRWafdhQWMKStL6EZc8UWihoFjuLkgytEljhPTWMMkos6MKkuAGXtHGcWJLEgeCnfozF4imzwBbJ/N8o8q92V4yZJSxJIS+EgfPCJk7Mmyw0yUFDk6teV8oacfAfr7NBWy9rdl45wyVtoEggt0ivVdGpFyktyJIbQZAg3hT2swFwhRRdmBOXMaxSxxlyJ5pQ4ZcKiqxgWsNeMbJWQAUnPT2fPSEFBvKlGmKzXzEP6TacuakhgFKDA/q0Zyg4+DWGSMuz5DUy0dndPeN3J0blEWzJoRMBVw00uwfyg7s5eEMoAgZ6P8IXT5WE3Zjfw5eQjNcmrHQSk95NiSb8XLMYlkzWfx4wv2fNYWNs4IlzQQeJ6cs4mikz2sUx6/CBxPGUarmuG1eBVliYaQmxvKmMHzESipDZNCpNUWbSPMZEGkLNFUy1ThgdnYl8n1gyqkkAhKidPJrwNJ2gUG2Rzg0zApAAOebnjeG7BUQbMDqc6FntnFiXKGF8xyim1kwpLp48X+bQfKqiwZRvnwhOPkExzVpZL/PjAMuvAI9vThEsqe4Lm1wb8nisz5tz1hRjYSlRal1w04xDKnhSwCSDxdn8G9kVynrimNzUuSXOVmsxbWK0MWtFjqw11Jf3NzibZ9OgkkpFwwNsuAHX3Qg2ZMVMJCjl4+UHbVWqWAUhzyuwziGuaKT8jqrkNfOFM2bgPeGR8LaxpSbcCh3jf5zhbtitJTry8r+MCi7oHJVY1KgsWII4e6IqpAAzZhfha7RU6TahQrUP8vFgNVLmpKSWJcBiOGcVKDRMZpiyfXEhzccG0gNO1iFXJ1toOHWzRBW0q0kpd79OYfT2wqIJyt+8bxgmjnlkkmXCn22nXMjMD9XsY4jvnMxV1SRrMMXxE8j4xznb6nqJpOeIxlmx6VZ0dPk1Oi8Um1Fp1Q3BiPdrBtPtMKftAphwSFAeb+6F8ueSRilhV+Fz0JeGMqmTLGJSV/hJw/wDGzk8fCOhpejzVJ+Hwbf62EsEJDDjw8BDSlKFhLMFKdgkkZXLtY+UApTTsQkoQeC0KUdci5/SJZRQkpIKWBZWBK0vdrKbg/KIaXguM3fLTGpBl2lrKjmzj2EsPbB1PtGcLKQw45+5x7YXKlJU3ZLmBJLkOFngT3sixyyian2h2TpwLID3vcDVyGe2QjNqzpU688DBc9E6wmMoH1VXcaFLxPJpGviJPHIm+sBqXLnMVS0KT6xVYp4F/3eJpFLKQxliZ4rUpB5axDNE7dhqinJQfg4D+BjT6lJWWOfAlz/7XMe7RqUmUU9mMYwsC3eD3He5PflnAMheAqfCkg21DaXdg9ucCG2rCKzY1MRhXLHXI+CmceELFbrSfVXNRzCwr3h4sVShf9pDaNcs5Ivk3DhENMCkixJIdrEPrYXLeUNSa8ilji+6EY2ApNk1CupR/9ZRHN2LPUnD2mpDgMD439sWdMzGbpDWu3Ll4RrPDehnbUMdCzFw3SGskhbUf9sq0nZ1XJtixB2AUAX5Ag3MOqOZNA+1keOY+c/ODu3XZ2D5AhRLdfONZdcS4wh/FPBs9bwOTfgcYqPkGJKiO4oNxSWbrlANbVAZlmzeH6JoUQCkPxf8AW3vjbAlRw4g4cYSR7YSlRTVlZp6wHI+2JFzTn5dYc1GzZOJloQD+Ag+YiVOxpQukMeSiW8GitaJ0srU4qBIY28sv3jynr219sWFeyvuTbnJw7cj86Qvqt2i5xKGK+XPKwBilOL7icZLsL6ysxd43PzaBJW1QM4aTt3JwBAQFcHU3s4wrRunOxF5bdFj4xacK7mcty+A2l2x3SAbK+XHSAJ09gSS2nU5v88IZp2NMSAkyyQD91zzuIw7vIX6s1KeBc+NkH2wlKCY3GbQlFWNTBCJj3Bh7T7rShkFu3rIOnQCKlv5UfV5iZUoYHTiUq+RBDXuzXt+kKWWPgcMU33LNsjaAQTy0fLrEVZtcnIW0cRxtG15iVmYJisWRZhmcma4y8osuzN8JpDTggI0IBtn6YOdtR/jNSi3ybSxyS4L3suqBIxgP7be/OHypkvhoTyAIv7/ZCPZlGmoldslSFJcJ+zWlV+Bwm2jiD/8ASpl8KiGHrAMRwF+GsKVNkxtIF2pNlrSkJACUi3VtfAHyhPIWQSddfPMQzn7EmJDi4eyWBN/HiIyn2DMN14Uv1fMWy+Wi1JJEtNsU120HBAFzq1+d848opoW4UHNgOQA09nth5/t1BLrWm/n4DxMebQNDRpeatKSbB3BLcBmWEDyRrgShK7YIjYpNsJYjlZvCOOb2ScFZPTwWRF72t9JSZayKaViH3pjgENogMW6nwjnW2NoKqJ8ycoAKmKKiBkCeEYTm2dOOGnkv0kIISULQFH1VAhr8SSOBhnTbQULTkSJh4rU5t0ioKRMN2A8QBBKRNZyp3DZv4f4jsq+55X08ouS9pIADolkaBDtf7xKsQHSN5m0RMlhBSXTkwDJ4BIBc6el5PFVpJagyu1w6esTz/S0H/WFLsudnmcJ9oa5haEJ5fv8AgcpqHYFKX0PdS97uwF4xdUrF6KkngFs/OwhUadKiwmpUdAoKH7RiqfEmxlDmkG3DMw9KJc5V/wAHg2ioqvLQTkO8Tnq4OfxgmmqFpuQlOfrOeDG9tdNYr1LJKf5oIvbD/lvCCa2oB9YhRLu2LzNi+US4p8IpZGlbf4LIjah7oCQRzxKHiwMGyySQoy0MNeA5OLQl2dtJKZaAVYlAgqAtk7DEVFx6NmGsTVe0VqTZUtIAyOZfiPGMnHmjpjkVXZZUIGJyEkWJJXd2zbKz+cTKKQU6jhnnyOb++KbKMw5rQw/vYPxYn2QbLRMCbzpYTq5a/QPCcPuWst+C0FSVE95IAyA4jL9IjEtJBOJ3HLz6tFbnbQXkrAoCxKSdDmOBMGUy1tZJuMgryJ0idLRayJhk2egKwhQwizlQJfjwPg0GpqUs/bSyOAII5Fz8IWppb3QoEtqAb8YIk7CSsulKrD1ri2gZoOAVhihLdOFSeBIbrwyzgdVHKK3F3LvcX8NI8RssOAEgszgs+fIxLN2UQA4KdLArb8TQiufRIKKVzUrQ4iQNGUHcD5aMVSMTfyOnJgYDTs85gqs49Eu2jDh4xL9UU1yQMnJY+WF4A/oFyMKSSxYdX6x72SXcXBz1LvYN4jyhbNkLJH2hYZMG9r3g+UkpIcm+j+UA00bqUE3ZPuvwaIkzkn1b8iObn0nt0gHaM4JdkpZ753PO7PAa5S5l5U1g10kDRslOOENITaHVZtaXJlqXMJQhIcksS2jDESTlaOfVP0ozkzFFMlBk+qlRKVtqVFIbwAPUxaNpbG+sS0JnkqSg4gMSUuW1ZTkMTAlLulSBN5Ust95eJ9GOLOFRSkiLdv6SJFQmYVPJmIDlJBXiTd1Ja5bW1n8YqtbJk7ZrVYKrAUpSxVJIBSkF8Bxcz6TcbiLPL3Jo5a1TESASX/mEgAi4SjFkYYUG78lCSlFOlCVWUAnC4IYuQXgpBq9HPNo7K2VRqKTMnVBSUnCFyxc5XCeHOEe1q2hXLWqnRNlEEYUzDiSQdA2RDZEmOyJ2DICDLEqUmXYlKkYwVMzlxm0RJ3YpG78iVy+wTZzp5DSApTOF7v7xzqWcZko+kwWg3SsPYEceBju2wN4xUIxokzkJYfxEFJvwsyhq4OkaiuoaeZhOFBFmElhl94J+SI0mb2UynKJqWHFeDhdiL58YXASfmhlMK13Slrt3rfI6QXKkH1n+MVyZvVKFzNlgX/mpZ7XfxHnEW1t4giUoiantMJMtGId8t3Qm7lzq0FEaiub97/mnWqmprzUFlzD3kpLeigHNQcgkhg2unLK2tmTlmZNWpazmpRc9P2iWppMi/eUbgqcuXzs/DP70MtmbqT6hSRKScJtjVZPM5eLcIk6FSFMqQV4sKSogOTcslwkPoACRnxECLFzFy2vsrs0/VaZaZiQcU5afWnBxhKssKdEuWKiTpFPqJRSopUGIN4Q0y3bPpu0I71uQJIbqGgirpFJzJKrWbvB8n5+cKJUzCSk4zhJcOwDZvZ4JqJagQQlfUg58BawaO5M8qUAlKyM1cwPnKN+3L5wCVAEuoE+OfQgXET0k5Pry8QZnCiC5yPD2Q9Rk8SC0Tv7vZ+8ezKskkkl4lpKWnW4CpgXmAGLXbCSUgE9Lc4kTsYA9+YiWkG+NaSpvwpOfiOsUpojYBkVPM+cSCqJsSW5mLPQSaLCzSTzUpz5kvElRsORhKky0qOgTMUlPvPuhby8or4vHDENPMC1C+HqdeZs0bzHBYKfk7+8CJaihloAA7TGq+EgKT+YMw5wBLp1XISPzi3/t74tO+xhLG1wEy1E2uCOCQT73htsJCFk4sZCbqGYIb7oTx1eFstC0hTrwpIPorSAVMGdIOUMdl1CsSZhQrCCArAAsMBbI4vN+sTNui8UKkrHMhPa2AlJLFg5S4SCTdLNZsxERKlox4ZWAgMX0B5m/7R4aOYmers0SxLIPeUlwAWdNsnDh821hRP2PO7QrkIdLkpAUCQOhuQ7gHlGKp+Tpm5JfTY/lzylXcQ/MLLueCSzX90T/AFuYLBUwWvYJyzBcnplFamUlYSFLlzXGptAs2qmp9MKD37wId9R+0PbvyZvqHHvF/gtBryc1KNvvfCJKPbhSrCZq0v8AfLg9C0U5NS+Rv1/X4xKhBUPtFKSMrpLO+R1+EVtIhdXNvhF5G3LECYlSr5YieVhY6R5M2mUjEpJIs5QQc7BxFK7JSPSxJVbB3cSFB+ObZcYYU22ZspBBkqLk3ZQHRi445NEPF6N49Tf1Ki6yqx04gk4bOzYsvnKJE1RUysJIFgQkknrcMb/5iuo2iCB2KcZwkrusAKYOCnLi0G0tZOMtZVKCWDpLKUSTonU+doycTqU0wla0gqcHCc3Cg4/5C99YgVQy1h0KW/8AadR0DHyjelXNIZd+LDDfMMMv8RPO2agiWVLIV91SsQTzILsL6cYV0PSn4B00CWH2kwXDuDlqzDOJkUYAOFawoPnw0e1zytAm1KaY3aSUoAYYgArE4DghiLENzhDT7zFPdmaZkF9b4gVF/MZQ+WS9MXyWadRKUxStWP7pAw5XOF3A1z49I2plYUh7rFiABifno0CS956ZCCqZNQoCwCR9oOBSMRtFR2xvxMqgqTLpxLQqxWuckqwA3SAWSknqbQv1ei1p72HbX3/TLUESpYUvOYScKUsTbI4sjfKK7P30qKiYv7YypSCxCQDiLkM7cNQR4PBtLuuVUronyRMUrDYFTJw2AJUL3N2OZ6wvqNyZ1PLBPYTFYnIEwOpQUSGxBIIZrE6nOJaZrHSLtpbYQmWsod1eiSzNe6eNvfFPnVKlEkk3ceB0h/N3cnzJhBMtIz7ywlIf7qQSW6RZKXcyk7JHadtiwkrWC1w90pKTY90CxeBY36B5YLyc9pEKUoJS5fR7MLlyMgwcnlDJGELUtnCMKEFgxVliAyfMtnfiIv8AsndSSUKWZc6YAksAtKXxuFABFwACe7G219mpmEfYKl4UiwWVMAMzZwQC2dh0h7bZL6iCV/2Fe4W7aJ8xcyddQDKQpAISpRsXUCHAHM3i5ba2VUTAnsj3A4KUKw2BszhnItCKj2wmSMASkJGiTkRmrQueJeLAd4U4EpSrA9yo8xkkkM/OG4NGS6iMhJUUQpEJOEdobgm6ZbP1xLbLQOTcxy7eCaVVM5RckrJL5+Mdl2hX086WAVCzN6RAOjlg58tY41vBLCamalJxAKLFmfnEONKzbFNSdIaf7i7wWcalJLpP2aiGNj3pbjwhsN9Zc0YZyVgWuCxtzHwMZGRW4ytmJLL3tpHvLmFPBTKPA94jFlo8DK25RqXiKGHAlabcO6knzJjIyDdZOxEHm7ap8RwJUhKtEzi3TvIuOsTjbknOZgXkHw4lsHsS6X0zfKPYyHvMXxoB8nbNEtwohMsg2AwqBsxwgMdcyc84K2dW7LwkLqLkEgFEwMdHKUsTpGRkLdkP40PJvU7epgUiRWJQhu9iE095y5CcBe2HhlBNJvPQy0tNmyqguMJMlbp4uFJbyjIyDcYLp4J2CjeCimTFlc2SlJsVCVNxsLAJ4WAyjJu8FAktJqpiQMiZUw9XLh+VoyMh70hfGgT0299ODasP/JE1ssyNPB4Nkb50bfaVRJFhhTMvzYy49jITyNjWCKJv9+0uAJl1KcT/AM2VMwt/xTCobW2cCVKqkJJL/YonFF/7SkYfAtGRkCyyXYJdPCXc3TtPZrN9alkZ96XOSu/MJ98PFb50AlgfXEkgNeTMKmCWD9whTMOGUZGQPJJ9wj08I9hRU79yv5dVLAP/AOc1BHTuFvOJJ30hyHP/AFCiWzGMJ/L2Q5+cZGQbn2DYXtkw+kShQlgpalcTLsX5HLygVW/9NhBQWN7OEm/SUeceRkLX9itlewEfSMjF3kqWljYzXPK/Z+doGXv9NWnCFyZab2IUc7ZFKvYIyMh7n2J2F7YKnbEtf8evtc4USppfVvRQALmF83alLjdJX2f3Wwr/ADMRz1j2MilnkhPpoM9lbXpXLhQ4HFiY8SCllQVRbbkS1Y0zji/8YLHRQUQfcGjIyDfkT8WHtjBe+UhbpWmUCAAFlClEnVzkHN8m5RKN7aUAOmQrJz2V3yJSMIDZ24RkZC3X6K+NH3+Cev3woiQe8pJDKSnEi7Mb6pvk2kDUu+9OlKk4UpQC6QEqxHRycJctxOsZGQtxh8eN3f4/wDjfSUCrCpeE5AOl3PrF34wumbySlHEQVHiuYtXuAPtjIyK3n6F8WL8jnYe36EIHaLQmazvgWwOKwsODDOCk7303autVOtOJnEtRXhuzYh0jIyJ3GyvjxrgGrt5qFZ+zSEB3cvmD90AgPHPdrT0rnTFJACSokAOzeMZGRMp2qKhiUHaP/9k="/>
          <p:cNvSpPr>
            <a:spLocks noChangeAspect="1" noChangeArrowheads="1"/>
          </p:cNvSpPr>
          <p:nvPr/>
        </p:nvSpPr>
        <p:spPr bwMode="auto">
          <a:xfrm>
            <a:off x="155575" y="-2871788"/>
            <a:ext cx="10648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7657" name="Picture 9" descr="https://encrypted-tbn2.gstatic.com/images?q=tbn:ANd9GcR_bS6QCoDEAW4XIn_J1SB10yWimkyd3-xMtan8M9VtEHF4I6Lnq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62" y="1398732"/>
            <a:ext cx="3164601" cy="215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4769465" y="1029400"/>
            <a:ext cx="316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Trebuchet MS" pitchFamily="34" charset="0"/>
              </a:rPr>
              <a:t>vlny na pobřeží (turbulence)</a:t>
            </a:r>
            <a:endParaRPr lang="en-GB" dirty="0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7" name="AutoShape 11" descr="data:image/jpeg;base64,/9j/4AAQSkZJRgABAQAAAQABAAD/2wCEAAkGBxAQEBAPDw8PDQ8QDw8QDQ0NDw8PDg4QFREWFhQRFBQYHCggGBolGxQUITEhJSksLi4uFx8zODMsNygtLisBCgoKDg0OGhAQGiwkHCQsLCwsLCwsLCwsLCwsLCwsLCwsLCwsLCwsLCwsLCwsLCwsLCwsLCwsLCwsLCwsLCwsLP/AABEIAKgBLAMBEQACEQEDEQH/xAAbAAACAwEBAQAAAAAAAAAAAAAAAQIDBAUGB//EADwQAAEEAAQDBQYDBwMFAAAAAAEAAgMRBBIhMQVBUQYTYXGRIjKBobHBQlJyBxQjRGKS0RUzc4LC4fDx/8QAGwEBAAMBAQEBAAAAAAAAAAAAAAECAwQFBgf/xAA2EQACAQIEAwYFAgYDAQAAAAAAAQIDEQQSITEFQVETIjJhcZGBobHR8AbBFBUzQuHxI1Jiov/aAAwDAQACEQMRAD8A9Da7zlIvarplWjLLEtFIzaMj4lqpGbiUuYrplGiNKxAIQNANACAaAdIB0gClIGgGgGgBAOkAUgBAFIApAOkAUgCkAUgCkAUgHSEggEgCkAUgCkAqQAgHSgG4PXnHeSzqSBFSmRYrexaKRRozSRrWLMmjO9q0Rm0RpWIBCBoBoBoAQDpANACkDQDQAgGgBANACAEAUgHSAKQkKQBSAKQBSAEAIApAJACAKQBSAEJLA9eYtTuehIPUkEg9ATDlZEMrkWsTORlkC3iYsqVygIBoQNANANACAaAFIGgGgBANANCQpAFIBoAQAgCkAIBoAQAgEgCkAUgCkAUgFSAdKAJCSoHKa5HbwXlruu3I9B95X5k8yuUJBykFrCpIJPCvTkpK6M5GWQLoizGRVSuUHSkDQAgGhA0AISNACkDQgaAEA0JGgGgBACAEAIAUAdIApAFIApACAKQBSAVIApAFIApACElTl5zVzuvYgCqJ5dGS1fVFjVoVOhw6DMSTs1fP/qDiEsNRUIby+hvh6alLU0PwluPILhw36hhRwUY7zWheeFcp+RnkwNfVccP1JiFFrq7m/wDBQbuYTEcxbWwtfVcJ4u8bJxatZHBisIqUU0yLo6XvXOCxClJA6UgKQDQgEJGgBANSBoAQDQDQDpQAQBSAdIBOUMlDUkBSAKQDpAFIApAFIBIAQBSAEAkJCkBQV5x2ipGrhOxNgrdZpuPoWsmdjB4hkcWZxAtwb8SaC+D/AFFGc8blWqtdfv8AQ7sNG8dDfIRp4r51XOlMrd6qyLmXI2yTufovruBcQw2FpPN4mcWKozqPTYzFrXlwbrl3X2OEx1PEq9Nnm1cPKnuVOwy7VIwylboFbMVsVujVrkWI0pICkAUgHSAKRuwQNIIBBsHUEbEKIyUkpJ3TJlFxbTWqJUpIHSAdIB0gCkAUgCkBCWQNFnQLKtXhSjmmy8IOT0OdNxdjKG+q8qrxinGyjqdKwsnqzZg8Y2UW07brvw2Mp113TCpScNzSusyBACAEAISCAEIEgBACEiQGel5x2k2tUgztxLmEiUacnBfPYypi8PFqOqu2dNOMJs1VHKwtDrHvDwpfK169WVXPPfY9igowVjjYqTFtcHZj7A9gdQVvBUGrW3JlCPI6nZniU0plEurmltDwXJjaFOCi47GbVjuF46LhswcvFyOit7OZ9pe1w3iFTDu0eZE6UKqtI6vCcQzEMBafar2x0PNfd4TFqtTT58zx8RhnTk1yNMmC8F2KZzOJhxGFpaxkZOJgkjpaplGiIYpuRYkIilxYkIiouTYyY+UMBYSQ97Tk315E34LzeJY+GGpNPxNO355HdgMHKtUUv7U1f67eZz8GHxmtcvIbivJfG4filfD/ANOWnR7e32PpcRhKOIXfWvXn7m5j3GS92BtGtgSd/l816eD/AFDOVdPEWUWracvM86vwqCoNUvFe+vPyL8RJRY1urpHBoI1obud6A/FfS1cZTUoQhJNy2trpzf2PHpYWTUpyVlFa+vJe+/kae6XZc5bESxTciwqUkAgBAcvjkbyzMDoNwvneOUaslnXhR24WUVpzPKSElfOxsj0Du9lpPeaRR3te9waoo1HB7vY5MXFuNz0S+mPOBAFIApAFICnEz5AAAXPdpGwbuP8AgcyufEVnTVoK83sv3fkuZtRo523J2it3+c3yHhmvDRnIc7WyNt9kwtOrTpKNWWaXNkVpQlNuCsi2l0GQqQAgCkBnC887S1gVkirLe6DhRFjxRwUlZkXsc/F8Dkbb8OfNi8PG8IhPvQO6jimtGUQ8Qd7sjS2QaUV8pXwcqUrM9SlUUju4CJgbmboTueq8yrKTdmS7thTXvpz8uw028134GnRk8tXS+wnmS0RLGdnZ3V3cge2xmG+i9yPBo+KDujCOKivEtT0vC+DRQNpjaJ1J5r6ChRhRjaJ59WpKo7s1vw66VIwaOZi4FtGRnJHnOI4yGKQRyyNjc5uZufRpF1vsPipliqdOSjJ2Zang61WLlTjdLTQkHRZcxkjy1ZdnblrztWeIp2vmVvUosNVvbK7+jORguJvEr2mpIC8904g5g29Bm59dV85Pj0qdR2WaF/jb86nty4RF0k72nbXpf0+x6TDBknukXzafeHwXr4PiVHFK9N69Hv8AnoeTWwlSi+8tOvIycawXssOUOp9UR1BC879QqTwykuT1+J2cKeWq11X0MfceyPYcC3XQ5gfBfD59dz30yJi2rWzZPzTN1BNsRLgW00g5rI/98Vrh8VLDzVWG62MqkIzi4y2Z2xACARsRa/S8NiY16Uasdmr/AJ6HytWi4ScXyMuKiygn081hxLHRwuHlJvvNNR9f8bsvhsO6tRK2nP0KHsXqQkpJNHHKNnYrpXKipARljDgWnYiisq1JVabg9mTGWV3OMeBjKfzWSPJfN1ODzWH08Vzvjiln8jfw/C5GiwA7qvQ4VhbUlKa7yMsTVvK0djavZOQEAIAQFM84ZQouc7RjB7zj9h1PJZ1Kihpu3svzl1ZrSpOeuyW76fd9FzFBBRL3kOkcKJGzR+Rvh9VFOnlblLWT3f7LyJq1cyUY6RWy/d+f02RfS1MRUgCkAUgBCTK1cCOsuBV0ijZdCdVexW52sC3ZZSNIlvEOBxYhuoDX8njdeficLTrK0kdFOo47HmcRhJsI7LJbotae3X1XymO4VOn3oq56FLE33KBjmNJLCCCbN7ryuxk9z0bdokzq8G4jknZmkqNwI12vkvW4TiZU6uSb0OWvSzQdlqj3rACLGoOxX197nkWITxggg7EEGiQaPiNk3B8g7WYzHYTESYdmMlkiytfEX5TK1jvwufVkijre1LzMVXqUp5FJ2PawdCjWpqcoK9/zQ48LXyAmUl5IGaR+aQuO2rj914taq3PM3d+p6kcsNIqy8tDqYPhzMuWrsaO0zEea4qleV7kSqu5vwuGoZSNQd9RfiuedS7uiknd3LXRkVfUZZBYIPnyKiFRp5oOzRVpMut595z3VRFvcQCL6ndWqYqrUWWc210buZxpwi7xSXwLY3O8/kuVpF7DG9dRbR9Qj2uOQDQnS9B903RVm7C8QyNyluYAmtdQvc4bxqWFh2Uo3jyto/wDOpwYnBKrLMnZmabEF7tfOvovKxOJq4mbqVXdv2S6Lovzc6KdGNOOWJqdH7INcl+j8JrOpg6Un/wBUvbS/xtc+axkFGtJLr9dTI9q9VHIyKkgKQBSAKSwBAFIApAZ5sTR7uMd5JzGzYx1eeXlufUjGdXXLDV/Jev23fzN6dFWzzdo/N+i/fZeug8Nhstucc8jvfkIq+jWj8LRyHrZsqadPLq9ZPd/my8v3K1aueyStFbL9/Nvm/orIvpamQUgBAJAFIApCTIxcCOtlgWsTNmjDjVWZRHewDdlhM3idiIaLBmqJSwteC1wDgdwVVpNWZY8rxXsNG4PdCSx5OZreW2y87EYCE03Hc66OLlDfY5cvZrFGOIZd6Br8JXjPhVSEsy5nbHFwu2fReGMc2GNrxT2sDXeYFWvpKSagkzyqjTk2iUzlqih4b9ozMKIO9lpuIBaIHNy967XUEc2AX5ct1x4+FN07y8XL86Ho8MlV7W0fDz6f7PGcKx7bNv2PIhfK16MuSPcmuh1Y5oibsNPVhom+vX4rlcZ2MtTVG927QZBoNsp9TofksXFc9Pz3GhayZp0cKv8AC4Vf+fgquDWqJtYkwAaXens+XTzUPXUhjsA6c1G6K3LasePLwPVV2FwjF3YIN0R5JLTYhku5VcxFyUMfzOg5+Cl3bsirZ15sPlaB0HzX6jw+j/D4eFLotfXn8z5fES7Sbl1OXMxekmcjKKVioKQCAEAICueZrBb3Bt6Ablx6NA1J8AqTqRh4vz0XMvTpTqO0V9l6vZfEp/iSdYGddO+d9mD1Ov4Ss+/P/wAr5v7fX0Nf+On/AOn/APK+/wAl6ovggawZWANGpocydyTzPiVrGKirRRjOcpvNJ3ZZSsVCkAqQAgCkAkAISZGBcCOtl7GLRMo0bsLCjZCR3cHGsJM2ijosWRoiwFCSxhUAvaVUCe5AZJXKyIZyeIcHw04Imw8UvO3MbmvqHDUeqiVOEt0aQrVKb7smjzk3YDDg5oJZYDya6pmD1o/NcVXhtOezaO+HFqq0mk/l+exzMTwXiEGoYMQwX7UD7dl65HAG/AWvHr8GmrtanZTxtCpu7Pz+/wDoy4HiJlJaGuzDdp0IN6g3zXj1sP2e52um0r8jod287gV0cQR6LmzRWzKbFE7mwtzyYgMa03TqLbrYN3Jo7ArSCdR5Ywvf89CubqeS4f2qfHJIXszxPkc8Munx5jZy9fL5r1q3Dozgsrs0repR6HexHa2AMzRiR7zVMLCK8yfsuCHDajladkhe56RrrpzTYIB829QvNatoxcDiW5+6v2zGZAP6c2W/UhQqby5+V7EFzMwc0MbmfYyjTfktMPGcqscivK+nqUm1lebY9BLC4NGchz69otFNvoPBfp2HzqK7R3lz6fA+bq5W+6tDi4puq9CJyyMhC0MxIAKN2V2EruyKDiW/gBl/4xY/uPs/NZdtF+Dvem3vt8zbsJLxtR9d/bf5Ecsrty2Ea+5/Ek8DmIoehS1WW7t6av3eny+JN6Mdk5Pz0XstX7r0Jw4VjDmAtx3e8lzz4ZjrXhsrQpxjqt+vP3KVK05qzenRaL2X+y5XMwQBSAEAIBIAQAhIUgM0TFwnWb8PApuRY6uGgVHIskdKFtLNsui/MqlgzoCbJEBcJFBInSIDPIbv7GipIPAY7tHjI55IoZIcTGx9NkLBmLdLBLSBY1F1yXh4jicqM3FNNLme9R4dRnTjOacW+VzTD2mxFAvjjNgmqe0Cv6rK5Y8cqqWqTXs/qRLhdHlJ/JmYdp8TmJe+GNl0MrPY8i4k0VFTjGIl4EvSxp/LcOlazb9fsVTue+UzgRue6rfq3QChXJeTicVLEScqu/kdFKMadPs1sgZK8e96/hHxC5XGL2LO3I8/2owRkfFIALLXN0qzRBH1K9HBVckZRbKxhe5yZuG6A5XNNjNma6q2u9R/8XXGvra5XKUYzBd2Q0CzqVenVzK5ZU7nW4VxTGhojaYy1gprnsJdQ2F3RpclfD4dyzO+vmaLDrma+Cd43EOxM7yXUWyF35dwAOQsDQLLE5HSVKmtORNWklDQ+qcFwgYzvHinvFi/wtPLzXucG4csPT7Wa77+S+75+x87i6+eWWOy+ZDiOPib70sbf1PaPuveVWnHxSS+KOHsqkvDFv4M4GIx0Z90l/8Axte8erRS6Y4inyu/RN/NKxk8NU52Xq0vq7mYyvPuxnwMjmtB9LPyV+1qPww92l9Mz+RTsqa8U/ZN/Wy+Yu7kO7wzwjaL/udf0UuFWW8rei/d3+iIz0o7Rv6v9lb6sBhGbkZzvchLyD4Xt8EWHpp5mrvq237X2+AliajVk7Lolb3tv8S6luYAgCkAIAQAgBACAKQCpAFISCAWHjXGzqudnCQrNsujoMZSzbLFoKgkeZARzICQcgJh6gk4va3iv7vhy9s/cyn/AGRlY7vHcxlcDpXPl8lzYur2VNtOz5HXgqPbVVFxuufkfPX8exs9skndKx2hHsxNI6FrQLHmvAr4urONpSfofQwwlCk7xjZ+/wBTRDh21qe701ykV/gheVKbvpqWcw/1LuiQRmbqBIyrIB/KnYZ1db9CXSb1J8SxDZoTTS85mDRvtCiDz8FWjB06mrJpQlGd7EuGvcGhjG6jUg7Ef58lFZJu7L1YqWp1I5SQTlogXlBFkdfmuVx13OZwaMHEJLZm7ssyuFOOQAk6aAHX/wALooq0rXv7k0m1Izd8xwLZO+YSKdlDnRm/AarTLJWcbP6l5WJYfDskaXPAJssLavRpqyCNL96vFJzlB2j6/n0ITuS4fhabmDi0EmgNfZu1WtUu7NG2ZFmIJcwhgGaTUkiwWgaCj5BVhZS12RSo042ex6Dg02BOWOXDQNkNCOV0TXNk6am8rl9Hw7GYeolCrFKXorP7P88jwcTGvG7hJ26Xeh1sRAxnuRsZ+hjW/QL6ilCK2R41ScpbtnMmK6onMylXIBAIo3YFeGmD25hsbr1WNCtGtDPHYvUpuEsrLVsZggBCQQAgBAFIBUgCkAIApAPCnVczRumdvCuCwkjWLNmZZ2L3I5lBIZkA7QDBQA7UEWRfMVY8rUEnzrtzwWKF7cR380z3kh0M0neODavM07ht6VtqF4/EKWWzi9X11Pc4diJSTg4pJc1ocLAYyMHVkY8XU8+i8SrSk+b+h6kk2VcWxEbqkiZkeD7TwAGu8MvXxV6EJLuzd0TTTi9SWC4mxwLJWEE6ZmgkBRUoSTvFmsqh2eHyN1IfmB3ogZhzBrYhcVWL5oxnXWxbinNAuG7vQF2reoPUKsE27TOeVYzu4m14y+5KTqLytrmQfstFh3F33iFWMGIfdEkurVtuc6iOi3guhPa22Kxxot0cdera+as8KpbGbrFTuMEEkGw7RxseyfzemnwCusLda8jN1h/6wACNtKBuqvS1H8NqFXLGccyEFuWhuOo2OtKrwmbcs610aIu0DBexA2BNfBZvByZg6qN0nbmV4DR3djdw9t5+y9mONxapKmnr/wBra/nzOF4ajnzPbpyPUMfmY1wJIc1pBO5sL6rCU406MIx2SX4/N8zxa0nKo2+pGl0mQUpBRxC+6lrfu31/aVjiP6UrdH9C9Lxr1Rm4CysPH4iz8Vx8KgoYWNuepvjZXrM6FL0jlBACAKQBSAKQBSAKQBSgCUgFBJRC+lm0WTOlh8SspRNFI3xTWsZRNUy8FZsuh2oJC0BIFASBQEgUBzeN4ETxPj7uF5e0tD5gTkJHvAAXY8x5rOpTU1Zo1pVZU5KSb+B5HC/s9a0fxcU+TwZGGgepP0XEuGxvq/Y75cUm9kZeLdgDcf7rPkaA7vTiCXFxsZcoY0eO56K74fDkVjxKeudexRH2DmBs4uJp6sw7rHkc4Vf5bFqzkUlj78vma4uxbxWbGvNdIWj6uKj+VUubMnjJdC89jI3aPxE7vLux/wBpVo8Lora5X+LmWM7GYYbyYh36pG/Zq0XDqHQh4qoWjsdgubJHec0n2IWiwVBf2lXianUvi7H8PH8s136pJXfVy0WGpLaJV16nU3wdl8AP5PDn9UYd9VPZQ6IjtZ9WdbCcCwbfdwmFb4jDxX9FHZwWyXsM8up0P3WJo9mKNv6WNH0CvGKKNmDFu6LqgYSOZIxbpmTRUY1NyLCyKbkWKsVHbHjqxw+RVKmsGvJlo6SR5PC8cLIWRt3aKJXydPilSlQVKK1X0PceBjOpnY8Px97d/aFqaPF69NWlqTU4dTltoboe0TTYLdeVLsXHe42468jlfDHmVnodDCY3MddNF5H8/rqvGcvDzR0vhsOzaW5uC+1oYinXhnpu6PDnTlB2kC2KAoA0AkAIBISFISYQVBBfG9VaJTOjhpVjJGsWdKJ6waNkyxULkSVADMgJB6AedAQc9AVOepBU5ykgrKECUgaAVoABUgsYUBsgVWSjoQhUZJKUK8SrMEsVrZMzaKTh1OcjKVPgU5yMpUYVOcZSL4LBHgUzEZT5JhGkkjchxFfFfE10oyZ9HTeh2MJwwuLS7RpXLCvTU1n25l55rabk24Tu3EjWiRR6LOdVT22LpWN+Gl3I6/Zcs4lzsYOf8PPkvouAcQjRXYPeUtDyOI4ZzfaLZI2L7U8MEur2JBCBIApAFISKkJMCgqTYoJNcDlSSLo6mGKwkjaJua1YM1QnMUXJKnBAQLlIImRAQdIhBAvUgiXIBWpIC0AiUBEuQDBUgtjUA24dQyUdSALNli8sRMNFD4VfMVsVOjS4sZ5GqyZFilzFNxYQYpuRY+S4SMNkmHMSyAHoA4r4zHf1GvNnt0PCjqw4mqHILzpQub3J4h4JzDQ8x1VYJpWGYzQSjlvr9VpOLJcjrYF5BzfFVo1uwrRqJbO5SrDtIOPU6BxOui6q3G8XUk3exzwwNKKtY0QixZ5r6T9OyqVYTr1JXbdl8DzeIqMJKEUWUvpTzQpCBUgCkJFSAwUqgm0IDZho1nJl0js4WFc85G8Ub2xrBs2SB0arckomaALJA81NyDlTcQiDgzOC48gqOvBO1xlYnydNVsmRYraTzREMdqQK0AZlJAZkAi5AK1IJtCgF8YQGyEqrJOhBIqMsjW2RQSJ7kBmkKsQZnlWRBUSpIC1KIZ8k4g/JiMQK/mJb8s5K+TxtP/ml6s9eg+4jfA5rwORXlyUos6TSyG9Dy2KychYyxYbYrWVQSWpvw97LnnbcmJ1sHhiSLGi7sBw6derFtdzmc+IxChFpbnSENaBfoFClToxywVkeBOUpu8hFi3UjOxEtVrlbCpTcWDKouLBkS5NjmoVLGKGSdHBlZSNIncwhC5ZnREq4px3D4cfxHi/yjdcdXEQhuzZRbPG8V/aHu2CP/AKiuOePX9pdQPOTcdxWJdlMhF7Bq4K2LqPmXjFI1YDAyNnjDg4vcQRfTquRdrOoktybpHvnR1yX2EdjkZS4KxBAoCBKkgjaALQCtSCTVAL4wgL2BQSXNKgkuZKlgXNnUWJuWd+osLkHSKSCh7lJBXmUgRcrIqz5bxyOsbiR1lJ9QCvl+I6V5Hq4Z9xEsOxeVNnWjpRNdy1PJc0nHmaI1cPwEh/3PZDtWHlqdl7FLhEq1NTT3RzVcXGMmlyO3huCaWXei6YcAvbNI5pY7ojpR4QN2XuYbCU6CSicNSpKe4yxdmYysQLVZSKuJAsV1Io4kcitmK5RhihyLKI8irmJynFW5iTaoBpgfSq0WTOrh59Kulz1IXVjaMrHg+1OFbEZXyPL5Cf4bb+a+Vr4Zwk88tT0IzutDyNk6nmsdESfROxnZjJ3eIlF2wuDTyJ2+S9DC4PM1OexnKXI9VLhWd53tDMG5R4BekqMM+e2plfQhItypQ5SQUuKkFTipIIkoBKQSCAm1QC6NQC9pUEkrQDzKQMPQE2yICWdARJQECVJArUg5vEOBwzOzuFO5kc1y4jB06zvLc0p1pQ0R5qfhvdzOjZbqIr0XyeNo5K7pw1PWozzU1KR2+GcKIJL+mi6MDwmVdSdVWXIxr4tRsoHcbC2stacgvq6cFTgoLZKx5jk3JyEI3M902PylLNbF7p7k2zg+B6FSmQ42E4qShU4qSAa4cxam5Fhl7B5fC/Xlr9FN2LFJxMV5Q4lxutNNFTtdbFsllcnmVyDjBq6zkLo4rVWy1jQ2BRmJsTaSFV6ko42M7PfvEveSPsZtR/T0XiS4ZKVTPN7v5HYsQstkgwXZdjsQ6RzahaajZ1obrKngU6rk/CXdTu+Z6/MAABoAKA8F6aVtDO5S+RSQUuegKnFSQUuKkFRKkgigGgGEBNpQFrSoBaHISSDkA7QDtAMFASDkA7QESVJArUgkHKAUxYVjXOfVucbJK5oYWnGbnbVs0dWTio8i+10mYZkA86AreAd/VRYlOxS5hGzlFnyLZk90Vkv8FOo7pEl3kmpGhW6K9ySpy9RmtsNsbQbAF9ealRSKttk86kH/2Q=="/>
          <p:cNvSpPr>
            <a:spLocks noChangeAspect="1" noChangeArrowheads="1"/>
          </p:cNvSpPr>
          <p:nvPr/>
        </p:nvSpPr>
        <p:spPr bwMode="auto">
          <a:xfrm>
            <a:off x="307975" y="-2719388"/>
            <a:ext cx="10648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3" descr="data:image/jpeg;base64,/9j/4AAQSkZJRgABAQAAAQABAAD/2wCEAAkGBxAQEBAPDw8PDQ8QDw8QDQ0NDw8PDg4QFREWFhQRFBQYHCggGBolGxQUITEhJSksLi4uFx8zODMsNygtLisBCgoKDg0OGhAQGiwkHCQsLCwsLCwsLCwsLCwsLCwsLCwsLCwsLCwsLCwsLCwsLCwsLCwsLCwsLCwsLCwsLCwsLP/AABEIAKgBLAMBEQACEQEDEQH/xAAbAAACAwEBAQAAAAAAAAAAAAAAAQIDBAUGB//EADwQAAEEAAQDBQYDBwMFAAAAAAEAAgMRBBIhMQVBUQYTYXGRIjKBobHBQlJyBxQjRGKS0RUzc4LC4fDx/8QAGwEBAAMBAQEBAAAAAAAAAAAAAAECAwQFBgf/xAA2EQACAQIEAwYFAgYDAQAAAAAAAQIDEQQSITEFQVETIjJhcZGBobHR8AbBFBUzQuHxI1Jiov/aAAwDAQACEQMRAD8A9Da7zlIvarplWjLLEtFIzaMj4lqpGbiUuYrplGiNKxAIQNANACAaAdIB0gClIGgGgGgBAOkAUgBAFIApAOkAUgCkAUgCkAUgHSEggEgCkAUgCkAqQAgHSgG4PXnHeSzqSBFSmRYrexaKRRozSRrWLMmjO9q0Rm0RpWIBCBoBoBoAQDpANACkDQDQAgGgBANACAEAUgHSAKQkKQBSAKQBSAEAIApAJACAKQBSAEJLA9eYtTuehIPUkEg9ATDlZEMrkWsTORlkC3iYsqVygIBoQNANANACAaAFIGgGgBANANCQpAFIBoAQAgCkAIBoAQAgEgCkAUgCkAUgFSAdKAJCSoHKa5HbwXlruu3I9B95X5k8yuUJBykFrCpIJPCvTkpK6M5GWQLoizGRVSuUHSkDQAgGhA0AISNACkDQgaAEA0JGgGgBACAEAIAUAdIApAFIApACAKQBSAVIApAFIApACElTl5zVzuvYgCqJ5dGS1fVFjVoVOhw6DMSTs1fP/qDiEsNRUIby+hvh6alLU0PwluPILhw36hhRwUY7zWheeFcp+RnkwNfVccP1JiFFrq7m/wDBQbuYTEcxbWwtfVcJ4u8bJxatZHBisIqUU0yLo6XvXOCxClJA6UgKQDQgEJGgBANSBoAQDQDQDpQAQBSAdIBOUMlDUkBSAKQDpAFIApAFIBIAQBSAEAkJCkBQV5x2ipGrhOxNgrdZpuPoWsmdjB4hkcWZxAtwb8SaC+D/AFFGc8blWqtdfv8AQ7sNG8dDfIRp4r51XOlMrd6qyLmXI2yTufovruBcQw2FpPN4mcWKozqPTYzFrXlwbrl3X2OEx1PEq9Nnm1cPKnuVOwy7VIwylboFbMVsVujVrkWI0pICkAUgHSAKRuwQNIIBBsHUEbEKIyUkpJ3TJlFxbTWqJUpIHSAdIB0gCkAUgCkBCWQNFnQLKtXhSjmmy8IOT0OdNxdjKG+q8qrxinGyjqdKwsnqzZg8Y2UW07brvw2Mp113TCpScNzSusyBACAEAISCAEIEgBACEiQGel5x2k2tUgztxLmEiUacnBfPYypi8PFqOqu2dNOMJs1VHKwtDrHvDwpfK169WVXPPfY9igowVjjYqTFtcHZj7A9gdQVvBUGrW3JlCPI6nZniU0plEurmltDwXJjaFOCi47GbVjuF46LhswcvFyOit7OZ9pe1w3iFTDu0eZE6UKqtI6vCcQzEMBafar2x0PNfd4TFqtTT58zx8RhnTk1yNMmC8F2KZzOJhxGFpaxkZOJgkjpaplGiIYpuRYkIilxYkIiouTYyY+UMBYSQ97Tk315E34LzeJY+GGpNPxNO355HdgMHKtUUv7U1f67eZz8GHxmtcvIbivJfG4filfD/ANOWnR7e32PpcRhKOIXfWvXn7m5j3GS92BtGtgSd/l816eD/AFDOVdPEWUWracvM86vwqCoNUvFe+vPyL8RJRY1urpHBoI1obud6A/FfS1cZTUoQhJNy2trpzf2PHpYWTUpyVlFa+vJe+/kae6XZc5bESxTciwqUkAgBAcvjkbyzMDoNwvneOUaslnXhR24WUVpzPKSElfOxsj0Du9lpPeaRR3te9waoo1HB7vY5MXFuNz0S+mPOBAFIApAFICnEz5AAAXPdpGwbuP8AgcyufEVnTVoK83sv3fkuZtRo523J2it3+c3yHhmvDRnIc7WyNt9kwtOrTpKNWWaXNkVpQlNuCsi2l0GQqQAgCkBnC887S1gVkirLe6DhRFjxRwUlZkXsc/F8Dkbb8OfNi8PG8IhPvQO6jimtGUQ8Qd7sjS2QaUV8pXwcqUrM9SlUUju4CJgbmboTueq8yrKTdmS7thTXvpz8uw028134GnRk8tXS+wnmS0RLGdnZ3V3cge2xmG+i9yPBo+KDujCOKivEtT0vC+DRQNpjaJ1J5r6ChRhRjaJ59WpKo7s1vw66VIwaOZi4FtGRnJHnOI4yGKQRyyNjc5uZufRpF1vsPipliqdOSjJ2Zang61WLlTjdLTQkHRZcxkjy1ZdnblrztWeIp2vmVvUosNVvbK7+jORguJvEr2mpIC8904g5g29Bm59dV85Pj0qdR2WaF/jb86nty4RF0k72nbXpf0+x6TDBknukXzafeHwXr4PiVHFK9N69Hv8AnoeTWwlSi+8tOvIycawXssOUOp9UR1BC879QqTwykuT1+J2cKeWq11X0MfceyPYcC3XQ5gfBfD59dz30yJi2rWzZPzTN1BNsRLgW00g5rI/98Vrh8VLDzVWG62MqkIzi4y2Z2xACARsRa/S8NiY16Uasdmr/AJ6HytWi4ScXyMuKiygn081hxLHRwuHlJvvNNR9f8bsvhsO6tRK2nP0KHsXqQkpJNHHKNnYrpXKipARljDgWnYiisq1JVabg9mTGWV3OMeBjKfzWSPJfN1ODzWH08Vzvjiln8jfw/C5GiwA7qvQ4VhbUlKa7yMsTVvK0djavZOQEAIAQFM84ZQouc7RjB7zj9h1PJZ1Kihpu3svzl1ZrSpOeuyW76fd9FzFBBRL3kOkcKJGzR+Rvh9VFOnlblLWT3f7LyJq1cyUY6RWy/d+f02RfS1MRUgCkAUgBCTK1cCOsuBV0ijZdCdVexW52sC3ZZSNIlvEOBxYhuoDX8njdeficLTrK0kdFOo47HmcRhJsI7LJbotae3X1XymO4VOn3oq56FLE33KBjmNJLCCCbN7ryuxk9z0bdokzq8G4jknZmkqNwI12vkvW4TiZU6uSb0OWvSzQdlqj3rACLGoOxX197nkWITxggg7EEGiQaPiNk3B8g7WYzHYTESYdmMlkiytfEX5TK1jvwufVkijre1LzMVXqUp5FJ2PawdCjWpqcoK9/zQ48LXyAmUl5IGaR+aQuO2rj914taq3PM3d+p6kcsNIqy8tDqYPhzMuWrsaO0zEea4qleV7kSqu5vwuGoZSNQd9RfiuedS7uiknd3LXRkVfUZZBYIPnyKiFRp5oOzRVpMut595z3VRFvcQCL6ndWqYqrUWWc210buZxpwi7xSXwLY3O8/kuVpF7DG9dRbR9Qj2uOQDQnS9B903RVm7C8QyNyluYAmtdQvc4bxqWFh2Uo3jyto/wDOpwYnBKrLMnZmabEF7tfOvovKxOJq4mbqVXdv2S6Lovzc6KdGNOOWJqdH7INcl+j8JrOpg6Un/wBUvbS/xtc+axkFGtJLr9dTI9q9VHIyKkgKQBSAKSwBAFIApAZ5sTR7uMd5JzGzYx1eeXlufUjGdXXLDV/Jev23fzN6dFWzzdo/N+i/fZeug8Nhstucc8jvfkIq+jWj8LRyHrZsqadPLq9ZPd/my8v3K1aueyStFbL9/Nvm/orIvpamQUgBAJAFIApCTIxcCOtlgWsTNmjDjVWZRHewDdlhM3idiIaLBmqJSwteC1wDgdwVVpNWZY8rxXsNG4PdCSx5OZreW2y87EYCE03Hc66OLlDfY5cvZrFGOIZd6Br8JXjPhVSEsy5nbHFwu2fReGMc2GNrxT2sDXeYFWvpKSagkzyqjTk2iUzlqih4b9ozMKIO9lpuIBaIHNy967XUEc2AX5ct1x4+FN07y8XL86Ho8MlV7W0fDz6f7PGcKx7bNv2PIhfK16MuSPcmuh1Y5oibsNPVhom+vX4rlcZ2MtTVG927QZBoNsp9TofksXFc9Pz3GhayZp0cKv8AC4Vf+fgquDWqJtYkwAaXens+XTzUPXUhjsA6c1G6K3LasePLwPVV2FwjF3YIN0R5JLTYhku5VcxFyUMfzOg5+Cl3bsirZ15sPlaB0HzX6jw+j/D4eFLotfXn8z5fES7Sbl1OXMxekmcjKKVioKQCAEAICueZrBb3Bt6Ablx6NA1J8AqTqRh4vz0XMvTpTqO0V9l6vZfEp/iSdYGddO+d9mD1Ov4Ss+/P/wAr5v7fX0Nf+On/AOn/APK+/wAl6ovggawZWANGpocydyTzPiVrGKirRRjOcpvNJ3ZZSsVCkAqQAgCkAkAISZGBcCOtl7GLRMo0bsLCjZCR3cHGsJM2ijosWRoiwFCSxhUAvaVUCe5AZJXKyIZyeIcHw04Imw8UvO3MbmvqHDUeqiVOEt0aQrVKb7smjzk3YDDg5oJZYDya6pmD1o/NcVXhtOezaO+HFqq0mk/l+exzMTwXiEGoYMQwX7UD7dl65HAG/AWvHr8GmrtanZTxtCpu7Pz+/wDoy4HiJlJaGuzDdp0IN6g3zXj1sP2e52um0r8jod287gV0cQR6LmzRWzKbFE7mwtzyYgMa03TqLbrYN3Jo7ArSCdR5Ywvf89CubqeS4f2qfHJIXszxPkc8Munx5jZy9fL5r1q3Dozgsrs0repR6HexHa2AMzRiR7zVMLCK8yfsuCHDajladkhe56RrrpzTYIB829QvNatoxcDiW5+6v2zGZAP6c2W/UhQqby5+V7EFzMwc0MbmfYyjTfktMPGcqscivK+nqUm1lebY9BLC4NGchz69otFNvoPBfp2HzqK7R3lz6fA+bq5W+6tDi4puq9CJyyMhC0MxIAKN2V2EruyKDiW/gBl/4xY/uPs/NZdtF+Dvem3vt8zbsJLxtR9d/bf5Ecsrty2Ea+5/Ek8DmIoehS1WW7t6av3eny+JN6Mdk5Pz0XstX7r0Jw4VjDmAtx3e8lzz4ZjrXhsrQpxjqt+vP3KVK05qzenRaL2X+y5XMwQBSAEAIBIAQAhIUgM0TFwnWb8PApuRY6uGgVHIskdKFtLNsui/MqlgzoCbJEBcJFBInSIDPIbv7GipIPAY7tHjI55IoZIcTGx9NkLBmLdLBLSBY1F1yXh4jicqM3FNNLme9R4dRnTjOacW+VzTD2mxFAvjjNgmqe0Cv6rK5Y8cqqWqTXs/qRLhdHlJ/JmYdp8TmJe+GNl0MrPY8i4k0VFTjGIl4EvSxp/LcOlazb9fsVTue+UzgRue6rfq3QChXJeTicVLEScqu/kdFKMadPs1sgZK8e96/hHxC5XGL2LO3I8/2owRkfFIALLXN0qzRBH1K9HBVckZRbKxhe5yZuG6A5XNNjNma6q2u9R/8XXGvra5XKUYzBd2Q0CzqVenVzK5ZU7nW4VxTGhojaYy1gprnsJdQ2F3RpclfD4dyzO+vmaLDrma+Cd43EOxM7yXUWyF35dwAOQsDQLLE5HSVKmtORNWklDQ+qcFwgYzvHinvFi/wtPLzXucG4csPT7Wa77+S+75+x87i6+eWWOy+ZDiOPib70sbf1PaPuveVWnHxSS+KOHsqkvDFv4M4GIx0Z90l/8Axte8erRS6Y4inyu/RN/NKxk8NU52Xq0vq7mYyvPuxnwMjmtB9LPyV+1qPww92l9Mz+RTsqa8U/ZN/Wy+Yu7kO7wzwjaL/udf0UuFWW8rei/d3+iIz0o7Rv6v9lb6sBhGbkZzvchLyD4Xt8EWHpp5mrvq237X2+AliajVk7Lolb3tv8S6luYAgCkAIAQAgBACAKQCpAFISCAWHjXGzqudnCQrNsujoMZSzbLFoKgkeZARzICQcgJh6gk4va3iv7vhy9s/cyn/AGRlY7vHcxlcDpXPl8lzYur2VNtOz5HXgqPbVVFxuufkfPX8exs9skndKx2hHsxNI6FrQLHmvAr4urONpSfofQwwlCk7xjZ+/wBTRDh21qe701ykV/gheVKbvpqWcw/1LuiQRmbqBIyrIB/KnYZ1db9CXSb1J8SxDZoTTS85mDRvtCiDz8FWjB06mrJpQlGd7EuGvcGhjG6jUg7Ef58lFZJu7L1YqWp1I5SQTlogXlBFkdfmuVx13OZwaMHEJLZm7ssyuFOOQAk6aAHX/wALooq0rXv7k0m1Izd8xwLZO+YSKdlDnRm/AarTLJWcbP6l5WJYfDskaXPAJssLavRpqyCNL96vFJzlB2j6/n0ITuS4fhabmDi0EmgNfZu1WtUu7NG2ZFmIJcwhgGaTUkiwWgaCj5BVhZS12RSo042ex6Dg02BOWOXDQNkNCOV0TXNk6am8rl9Hw7GYeolCrFKXorP7P88jwcTGvG7hJ26Xeh1sRAxnuRsZ+hjW/QL6ilCK2R41ScpbtnMmK6onMylXIBAIo3YFeGmD25hsbr1WNCtGtDPHYvUpuEsrLVsZggBCQQAgBAFIBUgCkAIApAPCnVczRumdvCuCwkjWLNmZZ2L3I5lBIZkA7QDBQA7UEWRfMVY8rUEnzrtzwWKF7cR380z3kh0M0neODavM07ht6VtqF4/EKWWzi9X11Pc4diJSTg4pJc1ocLAYyMHVkY8XU8+i8SrSk+b+h6kk2VcWxEbqkiZkeD7TwAGu8MvXxV6EJLuzd0TTTi9SWC4mxwLJWEE6ZmgkBRUoSTvFmsqh2eHyN1IfmB3ogZhzBrYhcVWL5oxnXWxbinNAuG7vQF2reoPUKsE27TOeVYzu4m14y+5KTqLytrmQfstFh3F33iFWMGIfdEkurVtuc6iOi3guhPa22Kxxot0cdera+as8KpbGbrFTuMEEkGw7RxseyfzemnwCusLda8jN1h/6wACNtKBuqvS1H8NqFXLGccyEFuWhuOo2OtKrwmbcs610aIu0DBexA2BNfBZvByZg6qN0nbmV4DR3djdw9t5+y9mONxapKmnr/wBra/nzOF4ajnzPbpyPUMfmY1wJIc1pBO5sL6rCU406MIx2SX4/N8zxa0nKo2+pGl0mQUpBRxC+6lrfu31/aVjiP6UrdH9C9Lxr1Rm4CysPH4iz8Vx8KgoYWNuepvjZXrM6FL0jlBACAKQBSAKQBSAKQBSgCUgFBJRC+lm0WTOlh8SspRNFI3xTWsZRNUy8FZsuh2oJC0BIFASBQEgUBzeN4ETxPj7uF5e0tD5gTkJHvAAXY8x5rOpTU1Zo1pVZU5KSb+B5HC/s9a0fxcU+TwZGGgepP0XEuGxvq/Y75cUm9kZeLdgDcf7rPkaA7vTiCXFxsZcoY0eO56K74fDkVjxKeudexRH2DmBs4uJp6sw7rHkc4Vf5bFqzkUlj78vma4uxbxWbGvNdIWj6uKj+VUubMnjJdC89jI3aPxE7vLux/wBpVo8Lora5X+LmWM7GYYbyYh36pG/Zq0XDqHQh4qoWjsdgubJHec0n2IWiwVBf2lXianUvi7H8PH8s136pJXfVy0WGpLaJV16nU3wdl8AP5PDn9UYd9VPZQ6IjtZ9WdbCcCwbfdwmFb4jDxX9FHZwWyXsM8up0P3WJo9mKNv6WNH0CvGKKNmDFu6LqgYSOZIxbpmTRUY1NyLCyKbkWKsVHbHjqxw+RVKmsGvJlo6SR5PC8cLIWRt3aKJXydPilSlQVKK1X0PceBjOpnY8Px97d/aFqaPF69NWlqTU4dTltoboe0TTYLdeVLsXHe42468jlfDHmVnodDCY3MddNF5H8/rqvGcvDzR0vhsOzaW5uC+1oYinXhnpu6PDnTlB2kC2KAoA0AkAIBISFISYQVBBfG9VaJTOjhpVjJGsWdKJ6waNkyxULkSVADMgJB6AedAQc9AVOepBU5ykgrKECUgaAVoABUgsYUBsgVWSjoQhUZJKUK8SrMEsVrZMzaKTh1OcjKVPgU5yMpUYVOcZSL4LBHgUzEZT5JhGkkjchxFfFfE10oyZ9HTeh2MJwwuLS7RpXLCvTU1n25l55rabk24Tu3EjWiRR6LOdVT22LpWN+Gl3I6/Zcs4lzsYOf8PPkvouAcQjRXYPeUtDyOI4ZzfaLZI2L7U8MEur2JBCBIApAFISKkJMCgqTYoJNcDlSSLo6mGKwkjaJua1YM1QnMUXJKnBAQLlIImRAQdIhBAvUgiXIBWpIC0AiUBEuQDBUgtjUA24dQyUdSALNli8sRMNFD4VfMVsVOjS4sZ5GqyZFilzFNxYQYpuRY+S4SMNkmHMSyAHoA4r4zHf1GvNnt0PCjqw4mqHILzpQub3J4h4JzDQ8x1VYJpWGYzQSjlvr9VpOLJcjrYF5BzfFVo1uwrRqJbO5SrDtIOPU6BxOui6q3G8XUk3exzwwNKKtY0QixZ5r6T9OyqVYTr1JXbdl8DzeIqMJKEUWUvpTzQpCBUgCkJFSAwUqgm0IDZho1nJl0js4WFc85G8Ub2xrBs2SB0arckomaALJA81NyDlTcQiDgzOC48gqOvBO1xlYnydNVsmRYraTzREMdqQK0AZlJAZkAi5AK1IJtCgF8YQGyEqrJOhBIqMsjW2RQSJ7kBmkKsQZnlWRBUSpIC1KIZ8k4g/JiMQK/mJb8s5K+TxtP/ml6s9eg+4jfA5rwORXlyUos6TSyG9Dy2KychYyxYbYrWVQSWpvw97LnnbcmJ1sHhiSLGi7sBw6derFtdzmc+IxChFpbnSENaBfoFClToxywVkeBOUpu8hFi3UjOxEtVrlbCpTcWDKouLBkS5NjmoVLGKGSdHBlZSNIncwhC5ZnREq4px3D4cfxHi/yjdcdXEQhuzZRbPG8V/aHu2CP/AKiuOePX9pdQPOTcdxWJdlMhF7Bq4K2LqPmXjFI1YDAyNnjDg4vcQRfTquRdrOoktybpHvnR1yX2EdjkZS4KxBAoCBKkgjaALQCtSCTVAL4wgL2BQSXNKgkuZKlgXNnUWJuWd+osLkHSKSCh7lJBXmUgRcrIqz5bxyOsbiR1lJ9QCvl+I6V5Hq4Z9xEsOxeVNnWjpRNdy1PJc0nHmaI1cPwEh/3PZDtWHlqdl7FLhEq1NTT3RzVcXGMmlyO3huCaWXei6YcAvbNI5pY7ojpR4QN2XuYbCU6CSicNSpKe4yxdmYysQLVZSKuJAsV1Io4kcitmK5RhihyLKI8irmJynFW5iTaoBpgfSq0WTOrh59Kulz1IXVjaMrHg+1OFbEZXyPL5Cf4bb+a+Vr4Zwk88tT0IzutDyNk6nmsdESfROxnZjJ3eIlF2wuDTyJ2+S9DC4PM1OexnKXI9VLhWd53tDMG5R4BekqMM+e2plfQhItypQ5SQUuKkFTipIIkoBKQSCAm1QC6NQC9pUEkrQDzKQMPQE2yICWdARJQECVJArUg5vEOBwzOzuFO5kc1y4jB06zvLc0p1pQ0R5qfhvdzOjZbqIr0XyeNo5K7pw1PWozzU1KR2+GcKIJL+mi6MDwmVdSdVWXIxr4tRsoHcbC2stacgvq6cFTgoLZKx5jk3JyEI3M902PylLNbF7p7k2zg+B6FSmQ42E4qShU4qSAa4cxam5Fhl7B5fC/Xlr9FN2LFJxMV5Q4lxutNNFTtdbFsllcnmVyDjBq6zkLo4rVWy1jQ2BRmJsTaSFV6ko42M7PfvEveSPsZtR/T0XiS4ZKVTPN7v5HYsQstkgwXZdjsQ6RzahaajZ1obrKngU6rk/CXdTu+Z6/MAABoAKA8F6aVtDO5S+RSQUuegKnFSQUuKkFRKkgigGgGEBNpQFrSoBaHISSDkA7QDtAMFASDkA7QESVJArUgkHKAUxYVjXOfVucbJK5oYWnGbnbVs0dWTio8i+10mYZkA86AreAd/VRYlOxS5hGzlFnyLZk90Vkv8FOo7pEl3kmpGhW6K9ySpy9RmtsNsbQbAF9ealRSKttk86kH/2Q=="/>
          <p:cNvSpPr>
            <a:spLocks noChangeAspect="1" noChangeArrowheads="1"/>
          </p:cNvSpPr>
          <p:nvPr/>
        </p:nvSpPr>
        <p:spPr bwMode="auto">
          <a:xfrm>
            <a:off x="460375" y="-2566988"/>
            <a:ext cx="10648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5" descr="data:image/jpeg;base64,/9j/4AAQSkZJRgABAQAAAQABAAD/2wCEAAkGBxAQEBAPDw8PDQ8QDw8QDQ0NDw8PDg4QFREWFhQRFBQYHCggGBolGxQUITEhJSksLi4uFx8zODMsNygtLisBCgoKDg0OGhAQGiwkHCQsLCwsLCwsLCwsLCwsLCwsLCwsLCwsLCwsLCwsLCwsLCwsLCwsLCwsLCwsLCwsLCwsLP/AABEIAKgBLAMBEQACEQEDEQH/xAAbAAACAwEBAQAAAAAAAAAAAAAAAQIDBAUGB//EADwQAAEEAAQDBQYDBwMFAAAAAAEAAgMRBBIhMQVBUQYTYXGRIjKBobHBQlJyBxQjRGKS0RUzc4LC4fDx/8QAGwEBAAMBAQEBAAAAAAAAAAAAAAECAwQFBgf/xAA2EQACAQIEAwYFAgYDAQAAAAAAAQIDEQQSITEFQVETIjJhcZGBobHR8AbBFBUzQuHxI1Jiov/aAAwDAQACEQMRAD8A9Da7zlIvarplWjLLEtFIzaMj4lqpGbiUuYrplGiNKxAIQNANACAaAdIB0gClIGgGgGgBAOkAUgBAFIApAOkAUgCkAUgCkAUgHSEggEgCkAUgCkAqQAgHSgG4PXnHeSzqSBFSmRYrexaKRRozSRrWLMmjO9q0Rm0RpWIBCBoBoBoAQDpANACkDQDQAgGgBANACAEAUgHSAKQkKQBSAKQBSAEAIApAJACAKQBSAEJLA9eYtTuehIPUkEg9ATDlZEMrkWsTORlkC3iYsqVygIBoQNANANACAaAFIGgGgBANANCQpAFIBoAQAgCkAIBoAQAgEgCkAUgCkAUgFSAdKAJCSoHKa5HbwXlruu3I9B95X5k8yuUJBykFrCpIJPCvTkpK6M5GWQLoizGRVSuUHSkDQAgGhA0AISNACkDQgaAEA0JGgGgBACAEAIAUAdIApAFIApACAKQBSAVIApAFIApACElTl5zVzuvYgCqJ5dGS1fVFjVoVOhw6DMSTs1fP/qDiEsNRUIby+hvh6alLU0PwluPILhw36hhRwUY7zWheeFcp+RnkwNfVccP1JiFFrq7m/wDBQbuYTEcxbWwtfVcJ4u8bJxatZHBisIqUU0yLo6XvXOCxClJA6UgKQDQgEJGgBANSBoAQDQDQDpQAQBSAdIBOUMlDUkBSAKQDpAFIApAFIBIAQBSAEAkJCkBQV5x2ipGrhOxNgrdZpuPoWsmdjB4hkcWZxAtwb8SaC+D/AFFGc8blWqtdfv8AQ7sNG8dDfIRp4r51XOlMrd6qyLmXI2yTufovruBcQw2FpPN4mcWKozqPTYzFrXlwbrl3X2OEx1PEq9Nnm1cPKnuVOwy7VIwylboFbMVsVujVrkWI0pICkAUgHSAKRuwQNIIBBsHUEbEKIyUkpJ3TJlFxbTWqJUpIHSAdIB0gCkAUgCkBCWQNFnQLKtXhSjmmy8IOT0OdNxdjKG+q8qrxinGyjqdKwsnqzZg8Y2UW07brvw2Mp113TCpScNzSusyBACAEAISCAEIEgBACEiQGel5x2k2tUgztxLmEiUacnBfPYypi8PFqOqu2dNOMJs1VHKwtDrHvDwpfK169WVXPPfY9igowVjjYqTFtcHZj7A9gdQVvBUGrW3JlCPI6nZniU0plEurmltDwXJjaFOCi47GbVjuF46LhswcvFyOit7OZ9pe1w3iFTDu0eZE6UKqtI6vCcQzEMBafar2x0PNfd4TFqtTT58zx8RhnTk1yNMmC8F2KZzOJhxGFpaxkZOJgkjpaplGiIYpuRYkIilxYkIiouTYyY+UMBYSQ97Tk315E34LzeJY+GGpNPxNO355HdgMHKtUUv7U1f67eZz8GHxmtcvIbivJfG4filfD/ANOWnR7e32PpcRhKOIXfWvXn7m5j3GS92BtGtgSd/l816eD/AFDOVdPEWUWracvM86vwqCoNUvFe+vPyL8RJRY1urpHBoI1obud6A/FfS1cZTUoQhJNy2trpzf2PHpYWTUpyVlFa+vJe+/kae6XZc5bESxTciwqUkAgBAcvjkbyzMDoNwvneOUaslnXhR24WUVpzPKSElfOxsj0Du9lpPeaRR3te9waoo1HB7vY5MXFuNz0S+mPOBAFIApAFICnEz5AAAXPdpGwbuP8AgcyufEVnTVoK83sv3fkuZtRo523J2it3+c3yHhmvDRnIc7WyNt9kwtOrTpKNWWaXNkVpQlNuCsi2l0GQqQAgCkBnC887S1gVkirLe6DhRFjxRwUlZkXsc/F8Dkbb8OfNi8PG8IhPvQO6jimtGUQ8Qd7sjS2QaUV8pXwcqUrM9SlUUju4CJgbmboTueq8yrKTdmS7thTXvpz8uw028134GnRk8tXS+wnmS0RLGdnZ3V3cge2xmG+i9yPBo+KDujCOKivEtT0vC+DRQNpjaJ1J5r6ChRhRjaJ59WpKo7s1vw66VIwaOZi4FtGRnJHnOI4yGKQRyyNjc5uZufRpF1vsPipliqdOSjJ2Zang61WLlTjdLTQkHRZcxkjy1ZdnblrztWeIp2vmVvUosNVvbK7+jORguJvEr2mpIC8904g5g29Bm59dV85Pj0qdR2WaF/jb86nty4RF0k72nbXpf0+x6TDBknukXzafeHwXr4PiVHFK9N69Hv8AnoeTWwlSi+8tOvIycawXssOUOp9UR1BC879QqTwykuT1+J2cKeWq11X0MfceyPYcC3XQ5gfBfD59dz30yJi2rWzZPzTN1BNsRLgW00g5rI/98Vrh8VLDzVWG62MqkIzi4y2Z2xACARsRa/S8NiY16Uasdmr/AJ6HytWi4ScXyMuKiygn081hxLHRwuHlJvvNNR9f8bsvhsO6tRK2nP0KHsXqQkpJNHHKNnYrpXKipARljDgWnYiisq1JVabg9mTGWV3OMeBjKfzWSPJfN1ODzWH08Vzvjiln8jfw/C5GiwA7qvQ4VhbUlKa7yMsTVvK0djavZOQEAIAQFM84ZQouc7RjB7zj9h1PJZ1Kihpu3svzl1ZrSpOeuyW76fd9FzFBBRL3kOkcKJGzR+Rvh9VFOnlblLWT3f7LyJq1cyUY6RWy/d+f02RfS1MRUgCkAUgBCTK1cCOsuBV0ijZdCdVexW52sC3ZZSNIlvEOBxYhuoDX8njdeficLTrK0kdFOo47HmcRhJsI7LJbotae3X1XymO4VOn3oq56FLE33KBjmNJLCCCbN7ryuxk9z0bdokzq8G4jknZmkqNwI12vkvW4TiZU6uSb0OWvSzQdlqj3rACLGoOxX197nkWITxggg7EEGiQaPiNk3B8g7WYzHYTESYdmMlkiytfEX5TK1jvwufVkijre1LzMVXqUp5FJ2PawdCjWpqcoK9/zQ48LXyAmUl5IGaR+aQuO2rj914taq3PM3d+p6kcsNIqy8tDqYPhzMuWrsaO0zEea4qleV7kSqu5vwuGoZSNQd9RfiuedS7uiknd3LXRkVfUZZBYIPnyKiFRp5oOzRVpMut595z3VRFvcQCL6ndWqYqrUWWc210buZxpwi7xSXwLY3O8/kuVpF7DG9dRbR9Qj2uOQDQnS9B903RVm7C8QyNyluYAmtdQvc4bxqWFh2Uo3jyto/wDOpwYnBKrLMnZmabEF7tfOvovKxOJq4mbqVXdv2S6Lovzc6KdGNOOWJqdH7INcl+j8JrOpg6Un/wBUvbS/xtc+axkFGtJLr9dTI9q9VHIyKkgKQBSAKSwBAFIApAZ5sTR7uMd5JzGzYx1eeXlufUjGdXXLDV/Jev23fzN6dFWzzdo/N+i/fZeug8Nhstucc8jvfkIq+jWj8LRyHrZsqadPLq9ZPd/my8v3K1aueyStFbL9/Nvm/orIvpamQUgBAJAFIApCTIxcCOtlgWsTNmjDjVWZRHewDdlhM3idiIaLBmqJSwteC1wDgdwVVpNWZY8rxXsNG4PdCSx5OZreW2y87EYCE03Hc66OLlDfY5cvZrFGOIZd6Br8JXjPhVSEsy5nbHFwu2fReGMc2GNrxT2sDXeYFWvpKSagkzyqjTk2iUzlqih4b9ozMKIO9lpuIBaIHNy967XUEc2AX5ct1x4+FN07y8XL86Ho8MlV7W0fDz6f7PGcKx7bNv2PIhfK16MuSPcmuh1Y5oibsNPVhom+vX4rlcZ2MtTVG927QZBoNsp9TofksXFc9Pz3GhayZp0cKv8AC4Vf+fgquDWqJtYkwAaXens+XTzUPXUhjsA6c1G6K3LasePLwPVV2FwjF3YIN0R5JLTYhku5VcxFyUMfzOg5+Cl3bsirZ15sPlaB0HzX6jw+j/D4eFLotfXn8z5fES7Sbl1OXMxekmcjKKVioKQCAEAICueZrBb3Bt6Ablx6NA1J8AqTqRh4vz0XMvTpTqO0V9l6vZfEp/iSdYGddO+d9mD1Ov4Ss+/P/wAr5v7fX0Nf+On/AOn/APK+/wAl6ovggawZWANGpocydyTzPiVrGKirRRjOcpvNJ3ZZSsVCkAqQAgCkAkAISZGBcCOtl7GLRMo0bsLCjZCR3cHGsJM2ijosWRoiwFCSxhUAvaVUCe5AZJXKyIZyeIcHw04Imw8UvO3MbmvqHDUeqiVOEt0aQrVKb7smjzk3YDDg5oJZYDya6pmD1o/NcVXhtOezaO+HFqq0mk/l+exzMTwXiEGoYMQwX7UD7dl65HAG/AWvHr8GmrtanZTxtCpu7Pz+/wDoy4HiJlJaGuzDdp0IN6g3zXj1sP2e52um0r8jod287gV0cQR6LmzRWzKbFE7mwtzyYgMa03TqLbrYN3Jo7ArSCdR5Ywvf89CubqeS4f2qfHJIXszxPkc8Munx5jZy9fL5r1q3Dozgsrs0repR6HexHa2AMzRiR7zVMLCK8yfsuCHDajladkhe56RrrpzTYIB829QvNatoxcDiW5+6v2zGZAP6c2W/UhQqby5+V7EFzMwc0MbmfYyjTfktMPGcqscivK+nqUm1lebY9BLC4NGchz69otFNvoPBfp2HzqK7R3lz6fA+bq5W+6tDi4puq9CJyyMhC0MxIAKN2V2EruyKDiW/gBl/4xY/uPs/NZdtF+Dvem3vt8zbsJLxtR9d/bf5Ecsrty2Ea+5/Ek8DmIoehS1WW7t6av3eny+JN6Mdk5Pz0XstX7r0Jw4VjDmAtx3e8lzz4ZjrXhsrQpxjqt+vP3KVK05qzenRaL2X+y5XMwQBSAEAIBIAQAhIUgM0TFwnWb8PApuRY6uGgVHIskdKFtLNsui/MqlgzoCbJEBcJFBInSIDPIbv7GipIPAY7tHjI55IoZIcTGx9NkLBmLdLBLSBY1F1yXh4jicqM3FNNLme9R4dRnTjOacW+VzTD2mxFAvjjNgmqe0Cv6rK5Y8cqqWqTXs/qRLhdHlJ/JmYdp8TmJe+GNl0MrPY8i4k0VFTjGIl4EvSxp/LcOlazb9fsVTue+UzgRue6rfq3QChXJeTicVLEScqu/kdFKMadPs1sgZK8e96/hHxC5XGL2LO3I8/2owRkfFIALLXN0qzRBH1K9HBVckZRbKxhe5yZuG6A5XNNjNma6q2u9R/8XXGvra5XKUYzBd2Q0CzqVenVzK5ZU7nW4VxTGhojaYy1gprnsJdQ2F3RpclfD4dyzO+vmaLDrma+Cd43EOxM7yXUWyF35dwAOQsDQLLE5HSVKmtORNWklDQ+qcFwgYzvHinvFi/wtPLzXucG4csPT7Wa77+S+75+x87i6+eWWOy+ZDiOPib70sbf1PaPuveVWnHxSS+KOHsqkvDFv4M4GIx0Z90l/8Axte8erRS6Y4inyu/RN/NKxk8NU52Xq0vq7mYyvPuxnwMjmtB9LPyV+1qPww92l9Mz+RTsqa8U/ZN/Wy+Yu7kO7wzwjaL/udf0UuFWW8rei/d3+iIz0o7Rv6v9lb6sBhGbkZzvchLyD4Xt8EWHpp5mrvq237X2+AliajVk7Lolb3tv8S6luYAgCkAIAQAgBACAKQCpAFISCAWHjXGzqudnCQrNsujoMZSzbLFoKgkeZARzICQcgJh6gk4va3iv7vhy9s/cyn/AGRlY7vHcxlcDpXPl8lzYur2VNtOz5HXgqPbVVFxuufkfPX8exs9skndKx2hHsxNI6FrQLHmvAr4urONpSfofQwwlCk7xjZ+/wBTRDh21qe701ykV/gheVKbvpqWcw/1LuiQRmbqBIyrIB/KnYZ1db9CXSb1J8SxDZoTTS85mDRvtCiDz8FWjB06mrJpQlGd7EuGvcGhjG6jUg7Ef58lFZJu7L1YqWp1I5SQTlogXlBFkdfmuVx13OZwaMHEJLZm7ssyuFOOQAk6aAHX/wALooq0rXv7k0m1Izd8xwLZO+YSKdlDnRm/AarTLJWcbP6l5WJYfDskaXPAJssLavRpqyCNL96vFJzlB2j6/n0ITuS4fhabmDi0EmgNfZu1WtUu7NG2ZFmIJcwhgGaTUkiwWgaCj5BVhZS12RSo042ex6Dg02BOWOXDQNkNCOV0TXNk6am8rl9Hw7GYeolCrFKXorP7P88jwcTGvG7hJ26Xeh1sRAxnuRsZ+hjW/QL6ilCK2R41ScpbtnMmK6onMylXIBAIo3YFeGmD25hsbr1WNCtGtDPHYvUpuEsrLVsZggBCQQAgBAFIBUgCkAIApAPCnVczRumdvCuCwkjWLNmZZ2L3I5lBIZkA7QDBQA7UEWRfMVY8rUEnzrtzwWKF7cR380z3kh0M0neODavM07ht6VtqF4/EKWWzi9X11Pc4diJSTg4pJc1ocLAYyMHVkY8XU8+i8SrSk+b+h6kk2VcWxEbqkiZkeD7TwAGu8MvXxV6EJLuzd0TTTi9SWC4mxwLJWEE6ZmgkBRUoSTvFmsqh2eHyN1IfmB3ogZhzBrYhcVWL5oxnXWxbinNAuG7vQF2reoPUKsE27TOeVYzu4m14y+5KTqLytrmQfstFh3F33iFWMGIfdEkurVtuc6iOi3guhPa22Kxxot0cdera+as8KpbGbrFTuMEEkGw7RxseyfzemnwCusLda8jN1h/6wACNtKBuqvS1H8NqFXLGccyEFuWhuOo2OtKrwmbcs610aIu0DBexA2BNfBZvByZg6qN0nbmV4DR3djdw9t5+y9mONxapKmnr/wBra/nzOF4ajnzPbpyPUMfmY1wJIc1pBO5sL6rCU406MIx2SX4/N8zxa0nKo2+pGl0mQUpBRxC+6lrfu31/aVjiP6UrdH9C9Lxr1Rm4CysPH4iz8Vx8KgoYWNuepvjZXrM6FL0jlBACAKQBSAKQBSAKQBSgCUgFBJRC+lm0WTOlh8SspRNFI3xTWsZRNUy8FZsuh2oJC0BIFASBQEgUBzeN4ETxPj7uF5e0tD5gTkJHvAAXY8x5rOpTU1Zo1pVZU5KSb+B5HC/s9a0fxcU+TwZGGgepP0XEuGxvq/Y75cUm9kZeLdgDcf7rPkaA7vTiCXFxsZcoY0eO56K74fDkVjxKeudexRH2DmBs4uJp6sw7rHkc4Vf5bFqzkUlj78vma4uxbxWbGvNdIWj6uKj+VUubMnjJdC89jI3aPxE7vLux/wBpVo8Lora5X+LmWM7GYYbyYh36pG/Zq0XDqHQh4qoWjsdgubJHec0n2IWiwVBf2lXianUvi7H8PH8s136pJXfVy0WGpLaJV16nU3wdl8AP5PDn9UYd9VPZQ6IjtZ9WdbCcCwbfdwmFb4jDxX9FHZwWyXsM8up0P3WJo9mKNv6WNH0CvGKKNmDFu6LqgYSOZIxbpmTRUY1NyLCyKbkWKsVHbHjqxw+RVKmsGvJlo6SR5PC8cLIWRt3aKJXydPilSlQVKK1X0PceBjOpnY8Px97d/aFqaPF69NWlqTU4dTltoboe0TTYLdeVLsXHe42468jlfDHmVnodDCY3MddNF5H8/rqvGcvDzR0vhsOzaW5uC+1oYinXhnpu6PDnTlB2kC2KAoA0AkAIBISFISYQVBBfG9VaJTOjhpVjJGsWdKJ6waNkyxULkSVADMgJB6AedAQc9AVOepBU5ykgrKECUgaAVoABUgsYUBsgVWSjoQhUZJKUK8SrMEsVrZMzaKTh1OcjKVPgU5yMpUYVOcZSL4LBHgUzEZT5JhGkkjchxFfFfE10oyZ9HTeh2MJwwuLS7RpXLCvTU1n25l55rabk24Tu3EjWiRR6LOdVT22LpWN+Gl3I6/Zcs4lzsYOf8PPkvouAcQjRXYPeUtDyOI4ZzfaLZI2L7U8MEur2JBCBIApAFISKkJMCgqTYoJNcDlSSLo6mGKwkjaJua1YM1QnMUXJKnBAQLlIImRAQdIhBAvUgiXIBWpIC0AiUBEuQDBUgtjUA24dQyUdSALNli8sRMNFD4VfMVsVOjS4sZ5GqyZFilzFNxYQYpuRY+S4SMNkmHMSyAHoA4r4zHf1GvNnt0PCjqw4mqHILzpQub3J4h4JzDQ8x1VYJpWGYzQSjlvr9VpOLJcjrYF5BzfFVo1uwrRqJbO5SrDtIOPU6BxOui6q3G8XUk3exzwwNKKtY0QixZ5r6T9OyqVYTr1JXbdl8DzeIqMJKEUWUvpTzQpCBUgCkJFSAwUqgm0IDZho1nJl0js4WFc85G8Ub2xrBs2SB0arckomaALJA81NyDlTcQiDgzOC48gqOvBO1xlYnydNVsmRYraTzREMdqQK0AZlJAZkAi5AK1IJtCgF8YQGyEqrJOhBIqMsjW2RQSJ7kBmkKsQZnlWRBUSpIC1KIZ8k4g/JiMQK/mJb8s5K+TxtP/ml6s9eg+4jfA5rwORXlyUos6TSyG9Dy2KychYyxYbYrWVQSWpvw97LnnbcmJ1sHhiSLGi7sBw6derFtdzmc+IxChFpbnSENaBfoFClToxywVkeBOUpu8hFi3UjOxEtVrlbCpTcWDKouLBkS5NjmoVLGKGSdHBlZSNIncwhC5ZnREq4px3D4cfxHi/yjdcdXEQhuzZRbPG8V/aHu2CP/AKiuOePX9pdQPOTcdxWJdlMhF7Bq4K2LqPmXjFI1YDAyNnjDg4vcQRfTquRdrOoktybpHvnR1yX2EdjkZS4KxBAoCBKkgjaALQCtSCTVAL4wgL2BQSXNKgkuZKlgXNnUWJuWd+osLkHSKSCh7lJBXmUgRcrIqz5bxyOsbiR1lJ9QCvl+I6V5Hq4Z9xEsOxeVNnWjpRNdy1PJc0nHmaI1cPwEh/3PZDtWHlqdl7FLhEq1NTT3RzVcXGMmlyO3huCaWXei6YcAvbNI5pY7ojpR4QN2XuYbCU6CSicNSpKe4yxdmYysQLVZSKuJAsV1Io4kcitmK5RhihyLKI8irmJynFW5iTaoBpgfSq0WTOrh59Kulz1IXVjaMrHg+1OFbEZXyPL5Cf4bb+a+Vr4Zwk88tT0IzutDyNk6nmsdESfROxnZjJ3eIlF2wuDTyJ2+S9DC4PM1OexnKXI9VLhWd53tDMG5R4BekqMM+e2plfQhItypQ5SQUuKkFTipIIkoBKQSCAm1QC6NQC9pUEkrQDzKQMPQE2yICWdARJQECVJArUg5vEOBwzOzuFO5kc1y4jB06zvLc0p1pQ0R5qfhvdzOjZbqIr0XyeNo5K7pw1PWozzU1KR2+GcKIJL+mi6MDwmVdSdVWXIxr4tRsoHcbC2stacgvq6cFTgoLZKx5jk3JyEI3M902PylLNbF7p7k2zg+B6FSmQ42E4qShU4qSAa4cxam5Fhl7B5fC/Xlr9FN2LFJxMV5Q4lxutNNFTtdbFsllcnmVyDjBq6zkLo4rVWy1jQ2BRmJsTaSFV6ko42M7PfvEveSPsZtR/T0XiS4ZKVTPN7v5HYsQstkgwXZdjsQ6RzahaajZ1obrKngU6rk/CXdTu+Z6/MAABoAKA8F6aVtDO5S+RSQUuegKnFSQUuKkFRKkgigGgGEBNpQFrSoBaHISSDkA7QDtAMFASDkA7QESVJArUgkHKAUxYVjXOfVucbJK5oYWnGbnbVs0dWTio8i+10mYZkA86AreAd/VRYlOxS5hGzlFnyLZk90Vkv8FOo7pEl3kmpGhW6K9ySpy9RmtsNsbQbAF9ealRSKttk86kH/2Q=="/>
          <p:cNvSpPr>
            <a:spLocks noChangeAspect="1" noChangeArrowheads="1"/>
          </p:cNvSpPr>
          <p:nvPr/>
        </p:nvSpPr>
        <p:spPr bwMode="auto">
          <a:xfrm>
            <a:off x="612775" y="-2414588"/>
            <a:ext cx="10648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7665" name="Picture 17" descr="https://s-media-cache-ak0.pinimg.com/originals/ef/38/f8/ef38f852370adeff8c2924d11925785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852862"/>
            <a:ext cx="3067050" cy="172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2595562" y="3454955"/>
            <a:ext cx="15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Trebuchet MS" pitchFamily="34" charset="0"/>
              </a:rPr>
              <a:t>padající list</a:t>
            </a:r>
            <a:endParaRPr lang="en-GB" dirty="0">
              <a:solidFill>
                <a:srgbClr val="C00000"/>
              </a:solidFill>
              <a:latin typeface="Trebuchet MS" pitchFamily="34" charset="0"/>
            </a:endParaRPr>
          </a:p>
        </p:txBody>
      </p:sp>
      <p:pic>
        <p:nvPicPr>
          <p:cNvPr id="27667" name="Picture 19" descr="http://ak.picdn.net/shutterstock/videos/2613668/preview/stock-footage-czech-flag-waving-against-time-lapse-clouds-backgrou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32" y="4591050"/>
            <a:ext cx="3003708" cy="168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5849442" y="4221718"/>
            <a:ext cx="2075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Trebuchet MS" pitchFamily="34" charset="0"/>
              </a:rPr>
              <a:t>třepotání vlajky</a:t>
            </a:r>
            <a:endParaRPr lang="en-GB" dirty="0">
              <a:solidFill>
                <a:srgbClr val="C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2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643812" y="345018"/>
            <a:ext cx="1791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Závěr</a:t>
            </a:r>
            <a:endParaRPr lang="en-GB" sz="320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43812" y="2225637"/>
            <a:ext cx="8176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itchFamily="34" charset="0"/>
              </a:rPr>
              <a:t>Klasická fyzika je deterministická, ale jelikož je nemožné mít k dispozici absolutně přesné polohy a hybnosti všech těles a absolutně přesnou výpočetní sílu, budoucnost nelze předpovědět. Předpověditelnost je omezena </a:t>
            </a:r>
            <a:r>
              <a:rPr lang="cs-CZ" sz="1600" dirty="0" err="1" smtClean="0">
                <a:latin typeface="Trebuchet MS" pitchFamily="34" charset="0"/>
              </a:rPr>
              <a:t>Ljapunovovým</a:t>
            </a:r>
            <a:r>
              <a:rPr lang="cs-CZ" sz="1600" dirty="0" smtClean="0">
                <a:latin typeface="Trebuchet MS" pitchFamily="34" charset="0"/>
              </a:rPr>
              <a:t> časem.</a:t>
            </a:r>
            <a:endParaRPr lang="en-GB" sz="1600" dirty="0">
              <a:latin typeface="Trebuchet MS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376035" y="3356954"/>
            <a:ext cx="3451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Trebuchet MS" pitchFamily="34" charset="0"/>
              </a:rPr>
              <a:t>Deterministický chaos</a:t>
            </a:r>
            <a:endParaRPr lang="en-GB" sz="2400" dirty="0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43811" y="4127863"/>
            <a:ext cx="2334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Na co se nedostalo:</a:t>
            </a:r>
            <a:endParaRPr lang="cs-CZ" sz="16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3812" y="4486082"/>
            <a:ext cx="3026851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400" dirty="0" err="1" smtClean="0">
                <a:latin typeface="Trebuchet MS" panose="020B0603020202020204" pitchFamily="34" charset="0"/>
              </a:rPr>
              <a:t>heteroklinická</a:t>
            </a:r>
            <a:r>
              <a:rPr lang="cs-CZ" sz="1400" dirty="0" smtClean="0">
                <a:latin typeface="Trebuchet MS" panose="020B0603020202020204" pitchFamily="34" charset="0"/>
              </a:rPr>
              <a:t> změť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anose="020B0603020202020204" pitchFamily="34" charset="0"/>
              </a:rPr>
              <a:t>chaos v kvantové fyzice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anose="020B0603020202020204" pitchFamily="34" charset="0"/>
              </a:rPr>
              <a:t>komplexní systémy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anose="020B0603020202020204" pitchFamily="34" charset="0"/>
              </a:rPr>
              <a:t>celulární automaty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400" dirty="0" err="1" smtClean="0">
                <a:latin typeface="Trebuchet MS" panose="020B0603020202020204" pitchFamily="34" charset="0"/>
              </a:rPr>
              <a:t>Benfordův</a:t>
            </a:r>
            <a:r>
              <a:rPr lang="cs-CZ" sz="1400" dirty="0" smtClean="0">
                <a:latin typeface="Trebuchet MS" panose="020B0603020202020204" pitchFamily="34" charset="0"/>
              </a:rPr>
              <a:t> zákon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anose="020B0603020202020204" pitchFamily="34" charset="0"/>
              </a:rPr>
              <a:t>časové řady a 1/f šum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anose="020B0603020202020204" pitchFamily="34" charset="0"/>
              </a:rPr>
              <a:t>algoritmická komplexita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348433" y="4519533"/>
            <a:ext cx="35282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cap="small" dirty="0" smtClean="0">
                <a:solidFill>
                  <a:srgbClr val="0000B4"/>
                </a:solidFill>
                <a:latin typeface="Trebuchet MS" pitchFamily="34" charset="0"/>
              </a:rPr>
              <a:t>Díky za pozornost</a:t>
            </a:r>
            <a:endParaRPr lang="en-US" sz="3000" cap="small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43812" y="1213237"/>
            <a:ext cx="6419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Trebuchet MS" pitchFamily="34" charset="0"/>
              </a:rPr>
              <a:t>Edward Lorenz </a:t>
            </a:r>
            <a:r>
              <a:rPr lang="cs-CZ" dirty="0" smtClean="0">
                <a:latin typeface="Trebuchet MS" pitchFamily="34" charset="0"/>
              </a:rPr>
              <a:t>(1960)</a:t>
            </a:r>
            <a:r>
              <a:rPr lang="en-GB" dirty="0" smtClean="0">
                <a:latin typeface="Trebuchet MS" pitchFamily="34" charset="0"/>
              </a:rPr>
              <a:t>: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en-GB" dirty="0" smtClean="0">
                <a:latin typeface="Trebuchet MS" pitchFamily="34" charset="0"/>
              </a:rPr>
              <a:t>P</a:t>
            </a:r>
            <a:r>
              <a:rPr lang="cs-CZ" dirty="0" err="1" smtClean="0">
                <a:latin typeface="Trebuchet MS" pitchFamily="34" charset="0"/>
              </a:rPr>
              <a:t>řítomnost</a:t>
            </a:r>
            <a:r>
              <a:rPr lang="cs-CZ" dirty="0" smtClean="0">
                <a:latin typeface="Trebuchet MS" pitchFamily="34" charset="0"/>
              </a:rPr>
              <a:t> jasně udává budoucnost, ale přibližná přítomnost neudává budoucnost ani přibližně.</a:t>
            </a:r>
            <a:endParaRPr lang="en-GB" dirty="0" smtClean="0">
              <a:latin typeface="Trebuchet MS" pitchFamily="34" charset="0"/>
            </a:endParaRPr>
          </a:p>
        </p:txBody>
      </p:sp>
      <p:grpSp>
        <p:nvGrpSpPr>
          <p:cNvPr id="13" name="Skupina 11"/>
          <p:cNvGrpSpPr>
            <a:grpSpLocks/>
          </p:cNvGrpSpPr>
          <p:nvPr/>
        </p:nvGrpSpPr>
        <p:grpSpPr bwMode="auto">
          <a:xfrm>
            <a:off x="3062309" y="3196298"/>
            <a:ext cx="5823842" cy="3183204"/>
            <a:chOff x="2977717" y="3196054"/>
            <a:chExt cx="5824982" cy="3182961"/>
          </a:xfrm>
        </p:grpSpPr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8853" y="3196054"/>
              <a:ext cx="2373846" cy="3182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</p:pic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2977717" y="4235933"/>
              <a:ext cx="3521836" cy="1389997"/>
            </a:xfrm>
            <a:prstGeom prst="cloudCallout">
              <a:avLst>
                <a:gd name="adj1" fmla="val 85469"/>
                <a:gd name="adj2" fmla="val -69258"/>
              </a:avLst>
            </a:prstGeom>
            <a:noFill/>
            <a:ln w="19050">
              <a:solidFill>
                <a:srgbClr val="0000B4"/>
              </a:solidFill>
              <a:round/>
              <a:headEnd type="none" w="sm" len="sm"/>
              <a:tailEnd type="none" w="lg" len="med"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cs-CZ" altLang="en-US" b="0">
                <a:solidFill>
                  <a:srgbClr val="0000B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32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7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79268" y="372710"/>
            <a:ext cx="7707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Opravdu je budoucnost předpověditelná?</a:t>
            </a:r>
            <a:endParaRPr lang="cs-CZ" sz="32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307455" y="5886779"/>
            <a:ext cx="2547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0B4"/>
                </a:solidFill>
                <a:latin typeface="Trebuchet MS" pitchFamily="34" charset="0"/>
              </a:rPr>
              <a:t>d</a:t>
            </a:r>
            <a:r>
              <a:rPr lang="cs-CZ" sz="2400" b="1" dirty="0" smtClean="0">
                <a:solidFill>
                  <a:srgbClr val="0000B4"/>
                </a:solidFill>
                <a:latin typeface="Trebuchet MS" pitchFamily="34" charset="0"/>
              </a:rPr>
              <a:t>vojné kyvadlo</a:t>
            </a:r>
            <a:endParaRPr lang="en-GB" sz="2400" b="1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23" y="1084697"/>
            <a:ext cx="3806788" cy="465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59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272493" y="603469"/>
            <a:ext cx="4878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Nebeská mechanika</a:t>
            </a:r>
            <a:endParaRPr lang="cs-CZ" sz="4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3074" name="Picture 2" descr="http://s1.thingpic.com/images/5d/uutV6SNjbxreALeYGmNrnjHx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8" y="1585661"/>
            <a:ext cx="7407964" cy="370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373953" y="5549606"/>
            <a:ext cx="46629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Je sluneční soustava stabilní?</a:t>
            </a:r>
            <a:endParaRPr lang="cs-CZ" sz="26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e:King Oscar II of Sweden in unifor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758" y="974674"/>
            <a:ext cx="1184721" cy="159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2555776" y="917719"/>
            <a:ext cx="604867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1887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švédský a norský král Oscar II. Vyhlašuje u příležitosti svých 60. narozenin vědeckou soutěž s cílem nalezení obecného řešení systému mnoha těles v nebeské mechanice</a:t>
            </a:r>
            <a:endParaRPr lang="cs-CZ" sz="1600" dirty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cena pro vítěze: </a:t>
            </a:r>
            <a:r>
              <a:rPr lang="cs-CZ" sz="1600" i="1" dirty="0" smtClean="0">
                <a:latin typeface="Trebuchet MS" pitchFamily="34" charset="0"/>
              </a:rPr>
              <a:t>zlatá medaile a 2500 zlatých korun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597023" y="323945"/>
            <a:ext cx="80794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Historie: </a:t>
            </a:r>
            <a:r>
              <a:rPr lang="cs-CZ" sz="2400" u="sng" dirty="0" smtClean="0">
                <a:solidFill>
                  <a:srgbClr val="0000B4"/>
                </a:solidFill>
                <a:latin typeface="Trebuchet MS" pitchFamily="34" charset="0"/>
              </a:rPr>
              <a:t>Problém více těles v nebeské mechanice</a:t>
            </a:r>
            <a:endParaRPr lang="cs-CZ" sz="2400" i="1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Skupina 6"/>
          <p:cNvGrpSpPr/>
          <p:nvPr/>
        </p:nvGrpSpPr>
        <p:grpSpPr>
          <a:xfrm>
            <a:off x="875211" y="3037114"/>
            <a:ext cx="7863840" cy="3135085"/>
            <a:chOff x="875211" y="3037114"/>
            <a:chExt cx="7863840" cy="3135085"/>
          </a:xfrm>
        </p:grpSpPr>
        <p:sp>
          <p:nvSpPr>
            <p:cNvPr id="2" name="TextovéPole 1"/>
            <p:cNvSpPr txBox="1"/>
            <p:nvPr/>
          </p:nvSpPr>
          <p:spPr>
            <a:xfrm>
              <a:off x="1576245" y="3688101"/>
              <a:ext cx="6167855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cs-CZ" sz="2200" b="1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Soutěžní úloha:</a:t>
              </a:r>
            </a:p>
            <a:p>
              <a:pPr>
                <a:spcAft>
                  <a:spcPts val="600"/>
                </a:spcAft>
              </a:pPr>
              <a:r>
                <a:rPr lang="cs-CZ" dirty="0" smtClean="0">
                  <a:latin typeface="Trebuchet MS" panose="020B0603020202020204" pitchFamily="34" charset="0"/>
                </a:rPr>
                <a:t>Uvažujte soustavu libovolně mnoha hmotných bodů, které se navzájem přitahují podle Newtonova gravitačního zákona. Za předpokladu, že mezi hmotnými body nikdy nedojde ke srážce, zkuste naleznout souřadnice každého z nich ve tvaru </a:t>
              </a:r>
              <a:r>
                <a:rPr lang="cs-CZ" i="1" dirty="0" smtClean="0">
                  <a:latin typeface="Trebuchet MS" panose="020B0603020202020204" pitchFamily="34" charset="0"/>
                </a:rPr>
                <a:t>dobře se chovající</a:t>
              </a:r>
              <a:r>
                <a:rPr lang="en-US" i="1" dirty="0" err="1" smtClean="0">
                  <a:latin typeface="Trebuchet MS" panose="020B0603020202020204" pitchFamily="34" charset="0"/>
                </a:rPr>
                <a:t>ch</a:t>
              </a:r>
              <a:r>
                <a:rPr lang="cs-CZ" i="1" dirty="0" smtClean="0">
                  <a:latin typeface="Trebuchet MS" panose="020B0603020202020204" pitchFamily="34" charset="0"/>
                </a:rPr>
                <a:t> funkcí času</a:t>
              </a:r>
              <a:r>
                <a:rPr lang="cs-CZ" dirty="0" smtClean="0">
                  <a:latin typeface="Trebuchet MS" panose="020B0603020202020204" pitchFamily="34" charset="0"/>
                </a:rPr>
                <a:t>.</a:t>
              </a:r>
              <a:endParaRPr lang="cs-CZ" dirty="0">
                <a:latin typeface="Trebuchet MS" panose="020B0603020202020204" pitchFamily="34" charset="0"/>
              </a:endParaRPr>
            </a:p>
          </p:txBody>
        </p:sp>
        <p:sp>
          <p:nvSpPr>
            <p:cNvPr id="6" name="Obláček 5"/>
            <p:cNvSpPr/>
            <p:nvPr/>
          </p:nvSpPr>
          <p:spPr>
            <a:xfrm>
              <a:off x="875211" y="3037114"/>
              <a:ext cx="7863840" cy="3135085"/>
            </a:xfrm>
            <a:prstGeom prst="cloudCallout">
              <a:avLst>
                <a:gd name="adj1" fmla="val -36530"/>
                <a:gd name="adj2" fmla="val -93750"/>
              </a:avLst>
            </a:prstGeom>
            <a:noFill/>
            <a:ln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7" name="Přímá spojnice 1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96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e:King Oscar II of Sweden in unifor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758" y="974674"/>
            <a:ext cx="1184721" cy="159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2555776" y="917719"/>
            <a:ext cx="604867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1887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švédský a norský král Oscar II. Vyhlašuje u příležitosti svých 60. narozenin vědeckou soutěž s cílem nalezení obecného řešení systému mnoha těles v nebeské mechanice</a:t>
            </a:r>
            <a:endParaRPr lang="cs-CZ" sz="1600" dirty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cena pro vítěze: </a:t>
            </a:r>
            <a:r>
              <a:rPr lang="cs-CZ" sz="1600" i="1" dirty="0" smtClean="0">
                <a:latin typeface="Trebuchet MS" pitchFamily="34" charset="0"/>
              </a:rPr>
              <a:t>zlatá medaile a 2500 zlatých korun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555776" y="2520186"/>
            <a:ext cx="57083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1888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do soutěže se přihlašuje </a:t>
            </a:r>
            <a:r>
              <a:rPr lang="cs-CZ" sz="1600" b="1" dirty="0" err="1" smtClean="0">
                <a:solidFill>
                  <a:srgbClr val="C00000"/>
                </a:solidFill>
                <a:latin typeface="Trebuchet MS" pitchFamily="34" charset="0"/>
              </a:rPr>
              <a:t>Henri</a:t>
            </a:r>
            <a:r>
              <a:rPr lang="cs-CZ" sz="1600" b="1" dirty="0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1600" b="1" dirty="0" err="1" smtClean="0">
                <a:solidFill>
                  <a:srgbClr val="C00000"/>
                </a:solidFill>
                <a:latin typeface="Trebuchet MS" pitchFamily="34" charset="0"/>
              </a:rPr>
              <a:t>Poincaré</a:t>
            </a:r>
            <a:r>
              <a:rPr lang="cs-CZ" sz="1600" b="1" dirty="0" smtClean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cs-CZ" sz="1600" dirty="0" smtClean="0">
                <a:latin typeface="Trebuchet MS" pitchFamily="34" charset="0"/>
              </a:rPr>
              <a:t>prací nazvanou </a:t>
            </a:r>
            <a:r>
              <a:rPr lang="cs-CZ" sz="1600" i="1" dirty="0" smtClean="0">
                <a:latin typeface="Trebuchet MS" pitchFamily="34" charset="0"/>
              </a:rPr>
              <a:t>O problému tří těles a rovnicích dynamiky</a:t>
            </a:r>
            <a:endParaRPr lang="cs-CZ" sz="1600" dirty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Karl </a:t>
            </a:r>
            <a:r>
              <a:rPr lang="cs-CZ" sz="1600" dirty="0" err="1" smtClean="0">
                <a:latin typeface="Trebuchet MS" pitchFamily="34" charset="0"/>
              </a:rPr>
              <a:t>Weierstrass</a:t>
            </a:r>
            <a:r>
              <a:rPr lang="cs-CZ" sz="1600" dirty="0" smtClean="0">
                <a:latin typeface="Trebuchet MS" pitchFamily="34" charset="0"/>
              </a:rPr>
              <a:t>, Charles </a:t>
            </a:r>
            <a:r>
              <a:rPr lang="cs-CZ" sz="1600" dirty="0" err="1" smtClean="0">
                <a:latin typeface="Trebuchet MS" pitchFamily="34" charset="0"/>
              </a:rPr>
              <a:t>Hermite</a:t>
            </a:r>
            <a:r>
              <a:rPr lang="cs-CZ" sz="1600" dirty="0" smtClean="0">
                <a:latin typeface="Trebuchet MS" pitchFamily="34" charset="0"/>
              </a:rPr>
              <a:t>, </a:t>
            </a:r>
            <a:r>
              <a:rPr lang="cs-CZ" sz="1600" dirty="0" err="1" smtClean="0">
                <a:latin typeface="Trebuchet MS" pitchFamily="34" charset="0"/>
              </a:rPr>
              <a:t>Gösta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Mittag-Leﬄer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smtClean="0">
                <a:latin typeface="Trebuchet MS" pitchFamily="34" charset="0"/>
              </a:rPr>
              <a:t>jako porotci soutěže ho vyhlašují </a:t>
            </a:r>
            <a:r>
              <a:rPr lang="cs-CZ" sz="1600" dirty="0" smtClean="0">
                <a:solidFill>
                  <a:srgbClr val="C00000"/>
                </a:solidFill>
                <a:latin typeface="Trebuchet MS" pitchFamily="34" charset="0"/>
              </a:rPr>
              <a:t>vítězem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vítězná 160 stránková práce má být publikována, avšak editor upozorňuje </a:t>
            </a:r>
            <a:r>
              <a:rPr lang="cs-CZ" sz="1600" dirty="0" err="1" smtClean="0">
                <a:latin typeface="Trebuchet MS" pitchFamily="34" charset="0"/>
              </a:rPr>
              <a:t>Poincarého</a:t>
            </a:r>
            <a:r>
              <a:rPr lang="cs-CZ" sz="1600" dirty="0" smtClean="0">
                <a:latin typeface="Trebuchet MS" pitchFamily="34" charset="0"/>
              </a:rPr>
              <a:t> na určité nejasnosti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po dlouhém mlčení </a:t>
            </a:r>
            <a:r>
              <a:rPr lang="cs-CZ" sz="1600" dirty="0" err="1" smtClean="0">
                <a:latin typeface="Trebuchet MS" pitchFamily="34" charset="0"/>
              </a:rPr>
              <a:t>Poincaré</a:t>
            </a:r>
            <a:r>
              <a:rPr lang="cs-CZ" sz="1600" dirty="0" smtClean="0">
                <a:latin typeface="Trebuchet MS" pitchFamily="34" charset="0"/>
              </a:rPr>
              <a:t> nachází fatální chybu a stahuje již vytištěné vydání práce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597023" y="323945"/>
            <a:ext cx="80794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Historie: </a:t>
            </a:r>
            <a:r>
              <a:rPr lang="cs-CZ" sz="2400" u="sng" dirty="0" smtClean="0">
                <a:solidFill>
                  <a:srgbClr val="0000B4"/>
                </a:solidFill>
                <a:latin typeface="Trebuchet MS" pitchFamily="34" charset="0"/>
              </a:rPr>
              <a:t>Problém více těles v nebeské mechanice</a:t>
            </a:r>
            <a:endParaRPr lang="cs-CZ" sz="2400" i="1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1" name="Picture 2" descr="http://www.math.qc.edu/~zakeri/mat542/men/Poinca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745" y="2859360"/>
            <a:ext cx="1760745" cy="2153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ovéPole 11"/>
          <p:cNvSpPr txBox="1"/>
          <p:nvPr/>
        </p:nvSpPr>
        <p:spPr>
          <a:xfrm>
            <a:off x="820034" y="5066020"/>
            <a:ext cx="163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 smtClean="0">
                <a:solidFill>
                  <a:srgbClr val="C00000"/>
                </a:solidFill>
                <a:latin typeface="Trebuchet MS" pitchFamily="34" charset="0"/>
              </a:rPr>
              <a:t>Henri</a:t>
            </a:r>
            <a:r>
              <a:rPr lang="cs-CZ" sz="1400" dirty="0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1400" dirty="0" err="1" smtClean="0">
                <a:solidFill>
                  <a:srgbClr val="C00000"/>
                </a:solidFill>
                <a:latin typeface="Trebuchet MS" pitchFamily="34" charset="0"/>
              </a:rPr>
              <a:t>Poincaré</a:t>
            </a:r>
            <a:endParaRPr lang="en-US" sz="1400" dirty="0" smtClean="0">
              <a:solidFill>
                <a:srgbClr val="C00000"/>
              </a:solidFill>
              <a:latin typeface="Trebuchet MS" pitchFamily="34" charset="0"/>
            </a:endParaRPr>
          </a:p>
          <a:p>
            <a:pPr algn="ctr"/>
            <a:r>
              <a:rPr lang="cs-CZ" sz="1400" dirty="0" smtClean="0">
                <a:latin typeface="Trebuchet MS" pitchFamily="34" charset="0"/>
              </a:rPr>
              <a:t>(1854-1912)</a:t>
            </a:r>
            <a:endParaRPr lang="cs-CZ" sz="1400" dirty="0">
              <a:latin typeface="Trebuchet MS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555776" y="5085184"/>
            <a:ext cx="6264696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1890</a:t>
            </a:r>
            <a:endParaRPr lang="cs-CZ" sz="1600" dirty="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err="1" smtClean="0">
                <a:latin typeface="Trebuchet MS" pitchFamily="34" charset="0"/>
              </a:rPr>
              <a:t>Poincaré</a:t>
            </a:r>
            <a:r>
              <a:rPr lang="cs-CZ" sz="1600" dirty="0" smtClean="0">
                <a:latin typeface="Trebuchet MS" pitchFamily="34" charset="0"/>
              </a:rPr>
              <a:t> publikuje na vlastní náklady (přesahující výhru 2500 korun) novou práci v rozsahu 270 stránek, v nichž odhaluje do té doby skrytou bohatost a složitost řešení pohybových rovnic klasické mechaniky a ukazuje jejich </a:t>
            </a:r>
            <a:r>
              <a:rPr lang="cs-CZ" sz="1600" b="1" dirty="0" smtClean="0">
                <a:latin typeface="Trebuchet MS" pitchFamily="34" charset="0"/>
              </a:rPr>
              <a:t>nestabilitu</a:t>
            </a:r>
            <a:r>
              <a:rPr lang="cs-CZ" sz="1600" dirty="0" smtClean="0">
                <a:latin typeface="Trebuchet MS" pitchFamily="34" charset="0"/>
              </a:rPr>
              <a:t>.</a:t>
            </a:r>
          </a:p>
        </p:txBody>
      </p:sp>
      <p:cxnSp>
        <p:nvCxnSpPr>
          <p:cNvPr id="15" name="Přímá spojnice 1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e:King Oscar II of Sweden in unifor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758" y="974674"/>
            <a:ext cx="1184721" cy="159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2555776" y="917719"/>
            <a:ext cx="604867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1887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švédský a norský král Oscar II. Vyhlašuje u příležitosti svých 60. narozenin vědeckou soutěž s cílem nalezení obecného řešení systému mnoha těles v nebeské mechanice</a:t>
            </a:r>
            <a:endParaRPr lang="cs-CZ" sz="1600" dirty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cena pro vítěze: </a:t>
            </a:r>
            <a:r>
              <a:rPr lang="cs-CZ" sz="1600" i="1" dirty="0" smtClean="0">
                <a:latin typeface="Trebuchet MS" pitchFamily="34" charset="0"/>
              </a:rPr>
              <a:t>zlatá medaile a 2500 zlatých korun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555776" y="2520186"/>
            <a:ext cx="57083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1888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do soutěže se přihlašuje </a:t>
            </a:r>
            <a:r>
              <a:rPr lang="cs-CZ" sz="1600" b="1" dirty="0" err="1" smtClean="0">
                <a:solidFill>
                  <a:srgbClr val="C00000"/>
                </a:solidFill>
                <a:latin typeface="Trebuchet MS" pitchFamily="34" charset="0"/>
              </a:rPr>
              <a:t>Henri</a:t>
            </a:r>
            <a:r>
              <a:rPr lang="cs-CZ" sz="1600" b="1" dirty="0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1600" b="1" dirty="0" err="1" smtClean="0">
                <a:solidFill>
                  <a:srgbClr val="C00000"/>
                </a:solidFill>
                <a:latin typeface="Trebuchet MS" pitchFamily="34" charset="0"/>
              </a:rPr>
              <a:t>Poincaré</a:t>
            </a:r>
            <a:r>
              <a:rPr lang="cs-CZ" sz="1600" b="1" dirty="0" smtClean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cs-CZ" sz="1600" dirty="0" smtClean="0">
                <a:latin typeface="Trebuchet MS" pitchFamily="34" charset="0"/>
              </a:rPr>
              <a:t>prací nazvanou </a:t>
            </a:r>
            <a:r>
              <a:rPr lang="cs-CZ" sz="1600" i="1" dirty="0" smtClean="0">
                <a:latin typeface="Trebuchet MS" pitchFamily="34" charset="0"/>
              </a:rPr>
              <a:t>O problému tří těles a rovnicích dynamiky</a:t>
            </a:r>
            <a:endParaRPr lang="cs-CZ" sz="1600" dirty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Karl </a:t>
            </a:r>
            <a:r>
              <a:rPr lang="cs-CZ" sz="1600" dirty="0" err="1" smtClean="0">
                <a:latin typeface="Trebuchet MS" pitchFamily="34" charset="0"/>
              </a:rPr>
              <a:t>Weierstrass</a:t>
            </a:r>
            <a:r>
              <a:rPr lang="cs-CZ" sz="1600" dirty="0" smtClean="0">
                <a:latin typeface="Trebuchet MS" pitchFamily="34" charset="0"/>
              </a:rPr>
              <a:t>, Charles </a:t>
            </a:r>
            <a:r>
              <a:rPr lang="cs-CZ" sz="1600" dirty="0" err="1" smtClean="0">
                <a:latin typeface="Trebuchet MS" pitchFamily="34" charset="0"/>
              </a:rPr>
              <a:t>Hermite</a:t>
            </a:r>
            <a:r>
              <a:rPr lang="cs-CZ" sz="1600" dirty="0" smtClean="0">
                <a:latin typeface="Trebuchet MS" pitchFamily="34" charset="0"/>
              </a:rPr>
              <a:t>, </a:t>
            </a:r>
            <a:r>
              <a:rPr lang="cs-CZ" sz="1600" dirty="0" err="1" smtClean="0">
                <a:latin typeface="Trebuchet MS" pitchFamily="34" charset="0"/>
              </a:rPr>
              <a:t>Gösta</a:t>
            </a:r>
            <a:r>
              <a:rPr lang="cs-CZ" sz="1600" dirty="0" smtClean="0">
                <a:latin typeface="Trebuchet MS" pitchFamily="34" charset="0"/>
              </a:rPr>
              <a:t> </a:t>
            </a:r>
            <a:r>
              <a:rPr lang="cs-CZ" sz="1600" dirty="0" err="1" smtClean="0">
                <a:latin typeface="Trebuchet MS" pitchFamily="34" charset="0"/>
              </a:rPr>
              <a:t>Mittag-Leﬄer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smtClean="0">
                <a:latin typeface="Trebuchet MS" pitchFamily="34" charset="0"/>
              </a:rPr>
              <a:t>jako porotci soutěže ho vyhlašují </a:t>
            </a:r>
            <a:r>
              <a:rPr lang="cs-CZ" sz="1600" dirty="0" smtClean="0">
                <a:solidFill>
                  <a:srgbClr val="C00000"/>
                </a:solidFill>
                <a:latin typeface="Trebuchet MS" pitchFamily="34" charset="0"/>
              </a:rPr>
              <a:t>vítězem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vítězná 160 stránková má být práce publikována, avšak editor upozorňuje </a:t>
            </a:r>
            <a:r>
              <a:rPr lang="cs-CZ" sz="1600" dirty="0" err="1" smtClean="0">
                <a:latin typeface="Trebuchet MS" pitchFamily="34" charset="0"/>
              </a:rPr>
              <a:t>Poincarého</a:t>
            </a:r>
            <a:r>
              <a:rPr lang="cs-CZ" sz="1600" dirty="0" smtClean="0">
                <a:latin typeface="Trebuchet MS" pitchFamily="34" charset="0"/>
              </a:rPr>
              <a:t> na určité nejasnosti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po dlouhém mlčení </a:t>
            </a:r>
            <a:r>
              <a:rPr lang="cs-CZ" sz="1600" dirty="0" err="1" smtClean="0">
                <a:latin typeface="Trebuchet MS" pitchFamily="34" charset="0"/>
              </a:rPr>
              <a:t>Poincaré</a:t>
            </a:r>
            <a:r>
              <a:rPr lang="cs-CZ" sz="1600" dirty="0" smtClean="0">
                <a:latin typeface="Trebuchet MS" pitchFamily="34" charset="0"/>
              </a:rPr>
              <a:t> nachází fatální chybu a stahuje již vytištěné vydání práce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597023" y="323945"/>
            <a:ext cx="80794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Historie: </a:t>
            </a:r>
            <a:r>
              <a:rPr lang="cs-CZ" sz="2400" u="sng" dirty="0" smtClean="0">
                <a:solidFill>
                  <a:srgbClr val="0000B4"/>
                </a:solidFill>
                <a:latin typeface="Trebuchet MS" pitchFamily="34" charset="0"/>
              </a:rPr>
              <a:t>Problém více těles v nebeské mechanice</a:t>
            </a:r>
            <a:endParaRPr lang="cs-CZ" sz="2400" i="1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1" name="Picture 2" descr="http://www.math.qc.edu/~zakeri/mat542/men/Poinca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745" y="2859360"/>
            <a:ext cx="1760745" cy="2153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ovéPole 11"/>
          <p:cNvSpPr txBox="1"/>
          <p:nvPr/>
        </p:nvSpPr>
        <p:spPr>
          <a:xfrm>
            <a:off x="820034" y="5066020"/>
            <a:ext cx="163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 smtClean="0">
                <a:solidFill>
                  <a:srgbClr val="C00000"/>
                </a:solidFill>
                <a:latin typeface="Trebuchet MS" pitchFamily="34" charset="0"/>
              </a:rPr>
              <a:t>Henri</a:t>
            </a:r>
            <a:r>
              <a:rPr lang="cs-CZ" sz="1400" dirty="0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1400" dirty="0" err="1" smtClean="0">
                <a:solidFill>
                  <a:srgbClr val="C00000"/>
                </a:solidFill>
                <a:latin typeface="Trebuchet MS" pitchFamily="34" charset="0"/>
              </a:rPr>
              <a:t>Poincaré</a:t>
            </a:r>
            <a:endParaRPr lang="en-US" sz="1400" dirty="0" smtClean="0">
              <a:solidFill>
                <a:srgbClr val="C00000"/>
              </a:solidFill>
              <a:latin typeface="Trebuchet MS" pitchFamily="34" charset="0"/>
            </a:endParaRPr>
          </a:p>
          <a:p>
            <a:pPr algn="ctr"/>
            <a:r>
              <a:rPr lang="cs-CZ" sz="1400" dirty="0" smtClean="0">
                <a:latin typeface="Trebuchet MS" pitchFamily="34" charset="0"/>
              </a:rPr>
              <a:t>(1854-1912)</a:t>
            </a:r>
            <a:endParaRPr lang="cs-CZ" sz="1400" dirty="0">
              <a:latin typeface="Trebuchet MS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555776" y="5085184"/>
            <a:ext cx="6264696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1890</a:t>
            </a:r>
            <a:endParaRPr lang="cs-CZ" sz="1600" dirty="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err="1" smtClean="0">
                <a:latin typeface="Trebuchet MS" pitchFamily="34" charset="0"/>
              </a:rPr>
              <a:t>Poincaré</a:t>
            </a:r>
            <a:r>
              <a:rPr lang="cs-CZ" sz="1600" dirty="0" smtClean="0">
                <a:latin typeface="Trebuchet MS" pitchFamily="34" charset="0"/>
              </a:rPr>
              <a:t> publikuje na vlastní náklady (přesahující výhru 2500 korun) novou práci v rozsahu 270 stránek, v nichž odhaluje do té doby skrytou bohatost a složitost řešení pohybových rovnic klasické mechaniky a ukazuje jejich </a:t>
            </a:r>
            <a:r>
              <a:rPr lang="cs-CZ" sz="1600" b="1" dirty="0" smtClean="0">
                <a:latin typeface="Trebuchet MS" pitchFamily="34" charset="0"/>
              </a:rPr>
              <a:t>nestabilitu</a:t>
            </a:r>
            <a:r>
              <a:rPr lang="cs-CZ" sz="1600" dirty="0" smtClean="0">
                <a:latin typeface="Trebuchet MS" pitchFamily="34" charset="0"/>
              </a:rPr>
              <a:t>.</a:t>
            </a:r>
          </a:p>
        </p:txBody>
      </p:sp>
      <p:cxnSp>
        <p:nvCxnSpPr>
          <p:cNvPr id="15" name="Přímá spojnice 1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Skupina 5"/>
          <p:cNvGrpSpPr/>
          <p:nvPr/>
        </p:nvGrpSpPr>
        <p:grpSpPr>
          <a:xfrm>
            <a:off x="2586441" y="3415928"/>
            <a:ext cx="6152610" cy="2173312"/>
            <a:chOff x="2534193" y="3265715"/>
            <a:chExt cx="6152610" cy="2173312"/>
          </a:xfrm>
        </p:grpSpPr>
        <p:sp>
          <p:nvSpPr>
            <p:cNvPr id="3" name="Obdélník 2"/>
            <p:cNvSpPr/>
            <p:nvPr/>
          </p:nvSpPr>
          <p:spPr>
            <a:xfrm>
              <a:off x="2534193" y="3265715"/>
              <a:ext cx="6152610" cy="217331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" name="TextovéPole 1"/>
            <p:cNvSpPr txBox="1"/>
            <p:nvPr/>
          </p:nvSpPr>
          <p:spPr>
            <a:xfrm>
              <a:off x="2800639" y="3430358"/>
              <a:ext cx="5558246" cy="190821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latin typeface="Trebuchet MS" panose="020B0603020202020204" pitchFamily="34" charset="0"/>
                </a:rPr>
                <a:t>Práce pokládá základy pozdějšího studia chaosu</a:t>
              </a:r>
            </a:p>
            <a:p>
              <a:pPr algn="ctr">
                <a:spcAft>
                  <a:spcPts val="1200"/>
                </a:spcAft>
              </a:pPr>
              <a:r>
                <a:rPr lang="cs-CZ" dirty="0" smtClean="0">
                  <a:latin typeface="Trebuchet MS" panose="020B0603020202020204" pitchFamily="34" charset="0"/>
                </a:rPr>
                <a:t>a komplexity ve fyzice i mimo ni.</a:t>
              </a:r>
            </a:p>
            <a:p>
              <a:pPr marL="1657350" lvl="3" indent="-285750">
                <a:buFont typeface="Arial" panose="020B0604020202020204" pitchFamily="34" charset="0"/>
                <a:buChar char="•"/>
              </a:pPr>
              <a:r>
                <a:rPr lang="cs-CZ" b="1" dirty="0" smtClean="0">
                  <a:latin typeface="Trebuchet MS" panose="020B0603020202020204" pitchFamily="34" charset="0"/>
                </a:rPr>
                <a:t>Teorie chaosu</a:t>
              </a:r>
              <a:endParaRPr lang="cs-CZ" dirty="0">
                <a:latin typeface="Trebuchet MS" panose="020B0603020202020204" pitchFamily="34" charset="0"/>
              </a:endParaRPr>
            </a:p>
            <a:p>
              <a:pPr marL="1657350" lvl="3" indent="-285750">
                <a:buFont typeface="Arial" panose="020B0604020202020204" pitchFamily="34" charset="0"/>
                <a:buChar char="•"/>
              </a:pPr>
              <a:r>
                <a:rPr lang="cs-CZ" b="1" dirty="0" smtClean="0">
                  <a:latin typeface="Trebuchet MS" panose="020B0603020202020204" pitchFamily="34" charset="0"/>
                </a:rPr>
                <a:t>Teorie relativity</a:t>
              </a:r>
              <a:r>
                <a:rPr lang="cs-CZ" dirty="0" smtClean="0">
                  <a:latin typeface="Trebuchet MS" panose="020B0603020202020204" pitchFamily="34" charset="0"/>
                </a:rPr>
                <a:t> </a:t>
              </a:r>
              <a:endParaRPr lang="cs-CZ" dirty="0">
                <a:latin typeface="Trebuchet MS" panose="020B0603020202020204" pitchFamily="34" charset="0"/>
              </a:endParaRPr>
            </a:p>
            <a:p>
              <a:pPr marL="1657350" lvl="3" indent="-285750">
                <a:buFont typeface="Arial" panose="020B0604020202020204" pitchFamily="34" charset="0"/>
                <a:buChar char="•"/>
              </a:pPr>
              <a:r>
                <a:rPr lang="cs-CZ" b="1" dirty="0" smtClean="0">
                  <a:latin typeface="Trebuchet MS" panose="020B0603020202020204" pitchFamily="34" charset="0"/>
                </a:rPr>
                <a:t>Kvantová mechanika </a:t>
              </a:r>
            </a:p>
            <a:p>
              <a:pPr algn="ctr"/>
              <a:r>
                <a:rPr lang="cs-CZ" dirty="0" smtClean="0">
                  <a:latin typeface="Trebuchet MS" panose="020B0603020202020204" pitchFamily="34" charset="0"/>
                </a:rPr>
                <a:t>tvoří pilíře moderní fyziky.</a:t>
              </a:r>
              <a:endParaRPr lang="cs-CZ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81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16" name="Picture 48" descr="Počát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8068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819" name="Line 51"/>
          <p:cNvSpPr>
            <a:spLocks noChangeShapeType="1"/>
          </p:cNvSpPr>
          <p:nvPr/>
        </p:nvSpPr>
        <p:spPr bwMode="auto">
          <a:xfrm flipV="1">
            <a:off x="2889250" y="2401888"/>
            <a:ext cx="0" cy="25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8820" name="Line 52"/>
          <p:cNvSpPr>
            <a:spLocks noChangeShapeType="1"/>
          </p:cNvSpPr>
          <p:nvPr/>
        </p:nvSpPr>
        <p:spPr bwMode="auto">
          <a:xfrm>
            <a:off x="3873500" y="2809875"/>
            <a:ext cx="0" cy="279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8822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72628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Dvě tělesa</a:t>
            </a:r>
            <a:r>
              <a:rPr lang="cs-CZ" sz="3200" b="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</a:p>
          <a:p>
            <a:pPr algn="l"/>
            <a:r>
              <a:rPr 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(přitahující se gravitačně)</a:t>
            </a:r>
            <a:endParaRPr lang="cs-CZ" sz="24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88823" name="Rectangle 55"/>
          <p:cNvSpPr>
            <a:spLocks noChangeArrowheads="1"/>
          </p:cNvSpPr>
          <p:nvPr/>
        </p:nvSpPr>
        <p:spPr bwMode="auto">
          <a:xfrm>
            <a:off x="686446" y="5934728"/>
            <a:ext cx="46320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0" dirty="0" err="1">
                <a:latin typeface="Trebuchet MS" pitchFamily="34" charset="0"/>
              </a:rPr>
              <a:t>pravideln</a:t>
            </a:r>
            <a:r>
              <a:rPr lang="cs-CZ" b="0" dirty="0">
                <a:latin typeface="Trebuchet MS" pitchFamily="34" charset="0"/>
              </a:rPr>
              <a:t>ý</a:t>
            </a:r>
            <a:r>
              <a:rPr lang="en-US" b="0" dirty="0">
                <a:latin typeface="Trebuchet MS" pitchFamily="34" charset="0"/>
              </a:rPr>
              <a:t> </a:t>
            </a:r>
            <a:r>
              <a:rPr lang="en-US" b="1" dirty="0" err="1" smtClean="0">
                <a:latin typeface="Trebuchet MS" pitchFamily="34" charset="0"/>
              </a:rPr>
              <a:t>periodi</a:t>
            </a:r>
            <a:r>
              <a:rPr lang="cs-CZ" b="1" dirty="0" err="1" smtClean="0">
                <a:latin typeface="Trebuchet MS" pitchFamily="34" charset="0"/>
              </a:rPr>
              <a:t>cký</a:t>
            </a:r>
            <a:r>
              <a:rPr lang="cs-CZ" b="0" dirty="0" smtClean="0">
                <a:latin typeface="Trebuchet MS" pitchFamily="34" charset="0"/>
              </a:rPr>
              <a:t> pohyb po elipsách</a:t>
            </a:r>
            <a:endParaRPr lang="cs-CZ" b="0" dirty="0">
              <a:latin typeface="Trebuchet MS" pitchFamily="34" charset="0"/>
            </a:endParaRPr>
          </a:p>
        </p:txBody>
      </p:sp>
      <p:sp>
        <p:nvSpPr>
          <p:cNvPr id="288824" name="Line 56"/>
          <p:cNvSpPr>
            <a:spLocks noChangeShapeType="1"/>
          </p:cNvSpPr>
          <p:nvPr/>
        </p:nvSpPr>
        <p:spPr bwMode="auto">
          <a:xfrm flipV="1">
            <a:off x="2889250" y="2390775"/>
            <a:ext cx="0" cy="25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8825" name="Line 57"/>
          <p:cNvSpPr>
            <a:spLocks noChangeShapeType="1"/>
          </p:cNvSpPr>
          <p:nvPr/>
        </p:nvSpPr>
        <p:spPr bwMode="auto">
          <a:xfrm>
            <a:off x="3873500" y="2798763"/>
            <a:ext cx="0" cy="279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12" name="Přímá spojnice 11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148064" y="5948053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itchFamily="34" charset="0"/>
              </a:rPr>
              <a:t>(1609 - Johannes Kepler a jeho zákony)</a:t>
            </a:r>
            <a:endParaRPr lang="en-GB" sz="1600" dirty="0">
              <a:latin typeface="Trebuchet MS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53329" y="4612166"/>
            <a:ext cx="360466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600" dirty="0" smtClean="0">
                <a:solidFill>
                  <a:srgbClr val="C00000"/>
                </a:solidFill>
                <a:latin typeface="Trebuchet MS" pitchFamily="34" charset="0"/>
              </a:rPr>
              <a:t>zjednodušení: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dirty="0" smtClean="0">
                <a:latin typeface="Trebuchet MS" pitchFamily="34" charset="0"/>
              </a:rPr>
              <a:t>tělesa mají zanedbatelné rozměry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dirty="0" smtClean="0">
                <a:latin typeface="Trebuchet MS" pitchFamily="34" charset="0"/>
              </a:rPr>
              <a:t>tělesa nemají žádnou vnitřní strukturu</a:t>
            </a:r>
            <a:endParaRPr lang="en-GB" sz="1600" dirty="0">
              <a:latin typeface="Trebuchet MS" pitchFamily="34" charset="0"/>
            </a:endParaRPr>
          </a:p>
        </p:txBody>
      </p:sp>
      <p:pic>
        <p:nvPicPr>
          <p:cNvPr id="16" name="Picture 2" descr="http://www.crystalinks.com/binarystars5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r="9611"/>
          <a:stretch/>
        </p:blipFill>
        <p:spPr bwMode="auto">
          <a:xfrm>
            <a:off x="6813747" y="332656"/>
            <a:ext cx="1987379" cy="15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2136289" y="3995772"/>
            <a:ext cx="272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(stejná hmotnost těles)</a:t>
            </a:r>
            <a:endParaRPr lang="en-GB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7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3844</TotalTime>
  <Words>2443</Words>
  <Application>Microsoft Office PowerPoint</Application>
  <PresentationFormat>Předvádění na obrazovce (4:3)</PresentationFormat>
  <Paragraphs>397</Paragraphs>
  <Slides>39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7" baseType="lpstr">
      <vt:lpstr>Arial</vt:lpstr>
      <vt:lpstr>Courier New</vt:lpstr>
      <vt:lpstr>Calibri</vt:lpstr>
      <vt:lpstr>Trebuchet MS</vt:lpstr>
      <vt:lpstr>Courier</vt:lpstr>
      <vt:lpstr>Symbol</vt:lpstr>
      <vt:lpstr>Cambria Math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</dc:creator>
  <cp:lastModifiedBy>Pavel Stránský</cp:lastModifiedBy>
  <cp:revision>160</cp:revision>
  <dcterms:created xsi:type="dcterms:W3CDTF">2015-07-08T14:16:19Z</dcterms:created>
  <dcterms:modified xsi:type="dcterms:W3CDTF">2016-09-21T09:18:53Z</dcterms:modified>
  <cp:contentStatus>Konečný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