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33" r:id="rId2"/>
    <p:sldId id="256" r:id="rId3"/>
    <p:sldId id="326" r:id="rId4"/>
    <p:sldId id="327" r:id="rId5"/>
    <p:sldId id="329" r:id="rId6"/>
    <p:sldId id="308" r:id="rId7"/>
    <p:sldId id="314" r:id="rId8"/>
    <p:sldId id="315" r:id="rId9"/>
    <p:sldId id="321" r:id="rId10"/>
    <p:sldId id="317" r:id="rId11"/>
    <p:sldId id="325" r:id="rId12"/>
    <p:sldId id="316" r:id="rId13"/>
    <p:sldId id="306" r:id="rId14"/>
    <p:sldId id="319" r:id="rId15"/>
    <p:sldId id="307" r:id="rId16"/>
    <p:sldId id="305" r:id="rId17"/>
    <p:sldId id="332" r:id="rId18"/>
    <p:sldId id="331" r:id="rId19"/>
    <p:sldId id="28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B4"/>
    <a:srgbClr val="0099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72" autoAdjust="0"/>
  </p:normalViewPr>
  <p:slideViewPr>
    <p:cSldViewPr snapToGrid="0">
      <p:cViewPr varScale="1">
        <p:scale>
          <a:sx n="146" d="100"/>
          <a:sy n="146" d="100"/>
        </p:scale>
        <p:origin x="-25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B833A5-37D9-4D18-A449-0E10CB8BFADB}" type="datetimeFigureOut">
              <a:rPr lang="en-GB" smtClean="0"/>
              <a:t>21/09/2016</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9C8E5-37EA-42EB-9C7F-E8D7F76D7112}" type="slidenum">
              <a:rPr lang="en-GB" smtClean="0"/>
              <a:t>‹#›</a:t>
            </a:fld>
            <a:endParaRPr lang="en-GB"/>
          </a:p>
        </p:txBody>
      </p:sp>
    </p:spTree>
    <p:extLst>
      <p:ext uri="{BB962C8B-B14F-4D97-AF65-F5344CB8AC3E}">
        <p14:creationId xmlns:p14="http://schemas.microsoft.com/office/powerpoint/2010/main" val="383377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3</a:t>
            </a:fld>
            <a:endParaRPr lang="en-GB"/>
          </a:p>
        </p:txBody>
      </p:sp>
    </p:spTree>
    <p:extLst>
      <p:ext uri="{BB962C8B-B14F-4D97-AF65-F5344CB8AC3E}">
        <p14:creationId xmlns:p14="http://schemas.microsoft.com/office/powerpoint/2010/main" val="134311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12</a:t>
            </a:fld>
            <a:endParaRPr lang="en-GB"/>
          </a:p>
        </p:txBody>
      </p:sp>
    </p:spTree>
    <p:extLst>
      <p:ext uri="{BB962C8B-B14F-4D97-AF65-F5344CB8AC3E}">
        <p14:creationId xmlns:p14="http://schemas.microsoft.com/office/powerpoint/2010/main" val="134311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13</a:t>
            </a:fld>
            <a:endParaRPr lang="en-GB"/>
          </a:p>
        </p:txBody>
      </p:sp>
    </p:spTree>
    <p:extLst>
      <p:ext uri="{BB962C8B-B14F-4D97-AF65-F5344CB8AC3E}">
        <p14:creationId xmlns:p14="http://schemas.microsoft.com/office/powerpoint/2010/main" val="3951359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14</a:t>
            </a:fld>
            <a:endParaRPr lang="en-GB"/>
          </a:p>
        </p:txBody>
      </p:sp>
    </p:spTree>
    <p:extLst>
      <p:ext uri="{BB962C8B-B14F-4D97-AF65-F5344CB8AC3E}">
        <p14:creationId xmlns:p14="http://schemas.microsoft.com/office/powerpoint/2010/main" val="3951359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15</a:t>
            </a:fld>
            <a:endParaRPr lang="en-GB"/>
          </a:p>
        </p:txBody>
      </p:sp>
    </p:spTree>
    <p:extLst>
      <p:ext uri="{BB962C8B-B14F-4D97-AF65-F5344CB8AC3E}">
        <p14:creationId xmlns:p14="http://schemas.microsoft.com/office/powerpoint/2010/main" val="3951359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16</a:t>
            </a:fld>
            <a:endParaRPr lang="en-GB"/>
          </a:p>
        </p:txBody>
      </p:sp>
    </p:spTree>
    <p:extLst>
      <p:ext uri="{BB962C8B-B14F-4D97-AF65-F5344CB8AC3E}">
        <p14:creationId xmlns:p14="http://schemas.microsoft.com/office/powerpoint/2010/main" val="395135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i="0"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4</a:t>
            </a:fld>
            <a:endParaRPr lang="en-GB"/>
          </a:p>
        </p:txBody>
      </p:sp>
    </p:spTree>
    <p:extLst>
      <p:ext uri="{BB962C8B-B14F-4D97-AF65-F5344CB8AC3E}">
        <p14:creationId xmlns:p14="http://schemas.microsoft.com/office/powerpoint/2010/main" val="13431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5</a:t>
            </a:fld>
            <a:endParaRPr lang="en-GB"/>
          </a:p>
        </p:txBody>
      </p:sp>
    </p:spTree>
    <p:extLst>
      <p:ext uri="{BB962C8B-B14F-4D97-AF65-F5344CB8AC3E}">
        <p14:creationId xmlns:p14="http://schemas.microsoft.com/office/powerpoint/2010/main" val="13431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6</a:t>
            </a:fld>
            <a:endParaRPr lang="en-GB"/>
          </a:p>
        </p:txBody>
      </p:sp>
    </p:spTree>
    <p:extLst>
      <p:ext uri="{BB962C8B-B14F-4D97-AF65-F5344CB8AC3E}">
        <p14:creationId xmlns:p14="http://schemas.microsoft.com/office/powerpoint/2010/main" val="134311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7</a:t>
            </a:fld>
            <a:endParaRPr lang="en-GB"/>
          </a:p>
        </p:txBody>
      </p:sp>
    </p:spTree>
    <p:extLst>
      <p:ext uri="{BB962C8B-B14F-4D97-AF65-F5344CB8AC3E}">
        <p14:creationId xmlns:p14="http://schemas.microsoft.com/office/powerpoint/2010/main" val="13431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8</a:t>
            </a:fld>
            <a:endParaRPr lang="en-GB"/>
          </a:p>
        </p:txBody>
      </p:sp>
    </p:spTree>
    <p:extLst>
      <p:ext uri="{BB962C8B-B14F-4D97-AF65-F5344CB8AC3E}">
        <p14:creationId xmlns:p14="http://schemas.microsoft.com/office/powerpoint/2010/main" val="13431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9</a:t>
            </a:fld>
            <a:endParaRPr lang="en-GB"/>
          </a:p>
        </p:txBody>
      </p:sp>
    </p:spTree>
    <p:extLst>
      <p:ext uri="{BB962C8B-B14F-4D97-AF65-F5344CB8AC3E}">
        <p14:creationId xmlns:p14="http://schemas.microsoft.com/office/powerpoint/2010/main" val="134311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10</a:t>
            </a:fld>
            <a:endParaRPr lang="en-GB"/>
          </a:p>
        </p:txBody>
      </p:sp>
    </p:spTree>
    <p:extLst>
      <p:ext uri="{BB962C8B-B14F-4D97-AF65-F5344CB8AC3E}">
        <p14:creationId xmlns:p14="http://schemas.microsoft.com/office/powerpoint/2010/main" val="134311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11</a:t>
            </a:fld>
            <a:endParaRPr lang="en-GB"/>
          </a:p>
        </p:txBody>
      </p:sp>
    </p:spTree>
    <p:extLst>
      <p:ext uri="{BB962C8B-B14F-4D97-AF65-F5344CB8AC3E}">
        <p14:creationId xmlns:p14="http://schemas.microsoft.com/office/powerpoint/2010/main" val="134311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a:p>
        </p:txBody>
      </p:sp>
      <p:sp>
        <p:nvSpPr>
          <p:cNvPr id="4" name="Zástupný symbol pro datum 3"/>
          <p:cNvSpPr>
            <a:spLocks noGrp="1"/>
          </p:cNvSpPr>
          <p:nvPr>
            <p:ph type="dt" sz="half" idx="10"/>
          </p:nvPr>
        </p:nvSpPr>
        <p:spPr/>
        <p:txBody>
          <a:bodyPr/>
          <a:lstStyle/>
          <a:p>
            <a:fld id="{38C0F09A-C508-42DC-8D78-A099E8F30A3D}" type="datetimeFigureOut">
              <a:rPr lang="en-GB" smtClean="0"/>
              <a:t>21/09/2016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14562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38C0F09A-C508-42DC-8D78-A099E8F30A3D}" type="datetimeFigureOut">
              <a:rPr lang="en-GB" smtClean="0"/>
              <a:t>21/09/2016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109220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38C0F09A-C508-42DC-8D78-A099E8F30A3D}" type="datetimeFigureOut">
              <a:rPr lang="en-GB" smtClean="0"/>
              <a:t>21/09/2016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402105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38C0F09A-C508-42DC-8D78-A099E8F30A3D}" type="datetimeFigureOut">
              <a:rPr lang="en-GB" smtClean="0"/>
              <a:t>21/09/2016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359492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38C0F09A-C508-42DC-8D78-A099E8F30A3D}" type="datetimeFigureOut">
              <a:rPr lang="en-GB" smtClean="0"/>
              <a:t>21/09/2016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3637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38C0F09A-C508-42DC-8D78-A099E8F30A3D}" type="datetimeFigureOut">
              <a:rPr lang="en-GB" smtClean="0"/>
              <a:t>21/09/2016</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398381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38C0F09A-C508-42DC-8D78-A099E8F30A3D}" type="datetimeFigureOut">
              <a:rPr lang="en-GB" smtClean="0"/>
              <a:t>21/09/2016</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209615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38C0F09A-C508-42DC-8D78-A099E8F30A3D}" type="datetimeFigureOut">
              <a:rPr lang="en-GB" smtClean="0"/>
              <a:t>21/09/2016</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59150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8C0F09A-C508-42DC-8D78-A099E8F30A3D}" type="datetimeFigureOut">
              <a:rPr lang="en-GB" smtClean="0"/>
              <a:t>21/09/2016</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859646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8C0F09A-C508-42DC-8D78-A099E8F30A3D}" type="datetimeFigureOut">
              <a:rPr lang="en-GB" smtClean="0"/>
              <a:t>21/09/2016</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162614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8C0F09A-C508-42DC-8D78-A099E8F30A3D}" type="datetimeFigureOut">
              <a:rPr lang="en-GB" smtClean="0"/>
              <a:t>21/09/2016</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16636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0F09A-C508-42DC-8D78-A099E8F30A3D}" type="datetimeFigureOut">
              <a:rPr lang="en-GB" smtClean="0"/>
              <a:t>21/09/2016</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76676-178C-429E-8D39-9BA2D6FB58EE}" type="slidenum">
              <a:rPr lang="en-GB" smtClean="0"/>
              <a:t>‹#›</a:t>
            </a:fld>
            <a:endParaRPr lang="en-GB"/>
          </a:p>
        </p:txBody>
      </p:sp>
    </p:spTree>
    <p:extLst>
      <p:ext uri="{BB962C8B-B14F-4D97-AF65-F5344CB8AC3E}">
        <p14:creationId xmlns:p14="http://schemas.microsoft.com/office/powerpoint/2010/main" val="3551095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hyperlink" Target="http://www.gps.gov/systems/gps/space" TargetMode="External"/><Relationship Id="rId4" Type="http://schemas.openxmlformats.org/officeDocument/2006/relationships/image" Target="../media/image15.jpe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3.png"/><Relationship Id="rId5" Type="http://schemas.openxmlformats.org/officeDocument/2006/relationships/image" Target="../media/image16.jpeg"/><Relationship Id="rId10" Type="http://schemas.openxmlformats.org/officeDocument/2006/relationships/hyperlink" Target="http://www.gps.gov/systems/gps/space" TargetMode="External"/><Relationship Id="rId4" Type="http://schemas.openxmlformats.org/officeDocument/2006/relationships/image" Target="../media/image15.jpeg"/><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ScienceT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192" y="164807"/>
            <a:ext cx="2590071" cy="2590071"/>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6508179" y="6322426"/>
            <a:ext cx="2590072" cy="400110"/>
          </a:xfrm>
          <a:prstGeom prst="rect">
            <a:avLst/>
          </a:prstGeom>
          <a:noFill/>
        </p:spPr>
        <p:txBody>
          <a:bodyPr wrap="square" rtlCol="0">
            <a:spAutoFit/>
          </a:bodyPr>
          <a:lstStyle/>
          <a:p>
            <a:pPr>
              <a:spcAft>
                <a:spcPts val="300"/>
              </a:spcAft>
            </a:pPr>
            <a:r>
              <a:rPr lang="cs-CZ" sz="2000" dirty="0" smtClean="0">
                <a:solidFill>
                  <a:schemeClr val="bg1"/>
                </a:solidFill>
                <a:latin typeface="Trebuchet MS" panose="020B0603020202020204" pitchFamily="34" charset="0"/>
              </a:rPr>
              <a:t>www.ScienceToGo.cz</a:t>
            </a:r>
            <a:endParaRPr lang="cs-CZ" sz="2000" dirty="0">
              <a:solidFill>
                <a:schemeClr val="bg1"/>
              </a:solidFill>
              <a:latin typeface="Trebuchet MS" panose="020B0603020202020204" pitchFamily="34" charset="0"/>
            </a:endParaRPr>
          </a:p>
        </p:txBody>
      </p:sp>
      <p:sp>
        <p:nvSpPr>
          <p:cNvPr id="6" name="TextovéPole 5"/>
          <p:cNvSpPr txBox="1"/>
          <p:nvPr/>
        </p:nvSpPr>
        <p:spPr>
          <a:xfrm>
            <a:off x="3749079" y="1350930"/>
            <a:ext cx="4258442" cy="1031051"/>
          </a:xfrm>
          <a:prstGeom prst="rect">
            <a:avLst/>
          </a:prstGeom>
          <a:noFill/>
        </p:spPr>
        <p:txBody>
          <a:bodyPr wrap="square" rtlCol="0">
            <a:spAutoFit/>
          </a:bodyPr>
          <a:lstStyle/>
          <a:p>
            <a:pPr algn="ctr">
              <a:spcAft>
                <a:spcPts val="300"/>
              </a:spcAft>
            </a:pPr>
            <a:r>
              <a:rPr lang="cs-CZ" sz="3200" dirty="0" smtClean="0">
                <a:solidFill>
                  <a:schemeClr val="bg1"/>
                </a:solidFill>
                <a:latin typeface="Trebuchet MS" panose="020B0603020202020204" pitchFamily="34" charset="0"/>
              </a:rPr>
              <a:t>Einsteinova relativita</a:t>
            </a:r>
          </a:p>
          <a:p>
            <a:pPr algn="ctr">
              <a:spcAft>
                <a:spcPts val="300"/>
              </a:spcAft>
            </a:pPr>
            <a:r>
              <a:rPr lang="cs-CZ" sz="2400" dirty="0" smtClean="0">
                <a:solidFill>
                  <a:schemeClr val="bg1"/>
                </a:solidFill>
                <a:latin typeface="Trebuchet MS" panose="020B0603020202020204" pitchFamily="34" charset="0"/>
              </a:rPr>
              <a:t>Pavel Stránský</a:t>
            </a:r>
          </a:p>
        </p:txBody>
      </p:sp>
      <p:sp>
        <p:nvSpPr>
          <p:cNvPr id="7" name="Obdélník 6"/>
          <p:cNvSpPr/>
          <p:nvPr/>
        </p:nvSpPr>
        <p:spPr>
          <a:xfrm>
            <a:off x="4824823" y="308496"/>
            <a:ext cx="2073003" cy="707886"/>
          </a:xfrm>
          <a:prstGeom prst="rect">
            <a:avLst/>
          </a:prstGeom>
        </p:spPr>
        <p:txBody>
          <a:bodyPr wrap="none">
            <a:spAutoFit/>
          </a:bodyPr>
          <a:lstStyle/>
          <a:p>
            <a:pPr>
              <a:spcAft>
                <a:spcPts val="300"/>
              </a:spcAft>
            </a:pPr>
            <a:r>
              <a:rPr lang="cs-CZ" sz="4000" u="sng" dirty="0" smtClean="0">
                <a:solidFill>
                  <a:schemeClr val="bg1"/>
                </a:solidFill>
                <a:latin typeface="Trebuchet MS" panose="020B0603020202020204" pitchFamily="34" charset="0"/>
              </a:rPr>
              <a:t>Program</a:t>
            </a:r>
            <a:endParaRPr lang="cs-CZ" sz="4000" u="sng" dirty="0">
              <a:solidFill>
                <a:schemeClr val="bg1"/>
              </a:solidFill>
              <a:latin typeface="Trebuchet MS" panose="020B0603020202020204" pitchFamily="34" charset="0"/>
            </a:endParaRPr>
          </a:p>
        </p:txBody>
      </p:sp>
      <p:sp>
        <p:nvSpPr>
          <p:cNvPr id="9" name="Obdélník 8"/>
          <p:cNvSpPr/>
          <p:nvPr/>
        </p:nvSpPr>
        <p:spPr>
          <a:xfrm>
            <a:off x="2521115" y="2535898"/>
            <a:ext cx="5780332" cy="1031051"/>
          </a:xfrm>
          <a:prstGeom prst="rect">
            <a:avLst/>
          </a:prstGeom>
        </p:spPr>
        <p:txBody>
          <a:bodyPr wrap="square">
            <a:spAutoFit/>
          </a:bodyPr>
          <a:lstStyle/>
          <a:p>
            <a:pPr lvl="0" algn="ctr">
              <a:spcAft>
                <a:spcPts val="300"/>
              </a:spcAft>
            </a:pPr>
            <a:r>
              <a:rPr lang="cs-CZ" sz="3200" dirty="0">
                <a:solidFill>
                  <a:prstClr val="white"/>
                </a:solidFill>
                <a:latin typeface="Trebuchet MS" panose="020B0603020202020204" pitchFamily="34" charset="0"/>
              </a:rPr>
              <a:t>Černé díry a gravitační vlny</a:t>
            </a:r>
          </a:p>
          <a:p>
            <a:pPr lvl="0" algn="ctr">
              <a:spcAft>
                <a:spcPts val="300"/>
              </a:spcAft>
            </a:pPr>
            <a:r>
              <a:rPr lang="cs-CZ" sz="2400" dirty="0" smtClean="0">
                <a:solidFill>
                  <a:prstClr val="white"/>
                </a:solidFill>
                <a:latin typeface="Trebuchet MS" panose="020B0603020202020204" pitchFamily="34" charset="0"/>
              </a:rPr>
              <a:t>Jakub </a:t>
            </a:r>
            <a:r>
              <a:rPr lang="cs-CZ" sz="2400" dirty="0" err="1" smtClean="0">
                <a:solidFill>
                  <a:prstClr val="white"/>
                </a:solidFill>
                <a:latin typeface="Trebuchet MS" panose="020B0603020202020204" pitchFamily="34" charset="0"/>
              </a:rPr>
              <a:t>Juryšek</a:t>
            </a:r>
            <a:endParaRPr lang="cs-CZ" sz="2400" dirty="0">
              <a:solidFill>
                <a:prstClr val="white"/>
              </a:solidFill>
              <a:latin typeface="Trebuchet MS" panose="020B0603020202020204" pitchFamily="34" charset="0"/>
            </a:endParaRPr>
          </a:p>
        </p:txBody>
      </p:sp>
      <p:sp>
        <p:nvSpPr>
          <p:cNvPr id="11" name="Obdélník 10"/>
          <p:cNvSpPr/>
          <p:nvPr/>
        </p:nvSpPr>
        <p:spPr>
          <a:xfrm>
            <a:off x="1822281" y="3717382"/>
            <a:ext cx="6315891" cy="1031051"/>
          </a:xfrm>
          <a:prstGeom prst="rect">
            <a:avLst/>
          </a:prstGeom>
        </p:spPr>
        <p:txBody>
          <a:bodyPr wrap="square">
            <a:spAutoFit/>
          </a:bodyPr>
          <a:lstStyle/>
          <a:p>
            <a:pPr lvl="0" algn="ctr">
              <a:spcAft>
                <a:spcPts val="300"/>
              </a:spcAft>
            </a:pPr>
            <a:r>
              <a:rPr lang="cs-CZ" sz="3200" dirty="0">
                <a:solidFill>
                  <a:prstClr val="white"/>
                </a:solidFill>
                <a:latin typeface="Trebuchet MS" panose="020B0603020202020204" pitchFamily="34" charset="0"/>
              </a:rPr>
              <a:t>Původ hmoty a </a:t>
            </a:r>
            <a:r>
              <a:rPr lang="cs-CZ" sz="3200" dirty="0" err="1">
                <a:solidFill>
                  <a:prstClr val="white"/>
                </a:solidFill>
                <a:latin typeface="Trebuchet MS" panose="020B0603020202020204" pitchFamily="34" charset="0"/>
              </a:rPr>
              <a:t>Higgsův</a:t>
            </a:r>
            <a:r>
              <a:rPr lang="cs-CZ" sz="3200" dirty="0">
                <a:solidFill>
                  <a:prstClr val="white"/>
                </a:solidFill>
                <a:latin typeface="Trebuchet MS" panose="020B0603020202020204" pitchFamily="34" charset="0"/>
              </a:rPr>
              <a:t> boson</a:t>
            </a:r>
          </a:p>
          <a:p>
            <a:pPr lvl="0" algn="ctr">
              <a:spcAft>
                <a:spcPts val="300"/>
              </a:spcAft>
            </a:pPr>
            <a:r>
              <a:rPr lang="cs-CZ" sz="2400" dirty="0" smtClean="0">
                <a:solidFill>
                  <a:prstClr val="white"/>
                </a:solidFill>
                <a:latin typeface="Trebuchet MS" panose="020B0603020202020204" pitchFamily="34" charset="0"/>
              </a:rPr>
              <a:t>Daniel </a:t>
            </a:r>
            <a:r>
              <a:rPr lang="cs-CZ" sz="2400" dirty="0" err="1" smtClean="0">
                <a:solidFill>
                  <a:prstClr val="white"/>
                </a:solidFill>
                <a:latin typeface="Trebuchet MS" panose="020B0603020202020204" pitchFamily="34" charset="0"/>
              </a:rPr>
              <a:t>Scheirich</a:t>
            </a:r>
            <a:endParaRPr lang="cs-CZ" sz="2400" dirty="0">
              <a:solidFill>
                <a:prstClr val="white"/>
              </a:solidFill>
              <a:latin typeface="Trebuchet MS" panose="020B0603020202020204" pitchFamily="34" charset="0"/>
            </a:endParaRPr>
          </a:p>
        </p:txBody>
      </p:sp>
      <p:sp>
        <p:nvSpPr>
          <p:cNvPr id="12" name="Obdélník 11"/>
          <p:cNvSpPr/>
          <p:nvPr/>
        </p:nvSpPr>
        <p:spPr>
          <a:xfrm>
            <a:off x="248298" y="4912633"/>
            <a:ext cx="8712836" cy="1031051"/>
          </a:xfrm>
          <a:prstGeom prst="rect">
            <a:avLst/>
          </a:prstGeom>
        </p:spPr>
        <p:txBody>
          <a:bodyPr wrap="square">
            <a:spAutoFit/>
          </a:bodyPr>
          <a:lstStyle/>
          <a:p>
            <a:pPr algn="ctr">
              <a:spcAft>
                <a:spcPts val="300"/>
              </a:spcAft>
            </a:pPr>
            <a:r>
              <a:rPr lang="cs-CZ" sz="3200" dirty="0">
                <a:solidFill>
                  <a:schemeClr val="bg1"/>
                </a:solidFill>
                <a:latin typeface="Trebuchet MS" panose="020B0603020202020204" pitchFamily="34" charset="0"/>
              </a:rPr>
              <a:t>Čemu ani částicoví fyzici (zatím) nerozumí</a:t>
            </a:r>
          </a:p>
          <a:p>
            <a:pPr algn="ctr">
              <a:spcAft>
                <a:spcPts val="300"/>
              </a:spcAft>
            </a:pPr>
            <a:r>
              <a:rPr lang="cs-CZ" sz="2400" dirty="0" smtClean="0">
                <a:solidFill>
                  <a:schemeClr val="bg1"/>
                </a:solidFill>
                <a:latin typeface="Trebuchet MS" panose="020B0603020202020204" pitchFamily="34" charset="0"/>
              </a:rPr>
              <a:t>Helena </a:t>
            </a:r>
            <a:r>
              <a:rPr lang="cs-CZ" sz="2400" dirty="0" err="1" smtClean="0">
                <a:solidFill>
                  <a:schemeClr val="bg1"/>
                </a:solidFill>
                <a:latin typeface="Trebuchet MS" panose="020B0603020202020204" pitchFamily="34" charset="0"/>
              </a:rPr>
              <a:t>Kolešová</a:t>
            </a:r>
            <a:endParaRPr lang="cs-CZ" sz="2400" dirty="0">
              <a:solidFill>
                <a:schemeClr val="bg1"/>
              </a:solidFill>
              <a:latin typeface="Trebuchet MS" panose="020B0603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0" y="6178729"/>
            <a:ext cx="558361" cy="566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ovéPole 13"/>
          <p:cNvSpPr txBox="1"/>
          <p:nvPr/>
        </p:nvSpPr>
        <p:spPr>
          <a:xfrm>
            <a:off x="515555" y="6302565"/>
            <a:ext cx="2590072" cy="400110"/>
          </a:xfrm>
          <a:prstGeom prst="rect">
            <a:avLst/>
          </a:prstGeom>
          <a:noFill/>
        </p:spPr>
        <p:txBody>
          <a:bodyPr wrap="square" rtlCol="0">
            <a:spAutoFit/>
          </a:bodyPr>
          <a:lstStyle/>
          <a:p>
            <a:pPr>
              <a:spcAft>
                <a:spcPts val="300"/>
              </a:spcAft>
            </a:pPr>
            <a:r>
              <a:rPr lang="cs-CZ" sz="2000" dirty="0" smtClean="0">
                <a:solidFill>
                  <a:schemeClr val="bg1"/>
                </a:solidFill>
                <a:latin typeface="Trebuchet MS" panose="020B0603020202020204" pitchFamily="34" charset="0"/>
              </a:rPr>
              <a:t>/</a:t>
            </a:r>
            <a:r>
              <a:rPr lang="cs-CZ" sz="2000" dirty="0" err="1" smtClean="0">
                <a:solidFill>
                  <a:schemeClr val="bg1"/>
                </a:solidFill>
                <a:latin typeface="Trebuchet MS" panose="020B0603020202020204" pitchFamily="34" charset="0"/>
              </a:rPr>
              <a:t>ScienceToGo</a:t>
            </a:r>
            <a:endParaRPr lang="cs-CZ" sz="20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142346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nice 7"/>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00892" y="332656"/>
            <a:ext cx="8219580"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Současnost</a:t>
            </a:r>
            <a:endParaRPr lang="cs-CZ" sz="3200" u="sng" dirty="0">
              <a:solidFill>
                <a:srgbClr val="0000B4"/>
              </a:solidFill>
              <a:latin typeface="Trebuchet MS" panose="020B0603020202020204" pitchFamily="34" charset="0"/>
            </a:endParaRPr>
          </a:p>
        </p:txBody>
      </p:sp>
      <p:sp>
        <p:nvSpPr>
          <p:cNvPr id="22" name="TextovéPole 21"/>
          <p:cNvSpPr txBox="1"/>
          <p:nvPr/>
        </p:nvSpPr>
        <p:spPr>
          <a:xfrm>
            <a:off x="679264" y="925443"/>
            <a:ext cx="7863845" cy="1169551"/>
          </a:xfrm>
          <a:prstGeom prst="rect">
            <a:avLst/>
          </a:prstGeom>
          <a:noFill/>
        </p:spPr>
        <p:txBody>
          <a:bodyPr wrap="square" rtlCol="0">
            <a:spAutoFit/>
          </a:bodyPr>
          <a:lstStyle/>
          <a:p>
            <a:pPr>
              <a:spcAft>
                <a:spcPts val="600"/>
              </a:spcAft>
            </a:pPr>
            <a:r>
              <a:rPr lang="en-GB" sz="2400" b="1" dirty="0" smtClean="0">
                <a:solidFill>
                  <a:srgbClr val="0000B4"/>
                </a:solidFill>
                <a:latin typeface="Trebuchet MS" panose="020B0603020202020204" pitchFamily="34" charset="0"/>
              </a:rPr>
              <a:t>Einstein</a:t>
            </a:r>
            <a:r>
              <a:rPr lang="cs-CZ" sz="2400" b="1" dirty="0" err="1" smtClean="0">
                <a:solidFill>
                  <a:srgbClr val="0000B4"/>
                </a:solidFill>
                <a:latin typeface="Trebuchet MS" panose="020B0603020202020204" pitchFamily="34" charset="0"/>
              </a:rPr>
              <a:t>ův</a:t>
            </a:r>
            <a:r>
              <a:rPr lang="cs-CZ" sz="2400" b="1" dirty="0" smtClean="0">
                <a:solidFill>
                  <a:srgbClr val="0000B4"/>
                </a:solidFill>
                <a:latin typeface="Trebuchet MS" panose="020B0603020202020204" pitchFamily="34" charset="0"/>
              </a:rPr>
              <a:t> expres</a:t>
            </a:r>
          </a:p>
          <a:p>
            <a:pPr marL="285750" indent="-285750">
              <a:spcAft>
                <a:spcPts val="600"/>
              </a:spcAft>
              <a:buFontTx/>
              <a:buChar char="-"/>
            </a:pPr>
            <a:r>
              <a:rPr lang="cs-CZ" dirty="0" smtClean="0">
                <a:latin typeface="Trebuchet MS" panose="020B0603020202020204" pitchFamily="34" charset="0"/>
              </a:rPr>
              <a:t>má extrémní rozměry (délka 5 400 000 km)</a:t>
            </a:r>
          </a:p>
          <a:p>
            <a:pPr marL="285750" indent="-285750">
              <a:spcAft>
                <a:spcPts val="600"/>
              </a:spcAft>
              <a:buFontTx/>
              <a:buChar char="-"/>
            </a:pPr>
            <a:r>
              <a:rPr lang="cs-CZ" dirty="0" smtClean="0">
                <a:latin typeface="Trebuchet MS" panose="020B0603020202020204" pitchFamily="34" charset="0"/>
              </a:rPr>
              <a:t>jede stálou rychlostí </a:t>
            </a:r>
            <a:r>
              <a:rPr lang="cs-CZ" i="1" dirty="0" smtClean="0">
                <a:latin typeface="Trebuchet MS" panose="020B0603020202020204" pitchFamily="34" charset="0"/>
              </a:rPr>
              <a:t>v</a:t>
            </a:r>
            <a:r>
              <a:rPr lang="cs-CZ" dirty="0" smtClean="0">
                <a:latin typeface="Trebuchet MS" panose="020B0603020202020204" pitchFamily="34" charset="0"/>
              </a:rPr>
              <a:t> = 240 000 km/s</a:t>
            </a:r>
            <a:endParaRPr lang="cs-CZ" dirty="0">
              <a:latin typeface="Trebuchet MS" panose="020B0603020202020204" pitchFamily="34" charset="0"/>
            </a:endParaRPr>
          </a:p>
        </p:txBody>
      </p:sp>
      <p:pic>
        <p:nvPicPr>
          <p:cNvPr id="12290" name="Picture 2" descr="D:\Pavel\Documents\Fyzika\Science To Go\Relativita\Obrazek0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385" y="2094994"/>
            <a:ext cx="2889612" cy="4320767"/>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D:\Pavel\Documents\Fyzika\Science To Go\Relativita\Relativi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9232" y="2094994"/>
            <a:ext cx="2889612" cy="4320767"/>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3509655" y="2094994"/>
            <a:ext cx="2558798" cy="769441"/>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Pozorování </a:t>
            </a:r>
          </a:p>
          <a:p>
            <a:r>
              <a:rPr lang="cs-CZ" sz="2200" u="sng" dirty="0" smtClean="0">
                <a:solidFill>
                  <a:srgbClr val="0000B4"/>
                </a:solidFill>
                <a:latin typeface="Trebuchet MS" panose="020B0603020202020204" pitchFamily="34" charset="0"/>
              </a:rPr>
              <a:t>z vlaku</a:t>
            </a:r>
            <a:endParaRPr lang="cs-CZ" sz="2200" u="sng" dirty="0">
              <a:solidFill>
                <a:srgbClr val="0000B4"/>
              </a:solidFill>
              <a:latin typeface="Trebuchet MS" panose="020B0603020202020204" pitchFamily="34" charset="0"/>
            </a:endParaRPr>
          </a:p>
        </p:txBody>
      </p:sp>
      <p:sp>
        <p:nvSpPr>
          <p:cNvPr id="5" name="TextovéPole 4"/>
          <p:cNvSpPr txBox="1"/>
          <p:nvPr/>
        </p:nvSpPr>
        <p:spPr>
          <a:xfrm>
            <a:off x="3509655" y="2828083"/>
            <a:ext cx="2440476" cy="553998"/>
          </a:xfrm>
          <a:prstGeom prst="rect">
            <a:avLst/>
          </a:prstGeom>
          <a:noFill/>
        </p:spPr>
        <p:txBody>
          <a:bodyPr wrap="square" rtlCol="0">
            <a:spAutoFit/>
          </a:bodyPr>
          <a:lstStyle/>
          <a:p>
            <a:pPr marL="285750" indent="-285750">
              <a:buFont typeface="Arial" panose="020B0604020202020204" pitchFamily="34" charset="0"/>
              <a:buChar char="•"/>
            </a:pPr>
            <a:r>
              <a:rPr lang="cs-CZ" sz="1500" b="1" dirty="0" smtClean="0">
                <a:solidFill>
                  <a:srgbClr val="C00000"/>
                </a:solidFill>
                <a:latin typeface="Trebuchet MS" panose="020B0603020202020204" pitchFamily="34" charset="0"/>
              </a:rPr>
              <a:t>přední a zadní dveře se otevřou zároveň</a:t>
            </a:r>
            <a:endParaRPr lang="cs-CZ" sz="1500" b="1" dirty="0">
              <a:solidFill>
                <a:srgbClr val="C00000"/>
              </a:solidFill>
              <a:latin typeface="Trebuchet MS" panose="020B0603020202020204" pitchFamily="34" charset="0"/>
            </a:endParaRPr>
          </a:p>
        </p:txBody>
      </p:sp>
      <p:sp>
        <p:nvSpPr>
          <p:cNvPr id="15" name="TextovéPole 14"/>
          <p:cNvSpPr txBox="1"/>
          <p:nvPr/>
        </p:nvSpPr>
        <p:spPr>
          <a:xfrm>
            <a:off x="3476836" y="3520356"/>
            <a:ext cx="2558798" cy="769441"/>
          </a:xfrm>
          <a:prstGeom prst="rect">
            <a:avLst/>
          </a:prstGeom>
          <a:noFill/>
        </p:spPr>
        <p:txBody>
          <a:bodyPr wrap="square" rtlCol="0">
            <a:spAutoFit/>
          </a:bodyPr>
          <a:lstStyle/>
          <a:p>
            <a:pPr algn="r"/>
            <a:r>
              <a:rPr lang="cs-CZ" sz="2200" u="sng" dirty="0" smtClean="0">
                <a:solidFill>
                  <a:srgbClr val="0000B4"/>
                </a:solidFill>
                <a:latin typeface="Trebuchet MS" panose="020B0603020202020204" pitchFamily="34" charset="0"/>
              </a:rPr>
              <a:t>Pozorování </a:t>
            </a:r>
          </a:p>
          <a:p>
            <a:pPr algn="r"/>
            <a:r>
              <a:rPr lang="cs-CZ" sz="2200" u="sng" dirty="0" smtClean="0">
                <a:solidFill>
                  <a:srgbClr val="0000B4"/>
                </a:solidFill>
                <a:latin typeface="Trebuchet MS" panose="020B0603020202020204" pitchFamily="34" charset="0"/>
              </a:rPr>
              <a:t>z nástupiště</a:t>
            </a:r>
            <a:endParaRPr lang="cs-CZ" sz="2200" u="sng" dirty="0">
              <a:solidFill>
                <a:srgbClr val="0000B4"/>
              </a:solidFill>
              <a:latin typeface="Trebuchet MS" panose="020B0603020202020204" pitchFamily="34" charset="0"/>
            </a:endParaRPr>
          </a:p>
        </p:txBody>
      </p:sp>
      <p:sp>
        <p:nvSpPr>
          <p:cNvPr id="16" name="TextovéPole 15"/>
          <p:cNvSpPr txBox="1"/>
          <p:nvPr/>
        </p:nvSpPr>
        <p:spPr>
          <a:xfrm>
            <a:off x="3509655" y="4255377"/>
            <a:ext cx="2572647" cy="2169825"/>
          </a:xfrm>
          <a:prstGeom prst="rect">
            <a:avLst/>
          </a:prstGeom>
          <a:noFill/>
        </p:spPr>
        <p:txBody>
          <a:bodyPr wrap="square" rtlCol="0">
            <a:spAutoFit/>
          </a:bodyPr>
          <a:lstStyle/>
          <a:p>
            <a:pPr marL="285750" indent="-285750" algn="r">
              <a:spcAft>
                <a:spcPts val="600"/>
              </a:spcAft>
              <a:buFont typeface="Arial" panose="020B0604020202020204" pitchFamily="34" charset="0"/>
              <a:buChar char="•"/>
            </a:pPr>
            <a:r>
              <a:rPr lang="cs-CZ" sz="1500" dirty="0" smtClean="0">
                <a:latin typeface="Trebuchet MS" panose="020B0603020202020204" pitchFamily="34" charset="0"/>
              </a:rPr>
              <a:t>vlak je kratší, měří jen 3 240 000 km</a:t>
            </a:r>
          </a:p>
          <a:p>
            <a:pPr marL="285750" indent="-285750" algn="r">
              <a:spcAft>
                <a:spcPts val="600"/>
              </a:spcAft>
              <a:buFont typeface="Arial" panose="020B0604020202020204" pitchFamily="34" charset="0"/>
              <a:buChar char="•"/>
            </a:pPr>
            <a:r>
              <a:rPr lang="cs-CZ" sz="1500" dirty="0" smtClean="0">
                <a:latin typeface="Trebuchet MS" panose="020B0603020202020204" pitchFamily="34" charset="0"/>
              </a:rPr>
              <a:t>k zadním dveřím světlo dolétne za </a:t>
            </a:r>
            <a:r>
              <a:rPr lang="cs-CZ" sz="1500" b="1" dirty="0" smtClean="0">
                <a:latin typeface="Trebuchet MS" panose="020B0603020202020204" pitchFamily="34" charset="0"/>
              </a:rPr>
              <a:t>3 vteřiny</a:t>
            </a:r>
          </a:p>
          <a:p>
            <a:pPr marL="285750" indent="-285750" algn="r">
              <a:spcAft>
                <a:spcPts val="600"/>
              </a:spcAft>
              <a:buFont typeface="Arial" panose="020B0604020202020204" pitchFamily="34" charset="0"/>
              <a:buChar char="•"/>
            </a:pPr>
            <a:r>
              <a:rPr lang="cs-CZ" sz="1500" dirty="0" smtClean="0">
                <a:latin typeface="Trebuchet MS" panose="020B0603020202020204" pitchFamily="34" charset="0"/>
              </a:rPr>
              <a:t>k předním dveřím dolétne za </a:t>
            </a:r>
            <a:r>
              <a:rPr lang="cs-CZ" sz="1500" b="1" dirty="0" smtClean="0">
                <a:latin typeface="Trebuchet MS" panose="020B0603020202020204" pitchFamily="34" charset="0"/>
              </a:rPr>
              <a:t>27 vteřin</a:t>
            </a:r>
          </a:p>
          <a:p>
            <a:pPr marL="285750" indent="-285750" algn="r">
              <a:spcAft>
                <a:spcPts val="600"/>
              </a:spcAft>
              <a:buFont typeface="Arial" panose="020B0604020202020204" pitchFamily="34" charset="0"/>
              <a:buChar char="•"/>
            </a:pPr>
            <a:r>
              <a:rPr lang="cs-CZ" sz="1500" b="1" dirty="0" smtClean="0">
                <a:solidFill>
                  <a:srgbClr val="C00000"/>
                </a:solidFill>
                <a:latin typeface="Trebuchet MS" panose="020B0603020202020204" pitchFamily="34" charset="0"/>
              </a:rPr>
              <a:t>zadní dveře se otevřou o 24 vteřin dříve</a:t>
            </a:r>
            <a:endParaRPr lang="cs-CZ" sz="1500" b="1" dirty="0">
              <a:solidFill>
                <a:srgbClr val="C00000"/>
              </a:solidFill>
              <a:latin typeface="Trebuchet MS" panose="020B0603020202020204" pitchFamily="34" charset="0"/>
            </a:endParaRPr>
          </a:p>
        </p:txBody>
      </p:sp>
    </p:spTree>
    <p:extLst>
      <p:ext uri="{BB962C8B-B14F-4D97-AF65-F5344CB8AC3E}">
        <p14:creationId xmlns:p14="http://schemas.microsoft.com/office/powerpoint/2010/main" val="958012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ovéPole 16"/>
          <p:cNvSpPr txBox="1"/>
          <p:nvPr/>
        </p:nvSpPr>
        <p:spPr>
          <a:xfrm>
            <a:off x="3509655" y="4255377"/>
            <a:ext cx="2572647" cy="2169825"/>
          </a:xfrm>
          <a:prstGeom prst="rect">
            <a:avLst/>
          </a:prstGeom>
          <a:noFill/>
        </p:spPr>
        <p:txBody>
          <a:bodyPr wrap="square" rtlCol="0">
            <a:spAutoFit/>
          </a:bodyPr>
          <a:lstStyle/>
          <a:p>
            <a:pPr marL="285750" indent="-285750" algn="r">
              <a:spcAft>
                <a:spcPts val="600"/>
              </a:spcAft>
              <a:buFont typeface="Arial" panose="020B0604020202020204" pitchFamily="34" charset="0"/>
              <a:buChar char="•"/>
            </a:pPr>
            <a:r>
              <a:rPr lang="cs-CZ" sz="1500" dirty="0" smtClean="0">
                <a:latin typeface="Trebuchet MS" panose="020B0603020202020204" pitchFamily="34" charset="0"/>
              </a:rPr>
              <a:t>vlak je kratší, měří jen 3 240 000 km</a:t>
            </a:r>
          </a:p>
          <a:p>
            <a:pPr marL="285750" indent="-285750" algn="r">
              <a:spcAft>
                <a:spcPts val="600"/>
              </a:spcAft>
              <a:buFont typeface="Arial" panose="020B0604020202020204" pitchFamily="34" charset="0"/>
              <a:buChar char="•"/>
            </a:pPr>
            <a:r>
              <a:rPr lang="cs-CZ" sz="1500" dirty="0" smtClean="0">
                <a:latin typeface="Trebuchet MS" panose="020B0603020202020204" pitchFamily="34" charset="0"/>
              </a:rPr>
              <a:t>k zadním dveřím světlo dolétne za </a:t>
            </a:r>
            <a:r>
              <a:rPr lang="cs-CZ" sz="1500" b="1" dirty="0" smtClean="0">
                <a:latin typeface="Trebuchet MS" panose="020B0603020202020204" pitchFamily="34" charset="0"/>
              </a:rPr>
              <a:t>3 vteřiny</a:t>
            </a:r>
          </a:p>
          <a:p>
            <a:pPr marL="285750" indent="-285750" algn="r">
              <a:spcAft>
                <a:spcPts val="600"/>
              </a:spcAft>
              <a:buFont typeface="Arial" panose="020B0604020202020204" pitchFamily="34" charset="0"/>
              <a:buChar char="•"/>
            </a:pPr>
            <a:r>
              <a:rPr lang="cs-CZ" sz="1500" dirty="0" smtClean="0">
                <a:latin typeface="Trebuchet MS" panose="020B0603020202020204" pitchFamily="34" charset="0"/>
              </a:rPr>
              <a:t>k předním dveřím dolétne za </a:t>
            </a:r>
            <a:r>
              <a:rPr lang="cs-CZ" sz="1500" b="1" dirty="0" smtClean="0">
                <a:latin typeface="Trebuchet MS" panose="020B0603020202020204" pitchFamily="34" charset="0"/>
              </a:rPr>
              <a:t>27 vteřin</a:t>
            </a:r>
          </a:p>
          <a:p>
            <a:pPr marL="285750" indent="-285750" algn="r">
              <a:spcAft>
                <a:spcPts val="600"/>
              </a:spcAft>
              <a:buFont typeface="Arial" panose="020B0604020202020204" pitchFamily="34" charset="0"/>
              <a:buChar char="•"/>
            </a:pPr>
            <a:r>
              <a:rPr lang="cs-CZ" sz="1500" b="1" dirty="0" smtClean="0">
                <a:solidFill>
                  <a:srgbClr val="C00000"/>
                </a:solidFill>
                <a:latin typeface="Trebuchet MS" panose="020B0603020202020204" pitchFamily="34" charset="0"/>
              </a:rPr>
              <a:t>zadní dveře se otevřou o 24 vteřin dříve</a:t>
            </a:r>
            <a:endParaRPr lang="cs-CZ" sz="1500" b="1" dirty="0">
              <a:solidFill>
                <a:srgbClr val="C00000"/>
              </a:solidFill>
              <a:latin typeface="Trebuchet MS" panose="020B0603020202020204" pitchFamily="34" charset="0"/>
            </a:endParaRPr>
          </a:p>
        </p:txBody>
      </p:sp>
      <p:cxnSp>
        <p:nvCxnSpPr>
          <p:cNvPr id="8" name="Přímá spojnice 7"/>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00892" y="332656"/>
            <a:ext cx="8219580"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Současnost</a:t>
            </a:r>
            <a:endParaRPr lang="cs-CZ" sz="3200" u="sng" dirty="0">
              <a:solidFill>
                <a:srgbClr val="0000B4"/>
              </a:solidFill>
              <a:latin typeface="Trebuchet MS" panose="020B0603020202020204" pitchFamily="34" charset="0"/>
            </a:endParaRPr>
          </a:p>
        </p:txBody>
      </p:sp>
      <p:sp>
        <p:nvSpPr>
          <p:cNvPr id="22" name="TextovéPole 21"/>
          <p:cNvSpPr txBox="1"/>
          <p:nvPr/>
        </p:nvSpPr>
        <p:spPr>
          <a:xfrm>
            <a:off x="679264" y="925443"/>
            <a:ext cx="7863845" cy="1169551"/>
          </a:xfrm>
          <a:prstGeom prst="rect">
            <a:avLst/>
          </a:prstGeom>
          <a:noFill/>
        </p:spPr>
        <p:txBody>
          <a:bodyPr wrap="square" rtlCol="0">
            <a:spAutoFit/>
          </a:bodyPr>
          <a:lstStyle/>
          <a:p>
            <a:pPr>
              <a:spcAft>
                <a:spcPts val="600"/>
              </a:spcAft>
            </a:pPr>
            <a:r>
              <a:rPr lang="en-GB" sz="2400" b="1" dirty="0" smtClean="0">
                <a:solidFill>
                  <a:srgbClr val="0000B4"/>
                </a:solidFill>
                <a:latin typeface="Trebuchet MS" panose="020B0603020202020204" pitchFamily="34" charset="0"/>
              </a:rPr>
              <a:t>Einstein</a:t>
            </a:r>
            <a:r>
              <a:rPr lang="cs-CZ" sz="2400" b="1" dirty="0" err="1" smtClean="0">
                <a:solidFill>
                  <a:srgbClr val="0000B4"/>
                </a:solidFill>
                <a:latin typeface="Trebuchet MS" panose="020B0603020202020204" pitchFamily="34" charset="0"/>
              </a:rPr>
              <a:t>ův</a:t>
            </a:r>
            <a:r>
              <a:rPr lang="cs-CZ" sz="2400" b="1" dirty="0" smtClean="0">
                <a:solidFill>
                  <a:srgbClr val="0000B4"/>
                </a:solidFill>
                <a:latin typeface="Trebuchet MS" panose="020B0603020202020204" pitchFamily="34" charset="0"/>
              </a:rPr>
              <a:t> expres</a:t>
            </a:r>
          </a:p>
          <a:p>
            <a:pPr marL="285750" indent="-285750">
              <a:spcAft>
                <a:spcPts val="600"/>
              </a:spcAft>
              <a:buFontTx/>
              <a:buChar char="-"/>
            </a:pPr>
            <a:r>
              <a:rPr lang="cs-CZ" dirty="0" smtClean="0">
                <a:latin typeface="Trebuchet MS" panose="020B0603020202020204" pitchFamily="34" charset="0"/>
              </a:rPr>
              <a:t>má extrémní rozměry (délka 5 400 000 km)</a:t>
            </a:r>
          </a:p>
          <a:p>
            <a:pPr marL="285750" indent="-285750">
              <a:spcAft>
                <a:spcPts val="600"/>
              </a:spcAft>
              <a:buFontTx/>
              <a:buChar char="-"/>
            </a:pPr>
            <a:r>
              <a:rPr lang="cs-CZ" dirty="0" smtClean="0">
                <a:latin typeface="Trebuchet MS" panose="020B0603020202020204" pitchFamily="34" charset="0"/>
              </a:rPr>
              <a:t>jede stálou rychlostí </a:t>
            </a:r>
            <a:r>
              <a:rPr lang="cs-CZ" i="1" dirty="0" smtClean="0">
                <a:latin typeface="Trebuchet MS" panose="020B0603020202020204" pitchFamily="34" charset="0"/>
              </a:rPr>
              <a:t>v</a:t>
            </a:r>
            <a:r>
              <a:rPr lang="cs-CZ" dirty="0" smtClean="0">
                <a:latin typeface="Trebuchet MS" panose="020B0603020202020204" pitchFamily="34" charset="0"/>
              </a:rPr>
              <a:t> = 240 000 km/s</a:t>
            </a:r>
            <a:endParaRPr lang="cs-CZ" dirty="0">
              <a:latin typeface="Trebuchet MS" panose="020B0603020202020204" pitchFamily="34" charset="0"/>
            </a:endParaRPr>
          </a:p>
        </p:txBody>
      </p:sp>
      <p:pic>
        <p:nvPicPr>
          <p:cNvPr id="12290" name="Picture 2" descr="D:\Pavel\Documents\Fyzika\Science To Go\Relativita\Obrazek0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385" y="2094994"/>
            <a:ext cx="2889612" cy="4320767"/>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D:\Pavel\Documents\Fyzika\Science To Go\Relativita\Relativi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9232" y="2094994"/>
            <a:ext cx="2889612" cy="4320767"/>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3509655" y="2094994"/>
            <a:ext cx="2558798" cy="769441"/>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Pozorování </a:t>
            </a:r>
          </a:p>
          <a:p>
            <a:r>
              <a:rPr lang="cs-CZ" sz="2200" u="sng" dirty="0" smtClean="0">
                <a:solidFill>
                  <a:srgbClr val="0000B4"/>
                </a:solidFill>
                <a:latin typeface="Trebuchet MS" panose="020B0603020202020204" pitchFamily="34" charset="0"/>
              </a:rPr>
              <a:t>z vlaku</a:t>
            </a:r>
            <a:endParaRPr lang="cs-CZ" sz="2200" u="sng" dirty="0">
              <a:solidFill>
                <a:srgbClr val="0000B4"/>
              </a:solidFill>
              <a:latin typeface="Trebuchet MS" panose="020B0603020202020204" pitchFamily="34" charset="0"/>
            </a:endParaRPr>
          </a:p>
        </p:txBody>
      </p:sp>
      <p:sp>
        <p:nvSpPr>
          <p:cNvPr id="5" name="TextovéPole 4"/>
          <p:cNvSpPr txBox="1"/>
          <p:nvPr/>
        </p:nvSpPr>
        <p:spPr>
          <a:xfrm>
            <a:off x="3509655" y="2828083"/>
            <a:ext cx="2440476" cy="553998"/>
          </a:xfrm>
          <a:prstGeom prst="rect">
            <a:avLst/>
          </a:prstGeom>
          <a:noFill/>
        </p:spPr>
        <p:txBody>
          <a:bodyPr wrap="square" rtlCol="0">
            <a:spAutoFit/>
          </a:bodyPr>
          <a:lstStyle/>
          <a:p>
            <a:pPr marL="285750" indent="-285750">
              <a:buFont typeface="Arial" panose="020B0604020202020204" pitchFamily="34" charset="0"/>
              <a:buChar char="•"/>
            </a:pPr>
            <a:r>
              <a:rPr lang="cs-CZ" sz="1500" b="1" dirty="0" smtClean="0">
                <a:solidFill>
                  <a:srgbClr val="C00000"/>
                </a:solidFill>
                <a:latin typeface="Trebuchet MS" panose="020B0603020202020204" pitchFamily="34" charset="0"/>
              </a:rPr>
              <a:t>přední a zadní dveře se otevřou zároveň</a:t>
            </a:r>
            <a:endParaRPr lang="cs-CZ" sz="1500" b="1" dirty="0">
              <a:solidFill>
                <a:srgbClr val="C00000"/>
              </a:solidFill>
              <a:latin typeface="Trebuchet MS" panose="020B0603020202020204" pitchFamily="34" charset="0"/>
            </a:endParaRPr>
          </a:p>
        </p:txBody>
      </p:sp>
      <p:sp>
        <p:nvSpPr>
          <p:cNvPr id="15" name="TextovéPole 14"/>
          <p:cNvSpPr txBox="1"/>
          <p:nvPr/>
        </p:nvSpPr>
        <p:spPr>
          <a:xfrm>
            <a:off x="3476836" y="3520356"/>
            <a:ext cx="2558798" cy="769441"/>
          </a:xfrm>
          <a:prstGeom prst="rect">
            <a:avLst/>
          </a:prstGeom>
          <a:noFill/>
        </p:spPr>
        <p:txBody>
          <a:bodyPr wrap="square" rtlCol="0">
            <a:spAutoFit/>
          </a:bodyPr>
          <a:lstStyle/>
          <a:p>
            <a:pPr algn="r"/>
            <a:r>
              <a:rPr lang="cs-CZ" sz="2200" u="sng" dirty="0" smtClean="0">
                <a:solidFill>
                  <a:srgbClr val="0000B4"/>
                </a:solidFill>
                <a:latin typeface="Trebuchet MS" panose="020B0603020202020204" pitchFamily="34" charset="0"/>
              </a:rPr>
              <a:t>Pozorování </a:t>
            </a:r>
          </a:p>
          <a:p>
            <a:pPr algn="r"/>
            <a:r>
              <a:rPr lang="cs-CZ" sz="2200" u="sng" dirty="0" smtClean="0">
                <a:solidFill>
                  <a:srgbClr val="0000B4"/>
                </a:solidFill>
                <a:latin typeface="Trebuchet MS" panose="020B0603020202020204" pitchFamily="34" charset="0"/>
              </a:rPr>
              <a:t>z nástupiště</a:t>
            </a:r>
            <a:endParaRPr lang="cs-CZ" sz="2200" u="sng" dirty="0">
              <a:solidFill>
                <a:srgbClr val="0000B4"/>
              </a:solidFill>
              <a:latin typeface="Trebuchet MS" panose="020B0603020202020204" pitchFamily="34" charset="0"/>
            </a:endParaRPr>
          </a:p>
        </p:txBody>
      </p:sp>
      <p:grpSp>
        <p:nvGrpSpPr>
          <p:cNvPr id="19" name="Skupina 18"/>
          <p:cNvGrpSpPr/>
          <p:nvPr/>
        </p:nvGrpSpPr>
        <p:grpSpPr>
          <a:xfrm>
            <a:off x="2184596" y="3501008"/>
            <a:ext cx="5143278" cy="2298901"/>
            <a:chOff x="-4601406" y="2206126"/>
            <a:chExt cx="5143278" cy="2298901"/>
          </a:xfrm>
        </p:grpSpPr>
        <p:sp>
          <p:nvSpPr>
            <p:cNvPr id="20" name="Obdélník 19"/>
            <p:cNvSpPr/>
            <p:nvPr/>
          </p:nvSpPr>
          <p:spPr>
            <a:xfrm>
              <a:off x="-4601406" y="2206126"/>
              <a:ext cx="5143278" cy="2298901"/>
            </a:xfrm>
            <a:prstGeom prst="rect">
              <a:avLst/>
            </a:prstGeom>
            <a:solidFill>
              <a:schemeClr val="bg1"/>
            </a:solidFill>
            <a:ln>
              <a:solidFill>
                <a:srgbClr val="FFC000"/>
              </a:solidFill>
            </a:ln>
            <a:effectLst>
              <a:outerShdw blurRad="1524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sp>
          <p:nvSpPr>
            <p:cNvPr id="21" name="TextovéPole 20"/>
            <p:cNvSpPr txBox="1"/>
            <p:nvPr/>
          </p:nvSpPr>
          <p:spPr>
            <a:xfrm>
              <a:off x="-3840494" y="2476497"/>
              <a:ext cx="3500846" cy="461665"/>
            </a:xfrm>
            <a:prstGeom prst="rect">
              <a:avLst/>
            </a:prstGeom>
            <a:noFill/>
          </p:spPr>
          <p:txBody>
            <a:bodyPr wrap="square" rtlCol="0">
              <a:spAutoFit/>
            </a:bodyPr>
            <a:lstStyle/>
            <a:p>
              <a:r>
                <a:rPr lang="cs-CZ" sz="2400" dirty="0" smtClean="0">
                  <a:solidFill>
                    <a:srgbClr val="0000B4"/>
                  </a:solidFill>
                  <a:latin typeface="Trebuchet MS" panose="020B0603020202020204" pitchFamily="34" charset="0"/>
                </a:rPr>
                <a:t>3. Relativita současnosti</a:t>
              </a:r>
              <a:endParaRPr lang="cs-CZ" sz="2400" dirty="0">
                <a:solidFill>
                  <a:srgbClr val="0000B4"/>
                </a:solidFill>
                <a:latin typeface="Trebuchet MS" panose="020B0603020202020204" pitchFamily="34" charset="0"/>
              </a:endParaRPr>
            </a:p>
          </p:txBody>
        </p:sp>
        <p:sp>
          <p:nvSpPr>
            <p:cNvPr id="23" name="TextovéPole 22"/>
            <p:cNvSpPr txBox="1"/>
            <p:nvPr/>
          </p:nvSpPr>
          <p:spPr>
            <a:xfrm>
              <a:off x="-4488850" y="3242938"/>
              <a:ext cx="4918166" cy="923330"/>
            </a:xfrm>
            <a:prstGeom prst="rect">
              <a:avLst/>
            </a:prstGeom>
            <a:noFill/>
          </p:spPr>
          <p:txBody>
            <a:bodyPr wrap="square" rtlCol="0">
              <a:spAutoFit/>
            </a:bodyPr>
            <a:lstStyle/>
            <a:p>
              <a:pPr algn="ctr"/>
              <a:r>
                <a:rPr lang="cs-CZ" dirty="0" smtClean="0">
                  <a:latin typeface="Trebuchet MS" panose="020B0603020202020204" pitchFamily="34" charset="0"/>
                </a:rPr>
                <a:t>Pokud se nějaká věc pohybuje vůči mně, pak události, které jsou pro ni současné, nemusejí být současné pro mě.</a:t>
              </a:r>
              <a:endParaRPr lang="cs-CZ" i="1" dirty="0">
                <a:latin typeface="Trebuchet MS" panose="020B0603020202020204" pitchFamily="34" charset="0"/>
              </a:endParaRPr>
            </a:p>
          </p:txBody>
        </p:sp>
      </p:grpSp>
    </p:spTree>
    <p:extLst>
      <p:ext uri="{BB962C8B-B14F-4D97-AF65-F5344CB8AC3E}">
        <p14:creationId xmlns:p14="http://schemas.microsoft.com/office/powerpoint/2010/main" val="354979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nice 7"/>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00892" y="332656"/>
            <a:ext cx="8219580"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Hmotnost</a:t>
            </a:r>
            <a:endParaRPr lang="cs-CZ" sz="3200" u="sng" dirty="0">
              <a:solidFill>
                <a:srgbClr val="0000B4"/>
              </a:solidFill>
              <a:latin typeface="Trebuchet MS" panose="020B0603020202020204" pitchFamily="34" charset="0"/>
            </a:endParaRPr>
          </a:p>
        </p:txBody>
      </p:sp>
      <p:pic>
        <p:nvPicPr>
          <p:cNvPr id="13315" name="Picture 3" descr="D:\Pavel\Documents\Fyzika\Science To Go\Relativita\Bernardy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20" y="1426309"/>
            <a:ext cx="3946525" cy="42799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Skupina 5"/>
          <p:cNvGrpSpPr/>
          <p:nvPr/>
        </p:nvGrpSpPr>
        <p:grpSpPr>
          <a:xfrm>
            <a:off x="4499992" y="1380566"/>
            <a:ext cx="4465721" cy="4342132"/>
            <a:chOff x="4292534" y="1855088"/>
            <a:chExt cx="4465721" cy="4342132"/>
          </a:xfrm>
        </p:grpSpPr>
        <p:sp>
          <p:nvSpPr>
            <p:cNvPr id="21" name="Obdélník 20"/>
            <p:cNvSpPr/>
            <p:nvPr/>
          </p:nvSpPr>
          <p:spPr>
            <a:xfrm>
              <a:off x="4292534" y="1855088"/>
              <a:ext cx="4465721" cy="4342132"/>
            </a:xfrm>
            <a:prstGeom prst="rect">
              <a:avLst/>
            </a:prstGeom>
            <a:solidFill>
              <a:schemeClr val="bg1"/>
            </a:solidFill>
            <a:ln>
              <a:solidFill>
                <a:srgbClr val="FFC000"/>
              </a:solidFill>
            </a:ln>
            <a:effectLst>
              <a:outerShdw blurRad="1016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sp>
          <p:nvSpPr>
            <p:cNvPr id="23" name="TextovéPole 22"/>
            <p:cNvSpPr txBox="1"/>
            <p:nvPr/>
          </p:nvSpPr>
          <p:spPr>
            <a:xfrm>
              <a:off x="4702453" y="1988297"/>
              <a:ext cx="3500846" cy="830997"/>
            </a:xfrm>
            <a:prstGeom prst="rect">
              <a:avLst/>
            </a:prstGeom>
            <a:noFill/>
          </p:spPr>
          <p:txBody>
            <a:bodyPr wrap="square" rtlCol="0">
              <a:spAutoFit/>
            </a:bodyPr>
            <a:lstStyle/>
            <a:p>
              <a:pPr algn="ctr"/>
              <a:r>
                <a:rPr lang="cs-CZ" sz="2400" dirty="0">
                  <a:solidFill>
                    <a:srgbClr val="0000B4"/>
                  </a:solidFill>
                  <a:latin typeface="Trebuchet MS" panose="020B0603020202020204" pitchFamily="34" charset="0"/>
                </a:rPr>
                <a:t>4</a:t>
              </a:r>
              <a:r>
                <a:rPr lang="cs-CZ" sz="2400" dirty="0" smtClean="0">
                  <a:solidFill>
                    <a:srgbClr val="0000B4"/>
                  </a:solidFill>
                  <a:latin typeface="Trebuchet MS" panose="020B0603020202020204" pitchFamily="34" charset="0"/>
                </a:rPr>
                <a:t>. Souvislost mezi hmotností a energií</a:t>
              </a:r>
              <a:endParaRPr lang="cs-CZ" sz="2400" dirty="0">
                <a:solidFill>
                  <a:srgbClr val="0000B4"/>
                </a:solidFill>
                <a:latin typeface="Trebuchet MS" panose="020B0603020202020204" pitchFamily="34" charset="0"/>
              </a:endParaRPr>
            </a:p>
          </p:txBody>
        </p:sp>
        <p:sp>
          <p:nvSpPr>
            <p:cNvPr id="24" name="TextovéPole 23"/>
            <p:cNvSpPr txBox="1"/>
            <p:nvPr/>
          </p:nvSpPr>
          <p:spPr>
            <a:xfrm>
              <a:off x="4304061" y="2891900"/>
              <a:ext cx="4439603" cy="646331"/>
            </a:xfrm>
            <a:prstGeom prst="rect">
              <a:avLst/>
            </a:prstGeom>
            <a:noFill/>
          </p:spPr>
          <p:txBody>
            <a:bodyPr wrap="square" rtlCol="0">
              <a:spAutoFit/>
            </a:bodyPr>
            <a:lstStyle/>
            <a:p>
              <a:pPr algn="ctr"/>
              <a:r>
                <a:rPr lang="cs-CZ" dirty="0" smtClean="0">
                  <a:latin typeface="Trebuchet MS" panose="020B0603020202020204" pitchFamily="34" charset="0"/>
                </a:rPr>
                <a:t>Pokud se nějaká věc pohybuje vůči mně, pak roste její hmotnost.</a:t>
              </a:r>
              <a:endParaRPr lang="cs-CZ" i="1" dirty="0">
                <a:latin typeface="Trebuchet MS" panose="020B0603020202020204" pitchFamily="34" charset="0"/>
              </a:endParaRPr>
            </a:p>
          </p:txBody>
        </p:sp>
        <mc:AlternateContent xmlns:mc="http://schemas.openxmlformats.org/markup-compatibility/2006" xmlns:a14="http://schemas.microsoft.com/office/drawing/2010/main">
          <mc:Choice Requires="a14">
            <p:sp>
              <p:nvSpPr>
                <p:cNvPr id="25" name="Obdélník 24"/>
                <p:cNvSpPr/>
                <p:nvPr/>
              </p:nvSpPr>
              <p:spPr>
                <a:xfrm>
                  <a:off x="4419433" y="3576608"/>
                  <a:ext cx="1500988" cy="46166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cs-CZ" sz="2400" b="0" i="1" smtClean="0">
                            <a:solidFill>
                              <a:schemeClr val="tx1"/>
                            </a:solidFill>
                            <a:latin typeface="Cambria Math"/>
                          </a:rPr>
                          <m:t>𝑚</m:t>
                        </m:r>
                        <m:r>
                          <a:rPr lang="cs-CZ" sz="2400" b="0" i="1" smtClean="0">
                            <a:solidFill>
                              <a:schemeClr val="tx1"/>
                            </a:solidFill>
                            <a:latin typeface="Cambria Math"/>
                          </a:rPr>
                          <m:t>=</m:t>
                        </m:r>
                        <m:r>
                          <a:rPr lang="cs-CZ" sz="2400" b="0" i="1" smtClean="0">
                            <a:solidFill>
                              <a:schemeClr val="tx1"/>
                            </a:solidFill>
                            <a:latin typeface="Cambria Math"/>
                            <a:ea typeface="Cambria Math"/>
                          </a:rPr>
                          <m:t>𝛾</m:t>
                        </m:r>
                        <m:sSub>
                          <m:sSubPr>
                            <m:ctrlPr>
                              <a:rPr lang="cs-CZ" sz="2400" b="0" i="1" smtClean="0">
                                <a:solidFill>
                                  <a:schemeClr val="tx1"/>
                                </a:solidFill>
                                <a:latin typeface="Cambria Math"/>
                                <a:ea typeface="Cambria Math"/>
                              </a:rPr>
                            </m:ctrlPr>
                          </m:sSubPr>
                          <m:e>
                            <m:r>
                              <a:rPr lang="cs-CZ" sz="2400" b="0" i="1" smtClean="0">
                                <a:solidFill>
                                  <a:schemeClr val="tx1"/>
                                </a:solidFill>
                                <a:latin typeface="Cambria Math"/>
                                <a:ea typeface="Cambria Math"/>
                              </a:rPr>
                              <m:t>𝑚</m:t>
                            </m:r>
                          </m:e>
                          <m:sub>
                            <m:r>
                              <a:rPr lang="cs-CZ" sz="2400" b="0" i="1" smtClean="0">
                                <a:solidFill>
                                  <a:schemeClr val="tx1"/>
                                </a:solidFill>
                                <a:latin typeface="Cambria Math"/>
                                <a:ea typeface="Cambria Math"/>
                              </a:rPr>
                              <m:t>0</m:t>
                            </m:r>
                          </m:sub>
                        </m:sSub>
                      </m:oMath>
                    </m:oMathPara>
                  </a14:m>
                  <a:endParaRPr lang="cs-CZ" sz="2400" dirty="0">
                    <a:solidFill>
                      <a:schemeClr val="tx1"/>
                    </a:solidFill>
                  </a:endParaRPr>
                </a:p>
              </p:txBody>
            </p:sp>
          </mc:Choice>
          <mc:Fallback xmlns="">
            <p:sp>
              <p:nvSpPr>
                <p:cNvPr id="25" name="Obdélník 24"/>
                <p:cNvSpPr>
                  <a:spLocks noRot="1" noChangeAspect="1" noMove="1" noResize="1" noEditPoints="1" noAdjustHandles="1" noChangeArrowheads="1" noChangeShapeType="1" noTextEdit="1"/>
                </p:cNvSpPr>
                <p:nvPr/>
              </p:nvSpPr>
              <p:spPr>
                <a:xfrm>
                  <a:off x="4419433" y="3576608"/>
                  <a:ext cx="1500988" cy="461665"/>
                </a:xfrm>
                <a:prstGeom prst="rect">
                  <a:avLst/>
                </a:prstGeom>
                <a:blipFill rotWithShape="1">
                  <a:blip r:embed="rId4"/>
                  <a:stretch>
                    <a:fillRect b="-789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Obdélník 25"/>
                <p:cNvSpPr/>
                <p:nvPr/>
              </p:nvSpPr>
              <p:spPr>
                <a:xfrm>
                  <a:off x="6328787" y="3501008"/>
                  <a:ext cx="1919628" cy="957313"/>
                </a:xfrm>
                <a:prstGeom prst="rect">
                  <a:avLst/>
                </a:prstGeom>
                <a:solidFill>
                  <a:schemeClr val="bg1"/>
                </a:solidFill>
              </p:spPr>
              <p:txBody>
                <a:bodyPr wrap="none">
                  <a:spAutoFit/>
                </a:bodyPr>
                <a:lstStyle/>
                <a:p>
                  <a:pPr algn="ctr"/>
                  <a14:m>
                    <m:oMathPara xmlns:m="http://schemas.openxmlformats.org/officeDocument/2006/math">
                      <m:oMathParaPr>
                        <m:jc m:val="centerGroup"/>
                      </m:oMathParaPr>
                      <m:oMath xmlns:m="http://schemas.openxmlformats.org/officeDocument/2006/math">
                        <m:r>
                          <a:rPr lang="cs-CZ" i="1" smtClean="0">
                            <a:latin typeface="Cambria Math"/>
                            <a:ea typeface="Cambria Math"/>
                          </a:rPr>
                          <m:t>𝛾</m:t>
                        </m:r>
                        <m:r>
                          <a:rPr lang="cs-CZ" i="1" smtClean="0">
                            <a:latin typeface="Cambria Math"/>
                            <a:ea typeface="Cambria Math"/>
                          </a:rPr>
                          <m:t>=</m:t>
                        </m:r>
                        <m:f>
                          <m:fPr>
                            <m:ctrlPr>
                              <a:rPr lang="cs-CZ" i="1">
                                <a:latin typeface="Cambria Math"/>
                                <a:ea typeface="Cambria Math"/>
                              </a:rPr>
                            </m:ctrlPr>
                          </m:fPr>
                          <m:num>
                            <m:r>
                              <a:rPr lang="cs-CZ" i="1">
                                <a:latin typeface="Cambria Math"/>
                                <a:ea typeface="Cambria Math"/>
                              </a:rPr>
                              <m:t>1</m:t>
                            </m:r>
                          </m:num>
                          <m:den>
                            <m:rad>
                              <m:radPr>
                                <m:degHide m:val="on"/>
                                <m:ctrlPr>
                                  <a:rPr lang="cs-CZ" i="1">
                                    <a:latin typeface="Cambria Math"/>
                                    <a:ea typeface="Cambria Math"/>
                                  </a:rPr>
                                </m:ctrlPr>
                              </m:radPr>
                              <m:deg/>
                              <m:e>
                                <m:r>
                                  <a:rPr lang="cs-CZ" i="1">
                                    <a:latin typeface="Cambria Math"/>
                                    <a:ea typeface="Cambria Math"/>
                                  </a:rPr>
                                  <m:t>1−</m:t>
                                </m:r>
                                <m:f>
                                  <m:fPr>
                                    <m:ctrlPr>
                                      <a:rPr lang="cs-CZ" i="1">
                                        <a:latin typeface="Cambria Math"/>
                                        <a:ea typeface="Cambria Math"/>
                                      </a:rPr>
                                    </m:ctrlPr>
                                  </m:fPr>
                                  <m:num>
                                    <m:sSup>
                                      <m:sSupPr>
                                        <m:ctrlPr>
                                          <a:rPr lang="cs-CZ" i="1">
                                            <a:latin typeface="Cambria Math"/>
                                            <a:ea typeface="Cambria Math"/>
                                          </a:rPr>
                                        </m:ctrlPr>
                                      </m:sSupPr>
                                      <m:e>
                                        <m:r>
                                          <a:rPr lang="cs-CZ" i="1">
                                            <a:latin typeface="Cambria Math"/>
                                            <a:ea typeface="Cambria Math"/>
                                          </a:rPr>
                                          <m:t>𝑣</m:t>
                                        </m:r>
                                      </m:e>
                                      <m:sup>
                                        <m:r>
                                          <a:rPr lang="cs-CZ" i="1">
                                            <a:latin typeface="Cambria Math"/>
                                            <a:ea typeface="Cambria Math"/>
                                          </a:rPr>
                                          <m:t>2</m:t>
                                        </m:r>
                                      </m:sup>
                                    </m:sSup>
                                  </m:num>
                                  <m:den>
                                    <m:sSup>
                                      <m:sSupPr>
                                        <m:ctrlPr>
                                          <a:rPr lang="cs-CZ" i="1">
                                            <a:latin typeface="Cambria Math"/>
                                            <a:ea typeface="Cambria Math"/>
                                          </a:rPr>
                                        </m:ctrlPr>
                                      </m:sSupPr>
                                      <m:e>
                                        <m:r>
                                          <a:rPr lang="cs-CZ" i="1">
                                            <a:latin typeface="Cambria Math"/>
                                            <a:ea typeface="Cambria Math"/>
                                          </a:rPr>
                                          <m:t>𝑐</m:t>
                                        </m:r>
                                      </m:e>
                                      <m:sup>
                                        <m:r>
                                          <a:rPr lang="cs-CZ" i="1">
                                            <a:latin typeface="Cambria Math"/>
                                            <a:ea typeface="Cambria Math"/>
                                          </a:rPr>
                                          <m:t>2</m:t>
                                        </m:r>
                                      </m:sup>
                                    </m:sSup>
                                  </m:den>
                                </m:f>
                              </m:e>
                            </m:rad>
                          </m:den>
                        </m:f>
                        <m:r>
                          <a:rPr lang="cs-CZ" i="1" smtClean="0">
                            <a:latin typeface="Cambria Math"/>
                            <a:ea typeface="Cambria Math"/>
                          </a:rPr>
                          <m:t>≥</m:t>
                        </m:r>
                        <m:r>
                          <a:rPr lang="cs-CZ" b="0" i="1" smtClean="0">
                            <a:latin typeface="Cambria Math"/>
                            <a:ea typeface="Cambria Math"/>
                          </a:rPr>
                          <m:t>1</m:t>
                        </m:r>
                      </m:oMath>
                    </m:oMathPara>
                  </a14:m>
                  <a:endParaRPr lang="cs-CZ" dirty="0"/>
                </a:p>
              </p:txBody>
            </p:sp>
          </mc:Choice>
          <mc:Fallback xmlns="">
            <p:sp>
              <p:nvSpPr>
                <p:cNvPr id="26" name="Obdélník 25"/>
                <p:cNvSpPr>
                  <a:spLocks noRot="1" noChangeAspect="1" noMove="1" noResize="1" noEditPoints="1" noAdjustHandles="1" noChangeArrowheads="1" noChangeShapeType="1" noTextEdit="1"/>
                </p:cNvSpPr>
                <p:nvPr/>
              </p:nvSpPr>
              <p:spPr>
                <a:xfrm>
                  <a:off x="6328787" y="3501008"/>
                  <a:ext cx="1919628" cy="957313"/>
                </a:xfrm>
                <a:prstGeom prst="rect">
                  <a:avLst/>
                </a:prstGeom>
                <a:blipFill rotWithShape="1">
                  <a:blip r:embed="rId5"/>
                  <a:stretch>
                    <a:fillRect/>
                  </a:stretch>
                </a:blipFill>
              </p:spPr>
              <p:txBody>
                <a:bodyPr/>
                <a:lstStyle/>
                <a:p>
                  <a:r>
                    <a:rPr lang="cs-CZ">
                      <a:noFill/>
                    </a:rPr>
                    <a:t> </a:t>
                  </a:r>
                </a:p>
              </p:txBody>
            </p:sp>
          </mc:Fallback>
        </mc:AlternateContent>
        <p:sp>
          <p:nvSpPr>
            <p:cNvPr id="27" name="TextovéPole 26"/>
            <p:cNvSpPr txBox="1"/>
            <p:nvPr/>
          </p:nvSpPr>
          <p:spPr>
            <a:xfrm>
              <a:off x="6400514" y="4477125"/>
              <a:ext cx="1961261" cy="369332"/>
            </a:xfrm>
            <a:prstGeom prst="rect">
              <a:avLst/>
            </a:prstGeom>
            <a:solidFill>
              <a:schemeClr val="bg1"/>
            </a:solidFill>
          </p:spPr>
          <p:txBody>
            <a:bodyPr wrap="square" rtlCol="0">
              <a:spAutoFit/>
            </a:bodyPr>
            <a:lstStyle/>
            <a:p>
              <a:r>
                <a:rPr lang="cs-CZ" dirty="0" smtClean="0">
                  <a:solidFill>
                    <a:srgbClr val="C00000"/>
                  </a:solidFill>
                  <a:latin typeface="Trebuchet MS" panose="020B0603020202020204" pitchFamily="34" charset="0"/>
                </a:rPr>
                <a:t>Lorentzův faktor</a:t>
              </a:r>
              <a:endParaRPr lang="cs-CZ" dirty="0">
                <a:solidFill>
                  <a:srgbClr val="C00000"/>
                </a:solidFill>
                <a:latin typeface="Trebuchet MS" panose="020B0603020202020204" pitchFamily="34" charset="0"/>
              </a:endParaRPr>
            </a:p>
          </p:txBody>
        </p:sp>
        <p:sp>
          <p:nvSpPr>
            <p:cNvPr id="4" name="TextovéPole 3"/>
            <p:cNvSpPr txBox="1"/>
            <p:nvPr/>
          </p:nvSpPr>
          <p:spPr>
            <a:xfrm>
              <a:off x="4338363" y="5031123"/>
              <a:ext cx="4310780" cy="369332"/>
            </a:xfrm>
            <a:prstGeom prst="rect">
              <a:avLst/>
            </a:prstGeom>
            <a:noFill/>
          </p:spPr>
          <p:txBody>
            <a:bodyPr wrap="square" rtlCol="0">
              <a:spAutoFit/>
            </a:bodyPr>
            <a:lstStyle/>
            <a:p>
              <a:r>
                <a:rPr lang="cs-CZ" dirty="0" smtClean="0">
                  <a:latin typeface="Trebuchet MS" panose="020B0603020202020204" pitchFamily="34" charset="0"/>
                </a:rPr>
                <a:t>Celková energie věci o hmotnosti </a:t>
              </a:r>
              <a:r>
                <a:rPr lang="cs-CZ" i="1" dirty="0" smtClean="0">
                  <a:latin typeface="Trebuchet MS" panose="020B0603020202020204" pitchFamily="34" charset="0"/>
                </a:rPr>
                <a:t>m</a:t>
              </a:r>
              <a:r>
                <a:rPr lang="cs-CZ" dirty="0" smtClean="0">
                  <a:latin typeface="Trebuchet MS" panose="020B0603020202020204" pitchFamily="34" charset="0"/>
                </a:rPr>
                <a:t> je</a:t>
              </a:r>
              <a:endParaRPr lang="cs-CZ" dirty="0">
                <a:latin typeface="Trebuchet MS" panose="020B0603020202020204" pitchFamily="34" charset="0"/>
              </a:endParaRPr>
            </a:p>
          </p:txBody>
        </p:sp>
        <mc:AlternateContent xmlns:mc="http://schemas.openxmlformats.org/markup-compatibility/2006" xmlns:a14="http://schemas.microsoft.com/office/drawing/2010/main">
          <mc:Choice Requires="a14">
            <p:sp>
              <p:nvSpPr>
                <p:cNvPr id="5" name="TextovéPole 4"/>
                <p:cNvSpPr txBox="1"/>
                <p:nvPr/>
              </p:nvSpPr>
              <p:spPr>
                <a:xfrm>
                  <a:off x="5768747" y="5498874"/>
                  <a:ext cx="1524776" cy="492443"/>
                </a:xfrm>
                <a:prstGeom prst="rect">
                  <a:avLst/>
                </a:prstGeom>
                <a:solidFill>
                  <a:srgbClr val="FFC000"/>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sz="2600" b="0" i="1" smtClean="0">
                            <a:latin typeface="Cambria Math"/>
                          </a:rPr>
                          <m:t>𝐸</m:t>
                        </m:r>
                        <m:r>
                          <a:rPr lang="cs-CZ" sz="2600" b="0" i="1" smtClean="0">
                            <a:latin typeface="Cambria Math"/>
                          </a:rPr>
                          <m:t>=</m:t>
                        </m:r>
                        <m:r>
                          <a:rPr lang="cs-CZ" sz="2600" b="0" i="1" smtClean="0">
                            <a:latin typeface="Cambria Math"/>
                          </a:rPr>
                          <m:t>𝑚</m:t>
                        </m:r>
                        <m:sSup>
                          <m:sSupPr>
                            <m:ctrlPr>
                              <a:rPr lang="cs-CZ" sz="2600" b="0" i="1" smtClean="0">
                                <a:latin typeface="Cambria Math"/>
                              </a:rPr>
                            </m:ctrlPr>
                          </m:sSupPr>
                          <m:e>
                            <m:r>
                              <a:rPr lang="cs-CZ" sz="2600" b="0" i="1" smtClean="0">
                                <a:latin typeface="Cambria Math"/>
                              </a:rPr>
                              <m:t>𝑐</m:t>
                            </m:r>
                          </m:e>
                          <m:sup>
                            <m:r>
                              <a:rPr lang="cs-CZ" sz="2600" b="0" i="1" smtClean="0">
                                <a:latin typeface="Cambria Math"/>
                              </a:rPr>
                              <m:t>2</m:t>
                            </m:r>
                          </m:sup>
                        </m:sSup>
                      </m:oMath>
                    </m:oMathPara>
                  </a14:m>
                  <a:endParaRPr lang="cs-CZ" sz="2600"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5768747" y="5498874"/>
                  <a:ext cx="1524776" cy="492443"/>
                </a:xfrm>
                <a:prstGeom prst="rect">
                  <a:avLst/>
                </a:prstGeom>
                <a:blipFill rotWithShape="1">
                  <a:blip r:embed="rId6"/>
                  <a:stretch>
                    <a:fillRect/>
                  </a:stretch>
                </a:blipFill>
              </p:spPr>
              <p:txBody>
                <a:bodyPr/>
                <a:lstStyle/>
                <a:p>
                  <a:r>
                    <a:rPr lang="cs-CZ">
                      <a:noFill/>
                    </a:rPr>
                    <a:t> </a:t>
                  </a:r>
                </a:p>
              </p:txBody>
            </p:sp>
          </mc:Fallback>
        </mc:AlternateContent>
      </p:grpSp>
    </p:spTree>
    <p:extLst>
      <p:ext uri="{BB962C8B-B14F-4D97-AF65-F5344CB8AC3E}">
        <p14:creationId xmlns:p14="http://schemas.microsoft.com/office/powerpoint/2010/main" val="3135622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http://www.gps.gov/multimedia/images/constell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1931" y="289942"/>
            <a:ext cx="3327446" cy="283956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Přímá spojnice 3"/>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5" name="Přímá spojnice 4"/>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640080" y="323071"/>
            <a:ext cx="8180392"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GPS</a:t>
            </a:r>
            <a:r>
              <a:rPr lang="cs-CZ" sz="3200" dirty="0" smtClean="0">
                <a:solidFill>
                  <a:srgbClr val="0000B4"/>
                </a:solidFill>
                <a:latin typeface="Trebuchet MS" panose="020B0603020202020204" pitchFamily="34" charset="0"/>
              </a:rPr>
              <a:t> (</a:t>
            </a:r>
            <a:r>
              <a:rPr lang="cs-CZ" sz="3200" dirty="0" err="1" smtClean="0">
                <a:solidFill>
                  <a:srgbClr val="0000B4"/>
                </a:solidFill>
                <a:latin typeface="Trebuchet MS" panose="020B0603020202020204" pitchFamily="34" charset="0"/>
              </a:rPr>
              <a:t>G</a:t>
            </a:r>
            <a:r>
              <a:rPr lang="cs-CZ" sz="2600" dirty="0" err="1" smtClean="0">
                <a:solidFill>
                  <a:srgbClr val="0000B4"/>
                </a:solidFill>
                <a:latin typeface="Trebuchet MS" panose="020B0603020202020204" pitchFamily="34" charset="0"/>
              </a:rPr>
              <a:t>lobal</a:t>
            </a:r>
            <a:r>
              <a:rPr lang="cs-CZ" sz="3200" dirty="0" smtClean="0">
                <a:solidFill>
                  <a:srgbClr val="0000B4"/>
                </a:solidFill>
                <a:latin typeface="Trebuchet MS" panose="020B0603020202020204" pitchFamily="34" charset="0"/>
              </a:rPr>
              <a:t> </a:t>
            </a:r>
            <a:r>
              <a:rPr lang="cs-CZ" sz="3200" dirty="0" err="1" smtClean="0">
                <a:solidFill>
                  <a:srgbClr val="0000B4"/>
                </a:solidFill>
                <a:latin typeface="Trebuchet MS" panose="020B0603020202020204" pitchFamily="34" charset="0"/>
              </a:rPr>
              <a:t>P</a:t>
            </a:r>
            <a:r>
              <a:rPr lang="cs-CZ" sz="2600" dirty="0" err="1" smtClean="0">
                <a:solidFill>
                  <a:srgbClr val="0000B4"/>
                </a:solidFill>
                <a:latin typeface="Trebuchet MS" panose="020B0603020202020204" pitchFamily="34" charset="0"/>
              </a:rPr>
              <a:t>ositioning</a:t>
            </a:r>
            <a:r>
              <a:rPr lang="cs-CZ" sz="3200" dirty="0" smtClean="0">
                <a:solidFill>
                  <a:srgbClr val="0000B4"/>
                </a:solidFill>
                <a:latin typeface="Trebuchet MS" panose="020B0603020202020204" pitchFamily="34" charset="0"/>
              </a:rPr>
              <a:t> </a:t>
            </a:r>
            <a:r>
              <a:rPr lang="cs-CZ" sz="3200" dirty="0" err="1" smtClean="0">
                <a:solidFill>
                  <a:srgbClr val="0000B4"/>
                </a:solidFill>
                <a:latin typeface="Trebuchet MS" panose="020B0603020202020204" pitchFamily="34" charset="0"/>
              </a:rPr>
              <a:t>S</a:t>
            </a:r>
            <a:r>
              <a:rPr lang="cs-CZ" sz="2600" dirty="0" err="1" smtClean="0">
                <a:solidFill>
                  <a:srgbClr val="0000B4"/>
                </a:solidFill>
                <a:latin typeface="Trebuchet MS" panose="020B0603020202020204" pitchFamily="34" charset="0"/>
              </a:rPr>
              <a:t>ystem</a:t>
            </a:r>
            <a:r>
              <a:rPr lang="cs-CZ" sz="3200" dirty="0" smtClean="0">
                <a:solidFill>
                  <a:srgbClr val="0000B4"/>
                </a:solidFill>
                <a:latin typeface="Trebuchet MS" panose="020B0603020202020204" pitchFamily="34" charset="0"/>
              </a:rPr>
              <a:t>)</a:t>
            </a:r>
            <a:endParaRPr lang="cs-CZ" sz="3200" dirty="0">
              <a:solidFill>
                <a:srgbClr val="0000B4"/>
              </a:solidFill>
              <a:latin typeface="Trebuchet MS" panose="020B0603020202020204" pitchFamily="34" charset="0"/>
            </a:endParaRPr>
          </a:p>
        </p:txBody>
      </p:sp>
      <p:sp>
        <p:nvSpPr>
          <p:cNvPr id="8" name="TextovéPole 7"/>
          <p:cNvSpPr txBox="1"/>
          <p:nvPr/>
        </p:nvSpPr>
        <p:spPr>
          <a:xfrm>
            <a:off x="587164" y="3477813"/>
            <a:ext cx="5800383" cy="233910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cs-CZ" b="1" dirty="0" smtClean="0">
                <a:latin typeface="Trebuchet MS" panose="020B0603020202020204" pitchFamily="34" charset="0"/>
              </a:rPr>
              <a:t>32 družic </a:t>
            </a:r>
            <a:r>
              <a:rPr lang="cs-CZ" dirty="0" smtClean="0">
                <a:latin typeface="Trebuchet MS" panose="020B0603020202020204" pitchFamily="34" charset="0"/>
              </a:rPr>
              <a:t>obíhajících Zemi ve výšce cca </a:t>
            </a:r>
            <a:r>
              <a:rPr lang="cs-CZ" b="1" dirty="0" smtClean="0">
                <a:latin typeface="Trebuchet MS" panose="020B0603020202020204" pitchFamily="34" charset="0"/>
              </a:rPr>
              <a:t>20 000 km </a:t>
            </a:r>
            <a:r>
              <a:rPr lang="cs-CZ" dirty="0" smtClean="0">
                <a:latin typeface="Trebuchet MS" panose="020B0603020202020204" pitchFamily="34" charset="0"/>
              </a:rPr>
              <a:t>(v každou chvíli je na každém bodě Země vidět minimálně 9 družic)</a:t>
            </a:r>
          </a:p>
          <a:p>
            <a:pPr marL="285750" indent="-285750">
              <a:spcAft>
                <a:spcPts val="1200"/>
              </a:spcAft>
              <a:buFont typeface="Arial" panose="020B0604020202020204" pitchFamily="34" charset="0"/>
              <a:buChar char="•"/>
            </a:pPr>
            <a:r>
              <a:rPr lang="cs-CZ" dirty="0" smtClean="0">
                <a:latin typeface="Trebuchet MS" panose="020B0603020202020204" pitchFamily="34" charset="0"/>
              </a:rPr>
              <a:t>Rychlost družice vůči </a:t>
            </a:r>
            <a:r>
              <a:rPr lang="cs-CZ" i="1" dirty="0" smtClean="0">
                <a:latin typeface="Trebuchet MS" panose="020B0603020202020204" pitchFamily="34" charset="0"/>
              </a:rPr>
              <a:t>nerotující</a:t>
            </a:r>
            <a:r>
              <a:rPr lang="cs-CZ" dirty="0" smtClean="0">
                <a:latin typeface="Trebuchet MS" panose="020B0603020202020204" pitchFamily="34" charset="0"/>
              </a:rPr>
              <a:t> Zemi je cca </a:t>
            </a:r>
            <a:r>
              <a:rPr lang="cs-CZ" b="1" dirty="0" smtClean="0">
                <a:latin typeface="Trebuchet MS" panose="020B0603020202020204" pitchFamily="34" charset="0"/>
              </a:rPr>
              <a:t>4 km/s</a:t>
            </a:r>
            <a:r>
              <a:rPr lang="cs-CZ" dirty="0" smtClean="0">
                <a:latin typeface="Trebuchet MS" panose="020B0603020202020204" pitchFamily="34" charset="0"/>
              </a:rPr>
              <a:t> (každá družice Zemi oběhne 2x za den)</a:t>
            </a:r>
          </a:p>
          <a:p>
            <a:pPr marL="285750" indent="-285750">
              <a:spcAft>
                <a:spcPts val="1200"/>
              </a:spcAft>
              <a:buFont typeface="Arial" panose="020B0604020202020204" pitchFamily="34" charset="0"/>
              <a:buChar char="•"/>
            </a:pPr>
            <a:r>
              <a:rPr lang="cs-CZ" dirty="0" smtClean="0">
                <a:latin typeface="Trebuchet MS" panose="020B0603020202020204" pitchFamily="34" charset="0"/>
              </a:rPr>
              <a:t>V každé družici – </a:t>
            </a:r>
            <a:r>
              <a:rPr lang="cs-CZ" b="1" dirty="0" smtClean="0">
                <a:latin typeface="Trebuchet MS" panose="020B0603020202020204" pitchFamily="34" charset="0"/>
              </a:rPr>
              <a:t>atomové hodiny</a:t>
            </a:r>
            <a:r>
              <a:rPr lang="cs-CZ" dirty="0" smtClean="0">
                <a:latin typeface="Trebuchet MS" panose="020B0603020202020204" pitchFamily="34" charset="0"/>
              </a:rPr>
              <a:t>, které se za den opozdí nanejvýš o 1 nanosekundu</a:t>
            </a:r>
          </a:p>
        </p:txBody>
      </p:sp>
      <p:pic>
        <p:nvPicPr>
          <p:cNvPr id="2052" name="Picture 4" descr="https://timeandnavigation.si.edu/sites/default/files/multimedia-assets/nasm2013-004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6329" y="4865904"/>
            <a:ext cx="1798132" cy="1540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PS IIA satell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586" y="979332"/>
            <a:ext cx="1097284" cy="10972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PS IIR satell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5878" y="979332"/>
            <a:ext cx="1093304" cy="109330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PS IIR(M) satell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5586" y="2125644"/>
            <a:ext cx="1097284" cy="109728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PS IIF satell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5878" y="2129624"/>
            <a:ext cx="1093304" cy="109330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GPS III satelli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5605" y="1525984"/>
            <a:ext cx="1288774" cy="1288774"/>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5418387" y="6505304"/>
            <a:ext cx="3402085" cy="307777"/>
          </a:xfrm>
          <a:prstGeom prst="rect">
            <a:avLst/>
          </a:prstGeom>
          <a:noFill/>
        </p:spPr>
        <p:txBody>
          <a:bodyPr wrap="none" rtlCol="0">
            <a:spAutoFit/>
          </a:bodyPr>
          <a:lstStyle/>
          <a:p>
            <a:r>
              <a:rPr lang="cs-CZ" sz="1400" dirty="0" smtClean="0">
                <a:latin typeface="Trebuchet MS" panose="020B0603020202020204" pitchFamily="34" charset="0"/>
              </a:rPr>
              <a:t>Zdroj: </a:t>
            </a:r>
            <a:r>
              <a:rPr lang="cs-CZ" sz="1400" dirty="0" smtClean="0">
                <a:latin typeface="Trebuchet MS" panose="020B0603020202020204" pitchFamily="34" charset="0"/>
                <a:hlinkClick r:id="rId10"/>
              </a:rPr>
              <a:t>www.gps.gov/systems/gps/space</a:t>
            </a:r>
            <a:endParaRPr lang="cs-CZ" sz="1400" dirty="0">
              <a:latin typeface="Trebuchet MS" panose="020B0603020202020204" pitchFamily="34" charset="0"/>
            </a:endParaRPr>
          </a:p>
        </p:txBody>
      </p:sp>
    </p:spTree>
    <p:extLst>
      <p:ext uri="{BB962C8B-B14F-4D97-AF65-F5344CB8AC3E}">
        <p14:creationId xmlns:p14="http://schemas.microsoft.com/office/powerpoint/2010/main" val="2571282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http://www.gps.gov/multimedia/images/constell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1931" y="289942"/>
            <a:ext cx="3327446" cy="283956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Přímá spojnice 3"/>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5" name="Přímá spojnice 4"/>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640080" y="323071"/>
            <a:ext cx="8180392"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GPS</a:t>
            </a:r>
            <a:r>
              <a:rPr lang="cs-CZ" sz="3200" dirty="0" smtClean="0">
                <a:solidFill>
                  <a:srgbClr val="0000B4"/>
                </a:solidFill>
                <a:latin typeface="Trebuchet MS" panose="020B0603020202020204" pitchFamily="34" charset="0"/>
              </a:rPr>
              <a:t> (</a:t>
            </a:r>
            <a:r>
              <a:rPr lang="cs-CZ" sz="3200" dirty="0" err="1" smtClean="0">
                <a:solidFill>
                  <a:srgbClr val="0000B4"/>
                </a:solidFill>
                <a:latin typeface="Trebuchet MS" panose="020B0603020202020204" pitchFamily="34" charset="0"/>
              </a:rPr>
              <a:t>G</a:t>
            </a:r>
            <a:r>
              <a:rPr lang="cs-CZ" sz="2600" dirty="0" err="1" smtClean="0">
                <a:solidFill>
                  <a:srgbClr val="0000B4"/>
                </a:solidFill>
                <a:latin typeface="Trebuchet MS" panose="020B0603020202020204" pitchFamily="34" charset="0"/>
              </a:rPr>
              <a:t>lobal</a:t>
            </a:r>
            <a:r>
              <a:rPr lang="cs-CZ" sz="3200" dirty="0" smtClean="0">
                <a:solidFill>
                  <a:srgbClr val="0000B4"/>
                </a:solidFill>
                <a:latin typeface="Trebuchet MS" panose="020B0603020202020204" pitchFamily="34" charset="0"/>
              </a:rPr>
              <a:t> </a:t>
            </a:r>
            <a:r>
              <a:rPr lang="cs-CZ" sz="3200" dirty="0" err="1" smtClean="0">
                <a:solidFill>
                  <a:srgbClr val="0000B4"/>
                </a:solidFill>
                <a:latin typeface="Trebuchet MS" panose="020B0603020202020204" pitchFamily="34" charset="0"/>
              </a:rPr>
              <a:t>P</a:t>
            </a:r>
            <a:r>
              <a:rPr lang="cs-CZ" sz="2600" dirty="0" err="1" smtClean="0">
                <a:solidFill>
                  <a:srgbClr val="0000B4"/>
                </a:solidFill>
                <a:latin typeface="Trebuchet MS" panose="020B0603020202020204" pitchFamily="34" charset="0"/>
              </a:rPr>
              <a:t>ositioning</a:t>
            </a:r>
            <a:r>
              <a:rPr lang="cs-CZ" sz="3200" dirty="0" smtClean="0">
                <a:solidFill>
                  <a:srgbClr val="0000B4"/>
                </a:solidFill>
                <a:latin typeface="Trebuchet MS" panose="020B0603020202020204" pitchFamily="34" charset="0"/>
              </a:rPr>
              <a:t> </a:t>
            </a:r>
            <a:r>
              <a:rPr lang="cs-CZ" sz="3200" dirty="0" err="1" smtClean="0">
                <a:solidFill>
                  <a:srgbClr val="0000B4"/>
                </a:solidFill>
                <a:latin typeface="Trebuchet MS" panose="020B0603020202020204" pitchFamily="34" charset="0"/>
              </a:rPr>
              <a:t>S</a:t>
            </a:r>
            <a:r>
              <a:rPr lang="cs-CZ" sz="2600" dirty="0" err="1" smtClean="0">
                <a:solidFill>
                  <a:srgbClr val="0000B4"/>
                </a:solidFill>
                <a:latin typeface="Trebuchet MS" panose="020B0603020202020204" pitchFamily="34" charset="0"/>
              </a:rPr>
              <a:t>ystem</a:t>
            </a:r>
            <a:r>
              <a:rPr lang="cs-CZ" sz="3200" dirty="0" smtClean="0">
                <a:solidFill>
                  <a:srgbClr val="0000B4"/>
                </a:solidFill>
                <a:latin typeface="Trebuchet MS" panose="020B0603020202020204" pitchFamily="34" charset="0"/>
              </a:rPr>
              <a:t>)</a:t>
            </a:r>
            <a:endParaRPr lang="cs-CZ" sz="3200" dirty="0">
              <a:solidFill>
                <a:srgbClr val="0000B4"/>
              </a:solidFill>
              <a:latin typeface="Trebuchet MS" panose="020B0603020202020204" pitchFamily="34" charset="0"/>
            </a:endParaRPr>
          </a:p>
        </p:txBody>
      </p:sp>
      <p:sp>
        <p:nvSpPr>
          <p:cNvPr id="8" name="TextovéPole 7"/>
          <p:cNvSpPr txBox="1"/>
          <p:nvPr/>
        </p:nvSpPr>
        <p:spPr>
          <a:xfrm>
            <a:off x="587164" y="3477813"/>
            <a:ext cx="5800383" cy="233910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cs-CZ" b="1" dirty="0" smtClean="0">
                <a:latin typeface="Trebuchet MS" panose="020B0603020202020204" pitchFamily="34" charset="0"/>
              </a:rPr>
              <a:t>32 družic </a:t>
            </a:r>
            <a:r>
              <a:rPr lang="cs-CZ" dirty="0" smtClean="0">
                <a:latin typeface="Trebuchet MS" panose="020B0603020202020204" pitchFamily="34" charset="0"/>
              </a:rPr>
              <a:t>obíhajících Zemi ve výšce cca </a:t>
            </a:r>
            <a:r>
              <a:rPr lang="cs-CZ" b="1" dirty="0" smtClean="0">
                <a:latin typeface="Trebuchet MS" panose="020B0603020202020204" pitchFamily="34" charset="0"/>
              </a:rPr>
              <a:t>20 000 km </a:t>
            </a:r>
            <a:r>
              <a:rPr lang="cs-CZ" dirty="0" smtClean="0">
                <a:latin typeface="Trebuchet MS" panose="020B0603020202020204" pitchFamily="34" charset="0"/>
              </a:rPr>
              <a:t>(v každou chvíli je na každém bodě Země vidět minimálně 9 družic)</a:t>
            </a:r>
          </a:p>
          <a:p>
            <a:pPr marL="285750" indent="-285750">
              <a:spcAft>
                <a:spcPts val="1200"/>
              </a:spcAft>
              <a:buFont typeface="Arial" panose="020B0604020202020204" pitchFamily="34" charset="0"/>
              <a:buChar char="•"/>
            </a:pPr>
            <a:r>
              <a:rPr lang="cs-CZ" dirty="0" smtClean="0">
                <a:latin typeface="Trebuchet MS" panose="020B0603020202020204" pitchFamily="34" charset="0"/>
              </a:rPr>
              <a:t>Rychlost družice vůči </a:t>
            </a:r>
            <a:r>
              <a:rPr lang="cs-CZ" i="1" dirty="0" smtClean="0">
                <a:latin typeface="Trebuchet MS" panose="020B0603020202020204" pitchFamily="34" charset="0"/>
              </a:rPr>
              <a:t>nerotující</a:t>
            </a:r>
            <a:r>
              <a:rPr lang="cs-CZ" dirty="0" smtClean="0">
                <a:latin typeface="Trebuchet MS" panose="020B0603020202020204" pitchFamily="34" charset="0"/>
              </a:rPr>
              <a:t> Zemi je cca </a:t>
            </a:r>
            <a:r>
              <a:rPr lang="cs-CZ" b="1" dirty="0" smtClean="0">
                <a:latin typeface="Trebuchet MS" panose="020B0603020202020204" pitchFamily="34" charset="0"/>
              </a:rPr>
              <a:t>4 km/s</a:t>
            </a:r>
            <a:r>
              <a:rPr lang="cs-CZ" dirty="0" smtClean="0">
                <a:latin typeface="Trebuchet MS" panose="020B0603020202020204" pitchFamily="34" charset="0"/>
              </a:rPr>
              <a:t> (každá družice Zemi oběhne 2x za den)</a:t>
            </a:r>
          </a:p>
          <a:p>
            <a:pPr marL="285750" indent="-285750">
              <a:spcAft>
                <a:spcPts val="1200"/>
              </a:spcAft>
              <a:buFont typeface="Arial" panose="020B0604020202020204" pitchFamily="34" charset="0"/>
              <a:buChar char="•"/>
            </a:pPr>
            <a:r>
              <a:rPr lang="cs-CZ" dirty="0" smtClean="0">
                <a:latin typeface="Trebuchet MS" panose="020B0603020202020204" pitchFamily="34" charset="0"/>
              </a:rPr>
              <a:t>V každé družici – </a:t>
            </a:r>
            <a:r>
              <a:rPr lang="cs-CZ" b="1" dirty="0" smtClean="0">
                <a:latin typeface="Trebuchet MS" panose="020B0603020202020204" pitchFamily="34" charset="0"/>
              </a:rPr>
              <a:t>atomové hodiny</a:t>
            </a:r>
            <a:r>
              <a:rPr lang="cs-CZ" dirty="0" smtClean="0">
                <a:latin typeface="Trebuchet MS" panose="020B0603020202020204" pitchFamily="34" charset="0"/>
              </a:rPr>
              <a:t>, které se za den opozdí nanejvýš o 1 nanosekundu</a:t>
            </a:r>
          </a:p>
        </p:txBody>
      </p:sp>
      <p:pic>
        <p:nvPicPr>
          <p:cNvPr id="2052" name="Picture 4" descr="https://timeandnavigation.si.edu/sites/default/files/multimedia-assets/nasm2013-004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6329" y="4865904"/>
            <a:ext cx="1798132" cy="1540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PS IIA satell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586" y="979332"/>
            <a:ext cx="1097284" cy="10972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PS IIR satell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5878" y="979332"/>
            <a:ext cx="1093304" cy="109330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PS IIR(M) satell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5586" y="2125644"/>
            <a:ext cx="1097284" cy="109728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PS IIF satell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5878" y="2129624"/>
            <a:ext cx="1093304" cy="109330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GPS III satelli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5605" y="1525984"/>
            <a:ext cx="1288774" cy="1288774"/>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5418387" y="6505304"/>
            <a:ext cx="3402085" cy="307777"/>
          </a:xfrm>
          <a:prstGeom prst="rect">
            <a:avLst/>
          </a:prstGeom>
          <a:noFill/>
        </p:spPr>
        <p:txBody>
          <a:bodyPr wrap="none" rtlCol="0">
            <a:spAutoFit/>
          </a:bodyPr>
          <a:lstStyle/>
          <a:p>
            <a:r>
              <a:rPr lang="cs-CZ" sz="1400" dirty="0" smtClean="0">
                <a:latin typeface="Trebuchet MS" panose="020B0603020202020204" pitchFamily="34" charset="0"/>
              </a:rPr>
              <a:t>Zdroj: </a:t>
            </a:r>
            <a:r>
              <a:rPr lang="cs-CZ" sz="1400" dirty="0" smtClean="0">
                <a:latin typeface="Trebuchet MS" panose="020B0603020202020204" pitchFamily="34" charset="0"/>
                <a:hlinkClick r:id="rId10"/>
              </a:rPr>
              <a:t>www.gps.gov/systems/gps/space</a:t>
            </a:r>
            <a:endParaRPr lang="cs-CZ" sz="1400" dirty="0">
              <a:latin typeface="Trebuchet MS" panose="020B0603020202020204" pitchFamily="34" charset="0"/>
            </a:endParaRPr>
          </a:p>
        </p:txBody>
      </p:sp>
      <p:grpSp>
        <p:nvGrpSpPr>
          <p:cNvPr id="15" name="Skupina 14"/>
          <p:cNvGrpSpPr/>
          <p:nvPr/>
        </p:nvGrpSpPr>
        <p:grpSpPr>
          <a:xfrm>
            <a:off x="1903801" y="1313813"/>
            <a:ext cx="5652949" cy="4676013"/>
            <a:chOff x="1903801" y="1313813"/>
            <a:chExt cx="5652949" cy="4676013"/>
          </a:xfrm>
        </p:grpSpPr>
        <p:pic>
          <p:nvPicPr>
            <p:cNvPr id="14"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3801" y="1313813"/>
              <a:ext cx="5652949" cy="4676013"/>
            </a:xfrm>
            <a:prstGeom prst="rect">
              <a:avLst/>
            </a:prstGeom>
            <a:noFill/>
            <a:ln w="254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7" name="Přímá spojnice se šipkou 6"/>
            <p:cNvCxnSpPr/>
            <p:nvPr/>
          </p:nvCxnSpPr>
          <p:spPr>
            <a:xfrm>
              <a:off x="2390503" y="2442753"/>
              <a:ext cx="1162594" cy="0"/>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368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Přímá spojnice 3"/>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5" name="Přímá spojnice 4"/>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640080" y="323071"/>
            <a:ext cx="3611880"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Jak GPS funguje</a:t>
            </a:r>
            <a:endParaRPr lang="cs-CZ" sz="3200" dirty="0">
              <a:solidFill>
                <a:srgbClr val="0000B4"/>
              </a:solidFill>
              <a:latin typeface="Trebuchet MS" panose="020B0603020202020204" pitchFamily="34" charset="0"/>
            </a:endParaRPr>
          </a:p>
        </p:txBody>
      </p:sp>
      <p:pic>
        <p:nvPicPr>
          <p:cNvPr id="5123" name="Picture 3" descr="D:\Pavel\Desktop\G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 y="1033696"/>
            <a:ext cx="5824128" cy="5104441"/>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6307455" y="1267097"/>
            <a:ext cx="2751636" cy="584775"/>
          </a:xfrm>
          <a:prstGeom prst="rect">
            <a:avLst/>
          </a:prstGeom>
          <a:noFill/>
        </p:spPr>
        <p:txBody>
          <a:bodyPr wrap="square" rtlCol="0">
            <a:spAutoFit/>
          </a:bodyPr>
          <a:lstStyle/>
          <a:p>
            <a:r>
              <a:rPr lang="cs-CZ" sz="1600" dirty="0" smtClean="0">
                <a:latin typeface="Trebuchet MS" panose="020B0603020202020204" pitchFamily="34" charset="0"/>
              </a:rPr>
              <a:t>Každá družice vysílá údaj</a:t>
            </a:r>
          </a:p>
          <a:p>
            <a:r>
              <a:rPr lang="cs-CZ" sz="1600" dirty="0" smtClean="0">
                <a:latin typeface="Trebuchet MS" panose="020B0603020202020204" pitchFamily="34" charset="0"/>
              </a:rPr>
              <a:t>o své poloze a o svém čase.</a:t>
            </a:r>
            <a:endParaRPr lang="cs-CZ" sz="1600" dirty="0">
              <a:latin typeface="Trebuchet MS" panose="020B0603020202020204" pitchFamily="34" charset="0"/>
            </a:endParaRPr>
          </a:p>
        </p:txBody>
      </p:sp>
      <p:sp>
        <p:nvSpPr>
          <p:cNvPr id="3" name="TextovéPole 2"/>
          <p:cNvSpPr txBox="1"/>
          <p:nvPr/>
        </p:nvSpPr>
        <p:spPr>
          <a:xfrm>
            <a:off x="6307455" y="2937069"/>
            <a:ext cx="2558736" cy="584775"/>
          </a:xfrm>
          <a:prstGeom prst="rect">
            <a:avLst/>
          </a:prstGeom>
          <a:noFill/>
        </p:spPr>
        <p:txBody>
          <a:bodyPr wrap="square" rtlCol="0">
            <a:spAutoFit/>
          </a:bodyPr>
          <a:lstStyle/>
          <a:p>
            <a:r>
              <a:rPr lang="cs-CZ" sz="1600" dirty="0" smtClean="0">
                <a:latin typeface="Trebuchet MS" panose="020B0603020202020204" pitchFamily="34" charset="0"/>
              </a:rPr>
              <a:t>Signál se šíří rychlostí světla </a:t>
            </a:r>
            <a:r>
              <a:rPr lang="en-GB" sz="1600" b="1" i="1" dirty="0" smtClean="0">
                <a:latin typeface="Trebuchet MS" panose="020B0603020202020204" pitchFamily="34" charset="0"/>
              </a:rPr>
              <a:t>c</a:t>
            </a:r>
            <a:r>
              <a:rPr lang="en-GB" sz="1600" dirty="0" smtClean="0">
                <a:latin typeface="Trebuchet MS" panose="020B0603020202020204" pitchFamily="34" charset="0"/>
              </a:rPr>
              <a:t> </a:t>
            </a:r>
            <a:r>
              <a:rPr lang="cs-CZ" sz="1600" dirty="0" smtClean="0">
                <a:latin typeface="Trebuchet MS" panose="020B0603020202020204" pitchFamily="34" charset="0"/>
              </a:rPr>
              <a:t>k zemi.</a:t>
            </a:r>
            <a:endParaRPr lang="cs-CZ" sz="1600" dirty="0">
              <a:latin typeface="Trebuchet MS" panose="020B0603020202020204" pitchFamily="34" charset="0"/>
            </a:endParaRPr>
          </a:p>
        </p:txBody>
      </p:sp>
      <p:sp>
        <p:nvSpPr>
          <p:cNvPr id="7" name="TextovéPole 6"/>
          <p:cNvSpPr txBox="1"/>
          <p:nvPr/>
        </p:nvSpPr>
        <p:spPr>
          <a:xfrm>
            <a:off x="5411067" y="4597687"/>
            <a:ext cx="3589242" cy="1077218"/>
          </a:xfrm>
          <a:prstGeom prst="rect">
            <a:avLst/>
          </a:prstGeom>
          <a:noFill/>
        </p:spPr>
        <p:txBody>
          <a:bodyPr wrap="square" rtlCol="0">
            <a:spAutoFit/>
          </a:bodyPr>
          <a:lstStyle/>
          <a:p>
            <a:r>
              <a:rPr lang="cs-CZ" sz="1600" dirty="0" smtClean="0">
                <a:latin typeface="Trebuchet MS" panose="020B0603020202020204" pitchFamily="34" charset="0"/>
              </a:rPr>
              <a:t>Pokud GPS zařízení zachytí signál alespoň ze </a:t>
            </a:r>
            <a:r>
              <a:rPr lang="cs-CZ" sz="1600" b="1" dirty="0" smtClean="0">
                <a:latin typeface="Trebuchet MS" panose="020B0603020202020204" pitchFamily="34" charset="0"/>
              </a:rPr>
              <a:t>čtyř družic</a:t>
            </a:r>
            <a:r>
              <a:rPr lang="cs-CZ" sz="1600" dirty="0" smtClean="0">
                <a:latin typeface="Trebuchet MS" panose="020B0603020202020204" pitchFamily="34" charset="0"/>
              </a:rPr>
              <a:t>, ze zpoždění signálu vypočítá triangulací svou přesnou polohu.</a:t>
            </a:r>
            <a:endParaRPr lang="cs-CZ" sz="1600" dirty="0">
              <a:latin typeface="Trebuchet MS" panose="020B0603020202020204" pitchFamily="34" charset="0"/>
            </a:endParaRPr>
          </a:p>
        </p:txBody>
      </p:sp>
      <p:sp>
        <p:nvSpPr>
          <p:cNvPr id="8" name="TextovéPole 7"/>
          <p:cNvSpPr txBox="1"/>
          <p:nvPr/>
        </p:nvSpPr>
        <p:spPr>
          <a:xfrm>
            <a:off x="4526116" y="3997715"/>
            <a:ext cx="3657600" cy="307777"/>
          </a:xfrm>
          <a:prstGeom prst="rect">
            <a:avLst/>
          </a:prstGeom>
          <a:noFill/>
        </p:spPr>
        <p:txBody>
          <a:bodyPr wrap="square" rtlCol="0">
            <a:spAutoFit/>
          </a:bodyPr>
          <a:lstStyle/>
          <a:p>
            <a:r>
              <a:rPr lang="en-GB" sz="1400" dirty="0" err="1" smtClean="0">
                <a:solidFill>
                  <a:srgbClr val="FF0000"/>
                </a:solidFill>
                <a:latin typeface="Trebuchet MS" panose="020B0603020202020204" pitchFamily="34" charset="0"/>
              </a:rPr>
              <a:t>vzd</a:t>
            </a:r>
            <a:r>
              <a:rPr lang="cs-CZ" sz="1400" dirty="0" err="1" smtClean="0">
                <a:solidFill>
                  <a:srgbClr val="FF0000"/>
                </a:solidFill>
                <a:latin typeface="Trebuchet MS" panose="020B0603020202020204" pitchFamily="34" charset="0"/>
              </a:rPr>
              <a:t>álenost</a:t>
            </a:r>
            <a:r>
              <a:rPr lang="cs-CZ" sz="1400" dirty="0" smtClean="0">
                <a:solidFill>
                  <a:srgbClr val="FF0000"/>
                </a:solidFill>
                <a:latin typeface="Trebuchet MS" panose="020B0603020202020204" pitchFamily="34" charset="0"/>
              </a:rPr>
              <a:t> družice = </a:t>
            </a:r>
            <a:r>
              <a:rPr lang="cs-CZ" sz="1400" b="1" i="1" dirty="0" smtClean="0">
                <a:solidFill>
                  <a:srgbClr val="FF0000"/>
                </a:solidFill>
                <a:latin typeface="Trebuchet MS" panose="020B0603020202020204" pitchFamily="34" charset="0"/>
              </a:rPr>
              <a:t>c</a:t>
            </a:r>
            <a:r>
              <a:rPr lang="cs-CZ" sz="1400" dirty="0" smtClean="0">
                <a:solidFill>
                  <a:srgbClr val="FF0000"/>
                </a:solidFill>
                <a:latin typeface="Trebuchet MS" panose="020B0603020202020204" pitchFamily="34" charset="0"/>
              </a:rPr>
              <a:t> x zpoždění signálu</a:t>
            </a:r>
            <a:endParaRPr lang="cs-CZ" sz="1400" dirty="0">
              <a:solidFill>
                <a:srgbClr val="FF0000"/>
              </a:solidFill>
              <a:latin typeface="Trebuchet MS" panose="020B0603020202020204" pitchFamily="34" charset="0"/>
            </a:endParaRPr>
          </a:p>
        </p:txBody>
      </p:sp>
      <p:sp>
        <p:nvSpPr>
          <p:cNvPr id="9" name="TextovéPole 8"/>
          <p:cNvSpPr txBox="1"/>
          <p:nvPr/>
        </p:nvSpPr>
        <p:spPr>
          <a:xfrm>
            <a:off x="1698171" y="6048715"/>
            <a:ext cx="5985101" cy="338554"/>
          </a:xfrm>
          <a:prstGeom prst="rect">
            <a:avLst/>
          </a:prstGeom>
          <a:solidFill>
            <a:srgbClr val="FFC000"/>
          </a:solidFill>
        </p:spPr>
        <p:txBody>
          <a:bodyPr wrap="square" rtlCol="0">
            <a:spAutoFit/>
          </a:bodyPr>
          <a:lstStyle/>
          <a:p>
            <a:pPr algn="ctr"/>
            <a:r>
              <a:rPr lang="cs-CZ" sz="1600" dirty="0" smtClean="0">
                <a:latin typeface="Trebuchet MS" panose="020B0603020202020204" pitchFamily="34" charset="0"/>
              </a:rPr>
              <a:t>1 </a:t>
            </a:r>
            <a:r>
              <a:rPr lang="cs-CZ" sz="1600" dirty="0" err="1" smtClean="0">
                <a:latin typeface="Trebuchet MS" panose="020B0603020202020204" pitchFamily="34" charset="0"/>
              </a:rPr>
              <a:t>ns</a:t>
            </a:r>
            <a:r>
              <a:rPr lang="cs-CZ" sz="1600" dirty="0" smtClean="0">
                <a:latin typeface="Trebuchet MS" panose="020B0603020202020204" pitchFamily="34" charset="0"/>
              </a:rPr>
              <a:t> chyba </a:t>
            </a:r>
            <a:r>
              <a:rPr lang="en-GB" sz="1600" dirty="0" smtClean="0">
                <a:latin typeface="Trebuchet MS" panose="020B0603020202020204" pitchFamily="34" charset="0"/>
              </a:rPr>
              <a:t>v m</a:t>
            </a:r>
            <a:r>
              <a:rPr lang="cs-CZ" sz="1600" dirty="0" err="1" smtClean="0">
                <a:latin typeface="Trebuchet MS" panose="020B0603020202020204" pitchFamily="34" charset="0"/>
              </a:rPr>
              <a:t>ěření</a:t>
            </a:r>
            <a:r>
              <a:rPr lang="cs-CZ" sz="1600" dirty="0" smtClean="0">
                <a:latin typeface="Trebuchet MS" panose="020B0603020202020204" pitchFamily="34" charset="0"/>
              </a:rPr>
              <a:t> času           </a:t>
            </a:r>
            <a:r>
              <a:rPr lang="en-GB" sz="1600" dirty="0" smtClean="0">
                <a:latin typeface="Trebuchet MS" panose="020B0603020202020204" pitchFamily="34" charset="0"/>
              </a:rPr>
              <a:t>30 cm</a:t>
            </a:r>
            <a:r>
              <a:rPr lang="cs-CZ" sz="1600" dirty="0" smtClean="0">
                <a:latin typeface="Trebuchet MS" panose="020B0603020202020204" pitchFamily="34" charset="0"/>
              </a:rPr>
              <a:t> chyba v měření polohy</a:t>
            </a:r>
            <a:endParaRPr lang="cs-CZ" sz="1600" dirty="0">
              <a:latin typeface="Trebuchet MS" panose="020B0603020202020204" pitchFamily="34" charset="0"/>
            </a:endParaRPr>
          </a:p>
        </p:txBody>
      </p:sp>
      <p:sp>
        <p:nvSpPr>
          <p:cNvPr id="13" name="Šipka dolů 12"/>
          <p:cNvSpPr/>
          <p:nvPr/>
        </p:nvSpPr>
        <p:spPr>
          <a:xfrm rot="16200000">
            <a:off x="4391854" y="6023899"/>
            <a:ext cx="244928" cy="407155"/>
          </a:xfrm>
          <a:prstGeom prst="downArrow">
            <a:avLst/>
          </a:prstGeom>
          <a:solidFill>
            <a:srgbClr val="000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59368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vezdarna.cz/wp-content/uploads/budova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077" y="4666126"/>
            <a:ext cx="2614009" cy="174267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Přímá spojnice 4"/>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4" name="Přímá spojnice 3"/>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633547" y="971116"/>
            <a:ext cx="5388429" cy="461665"/>
          </a:xfrm>
          <a:prstGeom prst="rect">
            <a:avLst/>
          </a:prstGeom>
          <a:noFill/>
        </p:spPr>
        <p:txBody>
          <a:bodyPr wrap="square" rtlCol="0">
            <a:spAutoFit/>
          </a:bodyPr>
          <a:lstStyle/>
          <a:p>
            <a:r>
              <a:rPr lang="cs-CZ" sz="2400" dirty="0" smtClean="0">
                <a:solidFill>
                  <a:srgbClr val="0000B4"/>
                </a:solidFill>
                <a:latin typeface="Trebuchet MS" panose="020B0603020202020204" pitchFamily="34" charset="0"/>
              </a:rPr>
              <a:t>Efekty speciální relativity</a:t>
            </a:r>
            <a:endParaRPr lang="cs-CZ" sz="2400" dirty="0">
              <a:solidFill>
                <a:srgbClr val="0000B4"/>
              </a:solidFill>
              <a:latin typeface="Trebuchet MS" panose="020B0603020202020204" pitchFamily="34" charset="0"/>
            </a:endParaRPr>
          </a:p>
        </p:txBody>
      </p:sp>
      <p:sp>
        <p:nvSpPr>
          <p:cNvPr id="11" name="TextovéPole 10"/>
          <p:cNvSpPr txBox="1"/>
          <p:nvPr/>
        </p:nvSpPr>
        <p:spPr>
          <a:xfrm>
            <a:off x="731520" y="2898058"/>
            <a:ext cx="5388429" cy="461665"/>
          </a:xfrm>
          <a:prstGeom prst="rect">
            <a:avLst/>
          </a:prstGeom>
          <a:noFill/>
        </p:spPr>
        <p:txBody>
          <a:bodyPr wrap="square" rtlCol="0">
            <a:spAutoFit/>
          </a:bodyPr>
          <a:lstStyle/>
          <a:p>
            <a:r>
              <a:rPr lang="cs-CZ" sz="2400" dirty="0" smtClean="0">
                <a:solidFill>
                  <a:srgbClr val="0000B4"/>
                </a:solidFill>
                <a:latin typeface="Trebuchet MS" panose="020B0603020202020204" pitchFamily="34" charset="0"/>
              </a:rPr>
              <a:t>Efekt obecné relativity</a:t>
            </a:r>
            <a:endParaRPr lang="cs-CZ" sz="2400" dirty="0">
              <a:solidFill>
                <a:srgbClr val="0000B4"/>
              </a:solidFill>
              <a:latin typeface="Trebuchet MS" panose="020B0603020202020204" pitchFamily="34" charset="0"/>
            </a:endParaRPr>
          </a:p>
        </p:txBody>
      </p:sp>
      <p:sp>
        <p:nvSpPr>
          <p:cNvPr id="10" name="TextovéPole 9"/>
          <p:cNvSpPr txBox="1"/>
          <p:nvPr/>
        </p:nvSpPr>
        <p:spPr>
          <a:xfrm>
            <a:off x="715191" y="1432781"/>
            <a:ext cx="8285116" cy="130805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cs-CZ" sz="1600" dirty="0" smtClean="0">
                <a:latin typeface="Trebuchet MS" panose="020B0603020202020204" pitchFamily="34" charset="0"/>
              </a:rPr>
              <a:t>Družice se vůči nám na Zemi pohybují</a:t>
            </a:r>
          </a:p>
          <a:p>
            <a:pPr marL="285750" indent="-285750">
              <a:spcAft>
                <a:spcPts val="600"/>
              </a:spcAft>
              <a:buFont typeface="Arial" panose="020B0604020202020204" pitchFamily="34" charset="0"/>
              <a:buChar char="•"/>
            </a:pPr>
            <a:endParaRPr lang="cs-CZ" sz="1600" dirty="0" smtClean="0">
              <a:latin typeface="Trebuchet MS" panose="020B0603020202020204" pitchFamily="34" charset="0"/>
            </a:endParaRPr>
          </a:p>
          <a:p>
            <a:pPr>
              <a:spcAft>
                <a:spcPts val="600"/>
              </a:spcAft>
            </a:pPr>
            <a:endParaRPr lang="cs-CZ" sz="1600" dirty="0" smtClean="0">
              <a:latin typeface="Trebuchet MS" panose="020B0603020202020204" pitchFamily="34" charset="0"/>
            </a:endParaRPr>
          </a:p>
          <a:p>
            <a:pPr marL="285750" indent="-285750">
              <a:spcAft>
                <a:spcPts val="600"/>
              </a:spcAft>
              <a:buFont typeface="Arial" panose="020B0604020202020204" pitchFamily="34" charset="0"/>
              <a:buChar char="•"/>
            </a:pPr>
            <a:r>
              <a:rPr lang="cs-CZ" sz="1600" dirty="0" smtClean="0">
                <a:latin typeface="Trebuchet MS" panose="020B0603020202020204" pitchFamily="34" charset="0"/>
              </a:rPr>
              <a:t>Člověk na rovníku se pohybuje rychlostí cca 460 m/s </a:t>
            </a:r>
            <a:r>
              <a:rPr lang="cs-CZ" sz="1600" dirty="0" smtClean="0">
                <a:solidFill>
                  <a:srgbClr val="C00000"/>
                </a:solidFill>
                <a:latin typeface="Trebuchet MS" panose="020B0603020202020204" pitchFamily="34" charset="0"/>
              </a:rPr>
              <a:t>– odchylka </a:t>
            </a:r>
            <a:r>
              <a:rPr lang="cs-CZ" sz="1600" b="1" dirty="0" smtClean="0">
                <a:solidFill>
                  <a:srgbClr val="C00000"/>
                </a:solidFill>
                <a:latin typeface="Trebuchet MS" panose="020B0603020202020204" pitchFamily="34" charset="0"/>
              </a:rPr>
              <a:t>200 </a:t>
            </a:r>
            <a:r>
              <a:rPr lang="cs-CZ" sz="1600" b="1" dirty="0" err="1" smtClean="0">
                <a:solidFill>
                  <a:srgbClr val="C00000"/>
                </a:solidFill>
                <a:latin typeface="Trebuchet MS" panose="020B0603020202020204" pitchFamily="34" charset="0"/>
              </a:rPr>
              <a:t>ns</a:t>
            </a:r>
            <a:r>
              <a:rPr lang="cs-CZ" sz="1600" b="1" dirty="0" smtClean="0">
                <a:solidFill>
                  <a:srgbClr val="C00000"/>
                </a:solidFill>
                <a:latin typeface="Trebuchet MS" panose="020B0603020202020204" pitchFamily="34" charset="0"/>
              </a:rPr>
              <a:t> za den</a:t>
            </a:r>
            <a:endParaRPr lang="cs-CZ" sz="1600" b="1" dirty="0">
              <a:solidFill>
                <a:srgbClr val="C00000"/>
              </a:solidFill>
              <a:latin typeface="Trebuchet MS" panose="020B0603020202020204" pitchFamily="34" charset="0"/>
            </a:endParaRPr>
          </a:p>
        </p:txBody>
      </p:sp>
      <p:sp>
        <p:nvSpPr>
          <p:cNvPr id="22" name="TextovéPole 21"/>
          <p:cNvSpPr txBox="1"/>
          <p:nvPr/>
        </p:nvSpPr>
        <p:spPr>
          <a:xfrm>
            <a:off x="715191" y="3359722"/>
            <a:ext cx="8157532" cy="66172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cs-CZ" sz="1600" dirty="0" smtClean="0">
                <a:latin typeface="Trebuchet MS" panose="020B0603020202020204" pitchFamily="34" charset="0"/>
              </a:rPr>
              <a:t>Na družice působí slabší gravitace než na pozorovatele na Zemi</a:t>
            </a:r>
          </a:p>
          <a:p>
            <a:pPr marL="285750" indent="-285750">
              <a:spcAft>
                <a:spcPts val="600"/>
              </a:spcAft>
              <a:buFont typeface="Arial" panose="020B0604020202020204" pitchFamily="34" charset="0"/>
              <a:buChar char="•"/>
            </a:pPr>
            <a:r>
              <a:rPr lang="cs-CZ" sz="1600" dirty="0" smtClean="0">
                <a:latin typeface="Trebuchet MS" panose="020B0603020202020204" pitchFamily="34" charset="0"/>
              </a:rPr>
              <a:t>Navíc na ně působí odstředivá síla</a:t>
            </a:r>
            <a:endParaRPr lang="cs-CZ" sz="1600" dirty="0">
              <a:latin typeface="Trebuchet MS" panose="020B0603020202020204" pitchFamily="34" charset="0"/>
            </a:endParaRPr>
          </a:p>
        </p:txBody>
      </p:sp>
      <p:sp>
        <p:nvSpPr>
          <p:cNvPr id="2" name="TextovéPole 1"/>
          <p:cNvSpPr txBox="1"/>
          <p:nvPr/>
        </p:nvSpPr>
        <p:spPr>
          <a:xfrm>
            <a:off x="633548" y="332656"/>
            <a:ext cx="7935686"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Jak se projeví teorie relativity?</a:t>
            </a:r>
            <a:endParaRPr lang="cs-CZ" sz="3200" u="sng" dirty="0">
              <a:solidFill>
                <a:srgbClr val="0000B4"/>
              </a:solidFill>
              <a:latin typeface="Trebuchet MS" panose="020B0603020202020204" pitchFamily="34" charset="0"/>
            </a:endParaRPr>
          </a:p>
        </p:txBody>
      </p:sp>
      <p:sp>
        <p:nvSpPr>
          <p:cNvPr id="7" name="Obdélník 6"/>
          <p:cNvSpPr/>
          <p:nvPr/>
        </p:nvSpPr>
        <p:spPr>
          <a:xfrm>
            <a:off x="3459798" y="2021371"/>
            <a:ext cx="5378632" cy="338554"/>
          </a:xfrm>
          <a:prstGeom prst="rect">
            <a:avLst/>
          </a:prstGeom>
        </p:spPr>
        <p:txBody>
          <a:bodyPr wrap="square">
            <a:spAutoFit/>
          </a:bodyPr>
          <a:lstStyle/>
          <a:p>
            <a:pPr>
              <a:spcAft>
                <a:spcPts val="600"/>
              </a:spcAft>
            </a:pPr>
            <a:r>
              <a:rPr lang="cs-CZ" sz="1600" dirty="0">
                <a:latin typeface="Trebuchet MS" panose="020B0603020202020204" pitchFamily="34" charset="0"/>
              </a:rPr>
              <a:t>čas v nich plyne </a:t>
            </a:r>
            <a:r>
              <a:rPr lang="cs-CZ" sz="1600" b="1" dirty="0" smtClean="0">
                <a:latin typeface="Trebuchet MS" panose="020B0603020202020204" pitchFamily="34" charset="0"/>
              </a:rPr>
              <a:t>pomaleji </a:t>
            </a:r>
            <a:r>
              <a:rPr lang="cs-CZ" sz="1600" dirty="0" smtClean="0">
                <a:solidFill>
                  <a:srgbClr val="C00000"/>
                </a:solidFill>
                <a:latin typeface="Trebuchet MS" panose="020B0603020202020204" pitchFamily="34" charset="0"/>
              </a:rPr>
              <a:t>– </a:t>
            </a:r>
            <a:r>
              <a:rPr lang="cs-CZ" sz="1600" dirty="0">
                <a:solidFill>
                  <a:srgbClr val="C00000"/>
                </a:solidFill>
                <a:latin typeface="Trebuchet MS" panose="020B0603020202020204" pitchFamily="34" charset="0"/>
              </a:rPr>
              <a:t>odchylka </a:t>
            </a:r>
            <a:r>
              <a:rPr lang="cs-CZ" sz="1600" b="1" dirty="0">
                <a:solidFill>
                  <a:srgbClr val="C00000"/>
                </a:solidFill>
                <a:latin typeface="Trebuchet MS" panose="020B0603020202020204" pitchFamily="34" charset="0"/>
              </a:rPr>
              <a:t>7700 </a:t>
            </a:r>
            <a:r>
              <a:rPr lang="cs-CZ" sz="1600" b="1" dirty="0" err="1">
                <a:solidFill>
                  <a:srgbClr val="C00000"/>
                </a:solidFill>
                <a:latin typeface="Trebuchet MS" panose="020B0603020202020204" pitchFamily="34" charset="0"/>
              </a:rPr>
              <a:t>ns</a:t>
            </a:r>
            <a:r>
              <a:rPr lang="cs-CZ" sz="1600" b="1" dirty="0">
                <a:solidFill>
                  <a:srgbClr val="C00000"/>
                </a:solidFill>
                <a:latin typeface="Trebuchet MS" panose="020B0603020202020204" pitchFamily="34" charset="0"/>
              </a:rPr>
              <a:t> za den</a:t>
            </a:r>
          </a:p>
        </p:txBody>
      </p:sp>
      <p:sp>
        <p:nvSpPr>
          <p:cNvPr id="12" name="Šipka dolů 11"/>
          <p:cNvSpPr/>
          <p:nvPr/>
        </p:nvSpPr>
        <p:spPr>
          <a:xfrm>
            <a:off x="4020095" y="1741685"/>
            <a:ext cx="244928" cy="345122"/>
          </a:xfrm>
          <a:prstGeom prst="downArrow">
            <a:avLst/>
          </a:prstGeom>
          <a:solidFill>
            <a:srgbClr val="000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2266362" y="4373420"/>
            <a:ext cx="6472699" cy="338554"/>
          </a:xfrm>
          <a:prstGeom prst="rect">
            <a:avLst/>
          </a:prstGeom>
        </p:spPr>
        <p:txBody>
          <a:bodyPr wrap="square">
            <a:spAutoFit/>
          </a:bodyPr>
          <a:lstStyle/>
          <a:p>
            <a:r>
              <a:rPr lang="cs-CZ" sz="1600" dirty="0">
                <a:latin typeface="Trebuchet MS" panose="020B0603020202020204" pitchFamily="34" charset="0"/>
              </a:rPr>
              <a:t> čas v nich plyne </a:t>
            </a:r>
            <a:r>
              <a:rPr lang="cs-CZ" sz="1600" b="1" dirty="0">
                <a:latin typeface="Trebuchet MS" panose="020B0603020202020204" pitchFamily="34" charset="0"/>
              </a:rPr>
              <a:t>rychleji než na Zemi </a:t>
            </a:r>
            <a:r>
              <a:rPr lang="cs-CZ" sz="1600" dirty="0">
                <a:solidFill>
                  <a:srgbClr val="C00000"/>
                </a:solidFill>
                <a:latin typeface="Trebuchet MS" panose="020B0603020202020204" pitchFamily="34" charset="0"/>
              </a:rPr>
              <a:t>– odchylka </a:t>
            </a:r>
            <a:r>
              <a:rPr lang="cs-CZ" sz="1600" b="1" dirty="0">
                <a:solidFill>
                  <a:srgbClr val="C00000"/>
                </a:solidFill>
                <a:latin typeface="Trebuchet MS" panose="020B0603020202020204" pitchFamily="34" charset="0"/>
              </a:rPr>
              <a:t>46 000 </a:t>
            </a:r>
            <a:r>
              <a:rPr lang="cs-CZ" sz="1600" b="1" dirty="0" err="1">
                <a:solidFill>
                  <a:srgbClr val="C00000"/>
                </a:solidFill>
                <a:latin typeface="Trebuchet MS" panose="020B0603020202020204" pitchFamily="34" charset="0"/>
              </a:rPr>
              <a:t>ns</a:t>
            </a:r>
            <a:r>
              <a:rPr lang="cs-CZ" sz="1600" b="1" dirty="0">
                <a:solidFill>
                  <a:srgbClr val="C00000"/>
                </a:solidFill>
                <a:latin typeface="Trebuchet MS" panose="020B0603020202020204" pitchFamily="34" charset="0"/>
              </a:rPr>
              <a:t> za den</a:t>
            </a:r>
            <a:endParaRPr lang="cs-CZ" sz="1600" dirty="0"/>
          </a:p>
        </p:txBody>
      </p:sp>
      <p:sp>
        <p:nvSpPr>
          <p:cNvPr id="18" name="Šipka dolů 17"/>
          <p:cNvSpPr/>
          <p:nvPr/>
        </p:nvSpPr>
        <p:spPr>
          <a:xfrm>
            <a:off x="3425735" y="3992171"/>
            <a:ext cx="244928" cy="407155"/>
          </a:xfrm>
          <a:prstGeom prst="downArrow">
            <a:avLst/>
          </a:prstGeom>
          <a:solidFill>
            <a:srgbClr val="000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AutoShape 4" descr="Výsledek obrázku pro Centrum &amp;Ccaron;erný mo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6" descr="Výsledek obrázku pro Centrum &amp;Ccaron;erný mo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28" name="Picture 4" descr="http://www.bystrcnik.cz/wp-content/gallery/2012-02-04_brusleni_na_prehrade/p2040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8771" y="4676700"/>
            <a:ext cx="2308640" cy="1732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letistebrnoturany.cz/images/gal_3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8428" y="5679416"/>
            <a:ext cx="2240685" cy="1090749"/>
          </a:xfrm>
          <a:prstGeom prst="rect">
            <a:avLst/>
          </a:prstGeom>
          <a:noFill/>
          <a:extLst>
            <a:ext uri="{909E8E84-426E-40DD-AFC4-6F175D3DCCD1}">
              <a14:hiddenFill xmlns:a14="http://schemas.microsoft.com/office/drawing/2010/main">
                <a:solidFill>
                  <a:srgbClr val="FFFFFF"/>
                </a:solidFill>
              </a14:hiddenFill>
            </a:ext>
          </a:extLst>
        </p:spPr>
      </p:pic>
      <p:sp>
        <p:nvSpPr>
          <p:cNvPr id="16" name="TextovéPole 15"/>
          <p:cNvSpPr txBox="1"/>
          <p:nvPr/>
        </p:nvSpPr>
        <p:spPr>
          <a:xfrm>
            <a:off x="2376541" y="4755018"/>
            <a:ext cx="4650434" cy="584775"/>
          </a:xfrm>
          <a:prstGeom prst="rect">
            <a:avLst/>
          </a:prstGeom>
          <a:solidFill>
            <a:srgbClr val="FFC000"/>
          </a:solidFill>
        </p:spPr>
        <p:txBody>
          <a:bodyPr wrap="square" rtlCol="0">
            <a:spAutoFit/>
          </a:bodyPr>
          <a:lstStyle/>
          <a:p>
            <a:pPr algn="ctr"/>
            <a:r>
              <a:rPr lang="cs-CZ" sz="1600" dirty="0" smtClean="0">
                <a:latin typeface="Trebuchet MS" panose="020B0603020202020204" pitchFamily="34" charset="0"/>
              </a:rPr>
              <a:t>Celková odchylka: </a:t>
            </a:r>
            <a:r>
              <a:rPr lang="cs-CZ" sz="1600" b="1" dirty="0" smtClean="0">
                <a:latin typeface="Trebuchet MS" panose="020B0603020202020204" pitchFamily="34" charset="0"/>
              </a:rPr>
              <a:t>38 000 </a:t>
            </a:r>
            <a:r>
              <a:rPr lang="cs-CZ" sz="1600" b="1" dirty="0" err="1" smtClean="0">
                <a:latin typeface="Trebuchet MS" panose="020B0603020202020204" pitchFamily="34" charset="0"/>
              </a:rPr>
              <a:t>ns</a:t>
            </a:r>
            <a:r>
              <a:rPr lang="cs-CZ" sz="1600" b="1" dirty="0" smtClean="0">
                <a:latin typeface="Trebuchet MS" panose="020B0603020202020204" pitchFamily="34" charset="0"/>
              </a:rPr>
              <a:t> za den</a:t>
            </a:r>
            <a:r>
              <a:rPr lang="cs-CZ" sz="1600" dirty="0" smtClean="0">
                <a:latin typeface="Trebuchet MS" panose="020B0603020202020204" pitchFamily="34" charset="0"/>
              </a:rPr>
              <a:t>. </a:t>
            </a:r>
          </a:p>
          <a:p>
            <a:pPr algn="ctr"/>
            <a:r>
              <a:rPr lang="cs-CZ" sz="1600" dirty="0" smtClean="0">
                <a:latin typeface="Trebuchet MS" panose="020B0603020202020204" pitchFamily="34" charset="0"/>
              </a:rPr>
              <a:t>Přepočteno na vzdálenost to je víc jak </a:t>
            </a:r>
            <a:r>
              <a:rPr lang="cs-CZ" sz="1600" b="1" dirty="0" smtClean="0">
                <a:latin typeface="Trebuchet MS" panose="020B0603020202020204" pitchFamily="34" charset="0"/>
              </a:rPr>
              <a:t>10 km</a:t>
            </a:r>
            <a:r>
              <a:rPr lang="cs-CZ" sz="1600" dirty="0" smtClean="0">
                <a:latin typeface="Trebuchet MS" panose="020B0603020202020204" pitchFamily="34" charset="0"/>
              </a:rPr>
              <a:t>!</a:t>
            </a:r>
            <a:endParaRPr lang="cs-CZ" sz="1600" dirty="0">
              <a:latin typeface="Trebuchet MS" panose="020B0603020202020204" pitchFamily="34" charset="0"/>
            </a:endParaRPr>
          </a:p>
        </p:txBody>
      </p:sp>
    </p:spTree>
    <p:extLst>
      <p:ext uri="{BB962C8B-B14F-4D97-AF65-F5344CB8AC3E}">
        <p14:creationId xmlns:p14="http://schemas.microsoft.com/office/powerpoint/2010/main" val="644241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avel\Documents\Fyzika\Science To Go\Relativita\klu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060" y="4761405"/>
            <a:ext cx="1256885" cy="1961273"/>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529046" y="287392"/>
            <a:ext cx="7223760"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Shrnutí – </a:t>
            </a:r>
            <a:r>
              <a:rPr lang="cs-CZ" sz="3200" b="1" u="sng" dirty="0" smtClean="0">
                <a:solidFill>
                  <a:srgbClr val="0000B4"/>
                </a:solidFill>
                <a:latin typeface="Trebuchet MS" panose="020B0603020202020204" pitchFamily="34" charset="0"/>
              </a:rPr>
              <a:t>Speciální</a:t>
            </a:r>
            <a:r>
              <a:rPr lang="cs-CZ" sz="3200" u="sng" dirty="0" smtClean="0">
                <a:solidFill>
                  <a:srgbClr val="0000B4"/>
                </a:solidFill>
                <a:latin typeface="Trebuchet MS" panose="020B0603020202020204" pitchFamily="34" charset="0"/>
              </a:rPr>
              <a:t> teorie relativity</a:t>
            </a:r>
          </a:p>
        </p:txBody>
      </p:sp>
      <p:pic>
        <p:nvPicPr>
          <p:cNvPr id="5123" name="Picture 3" descr="D:\Pavel\Documents\Fyzika\Science To Go\Hodiny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379" y="1598352"/>
            <a:ext cx="3237490" cy="3240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Pavel\Documents\Fyzika\Science To Go\k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6065" y="5050139"/>
            <a:ext cx="1024118" cy="1156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961788" y="882000"/>
            <a:ext cx="2434229" cy="584775"/>
          </a:xfrm>
          <a:prstGeom prst="rect">
            <a:avLst/>
          </a:prstGeom>
          <a:noFill/>
        </p:spPr>
        <p:txBody>
          <a:bodyPr wrap="square" rtlCol="0">
            <a:spAutoFit/>
          </a:bodyPr>
          <a:lstStyle/>
          <a:p>
            <a:pPr algn="ctr"/>
            <a:r>
              <a:rPr lang="cs-CZ" sz="1600" dirty="0" smtClean="0">
                <a:latin typeface="Trebuchet MS" panose="020B0603020202020204" pitchFamily="34" charset="0"/>
              </a:rPr>
              <a:t>(jen v systémech,</a:t>
            </a:r>
          </a:p>
          <a:p>
            <a:pPr algn="ctr"/>
            <a:r>
              <a:rPr lang="cs-CZ" sz="1600" dirty="0" smtClean="0">
                <a:latin typeface="Trebuchet MS" panose="020B0603020202020204" pitchFamily="34" charset="0"/>
              </a:rPr>
              <a:t>v nichž nepůsobí síly)</a:t>
            </a:r>
          </a:p>
        </p:txBody>
      </p:sp>
    </p:spTree>
    <p:extLst>
      <p:ext uri="{BB962C8B-B14F-4D97-AF65-F5344CB8AC3E}">
        <p14:creationId xmlns:p14="http://schemas.microsoft.com/office/powerpoint/2010/main" val="3869548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D:\Pavel\Documents\Fyzika\Science To Go\Relativita\klu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060" y="4761405"/>
            <a:ext cx="1256885" cy="1961273"/>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529046" y="287392"/>
            <a:ext cx="7223760"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Shrnutí – </a:t>
            </a:r>
            <a:r>
              <a:rPr lang="cs-CZ" sz="3200" b="1" u="sng" dirty="0" smtClean="0">
                <a:solidFill>
                  <a:srgbClr val="0000B4"/>
                </a:solidFill>
                <a:latin typeface="Trebuchet MS" panose="020B0603020202020204" pitchFamily="34" charset="0"/>
              </a:rPr>
              <a:t>Speciální</a:t>
            </a:r>
            <a:r>
              <a:rPr lang="cs-CZ" sz="3200" u="sng" dirty="0" smtClean="0">
                <a:solidFill>
                  <a:srgbClr val="0000B4"/>
                </a:solidFill>
                <a:latin typeface="Trebuchet MS" panose="020B0603020202020204" pitchFamily="34" charset="0"/>
              </a:rPr>
              <a:t> teorie relativity</a:t>
            </a:r>
          </a:p>
        </p:txBody>
      </p:sp>
      <p:pic>
        <p:nvPicPr>
          <p:cNvPr id="5123" name="Picture 3" descr="D:\Pavel\Documents\Fyzika\Science To Go\Hodiny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379" y="1598352"/>
            <a:ext cx="3237490" cy="3240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Pavel\Documents\Fyzika\Science To Go\k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6065" y="5050139"/>
            <a:ext cx="1024118" cy="1156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961788" y="882000"/>
            <a:ext cx="2434229" cy="584775"/>
          </a:xfrm>
          <a:prstGeom prst="rect">
            <a:avLst/>
          </a:prstGeom>
          <a:noFill/>
        </p:spPr>
        <p:txBody>
          <a:bodyPr wrap="square" rtlCol="0">
            <a:spAutoFit/>
          </a:bodyPr>
          <a:lstStyle/>
          <a:p>
            <a:pPr algn="ctr"/>
            <a:r>
              <a:rPr lang="cs-CZ" sz="1600" dirty="0" smtClean="0">
                <a:latin typeface="Trebuchet MS" panose="020B0603020202020204" pitchFamily="34" charset="0"/>
              </a:rPr>
              <a:t>(jen v systémech,</a:t>
            </a:r>
          </a:p>
          <a:p>
            <a:pPr algn="ctr"/>
            <a:r>
              <a:rPr lang="cs-CZ" sz="1600" dirty="0" smtClean="0">
                <a:latin typeface="Trebuchet MS" panose="020B0603020202020204" pitchFamily="34" charset="0"/>
              </a:rPr>
              <a:t>v nichž nepůsobí síly)</a:t>
            </a:r>
          </a:p>
        </p:txBody>
      </p:sp>
      <p:grpSp>
        <p:nvGrpSpPr>
          <p:cNvPr id="6" name="Skupina 5"/>
          <p:cNvGrpSpPr/>
          <p:nvPr/>
        </p:nvGrpSpPr>
        <p:grpSpPr>
          <a:xfrm>
            <a:off x="4140926" y="881999"/>
            <a:ext cx="4963884" cy="5889861"/>
            <a:chOff x="4140926" y="881999"/>
            <a:chExt cx="4963884" cy="5889861"/>
          </a:xfrm>
        </p:grpSpPr>
        <p:sp>
          <p:nvSpPr>
            <p:cNvPr id="3" name="Obdélník 2"/>
            <p:cNvSpPr/>
            <p:nvPr/>
          </p:nvSpPr>
          <p:spPr>
            <a:xfrm>
              <a:off x="4140926" y="881999"/>
              <a:ext cx="4963884" cy="5889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124" name="Picture 4" descr="D:\Pavel\Documents\Fyzika\Science To Go\Hodiny 2.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7964" y="1598351"/>
              <a:ext cx="1080000" cy="32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D:\Pavel\Documents\Fyzika\Science To Go\k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926" y="5050136"/>
              <a:ext cx="1024118" cy="11564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D:\Pavel\Documents\Fyzika\Science To Go\k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8612" y="5050135"/>
              <a:ext cx="1024118" cy="11564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D:\Pavel\Documents\Fyzika\Science To Go\k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8955" y="5050137"/>
              <a:ext cx="1024118" cy="115648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Přímá spojnice se šipkou 6"/>
            <p:cNvCxnSpPr/>
            <p:nvPr/>
          </p:nvCxnSpPr>
          <p:spPr>
            <a:xfrm>
              <a:off x="4762725" y="1423851"/>
              <a:ext cx="2304356" cy="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4534140" y="976660"/>
              <a:ext cx="2908291" cy="369332"/>
            </a:xfrm>
            <a:prstGeom prst="rect">
              <a:avLst/>
            </a:prstGeom>
            <a:noFill/>
          </p:spPr>
          <p:txBody>
            <a:bodyPr wrap="square" rtlCol="0">
              <a:spAutoFit/>
            </a:bodyPr>
            <a:lstStyle/>
            <a:p>
              <a:r>
                <a:rPr lang="en-GB" i="1" dirty="0" smtClean="0">
                  <a:solidFill>
                    <a:srgbClr val="009900"/>
                  </a:solidFill>
                  <a:latin typeface="Trebuchet MS" panose="020B0603020202020204" pitchFamily="34" charset="0"/>
                </a:rPr>
                <a:t>v</a:t>
              </a:r>
              <a:r>
                <a:rPr lang="en-GB" dirty="0" smtClean="0">
                  <a:solidFill>
                    <a:srgbClr val="009900"/>
                  </a:solidFill>
                  <a:latin typeface="Trebuchet MS" panose="020B0603020202020204" pitchFamily="34" charset="0"/>
                </a:rPr>
                <a:t> = 280 000 km/s = 94% </a:t>
              </a:r>
              <a:r>
                <a:rPr lang="en-GB" b="1" i="1" dirty="0" smtClean="0">
                  <a:solidFill>
                    <a:srgbClr val="009900"/>
                  </a:solidFill>
                  <a:latin typeface="Trebuchet MS" panose="020B0603020202020204" pitchFamily="34" charset="0"/>
                </a:rPr>
                <a:t>c</a:t>
              </a:r>
              <a:endParaRPr lang="cs-CZ" b="1" i="1" dirty="0" smtClean="0">
                <a:solidFill>
                  <a:srgbClr val="009900"/>
                </a:solidFill>
                <a:latin typeface="Trebuchet MS" panose="020B0603020202020204" pitchFamily="34" charset="0"/>
              </a:endParaRPr>
            </a:p>
          </p:txBody>
        </p:sp>
        <p:sp>
          <p:nvSpPr>
            <p:cNvPr id="22" name="TextovéPole 21"/>
            <p:cNvSpPr txBox="1"/>
            <p:nvPr/>
          </p:nvSpPr>
          <p:spPr>
            <a:xfrm>
              <a:off x="6453049" y="2750450"/>
              <a:ext cx="2651761" cy="892552"/>
            </a:xfrm>
            <a:prstGeom prst="rect">
              <a:avLst/>
            </a:prstGeom>
            <a:solidFill>
              <a:srgbClr val="FFC000"/>
            </a:solidFill>
          </p:spPr>
          <p:txBody>
            <a:bodyPr wrap="square" rtlCol="0">
              <a:spAutoFit/>
            </a:bodyPr>
            <a:lstStyle/>
            <a:p>
              <a:pPr marL="342900" indent="-342900">
                <a:spcAft>
                  <a:spcPts val="600"/>
                </a:spcAft>
                <a:buFont typeface="+mj-lt"/>
                <a:buAutoNum type="arabicPeriod"/>
              </a:pPr>
              <a:r>
                <a:rPr lang="cs-CZ" sz="1400" dirty="0" smtClean="0">
                  <a:latin typeface="Trebuchet MS" panose="020B0603020202020204" pitchFamily="34" charset="0"/>
                </a:rPr>
                <a:t>předměty se zplošťují</a:t>
              </a:r>
            </a:p>
            <a:p>
              <a:pPr marL="342900" indent="-342900">
                <a:spcAft>
                  <a:spcPts val="600"/>
                </a:spcAft>
                <a:buFont typeface="+mj-lt"/>
                <a:buAutoNum type="arabicPeriod"/>
              </a:pPr>
              <a:r>
                <a:rPr lang="cs-CZ" sz="1400" dirty="0" smtClean="0">
                  <a:latin typeface="Trebuchet MS" panose="020B0603020202020204" pitchFamily="34" charset="0"/>
                </a:rPr>
                <a:t>čas pro ně ubíhá pomaleji</a:t>
              </a:r>
            </a:p>
            <a:p>
              <a:pPr marL="342900" indent="-342900">
                <a:spcAft>
                  <a:spcPts val="600"/>
                </a:spcAft>
                <a:buFont typeface="+mj-lt"/>
                <a:buAutoNum type="arabicPeriod"/>
              </a:pPr>
              <a:r>
                <a:rPr lang="cs-CZ" sz="1400" dirty="0" smtClean="0">
                  <a:latin typeface="Trebuchet MS" panose="020B0603020202020204" pitchFamily="34" charset="0"/>
                </a:rPr>
                <a:t>těžknou</a:t>
              </a:r>
            </a:p>
          </p:txBody>
        </p:sp>
      </p:grpSp>
      <p:grpSp>
        <p:nvGrpSpPr>
          <p:cNvPr id="28" name="Skupina 27"/>
          <p:cNvGrpSpPr/>
          <p:nvPr/>
        </p:nvGrpSpPr>
        <p:grpSpPr>
          <a:xfrm>
            <a:off x="1796531" y="1528565"/>
            <a:ext cx="4100255" cy="1778011"/>
            <a:chOff x="5007214" y="3707210"/>
            <a:chExt cx="3752753" cy="1571831"/>
          </a:xfrm>
          <a:solidFill>
            <a:schemeClr val="bg1"/>
          </a:solidFill>
        </p:grpSpPr>
        <p:sp>
          <p:nvSpPr>
            <p:cNvPr id="29" name="AutoShape 11"/>
            <p:cNvSpPr>
              <a:spLocks noChangeArrowheads="1"/>
            </p:cNvSpPr>
            <p:nvPr/>
          </p:nvSpPr>
          <p:spPr bwMode="auto">
            <a:xfrm>
              <a:off x="5007214" y="3707210"/>
              <a:ext cx="3752753" cy="1571831"/>
            </a:xfrm>
            <a:prstGeom prst="cloudCallout">
              <a:avLst>
                <a:gd name="adj1" fmla="val -63236"/>
                <a:gd name="adj2" fmla="val 162231"/>
              </a:avLst>
            </a:prstGeom>
            <a:grpFill/>
            <a:ln w="38100">
              <a:solidFill>
                <a:srgbClr val="0000B4"/>
              </a:solidFill>
              <a:round/>
              <a:headEnd type="none" w="sm" len="sm"/>
              <a:tailEnd type="none" w="lg" len="med"/>
            </a:ln>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endParaRPr lang="cs-CZ" altLang="en-US" b="0">
                <a:solidFill>
                  <a:srgbClr val="0000B4"/>
                </a:solidFill>
              </a:endParaRPr>
            </a:p>
          </p:txBody>
        </p:sp>
        <p:sp>
          <p:nvSpPr>
            <p:cNvPr id="30" name="TextovéPole 29"/>
            <p:cNvSpPr txBox="1"/>
            <p:nvPr/>
          </p:nvSpPr>
          <p:spPr>
            <a:xfrm>
              <a:off x="5085694" y="3884325"/>
              <a:ext cx="3324390" cy="1115555"/>
            </a:xfrm>
            <a:prstGeom prst="rect">
              <a:avLst/>
            </a:prstGeom>
            <a:noFill/>
          </p:spPr>
          <p:txBody>
            <a:bodyPr wrap="square" rtlCol="0">
              <a:spAutoFit/>
            </a:bodyPr>
            <a:lstStyle/>
            <a:p>
              <a:pPr algn="ctr"/>
              <a:r>
                <a:rPr lang="cs-CZ" sz="3800" b="1" cap="small" dirty="0" smtClean="0">
                  <a:solidFill>
                    <a:srgbClr val="0000B4"/>
                  </a:solidFill>
                  <a:latin typeface="Trebuchet MS" pitchFamily="34" charset="0"/>
                </a:rPr>
                <a:t>Díky </a:t>
              </a:r>
            </a:p>
            <a:p>
              <a:pPr algn="ctr"/>
              <a:r>
                <a:rPr lang="cs-CZ" sz="3800" b="1" cap="small" dirty="0" smtClean="0">
                  <a:solidFill>
                    <a:srgbClr val="0000B4"/>
                  </a:solidFill>
                  <a:latin typeface="Trebuchet MS" pitchFamily="34" charset="0"/>
                </a:rPr>
                <a:t>za pozornost</a:t>
              </a:r>
              <a:endParaRPr lang="en-US" sz="3800" b="1" cap="small" dirty="0" smtClean="0">
                <a:solidFill>
                  <a:srgbClr val="0000B4"/>
                </a:solidFill>
                <a:latin typeface="Trebuchet MS" pitchFamily="34" charset="0"/>
              </a:endParaRPr>
            </a:p>
          </p:txBody>
        </p:sp>
      </p:grpSp>
    </p:spTree>
    <p:extLst>
      <p:ext uri="{BB962C8B-B14F-4D97-AF65-F5344CB8AC3E}">
        <p14:creationId xmlns:p14="http://schemas.microsoft.com/office/powerpoint/2010/main" val="324747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stCondLst>
                                    <p:cond delay="0"/>
                                  </p:stCondLst>
                                  <p:childTnLst>
                                    <p:animMotion origin="layout" path="M -1.00416 -0.00047 L -1.94444E-6 2.59259E-6 " pathEditMode="relative" rAng="0" ptsTypes="AA">
                                      <p:cBhvr>
                                        <p:cTn id="6" dur="5000" fill="hold"/>
                                        <p:tgtEl>
                                          <p:spTgt spid="6"/>
                                        </p:tgtEl>
                                        <p:attrNameLst>
                                          <p:attrName>ppt_x</p:attrName>
                                          <p:attrName>ppt_y</p:attrName>
                                        </p:attrNameLst>
                                      </p:cBhvr>
                                      <p:rCtr x="50208" y="2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746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ChangeArrowheads="1"/>
          </p:cNvSpPr>
          <p:nvPr/>
        </p:nvSpPr>
        <p:spPr bwMode="auto">
          <a:xfrm>
            <a:off x="1771547" y="421564"/>
            <a:ext cx="5502810" cy="161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chemeClr val="tx2"/>
                </a:solidFill>
                <a:latin typeface="+mj-lt"/>
                <a:ea typeface="+mj-ea"/>
                <a:cs typeface="+mj-cs"/>
              </a:defRPr>
            </a:lvl1pPr>
            <a:lvl2pPr algn="l" rtl="0" fontAlgn="base">
              <a:spcBef>
                <a:spcPct val="0"/>
              </a:spcBef>
              <a:spcAft>
                <a:spcPct val="0"/>
              </a:spcAft>
              <a:defRPr sz="3600">
                <a:solidFill>
                  <a:schemeClr val="tx2"/>
                </a:solidFill>
                <a:latin typeface="Century Gothic" panose="020B0502020202020204" pitchFamily="34" charset="0"/>
              </a:defRPr>
            </a:lvl2pPr>
            <a:lvl3pPr algn="l" rtl="0" fontAlgn="base">
              <a:spcBef>
                <a:spcPct val="0"/>
              </a:spcBef>
              <a:spcAft>
                <a:spcPct val="0"/>
              </a:spcAft>
              <a:defRPr sz="3600">
                <a:solidFill>
                  <a:schemeClr val="tx2"/>
                </a:solidFill>
                <a:latin typeface="Century Gothic" panose="020B0502020202020204" pitchFamily="34" charset="0"/>
              </a:defRPr>
            </a:lvl3pPr>
            <a:lvl4pPr algn="l" rtl="0" fontAlgn="base">
              <a:spcBef>
                <a:spcPct val="0"/>
              </a:spcBef>
              <a:spcAft>
                <a:spcPct val="0"/>
              </a:spcAft>
              <a:defRPr sz="3600">
                <a:solidFill>
                  <a:schemeClr val="tx2"/>
                </a:solidFill>
                <a:latin typeface="Century Gothic" panose="020B0502020202020204" pitchFamily="34" charset="0"/>
              </a:defRPr>
            </a:lvl4pPr>
            <a:lvl5pPr algn="l" rtl="0" fontAlgn="base">
              <a:spcBef>
                <a:spcPct val="0"/>
              </a:spcBef>
              <a:spcAft>
                <a:spcPct val="0"/>
              </a:spcAft>
              <a:defRPr sz="3600">
                <a:solidFill>
                  <a:schemeClr val="tx2"/>
                </a:solidFill>
                <a:latin typeface="Century Gothic" panose="020B0502020202020204" pitchFamily="34" charset="0"/>
              </a:defRPr>
            </a:lvl5pPr>
            <a:lvl6pPr marL="457200" algn="l" rtl="0" fontAlgn="base">
              <a:spcBef>
                <a:spcPct val="0"/>
              </a:spcBef>
              <a:spcAft>
                <a:spcPct val="0"/>
              </a:spcAft>
              <a:defRPr sz="3600">
                <a:solidFill>
                  <a:schemeClr val="tx2"/>
                </a:solidFill>
                <a:latin typeface="Century Gothic" panose="020B0502020202020204" pitchFamily="34" charset="0"/>
              </a:defRPr>
            </a:lvl6pPr>
            <a:lvl7pPr marL="914400" algn="l" rtl="0" fontAlgn="base">
              <a:spcBef>
                <a:spcPct val="0"/>
              </a:spcBef>
              <a:spcAft>
                <a:spcPct val="0"/>
              </a:spcAft>
              <a:defRPr sz="3600">
                <a:solidFill>
                  <a:schemeClr val="tx2"/>
                </a:solidFill>
                <a:latin typeface="Century Gothic" panose="020B0502020202020204" pitchFamily="34" charset="0"/>
              </a:defRPr>
            </a:lvl7pPr>
            <a:lvl8pPr marL="1371600" algn="l" rtl="0" fontAlgn="base">
              <a:spcBef>
                <a:spcPct val="0"/>
              </a:spcBef>
              <a:spcAft>
                <a:spcPct val="0"/>
              </a:spcAft>
              <a:defRPr sz="3600">
                <a:solidFill>
                  <a:schemeClr val="tx2"/>
                </a:solidFill>
                <a:latin typeface="Century Gothic" panose="020B0502020202020204" pitchFamily="34" charset="0"/>
              </a:defRPr>
            </a:lvl8pPr>
            <a:lvl9pPr marL="1828800" algn="l" rtl="0" fontAlgn="base">
              <a:spcBef>
                <a:spcPct val="0"/>
              </a:spcBef>
              <a:spcAft>
                <a:spcPct val="0"/>
              </a:spcAft>
              <a:defRPr sz="3600">
                <a:solidFill>
                  <a:schemeClr val="tx2"/>
                </a:solidFill>
                <a:latin typeface="Century Gothic" panose="020B0502020202020204" pitchFamily="34" charset="0"/>
              </a:defRPr>
            </a:lvl9pPr>
          </a:lstStyle>
          <a:p>
            <a:pPr algn="ctr"/>
            <a:r>
              <a:rPr lang="cs-CZ" sz="5000" dirty="0" smtClean="0">
                <a:solidFill>
                  <a:srgbClr val="C00000"/>
                </a:solidFill>
                <a:latin typeface="Trebuchet MS" panose="020B0603020202020204" pitchFamily="34" charset="0"/>
              </a:rPr>
              <a:t>E</a:t>
            </a:r>
            <a:r>
              <a:rPr lang="cs-CZ" sz="4200" dirty="0" smtClean="0">
                <a:solidFill>
                  <a:srgbClr val="C00000"/>
                </a:solidFill>
                <a:latin typeface="Trebuchet MS" panose="020B0603020202020204" pitchFamily="34" charset="0"/>
              </a:rPr>
              <a:t>INSTEINOVA</a:t>
            </a:r>
            <a:endParaRPr lang="en-GB" sz="4200" dirty="0" smtClean="0">
              <a:solidFill>
                <a:srgbClr val="C00000"/>
              </a:solidFill>
              <a:latin typeface="Trebuchet MS" panose="020B0603020202020204" pitchFamily="34" charset="0"/>
            </a:endParaRPr>
          </a:p>
          <a:p>
            <a:pPr algn="ctr"/>
            <a:r>
              <a:rPr lang="cs-CZ" sz="4200" dirty="0" smtClean="0">
                <a:solidFill>
                  <a:srgbClr val="C00000"/>
                </a:solidFill>
                <a:latin typeface="Trebuchet MS" panose="020B0603020202020204" pitchFamily="34" charset="0"/>
              </a:rPr>
              <a:t>RELATIVITA</a:t>
            </a:r>
            <a:endParaRPr lang="cs-CZ" sz="4200" dirty="0">
              <a:solidFill>
                <a:srgbClr val="C00000"/>
              </a:solidFill>
              <a:latin typeface="Trebuchet MS" panose="020B0603020202020204" pitchFamily="34" charset="0"/>
            </a:endParaRPr>
          </a:p>
        </p:txBody>
      </p:sp>
      <p:sp>
        <p:nvSpPr>
          <p:cNvPr id="19" name="Text Box 2"/>
          <p:cNvSpPr txBox="1">
            <a:spLocks noChangeArrowheads="1"/>
          </p:cNvSpPr>
          <p:nvPr/>
        </p:nvSpPr>
        <p:spPr bwMode="auto">
          <a:xfrm>
            <a:off x="1919028" y="2219920"/>
            <a:ext cx="516059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spcBef>
                <a:spcPct val="50000"/>
              </a:spcBef>
            </a:pPr>
            <a:r>
              <a:rPr lang="en-US" sz="2400" b="0" dirty="0">
                <a:latin typeface="Trebuchet MS" panose="020B0603020202020204" pitchFamily="34" charset="0"/>
              </a:rPr>
              <a:t>Pavel </a:t>
            </a:r>
            <a:r>
              <a:rPr lang="en-US" sz="2400" b="0" dirty="0" err="1">
                <a:latin typeface="Trebuchet MS" panose="020B0603020202020204" pitchFamily="34" charset="0"/>
              </a:rPr>
              <a:t>Str</a:t>
            </a:r>
            <a:r>
              <a:rPr lang="cs-CZ" sz="2400" b="0" dirty="0" err="1" smtClean="0">
                <a:latin typeface="Trebuchet MS" panose="020B0603020202020204" pitchFamily="34" charset="0"/>
              </a:rPr>
              <a:t>ánský</a:t>
            </a:r>
            <a:endParaRPr lang="cs-CZ" sz="2400" b="0" baseline="30000" dirty="0">
              <a:latin typeface="Trebuchet MS" panose="020B0603020202020204" pitchFamily="34" charset="0"/>
            </a:endParaRPr>
          </a:p>
        </p:txBody>
      </p:sp>
      <p:sp>
        <p:nvSpPr>
          <p:cNvPr id="21" name="Rectangle 5"/>
          <p:cNvSpPr>
            <a:spLocks noChangeArrowheads="1"/>
          </p:cNvSpPr>
          <p:nvPr/>
        </p:nvSpPr>
        <p:spPr bwMode="auto">
          <a:xfrm>
            <a:off x="7417396" y="6433591"/>
            <a:ext cx="14750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med"/>
              </a14:hiddenLine>
            </a:ext>
          </a:extLst>
        </p:spPr>
        <p:txBody>
          <a:bodyPr wrap="non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r" eaLnBrk="1" hangingPunct="1">
              <a:spcBef>
                <a:spcPct val="50000"/>
              </a:spcBef>
            </a:pPr>
            <a:r>
              <a:rPr lang="cs-CZ" sz="1400" b="0" dirty="0" smtClean="0">
                <a:latin typeface="Trebuchet MS" panose="020B0603020202020204" pitchFamily="34" charset="0"/>
              </a:rPr>
              <a:t>10. březen </a:t>
            </a:r>
            <a:r>
              <a:rPr lang="en-US" sz="1400" b="0" dirty="0" smtClean="0">
                <a:latin typeface="Trebuchet MS" panose="020B0603020202020204" pitchFamily="34" charset="0"/>
              </a:rPr>
              <a:t>201</a:t>
            </a:r>
            <a:r>
              <a:rPr lang="cs-CZ" sz="1400" b="0" dirty="0" smtClean="0">
                <a:latin typeface="Trebuchet MS" panose="020B0603020202020204" pitchFamily="34" charset="0"/>
              </a:rPr>
              <a:t>6</a:t>
            </a:r>
            <a:endParaRPr lang="cs-CZ" sz="1400" b="0" dirty="0">
              <a:latin typeface="Trebuchet MS" panose="020B0603020202020204" pitchFamily="34" charset="0"/>
            </a:endParaRPr>
          </a:p>
        </p:txBody>
      </p:sp>
      <p:sp>
        <p:nvSpPr>
          <p:cNvPr id="11" name="Text Box 2"/>
          <p:cNvSpPr txBox="1">
            <a:spLocks noChangeArrowheads="1"/>
          </p:cNvSpPr>
          <p:nvPr/>
        </p:nvSpPr>
        <p:spPr bwMode="auto">
          <a:xfrm>
            <a:off x="2413035" y="3531478"/>
            <a:ext cx="4338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spcBef>
                <a:spcPct val="50000"/>
              </a:spcBef>
            </a:pPr>
            <a:r>
              <a:rPr lang="en-GB" sz="1600" dirty="0" smtClean="0">
                <a:latin typeface="Courier New" pitchFamily="49" charset="0"/>
                <a:cs typeface="Courier New" pitchFamily="49" charset="0"/>
              </a:rPr>
              <a:t>www.pavelstransky.cz</a:t>
            </a:r>
            <a:endParaRPr lang="cs-CZ" sz="1600" baseline="30000" dirty="0">
              <a:latin typeface="Courier New" pitchFamily="49" charset="0"/>
              <a:cs typeface="Courier New" pitchFamily="49" charset="0"/>
            </a:endParaRPr>
          </a:p>
        </p:txBody>
      </p:sp>
      <p:sp>
        <p:nvSpPr>
          <p:cNvPr id="24" name="Text Box 9"/>
          <p:cNvSpPr txBox="1">
            <a:spLocks noChangeArrowheads="1"/>
          </p:cNvSpPr>
          <p:nvPr/>
        </p:nvSpPr>
        <p:spPr bwMode="auto">
          <a:xfrm>
            <a:off x="2137566" y="2864708"/>
            <a:ext cx="49023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spcBef>
                <a:spcPct val="20000"/>
              </a:spcBef>
            </a:pPr>
            <a:r>
              <a:rPr lang="cs-CZ" sz="1600" dirty="0" smtClean="0">
                <a:latin typeface="Trebuchet MS" panose="020B0603020202020204" pitchFamily="34" charset="0"/>
              </a:rPr>
              <a:t>Ústav částicové a jaderné fyziky</a:t>
            </a:r>
            <a:endParaRPr lang="en-GB" sz="1600" dirty="0" smtClean="0">
              <a:latin typeface="Trebuchet MS" panose="020B0603020202020204" pitchFamily="34" charset="0"/>
            </a:endParaRPr>
          </a:p>
          <a:p>
            <a:pPr algn="ctr" eaLnBrk="1" hangingPunct="1">
              <a:spcBef>
                <a:spcPct val="20000"/>
              </a:spcBef>
            </a:pPr>
            <a:r>
              <a:rPr lang="en-GB" sz="1600" b="0" dirty="0" err="1" smtClean="0">
                <a:latin typeface="Trebuchet MS" panose="020B0603020202020204" pitchFamily="34" charset="0"/>
              </a:rPr>
              <a:t>Matematicko-fyzik</a:t>
            </a:r>
            <a:r>
              <a:rPr lang="cs-CZ" sz="1600" b="0" dirty="0" err="1" smtClean="0">
                <a:latin typeface="Trebuchet MS" panose="020B0603020202020204" pitchFamily="34" charset="0"/>
              </a:rPr>
              <a:t>ální</a:t>
            </a:r>
            <a:r>
              <a:rPr lang="cs-CZ" sz="1600" b="0" dirty="0" smtClean="0">
                <a:latin typeface="Trebuchet MS" panose="020B0603020202020204" pitchFamily="34" charset="0"/>
              </a:rPr>
              <a:t> fakulta Univerzity Karlovy</a:t>
            </a:r>
            <a:endParaRPr lang="cs-CZ" sz="1600" b="0" dirty="0">
              <a:latin typeface="Trebuchet MS" panose="020B0603020202020204" pitchFamily="34" charset="0"/>
            </a:endParaRPr>
          </a:p>
        </p:txBody>
      </p:sp>
      <p:pic>
        <p:nvPicPr>
          <p:cNvPr id="14" name="Picture 2" descr="ScienceT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945" y="286321"/>
            <a:ext cx="2503977" cy="25039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4706" y="421564"/>
            <a:ext cx="2103437" cy="20748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4"/>
          <p:cNvSpPr txBox="1">
            <a:spLocks noChangeArrowheads="1"/>
          </p:cNvSpPr>
          <p:nvPr/>
        </p:nvSpPr>
        <p:spPr bwMode="auto">
          <a:xfrm>
            <a:off x="179511" y="6433590"/>
            <a:ext cx="69976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me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1" hangingPunct="1">
              <a:spcBef>
                <a:spcPct val="50000"/>
              </a:spcBef>
            </a:pPr>
            <a:r>
              <a:rPr lang="cs-CZ" sz="1400" b="0" dirty="0" smtClean="0">
                <a:latin typeface="Trebuchet MS" panose="020B0603020202020204" pitchFamily="34" charset="0"/>
              </a:rPr>
              <a:t>Science to Go! Hvězdárna a planetárium Brno</a:t>
            </a:r>
            <a:endParaRPr lang="cs-CZ" sz="1400" b="0" dirty="0">
              <a:latin typeface="Trebuchet MS" panose="020B0603020202020204" pitchFamily="34" charset="0"/>
            </a:endParaRPr>
          </a:p>
        </p:txBody>
      </p:sp>
      <p:pic>
        <p:nvPicPr>
          <p:cNvPr id="1026" name="Picture 2" descr="https://sevenau2000.files.wordpress.com/2015/05/image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257" y="3992466"/>
            <a:ext cx="58674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054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587828" y="263913"/>
            <a:ext cx="8321040" cy="1169551"/>
          </a:xfrm>
          <a:prstGeom prst="rect">
            <a:avLst/>
          </a:prstGeom>
          <a:noFill/>
        </p:spPr>
        <p:txBody>
          <a:bodyPr wrap="square" rtlCol="0">
            <a:spAutoFit/>
          </a:bodyPr>
          <a:lstStyle/>
          <a:p>
            <a:pPr>
              <a:spcAft>
                <a:spcPts val="600"/>
              </a:spcAft>
            </a:pPr>
            <a:r>
              <a:rPr lang="cs-CZ" sz="2400" b="1" dirty="0" smtClean="0">
                <a:solidFill>
                  <a:srgbClr val="0000B4"/>
                </a:solidFill>
                <a:latin typeface="Trebuchet MS" panose="020B0603020202020204" pitchFamily="34" charset="0"/>
              </a:rPr>
              <a:t>Aristoteles (4. století př.n.l.)</a:t>
            </a:r>
            <a:endParaRPr lang="cs-CZ" sz="2400" dirty="0" smtClean="0">
              <a:latin typeface="Trebuchet MS" panose="020B0603020202020204" pitchFamily="34" charset="0"/>
            </a:endParaRPr>
          </a:p>
          <a:p>
            <a:pPr marL="285750" indent="-285750">
              <a:spcAft>
                <a:spcPts val="600"/>
              </a:spcAft>
              <a:buFont typeface="Arial" panose="020B0604020202020204" pitchFamily="34" charset="0"/>
              <a:buChar char="•"/>
            </a:pPr>
            <a:r>
              <a:rPr lang="cs-CZ" dirty="0">
                <a:latin typeface="Trebuchet MS" panose="020B0603020202020204" pitchFamily="34" charset="0"/>
              </a:rPr>
              <a:t>P</a:t>
            </a:r>
            <a:r>
              <a:rPr lang="cs-CZ" dirty="0" smtClean="0">
                <a:latin typeface="Trebuchet MS" panose="020B0603020202020204" pitchFamily="34" charset="0"/>
              </a:rPr>
              <a:t>řirozeným stavem věcí je klid, nehybnost.</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Věci se pohybují díky </a:t>
            </a:r>
            <a:r>
              <a:rPr lang="cs-CZ" b="1" dirty="0" smtClean="0">
                <a:latin typeface="Trebuchet MS" panose="020B0603020202020204" pitchFamily="34" charset="0"/>
              </a:rPr>
              <a:t>silám</a:t>
            </a:r>
            <a:r>
              <a:rPr lang="cs-CZ" dirty="0" smtClean="0">
                <a:latin typeface="Trebuchet MS" panose="020B0603020202020204" pitchFamily="34" charset="0"/>
              </a:rPr>
              <a:t>.</a:t>
            </a:r>
            <a:endParaRPr lang="cs-CZ" dirty="0">
              <a:latin typeface="Trebuchet MS" panose="020B0603020202020204" pitchFamily="34" charset="0"/>
            </a:endParaRPr>
          </a:p>
        </p:txBody>
      </p:sp>
      <p:cxnSp>
        <p:nvCxnSpPr>
          <p:cNvPr id="8" name="Přímá spojnice 7"/>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pic>
        <p:nvPicPr>
          <p:cNvPr id="6146" name="Picture 2" descr="D:\Pavel\Desktop\Laz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5254" y="263913"/>
            <a:ext cx="2533614" cy="167167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Skupina 13"/>
          <p:cNvGrpSpPr/>
          <p:nvPr/>
        </p:nvGrpSpPr>
        <p:grpSpPr>
          <a:xfrm>
            <a:off x="649674" y="3667986"/>
            <a:ext cx="8468202" cy="2732863"/>
            <a:chOff x="649674" y="3667986"/>
            <a:chExt cx="8468202" cy="2732863"/>
          </a:xfrm>
        </p:grpSpPr>
        <p:sp>
          <p:nvSpPr>
            <p:cNvPr id="7" name="TextovéPole 6"/>
            <p:cNvSpPr txBox="1"/>
            <p:nvPr/>
          </p:nvSpPr>
          <p:spPr>
            <a:xfrm>
              <a:off x="649674" y="3667986"/>
              <a:ext cx="5145677" cy="1200329"/>
            </a:xfrm>
            <a:prstGeom prst="rect">
              <a:avLst/>
            </a:prstGeom>
            <a:solidFill>
              <a:srgbClr val="FFC000"/>
            </a:solidFill>
          </p:spPr>
          <p:txBody>
            <a:bodyPr wrap="square" rtlCol="0">
              <a:spAutoFit/>
            </a:bodyPr>
            <a:lstStyle/>
            <a:p>
              <a:pPr algn="ctr"/>
              <a:r>
                <a:rPr lang="cs-CZ" b="1" dirty="0" smtClean="0">
                  <a:solidFill>
                    <a:srgbClr val="C00000"/>
                  </a:solidFill>
                  <a:latin typeface="Trebuchet MS" panose="020B0603020202020204" pitchFamily="34" charset="0"/>
                </a:rPr>
                <a:t>Galileův princip relativity: </a:t>
              </a:r>
            </a:p>
            <a:p>
              <a:pPr algn="ctr"/>
              <a:r>
                <a:rPr lang="cs-CZ" dirty="0" smtClean="0">
                  <a:latin typeface="Trebuchet MS" panose="020B0603020202020204" pitchFamily="34" charset="0"/>
                </a:rPr>
                <a:t>Všechny inerciální soustavy jsou rovnocenné.</a:t>
              </a:r>
            </a:p>
            <a:p>
              <a:pPr algn="ctr"/>
              <a:r>
                <a:rPr lang="cs-CZ" dirty="0" smtClean="0">
                  <a:latin typeface="Trebuchet MS" panose="020B0603020202020204" pitchFamily="34" charset="0"/>
                </a:rPr>
                <a:t>Platí v nich stejné přírodní zákony.</a:t>
              </a:r>
            </a:p>
            <a:p>
              <a:pPr algn="ctr"/>
              <a:r>
                <a:rPr lang="cs-CZ" dirty="0" smtClean="0">
                  <a:latin typeface="Trebuchet MS" panose="020B0603020202020204" pitchFamily="34" charset="0"/>
                </a:rPr>
                <a:t>Pohybují se vůči sobě rovnoměrně přímočaře.</a:t>
              </a:r>
              <a:endParaRPr lang="cs-CZ" dirty="0">
                <a:latin typeface="Trebuchet MS" panose="020B0603020202020204" pitchFamily="34" charset="0"/>
              </a:endParaRPr>
            </a:p>
          </p:txBody>
        </p:sp>
        <p:pic>
          <p:nvPicPr>
            <p:cNvPr id="8200" name="Picture 8" descr="http://cliparts.co/cliparts/kc8/o9M/kc8o9M8M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5171" y="5111726"/>
              <a:ext cx="2100180" cy="109209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www.carolinasmalltownliving.com/photos/carol_fox_matthews_real_estate/images/1567521/original.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300" y="4914697"/>
              <a:ext cx="2414995" cy="1486152"/>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5845630" y="5081599"/>
              <a:ext cx="3272246" cy="1115690"/>
            </a:xfrm>
            <a:prstGeom prst="rect">
              <a:avLst/>
            </a:prstGeom>
            <a:noFill/>
          </p:spPr>
          <p:txBody>
            <a:bodyPr wrap="square" rtlCol="0">
              <a:spAutoFit/>
            </a:bodyPr>
            <a:lstStyle/>
            <a:p>
              <a:pPr>
                <a:spcAft>
                  <a:spcPts val="300"/>
                </a:spcAft>
              </a:pPr>
              <a:r>
                <a:rPr lang="cs-CZ" sz="1600" b="1" dirty="0" err="1" smtClean="0">
                  <a:solidFill>
                    <a:srgbClr val="C00000"/>
                  </a:solidFill>
                  <a:latin typeface="Trebuchet MS" panose="020B0603020202020204" pitchFamily="34" charset="0"/>
                </a:rPr>
                <a:t>Důsled</a:t>
              </a:r>
              <a:r>
                <a:rPr lang="en-GB" sz="1600" b="1" dirty="0" err="1" smtClean="0">
                  <a:solidFill>
                    <a:srgbClr val="C00000"/>
                  </a:solidFill>
                  <a:latin typeface="Trebuchet MS" panose="020B0603020202020204" pitchFamily="34" charset="0"/>
                </a:rPr>
                <a:t>ek</a:t>
              </a:r>
              <a:r>
                <a:rPr lang="cs-CZ" sz="1600" b="1" dirty="0" smtClean="0">
                  <a:solidFill>
                    <a:srgbClr val="C00000"/>
                  </a:solidFill>
                  <a:latin typeface="Trebuchet MS" panose="020B0603020202020204" pitchFamily="34" charset="0"/>
                </a:rPr>
                <a:t>: </a:t>
              </a:r>
            </a:p>
            <a:p>
              <a:pPr>
                <a:spcAft>
                  <a:spcPts val="300"/>
                </a:spcAft>
              </a:pPr>
              <a:r>
                <a:rPr lang="cs-CZ" sz="1600" b="1" dirty="0" smtClean="0">
                  <a:latin typeface="Trebuchet MS" panose="020B0603020202020204" pitchFamily="34" charset="0"/>
                </a:rPr>
                <a:t>Rychlost a poloha jsou relativní</a:t>
              </a:r>
              <a:r>
                <a:rPr lang="cs-CZ" sz="1600" dirty="0" smtClean="0">
                  <a:latin typeface="Trebuchet MS" panose="020B0603020202020204" pitchFamily="34" charset="0"/>
                </a:rPr>
                <a:t>: Má smysl udávat jen ve vztahu k něčemu</a:t>
              </a:r>
            </a:p>
          </p:txBody>
        </p:sp>
      </p:grpSp>
      <p:grpSp>
        <p:nvGrpSpPr>
          <p:cNvPr id="6" name="Skupina 5"/>
          <p:cNvGrpSpPr/>
          <p:nvPr/>
        </p:nvGrpSpPr>
        <p:grpSpPr>
          <a:xfrm>
            <a:off x="587828" y="1588619"/>
            <a:ext cx="8489823" cy="2863664"/>
            <a:chOff x="587828" y="1588619"/>
            <a:chExt cx="8489823" cy="2863664"/>
          </a:xfrm>
        </p:grpSpPr>
        <p:sp>
          <p:nvSpPr>
            <p:cNvPr id="5" name="TextovéPole 4"/>
            <p:cNvSpPr txBox="1"/>
            <p:nvPr/>
          </p:nvSpPr>
          <p:spPr>
            <a:xfrm>
              <a:off x="587828" y="1588619"/>
              <a:ext cx="8321040" cy="1877437"/>
            </a:xfrm>
            <a:prstGeom prst="rect">
              <a:avLst/>
            </a:prstGeom>
            <a:noFill/>
          </p:spPr>
          <p:txBody>
            <a:bodyPr wrap="square" rtlCol="0">
              <a:spAutoFit/>
            </a:bodyPr>
            <a:lstStyle/>
            <a:p>
              <a:pPr>
                <a:spcAft>
                  <a:spcPts val="600"/>
                </a:spcAft>
              </a:pPr>
              <a:r>
                <a:rPr lang="cs-CZ" sz="2400" b="1" dirty="0" smtClean="0">
                  <a:solidFill>
                    <a:srgbClr val="0000B4"/>
                  </a:solidFill>
                  <a:latin typeface="Trebuchet MS" panose="020B0603020202020204" pitchFamily="34" charset="0"/>
                </a:rPr>
                <a:t>Galileo Galilei (počátek 17. století)</a:t>
              </a:r>
              <a:endParaRPr lang="cs-CZ" sz="2400" dirty="0" smtClean="0">
                <a:latin typeface="Trebuchet MS" panose="020B0603020202020204" pitchFamily="34" charset="0"/>
              </a:endParaRPr>
            </a:p>
            <a:p>
              <a:pPr marL="285750" indent="-285750">
                <a:spcAft>
                  <a:spcPts val="600"/>
                </a:spcAft>
                <a:buFont typeface="Arial" panose="020B0604020202020204" pitchFamily="34" charset="0"/>
                <a:buChar char="•"/>
              </a:pPr>
              <a:r>
                <a:rPr lang="cs-CZ" dirty="0" smtClean="0">
                  <a:latin typeface="Trebuchet MS" panose="020B0603020202020204" pitchFamily="34" charset="0"/>
                </a:rPr>
                <a:t>Nebrzděný rovnoměrný přímočarý pohyb je trvalý, přirozený.</a:t>
              </a:r>
            </a:p>
            <a:p>
              <a:pPr marL="285750" indent="-285750">
                <a:spcAft>
                  <a:spcPts val="600"/>
                </a:spcAft>
                <a:buFont typeface="Arial" panose="020B0604020202020204" pitchFamily="34" charset="0"/>
                <a:buChar char="•"/>
              </a:pPr>
              <a:r>
                <a:rPr lang="cs-CZ" dirty="0">
                  <a:latin typeface="Trebuchet MS" panose="020B0603020202020204" pitchFamily="34" charset="0"/>
                </a:rPr>
                <a:t>Klid je jen speciální případ pohybu</a:t>
              </a:r>
              <a:r>
                <a:rPr lang="cs-CZ" dirty="0" smtClean="0">
                  <a:latin typeface="Trebuchet MS" panose="020B0603020202020204" pitchFamily="34" charset="0"/>
                </a:rPr>
                <a:t>.</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Jsou to </a:t>
              </a:r>
              <a:r>
                <a:rPr lang="cs-CZ" b="1" dirty="0" smtClean="0">
                  <a:latin typeface="Trebuchet MS" panose="020B0603020202020204" pitchFamily="34" charset="0"/>
                </a:rPr>
                <a:t>síly tření</a:t>
              </a:r>
              <a:r>
                <a:rPr lang="cs-CZ" dirty="0" smtClean="0">
                  <a:latin typeface="Trebuchet MS" panose="020B0603020202020204" pitchFamily="34" charset="0"/>
                </a:rPr>
                <a:t>, které způsobují, že se pohyb zastaví.</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Nepůsobí – </a:t>
              </a:r>
              <a:r>
                <a:rPr lang="cs-CZ" dirty="0" err="1" smtClean="0">
                  <a:latin typeface="Trebuchet MS" panose="020B0603020202020204" pitchFamily="34" charset="0"/>
                </a:rPr>
                <a:t>li</a:t>
              </a:r>
              <a:r>
                <a:rPr lang="cs-CZ" dirty="0" smtClean="0">
                  <a:latin typeface="Trebuchet MS" panose="020B0603020202020204" pitchFamily="34" charset="0"/>
                </a:rPr>
                <a:t> síly </a:t>
              </a:r>
            </a:p>
          </p:txBody>
        </p:sp>
        <p:pic>
          <p:nvPicPr>
            <p:cNvPr id="6150" name="Picture 6" descr="This artist's rendering shows NASA's New Horizons spacecraft during its flyby of Pluto and its moons on July 14, 2015. The spacecraft awoke from its final hibernation period on Dec. 6, 2014 in preparation for the epic Pluto encounter at the edge of the s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1030" y="2421292"/>
              <a:ext cx="2207838" cy="1731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p:cNvSpPr txBox="1"/>
            <p:nvPr/>
          </p:nvSpPr>
          <p:spPr>
            <a:xfrm>
              <a:off x="6117967" y="4159895"/>
              <a:ext cx="2959684" cy="292388"/>
            </a:xfrm>
            <a:prstGeom prst="rect">
              <a:avLst/>
            </a:prstGeom>
            <a:noFill/>
          </p:spPr>
          <p:txBody>
            <a:bodyPr wrap="square" rtlCol="0">
              <a:spAutoFit/>
            </a:bodyPr>
            <a:lstStyle/>
            <a:p>
              <a:r>
                <a:rPr lang="cs-CZ" sz="1300" dirty="0" smtClean="0">
                  <a:latin typeface="Trebuchet MS" panose="020B0603020202020204" pitchFamily="34" charset="0"/>
                </a:rPr>
                <a:t>sonda New </a:t>
              </a:r>
              <a:r>
                <a:rPr lang="cs-CZ" sz="1300" dirty="0" err="1" smtClean="0">
                  <a:latin typeface="Trebuchet MS" panose="020B0603020202020204" pitchFamily="34" charset="0"/>
                </a:rPr>
                <a:t>Horizons</a:t>
              </a:r>
              <a:r>
                <a:rPr lang="cs-CZ" sz="1300" dirty="0" smtClean="0">
                  <a:latin typeface="Trebuchet MS" panose="020B0603020202020204" pitchFamily="34" charset="0"/>
                </a:rPr>
                <a:t> na cestě k Plutu</a:t>
              </a:r>
              <a:endParaRPr lang="cs-CZ" sz="1300" dirty="0">
                <a:latin typeface="Trebuchet MS" panose="020B0603020202020204" pitchFamily="34" charset="0"/>
              </a:endParaRPr>
            </a:p>
          </p:txBody>
        </p:sp>
        <p:sp>
          <p:nvSpPr>
            <p:cNvPr id="3" name="TextovéPole 2"/>
            <p:cNvSpPr txBox="1"/>
            <p:nvPr/>
          </p:nvSpPr>
          <p:spPr>
            <a:xfrm>
              <a:off x="3520443" y="3099962"/>
              <a:ext cx="3128339" cy="369332"/>
            </a:xfrm>
            <a:prstGeom prst="rect">
              <a:avLst/>
            </a:prstGeom>
            <a:solidFill>
              <a:srgbClr val="FFC000"/>
            </a:solidFill>
          </p:spPr>
          <p:txBody>
            <a:bodyPr wrap="square" rtlCol="0">
              <a:spAutoFit/>
            </a:bodyPr>
            <a:lstStyle/>
            <a:p>
              <a:r>
                <a:rPr lang="cs-CZ" b="1" dirty="0" smtClean="0">
                  <a:latin typeface="Trebuchet MS" panose="020B0603020202020204" pitchFamily="34" charset="0"/>
                </a:rPr>
                <a:t>inerciální vztažná soustava</a:t>
              </a:r>
            </a:p>
          </p:txBody>
        </p:sp>
        <p:sp>
          <p:nvSpPr>
            <p:cNvPr id="16" name="Šipka dolů 15"/>
            <p:cNvSpPr/>
            <p:nvPr/>
          </p:nvSpPr>
          <p:spPr>
            <a:xfrm rot="16200000">
              <a:off x="2906492" y="2901371"/>
              <a:ext cx="378823" cy="777240"/>
            </a:xfrm>
            <a:prstGeom prst="downArrow">
              <a:avLst/>
            </a:prstGeom>
            <a:solidFill>
              <a:srgbClr val="000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27645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587828" y="263913"/>
            <a:ext cx="8321040" cy="1169551"/>
          </a:xfrm>
          <a:prstGeom prst="rect">
            <a:avLst/>
          </a:prstGeom>
          <a:noFill/>
        </p:spPr>
        <p:txBody>
          <a:bodyPr wrap="square" rtlCol="0">
            <a:spAutoFit/>
          </a:bodyPr>
          <a:lstStyle/>
          <a:p>
            <a:pPr>
              <a:spcAft>
                <a:spcPts val="600"/>
              </a:spcAft>
            </a:pPr>
            <a:r>
              <a:rPr lang="cs-CZ" sz="2400" b="1" dirty="0" smtClean="0">
                <a:solidFill>
                  <a:srgbClr val="0000B4"/>
                </a:solidFill>
                <a:latin typeface="Trebuchet MS" panose="020B0603020202020204" pitchFamily="34" charset="0"/>
              </a:rPr>
              <a:t>Aristoteles (4. století př.n.l.)</a:t>
            </a:r>
            <a:endParaRPr lang="cs-CZ" sz="2400" dirty="0" smtClean="0">
              <a:latin typeface="Trebuchet MS" panose="020B0603020202020204" pitchFamily="34" charset="0"/>
            </a:endParaRPr>
          </a:p>
          <a:p>
            <a:pPr marL="285750" indent="-285750">
              <a:spcAft>
                <a:spcPts val="600"/>
              </a:spcAft>
              <a:buFont typeface="Arial" panose="020B0604020202020204" pitchFamily="34" charset="0"/>
              <a:buChar char="•"/>
            </a:pPr>
            <a:r>
              <a:rPr lang="cs-CZ" dirty="0">
                <a:latin typeface="Trebuchet MS" panose="020B0603020202020204" pitchFamily="34" charset="0"/>
              </a:rPr>
              <a:t>P</a:t>
            </a:r>
            <a:r>
              <a:rPr lang="cs-CZ" dirty="0" smtClean="0">
                <a:latin typeface="Trebuchet MS" panose="020B0603020202020204" pitchFamily="34" charset="0"/>
              </a:rPr>
              <a:t>řirozeným stavem věcí je klid, nehybnost.</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Věci se pohybují díky </a:t>
            </a:r>
            <a:r>
              <a:rPr lang="cs-CZ" b="1" dirty="0" smtClean="0">
                <a:latin typeface="Trebuchet MS" panose="020B0603020202020204" pitchFamily="34" charset="0"/>
              </a:rPr>
              <a:t>silám</a:t>
            </a:r>
            <a:r>
              <a:rPr lang="cs-CZ" dirty="0" smtClean="0">
                <a:latin typeface="Trebuchet MS" panose="020B0603020202020204" pitchFamily="34" charset="0"/>
              </a:rPr>
              <a:t>.</a:t>
            </a:r>
            <a:endParaRPr lang="cs-CZ" dirty="0">
              <a:latin typeface="Trebuchet MS" panose="020B0603020202020204" pitchFamily="34" charset="0"/>
            </a:endParaRPr>
          </a:p>
        </p:txBody>
      </p:sp>
      <p:cxnSp>
        <p:nvCxnSpPr>
          <p:cNvPr id="8" name="Přímá spojnice 7"/>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pic>
        <p:nvPicPr>
          <p:cNvPr id="6146" name="Picture 2" descr="D:\Pavel\Desktop\Laz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5254" y="263913"/>
            <a:ext cx="2533614" cy="1671678"/>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649674" y="3667986"/>
            <a:ext cx="5145677" cy="1200329"/>
          </a:xfrm>
          <a:prstGeom prst="rect">
            <a:avLst/>
          </a:prstGeom>
          <a:solidFill>
            <a:srgbClr val="FFC000"/>
          </a:solidFill>
        </p:spPr>
        <p:txBody>
          <a:bodyPr wrap="square" rtlCol="0">
            <a:spAutoFit/>
          </a:bodyPr>
          <a:lstStyle/>
          <a:p>
            <a:pPr algn="ctr"/>
            <a:r>
              <a:rPr lang="cs-CZ" b="1" dirty="0" smtClean="0">
                <a:solidFill>
                  <a:srgbClr val="C00000"/>
                </a:solidFill>
                <a:latin typeface="Trebuchet MS" panose="020B0603020202020204" pitchFamily="34" charset="0"/>
              </a:rPr>
              <a:t>Galileův princip relativity: </a:t>
            </a:r>
          </a:p>
          <a:p>
            <a:pPr algn="ctr"/>
            <a:r>
              <a:rPr lang="cs-CZ" dirty="0" smtClean="0">
                <a:latin typeface="Trebuchet MS" panose="020B0603020202020204" pitchFamily="34" charset="0"/>
              </a:rPr>
              <a:t>Všechny inerciální soustavy jsou rovnocenné.</a:t>
            </a:r>
          </a:p>
          <a:p>
            <a:pPr algn="ctr"/>
            <a:r>
              <a:rPr lang="cs-CZ" dirty="0" smtClean="0">
                <a:latin typeface="Trebuchet MS" panose="020B0603020202020204" pitchFamily="34" charset="0"/>
              </a:rPr>
              <a:t>Platí v nich stejné přírodní zákony.</a:t>
            </a:r>
          </a:p>
          <a:p>
            <a:pPr algn="ctr"/>
            <a:r>
              <a:rPr lang="cs-CZ" dirty="0" smtClean="0">
                <a:latin typeface="Trebuchet MS" panose="020B0603020202020204" pitchFamily="34" charset="0"/>
              </a:rPr>
              <a:t>Pohybují se vůči sobě rovnoměrně přímočaře.</a:t>
            </a:r>
            <a:endParaRPr lang="cs-CZ" dirty="0">
              <a:latin typeface="Trebuchet MS" panose="020B0603020202020204" pitchFamily="34" charset="0"/>
            </a:endParaRPr>
          </a:p>
        </p:txBody>
      </p:sp>
      <p:grpSp>
        <p:nvGrpSpPr>
          <p:cNvPr id="6" name="Skupina 5"/>
          <p:cNvGrpSpPr/>
          <p:nvPr/>
        </p:nvGrpSpPr>
        <p:grpSpPr>
          <a:xfrm>
            <a:off x="587828" y="1588619"/>
            <a:ext cx="8489823" cy="2863664"/>
            <a:chOff x="587828" y="1588619"/>
            <a:chExt cx="8489823" cy="2863664"/>
          </a:xfrm>
        </p:grpSpPr>
        <p:sp>
          <p:nvSpPr>
            <p:cNvPr id="5" name="TextovéPole 4"/>
            <p:cNvSpPr txBox="1"/>
            <p:nvPr/>
          </p:nvSpPr>
          <p:spPr>
            <a:xfrm>
              <a:off x="587828" y="1588619"/>
              <a:ext cx="8321040" cy="1877437"/>
            </a:xfrm>
            <a:prstGeom prst="rect">
              <a:avLst/>
            </a:prstGeom>
            <a:noFill/>
          </p:spPr>
          <p:txBody>
            <a:bodyPr wrap="square" rtlCol="0">
              <a:spAutoFit/>
            </a:bodyPr>
            <a:lstStyle/>
            <a:p>
              <a:pPr>
                <a:spcAft>
                  <a:spcPts val="600"/>
                </a:spcAft>
              </a:pPr>
              <a:r>
                <a:rPr lang="cs-CZ" sz="2400" b="1" dirty="0" smtClean="0">
                  <a:solidFill>
                    <a:srgbClr val="0000B4"/>
                  </a:solidFill>
                  <a:latin typeface="Trebuchet MS" panose="020B0603020202020204" pitchFamily="34" charset="0"/>
                </a:rPr>
                <a:t>Galileo Galilei (počátek 17. století)</a:t>
              </a:r>
              <a:endParaRPr lang="cs-CZ" sz="2400" dirty="0" smtClean="0">
                <a:latin typeface="Trebuchet MS" panose="020B0603020202020204" pitchFamily="34" charset="0"/>
              </a:endParaRPr>
            </a:p>
            <a:p>
              <a:pPr marL="285750" indent="-285750">
                <a:spcAft>
                  <a:spcPts val="600"/>
                </a:spcAft>
                <a:buFont typeface="Arial" panose="020B0604020202020204" pitchFamily="34" charset="0"/>
                <a:buChar char="•"/>
              </a:pPr>
              <a:r>
                <a:rPr lang="cs-CZ" dirty="0" smtClean="0">
                  <a:latin typeface="Trebuchet MS" panose="020B0603020202020204" pitchFamily="34" charset="0"/>
                </a:rPr>
                <a:t>Nebrzděný rovnoměrný přímočarý pohyb je trvalý, přirozený.</a:t>
              </a:r>
            </a:p>
            <a:p>
              <a:pPr marL="285750" indent="-285750">
                <a:spcAft>
                  <a:spcPts val="600"/>
                </a:spcAft>
                <a:buFont typeface="Arial" panose="020B0604020202020204" pitchFamily="34" charset="0"/>
                <a:buChar char="•"/>
              </a:pPr>
              <a:r>
                <a:rPr lang="cs-CZ" dirty="0">
                  <a:latin typeface="Trebuchet MS" panose="020B0603020202020204" pitchFamily="34" charset="0"/>
                </a:rPr>
                <a:t>Klid je jen speciální případ pohybu</a:t>
              </a:r>
              <a:r>
                <a:rPr lang="cs-CZ" dirty="0" smtClean="0">
                  <a:latin typeface="Trebuchet MS" panose="020B0603020202020204" pitchFamily="34" charset="0"/>
                </a:rPr>
                <a:t>.</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Jsou to </a:t>
              </a:r>
              <a:r>
                <a:rPr lang="cs-CZ" b="1" dirty="0" smtClean="0">
                  <a:latin typeface="Trebuchet MS" panose="020B0603020202020204" pitchFamily="34" charset="0"/>
                </a:rPr>
                <a:t>síly tření</a:t>
              </a:r>
              <a:r>
                <a:rPr lang="cs-CZ" dirty="0" smtClean="0">
                  <a:latin typeface="Trebuchet MS" panose="020B0603020202020204" pitchFamily="34" charset="0"/>
                </a:rPr>
                <a:t>, které způsobují, že se pohyb zastaví.</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Nepůsobí – </a:t>
              </a:r>
              <a:r>
                <a:rPr lang="cs-CZ" dirty="0" err="1" smtClean="0">
                  <a:latin typeface="Trebuchet MS" panose="020B0603020202020204" pitchFamily="34" charset="0"/>
                </a:rPr>
                <a:t>li</a:t>
              </a:r>
              <a:r>
                <a:rPr lang="cs-CZ" dirty="0" smtClean="0">
                  <a:latin typeface="Trebuchet MS" panose="020B0603020202020204" pitchFamily="34" charset="0"/>
                </a:rPr>
                <a:t> síly </a:t>
              </a:r>
            </a:p>
          </p:txBody>
        </p:sp>
        <p:pic>
          <p:nvPicPr>
            <p:cNvPr id="6150" name="Picture 6" descr="This artist's rendering shows NASA's New Horizons spacecraft during its flyby of Pluto and its moons on July 14, 2015. The spacecraft awoke from its final hibernation period on Dec. 6, 2014 in preparation for the epic Pluto encounter at the edge of the s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1030" y="2421292"/>
              <a:ext cx="2207838" cy="1731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p:cNvSpPr txBox="1"/>
            <p:nvPr/>
          </p:nvSpPr>
          <p:spPr>
            <a:xfrm>
              <a:off x="6117967" y="4159895"/>
              <a:ext cx="2959684" cy="292388"/>
            </a:xfrm>
            <a:prstGeom prst="rect">
              <a:avLst/>
            </a:prstGeom>
            <a:noFill/>
          </p:spPr>
          <p:txBody>
            <a:bodyPr wrap="square" rtlCol="0">
              <a:spAutoFit/>
            </a:bodyPr>
            <a:lstStyle/>
            <a:p>
              <a:r>
                <a:rPr lang="cs-CZ" sz="1300" dirty="0" smtClean="0">
                  <a:latin typeface="Trebuchet MS" panose="020B0603020202020204" pitchFamily="34" charset="0"/>
                </a:rPr>
                <a:t>sonda New </a:t>
              </a:r>
              <a:r>
                <a:rPr lang="cs-CZ" sz="1300" dirty="0" err="1" smtClean="0">
                  <a:latin typeface="Trebuchet MS" panose="020B0603020202020204" pitchFamily="34" charset="0"/>
                </a:rPr>
                <a:t>Horizons</a:t>
              </a:r>
              <a:r>
                <a:rPr lang="cs-CZ" sz="1300" dirty="0" smtClean="0">
                  <a:latin typeface="Trebuchet MS" panose="020B0603020202020204" pitchFamily="34" charset="0"/>
                </a:rPr>
                <a:t> na cestě k Plutu</a:t>
              </a:r>
              <a:endParaRPr lang="cs-CZ" sz="1300" dirty="0">
                <a:latin typeface="Trebuchet MS" panose="020B0603020202020204" pitchFamily="34" charset="0"/>
              </a:endParaRPr>
            </a:p>
          </p:txBody>
        </p:sp>
        <p:sp>
          <p:nvSpPr>
            <p:cNvPr id="3" name="TextovéPole 2"/>
            <p:cNvSpPr txBox="1"/>
            <p:nvPr/>
          </p:nvSpPr>
          <p:spPr>
            <a:xfrm>
              <a:off x="3520443" y="3099962"/>
              <a:ext cx="3128339" cy="369332"/>
            </a:xfrm>
            <a:prstGeom prst="rect">
              <a:avLst/>
            </a:prstGeom>
            <a:solidFill>
              <a:srgbClr val="FFC000"/>
            </a:solidFill>
          </p:spPr>
          <p:txBody>
            <a:bodyPr wrap="square" rtlCol="0">
              <a:spAutoFit/>
            </a:bodyPr>
            <a:lstStyle/>
            <a:p>
              <a:r>
                <a:rPr lang="cs-CZ" b="1" dirty="0" smtClean="0">
                  <a:latin typeface="Trebuchet MS" panose="020B0603020202020204" pitchFamily="34" charset="0"/>
                </a:rPr>
                <a:t>inerciální vztažná soustava</a:t>
              </a:r>
            </a:p>
          </p:txBody>
        </p:sp>
        <p:sp>
          <p:nvSpPr>
            <p:cNvPr id="16" name="Šipka dolů 15"/>
            <p:cNvSpPr/>
            <p:nvPr/>
          </p:nvSpPr>
          <p:spPr>
            <a:xfrm rot="16200000">
              <a:off x="2906492" y="2901371"/>
              <a:ext cx="378823" cy="777240"/>
            </a:xfrm>
            <a:prstGeom prst="downArrow">
              <a:avLst/>
            </a:prstGeom>
            <a:solidFill>
              <a:srgbClr val="000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 name="Skupina 1"/>
          <p:cNvGrpSpPr/>
          <p:nvPr/>
        </p:nvGrpSpPr>
        <p:grpSpPr>
          <a:xfrm>
            <a:off x="633548" y="5014399"/>
            <a:ext cx="8321040" cy="1384995"/>
            <a:chOff x="633548" y="5014399"/>
            <a:chExt cx="8321040" cy="1384995"/>
          </a:xfrm>
        </p:grpSpPr>
        <p:sp>
          <p:nvSpPr>
            <p:cNvPr id="17" name="TextovéPole 16"/>
            <p:cNvSpPr txBox="1"/>
            <p:nvPr/>
          </p:nvSpPr>
          <p:spPr>
            <a:xfrm>
              <a:off x="633548" y="5014399"/>
              <a:ext cx="8321040" cy="461665"/>
            </a:xfrm>
            <a:prstGeom prst="rect">
              <a:avLst/>
            </a:prstGeom>
            <a:noFill/>
          </p:spPr>
          <p:txBody>
            <a:bodyPr wrap="square" rtlCol="0">
              <a:spAutoFit/>
            </a:bodyPr>
            <a:lstStyle/>
            <a:p>
              <a:r>
                <a:rPr lang="cs-CZ" sz="2400" b="1" dirty="0" smtClean="0">
                  <a:solidFill>
                    <a:srgbClr val="0000B4"/>
                  </a:solidFill>
                  <a:latin typeface="Trebuchet MS" panose="020B0603020202020204" pitchFamily="34" charset="0"/>
                </a:rPr>
                <a:t>Albert Einstein (počátek 20. století)</a:t>
              </a:r>
            </a:p>
          </p:txBody>
        </p:sp>
        <p:sp>
          <p:nvSpPr>
            <p:cNvPr id="18" name="Obdélník 17"/>
            <p:cNvSpPr/>
            <p:nvPr/>
          </p:nvSpPr>
          <p:spPr>
            <a:xfrm>
              <a:off x="633548" y="5476064"/>
              <a:ext cx="5903090" cy="923330"/>
            </a:xfrm>
            <a:prstGeom prst="rect">
              <a:avLst/>
            </a:prstGeom>
            <a:solidFill>
              <a:srgbClr val="FFC000"/>
            </a:solidFill>
          </p:spPr>
          <p:txBody>
            <a:bodyPr wrap="square">
              <a:spAutoFit/>
            </a:bodyPr>
            <a:lstStyle/>
            <a:p>
              <a:pPr algn="ctr"/>
              <a:r>
                <a:rPr lang="cs-CZ" b="1" dirty="0">
                  <a:solidFill>
                    <a:srgbClr val="C00000"/>
                  </a:solidFill>
                  <a:latin typeface="Trebuchet MS" panose="020B0603020202020204" pitchFamily="34" charset="0"/>
                </a:rPr>
                <a:t>Princip konstantní rychlosti světla:</a:t>
              </a:r>
            </a:p>
            <a:p>
              <a:pPr algn="ctr"/>
              <a:r>
                <a:rPr lang="cs-CZ" dirty="0">
                  <a:latin typeface="Trebuchet MS" panose="020B0603020202020204" pitchFamily="34" charset="0"/>
                </a:rPr>
                <a:t>Světlo se ve všech inerciálních soustavách pohybuje stejnou konečnou rychlostí </a:t>
              </a:r>
              <a:r>
                <a:rPr lang="cs-CZ" i="1" dirty="0" smtClean="0">
                  <a:latin typeface="Trebuchet MS" panose="020B0603020202020204" pitchFamily="34" charset="0"/>
                </a:rPr>
                <a:t>c</a:t>
              </a:r>
              <a:r>
                <a:rPr lang="cs-CZ" dirty="0" smtClean="0">
                  <a:latin typeface="Trebuchet MS" panose="020B0603020202020204" pitchFamily="34" charset="0"/>
                </a:rPr>
                <a:t> </a:t>
              </a:r>
              <a:r>
                <a:rPr lang="cs-CZ" dirty="0">
                  <a:latin typeface="Trebuchet MS" panose="020B0603020202020204" pitchFamily="34" charset="0"/>
                </a:rPr>
                <a:t>= 300 000 km/s.</a:t>
              </a:r>
            </a:p>
          </p:txBody>
        </p:sp>
        <p:sp>
          <p:nvSpPr>
            <p:cNvPr id="19" name="TextovéPole 18"/>
            <p:cNvSpPr txBox="1"/>
            <p:nvPr/>
          </p:nvSpPr>
          <p:spPr>
            <a:xfrm>
              <a:off x="6693845" y="5615824"/>
              <a:ext cx="2231123" cy="692497"/>
            </a:xfrm>
            <a:prstGeom prst="rect">
              <a:avLst/>
            </a:prstGeom>
            <a:noFill/>
          </p:spPr>
          <p:txBody>
            <a:bodyPr wrap="square" rtlCol="0">
              <a:spAutoFit/>
            </a:bodyPr>
            <a:lstStyle/>
            <a:p>
              <a:r>
                <a:rPr lang="cs-CZ" sz="1300" dirty="0" smtClean="0">
                  <a:latin typeface="Trebuchet MS" panose="020B0603020202020204" pitchFamily="34" charset="0"/>
                </a:rPr>
                <a:t>Experimentálně </a:t>
              </a:r>
              <a:r>
                <a:rPr lang="en-GB" sz="1300" dirty="0" err="1" smtClean="0">
                  <a:latin typeface="Trebuchet MS" panose="020B0603020202020204" pitchFamily="34" charset="0"/>
                </a:rPr>
                <a:t>uk</a:t>
              </a:r>
              <a:r>
                <a:rPr lang="cs-CZ" sz="1300" dirty="0" err="1" smtClean="0">
                  <a:latin typeface="Trebuchet MS" panose="020B0603020202020204" pitchFamily="34" charset="0"/>
                </a:rPr>
                <a:t>ázáno</a:t>
              </a:r>
              <a:endParaRPr lang="cs-CZ" sz="1300" dirty="0" smtClean="0">
                <a:latin typeface="Trebuchet MS" panose="020B0603020202020204" pitchFamily="34" charset="0"/>
              </a:endParaRPr>
            </a:p>
            <a:p>
              <a:pPr marL="285750" indent="-285750">
                <a:buFont typeface="Arial" panose="020B0604020202020204" pitchFamily="34" charset="0"/>
                <a:buChar char="•"/>
              </a:pPr>
              <a:r>
                <a:rPr lang="cs-CZ" sz="1300" dirty="0" err="1" smtClean="0">
                  <a:latin typeface="Trebuchet MS" panose="020B0603020202020204" pitchFamily="34" charset="0"/>
                </a:rPr>
                <a:t>Fizeau</a:t>
              </a:r>
              <a:r>
                <a:rPr lang="cs-CZ" sz="1300" dirty="0" smtClean="0">
                  <a:latin typeface="Trebuchet MS" panose="020B0603020202020204" pitchFamily="34" charset="0"/>
                </a:rPr>
                <a:t> 1850</a:t>
              </a:r>
            </a:p>
            <a:p>
              <a:pPr marL="285750" indent="-285750">
                <a:buFont typeface="Arial" panose="020B0604020202020204" pitchFamily="34" charset="0"/>
                <a:buChar char="•"/>
              </a:pPr>
              <a:r>
                <a:rPr lang="cs-CZ" sz="1300" dirty="0" err="1" smtClean="0">
                  <a:latin typeface="Trebuchet MS" panose="020B0603020202020204" pitchFamily="34" charset="0"/>
                </a:rPr>
                <a:t>Michelson</a:t>
              </a:r>
              <a:r>
                <a:rPr lang="cs-CZ" sz="1300" dirty="0" smtClean="0">
                  <a:latin typeface="Trebuchet MS" panose="020B0603020202020204" pitchFamily="34" charset="0"/>
                </a:rPr>
                <a:t>-Morley 1880</a:t>
              </a:r>
              <a:r>
                <a:rPr lang="en-GB" sz="1300" dirty="0" smtClean="0">
                  <a:latin typeface="Trebuchet MS" panose="020B0603020202020204" pitchFamily="34" charset="0"/>
                </a:rPr>
                <a:t>’</a:t>
              </a:r>
              <a:endParaRPr lang="cs-CZ" sz="1300" dirty="0">
                <a:latin typeface="Trebuchet MS" panose="020B0603020202020204" pitchFamily="34" charset="0"/>
              </a:endParaRPr>
            </a:p>
          </p:txBody>
        </p:sp>
      </p:grpSp>
    </p:spTree>
    <p:extLst>
      <p:ext uri="{BB962C8B-B14F-4D97-AF65-F5344CB8AC3E}">
        <p14:creationId xmlns:p14="http://schemas.microsoft.com/office/powerpoint/2010/main" val="293038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nice 7"/>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649674" y="3667986"/>
            <a:ext cx="5145677" cy="1200329"/>
          </a:xfrm>
          <a:prstGeom prst="rect">
            <a:avLst/>
          </a:prstGeom>
          <a:solidFill>
            <a:srgbClr val="FFC000"/>
          </a:solidFill>
        </p:spPr>
        <p:txBody>
          <a:bodyPr wrap="square" rtlCol="0">
            <a:spAutoFit/>
          </a:bodyPr>
          <a:lstStyle/>
          <a:p>
            <a:pPr algn="ctr"/>
            <a:r>
              <a:rPr lang="cs-CZ" b="1" dirty="0" smtClean="0">
                <a:solidFill>
                  <a:srgbClr val="C00000"/>
                </a:solidFill>
                <a:latin typeface="Trebuchet MS" panose="020B0603020202020204" pitchFamily="34" charset="0"/>
              </a:rPr>
              <a:t>Galileův princip relativity: </a:t>
            </a:r>
          </a:p>
          <a:p>
            <a:pPr algn="ctr"/>
            <a:r>
              <a:rPr lang="cs-CZ" dirty="0" smtClean="0">
                <a:latin typeface="Trebuchet MS" panose="020B0603020202020204" pitchFamily="34" charset="0"/>
              </a:rPr>
              <a:t>Všechny inerciální soustavy jsou rovnocenné.</a:t>
            </a:r>
          </a:p>
          <a:p>
            <a:pPr algn="ctr"/>
            <a:r>
              <a:rPr lang="cs-CZ" dirty="0" smtClean="0">
                <a:latin typeface="Trebuchet MS" panose="020B0603020202020204" pitchFamily="34" charset="0"/>
              </a:rPr>
              <a:t>Platí v nich stejné přírodní zákony.</a:t>
            </a:r>
          </a:p>
          <a:p>
            <a:pPr algn="ctr"/>
            <a:r>
              <a:rPr lang="cs-CZ" dirty="0" smtClean="0">
                <a:latin typeface="Trebuchet MS" panose="020B0603020202020204" pitchFamily="34" charset="0"/>
              </a:rPr>
              <a:t>Pohybují se vůči sobě rovnoměrně přímočaře.</a:t>
            </a:r>
            <a:endParaRPr lang="cs-CZ" dirty="0">
              <a:latin typeface="Trebuchet MS" panose="020B0603020202020204" pitchFamily="34" charset="0"/>
            </a:endParaRPr>
          </a:p>
        </p:txBody>
      </p:sp>
      <p:sp>
        <p:nvSpPr>
          <p:cNvPr id="18" name="Obdélník 17"/>
          <p:cNvSpPr/>
          <p:nvPr/>
        </p:nvSpPr>
        <p:spPr>
          <a:xfrm>
            <a:off x="633548" y="5476064"/>
            <a:ext cx="5903090" cy="923330"/>
          </a:xfrm>
          <a:prstGeom prst="rect">
            <a:avLst/>
          </a:prstGeom>
          <a:solidFill>
            <a:srgbClr val="FFC000"/>
          </a:solidFill>
        </p:spPr>
        <p:txBody>
          <a:bodyPr wrap="square">
            <a:spAutoFit/>
          </a:bodyPr>
          <a:lstStyle/>
          <a:p>
            <a:pPr algn="ctr"/>
            <a:r>
              <a:rPr lang="cs-CZ" b="1" dirty="0">
                <a:solidFill>
                  <a:srgbClr val="C00000"/>
                </a:solidFill>
                <a:latin typeface="Trebuchet MS" panose="020B0603020202020204" pitchFamily="34" charset="0"/>
              </a:rPr>
              <a:t>Princip konstantní rychlosti světla:</a:t>
            </a:r>
          </a:p>
          <a:p>
            <a:pPr algn="ctr"/>
            <a:r>
              <a:rPr lang="cs-CZ" dirty="0">
                <a:latin typeface="Trebuchet MS" panose="020B0603020202020204" pitchFamily="34" charset="0"/>
              </a:rPr>
              <a:t>Světlo se ve všech inerciálních soustavách pohybuje stejnou konečnou rychlostí </a:t>
            </a:r>
            <a:r>
              <a:rPr lang="cs-CZ" i="1" dirty="0" smtClean="0">
                <a:latin typeface="Trebuchet MS" panose="020B0603020202020204" pitchFamily="34" charset="0"/>
              </a:rPr>
              <a:t>c</a:t>
            </a:r>
            <a:r>
              <a:rPr lang="cs-CZ" dirty="0" smtClean="0">
                <a:latin typeface="Trebuchet MS" panose="020B0603020202020204" pitchFamily="34" charset="0"/>
              </a:rPr>
              <a:t> </a:t>
            </a:r>
            <a:r>
              <a:rPr lang="cs-CZ" dirty="0">
                <a:latin typeface="Trebuchet MS" panose="020B0603020202020204" pitchFamily="34" charset="0"/>
              </a:rPr>
              <a:t>= 300 000 km/s.</a:t>
            </a:r>
          </a:p>
        </p:txBody>
      </p:sp>
      <p:grpSp>
        <p:nvGrpSpPr>
          <p:cNvPr id="10" name="Skupina 9"/>
          <p:cNvGrpSpPr/>
          <p:nvPr/>
        </p:nvGrpSpPr>
        <p:grpSpPr>
          <a:xfrm>
            <a:off x="587828" y="263913"/>
            <a:ext cx="8489823" cy="6044408"/>
            <a:chOff x="587828" y="263913"/>
            <a:chExt cx="8489823" cy="6044408"/>
          </a:xfrm>
        </p:grpSpPr>
        <p:sp>
          <p:nvSpPr>
            <p:cNvPr id="4" name="TextovéPole 3"/>
            <p:cNvSpPr txBox="1"/>
            <p:nvPr/>
          </p:nvSpPr>
          <p:spPr>
            <a:xfrm>
              <a:off x="587828" y="263913"/>
              <a:ext cx="8321040" cy="1169551"/>
            </a:xfrm>
            <a:prstGeom prst="rect">
              <a:avLst/>
            </a:prstGeom>
            <a:noFill/>
          </p:spPr>
          <p:txBody>
            <a:bodyPr wrap="square" rtlCol="0">
              <a:spAutoFit/>
            </a:bodyPr>
            <a:lstStyle/>
            <a:p>
              <a:pPr>
                <a:spcAft>
                  <a:spcPts val="600"/>
                </a:spcAft>
              </a:pPr>
              <a:r>
                <a:rPr lang="cs-CZ" sz="2400" b="1" dirty="0" smtClean="0">
                  <a:solidFill>
                    <a:srgbClr val="0000B4"/>
                  </a:solidFill>
                  <a:latin typeface="Trebuchet MS" panose="020B0603020202020204" pitchFamily="34" charset="0"/>
                </a:rPr>
                <a:t>Aristoteles (4. století př.n.l.)</a:t>
              </a:r>
              <a:endParaRPr lang="cs-CZ" sz="2400" dirty="0" smtClean="0">
                <a:latin typeface="Trebuchet MS" panose="020B0603020202020204" pitchFamily="34" charset="0"/>
              </a:endParaRPr>
            </a:p>
            <a:p>
              <a:pPr marL="285750" indent="-285750">
                <a:spcAft>
                  <a:spcPts val="600"/>
                </a:spcAft>
                <a:buFont typeface="Arial" panose="020B0604020202020204" pitchFamily="34" charset="0"/>
                <a:buChar char="•"/>
              </a:pPr>
              <a:r>
                <a:rPr lang="cs-CZ" dirty="0">
                  <a:latin typeface="Trebuchet MS" panose="020B0603020202020204" pitchFamily="34" charset="0"/>
                </a:rPr>
                <a:t>P</a:t>
              </a:r>
              <a:r>
                <a:rPr lang="cs-CZ" dirty="0" smtClean="0">
                  <a:latin typeface="Trebuchet MS" panose="020B0603020202020204" pitchFamily="34" charset="0"/>
                </a:rPr>
                <a:t>řirozeným stavem věcí je klid, nehybnost.</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Věci se pohybují díky </a:t>
              </a:r>
              <a:r>
                <a:rPr lang="cs-CZ" b="1" dirty="0" smtClean="0">
                  <a:latin typeface="Trebuchet MS" panose="020B0603020202020204" pitchFamily="34" charset="0"/>
                </a:rPr>
                <a:t>silám</a:t>
              </a:r>
              <a:r>
                <a:rPr lang="cs-CZ" dirty="0" smtClean="0">
                  <a:latin typeface="Trebuchet MS" panose="020B0603020202020204" pitchFamily="34" charset="0"/>
                </a:rPr>
                <a:t>.</a:t>
              </a:r>
              <a:endParaRPr lang="cs-CZ" dirty="0">
                <a:latin typeface="Trebuchet MS" panose="020B0603020202020204" pitchFamily="34" charset="0"/>
              </a:endParaRPr>
            </a:p>
          </p:txBody>
        </p:sp>
        <p:pic>
          <p:nvPicPr>
            <p:cNvPr id="6146" name="Picture 2" descr="D:\Pavel\Desktop\Laz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5254" y="263913"/>
              <a:ext cx="2533614" cy="167167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Skupina 5"/>
            <p:cNvGrpSpPr/>
            <p:nvPr/>
          </p:nvGrpSpPr>
          <p:grpSpPr>
            <a:xfrm>
              <a:off x="587828" y="1588619"/>
              <a:ext cx="8489823" cy="2863664"/>
              <a:chOff x="587828" y="1588619"/>
              <a:chExt cx="8489823" cy="2863664"/>
            </a:xfrm>
          </p:grpSpPr>
          <p:sp>
            <p:nvSpPr>
              <p:cNvPr id="5" name="TextovéPole 4"/>
              <p:cNvSpPr txBox="1"/>
              <p:nvPr/>
            </p:nvSpPr>
            <p:spPr>
              <a:xfrm>
                <a:off x="587828" y="1588619"/>
                <a:ext cx="8321040" cy="1877437"/>
              </a:xfrm>
              <a:prstGeom prst="rect">
                <a:avLst/>
              </a:prstGeom>
              <a:noFill/>
            </p:spPr>
            <p:txBody>
              <a:bodyPr wrap="square" rtlCol="0">
                <a:spAutoFit/>
              </a:bodyPr>
              <a:lstStyle/>
              <a:p>
                <a:pPr>
                  <a:spcAft>
                    <a:spcPts val="600"/>
                  </a:spcAft>
                </a:pPr>
                <a:r>
                  <a:rPr lang="cs-CZ" sz="2400" b="1" dirty="0" smtClean="0">
                    <a:solidFill>
                      <a:srgbClr val="0000B4"/>
                    </a:solidFill>
                    <a:latin typeface="Trebuchet MS" panose="020B0603020202020204" pitchFamily="34" charset="0"/>
                  </a:rPr>
                  <a:t>Galileo Galilei (počátek 17. století)</a:t>
                </a:r>
                <a:endParaRPr lang="cs-CZ" sz="2400" dirty="0" smtClean="0">
                  <a:latin typeface="Trebuchet MS" panose="020B0603020202020204" pitchFamily="34" charset="0"/>
                </a:endParaRPr>
              </a:p>
              <a:p>
                <a:pPr marL="285750" indent="-285750">
                  <a:spcAft>
                    <a:spcPts val="600"/>
                  </a:spcAft>
                  <a:buFont typeface="Arial" panose="020B0604020202020204" pitchFamily="34" charset="0"/>
                  <a:buChar char="•"/>
                </a:pPr>
                <a:r>
                  <a:rPr lang="cs-CZ" dirty="0" smtClean="0">
                    <a:latin typeface="Trebuchet MS" panose="020B0603020202020204" pitchFamily="34" charset="0"/>
                  </a:rPr>
                  <a:t>Nebrzděný rovnoměrný přímočarý pohyb je trvalý, přirozený.</a:t>
                </a:r>
              </a:p>
              <a:p>
                <a:pPr marL="285750" indent="-285750">
                  <a:spcAft>
                    <a:spcPts val="600"/>
                  </a:spcAft>
                  <a:buFont typeface="Arial" panose="020B0604020202020204" pitchFamily="34" charset="0"/>
                  <a:buChar char="•"/>
                </a:pPr>
                <a:r>
                  <a:rPr lang="cs-CZ" dirty="0">
                    <a:latin typeface="Trebuchet MS" panose="020B0603020202020204" pitchFamily="34" charset="0"/>
                  </a:rPr>
                  <a:t>Klid je jen speciální případ pohybu</a:t>
                </a:r>
                <a:r>
                  <a:rPr lang="cs-CZ" dirty="0" smtClean="0">
                    <a:latin typeface="Trebuchet MS" panose="020B0603020202020204" pitchFamily="34" charset="0"/>
                  </a:rPr>
                  <a:t>.</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Jsou to </a:t>
                </a:r>
                <a:r>
                  <a:rPr lang="cs-CZ" b="1" dirty="0" smtClean="0">
                    <a:latin typeface="Trebuchet MS" panose="020B0603020202020204" pitchFamily="34" charset="0"/>
                  </a:rPr>
                  <a:t>síly tření</a:t>
                </a:r>
                <a:r>
                  <a:rPr lang="cs-CZ" dirty="0" smtClean="0">
                    <a:latin typeface="Trebuchet MS" panose="020B0603020202020204" pitchFamily="34" charset="0"/>
                  </a:rPr>
                  <a:t>, které způsobují, že se pohyb zastaví.</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Nepůsobí – </a:t>
                </a:r>
                <a:r>
                  <a:rPr lang="cs-CZ" dirty="0" err="1" smtClean="0">
                    <a:latin typeface="Trebuchet MS" panose="020B0603020202020204" pitchFamily="34" charset="0"/>
                  </a:rPr>
                  <a:t>li</a:t>
                </a:r>
                <a:r>
                  <a:rPr lang="cs-CZ" dirty="0" smtClean="0">
                    <a:latin typeface="Trebuchet MS" panose="020B0603020202020204" pitchFamily="34" charset="0"/>
                  </a:rPr>
                  <a:t> síly </a:t>
                </a:r>
              </a:p>
            </p:txBody>
          </p:sp>
          <p:pic>
            <p:nvPicPr>
              <p:cNvPr id="6150" name="Picture 6" descr="This artist's rendering shows NASA's New Horizons spacecraft during its flyby of Pluto and its moons on July 14, 2015. The spacecraft awoke from its final hibernation period on Dec. 6, 2014 in preparation for the epic Pluto encounter at the edge of the s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1030" y="2421292"/>
                <a:ext cx="2207838" cy="1731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p:cNvSpPr txBox="1"/>
              <p:nvPr/>
            </p:nvSpPr>
            <p:spPr>
              <a:xfrm>
                <a:off x="6117967" y="4159895"/>
                <a:ext cx="2959684" cy="292388"/>
              </a:xfrm>
              <a:prstGeom prst="rect">
                <a:avLst/>
              </a:prstGeom>
              <a:noFill/>
            </p:spPr>
            <p:txBody>
              <a:bodyPr wrap="square" rtlCol="0">
                <a:spAutoFit/>
              </a:bodyPr>
              <a:lstStyle/>
              <a:p>
                <a:r>
                  <a:rPr lang="cs-CZ" sz="1300" dirty="0" smtClean="0">
                    <a:latin typeface="Trebuchet MS" panose="020B0603020202020204" pitchFamily="34" charset="0"/>
                  </a:rPr>
                  <a:t>sonda New </a:t>
                </a:r>
                <a:r>
                  <a:rPr lang="cs-CZ" sz="1300" dirty="0" err="1" smtClean="0">
                    <a:latin typeface="Trebuchet MS" panose="020B0603020202020204" pitchFamily="34" charset="0"/>
                  </a:rPr>
                  <a:t>Horizons</a:t>
                </a:r>
                <a:r>
                  <a:rPr lang="cs-CZ" sz="1300" dirty="0" smtClean="0">
                    <a:latin typeface="Trebuchet MS" panose="020B0603020202020204" pitchFamily="34" charset="0"/>
                  </a:rPr>
                  <a:t> na cestě k Plutu</a:t>
                </a:r>
                <a:endParaRPr lang="cs-CZ" sz="1300" dirty="0">
                  <a:latin typeface="Trebuchet MS" panose="020B0603020202020204" pitchFamily="34" charset="0"/>
                </a:endParaRPr>
              </a:p>
            </p:txBody>
          </p:sp>
          <p:sp>
            <p:nvSpPr>
              <p:cNvPr id="3" name="TextovéPole 2"/>
              <p:cNvSpPr txBox="1"/>
              <p:nvPr/>
            </p:nvSpPr>
            <p:spPr>
              <a:xfrm>
                <a:off x="3520443" y="3099962"/>
                <a:ext cx="3128339" cy="369332"/>
              </a:xfrm>
              <a:prstGeom prst="rect">
                <a:avLst/>
              </a:prstGeom>
              <a:solidFill>
                <a:srgbClr val="FFC000"/>
              </a:solidFill>
            </p:spPr>
            <p:txBody>
              <a:bodyPr wrap="square" rtlCol="0">
                <a:spAutoFit/>
              </a:bodyPr>
              <a:lstStyle/>
              <a:p>
                <a:r>
                  <a:rPr lang="cs-CZ" b="1" dirty="0" smtClean="0">
                    <a:latin typeface="Trebuchet MS" panose="020B0603020202020204" pitchFamily="34" charset="0"/>
                  </a:rPr>
                  <a:t>inerciální vztažná soustava</a:t>
                </a:r>
              </a:p>
            </p:txBody>
          </p:sp>
          <p:sp>
            <p:nvSpPr>
              <p:cNvPr id="16" name="Šipka dolů 15"/>
              <p:cNvSpPr/>
              <p:nvPr/>
            </p:nvSpPr>
            <p:spPr>
              <a:xfrm rot="16200000">
                <a:off x="2906492" y="2901371"/>
                <a:ext cx="378823" cy="777240"/>
              </a:xfrm>
              <a:prstGeom prst="downArrow">
                <a:avLst/>
              </a:prstGeom>
              <a:solidFill>
                <a:srgbClr val="000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7" name="TextovéPole 16"/>
            <p:cNvSpPr txBox="1"/>
            <p:nvPr/>
          </p:nvSpPr>
          <p:spPr>
            <a:xfrm>
              <a:off x="633548" y="5014399"/>
              <a:ext cx="8321040" cy="461665"/>
            </a:xfrm>
            <a:prstGeom prst="rect">
              <a:avLst/>
            </a:prstGeom>
            <a:noFill/>
          </p:spPr>
          <p:txBody>
            <a:bodyPr wrap="square" rtlCol="0">
              <a:spAutoFit/>
            </a:bodyPr>
            <a:lstStyle/>
            <a:p>
              <a:r>
                <a:rPr lang="cs-CZ" sz="2400" b="1" dirty="0" smtClean="0">
                  <a:solidFill>
                    <a:srgbClr val="0000B4"/>
                  </a:solidFill>
                  <a:latin typeface="Trebuchet MS" panose="020B0603020202020204" pitchFamily="34" charset="0"/>
                </a:rPr>
                <a:t>Albert Einstein (počátek 20. století)</a:t>
              </a:r>
            </a:p>
          </p:txBody>
        </p:sp>
        <p:sp>
          <p:nvSpPr>
            <p:cNvPr id="19" name="TextovéPole 18"/>
            <p:cNvSpPr txBox="1"/>
            <p:nvPr/>
          </p:nvSpPr>
          <p:spPr>
            <a:xfrm>
              <a:off x="6693845" y="5615824"/>
              <a:ext cx="2231123" cy="692497"/>
            </a:xfrm>
            <a:prstGeom prst="rect">
              <a:avLst/>
            </a:prstGeom>
            <a:noFill/>
          </p:spPr>
          <p:txBody>
            <a:bodyPr wrap="square" rtlCol="0">
              <a:spAutoFit/>
            </a:bodyPr>
            <a:lstStyle/>
            <a:p>
              <a:r>
                <a:rPr lang="cs-CZ" sz="1300" dirty="0" smtClean="0">
                  <a:latin typeface="Trebuchet MS" panose="020B0603020202020204" pitchFamily="34" charset="0"/>
                </a:rPr>
                <a:t>Experimentálně </a:t>
              </a:r>
              <a:r>
                <a:rPr lang="en-GB" sz="1300" dirty="0" err="1" smtClean="0">
                  <a:latin typeface="Trebuchet MS" panose="020B0603020202020204" pitchFamily="34" charset="0"/>
                </a:rPr>
                <a:t>uk</a:t>
              </a:r>
              <a:r>
                <a:rPr lang="cs-CZ" sz="1300" dirty="0" err="1" smtClean="0">
                  <a:latin typeface="Trebuchet MS" panose="020B0603020202020204" pitchFamily="34" charset="0"/>
                </a:rPr>
                <a:t>ázáno</a:t>
              </a:r>
              <a:endParaRPr lang="cs-CZ" sz="1300" dirty="0" smtClean="0">
                <a:latin typeface="Trebuchet MS" panose="020B0603020202020204" pitchFamily="34" charset="0"/>
              </a:endParaRPr>
            </a:p>
            <a:p>
              <a:pPr marL="285750" indent="-285750">
                <a:buFont typeface="Arial" panose="020B0604020202020204" pitchFamily="34" charset="0"/>
                <a:buChar char="•"/>
              </a:pPr>
              <a:r>
                <a:rPr lang="cs-CZ" sz="1300" dirty="0" err="1" smtClean="0">
                  <a:latin typeface="Trebuchet MS" panose="020B0603020202020204" pitchFamily="34" charset="0"/>
                </a:rPr>
                <a:t>Fizeau</a:t>
              </a:r>
              <a:r>
                <a:rPr lang="cs-CZ" sz="1300" dirty="0" smtClean="0">
                  <a:latin typeface="Trebuchet MS" panose="020B0603020202020204" pitchFamily="34" charset="0"/>
                </a:rPr>
                <a:t> 1850</a:t>
              </a:r>
            </a:p>
            <a:p>
              <a:pPr marL="285750" indent="-285750">
                <a:buFont typeface="Arial" panose="020B0604020202020204" pitchFamily="34" charset="0"/>
                <a:buChar char="•"/>
              </a:pPr>
              <a:r>
                <a:rPr lang="cs-CZ" sz="1300" dirty="0" err="1" smtClean="0">
                  <a:latin typeface="Trebuchet MS" panose="020B0603020202020204" pitchFamily="34" charset="0"/>
                </a:rPr>
                <a:t>Michelson</a:t>
              </a:r>
              <a:r>
                <a:rPr lang="cs-CZ" sz="1300" dirty="0" smtClean="0">
                  <a:latin typeface="Trebuchet MS" panose="020B0603020202020204" pitchFamily="34" charset="0"/>
                </a:rPr>
                <a:t>-Morley 1880</a:t>
              </a:r>
              <a:r>
                <a:rPr lang="en-GB" sz="1300" dirty="0" smtClean="0">
                  <a:latin typeface="Trebuchet MS" panose="020B0603020202020204" pitchFamily="34" charset="0"/>
                </a:rPr>
                <a:t>’</a:t>
              </a:r>
              <a:endParaRPr lang="cs-CZ" sz="1300" dirty="0">
                <a:latin typeface="Trebuchet MS" panose="020B0603020202020204" pitchFamily="34" charset="0"/>
              </a:endParaRPr>
            </a:p>
          </p:txBody>
        </p:sp>
      </p:grpSp>
      <p:grpSp>
        <p:nvGrpSpPr>
          <p:cNvPr id="21" name="Skupina 20"/>
          <p:cNvGrpSpPr/>
          <p:nvPr/>
        </p:nvGrpSpPr>
        <p:grpSpPr>
          <a:xfrm>
            <a:off x="2764767" y="627019"/>
            <a:ext cx="6061168" cy="4735610"/>
            <a:chOff x="2764767" y="627019"/>
            <a:chExt cx="6061168" cy="4735610"/>
          </a:xfrm>
        </p:grpSpPr>
        <p:sp>
          <p:nvSpPr>
            <p:cNvPr id="22" name="TextovéPole 21"/>
            <p:cNvSpPr txBox="1"/>
            <p:nvPr/>
          </p:nvSpPr>
          <p:spPr>
            <a:xfrm>
              <a:off x="2764767" y="627019"/>
              <a:ext cx="6061168" cy="707886"/>
            </a:xfrm>
            <a:prstGeom prst="rect">
              <a:avLst/>
            </a:prstGeom>
            <a:noFill/>
          </p:spPr>
          <p:txBody>
            <a:bodyPr wrap="square" rtlCol="0">
              <a:spAutoFit/>
            </a:bodyPr>
            <a:lstStyle/>
            <a:p>
              <a:r>
                <a:rPr lang="cs-CZ" sz="4000" dirty="0" smtClean="0">
                  <a:solidFill>
                    <a:srgbClr val="0000B4"/>
                  </a:solidFill>
                  <a:latin typeface="Trebuchet MS" panose="020B0603020202020204" pitchFamily="34" charset="0"/>
                </a:rPr>
                <a:t>Speciální teorie relativity</a:t>
              </a:r>
              <a:endParaRPr lang="cs-CZ" sz="4000" dirty="0">
                <a:solidFill>
                  <a:srgbClr val="0000B4"/>
                </a:solidFill>
                <a:latin typeface="Trebuchet MS" panose="020B0603020202020204" pitchFamily="34" charset="0"/>
              </a:endParaRPr>
            </a:p>
          </p:txBody>
        </p:sp>
        <p:cxnSp>
          <p:nvCxnSpPr>
            <p:cNvPr id="23" name="Přímá spojnice se šipkou 22"/>
            <p:cNvCxnSpPr/>
            <p:nvPr/>
          </p:nvCxnSpPr>
          <p:spPr>
            <a:xfrm flipV="1">
              <a:off x="3069771" y="1334905"/>
              <a:ext cx="1652452" cy="2166104"/>
            </a:xfrm>
            <a:prstGeom prst="straightConnector1">
              <a:avLst/>
            </a:prstGeom>
            <a:ln w="63500">
              <a:solidFill>
                <a:srgbClr val="0000B4"/>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flipH="1" flipV="1">
              <a:off x="6213565" y="1334905"/>
              <a:ext cx="1" cy="4027724"/>
            </a:xfrm>
            <a:prstGeom prst="straightConnector1">
              <a:avLst/>
            </a:prstGeom>
            <a:ln w="63500">
              <a:solidFill>
                <a:srgbClr val="0000B4"/>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276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Skupina 31"/>
          <p:cNvGrpSpPr/>
          <p:nvPr/>
        </p:nvGrpSpPr>
        <p:grpSpPr>
          <a:xfrm>
            <a:off x="600892" y="1965898"/>
            <a:ext cx="4947420" cy="2480005"/>
            <a:chOff x="679264" y="1536952"/>
            <a:chExt cx="4947420" cy="2480005"/>
          </a:xfrm>
        </p:grpSpPr>
        <p:pic>
          <p:nvPicPr>
            <p:cNvPr id="43" name="Picture 1" descr="D:\Pavel\Documents\Fyzika\Science To Go\Relativita\Dilata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111" b="33444"/>
            <a:stretch/>
          </p:blipFill>
          <p:spPr bwMode="auto">
            <a:xfrm>
              <a:off x="679264" y="1536952"/>
              <a:ext cx="4947420" cy="2480005"/>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Přímá spojnice 43"/>
            <p:cNvCxnSpPr/>
            <p:nvPr/>
          </p:nvCxnSpPr>
          <p:spPr>
            <a:xfrm>
              <a:off x="2651759" y="2194526"/>
              <a:ext cx="0" cy="966652"/>
            </a:xfrm>
            <a:prstGeom prst="line">
              <a:avLst/>
            </a:prstGeom>
            <a:ln w="19050">
              <a:solidFill>
                <a:srgbClr val="0000B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rot="10800000">
              <a:off x="2608216" y="2183640"/>
              <a:ext cx="0" cy="966652"/>
            </a:xfrm>
            <a:prstGeom prst="line">
              <a:avLst/>
            </a:prstGeom>
            <a:ln w="19050">
              <a:solidFill>
                <a:srgbClr val="0000B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Přímá spojnice 46"/>
            <p:cNvCxnSpPr/>
            <p:nvPr/>
          </p:nvCxnSpPr>
          <p:spPr>
            <a:xfrm>
              <a:off x="2651759" y="2204323"/>
              <a:ext cx="298268" cy="945969"/>
            </a:xfrm>
            <a:prstGeom prst="line">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Přímá spojnice 47"/>
            <p:cNvCxnSpPr/>
            <p:nvPr/>
          </p:nvCxnSpPr>
          <p:spPr>
            <a:xfrm flipV="1">
              <a:off x="2953293" y="2204323"/>
              <a:ext cx="298268" cy="945969"/>
            </a:xfrm>
            <a:prstGeom prst="line">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9" name="TextovéPole 48"/>
            <p:cNvSpPr txBox="1"/>
            <p:nvPr/>
          </p:nvSpPr>
          <p:spPr>
            <a:xfrm>
              <a:off x="3115489" y="1985515"/>
              <a:ext cx="336182" cy="307777"/>
            </a:xfrm>
            <a:prstGeom prst="rect">
              <a:avLst/>
            </a:prstGeom>
            <a:noFill/>
          </p:spPr>
          <p:txBody>
            <a:bodyPr wrap="none" rtlCol="0">
              <a:spAutoFit/>
            </a:bodyPr>
            <a:lstStyle/>
            <a:p>
              <a:r>
                <a:rPr lang="cs-CZ" sz="1400" dirty="0" smtClean="0">
                  <a:solidFill>
                    <a:srgbClr val="009900"/>
                  </a:solidFill>
                  <a:latin typeface="Trebuchet MS" panose="020B0603020202020204" pitchFamily="34" charset="0"/>
                </a:rPr>
                <a:t>A</a:t>
              </a:r>
              <a:r>
                <a:rPr lang="en-GB" sz="1400" dirty="0" smtClean="0">
                  <a:solidFill>
                    <a:srgbClr val="009900"/>
                  </a:solidFill>
                  <a:latin typeface="Trebuchet MS" panose="020B0603020202020204" pitchFamily="34" charset="0"/>
                </a:rPr>
                <a:t>’</a:t>
              </a:r>
              <a:endParaRPr lang="cs-CZ" sz="1400" dirty="0">
                <a:solidFill>
                  <a:srgbClr val="009900"/>
                </a:solidFill>
                <a:latin typeface="Trebuchet MS" panose="020B0603020202020204" pitchFamily="34" charset="0"/>
              </a:endParaRPr>
            </a:p>
          </p:txBody>
        </p:sp>
      </p:grpSp>
      <p:cxnSp>
        <p:nvCxnSpPr>
          <p:cNvPr id="8" name="Přímá spojnice 7"/>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00892" y="332656"/>
            <a:ext cx="8219580"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Čas</a:t>
            </a:r>
            <a:endParaRPr lang="cs-CZ" sz="3200" u="sng" dirty="0">
              <a:solidFill>
                <a:srgbClr val="0000B4"/>
              </a:solidFill>
              <a:latin typeface="Trebuchet MS" panose="020B0603020202020204" pitchFamily="34" charset="0"/>
            </a:endParaRPr>
          </a:p>
        </p:txBody>
      </p:sp>
      <p:grpSp>
        <p:nvGrpSpPr>
          <p:cNvPr id="41" name="Skupina 40"/>
          <p:cNvGrpSpPr/>
          <p:nvPr/>
        </p:nvGrpSpPr>
        <p:grpSpPr>
          <a:xfrm>
            <a:off x="525333" y="4549026"/>
            <a:ext cx="5953540" cy="1782106"/>
            <a:chOff x="525333" y="4549026"/>
            <a:chExt cx="5953540" cy="1782106"/>
          </a:xfrm>
        </p:grpSpPr>
        <p:sp>
          <p:nvSpPr>
            <p:cNvPr id="28" name="TextovéPole 27"/>
            <p:cNvSpPr txBox="1"/>
            <p:nvPr/>
          </p:nvSpPr>
          <p:spPr>
            <a:xfrm>
              <a:off x="632063" y="4549026"/>
              <a:ext cx="3324492" cy="430887"/>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Dívka na nástupišti</a:t>
              </a:r>
              <a:endParaRPr lang="cs-CZ" sz="2200" u="sng" dirty="0">
                <a:solidFill>
                  <a:srgbClr val="0000B4"/>
                </a:solidFill>
                <a:latin typeface="Trebuchet MS" panose="020B0603020202020204" pitchFamily="34" charset="0"/>
              </a:endParaRPr>
            </a:p>
          </p:txBody>
        </p:sp>
        <p:grpSp>
          <p:nvGrpSpPr>
            <p:cNvPr id="40" name="Skupina 39"/>
            <p:cNvGrpSpPr/>
            <p:nvPr/>
          </p:nvGrpSpPr>
          <p:grpSpPr>
            <a:xfrm>
              <a:off x="525333" y="5057508"/>
              <a:ext cx="5953540" cy="1273624"/>
              <a:chOff x="525333" y="5109756"/>
              <a:chExt cx="5953540" cy="1273624"/>
            </a:xfrm>
          </p:grpSpPr>
          <p:cxnSp>
            <p:nvCxnSpPr>
              <p:cNvPr id="29" name="Přímá spojnice 28"/>
              <p:cNvCxnSpPr/>
              <p:nvPr/>
            </p:nvCxnSpPr>
            <p:spPr>
              <a:xfrm>
                <a:off x="2294309" y="5437411"/>
                <a:ext cx="298268" cy="945969"/>
              </a:xfrm>
              <a:prstGeom prst="line">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525333" y="5616123"/>
                <a:ext cx="1835191" cy="738664"/>
              </a:xfrm>
              <a:prstGeom prst="rect">
                <a:avLst/>
              </a:prstGeom>
              <a:noFill/>
            </p:spPr>
            <p:txBody>
              <a:bodyPr wrap="square" rtlCol="0">
                <a:spAutoFit/>
              </a:bodyPr>
              <a:lstStyle/>
              <a:p>
                <a:pPr algn="ctr"/>
                <a:r>
                  <a:rPr lang="cs-CZ" sz="1400" dirty="0" smtClean="0">
                    <a:solidFill>
                      <a:srgbClr val="C00000"/>
                    </a:solidFill>
                    <a:latin typeface="Trebuchet MS" panose="020B0603020202020204" pitchFamily="34" charset="0"/>
                  </a:rPr>
                  <a:t>dráha, kterou </a:t>
                </a:r>
                <a:r>
                  <a:rPr lang="cs-CZ" sz="1400" b="1" dirty="0" smtClean="0">
                    <a:solidFill>
                      <a:srgbClr val="C00000"/>
                    </a:solidFill>
                    <a:latin typeface="Trebuchet MS" panose="020B0603020202020204" pitchFamily="34" charset="0"/>
                  </a:rPr>
                  <a:t>světlo</a:t>
                </a:r>
                <a:r>
                  <a:rPr lang="cs-CZ" sz="1400" dirty="0" smtClean="0">
                    <a:solidFill>
                      <a:srgbClr val="C00000"/>
                    </a:solidFill>
                    <a:latin typeface="Trebuchet MS" panose="020B0603020202020204" pitchFamily="34" charset="0"/>
                  </a:rPr>
                  <a:t> urazí za 5 vteřin</a:t>
                </a:r>
              </a:p>
              <a:p>
                <a:pPr algn="ctr"/>
                <a:r>
                  <a:rPr lang="cs-CZ" sz="1400" dirty="0" smtClean="0">
                    <a:solidFill>
                      <a:srgbClr val="C00000"/>
                    </a:solidFill>
                    <a:latin typeface="Trebuchet MS" panose="020B0603020202020204" pitchFamily="34" charset="0"/>
                  </a:rPr>
                  <a:t>(1 500 000 km)</a:t>
                </a:r>
                <a:endParaRPr lang="cs-CZ" sz="1400" dirty="0">
                  <a:solidFill>
                    <a:srgbClr val="C00000"/>
                  </a:solidFill>
                  <a:latin typeface="Trebuchet MS" panose="020B0603020202020204" pitchFamily="34" charset="0"/>
                </a:endParaRPr>
              </a:p>
            </p:txBody>
          </p:sp>
          <p:cxnSp>
            <p:nvCxnSpPr>
              <p:cNvPr id="30" name="Přímá spojnice se šipkou 29"/>
              <p:cNvCxnSpPr/>
              <p:nvPr/>
            </p:nvCxnSpPr>
            <p:spPr>
              <a:xfrm>
                <a:off x="2294309" y="5437411"/>
                <a:ext cx="298268" cy="0"/>
              </a:xfrm>
              <a:prstGeom prst="straightConnector1">
                <a:avLst/>
              </a:prstGeom>
              <a:ln w="1905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525333" y="5109756"/>
                <a:ext cx="4296912" cy="307777"/>
              </a:xfrm>
              <a:prstGeom prst="rect">
                <a:avLst/>
              </a:prstGeom>
              <a:noFill/>
            </p:spPr>
            <p:txBody>
              <a:bodyPr wrap="square" rtlCol="0">
                <a:spAutoFit/>
              </a:bodyPr>
              <a:lstStyle/>
              <a:p>
                <a:pPr algn="ctr"/>
                <a:r>
                  <a:rPr lang="cs-CZ" sz="1400" dirty="0" smtClean="0">
                    <a:solidFill>
                      <a:srgbClr val="009900"/>
                    </a:solidFill>
                    <a:latin typeface="Trebuchet MS" panose="020B0603020202020204" pitchFamily="34" charset="0"/>
                  </a:rPr>
                  <a:t>dráha, kterou </a:t>
                </a:r>
                <a:r>
                  <a:rPr lang="cs-CZ" sz="1400" b="1" dirty="0" smtClean="0">
                    <a:solidFill>
                      <a:srgbClr val="009900"/>
                    </a:solidFill>
                    <a:latin typeface="Trebuchet MS" panose="020B0603020202020204" pitchFamily="34" charset="0"/>
                  </a:rPr>
                  <a:t>vlak</a:t>
                </a:r>
                <a:r>
                  <a:rPr lang="cs-CZ" sz="1400" dirty="0" smtClean="0">
                    <a:solidFill>
                      <a:srgbClr val="009900"/>
                    </a:solidFill>
                    <a:latin typeface="Trebuchet MS" panose="020B0603020202020204" pitchFamily="34" charset="0"/>
                  </a:rPr>
                  <a:t> urazí za 5 vteřin (1 200 000 km)</a:t>
                </a:r>
                <a:endParaRPr lang="cs-CZ" sz="1400" dirty="0">
                  <a:solidFill>
                    <a:srgbClr val="009900"/>
                  </a:solidFill>
                  <a:latin typeface="Trebuchet MS" panose="020B0603020202020204" pitchFamily="34" charset="0"/>
                </a:endParaRPr>
              </a:p>
            </p:txBody>
          </p:sp>
          <p:cxnSp>
            <p:nvCxnSpPr>
              <p:cNvPr id="33" name="Přímá spojnice 32"/>
              <p:cNvCxnSpPr/>
              <p:nvPr/>
            </p:nvCxnSpPr>
            <p:spPr>
              <a:xfrm flipV="1">
                <a:off x="2592577" y="5437411"/>
                <a:ext cx="0" cy="917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2747630" y="5430880"/>
                <a:ext cx="3418039" cy="307777"/>
              </a:xfrm>
              <a:prstGeom prst="rect">
                <a:avLst/>
              </a:prstGeom>
              <a:noFill/>
            </p:spPr>
            <p:txBody>
              <a:bodyPr wrap="square" rtlCol="0">
                <a:spAutoFit/>
              </a:bodyPr>
              <a:lstStyle/>
              <a:p>
                <a:r>
                  <a:rPr lang="cs-CZ" sz="1400" b="1" dirty="0" smtClean="0">
                    <a:latin typeface="Trebuchet MS" panose="020B0603020202020204" pitchFamily="34" charset="0"/>
                  </a:rPr>
                  <a:t>výška vagónu </a:t>
                </a:r>
                <a:r>
                  <a:rPr lang="cs-CZ" sz="1400" dirty="0" smtClean="0">
                    <a:latin typeface="Trebuchet MS" panose="020B0603020202020204" pitchFamily="34" charset="0"/>
                  </a:rPr>
                  <a:t>podle Pythagorovy věty:</a:t>
                </a:r>
                <a:endParaRPr lang="cs-CZ" sz="1400" dirty="0">
                  <a:latin typeface="Trebuchet MS" panose="020B0603020202020204" pitchFamily="34" charset="0"/>
                </a:endParaRPr>
              </a:p>
            </p:txBody>
          </p:sp>
          <mc:AlternateContent xmlns:mc="http://schemas.openxmlformats.org/markup-compatibility/2006" xmlns:a14="http://schemas.microsoft.com/office/drawing/2010/main">
            <mc:Choice Requires="a14">
              <p:sp>
                <p:nvSpPr>
                  <p:cNvPr id="35" name="TextovéPole 34"/>
                  <p:cNvSpPr txBox="1"/>
                  <p:nvPr/>
                </p:nvSpPr>
                <p:spPr>
                  <a:xfrm>
                    <a:off x="2662822" y="5745188"/>
                    <a:ext cx="3816051" cy="36099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cs-CZ" sz="1400" b="0" i="1" smtClean="0">
                              <a:latin typeface="Cambria Math"/>
                            </a:rPr>
                            <m:t>h</m:t>
                          </m:r>
                          <m:r>
                            <a:rPr lang="cs-CZ" sz="1400" b="0" i="1" smtClean="0">
                              <a:latin typeface="Cambria Math"/>
                            </a:rPr>
                            <m:t>=</m:t>
                          </m:r>
                          <m:rad>
                            <m:radPr>
                              <m:degHide m:val="on"/>
                              <m:ctrlPr>
                                <a:rPr lang="cs-CZ" sz="1400" b="0" i="1" smtClean="0">
                                  <a:latin typeface="Cambria Math"/>
                                  <a:ea typeface="Cambria Math"/>
                                </a:rPr>
                              </m:ctrlPr>
                            </m:radPr>
                            <m:deg/>
                            <m:e>
                              <m:sSup>
                                <m:sSupPr>
                                  <m:ctrlPr>
                                    <a:rPr lang="cs-CZ" sz="1400" b="0" i="1" smtClean="0">
                                      <a:latin typeface="Cambria Math"/>
                                      <a:ea typeface="Cambria Math"/>
                                    </a:rPr>
                                  </m:ctrlPr>
                                </m:sSupPr>
                                <m:e>
                                  <m:r>
                                    <a:rPr lang="cs-CZ" sz="1400" b="0" i="1" smtClean="0">
                                      <a:latin typeface="Cambria Math"/>
                                      <a:ea typeface="Cambria Math"/>
                                    </a:rPr>
                                    <m:t>1500000</m:t>
                                  </m:r>
                                </m:e>
                                <m:sup>
                                  <m:r>
                                    <a:rPr lang="cs-CZ" sz="1400" b="0" i="1" smtClean="0">
                                      <a:latin typeface="Cambria Math"/>
                                      <a:ea typeface="Cambria Math"/>
                                    </a:rPr>
                                    <m:t>2</m:t>
                                  </m:r>
                                </m:sup>
                              </m:sSup>
                              <m:r>
                                <a:rPr lang="cs-CZ" sz="1400" b="0" i="1" smtClean="0">
                                  <a:latin typeface="Cambria Math"/>
                                  <a:ea typeface="Cambria Math"/>
                                </a:rPr>
                                <m:t>−</m:t>
                              </m:r>
                              <m:sSup>
                                <m:sSupPr>
                                  <m:ctrlPr>
                                    <a:rPr lang="cs-CZ" sz="1400" b="0" i="1" smtClean="0">
                                      <a:latin typeface="Cambria Math"/>
                                      <a:ea typeface="Cambria Math"/>
                                    </a:rPr>
                                  </m:ctrlPr>
                                </m:sSupPr>
                                <m:e>
                                  <m:r>
                                    <a:rPr lang="cs-CZ" sz="1400" b="0" i="1" smtClean="0">
                                      <a:latin typeface="Cambria Math"/>
                                      <a:ea typeface="Cambria Math"/>
                                    </a:rPr>
                                    <m:t>1200000</m:t>
                                  </m:r>
                                </m:e>
                                <m:sup>
                                  <m:r>
                                    <a:rPr lang="cs-CZ" sz="1400" b="0" i="1" smtClean="0">
                                      <a:latin typeface="Cambria Math"/>
                                      <a:ea typeface="Cambria Math"/>
                                    </a:rPr>
                                    <m:t>2</m:t>
                                  </m:r>
                                </m:sup>
                              </m:sSup>
                            </m:e>
                          </m:rad>
                          <m:r>
                            <m:rPr>
                              <m:nor/>
                            </m:rPr>
                            <a:rPr lang="cs-CZ" sz="1400" b="0" i="0" smtClean="0">
                              <a:latin typeface="Cambria Math"/>
                              <a:ea typeface="Cambria Math"/>
                            </a:rPr>
                            <m:t> </m:t>
                          </m:r>
                          <m:r>
                            <m:rPr>
                              <m:nor/>
                            </m:rPr>
                            <a:rPr lang="cs-CZ" sz="1400" b="0" i="0" smtClean="0">
                              <a:latin typeface="Cambria Math"/>
                              <a:ea typeface="Cambria Math"/>
                            </a:rPr>
                            <m:t>km</m:t>
                          </m:r>
                          <m:r>
                            <a:rPr lang="cs-CZ" sz="1400" b="0" i="1" smtClean="0">
                              <a:latin typeface="Cambria Math"/>
                              <a:ea typeface="Cambria Math"/>
                            </a:rPr>
                            <m:t>=900000 </m:t>
                          </m:r>
                          <m:r>
                            <m:rPr>
                              <m:nor/>
                            </m:rPr>
                            <a:rPr lang="cs-CZ" sz="1400" b="0" i="0" smtClean="0">
                              <a:latin typeface="Cambria Math"/>
                              <a:ea typeface="Cambria Math"/>
                            </a:rPr>
                            <m:t>km</m:t>
                          </m:r>
                        </m:oMath>
                      </m:oMathPara>
                    </a14:m>
                    <a:endParaRPr lang="cs-CZ" sz="1400" dirty="0"/>
                  </a:p>
                </p:txBody>
              </p:sp>
            </mc:Choice>
            <mc:Fallback xmlns="">
              <p:sp>
                <p:nvSpPr>
                  <p:cNvPr id="35" name="TextovéPole 34"/>
                  <p:cNvSpPr txBox="1">
                    <a:spLocks noRot="1" noChangeAspect="1" noMove="1" noResize="1" noEditPoints="1" noAdjustHandles="1" noChangeArrowheads="1" noChangeShapeType="1" noTextEdit="1"/>
                  </p:cNvSpPr>
                  <p:nvPr/>
                </p:nvSpPr>
                <p:spPr>
                  <a:xfrm>
                    <a:off x="2662822" y="5745188"/>
                    <a:ext cx="3816051" cy="360996"/>
                  </a:xfrm>
                  <a:prstGeom prst="rect">
                    <a:avLst/>
                  </a:prstGeom>
                  <a:blipFill rotWithShape="1">
                    <a:blip r:embed="rId4"/>
                    <a:stretch>
                      <a:fillRect/>
                    </a:stretch>
                  </a:blipFill>
                </p:spPr>
                <p:txBody>
                  <a:bodyPr/>
                  <a:lstStyle/>
                  <a:p>
                    <a:r>
                      <a:rPr lang="cs-CZ">
                        <a:noFill/>
                      </a:rPr>
                      <a:t> </a:t>
                    </a:r>
                  </a:p>
                </p:txBody>
              </p:sp>
            </mc:Fallback>
          </mc:AlternateContent>
        </p:grpSp>
      </p:grpSp>
      <p:grpSp>
        <p:nvGrpSpPr>
          <p:cNvPr id="39" name="Skupina 38"/>
          <p:cNvGrpSpPr/>
          <p:nvPr/>
        </p:nvGrpSpPr>
        <p:grpSpPr>
          <a:xfrm>
            <a:off x="5548312" y="2172628"/>
            <a:ext cx="3481246" cy="2140633"/>
            <a:chOff x="5548312" y="2153035"/>
            <a:chExt cx="3481246" cy="2140633"/>
          </a:xfrm>
        </p:grpSpPr>
        <p:sp>
          <p:nvSpPr>
            <p:cNvPr id="19" name="TextovéPole 18"/>
            <p:cNvSpPr txBox="1"/>
            <p:nvPr/>
          </p:nvSpPr>
          <p:spPr>
            <a:xfrm>
              <a:off x="5584718" y="2153035"/>
              <a:ext cx="2292530" cy="430887"/>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Kluk ve vlaku</a:t>
              </a:r>
              <a:endParaRPr lang="cs-CZ" sz="2200" u="sng" dirty="0">
                <a:solidFill>
                  <a:srgbClr val="0000B4"/>
                </a:solidFill>
                <a:latin typeface="Trebuchet MS" panose="020B0603020202020204" pitchFamily="34" charset="0"/>
              </a:endParaRPr>
            </a:p>
          </p:txBody>
        </p:sp>
        <p:sp>
          <p:nvSpPr>
            <p:cNvPr id="21" name="TextovéPole 20"/>
            <p:cNvSpPr txBox="1"/>
            <p:nvPr/>
          </p:nvSpPr>
          <p:spPr>
            <a:xfrm>
              <a:off x="5548312" y="2620736"/>
              <a:ext cx="3481246" cy="338554"/>
            </a:xfrm>
            <a:prstGeom prst="rect">
              <a:avLst/>
            </a:prstGeom>
            <a:noFill/>
          </p:spPr>
          <p:txBody>
            <a:bodyPr wrap="square" rtlCol="0">
              <a:spAutoFit/>
            </a:bodyPr>
            <a:lstStyle/>
            <a:p>
              <a:r>
                <a:rPr lang="cs-CZ" sz="1600" dirty="0" smtClean="0">
                  <a:solidFill>
                    <a:srgbClr val="0000B4"/>
                  </a:solidFill>
                  <a:latin typeface="Trebuchet MS" panose="020B0603020202020204" pitchFamily="34" charset="0"/>
                </a:rPr>
                <a:t>dráha </a:t>
              </a:r>
              <a:r>
                <a:rPr lang="cs-CZ" sz="1600" b="1" dirty="0" smtClean="0">
                  <a:solidFill>
                    <a:srgbClr val="0000B4"/>
                  </a:solidFill>
                  <a:latin typeface="Trebuchet MS" panose="020B0603020202020204" pitchFamily="34" charset="0"/>
                </a:rPr>
                <a:t>světla</a:t>
              </a:r>
              <a:r>
                <a:rPr lang="cs-CZ" sz="1600" dirty="0" smtClean="0">
                  <a:solidFill>
                    <a:srgbClr val="0000B4"/>
                  </a:solidFill>
                  <a:latin typeface="Trebuchet MS" panose="020B0603020202020204" pitchFamily="34" charset="0"/>
                </a:rPr>
                <a:t> </a:t>
              </a:r>
              <a:r>
                <a:rPr lang="cs-CZ" sz="1600" dirty="0" smtClean="0">
                  <a:latin typeface="Trebuchet MS" panose="020B0603020202020204" pitchFamily="34" charset="0"/>
                </a:rPr>
                <a:t>= 2 x</a:t>
              </a:r>
              <a:r>
                <a:rPr lang="en-GB" sz="1600" dirty="0" smtClean="0">
                  <a:latin typeface="Trebuchet MS" panose="020B0603020202020204" pitchFamily="34" charset="0"/>
                </a:rPr>
                <a:t> v</a:t>
              </a:r>
              <a:r>
                <a:rPr lang="cs-CZ" sz="1600" dirty="0" err="1" smtClean="0">
                  <a:latin typeface="Trebuchet MS" panose="020B0603020202020204" pitchFamily="34" charset="0"/>
                </a:rPr>
                <a:t>ýška</a:t>
              </a:r>
              <a:r>
                <a:rPr lang="cs-CZ" sz="1600" dirty="0" smtClean="0">
                  <a:latin typeface="Trebuchet MS" panose="020B0603020202020204" pitchFamily="34" charset="0"/>
                </a:rPr>
                <a:t> vagónu</a:t>
              </a:r>
            </a:p>
          </p:txBody>
        </p:sp>
        <p:sp>
          <p:nvSpPr>
            <p:cNvPr id="36" name="Obdélník 35"/>
            <p:cNvSpPr/>
            <p:nvPr/>
          </p:nvSpPr>
          <p:spPr>
            <a:xfrm>
              <a:off x="6746234" y="2959290"/>
              <a:ext cx="1568058" cy="338554"/>
            </a:xfrm>
            <a:prstGeom prst="rect">
              <a:avLst/>
            </a:prstGeom>
          </p:spPr>
          <p:txBody>
            <a:bodyPr wrap="none">
              <a:spAutoFit/>
            </a:bodyPr>
            <a:lstStyle/>
            <a:p>
              <a:r>
                <a:rPr lang="cs-CZ" sz="1600" dirty="0">
                  <a:latin typeface="Trebuchet MS" panose="020B0603020202020204" pitchFamily="34" charset="0"/>
                </a:rPr>
                <a:t>= 1 800 000 km</a:t>
              </a:r>
              <a:endParaRPr lang="cs-CZ" sz="1600" i="1" baseline="-25000" dirty="0">
                <a:latin typeface="Trebuchet MS" panose="020B0603020202020204" pitchFamily="34" charset="0"/>
              </a:endParaRPr>
            </a:p>
          </p:txBody>
        </p:sp>
        <p:sp>
          <p:nvSpPr>
            <p:cNvPr id="37" name="TextovéPole 36"/>
            <p:cNvSpPr txBox="1"/>
            <p:nvPr/>
          </p:nvSpPr>
          <p:spPr>
            <a:xfrm>
              <a:off x="5584718" y="3638159"/>
              <a:ext cx="3364028" cy="338554"/>
            </a:xfrm>
            <a:prstGeom prst="rect">
              <a:avLst/>
            </a:prstGeom>
            <a:noFill/>
          </p:spPr>
          <p:txBody>
            <a:bodyPr wrap="square" rtlCol="0">
              <a:spAutoFit/>
            </a:bodyPr>
            <a:lstStyle/>
            <a:p>
              <a:r>
                <a:rPr lang="cs-CZ" sz="1600" dirty="0" smtClean="0">
                  <a:latin typeface="Trebuchet MS" panose="020B0603020202020204" pitchFamily="34" charset="0"/>
                </a:rPr>
                <a:t>kluk naměří </a:t>
              </a:r>
              <a:r>
                <a:rPr lang="cs-CZ" sz="1600" b="1" dirty="0" smtClean="0">
                  <a:latin typeface="Trebuchet MS" panose="020B0603020202020204" pitchFamily="34" charset="0"/>
                </a:rPr>
                <a:t>čas</a:t>
              </a:r>
              <a:r>
                <a:rPr lang="cs-CZ" sz="1600" dirty="0" smtClean="0">
                  <a:latin typeface="Trebuchet MS" panose="020B0603020202020204" pitchFamily="34" charset="0"/>
                </a:rPr>
                <a:t> = dráha světla / </a:t>
              </a:r>
              <a:r>
                <a:rPr lang="cs-CZ" sz="1600" b="1" i="1" dirty="0" smtClean="0">
                  <a:latin typeface="Trebuchet MS" panose="020B0603020202020204" pitchFamily="34" charset="0"/>
                </a:rPr>
                <a:t>c</a:t>
              </a:r>
              <a:endParaRPr lang="cs-CZ" sz="1600" b="1" i="1" dirty="0">
                <a:latin typeface="Trebuchet MS" panose="020B0603020202020204" pitchFamily="34" charset="0"/>
              </a:endParaRPr>
            </a:p>
          </p:txBody>
        </p:sp>
        <p:sp>
          <p:nvSpPr>
            <p:cNvPr id="38" name="TextovéPole 37"/>
            <p:cNvSpPr txBox="1"/>
            <p:nvPr/>
          </p:nvSpPr>
          <p:spPr>
            <a:xfrm>
              <a:off x="7073064" y="3955114"/>
              <a:ext cx="1149315" cy="338554"/>
            </a:xfrm>
            <a:prstGeom prst="rect">
              <a:avLst/>
            </a:prstGeom>
            <a:noFill/>
          </p:spPr>
          <p:txBody>
            <a:bodyPr wrap="square" rtlCol="0">
              <a:spAutoFit/>
            </a:bodyPr>
            <a:lstStyle/>
            <a:p>
              <a:r>
                <a:rPr lang="cs-CZ" sz="1600" dirty="0" smtClean="0">
                  <a:latin typeface="Trebuchet MS" panose="020B0603020202020204" pitchFamily="34" charset="0"/>
                </a:rPr>
                <a:t>= 6 vteřin</a:t>
              </a:r>
              <a:endParaRPr lang="cs-CZ" sz="1600" dirty="0">
                <a:latin typeface="Trebuchet MS" panose="020B0603020202020204" pitchFamily="34" charset="0"/>
              </a:endParaRPr>
            </a:p>
          </p:txBody>
        </p:sp>
      </p:grpSp>
      <p:sp>
        <p:nvSpPr>
          <p:cNvPr id="45" name="TextovéPole 44"/>
          <p:cNvSpPr txBox="1"/>
          <p:nvPr/>
        </p:nvSpPr>
        <p:spPr>
          <a:xfrm>
            <a:off x="679264" y="6511833"/>
            <a:ext cx="8219580" cy="292388"/>
          </a:xfrm>
          <a:prstGeom prst="rect">
            <a:avLst/>
          </a:prstGeom>
          <a:noFill/>
        </p:spPr>
        <p:txBody>
          <a:bodyPr wrap="square" rtlCol="0">
            <a:spAutoFit/>
          </a:bodyPr>
          <a:lstStyle/>
          <a:p>
            <a:pPr algn="r"/>
            <a:r>
              <a:rPr lang="cs-CZ" sz="1300" dirty="0" smtClean="0">
                <a:latin typeface="Trebuchet MS" panose="020B0603020202020204" pitchFamily="34" charset="0"/>
              </a:rPr>
              <a:t>Ilustrace převzaty z: L.D. </a:t>
            </a:r>
            <a:r>
              <a:rPr lang="cs-CZ" sz="1300" dirty="0" err="1" smtClean="0">
                <a:latin typeface="Trebuchet MS" panose="020B0603020202020204" pitchFamily="34" charset="0"/>
              </a:rPr>
              <a:t>Landau</a:t>
            </a:r>
            <a:r>
              <a:rPr lang="cs-CZ" sz="1300" dirty="0" smtClean="0">
                <a:latin typeface="Trebuchet MS" panose="020B0603020202020204" pitchFamily="34" charset="0"/>
              </a:rPr>
              <a:t>, J.B. </a:t>
            </a:r>
            <a:r>
              <a:rPr lang="cs-CZ" sz="1300" dirty="0" err="1" smtClean="0">
                <a:latin typeface="Trebuchet MS" panose="020B0603020202020204" pitchFamily="34" charset="0"/>
              </a:rPr>
              <a:t>Rumer</a:t>
            </a:r>
            <a:r>
              <a:rPr lang="cs-CZ" sz="1300" dirty="0" smtClean="0">
                <a:latin typeface="Trebuchet MS" panose="020B0603020202020204" pitchFamily="34" charset="0"/>
              </a:rPr>
              <a:t>, </a:t>
            </a:r>
            <a:r>
              <a:rPr lang="cs-CZ" sz="1300" i="1" dirty="0" smtClean="0">
                <a:latin typeface="Trebuchet MS" panose="020B0603020202020204" pitchFamily="34" charset="0"/>
              </a:rPr>
              <a:t>Co je to teorie relativity </a:t>
            </a:r>
            <a:r>
              <a:rPr lang="cs-CZ" sz="1300" dirty="0" smtClean="0">
                <a:latin typeface="Trebuchet MS" panose="020B0603020202020204" pitchFamily="34" charset="0"/>
              </a:rPr>
              <a:t>(Albatros 1972), ilustroval J. </a:t>
            </a:r>
            <a:r>
              <a:rPr lang="cs-CZ" sz="1300" dirty="0" err="1" smtClean="0">
                <a:latin typeface="Trebuchet MS" panose="020B0603020202020204" pitchFamily="34" charset="0"/>
              </a:rPr>
              <a:t>Malák</a:t>
            </a:r>
            <a:endParaRPr lang="cs-CZ" sz="1300" dirty="0">
              <a:latin typeface="Trebuchet MS" panose="020B0603020202020204" pitchFamily="34" charset="0"/>
            </a:endParaRPr>
          </a:p>
        </p:txBody>
      </p:sp>
      <p:sp>
        <p:nvSpPr>
          <p:cNvPr id="50" name="TextovéPole 49"/>
          <p:cNvSpPr txBox="1"/>
          <p:nvPr/>
        </p:nvSpPr>
        <p:spPr>
          <a:xfrm>
            <a:off x="679264" y="925443"/>
            <a:ext cx="8219579" cy="815608"/>
          </a:xfrm>
          <a:prstGeom prst="rect">
            <a:avLst/>
          </a:prstGeom>
          <a:noFill/>
        </p:spPr>
        <p:txBody>
          <a:bodyPr wrap="square" rtlCol="0">
            <a:spAutoFit/>
          </a:bodyPr>
          <a:lstStyle/>
          <a:p>
            <a:pPr>
              <a:spcAft>
                <a:spcPts val="600"/>
              </a:spcAft>
            </a:pPr>
            <a:r>
              <a:rPr lang="en-GB" sz="2400" b="1" dirty="0" smtClean="0">
                <a:solidFill>
                  <a:srgbClr val="0000B4"/>
                </a:solidFill>
                <a:latin typeface="Trebuchet MS" panose="020B0603020202020204" pitchFamily="34" charset="0"/>
              </a:rPr>
              <a:t>Einstein</a:t>
            </a:r>
            <a:r>
              <a:rPr lang="cs-CZ" sz="2400" b="1" dirty="0" err="1" smtClean="0">
                <a:solidFill>
                  <a:srgbClr val="0000B4"/>
                </a:solidFill>
                <a:latin typeface="Trebuchet MS" panose="020B0603020202020204" pitchFamily="34" charset="0"/>
              </a:rPr>
              <a:t>ův</a:t>
            </a:r>
            <a:r>
              <a:rPr lang="cs-CZ" sz="2400" b="1" dirty="0" smtClean="0">
                <a:solidFill>
                  <a:srgbClr val="0000B4"/>
                </a:solidFill>
                <a:latin typeface="Trebuchet MS" panose="020B0603020202020204" pitchFamily="34" charset="0"/>
              </a:rPr>
              <a:t> expres</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má obrovské rozměry a jede stálou rychlostí </a:t>
            </a:r>
            <a:r>
              <a:rPr lang="cs-CZ" i="1" dirty="0" smtClean="0">
                <a:latin typeface="Trebuchet MS" panose="020B0603020202020204" pitchFamily="34" charset="0"/>
              </a:rPr>
              <a:t>v</a:t>
            </a:r>
            <a:r>
              <a:rPr lang="cs-CZ" dirty="0" smtClean="0">
                <a:latin typeface="Trebuchet MS" panose="020B0603020202020204" pitchFamily="34" charset="0"/>
              </a:rPr>
              <a:t> = 240 000 km/s</a:t>
            </a:r>
            <a:endParaRPr lang="cs-CZ" dirty="0">
              <a:latin typeface="Trebuchet MS" panose="020B0603020202020204" pitchFamily="34" charset="0"/>
            </a:endParaRPr>
          </a:p>
        </p:txBody>
      </p:sp>
      <p:grpSp>
        <p:nvGrpSpPr>
          <p:cNvPr id="5" name="Skupina 4"/>
          <p:cNvGrpSpPr/>
          <p:nvPr/>
        </p:nvGrpSpPr>
        <p:grpSpPr>
          <a:xfrm>
            <a:off x="3730072" y="2359211"/>
            <a:ext cx="287376" cy="323165"/>
            <a:chOff x="3730072" y="2359211"/>
            <a:chExt cx="287376" cy="323165"/>
          </a:xfrm>
        </p:grpSpPr>
        <p:sp>
          <p:nvSpPr>
            <p:cNvPr id="4" name="Obdélník 3"/>
            <p:cNvSpPr/>
            <p:nvPr/>
          </p:nvSpPr>
          <p:spPr>
            <a:xfrm>
              <a:off x="3803615" y="2434053"/>
              <a:ext cx="147600" cy="147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3730072" y="2359211"/>
              <a:ext cx="287376" cy="323165"/>
            </a:xfrm>
            <a:prstGeom prst="rect">
              <a:avLst/>
            </a:prstGeom>
            <a:noFill/>
          </p:spPr>
          <p:txBody>
            <a:bodyPr wrap="square" rtlCol="0">
              <a:spAutoFit/>
            </a:bodyPr>
            <a:lstStyle/>
            <a:p>
              <a:r>
                <a:rPr lang="cs-CZ" sz="1500" b="1" dirty="0">
                  <a:solidFill>
                    <a:srgbClr val="FFC000"/>
                  </a:solidFill>
                  <a:latin typeface="Trebuchet MS" panose="020B0603020202020204" pitchFamily="34" charset="0"/>
                </a:rPr>
                <a:t>?</a:t>
              </a:r>
            </a:p>
          </p:txBody>
        </p:sp>
      </p:grpSp>
    </p:spTree>
    <p:extLst>
      <p:ext uri="{BB962C8B-B14F-4D97-AF65-F5344CB8AC3E}">
        <p14:creationId xmlns:p14="http://schemas.microsoft.com/office/powerpoint/2010/main" val="129303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0-#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nice 7"/>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00892" y="332656"/>
            <a:ext cx="8219580"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Čas</a:t>
            </a:r>
            <a:endParaRPr lang="cs-CZ" sz="3200" u="sng" dirty="0">
              <a:solidFill>
                <a:srgbClr val="0000B4"/>
              </a:solidFill>
              <a:latin typeface="Trebuchet MS" panose="020B0603020202020204" pitchFamily="34" charset="0"/>
            </a:endParaRPr>
          </a:p>
        </p:txBody>
      </p:sp>
      <p:sp>
        <p:nvSpPr>
          <p:cNvPr id="22" name="TextovéPole 21"/>
          <p:cNvSpPr txBox="1"/>
          <p:nvPr/>
        </p:nvSpPr>
        <p:spPr>
          <a:xfrm>
            <a:off x="679264" y="925443"/>
            <a:ext cx="8219579" cy="815608"/>
          </a:xfrm>
          <a:prstGeom prst="rect">
            <a:avLst/>
          </a:prstGeom>
          <a:noFill/>
        </p:spPr>
        <p:txBody>
          <a:bodyPr wrap="square" rtlCol="0">
            <a:spAutoFit/>
          </a:bodyPr>
          <a:lstStyle/>
          <a:p>
            <a:pPr>
              <a:spcAft>
                <a:spcPts val="600"/>
              </a:spcAft>
            </a:pPr>
            <a:r>
              <a:rPr lang="en-GB" sz="2400" b="1" dirty="0" smtClean="0">
                <a:solidFill>
                  <a:srgbClr val="0000B4"/>
                </a:solidFill>
                <a:latin typeface="Trebuchet MS" panose="020B0603020202020204" pitchFamily="34" charset="0"/>
              </a:rPr>
              <a:t>Einstein</a:t>
            </a:r>
            <a:r>
              <a:rPr lang="cs-CZ" sz="2400" b="1" dirty="0" err="1" smtClean="0">
                <a:solidFill>
                  <a:srgbClr val="0000B4"/>
                </a:solidFill>
                <a:latin typeface="Trebuchet MS" panose="020B0603020202020204" pitchFamily="34" charset="0"/>
              </a:rPr>
              <a:t>ův</a:t>
            </a:r>
            <a:r>
              <a:rPr lang="cs-CZ" sz="2400" b="1" dirty="0" smtClean="0">
                <a:solidFill>
                  <a:srgbClr val="0000B4"/>
                </a:solidFill>
                <a:latin typeface="Trebuchet MS" panose="020B0603020202020204" pitchFamily="34" charset="0"/>
              </a:rPr>
              <a:t> expres</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má obrovské rozměry a jede stálou rychlostí </a:t>
            </a:r>
            <a:r>
              <a:rPr lang="cs-CZ" i="1" dirty="0" smtClean="0">
                <a:latin typeface="Trebuchet MS" panose="020B0603020202020204" pitchFamily="34" charset="0"/>
              </a:rPr>
              <a:t>v</a:t>
            </a:r>
            <a:r>
              <a:rPr lang="cs-CZ" dirty="0" smtClean="0">
                <a:latin typeface="Trebuchet MS" panose="020B0603020202020204" pitchFamily="34" charset="0"/>
              </a:rPr>
              <a:t> = 240 000 km/s</a:t>
            </a:r>
            <a:endParaRPr lang="cs-CZ" dirty="0">
              <a:latin typeface="Trebuchet MS" panose="020B0603020202020204" pitchFamily="34" charset="0"/>
            </a:endParaRPr>
          </a:p>
        </p:txBody>
      </p:sp>
      <p:cxnSp>
        <p:nvCxnSpPr>
          <p:cNvPr id="39" name="Přímá spojnice 3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grpSp>
        <p:nvGrpSpPr>
          <p:cNvPr id="40" name="Skupina 39"/>
          <p:cNvGrpSpPr/>
          <p:nvPr/>
        </p:nvGrpSpPr>
        <p:grpSpPr>
          <a:xfrm>
            <a:off x="600892" y="1965898"/>
            <a:ext cx="4947420" cy="2480005"/>
            <a:chOff x="679264" y="1536952"/>
            <a:chExt cx="4947420" cy="2480005"/>
          </a:xfrm>
        </p:grpSpPr>
        <p:pic>
          <p:nvPicPr>
            <p:cNvPr id="41" name="Picture 1" descr="D:\Pavel\Documents\Fyzika\Science To Go\Relativita\Dilata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111" b="33444"/>
            <a:stretch/>
          </p:blipFill>
          <p:spPr bwMode="auto">
            <a:xfrm>
              <a:off x="679264" y="1536952"/>
              <a:ext cx="4947420" cy="2480005"/>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Přímá spojnice 41"/>
            <p:cNvCxnSpPr/>
            <p:nvPr/>
          </p:nvCxnSpPr>
          <p:spPr>
            <a:xfrm>
              <a:off x="2651759" y="2194526"/>
              <a:ext cx="0" cy="966652"/>
            </a:xfrm>
            <a:prstGeom prst="line">
              <a:avLst/>
            </a:prstGeom>
            <a:ln w="19050">
              <a:solidFill>
                <a:srgbClr val="0000B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rot="10800000">
              <a:off x="2608216" y="2183640"/>
              <a:ext cx="0" cy="966652"/>
            </a:xfrm>
            <a:prstGeom prst="line">
              <a:avLst/>
            </a:prstGeom>
            <a:ln w="19050">
              <a:solidFill>
                <a:srgbClr val="0000B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a:off x="2651759" y="2204323"/>
              <a:ext cx="298268" cy="945969"/>
            </a:xfrm>
            <a:prstGeom prst="line">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5" name="Přímá spojnice 44"/>
            <p:cNvCxnSpPr/>
            <p:nvPr/>
          </p:nvCxnSpPr>
          <p:spPr>
            <a:xfrm flipV="1">
              <a:off x="2953293" y="2204323"/>
              <a:ext cx="298268" cy="945969"/>
            </a:xfrm>
            <a:prstGeom prst="line">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6" name="TextovéPole 45"/>
            <p:cNvSpPr txBox="1"/>
            <p:nvPr/>
          </p:nvSpPr>
          <p:spPr>
            <a:xfrm>
              <a:off x="3115489" y="1985515"/>
              <a:ext cx="336182" cy="307777"/>
            </a:xfrm>
            <a:prstGeom prst="rect">
              <a:avLst/>
            </a:prstGeom>
            <a:noFill/>
          </p:spPr>
          <p:txBody>
            <a:bodyPr wrap="none" rtlCol="0">
              <a:spAutoFit/>
            </a:bodyPr>
            <a:lstStyle/>
            <a:p>
              <a:r>
                <a:rPr lang="cs-CZ" sz="1400" dirty="0" smtClean="0">
                  <a:solidFill>
                    <a:srgbClr val="009900"/>
                  </a:solidFill>
                  <a:latin typeface="Trebuchet MS" panose="020B0603020202020204" pitchFamily="34" charset="0"/>
                </a:rPr>
                <a:t>A</a:t>
              </a:r>
              <a:r>
                <a:rPr lang="en-GB" sz="1400" dirty="0" smtClean="0">
                  <a:solidFill>
                    <a:srgbClr val="009900"/>
                  </a:solidFill>
                  <a:latin typeface="Trebuchet MS" panose="020B0603020202020204" pitchFamily="34" charset="0"/>
                </a:rPr>
                <a:t>’</a:t>
              </a:r>
              <a:endParaRPr lang="cs-CZ" sz="1400" dirty="0">
                <a:solidFill>
                  <a:srgbClr val="009900"/>
                </a:solidFill>
                <a:latin typeface="Trebuchet MS" panose="020B0603020202020204" pitchFamily="34" charset="0"/>
              </a:endParaRPr>
            </a:p>
          </p:txBody>
        </p:sp>
      </p:grpSp>
      <p:sp>
        <p:nvSpPr>
          <p:cNvPr id="47" name="TextovéPole 46"/>
          <p:cNvSpPr txBox="1"/>
          <p:nvPr/>
        </p:nvSpPr>
        <p:spPr>
          <a:xfrm>
            <a:off x="632063" y="4549026"/>
            <a:ext cx="3324492" cy="430887"/>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Dívka na nástupišti</a:t>
            </a:r>
            <a:endParaRPr lang="cs-CZ" sz="2200" u="sng" dirty="0">
              <a:solidFill>
                <a:srgbClr val="0000B4"/>
              </a:solidFill>
              <a:latin typeface="Trebuchet MS" panose="020B0603020202020204" pitchFamily="34" charset="0"/>
            </a:endParaRPr>
          </a:p>
        </p:txBody>
      </p:sp>
      <p:grpSp>
        <p:nvGrpSpPr>
          <p:cNvPr id="48" name="Skupina 47"/>
          <p:cNvGrpSpPr/>
          <p:nvPr/>
        </p:nvGrpSpPr>
        <p:grpSpPr>
          <a:xfrm>
            <a:off x="525333" y="5057508"/>
            <a:ext cx="5953540" cy="1273624"/>
            <a:chOff x="525333" y="5109756"/>
            <a:chExt cx="5953540" cy="1273624"/>
          </a:xfrm>
        </p:grpSpPr>
        <p:cxnSp>
          <p:nvCxnSpPr>
            <p:cNvPr id="49" name="Přímá spojnice 48"/>
            <p:cNvCxnSpPr/>
            <p:nvPr/>
          </p:nvCxnSpPr>
          <p:spPr>
            <a:xfrm>
              <a:off x="2294309" y="5437411"/>
              <a:ext cx="298268" cy="945969"/>
            </a:xfrm>
            <a:prstGeom prst="line">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TextovéPole 49"/>
            <p:cNvSpPr txBox="1"/>
            <p:nvPr/>
          </p:nvSpPr>
          <p:spPr>
            <a:xfrm>
              <a:off x="525333" y="5616123"/>
              <a:ext cx="1835191" cy="738664"/>
            </a:xfrm>
            <a:prstGeom prst="rect">
              <a:avLst/>
            </a:prstGeom>
            <a:noFill/>
          </p:spPr>
          <p:txBody>
            <a:bodyPr wrap="square" rtlCol="0">
              <a:spAutoFit/>
            </a:bodyPr>
            <a:lstStyle/>
            <a:p>
              <a:pPr algn="ctr"/>
              <a:r>
                <a:rPr lang="cs-CZ" sz="1400" dirty="0" smtClean="0">
                  <a:solidFill>
                    <a:srgbClr val="C00000"/>
                  </a:solidFill>
                  <a:latin typeface="Trebuchet MS" panose="020B0603020202020204" pitchFamily="34" charset="0"/>
                </a:rPr>
                <a:t>dráha, kterou </a:t>
              </a:r>
              <a:r>
                <a:rPr lang="cs-CZ" sz="1400" b="1" dirty="0" smtClean="0">
                  <a:solidFill>
                    <a:srgbClr val="C00000"/>
                  </a:solidFill>
                  <a:latin typeface="Trebuchet MS" panose="020B0603020202020204" pitchFamily="34" charset="0"/>
                </a:rPr>
                <a:t>světlo</a:t>
              </a:r>
              <a:r>
                <a:rPr lang="cs-CZ" sz="1400" dirty="0" smtClean="0">
                  <a:solidFill>
                    <a:srgbClr val="C00000"/>
                  </a:solidFill>
                  <a:latin typeface="Trebuchet MS" panose="020B0603020202020204" pitchFamily="34" charset="0"/>
                </a:rPr>
                <a:t> urazí za 5 vteřin</a:t>
              </a:r>
            </a:p>
            <a:p>
              <a:pPr algn="ctr"/>
              <a:r>
                <a:rPr lang="cs-CZ" sz="1400" dirty="0" smtClean="0">
                  <a:solidFill>
                    <a:srgbClr val="C00000"/>
                  </a:solidFill>
                  <a:latin typeface="Trebuchet MS" panose="020B0603020202020204" pitchFamily="34" charset="0"/>
                </a:rPr>
                <a:t>(1 500 000 km)</a:t>
              </a:r>
              <a:endParaRPr lang="cs-CZ" sz="1400" dirty="0">
                <a:solidFill>
                  <a:srgbClr val="C00000"/>
                </a:solidFill>
                <a:latin typeface="Trebuchet MS" panose="020B0603020202020204" pitchFamily="34" charset="0"/>
              </a:endParaRPr>
            </a:p>
          </p:txBody>
        </p:sp>
        <p:cxnSp>
          <p:nvCxnSpPr>
            <p:cNvPr id="51" name="Přímá spojnice se šipkou 50"/>
            <p:cNvCxnSpPr/>
            <p:nvPr/>
          </p:nvCxnSpPr>
          <p:spPr>
            <a:xfrm>
              <a:off x="2294309" y="5437411"/>
              <a:ext cx="298268" cy="0"/>
            </a:xfrm>
            <a:prstGeom prst="straightConnector1">
              <a:avLst/>
            </a:prstGeom>
            <a:ln w="1905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52" name="TextovéPole 51"/>
            <p:cNvSpPr txBox="1"/>
            <p:nvPr/>
          </p:nvSpPr>
          <p:spPr>
            <a:xfrm>
              <a:off x="525333" y="5109756"/>
              <a:ext cx="4296912" cy="307777"/>
            </a:xfrm>
            <a:prstGeom prst="rect">
              <a:avLst/>
            </a:prstGeom>
            <a:noFill/>
          </p:spPr>
          <p:txBody>
            <a:bodyPr wrap="square" rtlCol="0">
              <a:spAutoFit/>
            </a:bodyPr>
            <a:lstStyle/>
            <a:p>
              <a:pPr algn="ctr"/>
              <a:r>
                <a:rPr lang="cs-CZ" sz="1400" dirty="0" smtClean="0">
                  <a:solidFill>
                    <a:srgbClr val="009900"/>
                  </a:solidFill>
                  <a:latin typeface="Trebuchet MS" panose="020B0603020202020204" pitchFamily="34" charset="0"/>
                </a:rPr>
                <a:t>dráha, kterou </a:t>
              </a:r>
              <a:r>
                <a:rPr lang="cs-CZ" sz="1400" b="1" dirty="0" smtClean="0">
                  <a:solidFill>
                    <a:srgbClr val="009900"/>
                  </a:solidFill>
                  <a:latin typeface="Trebuchet MS" panose="020B0603020202020204" pitchFamily="34" charset="0"/>
                </a:rPr>
                <a:t>vlak</a:t>
              </a:r>
              <a:r>
                <a:rPr lang="cs-CZ" sz="1400" dirty="0" smtClean="0">
                  <a:solidFill>
                    <a:srgbClr val="009900"/>
                  </a:solidFill>
                  <a:latin typeface="Trebuchet MS" panose="020B0603020202020204" pitchFamily="34" charset="0"/>
                </a:rPr>
                <a:t> urazí za 5 vteřin (1 200 000 km)</a:t>
              </a:r>
              <a:endParaRPr lang="cs-CZ" sz="1400" dirty="0">
                <a:solidFill>
                  <a:srgbClr val="009900"/>
                </a:solidFill>
                <a:latin typeface="Trebuchet MS" panose="020B0603020202020204" pitchFamily="34" charset="0"/>
              </a:endParaRPr>
            </a:p>
          </p:txBody>
        </p:sp>
        <p:cxnSp>
          <p:nvCxnSpPr>
            <p:cNvPr id="53" name="Přímá spojnice 52"/>
            <p:cNvCxnSpPr/>
            <p:nvPr/>
          </p:nvCxnSpPr>
          <p:spPr>
            <a:xfrm flipV="1">
              <a:off x="2592577" y="5437411"/>
              <a:ext cx="0" cy="917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ovéPole 53"/>
            <p:cNvSpPr txBox="1"/>
            <p:nvPr/>
          </p:nvSpPr>
          <p:spPr>
            <a:xfrm>
              <a:off x="2747630" y="5430880"/>
              <a:ext cx="3418039" cy="307777"/>
            </a:xfrm>
            <a:prstGeom prst="rect">
              <a:avLst/>
            </a:prstGeom>
            <a:noFill/>
          </p:spPr>
          <p:txBody>
            <a:bodyPr wrap="square" rtlCol="0">
              <a:spAutoFit/>
            </a:bodyPr>
            <a:lstStyle/>
            <a:p>
              <a:r>
                <a:rPr lang="cs-CZ" sz="1400" b="1" dirty="0" smtClean="0">
                  <a:latin typeface="Trebuchet MS" panose="020B0603020202020204" pitchFamily="34" charset="0"/>
                </a:rPr>
                <a:t>výška vagónu </a:t>
              </a:r>
              <a:r>
                <a:rPr lang="cs-CZ" sz="1400" dirty="0" smtClean="0">
                  <a:latin typeface="Trebuchet MS" panose="020B0603020202020204" pitchFamily="34" charset="0"/>
                </a:rPr>
                <a:t>podle Pythagorovy věty:</a:t>
              </a:r>
              <a:endParaRPr lang="cs-CZ" sz="1400" dirty="0">
                <a:latin typeface="Trebuchet MS" panose="020B0603020202020204" pitchFamily="34" charset="0"/>
              </a:endParaRPr>
            </a:p>
          </p:txBody>
        </p:sp>
        <mc:AlternateContent xmlns:mc="http://schemas.openxmlformats.org/markup-compatibility/2006" xmlns:a14="http://schemas.microsoft.com/office/drawing/2010/main">
          <mc:Choice Requires="a14">
            <p:sp>
              <p:nvSpPr>
                <p:cNvPr id="55" name="TextovéPole 54"/>
                <p:cNvSpPr txBox="1"/>
                <p:nvPr/>
              </p:nvSpPr>
              <p:spPr>
                <a:xfrm>
                  <a:off x="2662822" y="5745188"/>
                  <a:ext cx="3816051" cy="36099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cs-CZ" sz="1400" b="0" i="1" smtClean="0">
                            <a:latin typeface="Cambria Math"/>
                          </a:rPr>
                          <m:t>h</m:t>
                        </m:r>
                        <m:r>
                          <a:rPr lang="cs-CZ" sz="1400" b="0" i="1" smtClean="0">
                            <a:latin typeface="Cambria Math"/>
                          </a:rPr>
                          <m:t>=</m:t>
                        </m:r>
                        <m:rad>
                          <m:radPr>
                            <m:degHide m:val="on"/>
                            <m:ctrlPr>
                              <a:rPr lang="cs-CZ" sz="1400" b="0" i="1" smtClean="0">
                                <a:latin typeface="Cambria Math"/>
                                <a:ea typeface="Cambria Math"/>
                              </a:rPr>
                            </m:ctrlPr>
                          </m:radPr>
                          <m:deg/>
                          <m:e>
                            <m:sSup>
                              <m:sSupPr>
                                <m:ctrlPr>
                                  <a:rPr lang="cs-CZ" sz="1400" b="0" i="1" smtClean="0">
                                    <a:latin typeface="Cambria Math"/>
                                    <a:ea typeface="Cambria Math"/>
                                  </a:rPr>
                                </m:ctrlPr>
                              </m:sSupPr>
                              <m:e>
                                <m:r>
                                  <a:rPr lang="cs-CZ" sz="1400" b="0" i="1" smtClean="0">
                                    <a:latin typeface="Cambria Math"/>
                                    <a:ea typeface="Cambria Math"/>
                                  </a:rPr>
                                  <m:t>1500000</m:t>
                                </m:r>
                              </m:e>
                              <m:sup>
                                <m:r>
                                  <a:rPr lang="cs-CZ" sz="1400" b="0" i="1" smtClean="0">
                                    <a:latin typeface="Cambria Math"/>
                                    <a:ea typeface="Cambria Math"/>
                                  </a:rPr>
                                  <m:t>2</m:t>
                                </m:r>
                              </m:sup>
                            </m:sSup>
                            <m:r>
                              <a:rPr lang="cs-CZ" sz="1400" b="0" i="1" smtClean="0">
                                <a:latin typeface="Cambria Math"/>
                                <a:ea typeface="Cambria Math"/>
                              </a:rPr>
                              <m:t>−</m:t>
                            </m:r>
                            <m:sSup>
                              <m:sSupPr>
                                <m:ctrlPr>
                                  <a:rPr lang="cs-CZ" sz="1400" b="0" i="1" smtClean="0">
                                    <a:latin typeface="Cambria Math"/>
                                    <a:ea typeface="Cambria Math"/>
                                  </a:rPr>
                                </m:ctrlPr>
                              </m:sSupPr>
                              <m:e>
                                <m:r>
                                  <a:rPr lang="cs-CZ" sz="1400" b="0" i="1" smtClean="0">
                                    <a:latin typeface="Cambria Math"/>
                                    <a:ea typeface="Cambria Math"/>
                                  </a:rPr>
                                  <m:t>1200000</m:t>
                                </m:r>
                              </m:e>
                              <m:sup>
                                <m:r>
                                  <a:rPr lang="cs-CZ" sz="1400" b="0" i="1" smtClean="0">
                                    <a:latin typeface="Cambria Math"/>
                                    <a:ea typeface="Cambria Math"/>
                                  </a:rPr>
                                  <m:t>2</m:t>
                                </m:r>
                              </m:sup>
                            </m:sSup>
                          </m:e>
                        </m:rad>
                        <m:r>
                          <m:rPr>
                            <m:nor/>
                          </m:rPr>
                          <a:rPr lang="cs-CZ" sz="1400" b="0" i="0" smtClean="0">
                            <a:latin typeface="Cambria Math"/>
                            <a:ea typeface="Cambria Math"/>
                          </a:rPr>
                          <m:t> </m:t>
                        </m:r>
                        <m:r>
                          <m:rPr>
                            <m:nor/>
                          </m:rPr>
                          <a:rPr lang="cs-CZ" sz="1400" b="0" i="0" smtClean="0">
                            <a:latin typeface="Cambria Math"/>
                            <a:ea typeface="Cambria Math"/>
                          </a:rPr>
                          <m:t>km</m:t>
                        </m:r>
                        <m:r>
                          <a:rPr lang="cs-CZ" sz="1400" b="0" i="1" smtClean="0">
                            <a:latin typeface="Cambria Math"/>
                            <a:ea typeface="Cambria Math"/>
                          </a:rPr>
                          <m:t>=900000 </m:t>
                        </m:r>
                        <m:r>
                          <m:rPr>
                            <m:nor/>
                          </m:rPr>
                          <a:rPr lang="cs-CZ" sz="1400" b="0" i="0" smtClean="0">
                            <a:latin typeface="Cambria Math"/>
                            <a:ea typeface="Cambria Math"/>
                          </a:rPr>
                          <m:t>km</m:t>
                        </m:r>
                      </m:oMath>
                    </m:oMathPara>
                  </a14:m>
                  <a:endParaRPr lang="cs-CZ" sz="1400" dirty="0"/>
                </a:p>
              </p:txBody>
            </p:sp>
          </mc:Choice>
          <mc:Fallback xmlns="">
            <p:sp>
              <p:nvSpPr>
                <p:cNvPr id="55" name="TextovéPole 54"/>
                <p:cNvSpPr txBox="1">
                  <a:spLocks noRot="1" noChangeAspect="1" noMove="1" noResize="1" noEditPoints="1" noAdjustHandles="1" noChangeArrowheads="1" noChangeShapeType="1" noTextEdit="1"/>
                </p:cNvSpPr>
                <p:nvPr/>
              </p:nvSpPr>
              <p:spPr>
                <a:xfrm>
                  <a:off x="2662822" y="5745188"/>
                  <a:ext cx="3816051" cy="360996"/>
                </a:xfrm>
                <a:prstGeom prst="rect">
                  <a:avLst/>
                </a:prstGeom>
                <a:blipFill rotWithShape="1">
                  <a:blip r:embed="rId4"/>
                  <a:stretch>
                    <a:fillRect/>
                  </a:stretch>
                </a:blipFill>
              </p:spPr>
              <p:txBody>
                <a:bodyPr/>
                <a:lstStyle/>
                <a:p>
                  <a:r>
                    <a:rPr lang="cs-CZ">
                      <a:noFill/>
                    </a:rPr>
                    <a:t> </a:t>
                  </a:r>
                </a:p>
              </p:txBody>
            </p:sp>
          </mc:Fallback>
        </mc:AlternateContent>
      </p:grpSp>
      <p:grpSp>
        <p:nvGrpSpPr>
          <p:cNvPr id="56" name="Skupina 55"/>
          <p:cNvGrpSpPr/>
          <p:nvPr/>
        </p:nvGrpSpPr>
        <p:grpSpPr>
          <a:xfrm>
            <a:off x="5548312" y="2172628"/>
            <a:ext cx="3481246" cy="2140633"/>
            <a:chOff x="5548312" y="2153035"/>
            <a:chExt cx="3481246" cy="2140633"/>
          </a:xfrm>
        </p:grpSpPr>
        <p:sp>
          <p:nvSpPr>
            <p:cNvPr id="57" name="TextovéPole 56"/>
            <p:cNvSpPr txBox="1"/>
            <p:nvPr/>
          </p:nvSpPr>
          <p:spPr>
            <a:xfrm>
              <a:off x="5584718" y="2153035"/>
              <a:ext cx="2292530" cy="430887"/>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Kluk ve vlaku</a:t>
              </a:r>
              <a:endParaRPr lang="cs-CZ" sz="2200" u="sng" dirty="0">
                <a:solidFill>
                  <a:srgbClr val="0000B4"/>
                </a:solidFill>
                <a:latin typeface="Trebuchet MS" panose="020B0603020202020204" pitchFamily="34" charset="0"/>
              </a:endParaRPr>
            </a:p>
          </p:txBody>
        </p:sp>
        <p:sp>
          <p:nvSpPr>
            <p:cNvPr id="58" name="TextovéPole 57"/>
            <p:cNvSpPr txBox="1"/>
            <p:nvPr/>
          </p:nvSpPr>
          <p:spPr>
            <a:xfrm>
              <a:off x="5548312" y="2620736"/>
              <a:ext cx="3481246" cy="338554"/>
            </a:xfrm>
            <a:prstGeom prst="rect">
              <a:avLst/>
            </a:prstGeom>
            <a:noFill/>
          </p:spPr>
          <p:txBody>
            <a:bodyPr wrap="square" rtlCol="0">
              <a:spAutoFit/>
            </a:bodyPr>
            <a:lstStyle/>
            <a:p>
              <a:r>
                <a:rPr lang="cs-CZ" sz="1600" dirty="0" smtClean="0">
                  <a:solidFill>
                    <a:srgbClr val="0000B4"/>
                  </a:solidFill>
                  <a:latin typeface="Trebuchet MS" panose="020B0603020202020204" pitchFamily="34" charset="0"/>
                </a:rPr>
                <a:t>dráha </a:t>
              </a:r>
              <a:r>
                <a:rPr lang="cs-CZ" sz="1600" b="1" dirty="0" smtClean="0">
                  <a:solidFill>
                    <a:srgbClr val="0000B4"/>
                  </a:solidFill>
                  <a:latin typeface="Trebuchet MS" panose="020B0603020202020204" pitchFamily="34" charset="0"/>
                </a:rPr>
                <a:t>světla</a:t>
              </a:r>
              <a:r>
                <a:rPr lang="cs-CZ" sz="1600" dirty="0" smtClean="0">
                  <a:solidFill>
                    <a:srgbClr val="0000B4"/>
                  </a:solidFill>
                  <a:latin typeface="Trebuchet MS" panose="020B0603020202020204" pitchFamily="34" charset="0"/>
                </a:rPr>
                <a:t> </a:t>
              </a:r>
              <a:r>
                <a:rPr lang="cs-CZ" sz="1600" dirty="0" smtClean="0">
                  <a:latin typeface="Trebuchet MS" panose="020B0603020202020204" pitchFamily="34" charset="0"/>
                </a:rPr>
                <a:t>= 2 x</a:t>
              </a:r>
              <a:r>
                <a:rPr lang="en-GB" sz="1600" dirty="0" smtClean="0">
                  <a:latin typeface="Trebuchet MS" panose="020B0603020202020204" pitchFamily="34" charset="0"/>
                </a:rPr>
                <a:t> v</a:t>
              </a:r>
              <a:r>
                <a:rPr lang="cs-CZ" sz="1600" dirty="0" err="1" smtClean="0">
                  <a:latin typeface="Trebuchet MS" panose="020B0603020202020204" pitchFamily="34" charset="0"/>
                </a:rPr>
                <a:t>ýška</a:t>
              </a:r>
              <a:r>
                <a:rPr lang="cs-CZ" sz="1600" dirty="0" smtClean="0">
                  <a:latin typeface="Trebuchet MS" panose="020B0603020202020204" pitchFamily="34" charset="0"/>
                </a:rPr>
                <a:t> vagónu</a:t>
              </a:r>
            </a:p>
          </p:txBody>
        </p:sp>
        <p:sp>
          <p:nvSpPr>
            <p:cNvPr id="59" name="Obdélník 58"/>
            <p:cNvSpPr/>
            <p:nvPr/>
          </p:nvSpPr>
          <p:spPr>
            <a:xfrm>
              <a:off x="6746234" y="2959290"/>
              <a:ext cx="1568058" cy="338554"/>
            </a:xfrm>
            <a:prstGeom prst="rect">
              <a:avLst/>
            </a:prstGeom>
          </p:spPr>
          <p:txBody>
            <a:bodyPr wrap="none">
              <a:spAutoFit/>
            </a:bodyPr>
            <a:lstStyle/>
            <a:p>
              <a:r>
                <a:rPr lang="cs-CZ" sz="1600" dirty="0">
                  <a:latin typeface="Trebuchet MS" panose="020B0603020202020204" pitchFamily="34" charset="0"/>
                </a:rPr>
                <a:t>= 1 800 000 km</a:t>
              </a:r>
              <a:endParaRPr lang="cs-CZ" sz="1600" i="1" baseline="-25000" dirty="0">
                <a:latin typeface="Trebuchet MS" panose="020B0603020202020204" pitchFamily="34" charset="0"/>
              </a:endParaRPr>
            </a:p>
          </p:txBody>
        </p:sp>
        <p:sp>
          <p:nvSpPr>
            <p:cNvPr id="60" name="TextovéPole 59"/>
            <p:cNvSpPr txBox="1"/>
            <p:nvPr/>
          </p:nvSpPr>
          <p:spPr>
            <a:xfrm>
              <a:off x="5584718" y="3638159"/>
              <a:ext cx="3364028" cy="338554"/>
            </a:xfrm>
            <a:prstGeom prst="rect">
              <a:avLst/>
            </a:prstGeom>
            <a:noFill/>
          </p:spPr>
          <p:txBody>
            <a:bodyPr wrap="square" rtlCol="0">
              <a:spAutoFit/>
            </a:bodyPr>
            <a:lstStyle/>
            <a:p>
              <a:r>
                <a:rPr lang="cs-CZ" sz="1600" dirty="0" smtClean="0">
                  <a:latin typeface="Trebuchet MS" panose="020B0603020202020204" pitchFamily="34" charset="0"/>
                </a:rPr>
                <a:t>kluk naměří čas = dráha světla / </a:t>
              </a:r>
              <a:r>
                <a:rPr lang="cs-CZ" sz="1600" b="1" i="1" dirty="0" smtClean="0">
                  <a:latin typeface="Trebuchet MS" panose="020B0603020202020204" pitchFamily="34" charset="0"/>
                </a:rPr>
                <a:t>c</a:t>
              </a:r>
              <a:endParaRPr lang="cs-CZ" sz="1600" b="1" i="1" dirty="0">
                <a:latin typeface="Trebuchet MS" panose="020B0603020202020204" pitchFamily="34" charset="0"/>
              </a:endParaRPr>
            </a:p>
          </p:txBody>
        </p:sp>
        <p:sp>
          <p:nvSpPr>
            <p:cNvPr id="61" name="TextovéPole 60"/>
            <p:cNvSpPr txBox="1"/>
            <p:nvPr/>
          </p:nvSpPr>
          <p:spPr>
            <a:xfrm>
              <a:off x="7073064" y="3955114"/>
              <a:ext cx="1149315" cy="338554"/>
            </a:xfrm>
            <a:prstGeom prst="rect">
              <a:avLst/>
            </a:prstGeom>
            <a:noFill/>
          </p:spPr>
          <p:txBody>
            <a:bodyPr wrap="square" rtlCol="0">
              <a:spAutoFit/>
            </a:bodyPr>
            <a:lstStyle/>
            <a:p>
              <a:r>
                <a:rPr lang="cs-CZ" sz="1600" dirty="0" smtClean="0">
                  <a:latin typeface="Trebuchet MS" panose="020B0603020202020204" pitchFamily="34" charset="0"/>
                </a:rPr>
                <a:t>= 6 vteřin</a:t>
              </a:r>
              <a:endParaRPr lang="cs-CZ" sz="1600" dirty="0">
                <a:latin typeface="Trebuchet MS" panose="020B0603020202020204" pitchFamily="34" charset="0"/>
              </a:endParaRPr>
            </a:p>
          </p:txBody>
        </p:sp>
      </p:grpSp>
      <p:grpSp>
        <p:nvGrpSpPr>
          <p:cNvPr id="13" name="Skupina 12"/>
          <p:cNvGrpSpPr/>
          <p:nvPr/>
        </p:nvGrpSpPr>
        <p:grpSpPr>
          <a:xfrm>
            <a:off x="4023360" y="3488664"/>
            <a:ext cx="4797112" cy="2801809"/>
            <a:chOff x="-4562197" y="2206126"/>
            <a:chExt cx="4797112" cy="2801809"/>
          </a:xfrm>
          <a:solidFill>
            <a:schemeClr val="bg1"/>
          </a:solidFill>
          <a:effectLst/>
        </p:grpSpPr>
        <p:sp>
          <p:nvSpPr>
            <p:cNvPr id="4" name="Obdélník 3"/>
            <p:cNvSpPr/>
            <p:nvPr/>
          </p:nvSpPr>
          <p:spPr>
            <a:xfrm>
              <a:off x="-4562197" y="2206126"/>
              <a:ext cx="4797112" cy="2801809"/>
            </a:xfrm>
            <a:prstGeom prst="rect">
              <a:avLst/>
            </a:prstGeom>
            <a:grpFill/>
            <a:ln>
              <a:solidFill>
                <a:srgbClr val="FFC000"/>
              </a:solidFill>
            </a:ln>
            <a:effectLst>
              <a:outerShdw blurRad="1016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sp>
          <p:nvSpPr>
            <p:cNvPr id="5" name="TextovéPole 4"/>
            <p:cNvSpPr txBox="1"/>
            <p:nvPr/>
          </p:nvSpPr>
          <p:spPr>
            <a:xfrm>
              <a:off x="-3433271" y="2270329"/>
              <a:ext cx="2652787" cy="461665"/>
            </a:xfrm>
            <a:prstGeom prst="rect">
              <a:avLst/>
            </a:prstGeom>
            <a:grpFill/>
          </p:spPr>
          <p:txBody>
            <a:bodyPr wrap="square" rtlCol="0">
              <a:spAutoFit/>
            </a:bodyPr>
            <a:lstStyle/>
            <a:p>
              <a:r>
                <a:rPr lang="cs-CZ" sz="2400" dirty="0" smtClean="0">
                  <a:solidFill>
                    <a:srgbClr val="0000B4"/>
                  </a:solidFill>
                  <a:latin typeface="Trebuchet MS" panose="020B0603020202020204" pitchFamily="34" charset="0"/>
                </a:rPr>
                <a:t>1. Dilatace času</a:t>
              </a:r>
              <a:endParaRPr lang="cs-CZ" sz="2400" dirty="0">
                <a:solidFill>
                  <a:srgbClr val="0000B4"/>
                </a:solidFill>
                <a:latin typeface="Trebuchet MS" panose="020B0603020202020204" pitchFamily="34" charset="0"/>
              </a:endParaRPr>
            </a:p>
          </p:txBody>
        </p:sp>
        <p:sp>
          <p:nvSpPr>
            <p:cNvPr id="6" name="TextovéPole 5"/>
            <p:cNvSpPr txBox="1"/>
            <p:nvPr/>
          </p:nvSpPr>
          <p:spPr>
            <a:xfrm>
              <a:off x="-4356732" y="2769900"/>
              <a:ext cx="4314190" cy="646331"/>
            </a:xfrm>
            <a:prstGeom prst="rect">
              <a:avLst/>
            </a:prstGeom>
            <a:grpFill/>
          </p:spPr>
          <p:txBody>
            <a:bodyPr wrap="square" rtlCol="0">
              <a:spAutoFit/>
            </a:bodyPr>
            <a:lstStyle/>
            <a:p>
              <a:r>
                <a:rPr lang="cs-CZ" dirty="0" smtClean="0">
                  <a:latin typeface="Trebuchet MS" panose="020B0603020202020204" pitchFamily="34" charset="0"/>
                </a:rPr>
                <a:t>Pokud se nějaká věc vůči mně </a:t>
              </a:r>
              <a:r>
                <a:rPr lang="cs-CZ" dirty="0">
                  <a:latin typeface="Trebuchet MS" panose="020B0603020202020204" pitchFamily="34" charset="0"/>
                </a:rPr>
                <a:t>pohybuje rychlostí </a:t>
              </a:r>
              <a:r>
                <a:rPr lang="cs-CZ" i="1" dirty="0" smtClean="0">
                  <a:latin typeface="Trebuchet MS" panose="020B0603020202020204" pitchFamily="34" charset="0"/>
                </a:rPr>
                <a:t>v</a:t>
              </a:r>
              <a:r>
                <a:rPr lang="cs-CZ" dirty="0" smtClean="0">
                  <a:latin typeface="Trebuchet MS" panose="020B0603020202020204" pitchFamily="34" charset="0"/>
                </a:rPr>
                <a:t>, </a:t>
              </a:r>
              <a:r>
                <a:rPr lang="cs-CZ" b="1" dirty="0" smtClean="0">
                  <a:latin typeface="Trebuchet MS" panose="020B0603020202020204" pitchFamily="34" charset="0"/>
                </a:rPr>
                <a:t>plyne pro ni čas pomaleji</a:t>
              </a:r>
              <a:r>
                <a:rPr lang="cs-CZ" dirty="0" smtClean="0">
                  <a:latin typeface="Trebuchet MS" panose="020B0603020202020204" pitchFamily="34" charset="0"/>
                </a:rPr>
                <a:t>.</a:t>
              </a:r>
              <a:endParaRPr lang="cs-CZ" i="1" dirty="0">
                <a:latin typeface="Trebuchet MS" panose="020B0603020202020204" pitchFamily="34" charset="0"/>
              </a:endParaRPr>
            </a:p>
          </p:txBody>
        </p:sp>
        <mc:AlternateContent xmlns:mc="http://schemas.openxmlformats.org/markup-compatibility/2006" xmlns:a14="http://schemas.microsoft.com/office/drawing/2010/main">
          <mc:Choice Requires="a14">
            <p:sp>
              <p:nvSpPr>
                <p:cNvPr id="7" name="Obdélník 6"/>
                <p:cNvSpPr/>
                <p:nvPr/>
              </p:nvSpPr>
              <p:spPr>
                <a:xfrm>
                  <a:off x="-4413640" y="3629482"/>
                  <a:ext cx="2504596" cy="473143"/>
                </a:xfrm>
                <a:prstGeom prst="rect">
                  <a:avLst/>
                </a:prstGeom>
                <a:solidFill>
                  <a:srgbClr val="FFC000"/>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2300" b="0" i="1" smtClean="0">
                                <a:solidFill>
                                  <a:schemeClr val="tx1"/>
                                </a:solidFill>
                                <a:latin typeface="Cambria Math"/>
                              </a:rPr>
                            </m:ctrlPr>
                          </m:sSubPr>
                          <m:e>
                            <m:r>
                              <a:rPr lang="cs-CZ" sz="2300" b="0" i="1" smtClean="0">
                                <a:solidFill>
                                  <a:schemeClr val="tx1"/>
                                </a:solidFill>
                                <a:latin typeface="Cambria Math"/>
                              </a:rPr>
                              <m:t>𝑡</m:t>
                            </m:r>
                          </m:e>
                          <m:sub>
                            <m:r>
                              <m:rPr>
                                <m:nor/>
                              </m:rPr>
                              <a:rPr lang="cs-CZ" sz="2300" b="0" i="0" smtClean="0">
                                <a:solidFill>
                                  <a:schemeClr val="tx1"/>
                                </a:solidFill>
                                <a:latin typeface="Cambria Math"/>
                              </a:rPr>
                              <m:t>d</m:t>
                            </m:r>
                            <m:r>
                              <m:rPr>
                                <m:nor/>
                              </m:rPr>
                              <a:rPr lang="cs-CZ" sz="2300" b="0" i="0" smtClean="0">
                                <a:solidFill>
                                  <a:schemeClr val="tx1"/>
                                </a:solidFill>
                                <a:latin typeface="Cambria Math"/>
                              </a:rPr>
                              <m:t>í</m:t>
                            </m:r>
                            <m:r>
                              <m:rPr>
                                <m:nor/>
                              </m:rPr>
                              <a:rPr lang="cs-CZ" sz="2300" b="0" i="0" smtClean="0">
                                <a:solidFill>
                                  <a:schemeClr val="tx1"/>
                                </a:solidFill>
                                <a:latin typeface="Cambria Math"/>
                              </a:rPr>
                              <m:t>vka</m:t>
                            </m:r>
                          </m:sub>
                        </m:sSub>
                        <m:r>
                          <a:rPr lang="cs-CZ" sz="2300" b="0" i="1" smtClean="0">
                            <a:solidFill>
                              <a:schemeClr val="tx1"/>
                            </a:solidFill>
                            <a:latin typeface="Cambria Math"/>
                          </a:rPr>
                          <m:t>=</m:t>
                        </m:r>
                        <m:r>
                          <a:rPr lang="cs-CZ" sz="2300" b="0" i="1" smtClean="0">
                            <a:solidFill>
                              <a:schemeClr val="tx1"/>
                            </a:solidFill>
                            <a:latin typeface="Cambria Math"/>
                            <a:ea typeface="Cambria Math"/>
                          </a:rPr>
                          <m:t>𝛾</m:t>
                        </m:r>
                        <m:r>
                          <a:rPr lang="cs-CZ" sz="2300" b="0" i="1" smtClean="0">
                            <a:solidFill>
                              <a:schemeClr val="tx1"/>
                            </a:solidFill>
                            <a:latin typeface="Cambria Math"/>
                            <a:ea typeface="Cambria Math"/>
                          </a:rPr>
                          <m:t>∙</m:t>
                        </m:r>
                        <m:sSub>
                          <m:sSubPr>
                            <m:ctrlPr>
                              <a:rPr lang="cs-CZ" sz="2300" b="0" i="1" smtClean="0">
                                <a:solidFill>
                                  <a:schemeClr val="tx1"/>
                                </a:solidFill>
                                <a:latin typeface="Cambria Math"/>
                                <a:ea typeface="Cambria Math"/>
                              </a:rPr>
                            </m:ctrlPr>
                          </m:sSubPr>
                          <m:e>
                            <m:r>
                              <a:rPr lang="cs-CZ" sz="2300" b="0" i="1" smtClean="0">
                                <a:solidFill>
                                  <a:schemeClr val="tx1"/>
                                </a:solidFill>
                                <a:latin typeface="Cambria Math"/>
                                <a:ea typeface="Cambria Math"/>
                              </a:rPr>
                              <m:t>𝑡</m:t>
                            </m:r>
                          </m:e>
                          <m:sub>
                            <m:r>
                              <m:rPr>
                                <m:nor/>
                              </m:rPr>
                              <a:rPr lang="cs-CZ" sz="2300" b="0" i="0" smtClean="0">
                                <a:solidFill>
                                  <a:schemeClr val="tx1"/>
                                </a:solidFill>
                                <a:latin typeface="Cambria Math"/>
                                <a:ea typeface="Cambria Math"/>
                              </a:rPr>
                              <m:t>kluk</m:t>
                            </m:r>
                          </m:sub>
                        </m:sSub>
                      </m:oMath>
                    </m:oMathPara>
                  </a14:m>
                  <a:endParaRPr lang="cs-CZ" sz="2300" dirty="0">
                    <a:solidFill>
                      <a:schemeClr val="tx1"/>
                    </a:solidFill>
                  </a:endParaRPr>
                </a:p>
              </p:txBody>
            </p:sp>
          </mc:Choice>
          <mc:Fallback xmlns="">
            <p:sp>
              <p:nvSpPr>
                <p:cNvPr id="7" name="Obdélník 6"/>
                <p:cNvSpPr>
                  <a:spLocks noRot="1" noChangeAspect="1" noMove="1" noResize="1" noEditPoints="1" noAdjustHandles="1" noChangeArrowheads="1" noChangeShapeType="1" noTextEdit="1"/>
                </p:cNvSpPr>
                <p:nvPr/>
              </p:nvSpPr>
              <p:spPr>
                <a:xfrm>
                  <a:off x="-4413640" y="3629482"/>
                  <a:ext cx="2504596" cy="473143"/>
                </a:xfrm>
                <a:prstGeom prst="rect">
                  <a:avLst/>
                </a:prstGeom>
                <a:blipFill rotWithShape="1">
                  <a:blip r:embed="rId5"/>
                  <a:stretch>
                    <a:fillRect b="-1298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0" name="Obdélník 9"/>
                <p:cNvSpPr/>
                <p:nvPr/>
              </p:nvSpPr>
              <p:spPr>
                <a:xfrm>
                  <a:off x="-1798494" y="3509950"/>
                  <a:ext cx="1919628" cy="957313"/>
                </a:xfrm>
                <a:prstGeom prst="rect">
                  <a:avLst/>
                </a:prstGeom>
                <a:grpFill/>
              </p:spPr>
              <p:txBody>
                <a:bodyPr wrap="none">
                  <a:spAutoFit/>
                </a:bodyPr>
                <a:lstStyle/>
                <a:p>
                  <a:pPr algn="ctr"/>
                  <a14:m>
                    <m:oMathPara xmlns:m="http://schemas.openxmlformats.org/officeDocument/2006/math">
                      <m:oMathParaPr>
                        <m:jc m:val="centerGroup"/>
                      </m:oMathParaPr>
                      <m:oMath xmlns:m="http://schemas.openxmlformats.org/officeDocument/2006/math">
                        <m:r>
                          <a:rPr lang="cs-CZ" i="1" smtClean="0">
                            <a:latin typeface="Cambria Math"/>
                            <a:ea typeface="Cambria Math"/>
                          </a:rPr>
                          <m:t>𝛾</m:t>
                        </m:r>
                        <m:r>
                          <a:rPr lang="cs-CZ" i="1" smtClean="0">
                            <a:latin typeface="Cambria Math"/>
                            <a:ea typeface="Cambria Math"/>
                          </a:rPr>
                          <m:t>=</m:t>
                        </m:r>
                        <m:f>
                          <m:fPr>
                            <m:ctrlPr>
                              <a:rPr lang="cs-CZ" i="1">
                                <a:latin typeface="Cambria Math"/>
                                <a:ea typeface="Cambria Math"/>
                              </a:rPr>
                            </m:ctrlPr>
                          </m:fPr>
                          <m:num>
                            <m:r>
                              <a:rPr lang="cs-CZ" i="1">
                                <a:latin typeface="Cambria Math"/>
                                <a:ea typeface="Cambria Math"/>
                              </a:rPr>
                              <m:t>1</m:t>
                            </m:r>
                          </m:num>
                          <m:den>
                            <m:rad>
                              <m:radPr>
                                <m:degHide m:val="on"/>
                                <m:ctrlPr>
                                  <a:rPr lang="cs-CZ" i="1">
                                    <a:latin typeface="Cambria Math"/>
                                    <a:ea typeface="Cambria Math"/>
                                  </a:rPr>
                                </m:ctrlPr>
                              </m:radPr>
                              <m:deg/>
                              <m:e>
                                <m:r>
                                  <a:rPr lang="cs-CZ" i="1">
                                    <a:latin typeface="Cambria Math"/>
                                    <a:ea typeface="Cambria Math"/>
                                  </a:rPr>
                                  <m:t>1−</m:t>
                                </m:r>
                                <m:f>
                                  <m:fPr>
                                    <m:ctrlPr>
                                      <a:rPr lang="cs-CZ" i="1">
                                        <a:latin typeface="Cambria Math"/>
                                        <a:ea typeface="Cambria Math"/>
                                      </a:rPr>
                                    </m:ctrlPr>
                                  </m:fPr>
                                  <m:num>
                                    <m:sSup>
                                      <m:sSupPr>
                                        <m:ctrlPr>
                                          <a:rPr lang="cs-CZ" i="1">
                                            <a:latin typeface="Cambria Math"/>
                                            <a:ea typeface="Cambria Math"/>
                                          </a:rPr>
                                        </m:ctrlPr>
                                      </m:sSupPr>
                                      <m:e>
                                        <m:r>
                                          <a:rPr lang="cs-CZ" i="1">
                                            <a:latin typeface="Cambria Math"/>
                                            <a:ea typeface="Cambria Math"/>
                                          </a:rPr>
                                          <m:t>𝑣</m:t>
                                        </m:r>
                                      </m:e>
                                      <m:sup>
                                        <m:r>
                                          <a:rPr lang="cs-CZ" i="1">
                                            <a:latin typeface="Cambria Math"/>
                                            <a:ea typeface="Cambria Math"/>
                                          </a:rPr>
                                          <m:t>2</m:t>
                                        </m:r>
                                      </m:sup>
                                    </m:sSup>
                                  </m:num>
                                  <m:den>
                                    <m:sSup>
                                      <m:sSupPr>
                                        <m:ctrlPr>
                                          <a:rPr lang="cs-CZ" i="1">
                                            <a:latin typeface="Cambria Math"/>
                                            <a:ea typeface="Cambria Math"/>
                                          </a:rPr>
                                        </m:ctrlPr>
                                      </m:sSupPr>
                                      <m:e>
                                        <m:r>
                                          <a:rPr lang="cs-CZ" i="1">
                                            <a:latin typeface="Cambria Math"/>
                                            <a:ea typeface="Cambria Math"/>
                                          </a:rPr>
                                          <m:t>𝑐</m:t>
                                        </m:r>
                                      </m:e>
                                      <m:sup>
                                        <m:r>
                                          <a:rPr lang="cs-CZ" i="1">
                                            <a:latin typeface="Cambria Math"/>
                                            <a:ea typeface="Cambria Math"/>
                                          </a:rPr>
                                          <m:t>2</m:t>
                                        </m:r>
                                      </m:sup>
                                    </m:sSup>
                                  </m:den>
                                </m:f>
                              </m:e>
                            </m:rad>
                          </m:den>
                        </m:f>
                        <m:r>
                          <a:rPr lang="cs-CZ" i="1" smtClean="0">
                            <a:latin typeface="Cambria Math"/>
                            <a:ea typeface="Cambria Math"/>
                          </a:rPr>
                          <m:t>≥</m:t>
                        </m:r>
                        <m:r>
                          <a:rPr lang="cs-CZ" b="0" i="1" smtClean="0">
                            <a:latin typeface="Cambria Math"/>
                            <a:ea typeface="Cambria Math"/>
                          </a:rPr>
                          <m:t>1</m:t>
                        </m:r>
                      </m:oMath>
                    </m:oMathPara>
                  </a14:m>
                  <a:endParaRPr lang="cs-CZ" dirty="0"/>
                </a:p>
              </p:txBody>
            </p:sp>
          </mc:Choice>
          <mc:Fallback xmlns="">
            <p:sp>
              <p:nvSpPr>
                <p:cNvPr id="10" name="Obdélník 9"/>
                <p:cNvSpPr>
                  <a:spLocks noRot="1" noChangeAspect="1" noMove="1" noResize="1" noEditPoints="1" noAdjustHandles="1" noChangeArrowheads="1" noChangeShapeType="1" noTextEdit="1"/>
                </p:cNvSpPr>
                <p:nvPr/>
              </p:nvSpPr>
              <p:spPr>
                <a:xfrm>
                  <a:off x="-1798494" y="3509950"/>
                  <a:ext cx="1919628" cy="957313"/>
                </a:xfrm>
                <a:prstGeom prst="rect">
                  <a:avLst/>
                </a:prstGeom>
                <a:blipFill rotWithShape="1">
                  <a:blip r:embed="rId6"/>
                  <a:stretch>
                    <a:fillRect/>
                  </a:stretch>
                </a:blipFill>
              </p:spPr>
              <p:txBody>
                <a:bodyPr/>
                <a:lstStyle/>
                <a:p>
                  <a:r>
                    <a:rPr lang="cs-CZ">
                      <a:noFill/>
                    </a:rPr>
                    <a:t> </a:t>
                  </a:r>
                </a:p>
              </p:txBody>
            </p:sp>
          </mc:Fallback>
        </mc:AlternateContent>
        <p:sp>
          <p:nvSpPr>
            <p:cNvPr id="12" name="TextovéPole 11"/>
            <p:cNvSpPr txBox="1"/>
            <p:nvPr/>
          </p:nvSpPr>
          <p:spPr>
            <a:xfrm>
              <a:off x="-1798494" y="4545350"/>
              <a:ext cx="1900035" cy="369332"/>
            </a:xfrm>
            <a:prstGeom prst="rect">
              <a:avLst/>
            </a:prstGeom>
            <a:grpFill/>
          </p:spPr>
          <p:txBody>
            <a:bodyPr wrap="square" rtlCol="0">
              <a:spAutoFit/>
            </a:bodyPr>
            <a:lstStyle/>
            <a:p>
              <a:r>
                <a:rPr lang="cs-CZ" dirty="0" smtClean="0">
                  <a:solidFill>
                    <a:srgbClr val="C00000"/>
                  </a:solidFill>
                  <a:latin typeface="Trebuchet MS" panose="020B0603020202020204" pitchFamily="34" charset="0"/>
                </a:rPr>
                <a:t>Lorentzův faktor</a:t>
              </a:r>
              <a:endParaRPr lang="cs-CZ" dirty="0">
                <a:solidFill>
                  <a:srgbClr val="C00000"/>
                </a:solidFill>
                <a:latin typeface="Trebuchet MS" panose="020B0603020202020204" pitchFamily="34" charset="0"/>
              </a:endParaRPr>
            </a:p>
          </p:txBody>
        </p:sp>
      </p:grpSp>
    </p:spTree>
    <p:extLst>
      <p:ext uri="{BB962C8B-B14F-4D97-AF65-F5344CB8AC3E}">
        <p14:creationId xmlns:p14="http://schemas.microsoft.com/office/powerpoint/2010/main" val="159791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nice 7"/>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00892" y="332656"/>
            <a:ext cx="8219580"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Rozměry</a:t>
            </a:r>
            <a:endParaRPr lang="cs-CZ" sz="3200" u="sng" dirty="0">
              <a:solidFill>
                <a:srgbClr val="0000B4"/>
              </a:solidFill>
              <a:latin typeface="Trebuchet MS" panose="020B0603020202020204" pitchFamily="34" charset="0"/>
            </a:endParaRPr>
          </a:p>
        </p:txBody>
      </p:sp>
      <p:pic>
        <p:nvPicPr>
          <p:cNvPr id="11266" name="Picture 2" descr="D:\Pavel\Documents\Fyzika\Science To Go\Relativita\Obrazek0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414" y="2089891"/>
            <a:ext cx="2813684" cy="433833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Skupina 2"/>
          <p:cNvGrpSpPr/>
          <p:nvPr/>
        </p:nvGrpSpPr>
        <p:grpSpPr>
          <a:xfrm>
            <a:off x="3631470" y="4484293"/>
            <a:ext cx="5189002" cy="1676483"/>
            <a:chOff x="3631470" y="2403038"/>
            <a:chExt cx="5189002" cy="1676483"/>
          </a:xfrm>
        </p:grpSpPr>
        <p:sp>
          <p:nvSpPr>
            <p:cNvPr id="39" name="TextovéPole 38"/>
            <p:cNvSpPr txBox="1"/>
            <p:nvPr/>
          </p:nvSpPr>
          <p:spPr>
            <a:xfrm>
              <a:off x="3631470" y="2403038"/>
              <a:ext cx="3324492" cy="430887"/>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Pohled dívky ve vlaku</a:t>
              </a:r>
              <a:endParaRPr lang="cs-CZ" sz="2200" u="sng" dirty="0">
                <a:solidFill>
                  <a:srgbClr val="0000B4"/>
                </a:solidFill>
                <a:latin typeface="Trebuchet MS" panose="020B0603020202020204" pitchFamily="34" charset="0"/>
              </a:endParaRPr>
            </a:p>
          </p:txBody>
        </p:sp>
        <p:sp>
          <p:nvSpPr>
            <p:cNvPr id="17" name="TextovéPole 16"/>
            <p:cNvSpPr txBox="1"/>
            <p:nvPr/>
          </p:nvSpPr>
          <p:spPr>
            <a:xfrm>
              <a:off x="3762103" y="2925359"/>
              <a:ext cx="5058369" cy="115416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cs-CZ" sz="1600" dirty="0">
                  <a:latin typeface="Trebuchet MS" panose="020B0603020202020204" pitchFamily="34" charset="0"/>
                </a:rPr>
                <a:t>p</a:t>
              </a:r>
              <a:r>
                <a:rPr lang="cs-CZ" sz="1600" dirty="0" smtClean="0">
                  <a:latin typeface="Trebuchet MS" panose="020B0603020202020204" pitchFamily="34" charset="0"/>
                </a:rPr>
                <a:t>odle údajů staničních hodin projede nástupiště od začátku do konce za 10 vteřin</a:t>
              </a:r>
            </a:p>
            <a:p>
              <a:pPr marL="285750" indent="-285750">
                <a:spcAft>
                  <a:spcPts val="600"/>
                </a:spcAft>
                <a:buFont typeface="Arial" panose="020B0604020202020204" pitchFamily="34" charset="0"/>
                <a:buChar char="•"/>
              </a:pPr>
              <a:r>
                <a:rPr lang="cs-CZ" sz="1600" dirty="0" smtClean="0">
                  <a:latin typeface="Trebuchet MS" panose="020B0603020202020204" pitchFamily="34" charset="0"/>
                </a:rPr>
                <a:t>její hodiny však ukážou 6 vteřin – nástupiště, které se vůči ní pohybuje, uvidí kratší</a:t>
              </a:r>
              <a:endParaRPr lang="cs-CZ" sz="1600" dirty="0">
                <a:latin typeface="Trebuchet MS" panose="020B0603020202020204" pitchFamily="34" charset="0"/>
              </a:endParaRPr>
            </a:p>
          </p:txBody>
        </p:sp>
      </p:grpSp>
      <p:sp>
        <p:nvSpPr>
          <p:cNvPr id="41" name="TextovéPole 40"/>
          <p:cNvSpPr txBox="1"/>
          <p:nvPr/>
        </p:nvSpPr>
        <p:spPr>
          <a:xfrm>
            <a:off x="679265" y="925443"/>
            <a:ext cx="8288386" cy="1169551"/>
          </a:xfrm>
          <a:prstGeom prst="rect">
            <a:avLst/>
          </a:prstGeom>
          <a:noFill/>
        </p:spPr>
        <p:txBody>
          <a:bodyPr wrap="square" rtlCol="0">
            <a:spAutoFit/>
          </a:bodyPr>
          <a:lstStyle/>
          <a:p>
            <a:pPr>
              <a:spcAft>
                <a:spcPts val="600"/>
              </a:spcAft>
            </a:pPr>
            <a:r>
              <a:rPr lang="en-GB" sz="2400" b="1" dirty="0" smtClean="0">
                <a:solidFill>
                  <a:srgbClr val="0000B4"/>
                </a:solidFill>
                <a:latin typeface="Trebuchet MS" panose="020B0603020202020204" pitchFamily="34" charset="0"/>
              </a:rPr>
              <a:t>Einstein</a:t>
            </a:r>
            <a:r>
              <a:rPr lang="cs-CZ" sz="2400" b="1" dirty="0" err="1" smtClean="0">
                <a:solidFill>
                  <a:srgbClr val="0000B4"/>
                </a:solidFill>
                <a:latin typeface="Trebuchet MS" panose="020B0603020202020204" pitchFamily="34" charset="0"/>
              </a:rPr>
              <a:t>ův</a:t>
            </a:r>
            <a:r>
              <a:rPr lang="cs-CZ" sz="2400" b="1" dirty="0" smtClean="0">
                <a:solidFill>
                  <a:srgbClr val="0000B4"/>
                </a:solidFill>
                <a:latin typeface="Trebuchet MS" panose="020B0603020202020204" pitchFamily="34" charset="0"/>
              </a:rPr>
              <a:t> expres</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má obrovské rozměry (délka 2 400 000 km) a míjí stejně dlouhé nástupiště</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 jede stálou rychlostí </a:t>
            </a:r>
            <a:r>
              <a:rPr lang="cs-CZ" i="1" dirty="0" smtClean="0">
                <a:latin typeface="Trebuchet MS" panose="020B0603020202020204" pitchFamily="34" charset="0"/>
              </a:rPr>
              <a:t>v</a:t>
            </a:r>
            <a:r>
              <a:rPr lang="cs-CZ" dirty="0" smtClean="0">
                <a:latin typeface="Trebuchet MS" panose="020B0603020202020204" pitchFamily="34" charset="0"/>
              </a:rPr>
              <a:t> = 240 000 km/s</a:t>
            </a:r>
            <a:endParaRPr lang="cs-CZ" dirty="0">
              <a:latin typeface="Trebuchet MS" panose="020B0603020202020204" pitchFamily="34" charset="0"/>
            </a:endParaRPr>
          </a:p>
        </p:txBody>
      </p:sp>
      <p:grpSp>
        <p:nvGrpSpPr>
          <p:cNvPr id="25" name="Skupina 24"/>
          <p:cNvGrpSpPr/>
          <p:nvPr/>
        </p:nvGrpSpPr>
        <p:grpSpPr>
          <a:xfrm>
            <a:off x="3631469" y="2292108"/>
            <a:ext cx="5189003" cy="1895485"/>
            <a:chOff x="3631469" y="4148744"/>
            <a:chExt cx="5189003" cy="1895485"/>
          </a:xfrm>
        </p:grpSpPr>
        <p:sp>
          <p:nvSpPr>
            <p:cNvPr id="40" name="TextovéPole 39"/>
            <p:cNvSpPr txBox="1"/>
            <p:nvPr/>
          </p:nvSpPr>
          <p:spPr>
            <a:xfrm>
              <a:off x="3631469" y="4148744"/>
              <a:ext cx="3814359" cy="430887"/>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Pohled kluka na nástupišti</a:t>
              </a:r>
              <a:endParaRPr lang="cs-CZ" sz="2200" u="sng" dirty="0">
                <a:solidFill>
                  <a:srgbClr val="0000B4"/>
                </a:solidFill>
                <a:latin typeface="Trebuchet MS" panose="020B0603020202020204" pitchFamily="34" charset="0"/>
              </a:endParaRPr>
            </a:p>
          </p:txBody>
        </p:sp>
        <p:sp>
          <p:nvSpPr>
            <p:cNvPr id="24" name="TextovéPole 23"/>
            <p:cNvSpPr txBox="1"/>
            <p:nvPr/>
          </p:nvSpPr>
          <p:spPr>
            <a:xfrm>
              <a:off x="3762103" y="4643846"/>
              <a:ext cx="5058369" cy="140038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cs-CZ" sz="1600" dirty="0" smtClean="0">
                  <a:latin typeface="Trebuchet MS" panose="020B0603020202020204" pitchFamily="34" charset="0"/>
                </a:rPr>
                <a:t>mezi vjezdem začátku a konce vlaku do nádraží uplyne ve vlaku 10 vteřin</a:t>
              </a:r>
            </a:p>
            <a:p>
              <a:pPr marL="285750" indent="-285750">
                <a:spcAft>
                  <a:spcPts val="600"/>
                </a:spcAft>
                <a:buFont typeface="Arial" panose="020B0604020202020204" pitchFamily="34" charset="0"/>
                <a:buChar char="•"/>
              </a:pPr>
              <a:r>
                <a:rPr lang="cs-CZ" sz="1600" dirty="0" smtClean="0">
                  <a:latin typeface="Trebuchet MS" panose="020B0603020202020204" pitchFamily="34" charset="0"/>
                </a:rPr>
                <a:t>nádraží se však vůči vlaku pohybuje a na nástupišti uplyne jen 6 vteřin – vlak se klukovi bude jevit kratší</a:t>
              </a:r>
              <a:endParaRPr lang="cs-CZ" sz="1600" dirty="0">
                <a:latin typeface="Trebuchet MS" panose="020B0603020202020204" pitchFamily="34" charset="0"/>
              </a:endParaRPr>
            </a:p>
          </p:txBody>
        </p:sp>
      </p:grpSp>
    </p:spTree>
    <p:extLst>
      <p:ext uri="{BB962C8B-B14F-4D97-AF65-F5344CB8AC3E}">
        <p14:creationId xmlns:p14="http://schemas.microsoft.com/office/powerpoint/2010/main" val="333952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Skupina 20"/>
          <p:cNvGrpSpPr/>
          <p:nvPr/>
        </p:nvGrpSpPr>
        <p:grpSpPr>
          <a:xfrm>
            <a:off x="3631469" y="2292108"/>
            <a:ext cx="5189003" cy="1895485"/>
            <a:chOff x="3631469" y="4148744"/>
            <a:chExt cx="5189003" cy="1895485"/>
          </a:xfrm>
        </p:grpSpPr>
        <p:sp>
          <p:nvSpPr>
            <p:cNvPr id="22" name="TextovéPole 21"/>
            <p:cNvSpPr txBox="1"/>
            <p:nvPr/>
          </p:nvSpPr>
          <p:spPr>
            <a:xfrm>
              <a:off x="3631469" y="4148744"/>
              <a:ext cx="3814359" cy="430887"/>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Pohled kluka na nástupišti</a:t>
              </a:r>
              <a:endParaRPr lang="cs-CZ" sz="2200" u="sng" dirty="0">
                <a:solidFill>
                  <a:srgbClr val="0000B4"/>
                </a:solidFill>
                <a:latin typeface="Trebuchet MS" panose="020B0603020202020204" pitchFamily="34" charset="0"/>
              </a:endParaRPr>
            </a:p>
          </p:txBody>
        </p:sp>
        <p:sp>
          <p:nvSpPr>
            <p:cNvPr id="23" name="TextovéPole 22"/>
            <p:cNvSpPr txBox="1"/>
            <p:nvPr/>
          </p:nvSpPr>
          <p:spPr>
            <a:xfrm>
              <a:off x="3762103" y="4643846"/>
              <a:ext cx="5058369" cy="140038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cs-CZ" sz="1600" dirty="0" smtClean="0">
                  <a:latin typeface="Trebuchet MS" panose="020B0603020202020204" pitchFamily="34" charset="0"/>
                </a:rPr>
                <a:t>mezi vjezdem začátku a konce vlaku do nádraží uplyne ve vlaku 10 vteřin</a:t>
              </a:r>
            </a:p>
            <a:p>
              <a:pPr marL="285750" indent="-285750">
                <a:spcAft>
                  <a:spcPts val="600"/>
                </a:spcAft>
                <a:buFont typeface="Arial" panose="020B0604020202020204" pitchFamily="34" charset="0"/>
                <a:buChar char="•"/>
              </a:pPr>
              <a:r>
                <a:rPr lang="cs-CZ" sz="1600" dirty="0" smtClean="0">
                  <a:latin typeface="Trebuchet MS" panose="020B0603020202020204" pitchFamily="34" charset="0"/>
                </a:rPr>
                <a:t>nádraží se však vůči vlaku pohybuje a na nástupišti uplyne jen 6 vteřin – vlak se klukovi bude jevit kratší</a:t>
              </a:r>
              <a:endParaRPr lang="cs-CZ" sz="1600" dirty="0">
                <a:latin typeface="Trebuchet MS" panose="020B0603020202020204" pitchFamily="34" charset="0"/>
              </a:endParaRPr>
            </a:p>
          </p:txBody>
        </p:sp>
      </p:grpSp>
      <p:cxnSp>
        <p:nvCxnSpPr>
          <p:cNvPr id="8" name="Přímá spojnice 7"/>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00892" y="332656"/>
            <a:ext cx="8219580" cy="584775"/>
          </a:xfrm>
          <a:prstGeom prst="rect">
            <a:avLst/>
          </a:prstGeom>
          <a:noFill/>
        </p:spPr>
        <p:txBody>
          <a:bodyPr wrap="square" rtlCol="0">
            <a:spAutoFit/>
          </a:bodyPr>
          <a:lstStyle/>
          <a:p>
            <a:r>
              <a:rPr lang="cs-CZ" sz="3200" u="sng" dirty="0" smtClean="0">
                <a:solidFill>
                  <a:srgbClr val="0000B4"/>
                </a:solidFill>
                <a:latin typeface="Trebuchet MS" panose="020B0603020202020204" pitchFamily="34" charset="0"/>
              </a:rPr>
              <a:t>Rozměry</a:t>
            </a:r>
            <a:endParaRPr lang="cs-CZ" sz="3200" u="sng" dirty="0">
              <a:solidFill>
                <a:srgbClr val="0000B4"/>
              </a:solidFill>
              <a:latin typeface="Trebuchet MS" panose="020B0603020202020204" pitchFamily="34" charset="0"/>
            </a:endParaRPr>
          </a:p>
        </p:txBody>
      </p:sp>
      <p:pic>
        <p:nvPicPr>
          <p:cNvPr id="11266" name="Picture 2" descr="D:\Pavel\Documents\Fyzika\Science To Go\Relativita\Obrazek0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414" y="2089891"/>
            <a:ext cx="2813684" cy="4338335"/>
          </a:xfrm>
          <a:prstGeom prst="rect">
            <a:avLst/>
          </a:prstGeom>
          <a:noFill/>
          <a:extLst>
            <a:ext uri="{909E8E84-426E-40DD-AFC4-6F175D3DCCD1}">
              <a14:hiddenFill xmlns:a14="http://schemas.microsoft.com/office/drawing/2010/main">
                <a:solidFill>
                  <a:srgbClr val="FFFFFF"/>
                </a:solidFill>
              </a14:hiddenFill>
            </a:ext>
          </a:extLst>
        </p:spPr>
      </p:pic>
      <p:sp>
        <p:nvSpPr>
          <p:cNvPr id="41" name="TextovéPole 40"/>
          <p:cNvSpPr txBox="1"/>
          <p:nvPr/>
        </p:nvSpPr>
        <p:spPr>
          <a:xfrm>
            <a:off x="679265" y="925443"/>
            <a:ext cx="8288386" cy="1169551"/>
          </a:xfrm>
          <a:prstGeom prst="rect">
            <a:avLst/>
          </a:prstGeom>
          <a:noFill/>
        </p:spPr>
        <p:txBody>
          <a:bodyPr wrap="square" rtlCol="0">
            <a:spAutoFit/>
          </a:bodyPr>
          <a:lstStyle/>
          <a:p>
            <a:pPr>
              <a:spcAft>
                <a:spcPts val="600"/>
              </a:spcAft>
            </a:pPr>
            <a:r>
              <a:rPr lang="en-GB" sz="2400" b="1" dirty="0" smtClean="0">
                <a:solidFill>
                  <a:srgbClr val="0000B4"/>
                </a:solidFill>
                <a:latin typeface="Trebuchet MS" panose="020B0603020202020204" pitchFamily="34" charset="0"/>
              </a:rPr>
              <a:t>Einstein</a:t>
            </a:r>
            <a:r>
              <a:rPr lang="cs-CZ" sz="2400" b="1" dirty="0" err="1" smtClean="0">
                <a:solidFill>
                  <a:srgbClr val="0000B4"/>
                </a:solidFill>
                <a:latin typeface="Trebuchet MS" panose="020B0603020202020204" pitchFamily="34" charset="0"/>
              </a:rPr>
              <a:t>ův</a:t>
            </a:r>
            <a:r>
              <a:rPr lang="cs-CZ" sz="2400" b="1" dirty="0" smtClean="0">
                <a:solidFill>
                  <a:srgbClr val="0000B4"/>
                </a:solidFill>
                <a:latin typeface="Trebuchet MS" panose="020B0603020202020204" pitchFamily="34" charset="0"/>
              </a:rPr>
              <a:t> expres</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má obrovské rozměry (délka 2 400 000 km) a míjí stejně dlouhé nástupiště</a:t>
            </a:r>
          </a:p>
          <a:p>
            <a:pPr marL="285750" indent="-285750">
              <a:spcAft>
                <a:spcPts val="600"/>
              </a:spcAft>
              <a:buFont typeface="Arial" panose="020B0604020202020204" pitchFamily="34" charset="0"/>
              <a:buChar char="•"/>
            </a:pPr>
            <a:r>
              <a:rPr lang="cs-CZ" dirty="0" smtClean="0">
                <a:latin typeface="Trebuchet MS" panose="020B0603020202020204" pitchFamily="34" charset="0"/>
              </a:rPr>
              <a:t> jede stálou rychlostí </a:t>
            </a:r>
            <a:r>
              <a:rPr lang="cs-CZ" i="1" dirty="0" smtClean="0">
                <a:latin typeface="Trebuchet MS" panose="020B0603020202020204" pitchFamily="34" charset="0"/>
              </a:rPr>
              <a:t>v</a:t>
            </a:r>
            <a:r>
              <a:rPr lang="cs-CZ" dirty="0" smtClean="0">
                <a:latin typeface="Trebuchet MS" panose="020B0603020202020204" pitchFamily="34" charset="0"/>
              </a:rPr>
              <a:t> = 240 000 km/s</a:t>
            </a:r>
            <a:endParaRPr lang="cs-CZ" dirty="0">
              <a:latin typeface="Trebuchet MS" panose="020B0603020202020204" pitchFamily="34" charset="0"/>
            </a:endParaRPr>
          </a:p>
        </p:txBody>
      </p:sp>
      <p:grpSp>
        <p:nvGrpSpPr>
          <p:cNvPr id="25" name="Skupina 24"/>
          <p:cNvGrpSpPr/>
          <p:nvPr/>
        </p:nvGrpSpPr>
        <p:grpSpPr>
          <a:xfrm>
            <a:off x="3631470" y="4484293"/>
            <a:ext cx="5189002" cy="1676483"/>
            <a:chOff x="3631470" y="2403038"/>
            <a:chExt cx="5189002" cy="1676483"/>
          </a:xfrm>
        </p:grpSpPr>
        <p:sp>
          <p:nvSpPr>
            <p:cNvPr id="26" name="TextovéPole 25"/>
            <p:cNvSpPr txBox="1"/>
            <p:nvPr/>
          </p:nvSpPr>
          <p:spPr>
            <a:xfrm>
              <a:off x="3631470" y="2403038"/>
              <a:ext cx="3324492" cy="430887"/>
            </a:xfrm>
            <a:prstGeom prst="rect">
              <a:avLst/>
            </a:prstGeom>
            <a:noFill/>
          </p:spPr>
          <p:txBody>
            <a:bodyPr wrap="square" rtlCol="0">
              <a:spAutoFit/>
            </a:bodyPr>
            <a:lstStyle/>
            <a:p>
              <a:r>
                <a:rPr lang="cs-CZ" sz="2200" u="sng" dirty="0" smtClean="0">
                  <a:solidFill>
                    <a:srgbClr val="0000B4"/>
                  </a:solidFill>
                  <a:latin typeface="Trebuchet MS" panose="020B0603020202020204" pitchFamily="34" charset="0"/>
                </a:rPr>
                <a:t>Pohled dívky ve vlaku</a:t>
              </a:r>
              <a:endParaRPr lang="cs-CZ" sz="2200" u="sng" dirty="0">
                <a:solidFill>
                  <a:srgbClr val="0000B4"/>
                </a:solidFill>
                <a:latin typeface="Trebuchet MS" panose="020B0603020202020204" pitchFamily="34" charset="0"/>
              </a:endParaRPr>
            </a:p>
          </p:txBody>
        </p:sp>
        <p:sp>
          <p:nvSpPr>
            <p:cNvPr id="27" name="TextovéPole 26"/>
            <p:cNvSpPr txBox="1"/>
            <p:nvPr/>
          </p:nvSpPr>
          <p:spPr>
            <a:xfrm>
              <a:off x="3762103" y="2925359"/>
              <a:ext cx="5058369" cy="115416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cs-CZ" sz="1600" dirty="0">
                  <a:latin typeface="Trebuchet MS" panose="020B0603020202020204" pitchFamily="34" charset="0"/>
                </a:rPr>
                <a:t>p</a:t>
              </a:r>
              <a:r>
                <a:rPr lang="cs-CZ" sz="1600" dirty="0" smtClean="0">
                  <a:latin typeface="Trebuchet MS" panose="020B0603020202020204" pitchFamily="34" charset="0"/>
                </a:rPr>
                <a:t>odle údajů staničních hodin projede nástupiště od začátku do konce za 10 vteřin</a:t>
              </a:r>
            </a:p>
            <a:p>
              <a:pPr marL="285750" indent="-285750">
                <a:spcAft>
                  <a:spcPts val="600"/>
                </a:spcAft>
                <a:buFont typeface="Arial" panose="020B0604020202020204" pitchFamily="34" charset="0"/>
                <a:buChar char="•"/>
              </a:pPr>
              <a:r>
                <a:rPr lang="cs-CZ" sz="1600" dirty="0" smtClean="0">
                  <a:latin typeface="Trebuchet MS" panose="020B0603020202020204" pitchFamily="34" charset="0"/>
                </a:rPr>
                <a:t>její hodiny však ukážou 6 vteřin – nástupiště, které se vůči ní pohybuje, uvidí kratší</a:t>
              </a:r>
              <a:endParaRPr lang="cs-CZ" sz="1600" dirty="0">
                <a:latin typeface="Trebuchet MS" panose="020B0603020202020204" pitchFamily="34" charset="0"/>
              </a:endParaRPr>
            </a:p>
          </p:txBody>
        </p:sp>
      </p:grpSp>
      <p:grpSp>
        <p:nvGrpSpPr>
          <p:cNvPr id="42" name="Skupina 41"/>
          <p:cNvGrpSpPr/>
          <p:nvPr/>
        </p:nvGrpSpPr>
        <p:grpSpPr>
          <a:xfrm>
            <a:off x="3677194" y="3385495"/>
            <a:ext cx="5143278" cy="2906475"/>
            <a:chOff x="-4601406" y="2101460"/>
            <a:chExt cx="5143278" cy="2906475"/>
          </a:xfrm>
          <a:effectLst/>
        </p:grpSpPr>
        <p:sp>
          <p:nvSpPr>
            <p:cNvPr id="43" name="Obdélník 42"/>
            <p:cNvSpPr/>
            <p:nvPr/>
          </p:nvSpPr>
          <p:spPr>
            <a:xfrm>
              <a:off x="-4601406" y="2101460"/>
              <a:ext cx="5143278" cy="2906475"/>
            </a:xfrm>
            <a:prstGeom prst="rect">
              <a:avLst/>
            </a:prstGeom>
            <a:solidFill>
              <a:schemeClr val="bg1"/>
            </a:solidFill>
            <a:ln>
              <a:solidFill>
                <a:srgbClr val="FFC000"/>
              </a:solidFill>
            </a:ln>
            <a:effectLst>
              <a:outerShdw blurRad="1016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sp>
          <p:nvSpPr>
            <p:cNvPr id="44" name="TextovéPole 43"/>
            <p:cNvSpPr txBox="1"/>
            <p:nvPr/>
          </p:nvSpPr>
          <p:spPr>
            <a:xfrm>
              <a:off x="-3436878" y="2247912"/>
              <a:ext cx="2793559" cy="461665"/>
            </a:xfrm>
            <a:prstGeom prst="rect">
              <a:avLst/>
            </a:prstGeom>
            <a:noFill/>
          </p:spPr>
          <p:txBody>
            <a:bodyPr wrap="square" rtlCol="0">
              <a:spAutoFit/>
            </a:bodyPr>
            <a:lstStyle/>
            <a:p>
              <a:r>
                <a:rPr lang="cs-CZ" sz="2400" dirty="0" smtClean="0">
                  <a:solidFill>
                    <a:srgbClr val="0000B4"/>
                  </a:solidFill>
                  <a:latin typeface="Trebuchet MS" panose="020B0603020202020204" pitchFamily="34" charset="0"/>
                </a:rPr>
                <a:t>2. Kontrakce délek</a:t>
              </a:r>
              <a:endParaRPr lang="cs-CZ" sz="2400" dirty="0">
                <a:solidFill>
                  <a:srgbClr val="0000B4"/>
                </a:solidFill>
                <a:latin typeface="Trebuchet MS" panose="020B0603020202020204" pitchFamily="34" charset="0"/>
              </a:endParaRPr>
            </a:p>
          </p:txBody>
        </p:sp>
        <p:sp>
          <p:nvSpPr>
            <p:cNvPr id="45" name="TextovéPole 44"/>
            <p:cNvSpPr txBox="1"/>
            <p:nvPr/>
          </p:nvSpPr>
          <p:spPr>
            <a:xfrm>
              <a:off x="-4134678" y="2763369"/>
              <a:ext cx="4314190" cy="646331"/>
            </a:xfrm>
            <a:prstGeom prst="rect">
              <a:avLst/>
            </a:prstGeom>
            <a:noFill/>
          </p:spPr>
          <p:txBody>
            <a:bodyPr wrap="square" rtlCol="0">
              <a:spAutoFit/>
            </a:bodyPr>
            <a:lstStyle/>
            <a:p>
              <a:r>
                <a:rPr lang="cs-CZ" dirty="0" smtClean="0">
                  <a:latin typeface="Trebuchet MS" panose="020B0603020202020204" pitchFamily="34" charset="0"/>
                </a:rPr>
                <a:t>Pokud se nějaká věc vůči mně </a:t>
              </a:r>
              <a:r>
                <a:rPr lang="cs-CZ" dirty="0">
                  <a:latin typeface="Trebuchet MS" panose="020B0603020202020204" pitchFamily="34" charset="0"/>
                </a:rPr>
                <a:t>pohybuje rychlostí </a:t>
              </a:r>
              <a:r>
                <a:rPr lang="cs-CZ" i="1" dirty="0" smtClean="0">
                  <a:latin typeface="Trebuchet MS" panose="020B0603020202020204" pitchFamily="34" charset="0"/>
                </a:rPr>
                <a:t>v</a:t>
              </a:r>
              <a:r>
                <a:rPr lang="cs-CZ" dirty="0" smtClean="0">
                  <a:latin typeface="Trebuchet MS" panose="020B0603020202020204" pitchFamily="34" charset="0"/>
                </a:rPr>
                <a:t>, </a:t>
              </a:r>
              <a:r>
                <a:rPr lang="cs-CZ" b="1" dirty="0" smtClean="0">
                  <a:latin typeface="Trebuchet MS" panose="020B0603020202020204" pitchFamily="34" charset="0"/>
                </a:rPr>
                <a:t>jeví se mi kratší</a:t>
              </a:r>
              <a:r>
                <a:rPr lang="cs-CZ" dirty="0" smtClean="0">
                  <a:latin typeface="Trebuchet MS" panose="020B0603020202020204" pitchFamily="34" charset="0"/>
                </a:rPr>
                <a:t>.</a:t>
              </a:r>
              <a:endParaRPr lang="cs-CZ" i="1" dirty="0">
                <a:latin typeface="Trebuchet MS" panose="020B0603020202020204" pitchFamily="34" charset="0"/>
              </a:endParaRPr>
            </a:p>
          </p:txBody>
        </p:sp>
        <mc:AlternateContent xmlns:mc="http://schemas.openxmlformats.org/markup-compatibility/2006" xmlns:a14="http://schemas.microsoft.com/office/drawing/2010/main">
          <mc:Choice Requires="a14">
            <p:sp>
              <p:nvSpPr>
                <p:cNvPr id="46" name="Obdélník 45"/>
                <p:cNvSpPr/>
                <p:nvPr/>
              </p:nvSpPr>
              <p:spPr>
                <a:xfrm>
                  <a:off x="-4152197" y="3633645"/>
                  <a:ext cx="2176493" cy="860428"/>
                </a:xfrm>
                <a:prstGeom prst="rect">
                  <a:avLst/>
                </a:prstGeom>
                <a:solidFill>
                  <a:srgbClr val="FFC000"/>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2400" b="0" i="1" smtClean="0">
                                <a:solidFill>
                                  <a:schemeClr val="tx1"/>
                                </a:solidFill>
                                <a:latin typeface="Cambria Math"/>
                              </a:rPr>
                            </m:ctrlPr>
                          </m:sSubPr>
                          <m:e>
                            <m:r>
                              <a:rPr lang="cs-CZ" sz="2400" b="0" i="1" smtClean="0">
                                <a:solidFill>
                                  <a:schemeClr val="tx1"/>
                                </a:solidFill>
                                <a:latin typeface="Cambria Math"/>
                              </a:rPr>
                              <m:t>𝑙</m:t>
                            </m:r>
                          </m:e>
                          <m:sub>
                            <m:r>
                              <m:rPr>
                                <m:nor/>
                              </m:rPr>
                              <a:rPr lang="cs-CZ" sz="2400" b="0" i="0" smtClean="0">
                                <a:solidFill>
                                  <a:schemeClr val="tx1"/>
                                </a:solidFill>
                                <a:latin typeface="Cambria Math"/>
                              </a:rPr>
                              <m:t>kluk</m:t>
                            </m:r>
                          </m:sub>
                        </m:sSub>
                        <m:r>
                          <a:rPr lang="cs-CZ" sz="2400" b="0" i="1" smtClean="0">
                            <a:solidFill>
                              <a:schemeClr val="tx1"/>
                            </a:solidFill>
                            <a:latin typeface="Cambria Math"/>
                          </a:rPr>
                          <m:t>=</m:t>
                        </m:r>
                        <m:f>
                          <m:fPr>
                            <m:ctrlPr>
                              <a:rPr lang="cs-CZ" sz="2400" b="0" i="1" smtClean="0">
                                <a:solidFill>
                                  <a:schemeClr val="tx1"/>
                                </a:solidFill>
                                <a:latin typeface="Cambria Math"/>
                              </a:rPr>
                            </m:ctrlPr>
                          </m:fPr>
                          <m:num>
                            <m:sSub>
                              <m:sSubPr>
                                <m:ctrlPr>
                                  <a:rPr lang="cs-CZ" sz="2400" i="1">
                                    <a:latin typeface="Cambria Math"/>
                                    <a:ea typeface="Cambria Math"/>
                                  </a:rPr>
                                </m:ctrlPr>
                              </m:sSubPr>
                              <m:e>
                                <m:r>
                                  <a:rPr lang="cs-CZ" sz="2400" i="1">
                                    <a:latin typeface="Cambria Math"/>
                                    <a:ea typeface="Cambria Math"/>
                                  </a:rPr>
                                  <m:t>𝑙</m:t>
                                </m:r>
                              </m:e>
                              <m:sub>
                                <m:r>
                                  <m:rPr>
                                    <m:nor/>
                                  </m:rPr>
                                  <a:rPr lang="cs-CZ" sz="2400" i="0">
                                    <a:latin typeface="Cambria Math"/>
                                    <a:ea typeface="Cambria Math"/>
                                  </a:rPr>
                                  <m:t>d</m:t>
                                </m:r>
                                <m:r>
                                  <m:rPr>
                                    <m:nor/>
                                  </m:rPr>
                                  <a:rPr lang="cs-CZ" sz="2400" b="0" i="0" smtClean="0">
                                    <a:latin typeface="Cambria Math"/>
                                    <a:ea typeface="Cambria Math"/>
                                  </a:rPr>
                                  <m:t>í</m:t>
                                </m:r>
                                <m:r>
                                  <m:rPr>
                                    <m:nor/>
                                  </m:rPr>
                                  <a:rPr lang="cs-CZ" sz="2400" b="0" i="0" smtClean="0">
                                    <a:latin typeface="Cambria Math"/>
                                    <a:ea typeface="Cambria Math"/>
                                  </a:rPr>
                                  <m:t>vka</m:t>
                                </m:r>
                              </m:sub>
                            </m:sSub>
                          </m:num>
                          <m:den>
                            <m:r>
                              <a:rPr lang="cs-CZ" sz="2400" b="0" i="1" smtClean="0">
                                <a:solidFill>
                                  <a:schemeClr val="tx1"/>
                                </a:solidFill>
                                <a:latin typeface="Cambria Math"/>
                                <a:ea typeface="Cambria Math"/>
                              </a:rPr>
                              <m:t>𝛾</m:t>
                            </m:r>
                          </m:den>
                        </m:f>
                      </m:oMath>
                    </m:oMathPara>
                  </a14:m>
                  <a:endParaRPr lang="cs-CZ" sz="2400" dirty="0">
                    <a:solidFill>
                      <a:schemeClr val="tx1"/>
                    </a:solidFill>
                  </a:endParaRPr>
                </a:p>
              </p:txBody>
            </p:sp>
          </mc:Choice>
          <mc:Fallback xmlns="">
            <p:sp>
              <p:nvSpPr>
                <p:cNvPr id="46" name="Obdélník 45"/>
                <p:cNvSpPr>
                  <a:spLocks noRot="1" noChangeAspect="1" noMove="1" noResize="1" noEditPoints="1" noAdjustHandles="1" noChangeArrowheads="1" noChangeShapeType="1" noTextEdit="1"/>
                </p:cNvSpPr>
                <p:nvPr/>
              </p:nvSpPr>
              <p:spPr>
                <a:xfrm>
                  <a:off x="-4152197" y="3633645"/>
                  <a:ext cx="2176493" cy="860428"/>
                </a:xfrm>
                <a:prstGeom prst="rect">
                  <a:avLst/>
                </a:prstGeom>
                <a:blipFill rotWithShape="1">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7" name="Obdélník 46"/>
                <p:cNvSpPr/>
                <p:nvPr/>
              </p:nvSpPr>
              <p:spPr>
                <a:xfrm>
                  <a:off x="-1530723" y="3529543"/>
                  <a:ext cx="1919628" cy="957313"/>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cs-CZ" i="1" smtClean="0">
                            <a:latin typeface="Cambria Math"/>
                            <a:ea typeface="Cambria Math"/>
                          </a:rPr>
                          <m:t>𝛾</m:t>
                        </m:r>
                        <m:r>
                          <a:rPr lang="cs-CZ" i="1" smtClean="0">
                            <a:latin typeface="Cambria Math"/>
                            <a:ea typeface="Cambria Math"/>
                          </a:rPr>
                          <m:t>=</m:t>
                        </m:r>
                        <m:f>
                          <m:fPr>
                            <m:ctrlPr>
                              <a:rPr lang="cs-CZ" i="1">
                                <a:latin typeface="Cambria Math"/>
                                <a:ea typeface="Cambria Math"/>
                              </a:rPr>
                            </m:ctrlPr>
                          </m:fPr>
                          <m:num>
                            <m:r>
                              <a:rPr lang="cs-CZ" i="1">
                                <a:latin typeface="Cambria Math"/>
                                <a:ea typeface="Cambria Math"/>
                              </a:rPr>
                              <m:t>1</m:t>
                            </m:r>
                          </m:num>
                          <m:den>
                            <m:rad>
                              <m:radPr>
                                <m:degHide m:val="on"/>
                                <m:ctrlPr>
                                  <a:rPr lang="cs-CZ" i="1">
                                    <a:latin typeface="Cambria Math"/>
                                    <a:ea typeface="Cambria Math"/>
                                  </a:rPr>
                                </m:ctrlPr>
                              </m:radPr>
                              <m:deg/>
                              <m:e>
                                <m:r>
                                  <a:rPr lang="cs-CZ" i="1">
                                    <a:latin typeface="Cambria Math"/>
                                    <a:ea typeface="Cambria Math"/>
                                  </a:rPr>
                                  <m:t>1−</m:t>
                                </m:r>
                                <m:f>
                                  <m:fPr>
                                    <m:ctrlPr>
                                      <a:rPr lang="cs-CZ" i="1">
                                        <a:latin typeface="Cambria Math"/>
                                        <a:ea typeface="Cambria Math"/>
                                      </a:rPr>
                                    </m:ctrlPr>
                                  </m:fPr>
                                  <m:num>
                                    <m:sSup>
                                      <m:sSupPr>
                                        <m:ctrlPr>
                                          <a:rPr lang="cs-CZ" i="1">
                                            <a:latin typeface="Cambria Math"/>
                                            <a:ea typeface="Cambria Math"/>
                                          </a:rPr>
                                        </m:ctrlPr>
                                      </m:sSupPr>
                                      <m:e>
                                        <m:r>
                                          <a:rPr lang="cs-CZ" i="1">
                                            <a:latin typeface="Cambria Math"/>
                                            <a:ea typeface="Cambria Math"/>
                                          </a:rPr>
                                          <m:t>𝑣</m:t>
                                        </m:r>
                                      </m:e>
                                      <m:sup>
                                        <m:r>
                                          <a:rPr lang="cs-CZ" i="1">
                                            <a:latin typeface="Cambria Math"/>
                                            <a:ea typeface="Cambria Math"/>
                                          </a:rPr>
                                          <m:t>2</m:t>
                                        </m:r>
                                      </m:sup>
                                    </m:sSup>
                                  </m:num>
                                  <m:den>
                                    <m:sSup>
                                      <m:sSupPr>
                                        <m:ctrlPr>
                                          <a:rPr lang="cs-CZ" i="1">
                                            <a:latin typeface="Cambria Math"/>
                                            <a:ea typeface="Cambria Math"/>
                                          </a:rPr>
                                        </m:ctrlPr>
                                      </m:sSupPr>
                                      <m:e>
                                        <m:r>
                                          <a:rPr lang="cs-CZ" i="1">
                                            <a:latin typeface="Cambria Math"/>
                                            <a:ea typeface="Cambria Math"/>
                                          </a:rPr>
                                          <m:t>𝑐</m:t>
                                        </m:r>
                                      </m:e>
                                      <m:sup>
                                        <m:r>
                                          <a:rPr lang="cs-CZ" i="1">
                                            <a:latin typeface="Cambria Math"/>
                                            <a:ea typeface="Cambria Math"/>
                                          </a:rPr>
                                          <m:t>2</m:t>
                                        </m:r>
                                      </m:sup>
                                    </m:sSup>
                                  </m:den>
                                </m:f>
                              </m:e>
                            </m:rad>
                          </m:den>
                        </m:f>
                        <m:r>
                          <a:rPr lang="cs-CZ" i="1" smtClean="0">
                            <a:latin typeface="Cambria Math"/>
                            <a:ea typeface="Cambria Math"/>
                          </a:rPr>
                          <m:t>≥</m:t>
                        </m:r>
                        <m:r>
                          <a:rPr lang="cs-CZ" b="0" i="1" smtClean="0">
                            <a:latin typeface="Cambria Math"/>
                            <a:ea typeface="Cambria Math"/>
                          </a:rPr>
                          <m:t>1</m:t>
                        </m:r>
                      </m:oMath>
                    </m:oMathPara>
                  </a14:m>
                  <a:endParaRPr lang="cs-CZ" dirty="0"/>
                </a:p>
              </p:txBody>
            </p:sp>
          </mc:Choice>
          <mc:Fallback xmlns="">
            <p:sp>
              <p:nvSpPr>
                <p:cNvPr id="47" name="Obdélník 46"/>
                <p:cNvSpPr>
                  <a:spLocks noRot="1" noChangeAspect="1" noMove="1" noResize="1" noEditPoints="1" noAdjustHandles="1" noChangeArrowheads="1" noChangeShapeType="1" noTextEdit="1"/>
                </p:cNvSpPr>
                <p:nvPr/>
              </p:nvSpPr>
              <p:spPr>
                <a:xfrm>
                  <a:off x="-1530723" y="3529543"/>
                  <a:ext cx="1919628" cy="957313"/>
                </a:xfrm>
                <a:prstGeom prst="rect">
                  <a:avLst/>
                </a:prstGeom>
                <a:blipFill rotWithShape="1">
                  <a:blip r:embed="rId5"/>
                  <a:stretch>
                    <a:fillRect/>
                  </a:stretch>
                </a:blipFill>
              </p:spPr>
              <p:txBody>
                <a:bodyPr/>
                <a:lstStyle/>
                <a:p>
                  <a:r>
                    <a:rPr lang="cs-CZ">
                      <a:noFill/>
                    </a:rPr>
                    <a:t> </a:t>
                  </a:r>
                </a:p>
              </p:txBody>
            </p:sp>
          </mc:Fallback>
        </mc:AlternateContent>
        <p:sp>
          <p:nvSpPr>
            <p:cNvPr id="48" name="TextovéPole 47"/>
            <p:cNvSpPr txBox="1"/>
            <p:nvPr/>
          </p:nvSpPr>
          <p:spPr>
            <a:xfrm>
              <a:off x="-1452560" y="4545350"/>
              <a:ext cx="1939046" cy="369332"/>
            </a:xfrm>
            <a:prstGeom prst="rect">
              <a:avLst/>
            </a:prstGeom>
            <a:noFill/>
          </p:spPr>
          <p:txBody>
            <a:bodyPr wrap="square" rtlCol="0">
              <a:spAutoFit/>
            </a:bodyPr>
            <a:lstStyle/>
            <a:p>
              <a:r>
                <a:rPr lang="cs-CZ" dirty="0" smtClean="0">
                  <a:solidFill>
                    <a:srgbClr val="C00000"/>
                  </a:solidFill>
                  <a:latin typeface="Trebuchet MS" panose="020B0603020202020204" pitchFamily="34" charset="0"/>
                </a:rPr>
                <a:t>Lorentzův faktor</a:t>
              </a:r>
              <a:endParaRPr lang="cs-CZ" dirty="0">
                <a:solidFill>
                  <a:srgbClr val="C00000"/>
                </a:solidFill>
                <a:latin typeface="Trebuchet MS" panose="020B0603020202020204" pitchFamily="34" charset="0"/>
              </a:endParaRPr>
            </a:p>
          </p:txBody>
        </p:sp>
      </p:grpSp>
    </p:spTree>
    <p:extLst>
      <p:ext uri="{BB962C8B-B14F-4D97-AF65-F5344CB8AC3E}">
        <p14:creationId xmlns:p14="http://schemas.microsoft.com/office/powerpoint/2010/main" val="341117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90"/>
                                          </p:val>
                                        </p:tav>
                                        <p:tav tm="100000">
                                          <p:val>
                                            <p:fltVal val="0"/>
                                          </p:val>
                                        </p:tav>
                                      </p:tavLst>
                                    </p:anim>
                                    <p:animEffect transition="in" filter="fade">
                                      <p:cBhvr>
                                        <p:cTn id="1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6480</TotalTime>
  <Words>1544</Words>
  <Application>Microsoft Office PowerPoint</Application>
  <PresentationFormat>Předvádění na obrazovce (4:3)</PresentationFormat>
  <Paragraphs>230</Paragraphs>
  <Slides>19</Slides>
  <Notes>14</Notes>
  <HiddenSlides>0</HiddenSlides>
  <MMClips>0</MMClips>
  <ScaleCrop>false</ScaleCrop>
  <HeadingPairs>
    <vt:vector size="4" baseType="variant">
      <vt:variant>
        <vt:lpstr>Motiv</vt:lpstr>
      </vt:variant>
      <vt:variant>
        <vt:i4>1</vt:i4>
      </vt:variant>
      <vt:variant>
        <vt:lpstr>Nadpisy snímků</vt:lpstr>
      </vt:variant>
      <vt:variant>
        <vt:i4>19</vt:i4>
      </vt:variant>
    </vt:vector>
  </HeadingPairs>
  <TitlesOfParts>
    <vt:vector size="20" baseType="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Pavel</dc:creator>
  <cp:lastModifiedBy>Pavel Stránský</cp:lastModifiedBy>
  <cp:revision>236</cp:revision>
  <dcterms:created xsi:type="dcterms:W3CDTF">2015-07-08T14:16:19Z</dcterms:created>
  <dcterms:modified xsi:type="dcterms:W3CDTF">2016-09-21T09:19:11Z</dcterms:modified>
  <cp:contentStatus>Konečný</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