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29"/>
  </p:notesMasterIdLst>
  <p:sldIdLst>
    <p:sldId id="256" r:id="rId2"/>
    <p:sldId id="348" r:id="rId3"/>
    <p:sldId id="474" r:id="rId4"/>
    <p:sldId id="461" r:id="rId5"/>
    <p:sldId id="465" r:id="rId6"/>
    <p:sldId id="462" r:id="rId7"/>
    <p:sldId id="421" r:id="rId8"/>
    <p:sldId id="468" r:id="rId9"/>
    <p:sldId id="434" r:id="rId10"/>
    <p:sldId id="455" r:id="rId11"/>
    <p:sldId id="429" r:id="rId12"/>
    <p:sldId id="440" r:id="rId13"/>
    <p:sldId id="482" r:id="rId14"/>
    <p:sldId id="436" r:id="rId15"/>
    <p:sldId id="430" r:id="rId16"/>
    <p:sldId id="479" r:id="rId17"/>
    <p:sldId id="470" r:id="rId18"/>
    <p:sldId id="473" r:id="rId19"/>
    <p:sldId id="477" r:id="rId20"/>
    <p:sldId id="471" r:id="rId21"/>
    <p:sldId id="442" r:id="rId22"/>
    <p:sldId id="472" r:id="rId23"/>
    <p:sldId id="480" r:id="rId24"/>
    <p:sldId id="481" r:id="rId25"/>
    <p:sldId id="437" r:id="rId26"/>
    <p:sldId id="439" r:id="rId27"/>
    <p:sldId id="286" r:id="rId28"/>
  </p:sldIdLst>
  <p:sldSz cx="9144000" cy="6858000" type="screen4x3"/>
  <p:notesSz cx="6858000" cy="9144000"/>
  <p:embeddedFontLst>
    <p:embeddedFont>
      <p:font typeface="Trebuchet MS" panose="020B0603020202020204" pitchFamily="34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Book Antiqua" panose="02040602050305030304" pitchFamily="18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B4"/>
    <a:srgbClr val="00FFFF"/>
    <a:srgbClr val="CC9900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72" autoAdjust="0"/>
  </p:normalViewPr>
  <p:slideViewPr>
    <p:cSldViewPr snapToGrid="0">
      <p:cViewPr>
        <p:scale>
          <a:sx n="66" d="100"/>
          <a:sy n="66" d="100"/>
        </p:scale>
        <p:origin x="-2934" y="-8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833A5-37D9-4D18-A449-0E10CB8BFADB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9C8E5-37EA-42EB-9C7F-E8D7F76D71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77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ED8B2C1-3E71-440D-B145-955466C7B781}" type="slidenum">
              <a:rPr lang="cs-CZ" altLang="cs-CZ" b="0" smtClean="0"/>
              <a:pPr eaLnBrk="1" hangingPunct="1">
                <a:defRPr/>
              </a:pPr>
              <a:t>2</a:t>
            </a:fld>
            <a:endParaRPr lang="cs-CZ" altLang="cs-CZ" b="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7388"/>
            <a:ext cx="4565650" cy="342582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ED8B2C1-3E71-440D-B145-955466C7B781}" type="slidenum">
              <a:rPr lang="cs-CZ" altLang="cs-CZ" b="0" smtClean="0"/>
              <a:pPr eaLnBrk="1" hangingPunct="1">
                <a:defRPr/>
              </a:pPr>
              <a:t>3</a:t>
            </a:fld>
            <a:endParaRPr lang="cs-CZ" altLang="cs-CZ" b="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7388"/>
            <a:ext cx="4565650" cy="342582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BACEB2-F4CD-4C5A-BF75-112FF9030F06}" type="slidenum">
              <a:rPr lang="cs-CZ" altLang="cs-CZ"/>
              <a:pPr>
                <a:defRPr/>
              </a:pPr>
              <a:t>4</a:t>
            </a:fld>
            <a:endParaRPr lang="cs-CZ" alt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BACEB2-F4CD-4C5A-BF75-112FF9030F06}" type="slidenum">
              <a:rPr lang="cs-CZ" altLang="cs-CZ"/>
              <a:pPr>
                <a:defRPr/>
              </a:pPr>
              <a:t>5</a:t>
            </a:fld>
            <a:endParaRPr lang="cs-CZ" alt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2B97D3-49E9-45EE-B3F3-5A7EE39BB3DC}" type="slidenum">
              <a:rPr lang="cs-CZ" altLang="cs-CZ"/>
              <a:pPr>
                <a:defRPr/>
              </a:pPr>
              <a:t>6</a:t>
            </a:fld>
            <a:endParaRPr lang="cs-CZ" alt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E28F43-4300-4B1A-A63B-B8415D3F8CD0}" type="slidenum">
              <a:rPr lang="cs-CZ" b="0"/>
              <a:pPr eaLnBrk="1" hangingPunct="1"/>
              <a:t>10</a:t>
            </a:fld>
            <a:endParaRPr lang="cs-CZ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4012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25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20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054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279525" y="685800"/>
            <a:ext cx="7086600" cy="54403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2D9F5-FF8A-4BC4-8BD1-CBF5A960F7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7755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79525" y="685800"/>
            <a:ext cx="7086600" cy="731838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3984625" y="1600200"/>
            <a:ext cx="25527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3984625" y="3938588"/>
            <a:ext cx="25527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D6986-538B-4810-8C2B-601281A8D2A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8180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9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81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158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508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646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142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63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09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80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.png"/><Relationship Id="rId7" Type="http://schemas.openxmlformats.org/officeDocument/2006/relationships/image" Target="../media/image1.gi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5.gif"/><Relationship Id="rId5" Type="http://schemas.openxmlformats.org/officeDocument/2006/relationships/image" Target="../media/image3.png"/><Relationship Id="rId10" Type="http://schemas.openxmlformats.org/officeDocument/2006/relationships/image" Target="../media/image4.gif"/><Relationship Id="rId4" Type="http://schemas.openxmlformats.org/officeDocument/2006/relationships/image" Target="../media/image2.png"/><Relationship Id="rId9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7" Type="http://schemas.openxmlformats.org/officeDocument/2006/relationships/image" Target="../media/image39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370.png"/><Relationship Id="rId4" Type="http://schemas.openxmlformats.org/officeDocument/2006/relationships/image" Target="../media/image3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5" Type="http://schemas.openxmlformats.org/officeDocument/2006/relationships/image" Target="../media/image430.png"/><Relationship Id="rId4" Type="http://schemas.openxmlformats.org/officeDocument/2006/relationships/image" Target="../media/image4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.gi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5.gif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4.gif"/><Relationship Id="rId4" Type="http://schemas.openxmlformats.org/officeDocument/2006/relationships/image" Target="../media/image2.png"/><Relationship Id="rId9" Type="http://schemas.openxmlformats.org/officeDocument/2006/relationships/image" Target="../media/image3.gif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png"/><Relationship Id="rId3" Type="http://schemas.openxmlformats.org/officeDocument/2006/relationships/image" Target="../media/image42.png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openxmlformats.org/officeDocument/2006/relationships/image" Target="../media/image44.png"/><Relationship Id="rId15" Type="http://schemas.openxmlformats.org/officeDocument/2006/relationships/image" Target="../media/image20.wmf"/><Relationship Id="rId10" Type="http://schemas.openxmlformats.org/officeDocument/2006/relationships/image" Target="../media/image15.png"/><Relationship Id="rId4" Type="http://schemas.openxmlformats.org/officeDocument/2006/relationships/image" Target="../media/image43.png"/><Relationship Id="rId9" Type="http://schemas.openxmlformats.org/officeDocument/2006/relationships/image" Target="../media/image9.wmf"/><Relationship Id="rId14" Type="http://schemas.openxmlformats.org/officeDocument/2006/relationships/image" Target="../media/image1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23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1828824" y="156762"/>
            <a:ext cx="5584224" cy="236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cs-CZ" sz="5000" cap="small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Time</a:t>
            </a:r>
            <a:r>
              <a:rPr lang="cs-CZ" sz="5000" cap="small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5000" cap="small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correlators</a:t>
            </a:r>
            <a:r>
              <a:rPr lang="cs-CZ" sz="5000" cap="small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</a:p>
          <a:p>
            <a:pPr algn="ctr"/>
            <a:r>
              <a:rPr lang="cs-CZ" sz="3200" cap="small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as a </a:t>
            </a:r>
            <a:r>
              <a:rPr lang="cs-CZ" sz="3200" cap="small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measure</a:t>
            </a:r>
            <a:r>
              <a:rPr lang="cs-CZ" sz="3200" cap="small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3200" cap="small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of</a:t>
            </a:r>
            <a:r>
              <a:rPr lang="cs-CZ" sz="3200" cap="small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3200" cap="small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quantum</a:t>
            </a:r>
            <a:r>
              <a:rPr lang="cs-CZ" sz="3200" cap="small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chaos in </a:t>
            </a:r>
            <a:r>
              <a:rPr lang="cs-CZ" sz="3200" cap="small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quantum</a:t>
            </a:r>
            <a:r>
              <a:rPr lang="cs-CZ" sz="3200" cap="small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3200" cap="small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optics</a:t>
            </a:r>
            <a:r>
              <a:rPr lang="cs-CZ" sz="3200" cap="small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3200" cap="small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models</a:t>
            </a:r>
            <a:endParaRPr lang="cs-CZ" sz="3200" cap="small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114996" y="2709279"/>
            <a:ext cx="5160594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0" dirty="0">
                <a:latin typeface="Trebuchet MS" panose="020B0603020202020204" pitchFamily="34" charset="0"/>
              </a:rPr>
              <a:t>Pavel </a:t>
            </a:r>
            <a:r>
              <a:rPr lang="en-US" sz="2400" b="0" dirty="0" err="1">
                <a:latin typeface="Trebuchet MS" panose="020B0603020202020204" pitchFamily="34" charset="0"/>
              </a:rPr>
              <a:t>Str</a:t>
            </a:r>
            <a:r>
              <a:rPr lang="cs-CZ" sz="2400" b="0" dirty="0" err="1" smtClean="0">
                <a:latin typeface="Trebuchet MS" panose="020B0603020202020204" pitchFamily="34" charset="0"/>
              </a:rPr>
              <a:t>ánský</a:t>
            </a:r>
            <a:endParaRPr lang="cs-CZ" sz="2400" b="0" baseline="30000" dirty="0">
              <a:latin typeface="Trebuchet MS" panose="020B0603020202020204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79511" y="6433590"/>
            <a:ext cx="69976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400" b="0" dirty="0" smtClean="0">
                <a:latin typeface="Trebuchet MS" panose="020B0603020202020204" pitchFamily="34" charset="0"/>
              </a:rPr>
              <a:t>Institute </a:t>
            </a:r>
            <a:r>
              <a:rPr lang="cs-CZ" sz="1400" b="0" dirty="0" err="1" smtClean="0">
                <a:latin typeface="Trebuchet MS" panose="020B0603020202020204" pitchFamily="34" charset="0"/>
              </a:rPr>
              <a:t>of</a:t>
            </a:r>
            <a:r>
              <a:rPr lang="cs-CZ" sz="1400" b="0" dirty="0" smtClean="0">
                <a:latin typeface="Trebuchet MS" panose="020B0603020202020204" pitchFamily="34" charset="0"/>
              </a:rPr>
              <a:t> </a:t>
            </a:r>
            <a:r>
              <a:rPr lang="cs-CZ" sz="1400" b="0" dirty="0" err="1" smtClean="0">
                <a:latin typeface="Trebuchet MS" panose="020B0603020202020204" pitchFamily="34" charset="0"/>
              </a:rPr>
              <a:t>Scientific</a:t>
            </a:r>
            <a:r>
              <a:rPr lang="cs-CZ" sz="1400" b="0" dirty="0" smtClean="0">
                <a:latin typeface="Trebuchet MS" panose="020B0603020202020204" pitchFamily="34" charset="0"/>
              </a:rPr>
              <a:t> Instruments, CAS, Brno</a:t>
            </a:r>
            <a:endParaRPr lang="cs-CZ" sz="1400" b="0" dirty="0">
              <a:latin typeface="Trebuchet MS" panose="020B0603020202020204" pitchFamily="34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7234654" y="6433591"/>
            <a:ext cx="1657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400" b="0" dirty="0" smtClean="0">
                <a:latin typeface="Trebuchet MS" panose="020B0603020202020204" pitchFamily="34" charset="0"/>
              </a:rPr>
              <a:t>20th </a:t>
            </a:r>
            <a:r>
              <a:rPr lang="cs-CZ" sz="1400" b="0" dirty="0" err="1" smtClean="0">
                <a:latin typeface="Trebuchet MS" panose="020B0603020202020204" pitchFamily="34" charset="0"/>
              </a:rPr>
              <a:t>January</a:t>
            </a:r>
            <a:r>
              <a:rPr lang="cs-CZ" sz="1400" b="0" dirty="0" smtClean="0">
                <a:latin typeface="Trebuchet MS" panose="020B0603020202020204" pitchFamily="34" charset="0"/>
              </a:rPr>
              <a:t> </a:t>
            </a:r>
            <a:r>
              <a:rPr lang="en-US" sz="1400" b="0" dirty="0" smtClean="0">
                <a:latin typeface="Trebuchet MS" panose="020B0603020202020204" pitchFamily="34" charset="0"/>
              </a:rPr>
              <a:t>20</a:t>
            </a:r>
            <a:r>
              <a:rPr lang="cs-CZ" sz="1400" b="0" dirty="0" smtClean="0">
                <a:latin typeface="Trebuchet MS" panose="020B0603020202020204" pitchFamily="34" charset="0"/>
              </a:rPr>
              <a:t>20</a:t>
            </a:r>
            <a:endParaRPr lang="cs-CZ" sz="1400" b="0" dirty="0">
              <a:latin typeface="Trebuchet MS" panose="020B0603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578460" y="3191109"/>
            <a:ext cx="43381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www.pavelstransky.cz</a:t>
            </a:r>
            <a:endParaRPr lang="cs-CZ" sz="1600" baseline="30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71270" y="3902737"/>
            <a:ext cx="1863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Outline:</a:t>
            </a:r>
            <a:endParaRPr lang="en-GB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786743" y="4017768"/>
            <a:ext cx="6017623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1. </a:t>
            </a:r>
            <a:r>
              <a:rPr lang="cs-CZ" sz="24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Review</a:t>
            </a:r>
            <a:r>
              <a:rPr lang="cs-CZ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on c</a:t>
            </a:r>
            <a:r>
              <a:rPr lang="en-US" sz="24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lassical</a:t>
            </a:r>
            <a:r>
              <a:rPr lang="en-US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cs-CZ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and </a:t>
            </a:r>
            <a:r>
              <a:rPr lang="cs-CZ" sz="24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quantum</a:t>
            </a:r>
            <a:r>
              <a:rPr lang="cs-CZ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chaos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2. </a:t>
            </a:r>
            <a:r>
              <a:rPr lang="cs-CZ" sz="24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Brief</a:t>
            </a:r>
            <a:r>
              <a:rPr lang="cs-CZ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cs-CZ" sz="24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introduction</a:t>
            </a:r>
            <a:r>
              <a:rPr lang="cs-CZ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to </a:t>
            </a:r>
            <a:r>
              <a:rPr lang="cs-CZ" sz="24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Dicke</a:t>
            </a:r>
            <a:r>
              <a:rPr lang="cs-CZ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model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3. </a:t>
            </a:r>
            <a:r>
              <a:rPr lang="cs-CZ" sz="24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Time</a:t>
            </a:r>
            <a:r>
              <a:rPr lang="cs-CZ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cs-CZ" sz="24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correlators</a:t>
            </a:r>
            <a:r>
              <a:rPr lang="cs-CZ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, </a:t>
            </a:r>
            <a:r>
              <a:rPr lang="en-US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OTOCs (Oto</a:t>
            </a:r>
            <a:r>
              <a:rPr lang="cs-CZ" sz="24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čky</a:t>
            </a:r>
            <a:r>
              <a:rPr lang="cs-CZ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)</a:t>
            </a:r>
            <a:endParaRPr lang="en-US" sz="2400" dirty="0" smtClean="0">
              <a:solidFill>
                <a:srgbClr val="0000B4"/>
              </a:solidFill>
              <a:latin typeface="Trebuchet MS" panose="020B0603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4. </a:t>
            </a:r>
            <a:r>
              <a:rPr lang="cs-CZ" sz="24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Isolated</a:t>
            </a:r>
            <a:r>
              <a:rPr lang="cs-CZ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cs-CZ" sz="24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unstable</a:t>
            </a:r>
            <a:r>
              <a:rPr lang="cs-CZ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cs-CZ" sz="24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points</a:t>
            </a:r>
            <a:endParaRPr lang="en-GB" sz="24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05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Přímá spojnice 1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558194" y="332656"/>
            <a:ext cx="788359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sz="3200" b="0" u="sng" dirty="0" err="1" smtClean="0">
                <a:solidFill>
                  <a:srgbClr val="CC3300"/>
                </a:solidFill>
                <a:latin typeface="Trebuchet MS" panose="020B0603020202020204" pitchFamily="34" charset="0"/>
              </a:rPr>
              <a:t>Dicke</a:t>
            </a:r>
            <a:r>
              <a:rPr lang="en-GB" sz="3200" b="0" u="sng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 model of </a:t>
            </a:r>
            <a:r>
              <a:rPr lang="en-GB" sz="3200" b="0" u="sng" dirty="0" err="1" smtClean="0">
                <a:solidFill>
                  <a:srgbClr val="CC3300"/>
                </a:solidFill>
                <a:latin typeface="Trebuchet MS" panose="020B0603020202020204" pitchFamily="34" charset="0"/>
              </a:rPr>
              <a:t>superradiance</a:t>
            </a:r>
            <a:endParaRPr lang="en-US" sz="3200" b="0" u="sng" dirty="0">
              <a:solidFill>
                <a:srgbClr val="CC3300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87305" y="1013199"/>
            <a:ext cx="7996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00"/>
              </a:spcAft>
              <a:buFontTx/>
              <a:buChar char="-"/>
            </a:pPr>
            <a:r>
              <a:rPr lang="en-GB" sz="1600" dirty="0" smtClean="0">
                <a:latin typeface="Trebuchet MS" pitchFamily="34" charset="0"/>
              </a:rPr>
              <a:t>interaction of a </a:t>
            </a:r>
            <a:r>
              <a:rPr lang="en-GB" sz="1600" b="1" dirty="0" smtClean="0">
                <a:latin typeface="Trebuchet MS" pitchFamily="34" charset="0"/>
              </a:rPr>
              <a:t>single-mode bosonic field</a:t>
            </a:r>
            <a:r>
              <a:rPr lang="en-GB" sz="1600" dirty="0" smtClean="0">
                <a:latin typeface="Trebuchet MS" pitchFamily="34" charset="0"/>
              </a:rPr>
              <a:t> with a </a:t>
            </a:r>
            <a:r>
              <a:rPr lang="en-GB" sz="1600" b="1" dirty="0" smtClean="0">
                <a:latin typeface="Trebuchet MS" pitchFamily="34" charset="0"/>
              </a:rPr>
              <a:t>chain of two-level atoms</a:t>
            </a:r>
          </a:p>
        </p:txBody>
      </p:sp>
      <p:sp>
        <p:nvSpPr>
          <p:cNvPr id="38" name="Text Box 22"/>
          <p:cNvSpPr txBox="1">
            <a:spLocks noChangeArrowheads="1"/>
          </p:cNvSpPr>
          <p:nvPr/>
        </p:nvSpPr>
        <p:spPr bwMode="auto">
          <a:xfrm>
            <a:off x="4349416" y="2046282"/>
            <a:ext cx="456556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sz="1300" b="0" dirty="0" err="1" smtClean="0">
                <a:latin typeface="Book Antiqua" panose="02040602050305030304" pitchFamily="18" charset="0"/>
              </a:rPr>
              <a:t>R.H</a:t>
            </a:r>
            <a:r>
              <a:rPr lang="cs-CZ" sz="1300" b="0" dirty="0" smtClean="0">
                <a:latin typeface="Book Antiqua" panose="02040602050305030304" pitchFamily="18" charset="0"/>
              </a:rPr>
              <a:t>, </a:t>
            </a:r>
            <a:r>
              <a:rPr lang="cs-CZ" sz="1300" b="0" dirty="0" err="1" smtClean="0">
                <a:latin typeface="Book Antiqua" panose="02040602050305030304" pitchFamily="18" charset="0"/>
              </a:rPr>
              <a:t>Dicke</a:t>
            </a:r>
            <a:r>
              <a:rPr lang="cs-CZ" sz="1300" b="0" dirty="0" smtClean="0">
                <a:latin typeface="Book Antiqua" panose="02040602050305030304" pitchFamily="18" charset="0"/>
              </a:rPr>
              <a:t>,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Phys</a:t>
            </a:r>
            <a:r>
              <a:rPr lang="cs-CZ" sz="1300" b="0" i="1" dirty="0" smtClean="0">
                <a:latin typeface="Book Antiqua" panose="02040602050305030304" pitchFamily="18" charset="0"/>
              </a:rPr>
              <a:t>.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Rev</a:t>
            </a:r>
            <a:r>
              <a:rPr lang="cs-CZ" sz="1300" b="0" i="1" dirty="0" smtClean="0">
                <a:latin typeface="Book Antiqua" panose="02040602050305030304" pitchFamily="18" charset="0"/>
              </a:rPr>
              <a:t>. </a:t>
            </a:r>
            <a:r>
              <a:rPr lang="cs-CZ" sz="1300" b="0" dirty="0" smtClean="0">
                <a:latin typeface="Book Antiqua" panose="02040602050305030304" pitchFamily="18" charset="0"/>
              </a:rPr>
              <a:t>93, 99 (1954)</a:t>
            </a:r>
          </a:p>
          <a:p>
            <a:pPr algn="r" eaLnBrk="1" hangingPunct="1"/>
            <a:r>
              <a:rPr lang="cs-CZ" sz="1300" b="0" dirty="0" smtClean="0">
                <a:latin typeface="Book Antiqua" panose="02040602050305030304" pitchFamily="18" charset="0"/>
              </a:rPr>
              <a:t>K. </a:t>
            </a:r>
            <a:r>
              <a:rPr lang="cs-CZ" sz="1300" b="0" dirty="0" err="1" smtClean="0">
                <a:latin typeface="Book Antiqua" panose="02040602050305030304" pitchFamily="18" charset="0"/>
              </a:rPr>
              <a:t>Hepp</a:t>
            </a:r>
            <a:r>
              <a:rPr lang="cs-CZ" sz="1300" b="0" dirty="0" smtClean="0">
                <a:latin typeface="Book Antiqua" panose="02040602050305030304" pitchFamily="18" charset="0"/>
              </a:rPr>
              <a:t>, E. </a:t>
            </a:r>
            <a:r>
              <a:rPr lang="cs-CZ" sz="1300" b="0" dirty="0" err="1" smtClean="0">
                <a:latin typeface="Book Antiqua" panose="02040602050305030304" pitchFamily="18" charset="0"/>
              </a:rPr>
              <a:t>Lieb</a:t>
            </a:r>
            <a:r>
              <a:rPr lang="cs-CZ" sz="1300" b="0" dirty="0" smtClean="0">
                <a:latin typeface="Book Antiqua" panose="02040602050305030304" pitchFamily="18" charset="0"/>
              </a:rPr>
              <a:t>, </a:t>
            </a:r>
            <a:r>
              <a:rPr lang="cs-CZ" sz="1300" b="0" i="1" dirty="0" smtClean="0">
                <a:latin typeface="Book Antiqua" panose="02040602050305030304" pitchFamily="18" charset="0"/>
              </a:rPr>
              <a:t>Ann.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Phys</a:t>
            </a:r>
            <a:r>
              <a:rPr lang="cs-CZ" sz="1300" b="0" i="1" dirty="0" smtClean="0">
                <a:latin typeface="Book Antiqua" panose="02040602050305030304" pitchFamily="18" charset="0"/>
              </a:rPr>
              <a:t>. </a:t>
            </a:r>
            <a:r>
              <a:rPr lang="cs-CZ" sz="1300" b="0" dirty="0" smtClean="0">
                <a:latin typeface="Book Antiqua" panose="02040602050305030304" pitchFamily="18" charset="0"/>
              </a:rPr>
              <a:t>76, 360 (1973)</a:t>
            </a:r>
            <a:endParaRPr lang="cs-CZ" sz="1300" b="0" i="1" dirty="0">
              <a:latin typeface="Book Antiqua" panose="0204060205030503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062" y="2857827"/>
            <a:ext cx="4447075" cy="212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61641" y="5164319"/>
            <a:ext cx="3505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solidFill>
                  <a:srgbClr val="CC3300"/>
                </a:solidFill>
                <a:latin typeface="Trebuchet MS" pitchFamily="34" charset="0"/>
              </a:rPr>
              <a:t>Semiclassical</a:t>
            </a:r>
            <a:r>
              <a:rPr lang="en-GB" sz="2000" dirty="0" smtClean="0">
                <a:solidFill>
                  <a:srgbClr val="CC3300"/>
                </a:solidFill>
                <a:latin typeface="Trebuchet MS" pitchFamily="34" charset="0"/>
              </a:rPr>
              <a:t> Hamiltonian</a:t>
            </a:r>
            <a:endParaRPr lang="cs-CZ" sz="2000" dirty="0" smtClean="0">
              <a:solidFill>
                <a:srgbClr val="CC3300"/>
              </a:solidFill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667060" y="3526392"/>
                <a:ext cx="1570644" cy="784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cs-CZ" sz="16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1600" b="1" i="0" smtClean="0">
                              <a:latin typeface="Cambria Math"/>
                            </a:rPr>
                            <m:t>𝐉</m:t>
                          </m:r>
                        </m:e>
                      </m:acc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 i="1" smtClean="0">
                                      <a:latin typeface="Cambria Math"/>
                                    </a:rPr>
                                    <m:t>𝝈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𝑖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6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cs-CZ" sz="1600" dirty="0" smtClean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060" y="3526392"/>
                <a:ext cx="1570644" cy="78463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3953164" y="6513634"/>
            <a:ext cx="494262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300" b="0" dirty="0" smtClean="0">
                <a:latin typeface="Book Antiqua" panose="02040602050305030304" pitchFamily="18" charset="0"/>
              </a:rPr>
              <a:t>M. Kloc, P. Stránský, P. Cejnar</a:t>
            </a:r>
            <a:r>
              <a:rPr lang="en-US" sz="1300" b="0" dirty="0" smtClean="0">
                <a:latin typeface="Book Antiqua" panose="02040602050305030304" pitchFamily="18" charset="0"/>
              </a:rPr>
              <a:t>,</a:t>
            </a:r>
            <a:r>
              <a:rPr lang="cs-CZ" sz="1300" b="0" dirty="0" smtClean="0">
                <a:latin typeface="Book Antiqua" panose="02040602050305030304" pitchFamily="18" charset="0"/>
              </a:rPr>
              <a:t> </a:t>
            </a:r>
            <a:r>
              <a:rPr lang="cs-CZ" sz="1300" b="0" i="1" dirty="0" smtClean="0">
                <a:latin typeface="Book Antiqua" panose="02040602050305030304" pitchFamily="18" charset="0"/>
              </a:rPr>
              <a:t>Ann.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Phys</a:t>
            </a:r>
            <a:r>
              <a:rPr lang="cs-CZ" sz="1300" b="0" i="1" dirty="0" smtClean="0">
                <a:latin typeface="Book Antiqua" panose="02040602050305030304" pitchFamily="18" charset="0"/>
              </a:rPr>
              <a:t>. </a:t>
            </a:r>
            <a:r>
              <a:rPr lang="cs-CZ" sz="1300" dirty="0" smtClean="0">
                <a:latin typeface="Book Antiqua" panose="02040602050305030304" pitchFamily="18" charset="0"/>
              </a:rPr>
              <a:t>382</a:t>
            </a:r>
            <a:r>
              <a:rPr lang="cs-CZ" sz="1300" b="0" dirty="0" smtClean="0">
                <a:latin typeface="Book Antiqua" panose="02040602050305030304" pitchFamily="18" charset="0"/>
              </a:rPr>
              <a:t>, 85 </a:t>
            </a:r>
            <a:r>
              <a:rPr lang="cs-CZ" sz="1300" b="0" dirty="0">
                <a:latin typeface="Book Antiqua" panose="02040602050305030304" pitchFamily="18" charset="0"/>
              </a:rPr>
              <a:t>(</a:t>
            </a:r>
            <a:r>
              <a:rPr lang="cs-CZ" sz="1300" b="0" dirty="0" smtClean="0">
                <a:latin typeface="Book Antiqua" panose="02040602050305030304" pitchFamily="18" charset="0"/>
              </a:rPr>
              <a:t>2017)</a:t>
            </a:r>
            <a:endParaRPr lang="cs-CZ" sz="1300" b="0" dirty="0">
              <a:latin typeface="Book Antiqua" panose="0204060205030503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796508" y="2110934"/>
                <a:ext cx="3800475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00"/>
                  </a:spcAft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𝑓</m:t>
                    </m:r>
                    <m:r>
                      <a:rPr lang="en-US" sz="1600" b="0" i="1" smtClean="0">
                        <a:latin typeface="Cambria Math"/>
                      </a:rPr>
                      <m:t>=2</m:t>
                    </m:r>
                  </m:oMath>
                </a14:m>
                <a:r>
                  <a:rPr lang="en-US" sz="1600" dirty="0" smtClean="0">
                    <a:latin typeface="Trebuchet MS" pitchFamily="34" charset="0"/>
                  </a:rPr>
                  <a:t> degrees of freedom</a:t>
                </a:r>
                <a:endParaRPr lang="cs-CZ" sz="1600" dirty="0" smtClean="0">
                  <a:latin typeface="Trebuchet MS" pitchFamily="34" charset="0"/>
                </a:endParaRPr>
              </a:p>
              <a:p>
                <a:pPr marL="285750" indent="-285750">
                  <a:spcAft>
                    <a:spcPts val="300"/>
                  </a:spcAft>
                  <a:buFontTx/>
                  <a:buChar char="-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sz="1600" b="0" i="0" smtClean="0">
                        <a:latin typeface="Cambria Math"/>
                      </a:rPr>
                      <m:t>SU</m:t>
                    </m:r>
                    <m:d>
                      <m:dPr>
                        <m:ctrlPr>
                          <a:rPr lang="cs-CZ" sz="1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cs-CZ" sz="1600" b="0" i="1" smtClean="0">
                            <a:latin typeface="Cambria Math"/>
                          </a:rPr>
                          <m:t>2</m:t>
                        </m:r>
                      </m:e>
                    </m:d>
                    <m:r>
                      <a:rPr lang="en-US" sz="1600" b="0" i="1" smtClean="0">
                        <a:latin typeface="Cambria Math"/>
                      </a:rPr>
                      <m:t>×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/>
                      </a:rPr>
                      <m:t>HW</m:t>
                    </m:r>
                    <m:r>
                      <a:rPr lang="en-US" sz="1600" b="0" i="1" smtClean="0">
                        <a:latin typeface="Cambria Math"/>
                      </a:rPr>
                      <m:t>(1)</m:t>
                    </m:r>
                  </m:oMath>
                </a14:m>
                <a:r>
                  <a:rPr lang="en-US" sz="1600" dirty="0" smtClean="0">
                    <a:latin typeface="Trebuchet MS" pitchFamily="34" charset="0"/>
                  </a:rPr>
                  <a:t> algebra</a:t>
                </a:r>
                <a:endParaRPr lang="cs-CZ" sz="1600" dirty="0" smtClean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508" y="2110934"/>
                <a:ext cx="3800475" cy="623248"/>
              </a:xfrm>
              <a:prstGeom prst="rect">
                <a:avLst/>
              </a:prstGeom>
              <a:blipFill rotWithShape="1">
                <a:blip r:embed="rId7"/>
                <a:stretch>
                  <a:fillRect l="-803" t="-3883" b="-1068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ovéPole 15"/>
              <p:cNvSpPr txBox="1"/>
              <p:nvPr/>
            </p:nvSpPr>
            <p:spPr>
              <a:xfrm>
                <a:off x="726836" y="5507801"/>
                <a:ext cx="8125070" cy="910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𝑐𝑙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𝜔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𝑗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𝛾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4</m:t>
                              </m:r>
                            </m:den>
                          </m:f>
                        </m:e>
                      </m:ra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0" smtClean="0">
                                  <a:latin typeface="Cambria Math"/>
                                </a:rPr>
                                <m:t>1+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𝛿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𝑞𝑃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𝛿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𝑝𝑄</m:t>
                          </m:r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6" name="TextovéPol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836" y="5507801"/>
                <a:ext cx="8125070" cy="91069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1254880" y="1393646"/>
                <a:ext cx="7093198" cy="682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cs-CZ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Dicke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𝛾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𝜔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𝑏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𝛾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𝑗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𝐽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𝛿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𝑏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+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𝐽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+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−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880" y="1393646"/>
                <a:ext cx="7093198" cy="68294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852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b="10264"/>
          <a:stretch/>
        </p:blipFill>
        <p:spPr bwMode="auto">
          <a:xfrm>
            <a:off x="896982" y="1483581"/>
            <a:ext cx="7801839" cy="427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33412" y="332656"/>
            <a:ext cx="8187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3200" b="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Map of </a:t>
            </a:r>
            <a:r>
              <a:rPr lang="cs-CZ" altLang="cs-CZ" sz="3200" b="0" u="sng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the</a:t>
            </a:r>
            <a:r>
              <a:rPr lang="cs-CZ" altLang="cs-CZ" sz="3200" b="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en-US" altLang="cs-CZ" sz="3200" b="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classical chaos</a:t>
            </a:r>
            <a:endParaRPr lang="cs-CZ" altLang="cs-CZ" sz="2600" b="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 flipV="1">
            <a:off x="778940" y="2580265"/>
            <a:ext cx="0" cy="234007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5"/>
              <p:cNvSpPr txBox="1">
                <a:spLocks noChangeArrowheads="1"/>
              </p:cNvSpPr>
              <p:nvPr/>
            </p:nvSpPr>
            <p:spPr bwMode="auto">
              <a:xfrm>
                <a:off x="554329" y="2066424"/>
                <a:ext cx="47943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altLang="cs-CZ" sz="2400" b="0" i="1" dirty="0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cs-CZ" altLang="cs-CZ" sz="2400" b="0" i="1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9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4329" y="2066424"/>
                <a:ext cx="479430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ine 4"/>
          <p:cNvSpPr>
            <a:spLocks noChangeShapeType="1"/>
          </p:cNvSpPr>
          <p:nvPr/>
        </p:nvSpPr>
        <p:spPr bwMode="auto">
          <a:xfrm flipV="1">
            <a:off x="2437921" y="6074229"/>
            <a:ext cx="328360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6138231" y="5889563"/>
                <a:ext cx="26822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Trebuchet MS" panose="020B0603020202020204" pitchFamily="34" charset="0"/>
                  </a:rPr>
                  <a:t>External parameter(s)</a:t>
                </a:r>
                <a:r>
                  <a:rPr lang="cs-CZ" dirty="0" smtClean="0">
                    <a:latin typeface="Trebuchet MS" panose="020B0603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𝛾</m:t>
                    </m:r>
                  </m:oMath>
                </a14:m>
                <a:endParaRPr lang="cs-CZ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231" y="5889563"/>
                <a:ext cx="2682241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2045" t="-9836" b="-2295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ovéPole 10"/>
          <p:cNvSpPr txBox="1"/>
          <p:nvPr/>
        </p:nvSpPr>
        <p:spPr>
          <a:xfrm>
            <a:off x="5268686" y="332656"/>
            <a:ext cx="3875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Trebuchet MS" panose="020B0603020202020204" pitchFamily="34" charset="0"/>
              </a:rPr>
              <a:t>(</a:t>
            </a:r>
            <a:r>
              <a:rPr lang="cs-CZ" dirty="0" err="1" smtClean="0">
                <a:latin typeface="Trebuchet MS" panose="020B0603020202020204" pitchFamily="34" charset="0"/>
              </a:rPr>
              <a:t>general</a:t>
            </a:r>
            <a:r>
              <a:rPr lang="cs-CZ" dirty="0" smtClean="0"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latin typeface="Trebuchet MS" panose="020B0603020202020204" pitchFamily="34" charset="0"/>
              </a:rPr>
              <a:t>behaviour</a:t>
            </a:r>
            <a:r>
              <a:rPr lang="cs-CZ" dirty="0" smtClean="0">
                <a:latin typeface="Trebuchet MS" panose="020B0603020202020204" pitchFamily="34" charset="0"/>
              </a:rPr>
              <a:t> in a </a:t>
            </a:r>
            <a:r>
              <a:rPr lang="cs-CZ" dirty="0" err="1" smtClean="0">
                <a:latin typeface="Trebuchet MS" panose="020B0603020202020204" pitchFamily="34" charset="0"/>
              </a:rPr>
              <a:t>low-dimensional</a:t>
            </a:r>
            <a:r>
              <a:rPr lang="cs-CZ" dirty="0" smtClean="0"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latin typeface="Trebuchet MS" panose="020B0603020202020204" pitchFamily="34" charset="0"/>
              </a:rPr>
              <a:t>classical</a:t>
            </a:r>
            <a:r>
              <a:rPr lang="cs-CZ" dirty="0" smtClean="0"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latin typeface="Trebuchet MS" panose="020B0603020202020204" pitchFamily="34" charset="0"/>
              </a:rPr>
              <a:t>system</a:t>
            </a:r>
            <a:r>
              <a:rPr lang="cs-CZ" dirty="0" smtClean="0">
                <a:latin typeface="Trebuchet MS" panose="020B0603020202020204" pitchFamily="34" charset="0"/>
              </a:rPr>
              <a:t>)</a:t>
            </a:r>
            <a:endParaRPr lang="cs-CZ" dirty="0">
              <a:latin typeface="Trebuchet MS" panose="020B0603020202020204" pitchFamily="34" charset="0"/>
            </a:endParaRPr>
          </a:p>
        </p:txBody>
      </p:sp>
      <p:cxnSp>
        <p:nvCxnSpPr>
          <p:cNvPr id="12" name="Přímá spojnice 11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624703" y="873889"/>
            <a:ext cx="29371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(in the </a:t>
            </a:r>
            <a:r>
              <a:rPr lang="en-US" sz="2200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Dicke</a:t>
            </a:r>
            <a:r>
              <a:rPr lang="en-US" sz="22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model)</a:t>
            </a:r>
            <a:endParaRPr lang="cs-CZ" sz="220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7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60" y="837324"/>
            <a:ext cx="4529272" cy="565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8336" y="252549"/>
            <a:ext cx="4676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OTOC for chaotic states</a:t>
            </a:r>
            <a:endParaRPr lang="cs-CZ" sz="3200" u="sng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769326" y="856538"/>
            <a:ext cx="383177" cy="2393556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2769326" y="3776467"/>
            <a:ext cx="1053737" cy="2393556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502327" y="3489874"/>
            <a:ext cx="330926" cy="330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78992" y="3197939"/>
            <a:ext cx="2229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Short-time universal </a:t>
            </a:r>
            <a:r>
              <a:rPr lang="en-US" dirty="0" err="1" smtClean="0">
                <a:solidFill>
                  <a:srgbClr val="FFC000"/>
                </a:solidFill>
                <a:latin typeface="Trebuchet MS" panose="020B0603020202020204" pitchFamily="34" charset="0"/>
              </a:rPr>
              <a:t>behaviour</a:t>
            </a:r>
            <a:endParaRPr lang="cs-CZ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 rot="20439442">
            <a:off x="3370213" y="1271151"/>
            <a:ext cx="222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Exponential growth</a:t>
            </a:r>
            <a:endParaRPr lang="cs-CZ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688185" y="3877542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 panose="020B0603020202020204" pitchFamily="34" charset="0"/>
              </a:rPr>
              <a:t>Saturation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3152910" y="856538"/>
            <a:ext cx="2917371" cy="2393556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3823064" y="3776467"/>
            <a:ext cx="679264" cy="2393556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6278883" y="498770"/>
            <a:ext cx="2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 smtClean="0">
                <a:latin typeface="Trebuchet MS" panose="020B0603020202020204" pitchFamily="34" charset="0"/>
              </a:rPr>
              <a:t>Ehrenfest</a:t>
            </a:r>
            <a:r>
              <a:rPr lang="en-US" sz="1600" i="1" dirty="0" smtClean="0">
                <a:latin typeface="Trebuchet MS" panose="020B0603020202020204" pitchFamily="34" charset="0"/>
              </a:rPr>
              <a:t> (scrambling) time</a:t>
            </a:r>
            <a:endParaRPr lang="cs-CZ" sz="1600" i="1" dirty="0">
              <a:latin typeface="Trebuchet MS" panose="020B0603020202020204" pitchFamily="34" charset="0"/>
            </a:endParaRPr>
          </a:p>
        </p:txBody>
      </p:sp>
      <p:cxnSp>
        <p:nvCxnSpPr>
          <p:cNvPr id="18" name="Přímá spojnice se šipkou 17"/>
          <p:cNvCxnSpPr/>
          <p:nvPr/>
        </p:nvCxnSpPr>
        <p:spPr>
          <a:xfrm flipH="1">
            <a:off x="6069874" y="685465"/>
            <a:ext cx="252554" cy="3421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4720049" y="3460649"/>
            <a:ext cx="2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latin typeface="Trebuchet MS" panose="020B0603020202020204" pitchFamily="34" charset="0"/>
              </a:rPr>
              <a:t>Dissipation (collision) time</a:t>
            </a:r>
            <a:endParaRPr lang="cs-CZ" sz="1600" i="1" dirty="0">
              <a:latin typeface="Trebuchet MS" panose="020B0603020202020204" pitchFamily="34" charset="0"/>
            </a:endParaRPr>
          </a:p>
        </p:txBody>
      </p:sp>
      <p:cxnSp>
        <p:nvCxnSpPr>
          <p:cNvPr id="31" name="Přímá spojnice se šipkou 30"/>
          <p:cNvCxnSpPr>
            <a:stCxn id="30" idx="1"/>
          </p:cNvCxnSpPr>
          <p:nvPr/>
        </p:nvCxnSpPr>
        <p:spPr>
          <a:xfrm flipH="1">
            <a:off x="3823065" y="3629926"/>
            <a:ext cx="896984" cy="28245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38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60" y="837324"/>
            <a:ext cx="4529272" cy="565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8336" y="252549"/>
            <a:ext cx="4676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OTOC for chaotic states</a:t>
            </a:r>
            <a:endParaRPr lang="cs-CZ" sz="3200" u="sng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769326" y="856538"/>
            <a:ext cx="383177" cy="2393556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2769326" y="3776467"/>
            <a:ext cx="1053737" cy="2393556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502327" y="3489874"/>
            <a:ext cx="330926" cy="330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78992" y="3197939"/>
            <a:ext cx="2229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Short-time universal </a:t>
            </a:r>
            <a:r>
              <a:rPr lang="en-US" dirty="0" err="1" smtClean="0">
                <a:solidFill>
                  <a:srgbClr val="FFC000"/>
                </a:solidFill>
                <a:latin typeface="Trebuchet MS" panose="020B0603020202020204" pitchFamily="34" charset="0"/>
              </a:rPr>
              <a:t>behaviour</a:t>
            </a:r>
            <a:endParaRPr lang="cs-CZ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 rot="20439442">
            <a:off x="3370213" y="1271151"/>
            <a:ext cx="222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Exponential growth</a:t>
            </a:r>
            <a:endParaRPr lang="cs-CZ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688185" y="3877542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 panose="020B0603020202020204" pitchFamily="34" charset="0"/>
              </a:rPr>
              <a:t>Saturation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3152910" y="856538"/>
            <a:ext cx="2917371" cy="2393556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3823064" y="3776467"/>
            <a:ext cx="679264" cy="2393556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6278883" y="498770"/>
            <a:ext cx="2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 smtClean="0">
                <a:latin typeface="Trebuchet MS" panose="020B0603020202020204" pitchFamily="34" charset="0"/>
              </a:rPr>
              <a:t>Ehrenfest</a:t>
            </a:r>
            <a:r>
              <a:rPr lang="en-US" sz="1600" i="1" dirty="0" smtClean="0">
                <a:latin typeface="Trebuchet MS" panose="020B0603020202020204" pitchFamily="34" charset="0"/>
              </a:rPr>
              <a:t> (scrambling) time</a:t>
            </a:r>
            <a:endParaRPr lang="cs-CZ" sz="1600" i="1" dirty="0">
              <a:latin typeface="Trebuchet MS" panose="020B0603020202020204" pitchFamily="34" charset="0"/>
            </a:endParaRPr>
          </a:p>
        </p:txBody>
      </p:sp>
      <p:cxnSp>
        <p:nvCxnSpPr>
          <p:cNvPr id="18" name="Přímá spojnice se šipkou 17"/>
          <p:cNvCxnSpPr/>
          <p:nvPr/>
        </p:nvCxnSpPr>
        <p:spPr>
          <a:xfrm flipH="1">
            <a:off x="6069874" y="685465"/>
            <a:ext cx="252554" cy="3421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4720049" y="3460649"/>
            <a:ext cx="2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latin typeface="Trebuchet MS" panose="020B0603020202020204" pitchFamily="34" charset="0"/>
              </a:rPr>
              <a:t>Dissipation (collision) time</a:t>
            </a:r>
            <a:endParaRPr lang="cs-CZ" sz="1600" i="1" dirty="0">
              <a:latin typeface="Trebuchet MS" panose="020B0603020202020204" pitchFamily="34" charset="0"/>
            </a:endParaRPr>
          </a:p>
        </p:txBody>
      </p:sp>
      <p:cxnSp>
        <p:nvCxnSpPr>
          <p:cNvPr id="31" name="Přímá spojnice se šipkou 30"/>
          <p:cNvCxnSpPr>
            <a:stCxn id="30" idx="1"/>
          </p:cNvCxnSpPr>
          <p:nvPr/>
        </p:nvCxnSpPr>
        <p:spPr>
          <a:xfrm flipH="1">
            <a:off x="3823065" y="3629926"/>
            <a:ext cx="896984" cy="28245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Skupina 20"/>
          <p:cNvGrpSpPr/>
          <p:nvPr/>
        </p:nvGrpSpPr>
        <p:grpSpPr>
          <a:xfrm>
            <a:off x="4554582" y="2089364"/>
            <a:ext cx="4493393" cy="2848354"/>
            <a:chOff x="4502328" y="2638031"/>
            <a:chExt cx="4493393" cy="2848354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2328" y="2638031"/>
              <a:ext cx="4493393" cy="284835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3" name="TextovéPole 22"/>
            <p:cNvSpPr txBox="1"/>
            <p:nvPr/>
          </p:nvSpPr>
          <p:spPr>
            <a:xfrm>
              <a:off x="5146769" y="4312048"/>
              <a:ext cx="3734668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dirty="0" smtClean="0">
                  <a:solidFill>
                    <a:srgbClr val="FF0000"/>
                  </a:solidFill>
                  <a:latin typeface="Trebuchet MS" panose="020B0603020202020204" pitchFamily="34" charset="0"/>
                </a:rPr>
                <a:t>Quantum </a:t>
              </a:r>
              <a:r>
                <a:rPr lang="en-US" sz="1900" dirty="0" err="1" smtClean="0">
                  <a:solidFill>
                    <a:srgbClr val="FF0000"/>
                  </a:solidFill>
                  <a:latin typeface="Trebuchet MS" panose="020B0603020202020204" pitchFamily="34" charset="0"/>
                </a:rPr>
                <a:t>Lyapunov</a:t>
              </a:r>
              <a:r>
                <a:rPr lang="en-US" sz="1900" dirty="0" smtClean="0">
                  <a:solidFill>
                    <a:srgbClr val="FF0000"/>
                  </a:solidFill>
                  <a:latin typeface="Trebuchet MS" panose="020B0603020202020204" pitchFamily="34" charset="0"/>
                </a:rPr>
                <a:t> exponent</a:t>
              </a:r>
              <a:endParaRPr lang="cs-CZ" sz="1900" dirty="0">
                <a:solidFill>
                  <a:srgbClr val="FF0000"/>
                </a:solidFill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813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01" y="1706882"/>
            <a:ext cx="7836865" cy="415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18336" y="252549"/>
            <a:ext cx="4676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OTOC for regular states</a:t>
            </a:r>
            <a:endParaRPr lang="cs-CZ" sz="3200" u="sng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946497" y="1908481"/>
            <a:ext cx="383177" cy="2907363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023388" y="1142720"/>
            <a:ext cx="2229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Short-time universal </a:t>
            </a:r>
            <a:r>
              <a:rPr lang="en-US" dirty="0" err="1" smtClean="0">
                <a:solidFill>
                  <a:srgbClr val="FFC000"/>
                </a:solidFill>
                <a:latin typeface="Trebuchet MS" panose="020B0603020202020204" pitchFamily="34" charset="0"/>
              </a:rPr>
              <a:t>behaviour</a:t>
            </a:r>
            <a:endParaRPr lang="cs-CZ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974080" y="4361214"/>
            <a:ext cx="1976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Polynomial rise</a:t>
            </a:r>
            <a:endParaRPr lang="cs-CZ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59131" y="4084328"/>
            <a:ext cx="3161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rebuchet MS" panose="020B0603020202020204" pitchFamily="34" charset="0"/>
              </a:rPr>
              <a:t>Strong recurrences </a:t>
            </a:r>
          </a:p>
          <a:p>
            <a:pPr algn="ctr"/>
            <a:r>
              <a:rPr lang="en-US" sz="1600" dirty="0" smtClean="0">
                <a:latin typeface="Trebuchet MS" panose="020B0603020202020204" pitchFamily="34" charset="0"/>
              </a:rPr>
              <a:t>(no saturation / </a:t>
            </a:r>
            <a:r>
              <a:rPr lang="en-US" sz="1600" dirty="0" err="1" smtClean="0">
                <a:latin typeface="Trebuchet MS" panose="020B0603020202020204" pitchFamily="34" charset="0"/>
              </a:rPr>
              <a:t>thermalization</a:t>
            </a:r>
            <a:r>
              <a:rPr lang="en-US" sz="1600" dirty="0" smtClean="0">
                <a:latin typeface="Trebuchet MS" panose="020B0603020202020204" pitchFamily="34" charset="0"/>
              </a:rPr>
              <a:t>)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cxnSp>
        <p:nvCxnSpPr>
          <p:cNvPr id="10" name="Přímá spojnice 9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61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Na obrázku může být: 9 lidí, včetně Jorge Hirscha, smějící se lidé, stojící lidé, strom, boty a ven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31" y="40072"/>
            <a:ext cx="7633334" cy="572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00223" y="5841642"/>
            <a:ext cx="8533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J. </a:t>
            </a:r>
            <a:r>
              <a:rPr lang="en-US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Ch</a:t>
            </a:r>
            <a:r>
              <a:rPr lang="cs-CZ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ávez</a:t>
            </a:r>
            <a:r>
              <a:rPr 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-Carlos, B. </a:t>
            </a:r>
            <a:r>
              <a:rPr lang="cs-CZ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López-del-Caprio</a:t>
            </a:r>
            <a:r>
              <a:rPr 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M.A. </a:t>
            </a:r>
            <a:r>
              <a:rPr lang="cs-CZ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Bastarrachea-Magnani</a:t>
            </a:r>
            <a:r>
              <a:rPr 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</a:t>
            </a:r>
            <a:r>
              <a:rPr lang="cs-CZ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P. Stránský</a:t>
            </a:r>
            <a:r>
              <a:rPr 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S. </a:t>
            </a:r>
            <a:r>
              <a:rPr lang="cs-CZ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Lerma-Hernández</a:t>
            </a:r>
            <a:r>
              <a:rPr 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L.F. Santos, J. Hirsch</a:t>
            </a:r>
          </a:p>
          <a:p>
            <a:pPr algn="ctr"/>
            <a:r>
              <a:rPr lang="cs-CZ" sz="14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Quantum</a:t>
            </a:r>
            <a:r>
              <a:rPr lang="cs-CZ" sz="14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and </a:t>
            </a:r>
            <a:r>
              <a:rPr lang="cs-CZ" sz="14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classical</a:t>
            </a:r>
            <a:r>
              <a:rPr lang="cs-CZ" sz="14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cs-CZ" sz="14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Lyapunov</a:t>
            </a:r>
            <a:r>
              <a:rPr lang="cs-CZ" sz="14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cs-CZ" sz="14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exponents</a:t>
            </a:r>
            <a:r>
              <a:rPr lang="cs-CZ" sz="14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in atom-</a:t>
            </a:r>
            <a:r>
              <a:rPr lang="cs-CZ" sz="14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field</a:t>
            </a:r>
            <a:r>
              <a:rPr lang="cs-CZ" sz="14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cs-CZ" sz="14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interaction</a:t>
            </a:r>
            <a:r>
              <a:rPr lang="cs-CZ" sz="14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cs-CZ" sz="14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systems</a:t>
            </a:r>
            <a:endParaRPr lang="cs-CZ" sz="14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cs-CZ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Physical</a:t>
            </a:r>
            <a:r>
              <a:rPr 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cs-CZ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Review</a:t>
            </a:r>
            <a:r>
              <a:rPr 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cs-CZ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Letters</a:t>
            </a:r>
            <a:r>
              <a:rPr 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cs-CZ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122</a:t>
            </a:r>
            <a:r>
              <a:rPr 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024101 (2019)</a:t>
            </a:r>
            <a:endParaRPr lang="cs-CZ" sz="1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623151" y="88871"/>
            <a:ext cx="166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January 2019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97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avel\Dokumenty\Fyzika\Fotky\Mexičani 2019\P10805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21838"/>
            <a:ext cx="9144000" cy="580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232745" y="80162"/>
            <a:ext cx="166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July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2019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2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26720" y="449143"/>
            <a:ext cx="733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O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ut-of-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T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ime</a:t>
            </a:r>
            <a:r>
              <a:rPr lang="cs-CZ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O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rdered</a:t>
            </a:r>
            <a:r>
              <a:rPr lang="cs-CZ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C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ommutator</a:t>
            </a:r>
            <a:endParaRPr lang="cs-CZ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3692435" y="1140722"/>
                <a:ext cx="4580709" cy="838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𝐶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≡−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𝑊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s-CZ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435" y="1140722"/>
                <a:ext cx="4580709" cy="83869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/>
              <p:cNvSpPr txBox="1"/>
              <p:nvPr/>
            </p:nvSpPr>
            <p:spPr>
              <a:xfrm>
                <a:off x="409302" y="2278439"/>
                <a:ext cx="8307978" cy="392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1. A special choice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𝑊</m:t>
                        </m:r>
                      </m:e>
                    </m:acc>
                    <m:r>
                      <a:rPr lang="en-US" sz="1900" b="0" i="1" dirty="0" smtClean="0">
                        <a:solidFill>
                          <a:srgbClr val="FFC000"/>
                        </a:solidFill>
                        <a:latin typeface="Cambria Math"/>
                      </a:rPr>
                      <m:t>≡</m:t>
                    </m:r>
                    <m:acc>
                      <m:accPr>
                        <m:chr m:val="̂"/>
                        <m:ctrlP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sz="1900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𝑉</m:t>
                        </m:r>
                      </m:e>
                    </m:acc>
                    <m:r>
                      <a:rPr lang="en-US" sz="1900" b="0" i="1" dirty="0" smtClean="0">
                        <a:solidFill>
                          <a:srgbClr val="FFC000"/>
                        </a:solidFill>
                        <a:latin typeface="Cambria Math"/>
                      </a:rPr>
                      <m:t>≡</m:t>
                    </m:r>
                    <m:acc>
                      <m:accPr>
                        <m:chr m:val="̂"/>
                        <m:ctrlP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1900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leads, performing the classical limit, to</a:t>
                </a:r>
                <a:endParaRPr lang="cs-CZ" sz="1900" dirty="0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02" y="2278439"/>
                <a:ext cx="8307978" cy="392672"/>
              </a:xfrm>
              <a:prstGeom prst="rect">
                <a:avLst/>
              </a:prstGeom>
              <a:blipFill rotWithShape="1">
                <a:blip r:embed="rId3"/>
                <a:stretch>
                  <a:fillRect l="-660" t="-9375" b="-2656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ovéPole 14"/>
              <p:cNvSpPr txBox="1"/>
              <p:nvPr/>
            </p:nvSpPr>
            <p:spPr>
              <a:xfrm>
                <a:off x="1215510" y="2751718"/>
                <a:ext cx="6765635" cy="807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ℏ</m:t>
                                  </m:r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𝑝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→</m:t>
                      </m:r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lang="en-US" sz="19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9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𝑝</m:t>
                                      </m:r>
                                      <m:d>
                                        <m:dPr>
                                          <m:ctrlPr>
                                            <a:rPr lang="en-US" sz="19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9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900" b="0" i="0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Poisson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∼</m:t>
                      </m:r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𝜆</m:t>
                          </m:r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cs-CZ" sz="19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ovéPol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510" y="2751718"/>
                <a:ext cx="6765635" cy="80701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ovéPole 15"/>
          <p:cNvSpPr txBox="1"/>
          <p:nvPr/>
        </p:nvSpPr>
        <p:spPr>
          <a:xfrm>
            <a:off x="5094515" y="3727469"/>
            <a:ext cx="390144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rebuchet MS" panose="020B0603020202020204" pitchFamily="34" charset="0"/>
              </a:rPr>
              <a:t>Exponential divergence of the OTOC in chaotic states expected.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-8709" y="4541711"/>
            <a:ext cx="9144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A. Larkin, Y.N. </a:t>
            </a:r>
            <a:r>
              <a:rPr lang="en-US" sz="13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Ovchinnikov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</a:t>
            </a:r>
            <a:r>
              <a:rPr lang="en-US" sz="13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Quasiclassical</a:t>
            </a:r>
            <a:r>
              <a:rPr lang="en-US" sz="13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method in the theory of superconductivity, 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J. Exp. </a:t>
            </a:r>
            <a:r>
              <a:rPr lang="en-US" sz="13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Theor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. Phys.</a:t>
            </a:r>
            <a:r>
              <a:rPr lang="cs-CZ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13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28</a:t>
            </a:r>
            <a:r>
              <a:rPr lang="cs-CZ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1200</a:t>
            </a:r>
            <a:r>
              <a:rPr lang="cs-CZ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(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1969</a:t>
            </a:r>
            <a:r>
              <a:rPr lang="cs-CZ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)</a:t>
            </a:r>
            <a:endParaRPr lang="cs-CZ" sz="13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82878" y="2089797"/>
            <a:ext cx="8952413" cy="288562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/>
              <p:cNvSpPr txBox="1"/>
              <p:nvPr/>
            </p:nvSpPr>
            <p:spPr>
              <a:xfrm>
                <a:off x="459222" y="5062763"/>
                <a:ext cx="8307978" cy="420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2. A special choice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𝑊</m:t>
                        </m:r>
                      </m:e>
                    </m:acc>
                    <m:r>
                      <a:rPr lang="en-US" sz="1900" b="0" i="1" dirty="0" smtClean="0">
                        <a:solidFill>
                          <a:srgbClr val="FFC000"/>
                        </a:solidFill>
                        <a:latin typeface="Cambria Math"/>
                      </a:rPr>
                      <m:t>≡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𝜙</m:t>
                        </m:r>
                        <m:acc>
                          <m:accPr>
                            <m:chr m:val="̂"/>
                            <m:ctrlPr>
                              <a:rPr lang="en-US" sz="1900" b="0" i="1" dirty="0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900" b="0" i="1" dirty="0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𝐺</m:t>
                            </m:r>
                          </m:e>
                        </m:acc>
                      </m:sup>
                    </m:sSup>
                  </m:oMath>
                </a14:m>
                <a:r>
                  <a:rPr lang="en-US" sz="1900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𝑉</m:t>
                        </m:r>
                      </m:e>
                    </m:acc>
                    <m:r>
                      <a:rPr lang="en-US" sz="1900" b="0" i="1" dirty="0" smtClean="0">
                        <a:solidFill>
                          <a:srgbClr val="FFC000"/>
                        </a:solidFill>
                        <a:latin typeface="Cambria Math"/>
                      </a:rPr>
                      <m:t>≡</m:t>
                    </m:r>
                    <m:d>
                      <m:dPr>
                        <m:begChr m:val="|"/>
                        <m:endChr m:val="|"/>
                        <m:ctrlP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sz="1900" b="0" i="1" dirty="0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900" b="0" i="1" dirty="0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900" b="0" i="1" dirty="0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1900" b="0" i="1" dirty="0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⟨"/>
                            <m:endChr m:val=""/>
                            <m:ctrlPr>
                              <a:rPr lang="en-US" sz="1900" b="0" i="1" dirty="0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900" b="0" i="1" dirty="0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900" b="0" i="1" dirty="0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1900" b="0" i="1" dirty="0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sz="1900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leads to the </a:t>
                </a:r>
                <a:r>
                  <a:rPr lang="en-US" sz="1900" b="1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Fidelity OTOC</a:t>
                </a:r>
                <a:endParaRPr lang="cs-CZ" sz="1900" b="1" dirty="0">
                  <a:solidFill>
                    <a:srgbClr val="FFC000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22" y="5062763"/>
                <a:ext cx="8307978" cy="420949"/>
              </a:xfrm>
              <a:prstGeom prst="rect">
                <a:avLst/>
              </a:prstGeom>
              <a:blipFill rotWithShape="1">
                <a:blip r:embed="rId5"/>
                <a:stretch>
                  <a:fillRect l="-660" t="-98551" b="-16811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/>
              <p:cNvSpPr txBox="1"/>
              <p:nvPr/>
            </p:nvSpPr>
            <p:spPr>
              <a:xfrm>
                <a:off x="461536" y="5573861"/>
                <a:ext cx="3735977" cy="709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≡</m:t>
                      </m:r>
                      <m:f>
                        <m:f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𝐶</m:t>
                          </m:r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900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var</m:t>
                      </m:r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</m:acc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𝑡</m:t>
                      </m:r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cs-CZ" sz="19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ovéPol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536" y="5573861"/>
                <a:ext cx="3735977" cy="70904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ovéPole 10"/>
          <p:cNvSpPr txBox="1"/>
          <p:nvPr/>
        </p:nvSpPr>
        <p:spPr>
          <a:xfrm>
            <a:off x="-34833" y="639309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R.J. Lewis-Swan, A. </a:t>
            </a:r>
            <a:r>
              <a:rPr lang="en-US" sz="13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Safavi-Naini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J.J. Bollinger, A.M. Rey, </a:t>
            </a:r>
            <a:r>
              <a:rPr lang="en-US" sz="13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Unifying scrambling, </a:t>
            </a:r>
            <a:r>
              <a:rPr lang="en-US" sz="13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thermalization</a:t>
            </a:r>
            <a:r>
              <a:rPr lang="en-US" sz="13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and entanglement through measurement of fidelity out-of-time-order correlators in the </a:t>
            </a:r>
            <a:r>
              <a:rPr lang="en-US" sz="13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Dicke</a:t>
            </a:r>
            <a:r>
              <a:rPr lang="en-US" sz="13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model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Nature Communications </a:t>
            </a:r>
            <a:r>
              <a:rPr lang="en-US" sz="13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10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1581 (2019)</a:t>
            </a:r>
            <a:endParaRPr lang="cs-CZ" sz="13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979818" y="5651382"/>
            <a:ext cx="5286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Experimentally accessible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Easy to perform large-scale </a:t>
            </a:r>
            <a:r>
              <a:rPr lang="en-US" sz="1500" b="1" dirty="0" err="1" smtClean="0">
                <a:solidFill>
                  <a:srgbClr val="FFC000"/>
                </a:solidFill>
                <a:latin typeface="Trebuchet MS" panose="020B0603020202020204" pitchFamily="34" charset="0"/>
              </a:rPr>
              <a:t>semiclassical</a:t>
            </a:r>
            <a:r>
              <a:rPr lang="en-US" sz="1500" b="1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 calculations</a:t>
            </a:r>
            <a:endParaRPr lang="cs-CZ" sz="1500" b="1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30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C000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Přímá spojnice 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000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592184" y="332656"/>
            <a:ext cx="6244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Engineering</a:t>
            </a:r>
            <a:r>
              <a:rPr lang="cs-CZ" sz="320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3200" u="sng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of</a:t>
            </a:r>
            <a:r>
              <a:rPr lang="cs-CZ" sz="320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3200" u="sng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the</a:t>
            </a:r>
            <a:r>
              <a:rPr lang="cs-CZ" sz="320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3200" u="sng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Dicke</a:t>
            </a:r>
            <a:r>
              <a:rPr lang="cs-CZ" sz="320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3200" u="sng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system</a:t>
            </a:r>
            <a:endParaRPr lang="cs-CZ" sz="3200" u="sng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40" y="1504019"/>
            <a:ext cx="7147441" cy="285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14102" y="4781225"/>
            <a:ext cx="810636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200" dirty="0" smtClean="0">
                <a:latin typeface="Trebuchet MS" panose="020B0603020202020204" pitchFamily="34" charset="0"/>
              </a:rPr>
              <a:t>Ion </a:t>
            </a:r>
            <a:r>
              <a:rPr lang="cs-CZ" sz="2200" dirty="0" err="1">
                <a:latin typeface="Trebuchet MS" panose="020B0603020202020204" pitchFamily="34" charset="0"/>
              </a:rPr>
              <a:t>crystal</a:t>
            </a:r>
            <a:r>
              <a:rPr lang="cs-CZ" sz="2200" dirty="0">
                <a:latin typeface="Trebuchet MS" panose="020B0603020202020204" pitchFamily="34" charset="0"/>
              </a:rPr>
              <a:t> </a:t>
            </a:r>
            <a:r>
              <a:rPr lang="cs-CZ" sz="2200" dirty="0" smtClean="0">
                <a:latin typeface="Trebuchet MS" panose="020B0603020202020204" pitchFamily="34" charset="0"/>
              </a:rPr>
              <a:t>in a </a:t>
            </a:r>
            <a:r>
              <a:rPr lang="cs-CZ" sz="2200" dirty="0" err="1" smtClean="0">
                <a:latin typeface="Trebuchet MS" panose="020B0603020202020204" pitchFamily="34" charset="0"/>
              </a:rPr>
              <a:t>Penning</a:t>
            </a:r>
            <a:r>
              <a:rPr lang="cs-CZ" sz="2200" dirty="0" smtClean="0">
                <a:latin typeface="Trebuchet MS" panose="020B0603020202020204" pitchFamily="34" charset="0"/>
              </a:rPr>
              <a:t> trap </a:t>
            </a:r>
            <a:r>
              <a:rPr lang="cs-CZ" sz="2200" dirty="0" err="1" smtClean="0">
                <a:latin typeface="Trebuchet MS" panose="020B0603020202020204" pitchFamily="34" charset="0"/>
              </a:rPr>
              <a:t>under</a:t>
            </a:r>
            <a:r>
              <a:rPr lang="cs-CZ" sz="2200" dirty="0" smtClean="0">
                <a:latin typeface="Trebuchet MS" panose="020B0603020202020204" pitchFamily="34" charset="0"/>
              </a:rPr>
              <a:t> a pair </a:t>
            </a:r>
            <a:r>
              <a:rPr lang="cs-CZ" sz="2200" dirty="0" err="1" smtClean="0">
                <a:latin typeface="Trebuchet MS" panose="020B0603020202020204" pitchFamily="34" charset="0"/>
              </a:rPr>
              <a:t>of</a:t>
            </a:r>
            <a:r>
              <a:rPr lang="cs-CZ" sz="2200" dirty="0" smtClean="0">
                <a:latin typeface="Trebuchet MS" panose="020B0603020202020204" pitchFamily="34" charset="0"/>
              </a:rPr>
              <a:t> </a:t>
            </a:r>
            <a:r>
              <a:rPr lang="cs-CZ" sz="2200" dirty="0" err="1" smtClean="0">
                <a:latin typeface="Trebuchet MS" panose="020B0603020202020204" pitchFamily="34" charset="0"/>
              </a:rPr>
              <a:t>lasers</a:t>
            </a:r>
            <a:r>
              <a:rPr lang="cs-CZ" sz="2200" dirty="0" smtClean="0">
                <a:latin typeface="Trebuchet MS" panose="020B0603020202020204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Trebuchet MS" panose="020B0603020202020204" pitchFamily="34" charset="0"/>
              </a:rPr>
              <a:t>center-</a:t>
            </a:r>
            <a:r>
              <a:rPr lang="cs-CZ" sz="2200" dirty="0" err="1" smtClean="0">
                <a:latin typeface="Trebuchet MS" panose="020B0603020202020204" pitchFamily="34" charset="0"/>
              </a:rPr>
              <a:t>of</a:t>
            </a:r>
            <a:r>
              <a:rPr lang="cs-CZ" sz="2200" dirty="0" smtClean="0">
                <a:latin typeface="Trebuchet MS" panose="020B0603020202020204" pitchFamily="34" charset="0"/>
              </a:rPr>
              <a:t>-</a:t>
            </a:r>
            <a:r>
              <a:rPr lang="cs-CZ" sz="2200" dirty="0" err="1" smtClean="0">
                <a:latin typeface="Trebuchet MS" panose="020B0603020202020204" pitchFamily="34" charset="0"/>
              </a:rPr>
              <a:t>mass</a:t>
            </a:r>
            <a:r>
              <a:rPr lang="cs-CZ" sz="2200" dirty="0" smtClean="0">
                <a:latin typeface="Trebuchet MS" panose="020B0603020202020204" pitchFamily="34" charset="0"/>
              </a:rPr>
              <a:t> mode </a:t>
            </a:r>
            <a:r>
              <a:rPr lang="cs-CZ" sz="2200" dirty="0" err="1" smtClean="0">
                <a:latin typeface="Trebuchet MS" panose="020B0603020202020204" pitchFamily="34" charset="0"/>
              </a:rPr>
              <a:t>generates</a:t>
            </a:r>
            <a:r>
              <a:rPr lang="cs-CZ" sz="2200" dirty="0" smtClean="0">
                <a:latin typeface="Trebuchet MS" panose="020B0603020202020204" pitchFamily="34" charset="0"/>
              </a:rPr>
              <a:t> </a:t>
            </a:r>
            <a:r>
              <a:rPr lang="cs-CZ" sz="2200" dirty="0" err="1" smtClean="0">
                <a:latin typeface="Trebuchet MS" panose="020B0603020202020204" pitchFamily="34" charset="0"/>
              </a:rPr>
              <a:t>the</a:t>
            </a:r>
            <a:r>
              <a:rPr lang="cs-CZ" sz="2200" dirty="0" smtClean="0">
                <a:latin typeface="Trebuchet MS" panose="020B0603020202020204" pitchFamily="34" charset="0"/>
              </a:rPr>
              <a:t> spin-</a:t>
            </a:r>
            <a:r>
              <a:rPr lang="cs-CZ" sz="2200" dirty="0" err="1" smtClean="0">
                <a:latin typeface="Trebuchet MS" panose="020B0603020202020204" pitchFamily="34" charset="0"/>
              </a:rPr>
              <a:t>photon</a:t>
            </a:r>
            <a:r>
              <a:rPr lang="cs-CZ" sz="2200" dirty="0" smtClean="0">
                <a:latin typeface="Trebuchet MS" panose="020B0603020202020204" pitchFamily="34" charset="0"/>
              </a:rPr>
              <a:t> </a:t>
            </a:r>
            <a:r>
              <a:rPr lang="cs-CZ" sz="2200" dirty="0" err="1" smtClean="0">
                <a:latin typeface="Trebuchet MS" panose="020B0603020202020204" pitchFamily="34" charset="0"/>
              </a:rPr>
              <a:t>interaction</a:t>
            </a:r>
            <a:endParaRPr lang="cs-CZ" sz="2200" dirty="0" smtClean="0">
              <a:latin typeface="Trebuchet MS" panose="020B0603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 err="1" smtClean="0">
                <a:latin typeface="Trebuchet MS" panose="020B0603020202020204" pitchFamily="34" charset="0"/>
              </a:rPr>
              <a:t>Resonant</a:t>
            </a:r>
            <a:r>
              <a:rPr lang="cs-CZ" sz="2200" dirty="0" smtClean="0">
                <a:latin typeface="Trebuchet MS" panose="020B0603020202020204" pitchFamily="34" charset="0"/>
              </a:rPr>
              <a:t> </a:t>
            </a:r>
            <a:r>
              <a:rPr lang="cs-CZ" sz="2200" dirty="0" err="1" smtClean="0">
                <a:latin typeface="Trebuchet MS" panose="020B0603020202020204" pitchFamily="34" charset="0"/>
              </a:rPr>
              <a:t>microwaves</a:t>
            </a:r>
            <a:r>
              <a:rPr lang="cs-CZ" sz="2200" dirty="0" smtClean="0">
                <a:latin typeface="Trebuchet MS" panose="020B0603020202020204" pitchFamily="34" charset="0"/>
              </a:rPr>
              <a:t> </a:t>
            </a:r>
            <a:r>
              <a:rPr lang="cs-CZ" sz="2200" dirty="0" err="1" smtClean="0">
                <a:latin typeface="Trebuchet MS" panose="020B0603020202020204" pitchFamily="34" charset="0"/>
              </a:rPr>
              <a:t>generate</a:t>
            </a:r>
            <a:r>
              <a:rPr lang="cs-CZ" sz="2200" dirty="0" smtClean="0">
                <a:latin typeface="Trebuchet MS" panose="020B0603020202020204" pitchFamily="34" charset="0"/>
              </a:rPr>
              <a:t> </a:t>
            </a:r>
            <a:r>
              <a:rPr lang="cs-CZ" sz="2200" dirty="0" err="1" smtClean="0">
                <a:latin typeface="Trebuchet MS" panose="020B0603020202020204" pitchFamily="34" charset="0"/>
              </a:rPr>
              <a:t>transverse</a:t>
            </a:r>
            <a:r>
              <a:rPr lang="cs-CZ" sz="2200" dirty="0" smtClean="0">
                <a:latin typeface="Trebuchet MS" panose="020B0603020202020204" pitchFamily="34" charset="0"/>
              </a:rPr>
              <a:t> </a:t>
            </a:r>
            <a:r>
              <a:rPr lang="cs-CZ" sz="2200" dirty="0" err="1" smtClean="0">
                <a:latin typeface="Trebuchet MS" panose="020B0603020202020204" pitchFamily="34" charset="0"/>
              </a:rPr>
              <a:t>field</a:t>
            </a:r>
            <a:endParaRPr lang="cs-CZ" sz="2200" dirty="0">
              <a:latin typeface="Trebuchet MS" panose="020B0603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" y="6419217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dirty="0" smtClean="0">
                <a:latin typeface="Book Antiqua" panose="02040602050305030304" pitchFamily="18" charset="0"/>
              </a:rPr>
              <a:t>R.J. Lewis-Swan, A. </a:t>
            </a:r>
            <a:r>
              <a:rPr lang="en-US" sz="1300" dirty="0" err="1" smtClean="0">
                <a:latin typeface="Book Antiqua" panose="02040602050305030304" pitchFamily="18" charset="0"/>
              </a:rPr>
              <a:t>Safavi-Naini</a:t>
            </a:r>
            <a:r>
              <a:rPr lang="en-US" sz="1300" dirty="0" smtClean="0">
                <a:latin typeface="Book Antiqua" panose="02040602050305030304" pitchFamily="18" charset="0"/>
              </a:rPr>
              <a:t>, J.J. Bollinger, A.M. Rey, </a:t>
            </a:r>
            <a:r>
              <a:rPr lang="en-US" sz="1300" i="1" dirty="0" smtClean="0">
                <a:latin typeface="Book Antiqua" panose="02040602050305030304" pitchFamily="18" charset="0"/>
              </a:rPr>
              <a:t>Unifying scrambling, </a:t>
            </a:r>
            <a:r>
              <a:rPr lang="en-US" sz="1300" i="1" dirty="0" err="1" smtClean="0">
                <a:latin typeface="Book Antiqua" panose="02040602050305030304" pitchFamily="18" charset="0"/>
              </a:rPr>
              <a:t>thermalization</a:t>
            </a:r>
            <a:r>
              <a:rPr lang="en-US" sz="1300" i="1" dirty="0" smtClean="0">
                <a:latin typeface="Book Antiqua" panose="02040602050305030304" pitchFamily="18" charset="0"/>
              </a:rPr>
              <a:t> and entanglement through measurement of fidelity out-of-time-order correlators in the </a:t>
            </a:r>
            <a:r>
              <a:rPr lang="en-US" sz="1300" i="1" dirty="0" err="1" smtClean="0">
                <a:latin typeface="Book Antiqua" panose="02040602050305030304" pitchFamily="18" charset="0"/>
              </a:rPr>
              <a:t>Dicke</a:t>
            </a:r>
            <a:r>
              <a:rPr lang="en-US" sz="1300" i="1" dirty="0" smtClean="0">
                <a:latin typeface="Book Antiqua" panose="02040602050305030304" pitchFamily="18" charset="0"/>
              </a:rPr>
              <a:t> model</a:t>
            </a:r>
            <a:r>
              <a:rPr lang="en-US" sz="1300" dirty="0" smtClean="0">
                <a:latin typeface="Book Antiqua" panose="02040602050305030304" pitchFamily="18" charset="0"/>
              </a:rPr>
              <a:t>, Nature Communications </a:t>
            </a:r>
            <a:r>
              <a:rPr lang="en-US" sz="1300" b="1" dirty="0" smtClean="0">
                <a:latin typeface="Book Antiqua" panose="02040602050305030304" pitchFamily="18" charset="0"/>
              </a:rPr>
              <a:t>10</a:t>
            </a:r>
            <a:r>
              <a:rPr lang="en-US" sz="1300" dirty="0" smtClean="0">
                <a:latin typeface="Book Antiqua" panose="02040602050305030304" pitchFamily="18" charset="0"/>
              </a:rPr>
              <a:t>, 1581 (2019)</a:t>
            </a:r>
            <a:endParaRPr lang="cs-CZ" sz="13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09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_1000,[Q,q,P,p]=[-0.325, 1.60793, 0.0, 0.0]CORT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17863" y="253850"/>
            <a:ext cx="8508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FOTOC </a:t>
            </a:r>
            <a:r>
              <a:rPr lang="cs-CZ" sz="3200" u="sng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Classically</a:t>
            </a:r>
            <a:r>
              <a:rPr lang="cs-CZ" sz="320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(</a:t>
            </a:r>
            <a:r>
              <a:rPr lang="cs-CZ" b="1" dirty="0" err="1">
                <a:solidFill>
                  <a:srgbClr val="C00000"/>
                </a:solidFill>
                <a:latin typeface="Trebuchet MS" panose="020B0603020202020204" pitchFamily="34" charset="0"/>
              </a:rPr>
              <a:t>Truncated</a:t>
            </a:r>
            <a:r>
              <a:rPr lang="cs-CZ" b="1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b="1" dirty="0" err="1">
                <a:solidFill>
                  <a:srgbClr val="C00000"/>
                </a:solidFill>
                <a:latin typeface="Trebuchet MS" panose="020B0603020202020204" pitchFamily="34" charset="0"/>
              </a:rPr>
              <a:t>Wigner</a:t>
            </a:r>
            <a:r>
              <a:rPr lang="cs-CZ" b="1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approximation</a:t>
            </a:r>
            <a:r>
              <a:rPr lang="cs-CZ" b="1" dirty="0">
                <a:solidFill>
                  <a:srgbClr val="C00000"/>
                </a:solidFill>
                <a:latin typeface="Trebuchet MS" panose="020B0603020202020204" pitchFamily="34" charset="0"/>
              </a:rPr>
              <a:t>)</a:t>
            </a:r>
            <a:endParaRPr lang="cs-CZ" dirty="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622334" y="777674"/>
                <a:ext cx="8125070" cy="910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𝑐𝑙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𝜔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𝑗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𝛾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4</m:t>
                              </m:r>
                            </m:den>
                          </m:f>
                        </m:e>
                      </m:ra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0" smtClean="0">
                                  <a:latin typeface="Cambria Math"/>
                                </a:rPr>
                                <m:t>1+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𝛿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𝑞𝑃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𝛿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𝑝𝑄</m:t>
                          </m:r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34" y="777674"/>
                <a:ext cx="8125070" cy="91069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235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633412" y="332656"/>
            <a:ext cx="8187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3200" b="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Classical chaos: </a:t>
            </a:r>
            <a:r>
              <a:rPr lang="en-US" altLang="cs-CZ" sz="2600" b="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Instability of trajectories</a:t>
            </a:r>
            <a:endParaRPr lang="cs-CZ" altLang="cs-CZ" sz="2600" b="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2034462" y="1576758"/>
            <a:ext cx="1490164" cy="1194967"/>
            <a:chOff x="3194050" y="4314366"/>
            <a:chExt cx="873125" cy="549275"/>
          </a:xfrm>
        </p:grpSpPr>
        <p:sp>
          <p:nvSpPr>
            <p:cNvPr id="13318" name="Freeform 6"/>
            <p:cNvSpPr>
              <a:spLocks/>
            </p:cNvSpPr>
            <p:nvPr/>
          </p:nvSpPr>
          <p:spPr bwMode="auto">
            <a:xfrm>
              <a:off x="3200400" y="4314366"/>
              <a:ext cx="866775" cy="465138"/>
            </a:xfrm>
            <a:custGeom>
              <a:avLst/>
              <a:gdLst>
                <a:gd name="T0" fmla="*/ 0 w 405"/>
                <a:gd name="T1" fmla="*/ 465138 h 360"/>
                <a:gd name="T2" fmla="*/ 723383 w 405"/>
                <a:gd name="T3" fmla="*/ 5168 h 360"/>
                <a:gd name="T4" fmla="*/ 866775 w 405"/>
                <a:gd name="T5" fmla="*/ 432837 h 360"/>
                <a:gd name="T6" fmla="*/ 0 60000 65536"/>
                <a:gd name="T7" fmla="*/ 0 60000 65536"/>
                <a:gd name="T8" fmla="*/ 0 60000 65536"/>
                <a:gd name="T9" fmla="*/ 0 w 405"/>
                <a:gd name="T10" fmla="*/ 0 h 360"/>
                <a:gd name="T11" fmla="*/ 405 w 405"/>
                <a:gd name="T12" fmla="*/ 360 h 3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5" h="360">
                  <a:moveTo>
                    <a:pt x="0" y="360"/>
                  </a:moveTo>
                  <a:cubicBezTo>
                    <a:pt x="135" y="184"/>
                    <a:pt x="271" y="8"/>
                    <a:pt x="338" y="4"/>
                  </a:cubicBezTo>
                  <a:cubicBezTo>
                    <a:pt x="405" y="0"/>
                    <a:pt x="397" y="278"/>
                    <a:pt x="405" y="335"/>
                  </a:cubicBezTo>
                </a:path>
              </a:pathLst>
            </a:custGeom>
            <a:noFill/>
            <a:ln w="12700" cap="flat" cmpd="sng">
              <a:solidFill>
                <a:srgbClr val="0000B4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  <p:sp>
          <p:nvSpPr>
            <p:cNvPr id="13319" name="Freeform 7"/>
            <p:cNvSpPr>
              <a:spLocks/>
            </p:cNvSpPr>
            <p:nvPr/>
          </p:nvSpPr>
          <p:spPr bwMode="auto">
            <a:xfrm>
              <a:off x="3194050" y="4441366"/>
              <a:ext cx="809625" cy="422275"/>
            </a:xfrm>
            <a:custGeom>
              <a:avLst/>
              <a:gdLst>
                <a:gd name="T0" fmla="*/ 0 w 492"/>
                <a:gd name="T1" fmla="*/ 398303 h 229"/>
                <a:gd name="T2" fmla="*/ 676333 w 492"/>
                <a:gd name="T3" fmla="*/ 3688 h 229"/>
                <a:gd name="T4" fmla="*/ 796460 w 492"/>
                <a:gd name="T5" fmla="*/ 422275 h 229"/>
                <a:gd name="T6" fmla="*/ 0 60000 65536"/>
                <a:gd name="T7" fmla="*/ 0 60000 65536"/>
                <a:gd name="T8" fmla="*/ 0 60000 65536"/>
                <a:gd name="T9" fmla="*/ 0 w 492"/>
                <a:gd name="T10" fmla="*/ 0 h 229"/>
                <a:gd name="T11" fmla="*/ 492 w 492"/>
                <a:gd name="T12" fmla="*/ 229 h 2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2" h="229">
                  <a:moveTo>
                    <a:pt x="0" y="216"/>
                  </a:moveTo>
                  <a:cubicBezTo>
                    <a:pt x="165" y="108"/>
                    <a:pt x="330" y="0"/>
                    <a:pt x="411" y="2"/>
                  </a:cubicBezTo>
                  <a:cubicBezTo>
                    <a:pt x="492" y="4"/>
                    <a:pt x="456" y="168"/>
                    <a:pt x="484" y="229"/>
                  </a:cubicBezTo>
                </a:path>
              </a:pathLst>
            </a:custGeom>
            <a:noFill/>
            <a:ln w="19050" cap="flat" cmpd="sng">
              <a:solidFill>
                <a:srgbClr val="0000B4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5819072" y="1576758"/>
            <a:ext cx="1766074" cy="1194967"/>
            <a:chOff x="5734050" y="4474704"/>
            <a:chExt cx="1027113" cy="846137"/>
          </a:xfrm>
        </p:grpSpPr>
        <p:sp>
          <p:nvSpPr>
            <p:cNvPr id="13320" name="Freeform 8"/>
            <p:cNvSpPr>
              <a:spLocks/>
            </p:cNvSpPr>
            <p:nvPr/>
          </p:nvSpPr>
          <p:spPr bwMode="auto">
            <a:xfrm>
              <a:off x="5735638" y="4868404"/>
              <a:ext cx="1012825" cy="452437"/>
            </a:xfrm>
            <a:custGeom>
              <a:avLst/>
              <a:gdLst>
                <a:gd name="T0" fmla="*/ 0 w 859"/>
                <a:gd name="T1" fmla="*/ 190420 h 297"/>
                <a:gd name="T2" fmla="*/ 794696 w 859"/>
                <a:gd name="T3" fmla="*/ 13710 h 297"/>
                <a:gd name="T4" fmla="*/ 989244 w 859"/>
                <a:gd name="T5" fmla="*/ 274204 h 297"/>
                <a:gd name="T6" fmla="*/ 656744 w 859"/>
                <a:gd name="T7" fmla="*/ 452437 h 2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9"/>
                <a:gd name="T13" fmla="*/ 0 h 297"/>
                <a:gd name="T14" fmla="*/ 859 w 859"/>
                <a:gd name="T15" fmla="*/ 297 h 2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9" h="297">
                  <a:moveTo>
                    <a:pt x="0" y="125"/>
                  </a:moveTo>
                  <a:cubicBezTo>
                    <a:pt x="267" y="62"/>
                    <a:pt x="534" y="0"/>
                    <a:pt x="674" y="9"/>
                  </a:cubicBezTo>
                  <a:cubicBezTo>
                    <a:pt x="814" y="18"/>
                    <a:pt x="859" y="132"/>
                    <a:pt x="839" y="180"/>
                  </a:cubicBezTo>
                  <a:cubicBezTo>
                    <a:pt x="819" y="228"/>
                    <a:pt x="623" y="286"/>
                    <a:pt x="557" y="297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  <p:sp>
          <p:nvSpPr>
            <p:cNvPr id="13321" name="Freeform 9"/>
            <p:cNvSpPr>
              <a:spLocks/>
            </p:cNvSpPr>
            <p:nvPr/>
          </p:nvSpPr>
          <p:spPr bwMode="auto">
            <a:xfrm>
              <a:off x="5734050" y="4474704"/>
              <a:ext cx="1027113" cy="515937"/>
            </a:xfrm>
            <a:custGeom>
              <a:avLst/>
              <a:gdLst>
                <a:gd name="T0" fmla="*/ 0 w 647"/>
                <a:gd name="T1" fmla="*/ 515937 h 325"/>
                <a:gd name="T2" fmla="*/ 719138 w 647"/>
                <a:gd name="T3" fmla="*/ 292100 h 325"/>
                <a:gd name="T4" fmla="*/ 971550 w 647"/>
                <a:gd name="T5" fmla="*/ 117475 h 325"/>
                <a:gd name="T6" fmla="*/ 388938 w 647"/>
                <a:gd name="T7" fmla="*/ 0 h 3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7"/>
                <a:gd name="T13" fmla="*/ 0 h 325"/>
                <a:gd name="T14" fmla="*/ 647 w 647"/>
                <a:gd name="T15" fmla="*/ 325 h 3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7" h="325">
                  <a:moveTo>
                    <a:pt x="0" y="325"/>
                  </a:moveTo>
                  <a:cubicBezTo>
                    <a:pt x="175" y="275"/>
                    <a:pt x="351" y="226"/>
                    <a:pt x="453" y="184"/>
                  </a:cubicBezTo>
                  <a:cubicBezTo>
                    <a:pt x="555" y="142"/>
                    <a:pt x="647" y="105"/>
                    <a:pt x="612" y="74"/>
                  </a:cubicBezTo>
                  <a:cubicBezTo>
                    <a:pt x="577" y="43"/>
                    <a:pt x="334" y="7"/>
                    <a:pt x="245" y="0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</p:grpSp>
      <p:cxnSp>
        <p:nvCxnSpPr>
          <p:cNvPr id="33" name="Přímá spojnice 32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633412" y="961439"/>
            <a:ext cx="4755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Stable</a:t>
            </a:r>
            <a:r>
              <a:rPr lang="en-US" sz="20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en-US" sz="15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(regular, quasiperiodic) </a:t>
            </a:r>
            <a:r>
              <a:rPr lang="en-US" sz="20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trajectories</a:t>
            </a:r>
            <a:endParaRPr lang="cs-CZ" sz="20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1291525" y="2468563"/>
                <a:ext cx="690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𝜹</m:t>
                      </m:r>
                      <m:r>
                        <a:rPr lang="en-US" b="0" i="1" smtClean="0">
                          <a:latin typeface="Cambria Math"/>
                        </a:rPr>
                        <m:t>(0)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525" y="2468563"/>
                <a:ext cx="690638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3282904" y="2520817"/>
                <a:ext cx="15611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904" y="2520817"/>
                <a:ext cx="1561180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ovéPole 36"/>
          <p:cNvSpPr txBox="1"/>
          <p:nvPr/>
        </p:nvSpPr>
        <p:spPr>
          <a:xfrm>
            <a:off x="5449094" y="964229"/>
            <a:ext cx="351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Unstable</a:t>
            </a:r>
            <a:r>
              <a:rPr lang="en-US" sz="20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US" sz="15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(chaotic) </a:t>
            </a:r>
            <a:r>
              <a:rPr lang="en-US" sz="2000" u="sng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trajectories</a:t>
            </a:r>
            <a:endParaRPr lang="cs-CZ" sz="2000" u="sng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ovéPole 38"/>
              <p:cNvSpPr txBox="1"/>
              <p:nvPr/>
            </p:nvSpPr>
            <p:spPr>
              <a:xfrm>
                <a:off x="5130115" y="2177612"/>
                <a:ext cx="690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𝜹</m:t>
                      </m:r>
                      <m:r>
                        <a:rPr lang="en-US" b="0" i="1" smtClean="0">
                          <a:latin typeface="Cambria Math"/>
                        </a:rPr>
                        <m:t>(0)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9" name="TextovéPol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115" y="2177612"/>
                <a:ext cx="690638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ovéPole 39"/>
              <p:cNvSpPr txBox="1"/>
              <p:nvPr/>
            </p:nvSpPr>
            <p:spPr>
              <a:xfrm>
                <a:off x="7311394" y="2546944"/>
                <a:ext cx="1561180" cy="382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0" name="TextovéPol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1394" y="2546944"/>
                <a:ext cx="1561180" cy="38228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/>
          <p:cNvSpPr txBox="1"/>
          <p:nvPr/>
        </p:nvSpPr>
        <p:spPr>
          <a:xfrm>
            <a:off x="1114697" y="3021246"/>
            <a:ext cx="349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 panose="020B0603020202020204" pitchFamily="34" charset="0"/>
              </a:rPr>
              <a:t>At most </a:t>
            </a:r>
            <a:r>
              <a:rPr lang="en-US" b="1" dirty="0" smtClean="0">
                <a:latin typeface="Trebuchet MS" panose="020B0603020202020204" pitchFamily="34" charset="0"/>
              </a:rPr>
              <a:t>polynomial</a:t>
            </a:r>
            <a:r>
              <a:rPr lang="en-US" dirty="0" smtClean="0">
                <a:latin typeface="Trebuchet MS" panose="020B0603020202020204" pitchFamily="34" charset="0"/>
              </a:rPr>
              <a:t> divergence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5988470" y="3021246"/>
            <a:ext cx="2747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rebuchet MS" panose="020B0603020202020204" pitchFamily="34" charset="0"/>
              </a:rPr>
              <a:t>Exponential</a:t>
            </a:r>
            <a:r>
              <a:rPr lang="en-US" dirty="0" smtClean="0">
                <a:latin typeface="Trebuchet MS" panose="020B0603020202020204" pitchFamily="34" charset="0"/>
              </a:rPr>
              <a:t> divergence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300322" y="3390577"/>
            <a:ext cx="37100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Trebuchet MS" panose="020B0603020202020204" pitchFamily="34" charset="0"/>
              </a:rPr>
              <a:t>(of a bunch of </a:t>
            </a:r>
            <a:r>
              <a:rPr lang="en-US" sz="1500" dirty="0" err="1" smtClean="0">
                <a:latin typeface="Trebuchet MS" panose="020B0603020202020204" pitchFamily="34" charset="0"/>
              </a:rPr>
              <a:t>neigbouring</a:t>
            </a:r>
            <a:r>
              <a:rPr lang="en-US" sz="1500" dirty="0" smtClean="0">
                <a:latin typeface="Trebuchet MS" panose="020B0603020202020204" pitchFamily="34" charset="0"/>
              </a:rPr>
              <a:t> trajectories)</a:t>
            </a:r>
            <a:endParaRPr lang="cs-CZ" sz="1500" dirty="0">
              <a:latin typeface="Trebuchet MS" panose="020B0603020202020204" pitchFamily="34" charset="0"/>
            </a:endParaRPr>
          </a:p>
        </p:txBody>
      </p:sp>
      <p:pic>
        <p:nvPicPr>
          <p:cNvPr id="69636" name="Picture 4" descr="Výsledek obrázku pro butterfly animation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0258" y="1338581"/>
            <a:ext cx="1343488" cy="123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Skupina 22"/>
          <p:cNvGrpSpPr/>
          <p:nvPr/>
        </p:nvGrpSpPr>
        <p:grpSpPr>
          <a:xfrm>
            <a:off x="509868" y="3824572"/>
            <a:ext cx="8310604" cy="1444398"/>
            <a:chOff x="509868" y="5008938"/>
            <a:chExt cx="8310604" cy="1444398"/>
          </a:xfrm>
        </p:grpSpPr>
        <p:pic>
          <p:nvPicPr>
            <p:cNvPr id="24" name="Picture 4" descr="C:\Users\Pavel\Desktop\4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868" y="5008938"/>
              <a:ext cx="142875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 descr="C:\Users\Pavel\Desktop\4a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618" y="5008938"/>
              <a:ext cx="142875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" descr="C:\Users\Pavel\Desktop\3.gif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4594" y="5024874"/>
              <a:ext cx="1427939" cy="142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 descr="C:\Users\Pavel\Desktop\3a.gif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533" y="5024874"/>
              <a:ext cx="1427939" cy="142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Skupina 11"/>
          <p:cNvGrpSpPr/>
          <p:nvPr/>
        </p:nvGrpSpPr>
        <p:grpSpPr>
          <a:xfrm>
            <a:off x="688558" y="5479334"/>
            <a:ext cx="8169909" cy="886632"/>
            <a:chOff x="688558" y="5479334"/>
            <a:chExt cx="8169909" cy="886632"/>
          </a:xfrm>
        </p:grpSpPr>
        <p:sp>
          <p:nvSpPr>
            <p:cNvPr id="2" name="TextovéPole 1"/>
            <p:cNvSpPr txBox="1"/>
            <p:nvPr/>
          </p:nvSpPr>
          <p:spPr>
            <a:xfrm>
              <a:off x="688558" y="5759758"/>
              <a:ext cx="5316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>
                  <a:latin typeface="Trebuchet MS" panose="020B0603020202020204" pitchFamily="34" charset="0"/>
                </a:rPr>
                <a:t>Instability</a:t>
              </a:r>
              <a:r>
                <a:rPr lang="cs-CZ" dirty="0" smtClean="0">
                  <a:latin typeface="Trebuchet MS" panose="020B0603020202020204" pitchFamily="34" charset="0"/>
                </a:rPr>
                <a:t> q</a:t>
              </a:r>
              <a:r>
                <a:rPr lang="en-US" dirty="0" err="1" smtClean="0">
                  <a:latin typeface="Trebuchet MS" panose="020B0603020202020204" pitchFamily="34" charset="0"/>
                </a:rPr>
                <a:t>uantified</a:t>
              </a:r>
              <a:r>
                <a:rPr lang="en-US" dirty="0" smtClean="0">
                  <a:latin typeface="Trebuchet MS" panose="020B0603020202020204" pitchFamily="34" charset="0"/>
                </a:rPr>
                <a:t> by the </a:t>
              </a:r>
              <a:r>
                <a:rPr lang="en-US" b="1" dirty="0" err="1" smtClean="0">
                  <a:latin typeface="Trebuchet MS" panose="020B0603020202020204" pitchFamily="34" charset="0"/>
                </a:rPr>
                <a:t>Lyapunov</a:t>
              </a:r>
              <a:r>
                <a:rPr lang="en-US" b="1" dirty="0" smtClean="0">
                  <a:latin typeface="Trebuchet MS" panose="020B0603020202020204" pitchFamily="34" charset="0"/>
                </a:rPr>
                <a:t> exponent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ovéPole 2"/>
                <p:cNvSpPr txBox="1"/>
                <p:nvPr/>
              </p:nvSpPr>
              <p:spPr>
                <a:xfrm>
                  <a:off x="5814172" y="5522879"/>
                  <a:ext cx="3044295" cy="7972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latin typeface="Cambria Math"/>
                          </a:rPr>
                          <m:t>𝜆</m:t>
                        </m:r>
                        <m:r>
                          <a:rPr lang="en-US" sz="2200" b="0" i="1" smtClean="0">
                            <a:latin typeface="Cambria Math"/>
                          </a:rPr>
                          <m:t>≡</m:t>
                        </m:r>
                        <m:func>
                          <m:func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2200" b="1" i="1" smtClean="0">
                                    <a:latin typeface="Cambria Math"/>
                                  </a:rPr>
                                  <m:t>𝜹</m:t>
                                </m:r>
                                <m:d>
                                  <m:dPr>
                                    <m:ctrlPr>
                                      <a:rPr lang="en-US" sz="2200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d>
                              </m:lim>
                            </m:limLow>
                          </m:fName>
                          <m:e>
                            <m:limLow>
                              <m:limLowPr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→∞</m:t>
                                </m:r>
                              </m:lim>
                            </m:limLow>
                            <m:f>
                              <m:fPr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𝑡</m:t>
                                </m:r>
                              </m:den>
                            </m:f>
                          </m:e>
                        </m:func>
                        <m:func>
                          <m:func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/>
                              </a:rPr>
                              <m:t>ln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200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b="1" i="1">
                                        <a:latin typeface="Cambria Math"/>
                                      </a:rPr>
                                      <m:t>𝜹</m:t>
                                    </m:r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200" i="1">
                                            <a:latin typeface="Cambria Math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200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b="1" i="1">
                                        <a:latin typeface="Cambria Math"/>
                                      </a:rPr>
                                      <m:t>𝜹</m:t>
                                    </m:r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200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e>
                                    </m:d>
                                  </m:e>
                                </m:d>
                              </m:den>
                            </m:f>
                          </m:e>
                        </m:func>
                      </m:oMath>
                    </m:oMathPara>
                  </a14:m>
                  <a:endParaRPr lang="cs-CZ" sz="2200" dirty="0"/>
                </a:p>
              </p:txBody>
            </p:sp>
          </mc:Choice>
          <mc:Fallback xmlns="">
            <p:sp>
              <p:nvSpPr>
                <p:cNvPr id="3" name="TextovéPole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4172" y="5522879"/>
                  <a:ext cx="3044295" cy="79727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Obdélník 10"/>
            <p:cNvSpPr/>
            <p:nvPr/>
          </p:nvSpPr>
          <p:spPr>
            <a:xfrm>
              <a:off x="688558" y="5479334"/>
              <a:ext cx="8169909" cy="886632"/>
            </a:xfrm>
            <a:prstGeom prst="rect">
              <a:avLst/>
            </a:prstGeom>
            <a:noFill/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9" name="Přímá spojnice 2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83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30" y="1185480"/>
            <a:ext cx="7781864" cy="4631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513804" y="332656"/>
                <a:ext cx="844731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200" b="1" dirty="0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Full </a:t>
                </a:r>
                <a:r>
                  <a:rPr lang="cs-CZ" sz="2200" b="1" dirty="0" err="1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quantum</a:t>
                </a:r>
                <a:r>
                  <a:rPr lang="cs-CZ" sz="2200" b="1" dirty="0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cs-CZ" sz="2200" b="1" dirty="0" err="1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computation</a:t>
                </a:r>
                <a:r>
                  <a:rPr lang="cs-CZ" sz="2200" b="1" dirty="0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solidFill>
                          <a:srgbClr val="C00000"/>
                        </a:solidFill>
                        <a:latin typeface="Cambria Math"/>
                      </a:rPr>
                      <m:t>×</m:t>
                    </m:r>
                  </m:oMath>
                </a14:m>
                <a:r>
                  <a:rPr lang="cs-CZ" sz="2200" b="1" dirty="0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cs-CZ" sz="2200" b="1" dirty="0" err="1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Truncated</a:t>
                </a:r>
                <a:r>
                  <a:rPr lang="cs-CZ" sz="2200" b="1" dirty="0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cs-CZ" sz="2200" b="1" dirty="0" err="1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Wigner</a:t>
                </a:r>
                <a:r>
                  <a:rPr lang="cs-CZ" sz="2200" b="1" dirty="0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cs-CZ" sz="2200" b="1" dirty="0" err="1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approximation</a:t>
                </a:r>
                <a:endParaRPr lang="cs-CZ" sz="2200" b="1" dirty="0">
                  <a:solidFill>
                    <a:srgbClr val="C00000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04" y="332656"/>
                <a:ext cx="8447315" cy="430887"/>
              </a:xfrm>
              <a:prstGeom prst="rect">
                <a:avLst/>
              </a:prstGeom>
              <a:blipFill rotWithShape="1">
                <a:blip r:embed="rId3"/>
                <a:stretch>
                  <a:fillRect l="-866" t="-10000" b="-2714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Přímá spojnice 9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89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8991" y="1137343"/>
            <a:ext cx="1347742" cy="450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18336" y="252549"/>
            <a:ext cx="5860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Isolated unstable trajectories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4" name="Přímá spojnice 3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1974825" y="1336469"/>
            <a:ext cx="534911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Pendulum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  <a:endParaRPr lang="cs-CZ" dirty="0" smtClean="0">
              <a:latin typeface="Trebuchet MS" panose="020B0603020202020204" pitchFamily="34" charset="0"/>
            </a:endParaRPr>
          </a:p>
          <a:p>
            <a:r>
              <a:rPr lang="cs-CZ" dirty="0" smtClean="0">
                <a:latin typeface="Trebuchet MS" panose="020B0603020202020204" pitchFamily="34" charset="0"/>
              </a:rPr>
              <a:t>A</a:t>
            </a:r>
            <a:r>
              <a:rPr lang="en-US" dirty="0" err="1" smtClean="0">
                <a:latin typeface="Trebuchet MS" panose="020B0603020202020204" pitchFamily="34" charset="0"/>
              </a:rPr>
              <a:t>ll</a:t>
            </a:r>
            <a:r>
              <a:rPr lang="en-US" dirty="0" smtClean="0">
                <a:latin typeface="Trebuchet MS" panose="020B0603020202020204" pitchFamily="34" charset="0"/>
              </a:rPr>
              <a:t> trajectories </a:t>
            </a:r>
            <a:r>
              <a:rPr lang="cs-CZ" dirty="0" err="1" smtClean="0">
                <a:latin typeface="Trebuchet MS" panose="020B0603020202020204" pitchFamily="34" charset="0"/>
              </a:rPr>
              <a:t>periodic</a:t>
            </a:r>
            <a:r>
              <a:rPr lang="cs-CZ" dirty="0" smtClean="0"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latin typeface="Trebuchet MS" panose="020B0603020202020204" pitchFamily="34" charset="0"/>
              </a:rPr>
              <a:t>except</a:t>
            </a:r>
            <a:r>
              <a:rPr lang="cs-CZ" dirty="0" smtClean="0"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latin typeface="Trebuchet MS" panose="020B0603020202020204" pitchFamily="34" charset="0"/>
              </a:rPr>
              <a:t>for</a:t>
            </a:r>
            <a:r>
              <a:rPr lang="cs-CZ" dirty="0" smtClean="0"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latin typeface="Trebuchet MS" panose="020B0603020202020204" pitchFamily="34" charset="0"/>
              </a:rPr>
              <a:t>the</a:t>
            </a:r>
            <a:r>
              <a:rPr lang="cs-CZ" dirty="0" smtClean="0"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latin typeface="Trebuchet MS" panose="020B0603020202020204" pitchFamily="34" charset="0"/>
              </a:rPr>
              <a:t>separatrix</a:t>
            </a:r>
            <a:r>
              <a:rPr lang="cs-CZ" dirty="0" smtClean="0">
                <a:latin typeface="Trebuchet MS" panose="020B0603020202020204" pitchFamily="34" charset="0"/>
              </a:rPr>
              <a:t> </a:t>
            </a:r>
          </a:p>
          <a:p>
            <a:r>
              <a:rPr lang="cs-CZ" dirty="0" smtClean="0">
                <a:latin typeface="Trebuchet MS" panose="020B0603020202020204" pitchFamily="34" charset="0"/>
              </a:rPr>
              <a:t>(</a:t>
            </a:r>
            <a:r>
              <a:rPr lang="cs-CZ" dirty="0" err="1" smtClean="0">
                <a:latin typeface="Trebuchet MS" panose="020B0603020202020204" pitchFamily="34" charset="0"/>
              </a:rPr>
              <a:t>having</a:t>
            </a:r>
            <a:r>
              <a:rPr lang="cs-CZ" dirty="0" smtClean="0">
                <a:latin typeface="Trebuchet MS" panose="020B0603020202020204" pitchFamily="34" charset="0"/>
              </a:rPr>
              <a:t> positive </a:t>
            </a:r>
            <a:r>
              <a:rPr lang="cs-CZ" dirty="0" err="1" smtClean="0">
                <a:latin typeface="Trebuchet MS" panose="020B0603020202020204" pitchFamily="34" charset="0"/>
              </a:rPr>
              <a:t>Lyapunov</a:t>
            </a:r>
            <a:r>
              <a:rPr lang="cs-CZ" dirty="0" smtClean="0">
                <a:latin typeface="Trebuchet MS" panose="020B0603020202020204" pitchFamily="34" charset="0"/>
              </a:rPr>
              <a:t> exponent)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55307" y="6523166"/>
            <a:ext cx="832741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dirty="0" smtClean="0">
                <a:latin typeface="Book Antiqua" panose="02040602050305030304" pitchFamily="18" charset="0"/>
              </a:rPr>
              <a:t>E.B. </a:t>
            </a:r>
            <a:r>
              <a:rPr lang="cs-CZ" sz="1300" dirty="0" err="1" smtClean="0">
                <a:latin typeface="Book Antiqua" panose="02040602050305030304" pitchFamily="18" charset="0"/>
              </a:rPr>
              <a:t>Rozenbaum</a:t>
            </a:r>
            <a:r>
              <a:rPr lang="cs-CZ" sz="1300" dirty="0" smtClean="0">
                <a:latin typeface="Book Antiqua" panose="02040602050305030304" pitchFamily="18" charset="0"/>
              </a:rPr>
              <a:t>, L.A. </a:t>
            </a:r>
            <a:r>
              <a:rPr lang="cs-CZ" sz="1300" dirty="0" err="1" smtClean="0">
                <a:latin typeface="Book Antiqua" panose="02040602050305030304" pitchFamily="18" charset="0"/>
              </a:rPr>
              <a:t>Bunimovich</a:t>
            </a:r>
            <a:r>
              <a:rPr lang="cs-CZ" sz="1300" dirty="0" smtClean="0">
                <a:latin typeface="Book Antiqua" panose="02040602050305030304" pitchFamily="18" charset="0"/>
              </a:rPr>
              <a:t>, V. </a:t>
            </a:r>
            <a:r>
              <a:rPr lang="cs-CZ" sz="1300" dirty="0" err="1" smtClean="0">
                <a:latin typeface="Book Antiqua" panose="02040602050305030304" pitchFamily="18" charset="0"/>
              </a:rPr>
              <a:t>Galitski</a:t>
            </a:r>
            <a:r>
              <a:rPr lang="en-US" sz="1300" dirty="0" smtClean="0">
                <a:latin typeface="Book Antiqua" panose="02040602050305030304" pitchFamily="18" charset="0"/>
              </a:rPr>
              <a:t>, </a:t>
            </a:r>
            <a:r>
              <a:rPr lang="cs-CZ" sz="1300" i="1" dirty="0" err="1" smtClean="0">
                <a:latin typeface="Book Antiqua" panose="02040602050305030304" pitchFamily="18" charset="0"/>
              </a:rPr>
              <a:t>Quantum</a:t>
            </a:r>
            <a:r>
              <a:rPr lang="cs-CZ" sz="1300" i="1" dirty="0" smtClean="0">
                <a:latin typeface="Book Antiqua" panose="02040602050305030304" pitchFamily="18" charset="0"/>
              </a:rPr>
              <a:t> chaos in </a:t>
            </a:r>
            <a:r>
              <a:rPr lang="cs-CZ" sz="1300" i="1" dirty="0" err="1" smtClean="0">
                <a:latin typeface="Book Antiqua" panose="02040602050305030304" pitchFamily="18" charset="0"/>
              </a:rPr>
              <a:t>classically</a:t>
            </a:r>
            <a:r>
              <a:rPr lang="cs-CZ" sz="1300" i="1" dirty="0" smtClean="0">
                <a:latin typeface="Book Antiqua" panose="02040602050305030304" pitchFamily="18" charset="0"/>
              </a:rPr>
              <a:t> non-</a:t>
            </a:r>
            <a:r>
              <a:rPr lang="cs-CZ" sz="1300" i="1" dirty="0" err="1" smtClean="0">
                <a:latin typeface="Book Antiqua" panose="02040602050305030304" pitchFamily="18" charset="0"/>
              </a:rPr>
              <a:t>chaotic</a:t>
            </a:r>
            <a:r>
              <a:rPr lang="cs-CZ" sz="1300" i="1" dirty="0" smtClean="0">
                <a:latin typeface="Book Antiqua" panose="02040602050305030304" pitchFamily="18" charset="0"/>
              </a:rPr>
              <a:t> </a:t>
            </a:r>
            <a:r>
              <a:rPr lang="cs-CZ" sz="1300" i="1" dirty="0" err="1" smtClean="0">
                <a:latin typeface="Book Antiqua" panose="02040602050305030304" pitchFamily="18" charset="0"/>
              </a:rPr>
              <a:t>systems</a:t>
            </a:r>
            <a:r>
              <a:rPr lang="en-US" sz="1300" i="1" dirty="0" smtClean="0">
                <a:latin typeface="Book Antiqua" panose="02040602050305030304" pitchFamily="18" charset="0"/>
              </a:rPr>
              <a:t>, </a:t>
            </a:r>
            <a:r>
              <a:rPr lang="cs-CZ" sz="1300" dirty="0" smtClean="0">
                <a:latin typeface="Book Antiqua" panose="02040602050305030304" pitchFamily="18" charset="0"/>
              </a:rPr>
              <a:t>arXiv:1902.05466</a:t>
            </a:r>
            <a:endParaRPr lang="en-US" sz="1300" dirty="0" smtClean="0">
              <a:latin typeface="Book Antiqua" panose="02040602050305030304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550126" y="3898274"/>
            <a:ext cx="7593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700" b="1" dirty="0" err="1" smtClean="0">
                <a:latin typeface="Trebuchet MS" panose="020B0603020202020204" pitchFamily="34" charset="0"/>
              </a:rPr>
              <a:t>Classical</a:t>
            </a:r>
            <a:r>
              <a:rPr lang="cs-CZ" sz="1700" b="1" dirty="0" smtClean="0">
                <a:latin typeface="Trebuchet MS" panose="020B0603020202020204" pitchFamily="34" charset="0"/>
              </a:rPr>
              <a:t> </a:t>
            </a:r>
            <a:r>
              <a:rPr lang="cs-CZ" sz="1700" b="1" dirty="0" err="1" smtClean="0">
                <a:latin typeface="Trebuchet MS" panose="020B0603020202020204" pitchFamily="34" charset="0"/>
              </a:rPr>
              <a:t>physics</a:t>
            </a:r>
            <a:r>
              <a:rPr lang="cs-CZ" sz="1700" b="1" dirty="0" smtClean="0">
                <a:latin typeface="Trebuchet MS" panose="020B0603020202020204" pitchFamily="34" charset="0"/>
              </a:rPr>
              <a:t> </a:t>
            </a:r>
            <a:r>
              <a:rPr lang="cs-CZ" sz="1700" dirty="0" smtClean="0">
                <a:latin typeface="Trebuchet MS" panose="020B0603020202020204" pitchFamily="34" charset="0"/>
              </a:rPr>
              <a:t>- </a:t>
            </a:r>
            <a:r>
              <a:rPr lang="cs-CZ" sz="1700" dirty="0" err="1" smtClean="0">
                <a:latin typeface="Trebuchet MS" panose="020B0603020202020204" pitchFamily="34" charset="0"/>
              </a:rPr>
              <a:t>impossible</a:t>
            </a:r>
            <a:r>
              <a:rPr lang="cs-CZ" sz="1700" dirty="0" smtClean="0">
                <a:latin typeface="Trebuchet MS" panose="020B0603020202020204" pitchFamily="34" charset="0"/>
              </a:rPr>
              <a:t> to </a:t>
            </a:r>
            <a:r>
              <a:rPr lang="cs-CZ" sz="1700" dirty="0" err="1" smtClean="0">
                <a:latin typeface="Trebuchet MS" panose="020B0603020202020204" pitchFamily="34" charset="0"/>
              </a:rPr>
              <a:t>prepare</a:t>
            </a:r>
            <a:r>
              <a:rPr lang="cs-CZ" sz="1700" dirty="0" smtClean="0">
                <a:latin typeface="Trebuchet MS" panose="020B0603020202020204" pitchFamily="34" charset="0"/>
              </a:rPr>
              <a:t> (</a:t>
            </a:r>
            <a:r>
              <a:rPr lang="cs-CZ" sz="1700" dirty="0" err="1" smtClean="0">
                <a:latin typeface="Trebuchet MS" panose="020B0603020202020204" pitchFamily="34" charset="0"/>
              </a:rPr>
              <a:t>measure</a:t>
            </a:r>
            <a:r>
              <a:rPr lang="cs-CZ" sz="1700" dirty="0" smtClean="0">
                <a:latin typeface="Trebuchet MS" panose="020B0603020202020204" pitchFamily="34" charset="0"/>
              </a:rPr>
              <a:t>) </a:t>
            </a:r>
            <a:r>
              <a:rPr lang="cs-CZ" sz="1700" dirty="0" err="1" smtClean="0">
                <a:latin typeface="Trebuchet MS" panose="020B0603020202020204" pitchFamily="34" charset="0"/>
              </a:rPr>
              <a:t>the</a:t>
            </a:r>
            <a:r>
              <a:rPr lang="cs-CZ" sz="1700" dirty="0" smtClean="0">
                <a:latin typeface="Trebuchet MS" panose="020B0603020202020204" pitchFamily="34" charset="0"/>
              </a:rPr>
              <a:t> </a:t>
            </a:r>
            <a:r>
              <a:rPr lang="cs-CZ" sz="1700" dirty="0" err="1" smtClean="0">
                <a:latin typeface="Trebuchet MS" panose="020B0603020202020204" pitchFamily="34" charset="0"/>
              </a:rPr>
              <a:t>unstable</a:t>
            </a:r>
            <a:r>
              <a:rPr lang="cs-CZ" sz="1700" dirty="0" smtClean="0">
                <a:latin typeface="Trebuchet MS" panose="020B0603020202020204" pitchFamily="34" charset="0"/>
              </a:rPr>
              <a:t> </a:t>
            </a:r>
            <a:r>
              <a:rPr lang="cs-CZ" sz="1700" dirty="0" err="1" smtClean="0">
                <a:latin typeface="Trebuchet MS" panose="020B0603020202020204" pitchFamily="34" charset="0"/>
              </a:rPr>
              <a:t>trajectory</a:t>
            </a:r>
            <a:endParaRPr lang="cs-CZ" sz="1700" dirty="0" smtClean="0">
              <a:latin typeface="Trebuchet MS" panose="020B0603020202020204" pitchFamily="34" charset="0"/>
            </a:endParaRPr>
          </a:p>
          <a:p>
            <a:r>
              <a:rPr lang="cs-CZ" sz="1700" b="1" dirty="0" err="1" smtClean="0">
                <a:latin typeface="Trebuchet MS" panose="020B0603020202020204" pitchFamily="34" charset="0"/>
              </a:rPr>
              <a:t>Quantum</a:t>
            </a:r>
            <a:r>
              <a:rPr lang="cs-CZ" sz="1700" b="1" dirty="0" smtClean="0">
                <a:latin typeface="Trebuchet MS" panose="020B0603020202020204" pitchFamily="34" charset="0"/>
              </a:rPr>
              <a:t> </a:t>
            </a:r>
            <a:r>
              <a:rPr lang="cs-CZ" sz="1700" b="1" dirty="0" err="1" smtClean="0">
                <a:latin typeface="Trebuchet MS" panose="020B0603020202020204" pitchFamily="34" charset="0"/>
              </a:rPr>
              <a:t>physics</a:t>
            </a:r>
            <a:r>
              <a:rPr lang="cs-CZ" sz="1700" b="1" dirty="0" smtClean="0">
                <a:latin typeface="Trebuchet MS" panose="020B0603020202020204" pitchFamily="34" charset="0"/>
              </a:rPr>
              <a:t> </a:t>
            </a:r>
            <a:r>
              <a:rPr lang="cs-CZ" sz="1700" dirty="0" smtClean="0">
                <a:latin typeface="Trebuchet MS" panose="020B0603020202020204" pitchFamily="34" charset="0"/>
              </a:rPr>
              <a:t>– OTOC </a:t>
            </a:r>
            <a:r>
              <a:rPr lang="cs-CZ" sz="1700" dirty="0" err="1" smtClean="0">
                <a:latin typeface="Trebuchet MS" panose="020B0603020202020204" pitchFamily="34" charset="0"/>
              </a:rPr>
              <a:t>is</a:t>
            </a:r>
            <a:r>
              <a:rPr lang="cs-CZ" sz="1700" dirty="0" smtClean="0">
                <a:latin typeface="Trebuchet MS" panose="020B0603020202020204" pitchFamily="34" charset="0"/>
              </a:rPr>
              <a:t> sensitive to </a:t>
            </a:r>
            <a:r>
              <a:rPr lang="cs-CZ" sz="1700" dirty="0" err="1" smtClean="0">
                <a:latin typeface="Trebuchet MS" panose="020B0603020202020204" pitchFamily="34" charset="0"/>
              </a:rPr>
              <a:t>the</a:t>
            </a:r>
            <a:r>
              <a:rPr lang="cs-CZ" sz="1700" dirty="0" smtClean="0">
                <a:latin typeface="Trebuchet MS" panose="020B0603020202020204" pitchFamily="34" charset="0"/>
              </a:rPr>
              <a:t> </a:t>
            </a:r>
            <a:r>
              <a:rPr lang="cs-CZ" sz="1700" dirty="0" err="1" smtClean="0">
                <a:latin typeface="Trebuchet MS" panose="020B0603020202020204" pitchFamily="34" charset="0"/>
              </a:rPr>
              <a:t>unstable</a:t>
            </a:r>
            <a:r>
              <a:rPr lang="cs-CZ" sz="1700" dirty="0" smtClean="0">
                <a:latin typeface="Trebuchet MS" panose="020B0603020202020204" pitchFamily="34" charset="0"/>
              </a:rPr>
              <a:t> </a:t>
            </a:r>
            <a:r>
              <a:rPr lang="cs-CZ" sz="1700" dirty="0" err="1" smtClean="0">
                <a:latin typeface="Trebuchet MS" panose="020B0603020202020204" pitchFamily="34" charset="0"/>
              </a:rPr>
              <a:t>trajectory</a:t>
            </a:r>
            <a:r>
              <a:rPr lang="cs-CZ" sz="1700" dirty="0" smtClean="0">
                <a:latin typeface="Trebuchet MS" panose="020B0603020202020204" pitchFamily="34" charset="0"/>
              </a:rPr>
              <a:t> in a </a:t>
            </a:r>
            <a:r>
              <a:rPr lang="cs-CZ" sz="1700" dirty="0" err="1" smtClean="0">
                <a:latin typeface="Trebuchet MS" panose="020B0603020202020204" pitchFamily="34" charset="0"/>
              </a:rPr>
              <a:t>wider</a:t>
            </a:r>
            <a:r>
              <a:rPr lang="cs-CZ" sz="1700" dirty="0" smtClean="0">
                <a:latin typeface="Trebuchet MS" panose="020B0603020202020204" pitchFamily="34" charset="0"/>
              </a:rPr>
              <a:t> </a:t>
            </a:r>
            <a:r>
              <a:rPr lang="cs-CZ" sz="1700" dirty="0" err="1" smtClean="0">
                <a:latin typeface="Trebuchet MS" panose="020B0603020202020204" pitchFamily="34" charset="0"/>
              </a:rPr>
              <a:t>energy</a:t>
            </a:r>
            <a:r>
              <a:rPr lang="cs-CZ" sz="1700" dirty="0" smtClean="0">
                <a:latin typeface="Trebuchet MS" panose="020B0603020202020204" pitchFamily="34" charset="0"/>
              </a:rPr>
              <a:t> </a:t>
            </a:r>
            <a:r>
              <a:rPr lang="cs-CZ" sz="1700" dirty="0" err="1" smtClean="0">
                <a:latin typeface="Trebuchet MS" panose="020B0603020202020204" pitchFamily="34" charset="0"/>
              </a:rPr>
              <a:t>window</a:t>
            </a:r>
            <a:r>
              <a:rPr lang="cs-CZ" sz="1700" dirty="0" smtClean="0">
                <a:latin typeface="Trebuchet MS" panose="020B0603020202020204" pitchFamily="34" charset="0"/>
              </a:rPr>
              <a:t>!</a:t>
            </a:r>
            <a:endParaRPr lang="cs-CZ" sz="17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41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482541"/>
            <a:ext cx="7841917" cy="637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2213" y="226422"/>
            <a:ext cx="8560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err="1">
                <a:solidFill>
                  <a:srgbClr val="C00000"/>
                </a:solidFill>
                <a:latin typeface="Trebuchet MS" panose="020B0603020202020204" pitchFamily="34" charset="0"/>
              </a:rPr>
              <a:t>Dicke</a:t>
            </a:r>
            <a:r>
              <a:rPr lang="cs-CZ" sz="3200" u="sng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320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model</a:t>
            </a:r>
            <a:r>
              <a:rPr lang="cs-CZ" sz="32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24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- </a:t>
            </a:r>
            <a:r>
              <a:rPr lang="cs-CZ" sz="2400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Isolated</a:t>
            </a:r>
            <a:r>
              <a:rPr lang="cs-CZ" sz="24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unstable</a:t>
            </a:r>
            <a:r>
              <a:rPr lang="cs-CZ" sz="24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trajectories</a:t>
            </a:r>
            <a:endParaRPr lang="cs-CZ" sz="240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111" y="758000"/>
            <a:ext cx="4383405" cy="286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042255" y="788997"/>
            <a:ext cx="330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latin typeface="Trebuchet MS" panose="020B0603020202020204" pitchFamily="34" charset="0"/>
              </a:rPr>
              <a:t>Singular</a:t>
            </a:r>
            <a:r>
              <a:rPr lang="cs-CZ" b="1" dirty="0" smtClean="0">
                <a:latin typeface="Trebuchet MS" panose="020B0603020202020204" pitchFamily="34" charset="0"/>
              </a:rPr>
              <a:t> </a:t>
            </a:r>
            <a:r>
              <a:rPr lang="cs-CZ" b="1" dirty="0" err="1" smtClean="0">
                <a:latin typeface="Trebuchet MS" panose="020B0603020202020204" pitchFamily="34" charset="0"/>
              </a:rPr>
              <a:t>Lyapunov</a:t>
            </a:r>
            <a:r>
              <a:rPr lang="cs-CZ" b="1" dirty="0" smtClean="0">
                <a:latin typeface="Trebuchet MS" panose="020B0603020202020204" pitchFamily="34" charset="0"/>
              </a:rPr>
              <a:t> exponent</a:t>
            </a:r>
            <a:endParaRPr lang="cs-CZ" b="1" dirty="0">
              <a:latin typeface="Trebuchet MS" panose="020B0603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288100" y="4972592"/>
            <a:ext cx="4484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Accepted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for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publication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in </a:t>
            </a:r>
            <a:r>
              <a:rPr lang="cs-CZ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Phys</a:t>
            </a:r>
            <a:r>
              <a:rPr lang="cs-CZ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. </a:t>
            </a:r>
            <a:r>
              <a:rPr lang="cs-CZ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Rev</a:t>
            </a:r>
            <a:r>
              <a:rPr lang="cs-CZ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. E</a:t>
            </a:r>
            <a:endParaRPr lang="cs-CZ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1497875" y="2830284"/>
                <a:ext cx="2107474" cy="7694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𝛾</m:t>
                      </m:r>
                      <m:r>
                        <a:rPr lang="en-US" sz="2200" b="0" i="1" smtClean="0">
                          <a:latin typeface="Cambria Math"/>
                        </a:rPr>
                        <m:t>=0.66</m:t>
                      </m:r>
                    </m:oMath>
                  </m:oMathPara>
                </a14:m>
                <a:endParaRPr lang="en-US" sz="22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𝜔</m:t>
                      </m:r>
                      <m:r>
                        <a:rPr lang="en-US" sz="2200" b="0" i="1" smtClean="0">
                          <a:latin typeface="Cambria Math"/>
                        </a:rPr>
                        <m:t>=0.5</m:t>
                      </m:r>
                    </m:oMath>
                  </m:oMathPara>
                </a14:m>
                <a:endParaRPr lang="en-US" sz="2200" b="0" dirty="0" smtClean="0"/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875" y="2830284"/>
                <a:ext cx="2107474" cy="76944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Skupina 7"/>
          <p:cNvGrpSpPr/>
          <p:nvPr/>
        </p:nvGrpSpPr>
        <p:grpSpPr>
          <a:xfrm>
            <a:off x="-52257" y="5399311"/>
            <a:ext cx="1245323" cy="400110"/>
            <a:chOff x="-52257" y="5399311"/>
            <a:chExt cx="1245323" cy="400110"/>
          </a:xfrm>
        </p:grpSpPr>
        <p:sp>
          <p:nvSpPr>
            <p:cNvPr id="5" name="TextovéPole 4"/>
            <p:cNvSpPr txBox="1"/>
            <p:nvPr/>
          </p:nvSpPr>
          <p:spPr>
            <a:xfrm>
              <a:off x="-52257" y="5399311"/>
              <a:ext cx="10145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ESQPT</a:t>
              </a:r>
              <a:endParaRPr lang="cs-CZ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endParaRPr>
            </a:p>
          </p:txBody>
        </p:sp>
        <p:cxnSp>
          <p:nvCxnSpPr>
            <p:cNvPr id="7" name="Přímá spojnice se šipkou 6"/>
            <p:cNvCxnSpPr/>
            <p:nvPr/>
          </p:nvCxnSpPr>
          <p:spPr>
            <a:xfrm>
              <a:off x="888266" y="5616784"/>
              <a:ext cx="304800" cy="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181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8336" y="252549"/>
            <a:ext cx="349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Asymptotic OTOC</a:t>
            </a:r>
            <a:endParaRPr lang="cs-CZ" sz="20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998740" y="3489874"/>
            <a:ext cx="330926" cy="330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8020596" y="243840"/>
            <a:ext cx="1088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SR phase</a:t>
            </a:r>
            <a:endParaRPr lang="cs-CZ" b="1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9" y="837324"/>
            <a:ext cx="7750629" cy="597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1641590" y="1323617"/>
            <a:ext cx="6039392" cy="5144195"/>
            <a:chOff x="1145177" y="1532709"/>
            <a:chExt cx="6039392" cy="5144195"/>
          </a:xfrm>
        </p:grpSpPr>
        <p:grpSp>
          <p:nvGrpSpPr>
            <p:cNvPr id="3" name="Skupina 2"/>
            <p:cNvGrpSpPr/>
            <p:nvPr/>
          </p:nvGrpSpPr>
          <p:grpSpPr>
            <a:xfrm>
              <a:off x="1145177" y="1532709"/>
              <a:ext cx="2647406" cy="5144195"/>
              <a:chOff x="1145177" y="1532709"/>
              <a:chExt cx="2647406" cy="5144195"/>
            </a:xfrm>
          </p:grpSpPr>
          <p:sp>
            <p:nvSpPr>
              <p:cNvPr id="7" name="Ovál 6"/>
              <p:cNvSpPr/>
              <p:nvPr/>
            </p:nvSpPr>
            <p:spPr>
              <a:xfrm>
                <a:off x="1502228" y="1532709"/>
                <a:ext cx="2290355" cy="2616928"/>
              </a:xfrm>
              <a:prstGeom prst="ellipse">
                <a:avLst/>
              </a:prstGeom>
              <a:solidFill>
                <a:srgbClr val="FFC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" name="Ovál 8"/>
              <p:cNvSpPr/>
              <p:nvPr/>
            </p:nvSpPr>
            <p:spPr>
              <a:xfrm>
                <a:off x="1145177" y="5279180"/>
                <a:ext cx="2085704" cy="1397724"/>
              </a:xfrm>
              <a:prstGeom prst="ellipse">
                <a:avLst/>
              </a:prstGeom>
              <a:solidFill>
                <a:srgbClr val="FFC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4" name="TextovéPole 3"/>
            <p:cNvSpPr txBox="1"/>
            <p:nvPr/>
          </p:nvSpPr>
          <p:spPr>
            <a:xfrm>
              <a:off x="3936270" y="5932720"/>
              <a:ext cx="32482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Region with parity </a:t>
              </a:r>
              <a:r>
                <a:rPr lang="en-US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dublets</a:t>
              </a:r>
              <a:endParaRPr lang="cs-CZ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délník 9"/>
              <p:cNvSpPr/>
              <p:nvPr/>
            </p:nvSpPr>
            <p:spPr>
              <a:xfrm>
                <a:off x="4930378" y="360270"/>
                <a:ext cx="29234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B4"/>
                          </a:solidFill>
                          <a:latin typeface="Cambria Math"/>
                        </a:rPr>
                        <m:t>𝛿</m:t>
                      </m:r>
                      <m:r>
                        <a:rPr lang="en-US" i="1">
                          <a:solidFill>
                            <a:srgbClr val="0000B4"/>
                          </a:solidFill>
                          <a:latin typeface="Cambria Math"/>
                        </a:rPr>
                        <m:t>=1, </m:t>
                      </m:r>
                      <m:r>
                        <a:rPr lang="en-US" i="1">
                          <a:solidFill>
                            <a:srgbClr val="0000B4"/>
                          </a:solidFill>
                          <a:latin typeface="Cambria Math"/>
                        </a:rPr>
                        <m:t>𝜔</m:t>
                      </m:r>
                      <m:r>
                        <a:rPr lang="en-US" i="1">
                          <a:solidFill>
                            <a:srgbClr val="0000B4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B4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B4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B4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srgbClr val="0000B4"/>
                          </a:solidFill>
                          <a:latin typeface="Cambria Math"/>
                        </a:rPr>
                        <m:t>=1,</m:t>
                      </m:r>
                      <m:r>
                        <a:rPr lang="en-US" i="1">
                          <a:solidFill>
                            <a:srgbClr val="0000B4"/>
                          </a:solidFill>
                          <a:latin typeface="Cambria Math"/>
                        </a:rPr>
                        <m:t>𝜆</m:t>
                      </m:r>
                      <m:r>
                        <a:rPr lang="en-US" i="1">
                          <a:solidFill>
                            <a:srgbClr val="0000B4"/>
                          </a:solidFill>
                          <a:latin typeface="Cambria Math"/>
                        </a:rPr>
                        <m:t>=2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B4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B4"/>
                              </a:solidFill>
                              <a:latin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B4"/>
                              </a:solidFill>
                              <a:latin typeface="Cambria Math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0" name="Obdélník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0378" y="360270"/>
                <a:ext cx="2923429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/>
              <p:cNvSpPr txBox="1"/>
              <p:nvPr/>
            </p:nvSpPr>
            <p:spPr>
              <a:xfrm>
                <a:off x="2603878" y="3879582"/>
                <a:ext cx="3013175" cy="50770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sz="1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200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</m:d>
                        </m:sup>
                      </m:sSubSup>
                      <m:r>
                        <a:rPr lang="en-US" sz="1200" b="0" i="1" smtClean="0">
                          <a:latin typeface="Cambria Math"/>
                        </a:rPr>
                        <m:t>≡</m:t>
                      </m:r>
                      <m:acc>
                        <m:accPr>
                          <m:chr m:val="̅"/>
                          <m:ctrlPr>
                            <a:rPr lang="en-US" sz="12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/>
                            </a:rPr>
                            <m:t>OTO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/>
                                </a:rPr>
                                <m:t>C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2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acc>
                      <m:r>
                        <a:rPr lang="en-US" sz="1200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1200" b="0" i="1" smtClean="0"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200" b="0" i="1" smtClean="0"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1200" b="0" i="1" smtClean="0">
                                  <a:latin typeface="Cambria Math"/>
                                </a:rPr>
                                <m:t>𝑇</m:t>
                              </m:r>
                              <m:r>
                                <a:rPr lang="en-US" sz="1200" b="0" i="1" smtClean="0">
                                  <a:latin typeface="Cambria Math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1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12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200" b="0" i="1" smtClean="0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func>
                      <m:nary>
                        <m:naryPr>
                          <m:ctrlPr>
                            <a:rPr lang="en-US" sz="12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sz="1200" b="0" i="1" smtClean="0">
                              <a:latin typeface="Cambria Math"/>
                            </a:rPr>
                            <m:t>𝑇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/>
                            </a:rPr>
                            <m:t>OTO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/>
                                </a:rPr>
                                <m:t>C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lang="en-US" sz="1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1200" b="0" i="1" smtClean="0">
                          <a:latin typeface="Cambria Math"/>
                        </a:rPr>
                        <m:t>𝑑𝑡</m:t>
                      </m:r>
                    </m:oMath>
                  </m:oMathPara>
                </a14:m>
                <a:endParaRPr lang="cs-CZ" sz="1200" dirty="0"/>
              </a:p>
            </p:txBody>
          </p:sp>
        </mc:Choice>
        <mc:Fallback xmlns=""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878" y="3879582"/>
                <a:ext cx="3013175" cy="507703"/>
              </a:xfrm>
              <a:prstGeom prst="rect">
                <a:avLst/>
              </a:prstGeom>
              <a:blipFill rotWithShape="1">
                <a:blip r:embed="rId4"/>
                <a:stretch>
                  <a:fillRect t="-140476" b="-21071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ovéPole 14"/>
              <p:cNvSpPr txBox="1"/>
              <p:nvPr/>
            </p:nvSpPr>
            <p:spPr>
              <a:xfrm>
                <a:off x="2599543" y="4367766"/>
                <a:ext cx="2399198" cy="5405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𝑛</m:t>
                          </m:r>
                        </m:sub>
                        <m:sup>
                          <m:d>
                            <m:dPr>
                              <m:ctrlPr>
                                <a:rPr lang="en-US" sz="1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2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d>
                        </m:sup>
                      </m:sSubSup>
                      <m:r>
                        <a:rPr lang="en-US" sz="1200" b="0" i="0" smtClean="0">
                          <a:latin typeface="Cambria Math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2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𝑙𝑚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1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2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𝑙𝑚</m:t>
                                  </m:r>
                                </m:sub>
                                <m:sup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12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𝑛𝑙</m:t>
                                  </m:r>
                                </m:sub>
                                <m:sup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200" b="0" i="1" smtClean="0">
                                  <a:latin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12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𝑛𝑙</m:t>
                                  </m:r>
                                </m:sub>
                                <m:sup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12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𝑙𝑚</m:t>
                                  </m:r>
                                </m:sub>
                                <m:sup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</m:oMath>
                  </m:oMathPara>
                </a14:m>
                <a:endParaRPr lang="en-US" sz="1200" b="0" dirty="0" smtClean="0"/>
              </a:p>
            </p:txBody>
          </p:sp>
        </mc:Choice>
        <mc:Fallback xmlns="">
          <p:sp>
            <p:nvSpPr>
              <p:cNvPr id="15" name="TextovéPol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543" y="4367766"/>
                <a:ext cx="2399198" cy="540533"/>
              </a:xfrm>
              <a:prstGeom prst="rect">
                <a:avLst/>
              </a:prstGeom>
              <a:blipFill rotWithShape="1">
                <a:blip r:embed="rId5"/>
                <a:stretch>
                  <a:fillRect t="-115730" b="-16292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11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4502327" y="3489874"/>
            <a:ext cx="330926" cy="330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8020596" y="243840"/>
            <a:ext cx="1088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SR phase</a:t>
            </a:r>
            <a:endParaRPr lang="cs-CZ" b="1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6338"/>
            <a:ext cx="6958148" cy="30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0344"/>
            <a:ext cx="6958148" cy="310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Skupina 10"/>
          <p:cNvGrpSpPr/>
          <p:nvPr/>
        </p:nvGrpSpPr>
        <p:grpSpPr>
          <a:xfrm>
            <a:off x="4093029" y="0"/>
            <a:ext cx="5050971" cy="6861298"/>
            <a:chOff x="4093029" y="0"/>
            <a:chExt cx="5050971" cy="6861298"/>
          </a:xfrm>
        </p:grpSpPr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3029" y="0"/>
              <a:ext cx="5050971" cy="6861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ovéPole 9"/>
            <p:cNvSpPr txBox="1"/>
            <p:nvPr/>
          </p:nvSpPr>
          <p:spPr>
            <a:xfrm>
              <a:off x="4572000" y="515591"/>
              <a:ext cx="975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OTOC</a:t>
              </a:r>
              <a:endParaRPr lang="cs-CZ" b="1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/>
              <p:cNvSpPr txBox="1"/>
              <p:nvPr/>
            </p:nvSpPr>
            <p:spPr>
              <a:xfrm>
                <a:off x="2350783" y="1715719"/>
                <a:ext cx="1551187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/>
                        </a:rPr>
                        <m:t>𝛿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1200" b="0" i="1" smtClean="0">
                          <a:latin typeface="Cambria Math"/>
                        </a:rPr>
                        <m:t>≡</m:t>
                      </m:r>
                      <m:f>
                        <m:fPr>
                          <m:ctrlPr>
                            <a:rPr lang="en-US" sz="1200" b="0" i="1" smtClean="0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2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1200" b="0" i="1" smtClean="0">
                                  <a:latin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12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1200" b="0" i="1" smtClean="0">
                              <a:latin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2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1200" b="0" i="1" smtClean="0">
                                  <a:latin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12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</m:d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2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1200" b="0" i="1" smtClean="0">
                                  <a:latin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12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</m:oMath>
                  </m:oMathPara>
                </a14:m>
                <a:endParaRPr lang="cs-CZ" sz="1200" dirty="0"/>
              </a:p>
            </p:txBody>
          </p:sp>
        </mc:Choice>
        <mc:Fallback xmlns=""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783" y="1715719"/>
                <a:ext cx="1551187" cy="57785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1759134" y="3869156"/>
                <a:ext cx="1480456" cy="395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Classical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reg</m:t>
                        </m:r>
                      </m:sub>
                    </m:sSub>
                  </m:oMath>
                </a14:m>
                <a:endParaRPr lang="cs-CZ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134" y="3869156"/>
                <a:ext cx="1480456" cy="395493"/>
              </a:xfrm>
              <a:prstGeom prst="rect">
                <a:avLst/>
              </a:prstGeom>
              <a:blipFill rotWithShape="1">
                <a:blip r:embed="rId6"/>
                <a:stretch>
                  <a:fillRect l="-3719" t="-6154" b="-1846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ovéPole 14"/>
              <p:cNvSpPr txBox="1"/>
              <p:nvPr/>
            </p:nvSpPr>
            <p:spPr>
              <a:xfrm>
                <a:off x="2025272" y="4516227"/>
                <a:ext cx="2202208" cy="596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≡</m:t>
                      </m:r>
                      <m:f>
                        <m:f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/>
                            </a:rPr>
                            <m:t>var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/>
                                </a:rPr>
                                <m:t>OTOC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b="0" dirty="0" smtClean="0"/>
              </a:p>
            </p:txBody>
          </p:sp>
        </mc:Choice>
        <mc:Fallback xmlns="">
          <p:sp>
            <p:nvSpPr>
              <p:cNvPr id="15" name="TextovéPol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5272" y="4516227"/>
                <a:ext cx="2202208" cy="59651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ovéPole 15"/>
          <p:cNvSpPr txBox="1"/>
          <p:nvPr/>
        </p:nvSpPr>
        <p:spPr>
          <a:xfrm>
            <a:off x="618336" y="252549"/>
            <a:ext cx="349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Asymptotic OTOC</a:t>
            </a:r>
            <a:endParaRPr lang="cs-CZ" sz="20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18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26720" y="449143"/>
            <a:ext cx="733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O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ut-of-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T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ime</a:t>
            </a:r>
            <a:r>
              <a:rPr lang="cs-CZ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O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rdered</a:t>
            </a:r>
            <a:r>
              <a:rPr lang="cs-CZ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C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ommutator</a:t>
            </a:r>
            <a:endParaRPr lang="cs-CZ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3692435" y="1140722"/>
                <a:ext cx="4580709" cy="838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𝐶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≡−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𝑊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s-CZ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435" y="1140722"/>
                <a:ext cx="4580709" cy="83869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ovéPole 7"/>
          <p:cNvSpPr txBox="1"/>
          <p:nvPr/>
        </p:nvSpPr>
        <p:spPr>
          <a:xfrm>
            <a:off x="426720" y="2808239"/>
            <a:ext cx="6757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O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ut-of-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T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ime-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O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rdered</a:t>
            </a:r>
            <a:r>
              <a:rPr lang="cs-CZ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C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orrelator</a:t>
            </a:r>
            <a:endParaRPr lang="cs-CZ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/>
              <p:cNvSpPr txBox="1"/>
              <p:nvPr/>
            </p:nvSpPr>
            <p:spPr>
              <a:xfrm>
                <a:off x="3692435" y="3589610"/>
                <a:ext cx="5042263" cy="574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𝑐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𝑊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𝑊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cs-CZ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</m:acc>
                          <m:d>
                            <m:dPr>
                              <m:ctrlPr>
                                <a:rPr lang="cs-CZ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cs-CZ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cs-CZ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435" y="3589610"/>
                <a:ext cx="5042263" cy="57464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ovéPole 12"/>
          <p:cNvSpPr txBox="1"/>
          <p:nvPr/>
        </p:nvSpPr>
        <p:spPr>
          <a:xfrm>
            <a:off x="2778093" y="4358852"/>
            <a:ext cx="384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Overlap</a:t>
            </a:r>
            <a:r>
              <a:rPr lang="cs-CZ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between </a:t>
            </a:r>
            <a:r>
              <a:rPr lang="cs-CZ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two</a:t>
            </a:r>
            <a:r>
              <a:rPr lang="cs-CZ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vectors</a:t>
            </a:r>
            <a:r>
              <a:rPr lang="cs-CZ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:</a:t>
            </a:r>
            <a:endParaRPr lang="cs-CZ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/>
              <p:cNvSpPr txBox="1"/>
              <p:nvPr/>
            </p:nvSpPr>
            <p:spPr>
              <a:xfrm>
                <a:off x="5769489" y="4346892"/>
                <a:ext cx="3727269" cy="3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cs-CZ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𝑊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0</m:t>
                          </m:r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489" y="4346892"/>
                <a:ext cx="3727269" cy="376770"/>
              </a:xfrm>
              <a:prstGeom prst="rect">
                <a:avLst/>
              </a:prstGeom>
              <a:blipFill rotWithShape="1">
                <a:blip r:embed="rId4"/>
                <a:stretch>
                  <a:fillRect t="-114516" b="-18225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ovéPole 14"/>
              <p:cNvSpPr txBox="1"/>
              <p:nvPr/>
            </p:nvSpPr>
            <p:spPr>
              <a:xfrm>
                <a:off x="5769488" y="4728184"/>
                <a:ext cx="3727269" cy="3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cs-CZ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0</m:t>
                          </m:r>
                        </m:e>
                      </m:d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𝑊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5" name="TextovéPol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488" y="4728184"/>
                <a:ext cx="3727269" cy="376770"/>
              </a:xfrm>
              <a:prstGeom prst="rect">
                <a:avLst/>
              </a:prstGeom>
              <a:blipFill rotWithShape="1">
                <a:blip r:embed="rId5"/>
                <a:stretch>
                  <a:fillRect t="-116393" b="-18688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bousměrná svislá šipka 1"/>
          <p:cNvSpPr/>
          <p:nvPr/>
        </p:nvSpPr>
        <p:spPr>
          <a:xfrm>
            <a:off x="2085704" y="1140722"/>
            <a:ext cx="461554" cy="1576352"/>
          </a:xfrm>
          <a:prstGeom prst="up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79" y="4739627"/>
            <a:ext cx="4579078" cy="174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5122834" y="5802279"/>
                <a:ext cx="3929602" cy="6799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𝑊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𝑖</m:t>
                          </m:r>
                          <m:acc>
                            <m:accPr>
                              <m:chr m:val="̂"/>
                              <m:ctrlP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𝑊</m:t>
                          </m:r>
                        </m:e>
                      </m:acc>
                      <m:sSup>
                        <m:sSup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𝑖</m:t>
                          </m:r>
                          <m:acc>
                            <m:accPr>
                              <m:chr m:val="̂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𝑙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𝑖𝑙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𝑙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!</m:t>
                              </m:r>
                            </m:den>
                          </m:f>
                        </m:e>
                      </m:nary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[</m:t>
                      </m:r>
                      <m:acc>
                        <m:accPr>
                          <m:chr m:val="̂"/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</m:acc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,…,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𝑊</m:t>
                              </m:r>
                            </m:e>
                          </m:acc>
                        </m:e>
                      </m:d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,…]</m:t>
                      </m:r>
                    </m:oMath>
                  </m:oMathPara>
                </a14:m>
                <a:endParaRPr lang="cs-CZ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834" y="5802279"/>
                <a:ext cx="3929602" cy="67999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ovéPole 11"/>
          <p:cNvSpPr txBox="1"/>
          <p:nvPr/>
        </p:nvSpPr>
        <p:spPr>
          <a:xfrm>
            <a:off x="226434" y="6530575"/>
            <a:ext cx="63049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B. </a:t>
            </a:r>
            <a:r>
              <a:rPr lang="en-US" sz="13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Swingle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</a:t>
            </a:r>
            <a:r>
              <a:rPr lang="en-US" sz="13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Unscrambling the physics of OTOCs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Nature Physics </a:t>
            </a:r>
            <a:r>
              <a:rPr lang="en-US" sz="13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14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988 (2018)</a:t>
            </a:r>
            <a:endParaRPr lang="cs-CZ" sz="13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84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82242" y="2600931"/>
            <a:ext cx="9144000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Book Antiqua" panose="02040602050305030304" pitchFamily="18" charset="0"/>
              </a:rPr>
              <a:t>P. </a:t>
            </a:r>
            <a:r>
              <a:rPr lang="en-US" sz="1400" dirty="0" err="1" smtClean="0">
                <a:latin typeface="Book Antiqua" panose="02040602050305030304" pitchFamily="18" charset="0"/>
              </a:rPr>
              <a:t>Hosur</a:t>
            </a:r>
            <a:r>
              <a:rPr lang="en-US" sz="1400" dirty="0" smtClean="0">
                <a:latin typeface="Book Antiqua" panose="02040602050305030304" pitchFamily="18" charset="0"/>
              </a:rPr>
              <a:t>, X.L. Qi, D.A. Roberts, B. Yoshida, </a:t>
            </a:r>
            <a:r>
              <a:rPr lang="en-US" sz="1400" i="1" dirty="0" smtClean="0">
                <a:latin typeface="Book Antiqua" panose="02040602050305030304" pitchFamily="18" charset="0"/>
              </a:rPr>
              <a:t>Chaos in quantum channels, </a:t>
            </a:r>
            <a:r>
              <a:rPr lang="en-US" sz="1400" dirty="0" smtClean="0">
                <a:latin typeface="Book Antiqua" panose="02040602050305030304" pitchFamily="18" charset="0"/>
              </a:rPr>
              <a:t>JHEP</a:t>
            </a:r>
            <a:r>
              <a:rPr lang="cs-CZ" sz="1400" dirty="0" smtClean="0">
                <a:latin typeface="Book Antiqua" panose="02040602050305030304" pitchFamily="18" charset="0"/>
              </a:rPr>
              <a:t> </a:t>
            </a:r>
            <a:r>
              <a:rPr lang="en-US" sz="1400" dirty="0" smtClean="0">
                <a:latin typeface="Book Antiqua" panose="02040602050305030304" pitchFamily="18" charset="0"/>
              </a:rPr>
              <a:t>2016:004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Book Antiqua" panose="02040602050305030304" pitchFamily="18" charset="0"/>
              </a:rPr>
              <a:t>J. Maldacena, S.H. </a:t>
            </a:r>
            <a:r>
              <a:rPr lang="en-US" sz="1400" dirty="0" err="1">
                <a:latin typeface="Book Antiqua" panose="02040602050305030304" pitchFamily="18" charset="0"/>
              </a:rPr>
              <a:t>Shenker</a:t>
            </a:r>
            <a:r>
              <a:rPr lang="en-US" sz="1400" dirty="0">
                <a:latin typeface="Book Antiqua" panose="02040602050305030304" pitchFamily="18" charset="0"/>
              </a:rPr>
              <a:t>, D. Stanford, </a:t>
            </a:r>
            <a:r>
              <a:rPr lang="en-US" sz="1400" i="1" dirty="0">
                <a:latin typeface="Book Antiqua" panose="02040602050305030304" pitchFamily="18" charset="0"/>
              </a:rPr>
              <a:t>A bound on chaos, </a:t>
            </a:r>
            <a:r>
              <a:rPr lang="en-US" sz="1400" dirty="0">
                <a:latin typeface="Book Antiqua" panose="02040602050305030304" pitchFamily="18" charset="0"/>
              </a:rPr>
              <a:t>JHEP</a:t>
            </a:r>
            <a:r>
              <a:rPr lang="cs-CZ" sz="1400" dirty="0">
                <a:latin typeface="Book Antiqua" panose="02040602050305030304" pitchFamily="18" charset="0"/>
              </a:rPr>
              <a:t> </a:t>
            </a:r>
            <a:r>
              <a:rPr lang="en-US" sz="1400" dirty="0" smtClean="0">
                <a:latin typeface="Book Antiqua" panose="02040602050305030304" pitchFamily="18" charset="0"/>
              </a:rPr>
              <a:t>2016:106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265702" y="1429077"/>
            <a:ext cx="1840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Butterfly velocity</a:t>
            </a:r>
            <a:endParaRPr lang="cs-CZ" sz="1600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92039" y="91743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Book Antiqua" panose="02040602050305030304" pitchFamily="18" charset="0"/>
              </a:rPr>
              <a:t>S.H. </a:t>
            </a:r>
            <a:r>
              <a:rPr lang="en-US" sz="1400" dirty="0" err="1" smtClean="0">
                <a:latin typeface="Book Antiqua" panose="02040602050305030304" pitchFamily="18" charset="0"/>
              </a:rPr>
              <a:t>Shenker</a:t>
            </a:r>
            <a:r>
              <a:rPr lang="en-US" sz="1400" dirty="0" smtClean="0">
                <a:latin typeface="Book Antiqua" panose="02040602050305030304" pitchFamily="18" charset="0"/>
              </a:rPr>
              <a:t>, D. Stanford, </a:t>
            </a:r>
            <a:r>
              <a:rPr lang="en-US" sz="1400" i="1" dirty="0" smtClean="0">
                <a:latin typeface="Book Antiqua" panose="02040602050305030304" pitchFamily="18" charset="0"/>
              </a:rPr>
              <a:t>Black holes and the butterfly effect, </a:t>
            </a:r>
            <a:r>
              <a:rPr lang="en-US" sz="1400" dirty="0" smtClean="0">
                <a:latin typeface="Book Antiqua" panose="02040602050305030304" pitchFamily="18" charset="0"/>
              </a:rPr>
              <a:t>JHEP</a:t>
            </a:r>
            <a:r>
              <a:rPr lang="cs-CZ" sz="1400" dirty="0" smtClean="0">
                <a:latin typeface="Book Antiqua" panose="02040602050305030304" pitchFamily="18" charset="0"/>
              </a:rPr>
              <a:t> </a:t>
            </a:r>
            <a:r>
              <a:rPr lang="en-US" sz="1400" dirty="0" smtClean="0">
                <a:latin typeface="Book Antiqua" panose="02040602050305030304" pitchFamily="18" charset="0"/>
              </a:rPr>
              <a:t>2014:067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59021" y="4627518"/>
            <a:ext cx="84473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Relation between R</a:t>
            </a:r>
            <a:r>
              <a:rPr lang="cs-CZ" sz="1500" b="1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ényi</a:t>
            </a:r>
            <a:r>
              <a:rPr lang="cs-CZ" sz="15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cs-CZ" sz="1500" b="1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entropy</a:t>
            </a:r>
            <a:r>
              <a:rPr lang="cs-CZ" sz="15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cs-CZ" sz="1500" b="1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of</a:t>
            </a:r>
            <a:r>
              <a:rPr lang="cs-CZ" sz="15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a </a:t>
            </a:r>
            <a:r>
              <a:rPr lang="cs-CZ" sz="1500" b="1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subsystem</a:t>
            </a:r>
            <a:r>
              <a:rPr lang="cs-CZ" sz="15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and OTOC:</a:t>
            </a:r>
            <a:endParaRPr lang="cs-CZ" sz="1500" b="1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/>
              <p:cNvSpPr txBox="1"/>
              <p:nvPr/>
            </p:nvSpPr>
            <p:spPr>
              <a:xfrm>
                <a:off x="2509704" y="4884722"/>
                <a:ext cx="3194977" cy="702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cs-CZ" sz="16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</m:sup>
                      </m:sSup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naryPr>
                        <m:sub>
                          <m:acc>
                            <m:accPr>
                              <m:chr m:val="̂"/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𝑀</m:t>
                              </m:r>
                            </m:e>
                          </m:acc>
                          <m:r>
                            <a:rPr lang="en-US" sz="1600" b="0" i="1" smtClean="0">
                              <a:latin typeface="Cambria Math"/>
                            </a:rPr>
                            <m:t>∈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𝐵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  <m:acc>
                                <m:accPr>
                                  <m:chr m:val="̂"/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d>
                              <m:acc>
                                <m:accPr>
                                  <m:chr m:val="̂"/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  <m:acc>
                                <m:accPr>
                                  <m:chr m:val="̂"/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cs-CZ" sz="1600" dirty="0"/>
              </a:p>
            </p:txBody>
          </p:sp>
        </mc:Choice>
        <mc:Fallback xmlns="">
          <p:sp>
            <p:nvSpPr>
              <p:cNvPr id="12" name="TextovéPol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704" y="4884722"/>
                <a:ext cx="3194977" cy="70218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ovéPole 12"/>
              <p:cNvSpPr txBox="1"/>
              <p:nvPr/>
            </p:nvSpPr>
            <p:spPr>
              <a:xfrm>
                <a:off x="5800375" y="5024108"/>
                <a:ext cx="3308793" cy="350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5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1500" b="0" i="1" smtClean="0">
                            <a:latin typeface="Cambria Math"/>
                          </a:rPr>
                          <m:t>𝑉</m:t>
                        </m:r>
                      </m:e>
                    </m:acc>
                    <m:r>
                      <a:rPr lang="en-US" sz="1500" b="0" i="1" smtClean="0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15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1500" b="0" i="1" smtClean="0">
                            <a:latin typeface="Cambria Math"/>
                          </a:rPr>
                          <m:t>𝑂</m:t>
                        </m:r>
                      </m:e>
                    </m:acc>
                    <m:sSup>
                      <m:sSupPr>
                        <m:ctrlPr>
                          <a:rPr lang="en-US" sz="15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500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15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1500" b="0" i="1" smtClean="0">
                            <a:latin typeface="Cambria Math"/>
                          </a:rPr>
                          <m:t>𝛽</m:t>
                        </m:r>
                        <m:acc>
                          <m:accPr>
                            <m:chr m:val="̂"/>
                            <m:ctrlPr>
                              <a:rPr lang="en-US" sz="15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500" b="0" i="1" smtClean="0">
                                <a:latin typeface="Cambria Math"/>
                              </a:rPr>
                              <m:t>𝐻</m:t>
                            </m:r>
                          </m:e>
                        </m:acc>
                      </m:sup>
                    </m:sSup>
                    <m:sSup>
                      <m:sSupPr>
                        <m:ctrlPr>
                          <a:rPr lang="en-US" sz="1500" b="0" i="1" smtClean="0">
                            <a:latin typeface="Cambria Math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15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500" b="0" i="1" smtClean="0">
                                <a:latin typeface="Cambria Math"/>
                              </a:rPr>
                              <m:t>𝑂</m:t>
                            </m:r>
                          </m:e>
                        </m:acc>
                      </m:e>
                      <m:sup>
                        <m:r>
                          <a:rPr lang="en-US" sz="1500" b="0" i="1" smtClean="0"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500" dirty="0" smtClean="0">
                    <a:latin typeface="Trebuchet MS" panose="020B0603020202020204" pitchFamily="34" charset="0"/>
                  </a:rPr>
                  <a:t> an arbitrary operator</a:t>
                </a:r>
                <a:endParaRPr lang="cs-CZ" sz="15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3" name="TextovéPol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375" y="5024108"/>
                <a:ext cx="3308793" cy="350352"/>
              </a:xfrm>
              <a:prstGeom prst="rect">
                <a:avLst/>
              </a:prstGeom>
              <a:blipFill rotWithShape="1"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/>
              <p:cNvSpPr txBox="1"/>
              <p:nvPr/>
            </p:nvSpPr>
            <p:spPr>
              <a:xfrm>
                <a:off x="902991" y="4976851"/>
                <a:ext cx="1606713" cy="397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𝐴</m:t>
                          </m:r>
                        </m:sub>
                        <m:sup>
                          <m:d>
                            <m:d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r>
                        <a:rPr lang="en-US" sz="1600" b="0" i="1" smtClean="0">
                          <a:latin typeface="Cambria Math"/>
                        </a:rPr>
                        <m:t>𝑇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sSubSup>
                        <m:sSubSup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𝐴𝐵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cs-CZ" sz="1600" dirty="0"/>
              </a:p>
            </p:txBody>
          </p:sp>
        </mc:Choice>
        <mc:Fallback xmlns=""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91" y="4976851"/>
                <a:ext cx="1606713" cy="39760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Přímá spojnice 14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54512" y="332656"/>
            <a:ext cx="733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Fundamental OTOC literature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ovéPole 17"/>
              <p:cNvSpPr txBox="1"/>
              <p:nvPr/>
            </p:nvSpPr>
            <p:spPr>
              <a:xfrm>
                <a:off x="1084216" y="1181541"/>
                <a:ext cx="5608315" cy="495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rebuchet MS" panose="020B0603020202020204" pitchFamily="34" charset="0"/>
                  </a:rPr>
                  <a:t>- For operators separated in space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𝑐</m:t>
                    </m:r>
                    <m:d>
                      <m:d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/>
                          </a:rPr>
                          <m:t>𝑡</m:t>
                        </m:r>
                        <m:r>
                          <a:rPr lang="en-US" sz="1600" b="0" i="1" smtClean="0">
                            <a:latin typeface="Cambria Math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sz="1600" b="0" i="1" smtClean="0"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d>
                          <m:dPr>
                            <m:begChr m:val="["/>
                            <m:endChr m:val="]"/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𝜆</m:t>
                            </m:r>
                            <m:d>
                              <m:dPr>
                                <m:ctrlPr>
                                  <a:rPr lang="en-US" sz="1600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600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b="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/>
                                          </a:rPr>
                                          <m:t>𝐵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</m:d>
                      </m:sup>
                    </m:sSup>
                  </m:oMath>
                </a14:m>
                <a:endParaRPr lang="cs-CZ" sz="16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8" name="TextovéPol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216" y="1181541"/>
                <a:ext cx="5608315" cy="495072"/>
              </a:xfrm>
              <a:prstGeom prst="rect">
                <a:avLst/>
              </a:prstGeom>
              <a:blipFill rotWithShape="1">
                <a:blip r:embed="rId5"/>
                <a:stretch>
                  <a:fillRect l="-652" b="-1481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ovéPole 18"/>
          <p:cNvSpPr txBox="1"/>
          <p:nvPr/>
        </p:nvSpPr>
        <p:spPr>
          <a:xfrm>
            <a:off x="759021" y="1776340"/>
            <a:ext cx="81759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Gauge gravity duality</a:t>
            </a:r>
            <a:r>
              <a:rPr lang="en-US" sz="1500" dirty="0" smtClean="0">
                <a:latin typeface="Trebuchet MS" panose="020B0603020202020204" pitchFamily="34" charset="0"/>
              </a:rPr>
              <a:t>: Black holes in asymptotically </a:t>
            </a:r>
            <a:r>
              <a:rPr lang="en-US" sz="1500" dirty="0" err="1" smtClean="0">
                <a:latin typeface="Trebuchet MS" panose="020B0603020202020204" pitchFamily="34" charset="0"/>
              </a:rPr>
              <a:t>AdS</a:t>
            </a:r>
            <a:r>
              <a:rPr lang="en-US" sz="1500" dirty="0" smtClean="0">
                <a:latin typeface="Trebuchet MS" panose="020B0603020202020204" pitchFamily="34" charset="0"/>
              </a:rPr>
              <a:t> spaces are dual to strongly coupled many-body quantum systems. Chaotic nature of quantum many-body systems characterized by OTOCs are related to the collision of shock waves close to the black hole horizon.</a:t>
            </a:r>
            <a:endParaRPr lang="cs-CZ" sz="1500" dirty="0">
              <a:latin typeface="Trebuchet MS" panose="020B0603020202020204" pitchFamily="34" charset="0"/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492039" y="5645814"/>
            <a:ext cx="85833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Book Antiqua" panose="02040602050305030304" pitchFamily="18" charset="0"/>
              </a:rPr>
              <a:t>E.B. </a:t>
            </a:r>
            <a:r>
              <a:rPr lang="cs-CZ" sz="1400" dirty="0" err="1" smtClean="0">
                <a:latin typeface="Book Antiqua" panose="02040602050305030304" pitchFamily="18" charset="0"/>
              </a:rPr>
              <a:t>Rozenbaum</a:t>
            </a:r>
            <a:r>
              <a:rPr lang="en-US" sz="1400" dirty="0" smtClean="0">
                <a:latin typeface="Book Antiqua" panose="02040602050305030304" pitchFamily="18" charset="0"/>
              </a:rPr>
              <a:t>,</a:t>
            </a:r>
            <a:r>
              <a:rPr lang="cs-CZ" sz="1400" dirty="0" smtClean="0">
                <a:latin typeface="Book Antiqua" panose="02040602050305030304" pitchFamily="18" charset="0"/>
              </a:rPr>
              <a:t> S. </a:t>
            </a:r>
            <a:r>
              <a:rPr lang="cs-CZ" sz="1400" dirty="0" err="1" smtClean="0">
                <a:latin typeface="Book Antiqua" panose="02040602050305030304" pitchFamily="18" charset="0"/>
              </a:rPr>
              <a:t>Ganeshan</a:t>
            </a:r>
            <a:r>
              <a:rPr lang="cs-CZ" sz="1400" dirty="0" smtClean="0">
                <a:latin typeface="Book Antiqua" panose="02040602050305030304" pitchFamily="18" charset="0"/>
              </a:rPr>
              <a:t>, V. </a:t>
            </a:r>
            <a:r>
              <a:rPr lang="cs-CZ" sz="1400" dirty="0" err="1" smtClean="0">
                <a:latin typeface="Book Antiqua" panose="02040602050305030304" pitchFamily="18" charset="0"/>
              </a:rPr>
              <a:t>Galitski</a:t>
            </a:r>
            <a:r>
              <a:rPr lang="cs-CZ" sz="1400" dirty="0" smtClean="0">
                <a:latin typeface="Book Antiqua" panose="02040602050305030304" pitchFamily="18" charset="0"/>
              </a:rPr>
              <a:t>,</a:t>
            </a:r>
            <a:r>
              <a:rPr lang="en-US" sz="1400" dirty="0" smtClean="0">
                <a:latin typeface="Book Antiqua" panose="02040602050305030304" pitchFamily="18" charset="0"/>
              </a:rPr>
              <a:t> </a:t>
            </a:r>
            <a:r>
              <a:rPr lang="cs-CZ" sz="1400" i="1" dirty="0" smtClean="0">
                <a:latin typeface="Book Antiqua" panose="02040602050305030304" pitchFamily="18" charset="0"/>
              </a:rPr>
              <a:t>Universal </a:t>
            </a:r>
            <a:r>
              <a:rPr lang="cs-CZ" sz="1400" i="1" dirty="0" err="1" smtClean="0">
                <a:latin typeface="Book Antiqua" panose="02040602050305030304" pitchFamily="18" charset="0"/>
              </a:rPr>
              <a:t>Level</a:t>
            </a:r>
            <a:r>
              <a:rPr lang="cs-CZ" sz="1400" i="1" dirty="0" smtClean="0">
                <a:latin typeface="Book Antiqua" panose="02040602050305030304" pitchFamily="18" charset="0"/>
              </a:rPr>
              <a:t> </a:t>
            </a:r>
            <a:r>
              <a:rPr lang="cs-CZ" sz="1400" i="1" dirty="0" err="1" smtClean="0">
                <a:latin typeface="Book Antiqua" panose="02040602050305030304" pitchFamily="18" charset="0"/>
              </a:rPr>
              <a:t>Statistics</a:t>
            </a:r>
            <a:r>
              <a:rPr lang="cs-CZ" sz="1400" i="1" dirty="0" smtClean="0">
                <a:latin typeface="Book Antiqua" panose="02040602050305030304" pitchFamily="18" charset="0"/>
              </a:rPr>
              <a:t> </a:t>
            </a:r>
            <a:r>
              <a:rPr lang="cs-CZ" sz="1400" i="1" dirty="0" err="1" smtClean="0">
                <a:latin typeface="Book Antiqua" panose="02040602050305030304" pitchFamily="18" charset="0"/>
              </a:rPr>
              <a:t>of</a:t>
            </a:r>
            <a:r>
              <a:rPr lang="cs-CZ" sz="1400" i="1" dirty="0" smtClean="0">
                <a:latin typeface="Book Antiqua" panose="02040602050305030304" pitchFamily="18" charset="0"/>
              </a:rPr>
              <a:t> </a:t>
            </a:r>
            <a:r>
              <a:rPr lang="cs-CZ" sz="1400" i="1" dirty="0" err="1" smtClean="0">
                <a:latin typeface="Book Antiqua" panose="02040602050305030304" pitchFamily="18" charset="0"/>
              </a:rPr>
              <a:t>the</a:t>
            </a:r>
            <a:r>
              <a:rPr lang="cs-CZ" sz="1400" i="1" dirty="0" smtClean="0">
                <a:latin typeface="Book Antiqua" panose="02040602050305030304" pitchFamily="18" charset="0"/>
              </a:rPr>
              <a:t> OTOC</a:t>
            </a:r>
            <a:r>
              <a:rPr lang="en-US" sz="1400" i="1" dirty="0" smtClean="0">
                <a:latin typeface="Book Antiqua" panose="02040602050305030304" pitchFamily="18" charset="0"/>
              </a:rPr>
              <a:t>,</a:t>
            </a:r>
            <a:r>
              <a:rPr lang="cs-CZ" sz="1400" i="1" dirty="0" smtClean="0">
                <a:latin typeface="Book Antiqua" panose="02040602050305030304" pitchFamily="18" charset="0"/>
              </a:rPr>
              <a:t> </a:t>
            </a:r>
            <a:r>
              <a:rPr lang="cs-CZ" sz="1400" dirty="0" smtClean="0">
                <a:latin typeface="Book Antiqua" panose="02040602050305030304" pitchFamily="18" charset="0"/>
              </a:rPr>
              <a:t>arXiv:1801.10591</a:t>
            </a:r>
            <a:endParaRPr lang="en-US" sz="1400" dirty="0">
              <a:latin typeface="Book Antiqua" panose="0204060205030503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82242" y="3591351"/>
            <a:ext cx="8583381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K. Hashimoto, K. Murata, R. Yoshii, </a:t>
            </a:r>
            <a:r>
              <a:rPr lang="en-US" sz="1400" i="1" dirty="0">
                <a:solidFill>
                  <a:prstClr val="black"/>
                </a:solidFill>
                <a:latin typeface="Book Antiqua" panose="02040602050305030304" pitchFamily="18" charset="0"/>
              </a:rPr>
              <a:t>OTOCs in quantum mechanics, 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JHEP</a:t>
            </a:r>
            <a:r>
              <a:rPr lang="cs-CZ" sz="1400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2017:138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E.B. </a:t>
            </a:r>
            <a:r>
              <a:rPr lang="en-US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Rozenbaum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S. </a:t>
            </a:r>
            <a:r>
              <a:rPr lang="en-US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Ganeshan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V. </a:t>
            </a:r>
            <a:r>
              <a:rPr lang="en-US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Galitski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en-US" sz="14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Lyapunov</a:t>
            </a:r>
            <a:r>
              <a:rPr lang="en-US" sz="1400" i="1" dirty="0">
                <a:solidFill>
                  <a:prstClr val="black"/>
                </a:solidFill>
                <a:latin typeface="Book Antiqua" panose="02040602050305030304" pitchFamily="18" charset="0"/>
              </a:rPr>
              <a:t> exponent and OTOC’s growth rate in a chaotic system, 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Physical Review Letters </a:t>
            </a:r>
            <a:r>
              <a:rPr lang="en-US" sz="1400" b="1" dirty="0">
                <a:solidFill>
                  <a:prstClr val="black"/>
                </a:solidFill>
                <a:latin typeface="Book Antiqua" panose="02040602050305030304" pitchFamily="18" charset="0"/>
              </a:rPr>
              <a:t>118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086801 (2017)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R. Fan, P. Zhang, H. Shen, H. </a:t>
            </a:r>
            <a:r>
              <a:rPr lang="en-US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Zhai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en-US" sz="1400" i="1" dirty="0">
                <a:solidFill>
                  <a:prstClr val="black"/>
                </a:solidFill>
                <a:latin typeface="Book Antiqua" panose="02040602050305030304" pitchFamily="18" charset="0"/>
              </a:rPr>
              <a:t>OTOC for many-body localization, 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Science Bulletin </a:t>
            </a:r>
            <a:r>
              <a:rPr lang="en-US" sz="1400" b="1" dirty="0">
                <a:solidFill>
                  <a:prstClr val="black"/>
                </a:solidFill>
                <a:latin typeface="Book Antiqua" panose="02040602050305030304" pitchFamily="18" charset="0"/>
              </a:rPr>
              <a:t>62</a:t>
            </a:r>
            <a:r>
              <a:rPr lang="en-US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707 (2017)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délník 7"/>
              <p:cNvSpPr/>
              <p:nvPr/>
            </p:nvSpPr>
            <p:spPr>
              <a:xfrm>
                <a:off x="759020" y="3143215"/>
                <a:ext cx="3605667" cy="448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1500" b="1" dirty="0" smtClean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Bound </a:t>
                </a:r>
                <a:r>
                  <a:rPr lang="cs-CZ" sz="1500" b="1" dirty="0" err="1" smtClean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for</a:t>
                </a:r>
                <a:r>
                  <a:rPr lang="cs-CZ" sz="1500" b="1" dirty="0" smtClean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cs-CZ" sz="1500" b="1" dirty="0" err="1" smtClean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Lyapunov</a:t>
                </a:r>
                <a:r>
                  <a:rPr lang="cs-CZ" sz="1500" b="1" dirty="0" smtClean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 exponent</a:t>
                </a:r>
                <a:r>
                  <a:rPr lang="en-US" sz="1500" dirty="0" smtClean="0">
                    <a:latin typeface="Trebuchet MS" panose="020B0603020202020204" pitchFamily="34" charset="0"/>
                  </a:rPr>
                  <a:t>: </a:t>
                </a:r>
                <a:r>
                  <a:rPr lang="cs-CZ" sz="1500" dirty="0" smtClean="0">
                    <a:latin typeface="Trebuchet MS" panose="020B0603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500" b="0" i="1" smtClean="0">
                        <a:latin typeface="Cambria Math"/>
                      </a:rPr>
                      <m:t>𝜆</m:t>
                    </m:r>
                    <m:r>
                      <a:rPr lang="en-US" sz="1500" b="0" i="1" smtClean="0">
                        <a:latin typeface="Cambria Math"/>
                      </a:rPr>
                      <m:t>≤</m:t>
                    </m:r>
                    <m:f>
                      <m:fPr>
                        <m:ctrlPr>
                          <a:rPr lang="en-US" sz="15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500" b="0" i="1" smtClean="0">
                            <a:latin typeface="Cambria Math"/>
                          </a:rPr>
                          <m:t>2</m:t>
                        </m:r>
                        <m:r>
                          <a:rPr lang="en-US" sz="1500" b="0" i="1" smtClean="0"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en-US" sz="1500" b="0" i="1" smtClean="0">
                            <a:latin typeface="Cambria Math"/>
                          </a:rPr>
                          <m:t>𝛽</m:t>
                        </m:r>
                      </m:den>
                    </m:f>
                  </m:oMath>
                </a14:m>
                <a:endParaRPr lang="cs-CZ" sz="1500" dirty="0"/>
              </a:p>
            </p:txBody>
          </p:sp>
        </mc:Choice>
        <mc:Fallback xmlns="">
          <p:sp>
            <p:nvSpPr>
              <p:cNvPr id="8" name="Obdélní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020" y="3143215"/>
                <a:ext cx="3605667" cy="448136"/>
              </a:xfrm>
              <a:prstGeom prst="rect">
                <a:avLst/>
              </a:prstGeom>
              <a:blipFill rotWithShape="1">
                <a:blip r:embed="rId6"/>
                <a:stretch>
                  <a:fillRect l="-677" b="-411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bdélník 19"/>
          <p:cNvSpPr/>
          <p:nvPr/>
        </p:nvSpPr>
        <p:spPr>
          <a:xfrm>
            <a:off x="759021" y="5965173"/>
            <a:ext cx="685905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Lyapunovian</a:t>
            </a:r>
            <a:r>
              <a:rPr lang="en-US" sz="1500" dirty="0" smtClean="0">
                <a:latin typeface="Trebuchet MS" panose="020B0603020202020204" pitchFamily="34" charset="0"/>
              </a:rPr>
              <a:t>: operator with GOE level statistics and OTOC expectation value</a:t>
            </a: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313251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74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Přímá spojnice 50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633412" y="332656"/>
            <a:ext cx="8187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3200" b="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Classical chaos: </a:t>
            </a:r>
            <a:r>
              <a:rPr lang="en-US" altLang="cs-CZ" sz="2600" b="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Instability of trajectories</a:t>
            </a:r>
            <a:endParaRPr lang="cs-CZ" altLang="cs-CZ" sz="2600" b="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2034462" y="1576758"/>
            <a:ext cx="1490164" cy="1194967"/>
            <a:chOff x="3194050" y="4314366"/>
            <a:chExt cx="873125" cy="549275"/>
          </a:xfrm>
        </p:grpSpPr>
        <p:sp>
          <p:nvSpPr>
            <p:cNvPr id="13318" name="Freeform 6"/>
            <p:cNvSpPr>
              <a:spLocks/>
            </p:cNvSpPr>
            <p:nvPr/>
          </p:nvSpPr>
          <p:spPr bwMode="auto">
            <a:xfrm>
              <a:off x="3200400" y="4314366"/>
              <a:ext cx="866775" cy="465138"/>
            </a:xfrm>
            <a:custGeom>
              <a:avLst/>
              <a:gdLst>
                <a:gd name="T0" fmla="*/ 0 w 405"/>
                <a:gd name="T1" fmla="*/ 465138 h 360"/>
                <a:gd name="T2" fmla="*/ 723383 w 405"/>
                <a:gd name="T3" fmla="*/ 5168 h 360"/>
                <a:gd name="T4" fmla="*/ 866775 w 405"/>
                <a:gd name="T5" fmla="*/ 432837 h 360"/>
                <a:gd name="T6" fmla="*/ 0 60000 65536"/>
                <a:gd name="T7" fmla="*/ 0 60000 65536"/>
                <a:gd name="T8" fmla="*/ 0 60000 65536"/>
                <a:gd name="T9" fmla="*/ 0 w 405"/>
                <a:gd name="T10" fmla="*/ 0 h 360"/>
                <a:gd name="T11" fmla="*/ 405 w 405"/>
                <a:gd name="T12" fmla="*/ 360 h 3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5" h="360">
                  <a:moveTo>
                    <a:pt x="0" y="360"/>
                  </a:moveTo>
                  <a:cubicBezTo>
                    <a:pt x="135" y="184"/>
                    <a:pt x="271" y="8"/>
                    <a:pt x="338" y="4"/>
                  </a:cubicBezTo>
                  <a:cubicBezTo>
                    <a:pt x="405" y="0"/>
                    <a:pt x="397" y="278"/>
                    <a:pt x="405" y="335"/>
                  </a:cubicBezTo>
                </a:path>
              </a:pathLst>
            </a:custGeom>
            <a:noFill/>
            <a:ln w="12700" cap="flat" cmpd="sng">
              <a:solidFill>
                <a:srgbClr val="0000B4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  <p:sp>
          <p:nvSpPr>
            <p:cNvPr id="13319" name="Freeform 7"/>
            <p:cNvSpPr>
              <a:spLocks/>
            </p:cNvSpPr>
            <p:nvPr/>
          </p:nvSpPr>
          <p:spPr bwMode="auto">
            <a:xfrm>
              <a:off x="3194050" y="4441366"/>
              <a:ext cx="809625" cy="422275"/>
            </a:xfrm>
            <a:custGeom>
              <a:avLst/>
              <a:gdLst>
                <a:gd name="T0" fmla="*/ 0 w 492"/>
                <a:gd name="T1" fmla="*/ 398303 h 229"/>
                <a:gd name="T2" fmla="*/ 676333 w 492"/>
                <a:gd name="T3" fmla="*/ 3688 h 229"/>
                <a:gd name="T4" fmla="*/ 796460 w 492"/>
                <a:gd name="T5" fmla="*/ 422275 h 229"/>
                <a:gd name="T6" fmla="*/ 0 60000 65536"/>
                <a:gd name="T7" fmla="*/ 0 60000 65536"/>
                <a:gd name="T8" fmla="*/ 0 60000 65536"/>
                <a:gd name="T9" fmla="*/ 0 w 492"/>
                <a:gd name="T10" fmla="*/ 0 h 229"/>
                <a:gd name="T11" fmla="*/ 492 w 492"/>
                <a:gd name="T12" fmla="*/ 229 h 2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2" h="229">
                  <a:moveTo>
                    <a:pt x="0" y="216"/>
                  </a:moveTo>
                  <a:cubicBezTo>
                    <a:pt x="165" y="108"/>
                    <a:pt x="330" y="0"/>
                    <a:pt x="411" y="2"/>
                  </a:cubicBezTo>
                  <a:cubicBezTo>
                    <a:pt x="492" y="4"/>
                    <a:pt x="456" y="168"/>
                    <a:pt x="484" y="229"/>
                  </a:cubicBezTo>
                </a:path>
              </a:pathLst>
            </a:custGeom>
            <a:noFill/>
            <a:ln w="19050" cap="flat" cmpd="sng">
              <a:solidFill>
                <a:srgbClr val="0000B4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5819072" y="1576758"/>
            <a:ext cx="1766074" cy="1194967"/>
            <a:chOff x="5734050" y="4474704"/>
            <a:chExt cx="1027113" cy="846137"/>
          </a:xfrm>
        </p:grpSpPr>
        <p:sp>
          <p:nvSpPr>
            <p:cNvPr id="13320" name="Freeform 8"/>
            <p:cNvSpPr>
              <a:spLocks/>
            </p:cNvSpPr>
            <p:nvPr/>
          </p:nvSpPr>
          <p:spPr bwMode="auto">
            <a:xfrm>
              <a:off x="5735638" y="4868404"/>
              <a:ext cx="1012825" cy="452437"/>
            </a:xfrm>
            <a:custGeom>
              <a:avLst/>
              <a:gdLst>
                <a:gd name="T0" fmla="*/ 0 w 859"/>
                <a:gd name="T1" fmla="*/ 190420 h 297"/>
                <a:gd name="T2" fmla="*/ 794696 w 859"/>
                <a:gd name="T3" fmla="*/ 13710 h 297"/>
                <a:gd name="T4" fmla="*/ 989244 w 859"/>
                <a:gd name="T5" fmla="*/ 274204 h 297"/>
                <a:gd name="T6" fmla="*/ 656744 w 859"/>
                <a:gd name="T7" fmla="*/ 452437 h 2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9"/>
                <a:gd name="T13" fmla="*/ 0 h 297"/>
                <a:gd name="T14" fmla="*/ 859 w 859"/>
                <a:gd name="T15" fmla="*/ 297 h 2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9" h="297">
                  <a:moveTo>
                    <a:pt x="0" y="125"/>
                  </a:moveTo>
                  <a:cubicBezTo>
                    <a:pt x="267" y="62"/>
                    <a:pt x="534" y="0"/>
                    <a:pt x="674" y="9"/>
                  </a:cubicBezTo>
                  <a:cubicBezTo>
                    <a:pt x="814" y="18"/>
                    <a:pt x="859" y="132"/>
                    <a:pt x="839" y="180"/>
                  </a:cubicBezTo>
                  <a:cubicBezTo>
                    <a:pt x="819" y="228"/>
                    <a:pt x="623" y="286"/>
                    <a:pt x="557" y="297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  <p:sp>
          <p:nvSpPr>
            <p:cNvPr id="13321" name="Freeform 9"/>
            <p:cNvSpPr>
              <a:spLocks/>
            </p:cNvSpPr>
            <p:nvPr/>
          </p:nvSpPr>
          <p:spPr bwMode="auto">
            <a:xfrm>
              <a:off x="5734050" y="4474704"/>
              <a:ext cx="1027113" cy="515937"/>
            </a:xfrm>
            <a:custGeom>
              <a:avLst/>
              <a:gdLst>
                <a:gd name="T0" fmla="*/ 0 w 647"/>
                <a:gd name="T1" fmla="*/ 515937 h 325"/>
                <a:gd name="T2" fmla="*/ 719138 w 647"/>
                <a:gd name="T3" fmla="*/ 292100 h 325"/>
                <a:gd name="T4" fmla="*/ 971550 w 647"/>
                <a:gd name="T5" fmla="*/ 117475 h 325"/>
                <a:gd name="T6" fmla="*/ 388938 w 647"/>
                <a:gd name="T7" fmla="*/ 0 h 3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7"/>
                <a:gd name="T13" fmla="*/ 0 h 325"/>
                <a:gd name="T14" fmla="*/ 647 w 647"/>
                <a:gd name="T15" fmla="*/ 325 h 3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7" h="325">
                  <a:moveTo>
                    <a:pt x="0" y="325"/>
                  </a:moveTo>
                  <a:cubicBezTo>
                    <a:pt x="175" y="275"/>
                    <a:pt x="351" y="226"/>
                    <a:pt x="453" y="184"/>
                  </a:cubicBezTo>
                  <a:cubicBezTo>
                    <a:pt x="555" y="142"/>
                    <a:pt x="647" y="105"/>
                    <a:pt x="612" y="74"/>
                  </a:cubicBezTo>
                  <a:cubicBezTo>
                    <a:pt x="577" y="43"/>
                    <a:pt x="334" y="7"/>
                    <a:pt x="245" y="0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</p:grpSp>
      <p:cxnSp>
        <p:nvCxnSpPr>
          <p:cNvPr id="33" name="Přímá spojnice 32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633412" y="961439"/>
            <a:ext cx="4755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Stable</a:t>
            </a:r>
            <a:r>
              <a:rPr lang="en-US" sz="20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en-US" sz="15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(regular, quasiperiodic) </a:t>
            </a:r>
            <a:r>
              <a:rPr lang="en-US" sz="20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trajectories</a:t>
            </a:r>
            <a:endParaRPr lang="cs-CZ" sz="20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1291525" y="2468563"/>
                <a:ext cx="690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𝜹</m:t>
                      </m:r>
                      <m:r>
                        <a:rPr lang="en-US" b="0" i="1" smtClean="0">
                          <a:latin typeface="Cambria Math"/>
                        </a:rPr>
                        <m:t>(0)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525" y="2468563"/>
                <a:ext cx="690638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3282904" y="2520817"/>
                <a:ext cx="15611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904" y="2520817"/>
                <a:ext cx="1561180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ovéPole 36"/>
          <p:cNvSpPr txBox="1"/>
          <p:nvPr/>
        </p:nvSpPr>
        <p:spPr>
          <a:xfrm>
            <a:off x="5449094" y="964229"/>
            <a:ext cx="351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Unstable</a:t>
            </a:r>
            <a:r>
              <a:rPr lang="en-US" sz="20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US" sz="15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(chaotic) </a:t>
            </a:r>
            <a:r>
              <a:rPr lang="en-US" sz="2000" u="sng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trajectories</a:t>
            </a:r>
            <a:endParaRPr lang="cs-CZ" sz="2000" u="sng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ovéPole 38"/>
              <p:cNvSpPr txBox="1"/>
              <p:nvPr/>
            </p:nvSpPr>
            <p:spPr>
              <a:xfrm>
                <a:off x="5130115" y="2177612"/>
                <a:ext cx="690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𝜹</m:t>
                      </m:r>
                      <m:r>
                        <a:rPr lang="en-US" b="0" i="1" smtClean="0">
                          <a:latin typeface="Cambria Math"/>
                        </a:rPr>
                        <m:t>(0)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9" name="TextovéPol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115" y="2177612"/>
                <a:ext cx="690638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ovéPole 39"/>
              <p:cNvSpPr txBox="1"/>
              <p:nvPr/>
            </p:nvSpPr>
            <p:spPr>
              <a:xfrm>
                <a:off x="7311394" y="2546944"/>
                <a:ext cx="1561180" cy="382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0" name="TextovéPol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1394" y="2546944"/>
                <a:ext cx="1561180" cy="38228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/>
          <p:cNvSpPr txBox="1"/>
          <p:nvPr/>
        </p:nvSpPr>
        <p:spPr>
          <a:xfrm>
            <a:off x="1114697" y="3021246"/>
            <a:ext cx="349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 panose="020B0603020202020204" pitchFamily="34" charset="0"/>
              </a:rPr>
              <a:t>At most </a:t>
            </a:r>
            <a:r>
              <a:rPr lang="en-US" b="1" dirty="0" smtClean="0">
                <a:latin typeface="Trebuchet MS" panose="020B0603020202020204" pitchFamily="34" charset="0"/>
              </a:rPr>
              <a:t>polynomial</a:t>
            </a:r>
            <a:r>
              <a:rPr lang="en-US" dirty="0" smtClean="0">
                <a:latin typeface="Trebuchet MS" panose="020B0603020202020204" pitchFamily="34" charset="0"/>
              </a:rPr>
              <a:t> divergence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5988470" y="3021246"/>
            <a:ext cx="2747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rebuchet MS" panose="020B0603020202020204" pitchFamily="34" charset="0"/>
              </a:rPr>
              <a:t>Exponential</a:t>
            </a:r>
            <a:r>
              <a:rPr lang="en-US" dirty="0" smtClean="0">
                <a:latin typeface="Trebuchet MS" panose="020B0603020202020204" pitchFamily="34" charset="0"/>
              </a:rPr>
              <a:t> divergence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300322" y="3390577"/>
            <a:ext cx="37100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Trebuchet MS" panose="020B0603020202020204" pitchFamily="34" charset="0"/>
              </a:rPr>
              <a:t>(of a bunch of </a:t>
            </a:r>
            <a:r>
              <a:rPr lang="en-US" sz="1500" dirty="0" err="1" smtClean="0">
                <a:latin typeface="Trebuchet MS" panose="020B0603020202020204" pitchFamily="34" charset="0"/>
              </a:rPr>
              <a:t>neigbouring</a:t>
            </a:r>
            <a:r>
              <a:rPr lang="en-US" sz="1500" dirty="0" smtClean="0">
                <a:latin typeface="Trebuchet MS" panose="020B0603020202020204" pitchFamily="34" charset="0"/>
              </a:rPr>
              <a:t> trajectories)</a:t>
            </a:r>
            <a:endParaRPr lang="cs-CZ" sz="1500" dirty="0">
              <a:latin typeface="Trebuchet MS" panose="020B0603020202020204" pitchFamily="34" charset="0"/>
            </a:endParaRPr>
          </a:p>
        </p:txBody>
      </p:sp>
      <p:pic>
        <p:nvPicPr>
          <p:cNvPr id="69636" name="Picture 4" descr="Výsledek obrázku pro butterfly animation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0258" y="1338581"/>
            <a:ext cx="1343488" cy="123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Skupina 22"/>
          <p:cNvGrpSpPr/>
          <p:nvPr/>
        </p:nvGrpSpPr>
        <p:grpSpPr>
          <a:xfrm>
            <a:off x="509868" y="3824572"/>
            <a:ext cx="8310604" cy="1444398"/>
            <a:chOff x="509868" y="5008938"/>
            <a:chExt cx="8310604" cy="1444398"/>
          </a:xfrm>
        </p:grpSpPr>
        <p:pic>
          <p:nvPicPr>
            <p:cNvPr id="24" name="Picture 4" descr="C:\Users\Pavel\Desktop\4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868" y="5008938"/>
              <a:ext cx="142875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 descr="C:\Users\Pavel\Desktop\4a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618" y="5008938"/>
              <a:ext cx="142875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" descr="C:\Users\Pavel\Desktop\3.gif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4594" y="5024874"/>
              <a:ext cx="1427939" cy="142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 descr="C:\Users\Pavel\Desktop\3a.gif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533" y="5024874"/>
              <a:ext cx="1427939" cy="142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Skupina 11"/>
          <p:cNvGrpSpPr/>
          <p:nvPr/>
        </p:nvGrpSpPr>
        <p:grpSpPr>
          <a:xfrm>
            <a:off x="688558" y="5479334"/>
            <a:ext cx="8169909" cy="886632"/>
            <a:chOff x="688558" y="5479334"/>
            <a:chExt cx="8169909" cy="886632"/>
          </a:xfrm>
        </p:grpSpPr>
        <p:sp>
          <p:nvSpPr>
            <p:cNvPr id="2" name="TextovéPole 1"/>
            <p:cNvSpPr txBox="1"/>
            <p:nvPr/>
          </p:nvSpPr>
          <p:spPr>
            <a:xfrm>
              <a:off x="688558" y="5759758"/>
              <a:ext cx="5316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>
                  <a:latin typeface="Trebuchet MS" panose="020B0603020202020204" pitchFamily="34" charset="0"/>
                </a:rPr>
                <a:t>Instability</a:t>
              </a:r>
              <a:r>
                <a:rPr lang="cs-CZ" dirty="0" smtClean="0">
                  <a:latin typeface="Trebuchet MS" panose="020B0603020202020204" pitchFamily="34" charset="0"/>
                </a:rPr>
                <a:t> q</a:t>
              </a:r>
              <a:r>
                <a:rPr lang="en-US" dirty="0" err="1" smtClean="0">
                  <a:latin typeface="Trebuchet MS" panose="020B0603020202020204" pitchFamily="34" charset="0"/>
                </a:rPr>
                <a:t>uantified</a:t>
              </a:r>
              <a:r>
                <a:rPr lang="en-US" dirty="0" smtClean="0">
                  <a:latin typeface="Trebuchet MS" panose="020B0603020202020204" pitchFamily="34" charset="0"/>
                </a:rPr>
                <a:t> by the </a:t>
              </a:r>
              <a:r>
                <a:rPr lang="en-US" b="1" dirty="0" err="1" smtClean="0">
                  <a:latin typeface="Trebuchet MS" panose="020B0603020202020204" pitchFamily="34" charset="0"/>
                </a:rPr>
                <a:t>Lyapunov</a:t>
              </a:r>
              <a:r>
                <a:rPr lang="en-US" b="1" dirty="0" smtClean="0">
                  <a:latin typeface="Trebuchet MS" panose="020B0603020202020204" pitchFamily="34" charset="0"/>
                </a:rPr>
                <a:t> exponent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ovéPole 2"/>
                <p:cNvSpPr txBox="1"/>
                <p:nvPr/>
              </p:nvSpPr>
              <p:spPr>
                <a:xfrm>
                  <a:off x="5814172" y="5522879"/>
                  <a:ext cx="3044295" cy="7972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latin typeface="Cambria Math"/>
                          </a:rPr>
                          <m:t>𝜆</m:t>
                        </m:r>
                        <m:r>
                          <a:rPr lang="en-US" sz="2200" b="0" i="1" smtClean="0">
                            <a:latin typeface="Cambria Math"/>
                          </a:rPr>
                          <m:t>≡</m:t>
                        </m:r>
                        <m:func>
                          <m:func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2200" b="1" i="1" smtClean="0">
                                    <a:latin typeface="Cambria Math"/>
                                  </a:rPr>
                                  <m:t>𝜹</m:t>
                                </m:r>
                                <m:d>
                                  <m:dPr>
                                    <m:ctrlPr>
                                      <a:rPr lang="en-US" sz="2200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d>
                              </m:lim>
                            </m:limLow>
                          </m:fName>
                          <m:e>
                            <m:limLow>
                              <m:limLowPr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→∞</m:t>
                                </m:r>
                              </m:lim>
                            </m:limLow>
                            <m:f>
                              <m:fPr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𝑡</m:t>
                                </m:r>
                              </m:den>
                            </m:f>
                          </m:e>
                        </m:func>
                        <m:func>
                          <m:func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/>
                              </a:rPr>
                              <m:t>ln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200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b="1" i="1">
                                        <a:latin typeface="Cambria Math"/>
                                      </a:rPr>
                                      <m:t>𝜹</m:t>
                                    </m:r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200" i="1">
                                            <a:latin typeface="Cambria Math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200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b="1" i="1">
                                        <a:latin typeface="Cambria Math"/>
                                      </a:rPr>
                                      <m:t>𝜹</m:t>
                                    </m:r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200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e>
                                    </m:d>
                                  </m:e>
                                </m:d>
                              </m:den>
                            </m:f>
                          </m:e>
                        </m:func>
                      </m:oMath>
                    </m:oMathPara>
                  </a14:m>
                  <a:endParaRPr lang="cs-CZ" sz="2200" dirty="0"/>
                </a:p>
              </p:txBody>
            </p:sp>
          </mc:Choice>
          <mc:Fallback xmlns="">
            <p:sp>
              <p:nvSpPr>
                <p:cNvPr id="3" name="TextovéPole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4172" y="5522879"/>
                  <a:ext cx="3044295" cy="79727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Obdélník 10"/>
            <p:cNvSpPr/>
            <p:nvPr/>
          </p:nvSpPr>
          <p:spPr>
            <a:xfrm>
              <a:off x="688558" y="5479334"/>
              <a:ext cx="8169909" cy="886632"/>
            </a:xfrm>
            <a:prstGeom prst="rect">
              <a:avLst/>
            </a:prstGeom>
            <a:noFill/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951776" y="2597860"/>
            <a:ext cx="7550331" cy="4023360"/>
            <a:chOff x="1280160" y="522514"/>
            <a:chExt cx="7550331" cy="4023360"/>
          </a:xfrm>
        </p:grpSpPr>
        <p:sp>
          <p:nvSpPr>
            <p:cNvPr id="30" name="Obdélník 29"/>
            <p:cNvSpPr/>
            <p:nvPr/>
          </p:nvSpPr>
          <p:spPr>
            <a:xfrm>
              <a:off x="1280160" y="522514"/>
              <a:ext cx="7550331" cy="40233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B4"/>
              </a:solidFill>
            </a:ln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1" name="Rectangle 11"/>
            <p:cNvSpPr>
              <a:spLocks noChangeArrowheads="1"/>
            </p:cNvSpPr>
            <p:nvPr/>
          </p:nvSpPr>
          <p:spPr bwMode="auto">
            <a:xfrm>
              <a:off x="1414598" y="2459317"/>
              <a:ext cx="23812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MX" altLang="cs-CZ" sz="1600" dirty="0" smtClean="0">
                  <a:latin typeface="Trebuchet MS" pitchFamily="34" charset="0"/>
                </a:rPr>
                <a:t>(c</a:t>
              </a:r>
              <a:r>
                <a:rPr lang="es-MX" altLang="cs-CZ" sz="1600" b="0" dirty="0" smtClean="0">
                  <a:latin typeface="Trebuchet MS" pitchFamily="34" charset="0"/>
                </a:rPr>
                <a:t>onnected </a:t>
              </a:r>
              <a:r>
                <a:rPr lang="es-MX" altLang="cs-CZ" sz="1600" b="0" dirty="0">
                  <a:latin typeface="Trebuchet MS" pitchFamily="34" charset="0"/>
                </a:rPr>
                <a:t>with additional</a:t>
              </a:r>
              <a:r>
                <a:rPr lang="cs-CZ" altLang="cs-CZ" sz="1600" b="0" dirty="0">
                  <a:latin typeface="Trebuchet MS" pitchFamily="34" charset="0"/>
                </a:rPr>
                <a:t> </a:t>
              </a:r>
              <a:r>
                <a:rPr lang="en-US" altLang="cs-CZ" sz="1600" b="0" dirty="0" smtClean="0">
                  <a:latin typeface="Trebuchet MS" pitchFamily="34" charset="0"/>
                </a:rPr>
                <a:t>symmetries</a:t>
              </a:r>
              <a:r>
                <a:rPr lang="en-US" altLang="cs-CZ" sz="1600" dirty="0" smtClean="0">
                  <a:latin typeface="Trebuchet MS" pitchFamily="34" charset="0"/>
                </a:rPr>
                <a:t>)</a:t>
              </a:r>
              <a:endParaRPr lang="cs-CZ" altLang="cs-CZ" sz="1600" b="0" dirty="0">
                <a:latin typeface="Trebuchet MS" pitchFamily="34" charset="0"/>
              </a:endParaRPr>
            </a:p>
          </p:txBody>
        </p:sp>
        <p:sp>
          <p:nvSpPr>
            <p:cNvPr id="32" name="Rectangle 15"/>
            <p:cNvSpPr>
              <a:spLocks noChangeArrowheads="1"/>
            </p:cNvSpPr>
            <p:nvPr/>
          </p:nvSpPr>
          <p:spPr bwMode="auto">
            <a:xfrm>
              <a:off x="1380715" y="3573924"/>
              <a:ext cx="2673124" cy="40322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MX" altLang="cs-CZ" sz="2200" b="0" dirty="0">
                  <a:solidFill>
                    <a:srgbClr val="0000B4"/>
                  </a:solidFill>
                  <a:latin typeface="Trebuchet MS" pitchFamily="34" charset="0"/>
                </a:rPr>
                <a:t>Integrable</a:t>
              </a:r>
              <a:r>
                <a:rPr lang="cs-CZ" altLang="cs-CZ" sz="2200" b="0" dirty="0">
                  <a:solidFill>
                    <a:srgbClr val="0000B4"/>
                  </a:solidFill>
                  <a:latin typeface="Trebuchet MS" pitchFamily="34" charset="0"/>
                </a:rPr>
                <a:t> </a:t>
              </a:r>
              <a:r>
                <a:rPr lang="es-MX" altLang="cs-CZ" sz="2200" b="0" dirty="0">
                  <a:solidFill>
                    <a:srgbClr val="0000B4"/>
                  </a:solidFill>
                  <a:latin typeface="Trebuchet MS" pitchFamily="34" charset="0"/>
                </a:rPr>
                <a:t>system</a:t>
              </a:r>
              <a:r>
                <a:rPr lang="cs-CZ" altLang="cs-CZ" sz="2200" b="0" dirty="0">
                  <a:solidFill>
                    <a:srgbClr val="0000B4"/>
                  </a:solidFill>
                  <a:latin typeface="Trebuchet MS" pitchFamily="34" charset="0"/>
                </a:rPr>
                <a:t>:</a:t>
              </a:r>
            </a:p>
          </p:txBody>
        </p:sp>
        <p:sp>
          <p:nvSpPr>
            <p:cNvPr id="34" name="Rectangle 16"/>
            <p:cNvSpPr>
              <a:spLocks noChangeArrowheads="1"/>
            </p:cNvSpPr>
            <p:nvPr/>
          </p:nvSpPr>
          <p:spPr bwMode="auto">
            <a:xfrm>
              <a:off x="4057020" y="3191211"/>
              <a:ext cx="23812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s-MX" altLang="cs-CZ" sz="1600" b="0" dirty="0">
                  <a:latin typeface="Trebuchet MS" pitchFamily="34" charset="0"/>
                </a:rPr>
                <a:t>Number of independent integrals of motion</a:t>
              </a:r>
              <a:endParaRPr lang="cs-CZ" altLang="cs-CZ" sz="1600" b="0" dirty="0">
                <a:latin typeface="Trebuchet MS" pitchFamily="34" charset="0"/>
              </a:endParaRPr>
            </a:p>
          </p:txBody>
        </p:sp>
        <p:sp>
          <p:nvSpPr>
            <p:cNvPr id="35" name="Rectangle 17"/>
            <p:cNvSpPr>
              <a:spLocks noChangeArrowheads="1"/>
            </p:cNvSpPr>
            <p:nvPr/>
          </p:nvSpPr>
          <p:spPr bwMode="auto">
            <a:xfrm>
              <a:off x="6719258" y="3226136"/>
              <a:ext cx="1997075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MX" altLang="cs-CZ" sz="1600" b="0" dirty="0">
                  <a:latin typeface="Trebuchet MS" pitchFamily="34" charset="0"/>
                </a:rPr>
                <a:t>number of degrees of freedom</a:t>
              </a:r>
              <a:endParaRPr lang="cs-CZ" altLang="cs-CZ" sz="1600" b="0" dirty="0">
                <a:latin typeface="Trebuchet MS" pitchFamily="34" charset="0"/>
              </a:endParaRPr>
            </a:p>
          </p:txBody>
        </p:sp>
        <p:sp>
          <p:nvSpPr>
            <p:cNvPr id="36" name="Text Box 18"/>
            <p:cNvSpPr txBox="1">
              <a:spLocks noChangeArrowheads="1"/>
            </p:cNvSpPr>
            <p:nvPr/>
          </p:nvSpPr>
          <p:spPr bwMode="auto">
            <a:xfrm>
              <a:off x="5948460" y="3251447"/>
              <a:ext cx="1255712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3000" dirty="0">
                  <a:solidFill>
                    <a:srgbClr val="CC3300"/>
                  </a:solidFill>
                  <a:latin typeface="Trebuchet MS" pitchFamily="34" charset="0"/>
                </a:rPr>
                <a:t>=</a:t>
              </a:r>
              <a:endParaRPr lang="cs-CZ" altLang="cs-CZ" sz="3000" dirty="0">
                <a:solidFill>
                  <a:srgbClr val="CC3300"/>
                </a:solidFill>
                <a:latin typeface="Trebuchet MS" pitchFamily="34" charset="0"/>
              </a:endParaRPr>
            </a:p>
          </p:txBody>
        </p:sp>
        <p:sp>
          <p:nvSpPr>
            <p:cNvPr id="38" name="Rectangle 19"/>
            <p:cNvSpPr>
              <a:spLocks noChangeArrowheads="1"/>
            </p:cNvSpPr>
            <p:nvPr/>
          </p:nvSpPr>
          <p:spPr bwMode="auto">
            <a:xfrm>
              <a:off x="4069272" y="3178511"/>
              <a:ext cx="4558161" cy="1149649"/>
            </a:xfrm>
            <a:prstGeom prst="rect">
              <a:avLst/>
            </a:prstGeom>
            <a:noFill/>
            <a:ln w="19050" algn="ctr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3000">
                <a:latin typeface="Trebuchet MS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Obdélník 40"/>
                <p:cNvSpPr/>
                <p:nvPr/>
              </p:nvSpPr>
              <p:spPr>
                <a:xfrm>
                  <a:off x="4376793" y="1223344"/>
                  <a:ext cx="2867708" cy="411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altLang="cs-CZ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  <m:r>
                          <a:rPr lang="cs-CZ" altLang="cs-CZ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cs-CZ" altLang="cs-CZ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  <m:d>
                          <m:dPr>
                            <m:ctrlPr>
                              <a:rPr lang="cs-CZ" altLang="cs-CZ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cs-CZ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cs-CZ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altLang="cs-CZ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cs-CZ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cs-CZ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Obdélník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6793" y="1223344"/>
                  <a:ext cx="2867708" cy="411331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b="-8955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Obdélník 42"/>
            <p:cNvSpPr/>
            <p:nvPr/>
          </p:nvSpPr>
          <p:spPr>
            <a:xfrm>
              <a:off x="1380715" y="1213567"/>
              <a:ext cx="181652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altLang="cs-CZ" sz="2200" dirty="0" err="1">
                  <a:solidFill>
                    <a:srgbClr val="0000B4"/>
                  </a:solidFill>
                  <a:latin typeface="Trebuchet MS" pitchFamily="34" charset="0"/>
                </a:rPr>
                <a:t>Hamiltonian</a:t>
              </a:r>
              <a:r>
                <a:rPr lang="cs-CZ" altLang="cs-CZ" sz="2200" dirty="0">
                  <a:solidFill>
                    <a:srgbClr val="0000B4"/>
                  </a:solidFill>
                  <a:latin typeface="Trebuchet MS" pitchFamily="34" charset="0"/>
                </a:rPr>
                <a:t>:</a:t>
              </a:r>
              <a:endParaRPr lang="cs-CZ" sz="2200" dirty="0"/>
            </a:p>
          </p:txBody>
        </p:sp>
        <p:sp>
          <p:nvSpPr>
            <p:cNvPr id="44" name="Obdélník 43"/>
            <p:cNvSpPr/>
            <p:nvPr/>
          </p:nvSpPr>
          <p:spPr>
            <a:xfrm>
              <a:off x="1380715" y="2054866"/>
              <a:ext cx="2688557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cs-CZ" sz="2200" dirty="0" smtClean="0">
                  <a:solidFill>
                    <a:srgbClr val="0000B4"/>
                  </a:solidFill>
                  <a:latin typeface="Trebuchet MS" pitchFamily="34" charset="0"/>
                </a:rPr>
                <a:t>Integrals of motion</a:t>
              </a:r>
              <a:r>
                <a:rPr lang="cs-CZ" altLang="cs-CZ" sz="2200" dirty="0" smtClean="0">
                  <a:solidFill>
                    <a:srgbClr val="0000B4"/>
                  </a:solidFill>
                  <a:latin typeface="Trebuchet MS" pitchFamily="34" charset="0"/>
                </a:rPr>
                <a:t>:</a:t>
              </a:r>
              <a:endParaRPr lang="cs-CZ" sz="2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ovéPole 44"/>
                <p:cNvSpPr txBox="1"/>
                <p:nvPr/>
              </p:nvSpPr>
              <p:spPr>
                <a:xfrm>
                  <a:off x="4353671" y="2067280"/>
                  <a:ext cx="3694473" cy="4113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,…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const</m:t>
                        </m:r>
                        <m:r>
                          <a:rPr lang="en-US" b="0" i="0" smtClean="0">
                            <a:latin typeface="Cambria Math"/>
                          </a:rPr>
                          <m:t>.</m:t>
                        </m:r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4" name="TextovéPole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3671" y="2067280"/>
                  <a:ext cx="3694473" cy="411395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b="-7353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Obdélník 45"/>
            <p:cNvSpPr/>
            <p:nvPr/>
          </p:nvSpPr>
          <p:spPr>
            <a:xfrm>
              <a:off x="1380722" y="1634675"/>
              <a:ext cx="2860078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cs-CZ" sz="2200" dirty="0" smtClean="0">
                  <a:solidFill>
                    <a:srgbClr val="0000B4"/>
                  </a:solidFill>
                  <a:latin typeface="Trebuchet MS" pitchFamily="34" charset="0"/>
                </a:rPr>
                <a:t>Conservative system</a:t>
              </a:r>
              <a:r>
                <a:rPr lang="cs-CZ" altLang="cs-CZ" sz="2200" dirty="0" smtClean="0">
                  <a:solidFill>
                    <a:srgbClr val="0000B4"/>
                  </a:solidFill>
                  <a:latin typeface="Trebuchet MS" pitchFamily="34" charset="0"/>
                </a:rPr>
                <a:t>:</a:t>
              </a:r>
              <a:endParaRPr lang="cs-CZ" sz="2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Obdélník 46"/>
                <p:cNvSpPr/>
                <p:nvPr/>
              </p:nvSpPr>
              <p:spPr>
                <a:xfrm>
                  <a:off x="4394211" y="1665452"/>
                  <a:ext cx="17457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cs-CZ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cs-CZ" altLang="cs-CZ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cs-CZ" altLang="cs-CZ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  <m:r>
                          <a:rPr lang="en-US" altLang="cs-CZ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cs-CZ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const</m:t>
                        </m:r>
                        <m:r>
                          <a:rPr lang="en-US" altLang="cs-CZ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.</m:t>
                        </m:r>
                      </m:oMath>
                    </m:oMathPara>
                  </a14:m>
                  <a:endParaRPr lang="cs-CZ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Obdélník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4211" y="1665452"/>
                  <a:ext cx="1745734" cy="369332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ovéPole 47"/>
                <p:cNvSpPr txBox="1"/>
                <p:nvPr/>
              </p:nvSpPr>
              <p:spPr>
                <a:xfrm>
                  <a:off x="4263576" y="2558971"/>
                  <a:ext cx="2139179" cy="4483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Poisson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=0</m:t>
                        </m:r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5" name="TextovéPole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3576" y="2558971"/>
                  <a:ext cx="2139179" cy="448392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 b="-4110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TextovéPole 48"/>
            <p:cNvSpPr txBox="1"/>
            <p:nvPr/>
          </p:nvSpPr>
          <p:spPr>
            <a:xfrm>
              <a:off x="4069271" y="3962399"/>
              <a:ext cx="4558161" cy="369332"/>
            </a:xfrm>
            <a:prstGeom prst="rect">
              <a:avLst/>
            </a:prstGeom>
            <a:solidFill>
              <a:srgbClr val="FFCC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rebuchet MS" panose="020B0603020202020204" pitchFamily="34" charset="0"/>
                </a:rPr>
                <a:t>All trajectories quasiperiodic</a:t>
              </a:r>
              <a:endParaRPr lang="cs-CZ" b="1" dirty="0">
                <a:latin typeface="Trebuchet MS" panose="020B0603020202020204" pitchFamily="34" charset="0"/>
              </a:endParaRPr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1280160" y="630091"/>
              <a:ext cx="75503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u="sng" dirty="0" err="1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Integrability</a:t>
              </a:r>
              <a:endParaRPr lang="cs-CZ" sz="2800" u="sng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253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651" name="Text Box 22"/>
              <p:cNvSpPr txBox="1">
                <a:spLocks noChangeArrowheads="1"/>
              </p:cNvSpPr>
              <p:nvPr/>
            </p:nvSpPr>
            <p:spPr bwMode="auto">
              <a:xfrm>
                <a:off x="4846903" y="1872600"/>
                <a:ext cx="4097518" cy="676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500" dirty="0" smtClean="0">
                    <a:solidFill>
                      <a:srgbClr val="0000B4"/>
                    </a:solidFill>
                    <a:latin typeface="Trebuchet MS" pitchFamily="34" charset="0"/>
                  </a:rPr>
                  <a:t>NNS </a:t>
                </a:r>
                <a:r>
                  <a:rPr lang="cs-CZ" altLang="cs-CZ" sz="1500" dirty="0" smtClean="0">
                    <a:latin typeface="Trebuchet MS" pitchFamily="34" charset="0"/>
                  </a:rPr>
                  <a:t>– N</a:t>
                </a:r>
                <a:r>
                  <a:rPr lang="en-US" altLang="cs-CZ" sz="1500" b="0" dirty="0" err="1">
                    <a:latin typeface="Trebuchet MS" pitchFamily="34" charset="0"/>
                  </a:rPr>
                  <a:t>earest</a:t>
                </a:r>
                <a:r>
                  <a:rPr lang="en-US" altLang="cs-CZ" sz="1500" b="0" dirty="0">
                    <a:latin typeface="Trebuchet MS" pitchFamily="34" charset="0"/>
                  </a:rPr>
                  <a:t> </a:t>
                </a:r>
                <a:r>
                  <a:rPr lang="en-US" altLang="cs-CZ" sz="1500" dirty="0">
                    <a:latin typeface="Trebuchet MS" pitchFamily="34" charset="0"/>
                  </a:rPr>
                  <a:t>N</a:t>
                </a:r>
                <a:r>
                  <a:rPr lang="en-US" altLang="cs-CZ" sz="1500" b="0" dirty="0">
                    <a:latin typeface="Trebuchet MS" pitchFamily="34" charset="0"/>
                  </a:rPr>
                  <a:t>eighbor </a:t>
                </a:r>
                <a:r>
                  <a:rPr lang="en-US" altLang="cs-CZ" sz="1500" dirty="0">
                    <a:latin typeface="Trebuchet MS" pitchFamily="34" charset="0"/>
                  </a:rPr>
                  <a:t>S</a:t>
                </a:r>
                <a:r>
                  <a:rPr lang="en-US" altLang="cs-CZ" sz="1500" b="0" dirty="0">
                    <a:latin typeface="Trebuchet MS" pitchFamily="34" charset="0"/>
                  </a:rPr>
                  <a:t>pacing</a:t>
                </a:r>
                <a:r>
                  <a:rPr lang="cs-CZ" altLang="cs-CZ" sz="1500" b="0" dirty="0">
                    <a:latin typeface="Trebuchet MS" pitchFamily="34" charset="0"/>
                  </a:rPr>
                  <a:t> </a:t>
                </a:r>
                <a:r>
                  <a:rPr lang="cs-CZ" altLang="cs-CZ" sz="1500" b="0" dirty="0" err="1" smtClean="0">
                    <a:latin typeface="Trebuchet MS" pitchFamily="34" charset="0"/>
                  </a:rPr>
                  <a:t>distribution</a:t>
                </a:r>
                <a:endParaRPr lang="cs-CZ" altLang="cs-CZ" sz="1500" b="0" dirty="0">
                  <a:latin typeface="Trebuchet MS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cs-CZ" sz="1500" b="0" i="0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Σ</m:t>
                        </m:r>
                      </m:e>
                      <m:sup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cs-CZ" sz="1500" b="0" i="1" smtClean="0">
                        <a:solidFill>
                          <a:srgbClr val="0000B4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cs-CZ" sz="1500" b="0" i="0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Δ</m:t>
                        </m:r>
                      </m:e>
                      <m:sub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altLang="cs-CZ" sz="1500" b="0" i="1" smtClean="0">
                        <a:solidFill>
                          <a:srgbClr val="0000B4"/>
                        </a:solidFill>
                        <a:latin typeface="Cambria Math"/>
                      </a:rPr>
                      <m:t>,</m:t>
                    </m:r>
                    <m:f>
                      <m:fPr>
                        <m:ctrlP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US" altLang="cs-CZ" sz="1500" dirty="0" smtClean="0">
                    <a:solidFill>
                      <a:srgbClr val="0000B4"/>
                    </a:solidFill>
                    <a:latin typeface="Symbol" pitchFamily="18" charset="2"/>
                  </a:rPr>
                  <a:t> </a:t>
                </a:r>
                <a:r>
                  <a:rPr lang="en-US" altLang="cs-CZ" sz="1500" dirty="0">
                    <a:latin typeface="Trebuchet MS" pitchFamily="34" charset="0"/>
                  </a:rPr>
                  <a:t>- </a:t>
                </a:r>
                <a:r>
                  <a:rPr lang="cs-CZ" altLang="cs-CZ" sz="1500" dirty="0">
                    <a:latin typeface="Trebuchet MS" pitchFamily="34" charset="0"/>
                  </a:rPr>
                  <a:t>long</a:t>
                </a:r>
                <a:r>
                  <a:rPr lang="en-US" altLang="cs-CZ" sz="1500" dirty="0">
                    <a:latin typeface="Trebuchet MS" pitchFamily="34" charset="0"/>
                  </a:rPr>
                  <a:t>-range </a:t>
                </a:r>
                <a:r>
                  <a:rPr lang="en-US" altLang="cs-CZ" sz="1500" dirty="0" smtClean="0">
                    <a:latin typeface="Trebuchet MS" pitchFamily="34" charset="0"/>
                  </a:rPr>
                  <a:t>correlations</a:t>
                </a:r>
                <a:endParaRPr lang="en-US" altLang="cs-CZ" sz="1500" baseline="30000" dirty="0">
                  <a:solidFill>
                    <a:srgbClr val="0000B4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7651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46903" y="1872600"/>
                <a:ext cx="4097518" cy="676404"/>
              </a:xfrm>
              <a:prstGeom prst="rect">
                <a:avLst/>
              </a:prstGeom>
              <a:blipFill rotWithShape="1">
                <a:blip r:embed="rId3"/>
                <a:stretch>
                  <a:fillRect l="-446" t="-1802" b="-27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691" name="Skupina 14"/>
          <p:cNvGrpSpPr>
            <a:grpSpLocks/>
          </p:cNvGrpSpPr>
          <p:nvPr/>
        </p:nvGrpSpPr>
        <p:grpSpPr bwMode="auto">
          <a:xfrm>
            <a:off x="941388" y="1301750"/>
            <a:ext cx="152400" cy="182563"/>
            <a:chOff x="1176570" y="1327406"/>
            <a:chExt cx="152400" cy="181674"/>
          </a:xfrm>
        </p:grpSpPr>
        <p:cxnSp>
          <p:nvCxnSpPr>
            <p:cNvPr id="27709" name="Přímá spojnice 9"/>
            <p:cNvCxnSpPr>
              <a:cxnSpLocks noChangeShapeType="1"/>
            </p:cNvCxnSpPr>
            <p:nvPr/>
          </p:nvCxnSpPr>
          <p:spPr bwMode="auto">
            <a:xfrm>
              <a:off x="1176570" y="1342826"/>
              <a:ext cx="152400" cy="166254"/>
            </a:xfrm>
            <a:prstGeom prst="line">
              <a:avLst/>
            </a:prstGeom>
            <a:noFill/>
            <a:ln w="31750" algn="ctr">
              <a:solidFill>
                <a:srgbClr val="FF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10" name="Přímá spojnice 28"/>
            <p:cNvCxnSpPr>
              <a:cxnSpLocks noChangeShapeType="1"/>
            </p:cNvCxnSpPr>
            <p:nvPr/>
          </p:nvCxnSpPr>
          <p:spPr bwMode="auto">
            <a:xfrm flipH="1">
              <a:off x="1176570" y="1327406"/>
              <a:ext cx="152400" cy="181674"/>
            </a:xfrm>
            <a:prstGeom prst="line">
              <a:avLst/>
            </a:prstGeom>
            <a:noFill/>
            <a:ln w="31750" algn="ctr">
              <a:solidFill>
                <a:srgbClr val="FF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7692" name="Skupina 24"/>
          <p:cNvGrpSpPr>
            <a:grpSpLocks/>
          </p:cNvGrpSpPr>
          <p:nvPr/>
        </p:nvGrpSpPr>
        <p:grpSpPr bwMode="auto">
          <a:xfrm>
            <a:off x="935038" y="1604963"/>
            <a:ext cx="173037" cy="142875"/>
            <a:chOff x="1189358" y="1694517"/>
            <a:chExt cx="172116" cy="142881"/>
          </a:xfrm>
        </p:grpSpPr>
        <p:cxnSp>
          <p:nvCxnSpPr>
            <p:cNvPr id="27707" name="Přímá spojnice 32"/>
            <p:cNvCxnSpPr>
              <a:cxnSpLocks noChangeShapeType="1"/>
            </p:cNvCxnSpPr>
            <p:nvPr/>
          </p:nvCxnSpPr>
          <p:spPr bwMode="auto">
            <a:xfrm>
              <a:off x="1189358" y="1754271"/>
              <a:ext cx="95382" cy="83127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08" name="Přímá spojnice 34"/>
            <p:cNvCxnSpPr>
              <a:cxnSpLocks noChangeShapeType="1"/>
            </p:cNvCxnSpPr>
            <p:nvPr/>
          </p:nvCxnSpPr>
          <p:spPr bwMode="auto">
            <a:xfrm flipV="1">
              <a:off x="1271952" y="1694517"/>
              <a:ext cx="89522" cy="142881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7694" name="Přímá spojnice se šipkou 22"/>
          <p:cNvCxnSpPr>
            <a:cxnSpLocks noChangeShapeType="1"/>
          </p:cNvCxnSpPr>
          <p:nvPr/>
        </p:nvCxnSpPr>
        <p:spPr bwMode="auto">
          <a:xfrm>
            <a:off x="4367213" y="1106488"/>
            <a:ext cx="620712" cy="0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 type="oval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95" name="Obdélník 1"/>
          <p:cNvSpPr>
            <a:spLocks noChangeArrowheads="1"/>
          </p:cNvSpPr>
          <p:nvPr/>
        </p:nvSpPr>
        <p:spPr bwMode="auto">
          <a:xfrm>
            <a:off x="676275" y="2041525"/>
            <a:ext cx="37128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ts val="300"/>
              </a:spcBef>
              <a:buFontTx/>
              <a:buNone/>
            </a:pPr>
            <a:r>
              <a:rPr lang="cs-CZ" altLang="cs-CZ" sz="1600" dirty="0" err="1" smtClean="0">
                <a:solidFill>
                  <a:srgbClr val="0000B4"/>
                </a:solidFill>
                <a:latin typeface="Trebuchet MS" pitchFamily="34" charset="0"/>
              </a:rPr>
              <a:t>Correlation</a:t>
            </a:r>
            <a:r>
              <a:rPr lang="cs-CZ" altLang="cs-CZ" sz="160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altLang="cs-CZ" sz="1600" b="0" dirty="0" err="1" smtClean="0">
                <a:latin typeface="Trebuchet MS" pitchFamily="34" charset="0"/>
              </a:rPr>
              <a:t>between</a:t>
            </a:r>
            <a:r>
              <a:rPr lang="cs-CZ" altLang="cs-CZ" sz="1600" b="0" dirty="0" smtClean="0">
                <a:latin typeface="Trebuchet MS" pitchFamily="34" charset="0"/>
              </a:rPr>
              <a:t> </a:t>
            </a:r>
            <a:r>
              <a:rPr lang="cs-CZ" altLang="cs-CZ" sz="1600" b="0" dirty="0" err="1" smtClean="0">
                <a:latin typeface="Trebuchet MS" pitchFamily="34" charset="0"/>
              </a:rPr>
              <a:t>individual</a:t>
            </a:r>
            <a:r>
              <a:rPr lang="cs-CZ" altLang="cs-CZ" sz="1600" b="0" dirty="0" smtClean="0">
                <a:latin typeface="Trebuchet MS" pitchFamily="34" charset="0"/>
              </a:rPr>
              <a:t> </a:t>
            </a:r>
            <a:r>
              <a:rPr lang="cs-CZ" altLang="cs-CZ" sz="1600" b="0" dirty="0" err="1" smtClean="0">
                <a:latin typeface="Trebuchet MS" pitchFamily="34" charset="0"/>
              </a:rPr>
              <a:t>levels</a:t>
            </a:r>
            <a:r>
              <a:rPr lang="cs-CZ" altLang="cs-CZ" sz="1600" b="0" dirty="0" smtClean="0">
                <a:latin typeface="Trebuchet MS" pitchFamily="34" charset="0"/>
              </a:rPr>
              <a:t>:</a:t>
            </a:r>
            <a:endParaRPr lang="cs-CZ" altLang="cs-CZ" sz="1600" b="0" dirty="0">
              <a:latin typeface="Trebuchet MS" pitchFamily="34" charset="0"/>
            </a:endParaRPr>
          </a:p>
        </p:txBody>
      </p:sp>
      <p:cxnSp>
        <p:nvCxnSpPr>
          <p:cNvPr id="27696" name="Přímá spojnice se šipkou 25"/>
          <p:cNvCxnSpPr>
            <a:cxnSpLocks noChangeShapeType="1"/>
          </p:cNvCxnSpPr>
          <p:nvPr/>
        </p:nvCxnSpPr>
        <p:spPr bwMode="auto">
          <a:xfrm>
            <a:off x="2108200" y="1809750"/>
            <a:ext cx="0" cy="287338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 type="oval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7697" name="Group 26"/>
          <p:cNvGrpSpPr>
            <a:grpSpLocks/>
          </p:cNvGrpSpPr>
          <p:nvPr/>
        </p:nvGrpSpPr>
        <p:grpSpPr bwMode="auto">
          <a:xfrm>
            <a:off x="740689" y="2600459"/>
            <a:ext cx="8184997" cy="900112"/>
            <a:chOff x="825" y="3116"/>
            <a:chExt cx="4590" cy="567"/>
          </a:xfrm>
        </p:grpSpPr>
        <p:sp>
          <p:nvSpPr>
            <p:cNvPr id="27699" name="Text Box 23"/>
            <p:cNvSpPr txBox="1">
              <a:spLocks noChangeArrowheads="1"/>
            </p:cNvSpPr>
            <p:nvPr/>
          </p:nvSpPr>
          <p:spPr bwMode="auto">
            <a:xfrm>
              <a:off x="825" y="3116"/>
              <a:ext cx="4590" cy="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80"/>
                  </a:solidFill>
                  <a:miter lim="800000"/>
                  <a:headEnd type="none" w="sm" len="sm"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cs-CZ" altLang="cs-CZ" sz="1800" dirty="0">
                  <a:latin typeface="Trebuchet MS" pitchFamily="34" charset="0"/>
                </a:rPr>
                <a:t>„</a:t>
              </a:r>
              <a:r>
                <a:rPr lang="cs-CZ" altLang="cs-CZ" sz="1800" dirty="0" err="1" smtClean="0">
                  <a:latin typeface="Trebuchet MS" pitchFamily="34" charset="0"/>
                </a:rPr>
                <a:t>Wigner</a:t>
              </a:r>
              <a:r>
                <a:rPr lang="cs-CZ" altLang="cs-CZ" sz="1800" dirty="0" smtClean="0">
                  <a:latin typeface="Trebuchet MS" pitchFamily="34" charset="0"/>
                </a:rPr>
                <a:t> </a:t>
              </a:r>
              <a:r>
                <a:rPr lang="en-US" altLang="cs-CZ" sz="1800" dirty="0" smtClean="0">
                  <a:latin typeface="Trebuchet MS" pitchFamily="34" charset="0"/>
                </a:rPr>
                <a:t>surmise”</a:t>
              </a:r>
              <a:r>
                <a:rPr lang="cs-CZ" altLang="cs-CZ" sz="1800" dirty="0" smtClean="0">
                  <a:latin typeface="Trebuchet MS" pitchFamily="34" charset="0"/>
                </a:rPr>
                <a:t> </a:t>
              </a:r>
              <a:r>
                <a:rPr lang="cs-CZ" altLang="cs-CZ" sz="1800" dirty="0">
                  <a:latin typeface="Trebuchet MS" pitchFamily="34" charset="0"/>
                </a:rPr>
                <a:t>(1950</a:t>
              </a:r>
              <a:r>
                <a:rPr lang="en-US" altLang="cs-CZ" sz="1800" dirty="0">
                  <a:latin typeface="Trebuchet MS" pitchFamily="34" charset="0"/>
                </a:rPr>
                <a:t>s)</a:t>
              </a:r>
              <a:r>
                <a:rPr lang="cs-CZ" altLang="cs-CZ" sz="1800" dirty="0">
                  <a:latin typeface="Trebuchet MS" pitchFamily="34" charset="0"/>
                </a:rPr>
                <a:t>:</a:t>
              </a:r>
              <a:r>
                <a:rPr lang="en-US" altLang="cs-CZ" sz="1800" dirty="0">
                  <a:latin typeface="Trebuchet MS" pitchFamily="34" charset="0"/>
                </a:rPr>
                <a:t> </a:t>
              </a:r>
              <a:endParaRPr lang="cs-CZ" altLang="cs-CZ" sz="1800" dirty="0">
                <a:latin typeface="Trebuchet MS" pitchFamily="34" charset="0"/>
              </a:endParaRPr>
            </a:p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cs-CZ" altLang="cs-CZ" sz="1600" b="0" dirty="0" err="1" smtClean="0">
                  <a:latin typeface="Trebuchet MS" pitchFamily="34" charset="0"/>
                </a:rPr>
                <a:t>Hamiltoni</a:t>
              </a:r>
              <a:r>
                <a:rPr lang="en-US" altLang="cs-CZ" sz="1600" b="0" dirty="0" smtClean="0">
                  <a:latin typeface="Trebuchet MS" pitchFamily="34" charset="0"/>
                </a:rPr>
                <a:t>a</a:t>
              </a:r>
              <a:r>
                <a:rPr lang="cs-CZ" altLang="cs-CZ" sz="1600" b="0" dirty="0" smtClean="0">
                  <a:latin typeface="Trebuchet MS" pitchFamily="34" charset="0"/>
                </a:rPr>
                <a:t>n</a:t>
              </a:r>
              <a:r>
                <a:rPr lang="en-US" altLang="cs-CZ" sz="1600" b="0" dirty="0" smtClean="0">
                  <a:latin typeface="Trebuchet MS" pitchFamily="34" charset="0"/>
                </a:rPr>
                <a:t> of a complex quantum system </a:t>
              </a:r>
              <a:r>
                <a:rPr lang="cs-CZ" altLang="cs-CZ" sz="1600" b="0" dirty="0" smtClean="0">
                  <a:latin typeface="Trebuchet MS" pitchFamily="34" charset="0"/>
                </a:rPr>
                <a:t>(</a:t>
              </a:r>
              <a:r>
                <a:rPr lang="en-US" altLang="cs-CZ" sz="1600" dirty="0" smtClean="0">
                  <a:latin typeface="Trebuchet MS" pitchFamily="34" charset="0"/>
                </a:rPr>
                <a:t>e.g. a highly excited atomic nucleus</a:t>
              </a:r>
              <a:r>
                <a:rPr lang="cs-CZ" altLang="cs-CZ" sz="1600" b="0" dirty="0" smtClean="0">
                  <a:latin typeface="Trebuchet MS" pitchFamily="34" charset="0"/>
                </a:rPr>
                <a:t>) </a:t>
              </a:r>
              <a:r>
                <a:rPr lang="en-US" altLang="cs-CZ" sz="1600" b="0" dirty="0" smtClean="0">
                  <a:latin typeface="Trebuchet MS" pitchFamily="34" charset="0"/>
                </a:rPr>
                <a:t>can be described by a random matrix.</a:t>
              </a:r>
              <a:endParaRPr lang="cs-CZ" altLang="cs-CZ" sz="1600" b="0" dirty="0">
                <a:latin typeface="Trebuchet MS" pitchFamily="34" charset="0"/>
              </a:endParaRPr>
            </a:p>
          </p:txBody>
        </p:sp>
        <p:sp>
          <p:nvSpPr>
            <p:cNvPr id="27700" name="Rectangle 24"/>
            <p:cNvSpPr>
              <a:spLocks noChangeArrowheads="1"/>
            </p:cNvSpPr>
            <p:nvPr/>
          </p:nvSpPr>
          <p:spPr bwMode="auto">
            <a:xfrm>
              <a:off x="825" y="3121"/>
              <a:ext cx="4590" cy="562"/>
            </a:xfrm>
            <a:prstGeom prst="rect">
              <a:avLst/>
            </a:prstGeom>
            <a:noFill/>
            <a:ln w="19050">
              <a:solidFill>
                <a:srgbClr val="FFCC00"/>
              </a:solidFill>
              <a:miter lim="800000"/>
              <a:headEnd type="none" w="sm" len="sm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>
                      <a:alpha val="39999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</p:grp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633412" y="332656"/>
            <a:ext cx="8187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3200" b="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Quantum chaos: </a:t>
            </a:r>
            <a:r>
              <a:rPr lang="en-US" altLang="cs-CZ" sz="2600" b="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Correlations in spectra</a:t>
            </a:r>
            <a:endParaRPr lang="cs-CZ" altLang="cs-CZ" sz="2600" b="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28" name="Přímá spojnice 27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611188" y="941297"/>
            <a:ext cx="8132762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cs-CZ" altLang="cs-CZ" sz="1600" b="0" dirty="0" err="1" smtClean="0">
                <a:latin typeface="Trebuchet MS" pitchFamily="34" charset="0"/>
              </a:rPr>
              <a:t>Schrödinger</a:t>
            </a:r>
            <a:r>
              <a:rPr lang="cs-CZ" altLang="cs-CZ" sz="1600" b="0" dirty="0" smtClean="0">
                <a:latin typeface="Trebuchet MS" pitchFamily="34" charset="0"/>
              </a:rPr>
              <a:t> </a:t>
            </a:r>
            <a:r>
              <a:rPr lang="en-US" altLang="cs-CZ" sz="1600" b="0" dirty="0" smtClean="0">
                <a:latin typeface="Trebuchet MS" pitchFamily="34" charset="0"/>
              </a:rPr>
              <a:t>equation is linear</a:t>
            </a:r>
            <a:r>
              <a:rPr lang="cs-CZ" altLang="cs-CZ" sz="1600" b="0" dirty="0" smtClean="0">
                <a:latin typeface="Trebuchet MS" pitchFamily="34" charset="0"/>
              </a:rPr>
              <a:t> </a:t>
            </a:r>
            <a:r>
              <a:rPr lang="cs-CZ" altLang="cs-CZ" sz="1600" b="0" dirty="0">
                <a:latin typeface="Trebuchet MS" pitchFamily="34" charset="0"/>
              </a:rPr>
              <a:t>		</a:t>
            </a:r>
            <a:r>
              <a:rPr lang="en-US" altLang="cs-CZ" sz="1600" b="0" dirty="0" smtClean="0">
                <a:latin typeface="Trebuchet MS" pitchFamily="34" charset="0"/>
              </a:rPr>
              <a:t>quantum suppression of chaos</a:t>
            </a:r>
            <a:endParaRPr lang="cs-CZ" altLang="cs-CZ" sz="1600" b="0" dirty="0">
              <a:latin typeface="Trebuchet MS" pitchFamily="34" charset="0"/>
            </a:endParaRPr>
          </a:p>
          <a:p>
            <a:pPr eaLnBrk="1" hangingPunct="1">
              <a:spcBef>
                <a:spcPts val="300"/>
              </a:spcBef>
            </a:pPr>
            <a:r>
              <a:rPr lang="cs-CZ" altLang="cs-CZ" sz="1600" b="0" dirty="0">
                <a:latin typeface="Trebuchet MS" pitchFamily="34" charset="0"/>
              </a:rPr>
              <a:t>   </a:t>
            </a:r>
            <a:r>
              <a:rPr lang="en-US" altLang="cs-CZ" sz="1600" dirty="0">
                <a:latin typeface="Trebuchet MS" pitchFamily="34" charset="0"/>
              </a:rPr>
              <a:t>N</a:t>
            </a:r>
            <a:r>
              <a:rPr lang="en-US" altLang="cs-CZ" sz="1600" b="0" dirty="0" smtClean="0">
                <a:latin typeface="Trebuchet MS" pitchFamily="34" charset="0"/>
              </a:rPr>
              <a:t>o trajectories, no phase space</a:t>
            </a:r>
            <a:endParaRPr lang="cs-CZ" altLang="cs-CZ" sz="1600" b="0" dirty="0">
              <a:latin typeface="Trebuchet MS" pitchFamily="34" charset="0"/>
            </a:endParaRPr>
          </a:p>
          <a:p>
            <a:pPr eaLnBrk="1" hangingPunct="1">
              <a:spcBef>
                <a:spcPts val="300"/>
              </a:spcBef>
            </a:pPr>
            <a:r>
              <a:rPr lang="cs-CZ" altLang="cs-CZ" sz="1600" b="0" dirty="0">
                <a:latin typeface="Trebuchet MS" pitchFamily="34" charset="0"/>
              </a:rPr>
              <a:t>   </a:t>
            </a:r>
            <a:r>
              <a:rPr lang="en-US" altLang="cs-CZ" sz="1600" b="0" dirty="0" smtClean="0">
                <a:latin typeface="Trebuchet MS" pitchFamily="34" charset="0"/>
              </a:rPr>
              <a:t>E</a:t>
            </a:r>
            <a:r>
              <a:rPr lang="cs-CZ" altLang="cs-CZ" sz="1600" b="0" dirty="0" err="1" smtClean="0">
                <a:latin typeface="Trebuchet MS" pitchFamily="34" charset="0"/>
              </a:rPr>
              <a:t>nerg</a:t>
            </a:r>
            <a:r>
              <a:rPr lang="en-US" altLang="cs-CZ" sz="1600" b="0" dirty="0" smtClean="0">
                <a:latin typeface="Trebuchet MS" pitchFamily="34" charset="0"/>
              </a:rPr>
              <a:t>y</a:t>
            </a:r>
            <a:r>
              <a:rPr lang="cs-CZ" altLang="cs-CZ" sz="1600" b="0" dirty="0" smtClean="0">
                <a:latin typeface="Trebuchet MS" pitchFamily="34" charset="0"/>
              </a:rPr>
              <a:t> </a:t>
            </a:r>
            <a:r>
              <a:rPr lang="cs-CZ" altLang="cs-CZ" sz="1600" b="0" dirty="0" err="1" smtClean="0">
                <a:latin typeface="Trebuchet MS" pitchFamily="34" charset="0"/>
              </a:rPr>
              <a:t>spe</a:t>
            </a:r>
            <a:r>
              <a:rPr lang="en-US" altLang="cs-CZ" sz="1600" b="0" dirty="0" smtClean="0">
                <a:latin typeface="Trebuchet MS" pitchFamily="34" charset="0"/>
              </a:rPr>
              <a:t>c</a:t>
            </a:r>
            <a:r>
              <a:rPr lang="cs-CZ" altLang="cs-CZ" sz="1600" b="0" dirty="0" smtClean="0">
                <a:latin typeface="Trebuchet MS" pitchFamily="34" charset="0"/>
              </a:rPr>
              <a:t>t</a:t>
            </a:r>
            <a:r>
              <a:rPr lang="en-US" altLang="cs-CZ" sz="1600" b="0" dirty="0" err="1" smtClean="0">
                <a:latin typeface="Trebuchet MS" pitchFamily="34" charset="0"/>
              </a:rPr>
              <a:t>ra</a:t>
            </a:r>
            <a:endParaRPr lang="cs-CZ" altLang="cs-CZ" sz="1600" b="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35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651" name="Text Box 22"/>
              <p:cNvSpPr txBox="1">
                <a:spLocks noChangeArrowheads="1"/>
              </p:cNvSpPr>
              <p:nvPr/>
            </p:nvSpPr>
            <p:spPr bwMode="auto">
              <a:xfrm>
                <a:off x="4846903" y="1872600"/>
                <a:ext cx="4097518" cy="676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500" dirty="0" smtClean="0">
                    <a:solidFill>
                      <a:srgbClr val="0000B4"/>
                    </a:solidFill>
                    <a:latin typeface="Trebuchet MS" pitchFamily="34" charset="0"/>
                  </a:rPr>
                  <a:t>NNS </a:t>
                </a:r>
                <a:r>
                  <a:rPr lang="cs-CZ" altLang="cs-CZ" sz="1500" dirty="0" smtClean="0">
                    <a:latin typeface="Trebuchet MS" pitchFamily="34" charset="0"/>
                  </a:rPr>
                  <a:t>– N</a:t>
                </a:r>
                <a:r>
                  <a:rPr lang="en-US" altLang="cs-CZ" sz="1500" b="0" dirty="0" err="1">
                    <a:latin typeface="Trebuchet MS" pitchFamily="34" charset="0"/>
                  </a:rPr>
                  <a:t>earest</a:t>
                </a:r>
                <a:r>
                  <a:rPr lang="en-US" altLang="cs-CZ" sz="1500" b="0" dirty="0">
                    <a:latin typeface="Trebuchet MS" pitchFamily="34" charset="0"/>
                  </a:rPr>
                  <a:t> </a:t>
                </a:r>
                <a:r>
                  <a:rPr lang="en-US" altLang="cs-CZ" sz="1500" dirty="0">
                    <a:latin typeface="Trebuchet MS" pitchFamily="34" charset="0"/>
                  </a:rPr>
                  <a:t>N</a:t>
                </a:r>
                <a:r>
                  <a:rPr lang="en-US" altLang="cs-CZ" sz="1500" b="0" dirty="0">
                    <a:latin typeface="Trebuchet MS" pitchFamily="34" charset="0"/>
                  </a:rPr>
                  <a:t>eighbor </a:t>
                </a:r>
                <a:r>
                  <a:rPr lang="en-US" altLang="cs-CZ" sz="1500" dirty="0">
                    <a:latin typeface="Trebuchet MS" pitchFamily="34" charset="0"/>
                  </a:rPr>
                  <a:t>S</a:t>
                </a:r>
                <a:r>
                  <a:rPr lang="en-US" altLang="cs-CZ" sz="1500" b="0" dirty="0">
                    <a:latin typeface="Trebuchet MS" pitchFamily="34" charset="0"/>
                  </a:rPr>
                  <a:t>pacing</a:t>
                </a:r>
                <a:r>
                  <a:rPr lang="cs-CZ" altLang="cs-CZ" sz="1500" b="0" dirty="0">
                    <a:latin typeface="Trebuchet MS" pitchFamily="34" charset="0"/>
                  </a:rPr>
                  <a:t> </a:t>
                </a:r>
                <a:r>
                  <a:rPr lang="cs-CZ" altLang="cs-CZ" sz="1500" b="0" dirty="0" err="1" smtClean="0">
                    <a:latin typeface="Trebuchet MS" pitchFamily="34" charset="0"/>
                  </a:rPr>
                  <a:t>distribution</a:t>
                </a:r>
                <a:endParaRPr lang="cs-CZ" altLang="cs-CZ" sz="1500" b="0" dirty="0">
                  <a:latin typeface="Trebuchet MS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cs-CZ" sz="1500" b="0" i="0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Σ</m:t>
                        </m:r>
                      </m:e>
                      <m:sup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cs-CZ" sz="1500" b="0" i="1" smtClean="0">
                        <a:solidFill>
                          <a:srgbClr val="0000B4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cs-CZ" sz="1500" b="0" i="0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Δ</m:t>
                        </m:r>
                      </m:e>
                      <m:sub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altLang="cs-CZ" sz="1500" b="0" i="1" smtClean="0">
                        <a:solidFill>
                          <a:srgbClr val="0000B4"/>
                        </a:solidFill>
                        <a:latin typeface="Cambria Math"/>
                      </a:rPr>
                      <m:t>,</m:t>
                    </m:r>
                    <m:f>
                      <m:fPr>
                        <m:ctrlP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US" altLang="cs-CZ" sz="1500" dirty="0" smtClean="0">
                    <a:solidFill>
                      <a:srgbClr val="0000B4"/>
                    </a:solidFill>
                    <a:latin typeface="Symbol" pitchFamily="18" charset="2"/>
                  </a:rPr>
                  <a:t> </a:t>
                </a:r>
                <a:r>
                  <a:rPr lang="en-US" altLang="cs-CZ" sz="1500" dirty="0">
                    <a:latin typeface="Trebuchet MS" pitchFamily="34" charset="0"/>
                  </a:rPr>
                  <a:t>- </a:t>
                </a:r>
                <a:r>
                  <a:rPr lang="cs-CZ" altLang="cs-CZ" sz="1500" dirty="0">
                    <a:latin typeface="Trebuchet MS" pitchFamily="34" charset="0"/>
                  </a:rPr>
                  <a:t>long</a:t>
                </a:r>
                <a:r>
                  <a:rPr lang="en-US" altLang="cs-CZ" sz="1500" dirty="0">
                    <a:latin typeface="Trebuchet MS" pitchFamily="34" charset="0"/>
                  </a:rPr>
                  <a:t>-range </a:t>
                </a:r>
                <a:r>
                  <a:rPr lang="en-US" altLang="cs-CZ" sz="1500" dirty="0" smtClean="0">
                    <a:latin typeface="Trebuchet MS" pitchFamily="34" charset="0"/>
                  </a:rPr>
                  <a:t>correlations</a:t>
                </a:r>
                <a:endParaRPr lang="en-US" altLang="cs-CZ" sz="1500" baseline="30000" dirty="0">
                  <a:solidFill>
                    <a:srgbClr val="0000B4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7651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46903" y="1872600"/>
                <a:ext cx="4097518" cy="676404"/>
              </a:xfrm>
              <a:prstGeom prst="rect">
                <a:avLst/>
              </a:prstGeom>
              <a:blipFill rotWithShape="1">
                <a:blip r:embed="rId3"/>
                <a:stretch>
                  <a:fillRect l="-446" t="-1802" b="-27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Group 430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306935574"/>
              </p:ext>
            </p:extLst>
          </p:nvPr>
        </p:nvGraphicFramePr>
        <p:xfrm>
          <a:off x="581158" y="4894869"/>
          <a:ext cx="8292276" cy="1476375"/>
        </p:xfrm>
        <a:graphic>
          <a:graphicData uri="http://schemas.openxmlformats.org/drawingml/2006/table">
            <a:tbl>
              <a:tblPr/>
              <a:tblGrid>
                <a:gridCol w="1083380"/>
                <a:gridCol w="1283544"/>
                <a:gridCol w="1188487"/>
                <a:gridCol w="1349828"/>
                <a:gridCol w="2009749"/>
                <a:gridCol w="1377288"/>
              </a:tblGrid>
              <a:tr h="3050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ensemble</a:t>
                      </a:r>
                      <a:endParaRPr kumimoji="0" lang="cs-CZ" altLang="cs-CZ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T invariance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Angular momentum</a:t>
                      </a:r>
                      <a:endParaRPr kumimoji="0" lang="cs-CZ" altLang="cs-CZ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R invariance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2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Trebuchet MS" pitchFamily="34" charset="0"/>
                        </a:rPr>
                        <a:t>GOE</a:t>
                      </a:r>
                    </a:p>
                  </a:txBody>
                  <a:tcPr marT="45755" marB="457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Orthogonal</a:t>
                      </a: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Symmetric</a:t>
                      </a: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YES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YES</a:t>
                      </a: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</a:t>
                      </a:r>
                      <a:endParaRPr kumimoji="0" lang="en-US" altLang="cs-CZ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</a:t>
                      </a:r>
                      <a:r>
                        <a:rPr kumimoji="0" lang="en-US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/2</a:t>
                      </a: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YES</a:t>
                      </a: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0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Trebuchet MS" pitchFamily="34" charset="0"/>
                        </a:rPr>
                        <a:t>GUE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Unitary</a:t>
                      </a: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Hermitian</a:t>
                      </a: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NO</a:t>
                      </a: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0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B4"/>
                          </a:solidFill>
                          <a:effectLst/>
                          <a:latin typeface="Trebuchet MS" pitchFamily="34" charset="0"/>
                        </a:rPr>
                        <a:t>GSE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Symplectic</a:t>
                      </a: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YES</a:t>
                      </a: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</a:t>
                      </a:r>
                      <a:r>
                        <a:rPr kumimoji="0" lang="en-US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/2</a:t>
                      </a: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NO</a:t>
                      </a: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7691" name="Skupina 14"/>
          <p:cNvGrpSpPr>
            <a:grpSpLocks/>
          </p:cNvGrpSpPr>
          <p:nvPr/>
        </p:nvGrpSpPr>
        <p:grpSpPr bwMode="auto">
          <a:xfrm>
            <a:off x="941388" y="1301750"/>
            <a:ext cx="152400" cy="182563"/>
            <a:chOff x="1176570" y="1327406"/>
            <a:chExt cx="152400" cy="181674"/>
          </a:xfrm>
        </p:grpSpPr>
        <p:cxnSp>
          <p:nvCxnSpPr>
            <p:cNvPr id="27709" name="Přímá spojnice 9"/>
            <p:cNvCxnSpPr>
              <a:cxnSpLocks noChangeShapeType="1"/>
            </p:cNvCxnSpPr>
            <p:nvPr/>
          </p:nvCxnSpPr>
          <p:spPr bwMode="auto">
            <a:xfrm>
              <a:off x="1176570" y="1342826"/>
              <a:ext cx="152400" cy="166254"/>
            </a:xfrm>
            <a:prstGeom prst="line">
              <a:avLst/>
            </a:prstGeom>
            <a:noFill/>
            <a:ln w="31750" algn="ctr">
              <a:solidFill>
                <a:srgbClr val="FF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10" name="Přímá spojnice 28"/>
            <p:cNvCxnSpPr>
              <a:cxnSpLocks noChangeShapeType="1"/>
            </p:cNvCxnSpPr>
            <p:nvPr/>
          </p:nvCxnSpPr>
          <p:spPr bwMode="auto">
            <a:xfrm flipH="1">
              <a:off x="1176570" y="1327406"/>
              <a:ext cx="152400" cy="181674"/>
            </a:xfrm>
            <a:prstGeom prst="line">
              <a:avLst/>
            </a:prstGeom>
            <a:noFill/>
            <a:ln w="31750" algn="ctr">
              <a:solidFill>
                <a:srgbClr val="FF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7692" name="Skupina 24"/>
          <p:cNvGrpSpPr>
            <a:grpSpLocks/>
          </p:cNvGrpSpPr>
          <p:nvPr/>
        </p:nvGrpSpPr>
        <p:grpSpPr bwMode="auto">
          <a:xfrm>
            <a:off x="935038" y="1604963"/>
            <a:ext cx="173037" cy="142875"/>
            <a:chOff x="1189358" y="1694517"/>
            <a:chExt cx="172116" cy="142881"/>
          </a:xfrm>
        </p:grpSpPr>
        <p:cxnSp>
          <p:nvCxnSpPr>
            <p:cNvPr id="27707" name="Přímá spojnice 32"/>
            <p:cNvCxnSpPr>
              <a:cxnSpLocks noChangeShapeType="1"/>
            </p:cNvCxnSpPr>
            <p:nvPr/>
          </p:nvCxnSpPr>
          <p:spPr bwMode="auto">
            <a:xfrm>
              <a:off x="1189358" y="1754271"/>
              <a:ext cx="95382" cy="83127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08" name="Přímá spojnice 34"/>
            <p:cNvCxnSpPr>
              <a:cxnSpLocks noChangeShapeType="1"/>
            </p:cNvCxnSpPr>
            <p:nvPr/>
          </p:nvCxnSpPr>
          <p:spPr bwMode="auto">
            <a:xfrm flipV="1">
              <a:off x="1271952" y="1694517"/>
              <a:ext cx="89522" cy="142881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7693" name="Skupina 5"/>
          <p:cNvGrpSpPr>
            <a:grpSpLocks/>
          </p:cNvGrpSpPr>
          <p:nvPr/>
        </p:nvGrpSpPr>
        <p:grpSpPr bwMode="auto">
          <a:xfrm>
            <a:off x="581025" y="3586933"/>
            <a:ext cx="8363396" cy="1264391"/>
            <a:chOff x="581094" y="3587566"/>
            <a:chExt cx="8362690" cy="1264287"/>
          </a:xfrm>
        </p:grpSpPr>
        <p:sp>
          <p:nvSpPr>
            <p:cNvPr id="27701" name="Text Box 2"/>
            <p:cNvSpPr txBox="1">
              <a:spLocks noChangeArrowheads="1"/>
            </p:cNvSpPr>
            <p:nvPr/>
          </p:nvSpPr>
          <p:spPr bwMode="auto">
            <a:xfrm>
              <a:off x="581094" y="3587566"/>
              <a:ext cx="7177743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2200" b="0" dirty="0" smtClean="0">
                  <a:solidFill>
                    <a:srgbClr val="CC3300"/>
                  </a:solidFill>
                  <a:latin typeface="Trebuchet MS" pitchFamily="34" charset="0"/>
                </a:rPr>
                <a:t>Gaussian random matrix ensembles</a:t>
              </a:r>
              <a:endParaRPr lang="cs-CZ" altLang="cs-CZ" sz="2200" b="0" i="1" dirty="0">
                <a:solidFill>
                  <a:srgbClr val="CC3300"/>
                </a:solidFill>
                <a:latin typeface="Trebuchet MS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02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618181" y="3943987"/>
                  <a:ext cx="8325603" cy="9078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19050">
                      <a:solidFill>
                        <a:srgbClr val="00008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ts val="300"/>
                    </a:spcBef>
                  </a:pPr>
                  <a:r>
                    <a:rPr lang="cs-CZ" altLang="cs-CZ" sz="1600" b="0" dirty="0" smtClean="0">
                      <a:latin typeface="Trebuchet MS" pitchFamily="34" charset="0"/>
                    </a:rPr>
                    <a:t> </a:t>
                  </a:r>
                  <a:r>
                    <a:rPr lang="en-US" altLang="cs-CZ" sz="1600" b="0" dirty="0" smtClean="0">
                      <a:latin typeface="Trebuchet MS" pitchFamily="34" charset="0"/>
                    </a:rPr>
                    <a:t>Hermitian matrix </a:t>
                  </a:r>
                  <a14:m>
                    <m:oMath xmlns:m="http://schemas.openxmlformats.org/officeDocument/2006/math">
                      <m:r>
                        <a:rPr lang="en-US" altLang="cs-CZ" sz="1600" b="0" i="1" smtClean="0">
                          <a:latin typeface="Cambria Math"/>
                        </a:rPr>
                        <m:t>𝐻</m:t>
                      </m:r>
                      <m:r>
                        <a:rPr lang="en-US" altLang="cs-CZ" sz="1600" b="0" i="1" smtClean="0">
                          <a:latin typeface="Cambria Math"/>
                        </a:rPr>
                        <m:t>∈</m:t>
                      </m:r>
                      <m:r>
                        <a:rPr lang="en-US" altLang="cs-CZ" sz="1600" b="0" i="1" smtClean="0">
                          <a:latin typeface="Cambria Math"/>
                        </a:rPr>
                        <m:t>𝐸</m:t>
                      </m:r>
                    </m:oMath>
                  </a14:m>
                  <a:r>
                    <a:rPr lang="en-US" altLang="cs-CZ" sz="1600" b="0" dirty="0" smtClean="0">
                      <a:latin typeface="Trebuchet MS" pitchFamily="34" charset="0"/>
                    </a:rPr>
                    <a:t> with probability </a:t>
                  </a:r>
                  <a14:m>
                    <m:oMath xmlns:m="http://schemas.openxmlformats.org/officeDocument/2006/math">
                      <m:r>
                        <a:rPr lang="en-US" altLang="cs-CZ" sz="1600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altLang="cs-CZ" sz="1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cs-CZ" sz="1600" b="0" i="1" smtClean="0">
                              <a:latin typeface="Cambria Math"/>
                            </a:rPr>
                            <m:t>𝐻</m:t>
                          </m:r>
                        </m:e>
                      </m:d>
                      <m:r>
                        <a:rPr lang="en-US" altLang="cs-CZ" sz="1600" b="0" i="1" smtClean="0">
                          <a:latin typeface="Cambria Math"/>
                        </a:rPr>
                        <m:t>𝑑𝐻</m:t>
                      </m:r>
                    </m:oMath>
                  </a14:m>
                  <a:endParaRPr lang="en-US" altLang="cs-CZ" sz="1600" b="0" dirty="0" smtClean="0">
                    <a:latin typeface="Trebuchet MS" pitchFamily="34" charset="0"/>
                  </a:endParaRPr>
                </a:p>
                <a:p>
                  <a:pPr eaLnBrk="1" hangingPunct="1">
                    <a:spcBef>
                      <a:spcPts val="300"/>
                    </a:spcBef>
                  </a:pPr>
                  <a:r>
                    <a:rPr lang="cs-CZ" altLang="cs-CZ" sz="1600" b="0" dirty="0" smtClean="0">
                      <a:latin typeface="Trebuchet MS" pitchFamily="34" charset="0"/>
                    </a:rPr>
                    <a:t> </a:t>
                  </a:r>
                  <a:r>
                    <a:rPr lang="en-US" altLang="cs-CZ" sz="1600" b="0" dirty="0" smtClean="0">
                      <a:latin typeface="Trebuchet MS" pitchFamily="34" charset="0"/>
                    </a:rPr>
                    <a:t>Symmetry transformation </a:t>
                  </a:r>
                  <a14:m>
                    <m:oMath xmlns:m="http://schemas.openxmlformats.org/officeDocument/2006/math">
                      <m:r>
                        <a:rPr lang="en-US" altLang="cs-CZ" sz="1600" b="0" i="1" smtClean="0">
                          <a:latin typeface="Cambria Math"/>
                        </a:rPr>
                        <m:t>𝐻</m:t>
                      </m:r>
                      <m:r>
                        <a:rPr lang="en-US" altLang="cs-CZ" sz="1600" b="0" i="1" smtClean="0">
                          <a:latin typeface="Cambria Math"/>
                        </a:rPr>
                        <m:t>′=</m:t>
                      </m:r>
                      <m:sSup>
                        <m:sSupPr>
                          <m:ctrlPr>
                            <a:rPr lang="en-US" altLang="cs-CZ" sz="16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cs-CZ" sz="16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altLang="cs-CZ" sz="16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en-US" altLang="cs-CZ" sz="1600" b="0" i="1" smtClean="0">
                          <a:latin typeface="Cambria Math"/>
                        </a:rPr>
                        <m:t>𝐻𝑆</m:t>
                      </m:r>
                    </m:oMath>
                  </a14:m>
                  <a:r>
                    <a:rPr lang="en-US" altLang="cs-CZ" sz="1600" b="0" dirty="0" smtClean="0">
                      <a:latin typeface="Trebuchet MS" pitchFamily="34" charset="0"/>
                    </a:rPr>
                    <a:t> doesn’t change the probability, </a:t>
                  </a:r>
                </a:p>
                <a:p>
                  <a:pPr eaLnBrk="1" hangingPunct="1">
                    <a:spcBef>
                      <a:spcPts val="300"/>
                    </a:spcBef>
                  </a:pPr>
                  <a:r>
                    <a:rPr lang="en-US" altLang="cs-CZ" sz="1600" dirty="0">
                      <a:latin typeface="Trebuchet MS" pitchFamily="34" charset="0"/>
                    </a:rPr>
                    <a:t> </a:t>
                  </a:r>
                  <a:r>
                    <a:rPr lang="en-US" altLang="cs-CZ" sz="1600" b="0" dirty="0" smtClean="0">
                      <a:latin typeface="Trebuchet MS" pitchFamily="34" charset="0"/>
                    </a:rPr>
                    <a:t>Matrix elements are statistically independent</a:t>
                  </a:r>
                  <a:endParaRPr lang="cs-CZ" altLang="cs-CZ" sz="1600" b="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27702" name="Text 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18181" y="3943987"/>
                  <a:ext cx="8325603" cy="90786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293" t="-2685" b="-7383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8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7694" name="Přímá spojnice se šipkou 22"/>
          <p:cNvCxnSpPr>
            <a:cxnSpLocks noChangeShapeType="1"/>
          </p:cNvCxnSpPr>
          <p:nvPr/>
        </p:nvCxnSpPr>
        <p:spPr bwMode="auto">
          <a:xfrm>
            <a:off x="4367213" y="1106488"/>
            <a:ext cx="620712" cy="0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 type="oval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95" name="Obdélník 1"/>
          <p:cNvSpPr>
            <a:spLocks noChangeArrowheads="1"/>
          </p:cNvSpPr>
          <p:nvPr/>
        </p:nvSpPr>
        <p:spPr bwMode="auto">
          <a:xfrm>
            <a:off x="676275" y="2041525"/>
            <a:ext cx="37128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ts val="300"/>
              </a:spcBef>
              <a:buFontTx/>
              <a:buNone/>
            </a:pPr>
            <a:r>
              <a:rPr lang="cs-CZ" altLang="cs-CZ" sz="1600" dirty="0" err="1" smtClean="0">
                <a:solidFill>
                  <a:srgbClr val="0000B4"/>
                </a:solidFill>
                <a:latin typeface="Trebuchet MS" pitchFamily="34" charset="0"/>
              </a:rPr>
              <a:t>Correlation</a:t>
            </a:r>
            <a:r>
              <a:rPr lang="cs-CZ" altLang="cs-CZ" sz="160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altLang="cs-CZ" sz="1600" b="0" dirty="0" err="1" smtClean="0">
                <a:latin typeface="Trebuchet MS" pitchFamily="34" charset="0"/>
              </a:rPr>
              <a:t>between</a:t>
            </a:r>
            <a:r>
              <a:rPr lang="cs-CZ" altLang="cs-CZ" sz="1600" b="0" dirty="0" smtClean="0">
                <a:latin typeface="Trebuchet MS" pitchFamily="34" charset="0"/>
              </a:rPr>
              <a:t> </a:t>
            </a:r>
            <a:r>
              <a:rPr lang="cs-CZ" altLang="cs-CZ" sz="1600" b="0" dirty="0" err="1" smtClean="0">
                <a:latin typeface="Trebuchet MS" pitchFamily="34" charset="0"/>
              </a:rPr>
              <a:t>individual</a:t>
            </a:r>
            <a:r>
              <a:rPr lang="cs-CZ" altLang="cs-CZ" sz="1600" b="0" dirty="0" smtClean="0">
                <a:latin typeface="Trebuchet MS" pitchFamily="34" charset="0"/>
              </a:rPr>
              <a:t> </a:t>
            </a:r>
            <a:r>
              <a:rPr lang="cs-CZ" altLang="cs-CZ" sz="1600" b="0" dirty="0" err="1" smtClean="0">
                <a:latin typeface="Trebuchet MS" pitchFamily="34" charset="0"/>
              </a:rPr>
              <a:t>levels</a:t>
            </a:r>
            <a:r>
              <a:rPr lang="cs-CZ" altLang="cs-CZ" sz="1600" b="0" dirty="0" smtClean="0">
                <a:latin typeface="Trebuchet MS" pitchFamily="34" charset="0"/>
              </a:rPr>
              <a:t>:</a:t>
            </a:r>
            <a:endParaRPr lang="cs-CZ" altLang="cs-CZ" sz="1600" b="0" dirty="0">
              <a:latin typeface="Trebuchet MS" pitchFamily="34" charset="0"/>
            </a:endParaRPr>
          </a:p>
        </p:txBody>
      </p:sp>
      <p:cxnSp>
        <p:nvCxnSpPr>
          <p:cNvPr id="27696" name="Přímá spojnice se šipkou 25"/>
          <p:cNvCxnSpPr>
            <a:cxnSpLocks noChangeShapeType="1"/>
          </p:cNvCxnSpPr>
          <p:nvPr/>
        </p:nvCxnSpPr>
        <p:spPr bwMode="auto">
          <a:xfrm>
            <a:off x="2108200" y="1809750"/>
            <a:ext cx="0" cy="287338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 type="oval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7697" name="Group 26"/>
          <p:cNvGrpSpPr>
            <a:grpSpLocks/>
          </p:cNvGrpSpPr>
          <p:nvPr/>
        </p:nvGrpSpPr>
        <p:grpSpPr bwMode="auto">
          <a:xfrm>
            <a:off x="740689" y="2600459"/>
            <a:ext cx="8184997" cy="900112"/>
            <a:chOff x="825" y="3116"/>
            <a:chExt cx="4590" cy="567"/>
          </a:xfrm>
        </p:grpSpPr>
        <p:sp>
          <p:nvSpPr>
            <p:cNvPr id="27699" name="Text Box 23"/>
            <p:cNvSpPr txBox="1">
              <a:spLocks noChangeArrowheads="1"/>
            </p:cNvSpPr>
            <p:nvPr/>
          </p:nvSpPr>
          <p:spPr bwMode="auto">
            <a:xfrm>
              <a:off x="825" y="3116"/>
              <a:ext cx="4590" cy="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80"/>
                  </a:solidFill>
                  <a:miter lim="800000"/>
                  <a:headEnd type="none" w="sm" len="sm"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cs-CZ" altLang="cs-CZ" sz="1800" dirty="0">
                  <a:latin typeface="Trebuchet MS" pitchFamily="34" charset="0"/>
                </a:rPr>
                <a:t>„</a:t>
              </a:r>
              <a:r>
                <a:rPr lang="cs-CZ" altLang="cs-CZ" sz="1800" dirty="0" err="1" smtClean="0">
                  <a:latin typeface="Trebuchet MS" pitchFamily="34" charset="0"/>
                </a:rPr>
                <a:t>Wigner</a:t>
              </a:r>
              <a:r>
                <a:rPr lang="cs-CZ" altLang="cs-CZ" sz="1800" dirty="0" smtClean="0">
                  <a:latin typeface="Trebuchet MS" pitchFamily="34" charset="0"/>
                </a:rPr>
                <a:t> </a:t>
              </a:r>
              <a:r>
                <a:rPr lang="en-US" altLang="cs-CZ" sz="1800" dirty="0" smtClean="0">
                  <a:latin typeface="Trebuchet MS" pitchFamily="34" charset="0"/>
                </a:rPr>
                <a:t>surmise”</a:t>
              </a:r>
              <a:r>
                <a:rPr lang="cs-CZ" altLang="cs-CZ" sz="1800" dirty="0" smtClean="0">
                  <a:latin typeface="Trebuchet MS" pitchFamily="34" charset="0"/>
                </a:rPr>
                <a:t> </a:t>
              </a:r>
              <a:r>
                <a:rPr lang="cs-CZ" altLang="cs-CZ" sz="1800" dirty="0">
                  <a:latin typeface="Trebuchet MS" pitchFamily="34" charset="0"/>
                </a:rPr>
                <a:t>(1950</a:t>
              </a:r>
              <a:r>
                <a:rPr lang="en-US" altLang="cs-CZ" sz="1800" dirty="0">
                  <a:latin typeface="Trebuchet MS" pitchFamily="34" charset="0"/>
                </a:rPr>
                <a:t>s)</a:t>
              </a:r>
              <a:r>
                <a:rPr lang="cs-CZ" altLang="cs-CZ" sz="1800" dirty="0">
                  <a:latin typeface="Trebuchet MS" pitchFamily="34" charset="0"/>
                </a:rPr>
                <a:t>:</a:t>
              </a:r>
              <a:r>
                <a:rPr lang="en-US" altLang="cs-CZ" sz="1800" dirty="0">
                  <a:latin typeface="Trebuchet MS" pitchFamily="34" charset="0"/>
                </a:rPr>
                <a:t> </a:t>
              </a:r>
              <a:endParaRPr lang="cs-CZ" altLang="cs-CZ" sz="1800" dirty="0">
                <a:latin typeface="Trebuchet MS" pitchFamily="34" charset="0"/>
              </a:endParaRPr>
            </a:p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cs-CZ" altLang="cs-CZ" sz="1600" b="0" dirty="0" err="1" smtClean="0">
                  <a:latin typeface="Trebuchet MS" pitchFamily="34" charset="0"/>
                </a:rPr>
                <a:t>Hamiltoni</a:t>
              </a:r>
              <a:r>
                <a:rPr lang="en-US" altLang="cs-CZ" sz="1600" b="0" dirty="0" smtClean="0">
                  <a:latin typeface="Trebuchet MS" pitchFamily="34" charset="0"/>
                </a:rPr>
                <a:t>a</a:t>
              </a:r>
              <a:r>
                <a:rPr lang="cs-CZ" altLang="cs-CZ" sz="1600" b="0" dirty="0" smtClean="0">
                  <a:latin typeface="Trebuchet MS" pitchFamily="34" charset="0"/>
                </a:rPr>
                <a:t>n</a:t>
              </a:r>
              <a:r>
                <a:rPr lang="en-US" altLang="cs-CZ" sz="1600" b="0" dirty="0" smtClean="0">
                  <a:latin typeface="Trebuchet MS" pitchFamily="34" charset="0"/>
                </a:rPr>
                <a:t> of a complex quantum system </a:t>
              </a:r>
              <a:r>
                <a:rPr lang="cs-CZ" altLang="cs-CZ" sz="1600" b="0" dirty="0" smtClean="0">
                  <a:latin typeface="Trebuchet MS" pitchFamily="34" charset="0"/>
                </a:rPr>
                <a:t>(</a:t>
              </a:r>
              <a:r>
                <a:rPr lang="en-US" altLang="cs-CZ" sz="1600" dirty="0" smtClean="0">
                  <a:latin typeface="Trebuchet MS" pitchFamily="34" charset="0"/>
                </a:rPr>
                <a:t>e.g. a highly excited atomic nucleus</a:t>
              </a:r>
              <a:r>
                <a:rPr lang="cs-CZ" altLang="cs-CZ" sz="1600" b="0" dirty="0" smtClean="0">
                  <a:latin typeface="Trebuchet MS" pitchFamily="34" charset="0"/>
                </a:rPr>
                <a:t>) </a:t>
              </a:r>
              <a:r>
                <a:rPr lang="en-US" altLang="cs-CZ" sz="1600" b="0" dirty="0" smtClean="0">
                  <a:latin typeface="Trebuchet MS" pitchFamily="34" charset="0"/>
                </a:rPr>
                <a:t>can be described by a random matrix.</a:t>
              </a:r>
              <a:endParaRPr lang="cs-CZ" altLang="cs-CZ" sz="1600" b="0" dirty="0">
                <a:latin typeface="Trebuchet MS" pitchFamily="34" charset="0"/>
              </a:endParaRPr>
            </a:p>
          </p:txBody>
        </p:sp>
        <p:sp>
          <p:nvSpPr>
            <p:cNvPr id="27700" name="Rectangle 24"/>
            <p:cNvSpPr>
              <a:spLocks noChangeArrowheads="1"/>
            </p:cNvSpPr>
            <p:nvPr/>
          </p:nvSpPr>
          <p:spPr bwMode="auto">
            <a:xfrm>
              <a:off x="825" y="3121"/>
              <a:ext cx="4590" cy="562"/>
            </a:xfrm>
            <a:prstGeom prst="rect">
              <a:avLst/>
            </a:prstGeom>
            <a:noFill/>
            <a:ln w="19050">
              <a:solidFill>
                <a:srgbClr val="FFCC00"/>
              </a:solidFill>
              <a:miter lim="800000"/>
              <a:headEnd type="none" w="sm" len="sm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>
                      <a:alpha val="39999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</p:grp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633412" y="332656"/>
            <a:ext cx="8187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3200" b="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Quantum chaos: </a:t>
            </a:r>
            <a:r>
              <a:rPr lang="en-US" altLang="cs-CZ" sz="2600" b="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Correlations in spectra</a:t>
            </a:r>
            <a:endParaRPr lang="cs-CZ" altLang="cs-CZ" sz="2600" b="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28" name="Přímá spojnice 27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611188" y="941297"/>
            <a:ext cx="8132762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cs-CZ" altLang="cs-CZ" sz="1600" b="0" dirty="0" err="1" smtClean="0">
                <a:latin typeface="Trebuchet MS" pitchFamily="34" charset="0"/>
              </a:rPr>
              <a:t>Schrödinger</a:t>
            </a:r>
            <a:r>
              <a:rPr lang="cs-CZ" altLang="cs-CZ" sz="1600" b="0" dirty="0" smtClean="0">
                <a:latin typeface="Trebuchet MS" pitchFamily="34" charset="0"/>
              </a:rPr>
              <a:t> </a:t>
            </a:r>
            <a:r>
              <a:rPr lang="en-US" altLang="cs-CZ" sz="1600" b="0" dirty="0" smtClean="0">
                <a:latin typeface="Trebuchet MS" pitchFamily="34" charset="0"/>
              </a:rPr>
              <a:t>equation is linear</a:t>
            </a:r>
            <a:r>
              <a:rPr lang="cs-CZ" altLang="cs-CZ" sz="1600" b="0" dirty="0" smtClean="0">
                <a:latin typeface="Trebuchet MS" pitchFamily="34" charset="0"/>
              </a:rPr>
              <a:t> </a:t>
            </a:r>
            <a:r>
              <a:rPr lang="cs-CZ" altLang="cs-CZ" sz="1600" b="0" dirty="0">
                <a:latin typeface="Trebuchet MS" pitchFamily="34" charset="0"/>
              </a:rPr>
              <a:t>		</a:t>
            </a:r>
            <a:r>
              <a:rPr lang="en-US" altLang="cs-CZ" sz="1600" b="0" dirty="0" smtClean="0">
                <a:latin typeface="Trebuchet MS" pitchFamily="34" charset="0"/>
              </a:rPr>
              <a:t>quantum suppression of chaos</a:t>
            </a:r>
            <a:endParaRPr lang="cs-CZ" altLang="cs-CZ" sz="1600" b="0" dirty="0">
              <a:latin typeface="Trebuchet MS" pitchFamily="34" charset="0"/>
            </a:endParaRPr>
          </a:p>
          <a:p>
            <a:pPr eaLnBrk="1" hangingPunct="1">
              <a:spcBef>
                <a:spcPts val="300"/>
              </a:spcBef>
            </a:pPr>
            <a:r>
              <a:rPr lang="cs-CZ" altLang="cs-CZ" sz="1600" b="0" dirty="0">
                <a:latin typeface="Trebuchet MS" pitchFamily="34" charset="0"/>
              </a:rPr>
              <a:t>   </a:t>
            </a:r>
            <a:r>
              <a:rPr lang="en-US" altLang="cs-CZ" sz="1600" dirty="0">
                <a:latin typeface="Trebuchet MS" pitchFamily="34" charset="0"/>
              </a:rPr>
              <a:t>N</a:t>
            </a:r>
            <a:r>
              <a:rPr lang="en-US" altLang="cs-CZ" sz="1600" b="0" dirty="0" smtClean="0">
                <a:latin typeface="Trebuchet MS" pitchFamily="34" charset="0"/>
              </a:rPr>
              <a:t>o trajectories, no phase space</a:t>
            </a:r>
            <a:endParaRPr lang="cs-CZ" altLang="cs-CZ" sz="1600" b="0" dirty="0">
              <a:latin typeface="Trebuchet MS" pitchFamily="34" charset="0"/>
            </a:endParaRPr>
          </a:p>
          <a:p>
            <a:pPr eaLnBrk="1" hangingPunct="1">
              <a:spcBef>
                <a:spcPts val="300"/>
              </a:spcBef>
            </a:pPr>
            <a:r>
              <a:rPr lang="cs-CZ" altLang="cs-CZ" sz="1600" b="0" dirty="0">
                <a:latin typeface="Trebuchet MS" pitchFamily="34" charset="0"/>
              </a:rPr>
              <a:t>   </a:t>
            </a:r>
            <a:r>
              <a:rPr lang="en-US" altLang="cs-CZ" sz="1600" b="0" dirty="0" smtClean="0">
                <a:latin typeface="Trebuchet MS" pitchFamily="34" charset="0"/>
              </a:rPr>
              <a:t>E</a:t>
            </a:r>
            <a:r>
              <a:rPr lang="cs-CZ" altLang="cs-CZ" sz="1600" b="0" dirty="0" err="1" smtClean="0">
                <a:latin typeface="Trebuchet MS" pitchFamily="34" charset="0"/>
              </a:rPr>
              <a:t>nerg</a:t>
            </a:r>
            <a:r>
              <a:rPr lang="en-US" altLang="cs-CZ" sz="1600" b="0" dirty="0" smtClean="0">
                <a:latin typeface="Trebuchet MS" pitchFamily="34" charset="0"/>
              </a:rPr>
              <a:t>y</a:t>
            </a:r>
            <a:r>
              <a:rPr lang="cs-CZ" altLang="cs-CZ" sz="1600" b="0" dirty="0" smtClean="0">
                <a:latin typeface="Trebuchet MS" pitchFamily="34" charset="0"/>
              </a:rPr>
              <a:t> </a:t>
            </a:r>
            <a:r>
              <a:rPr lang="cs-CZ" altLang="cs-CZ" sz="1600" b="0" dirty="0" err="1" smtClean="0">
                <a:latin typeface="Trebuchet MS" pitchFamily="34" charset="0"/>
              </a:rPr>
              <a:t>spe</a:t>
            </a:r>
            <a:r>
              <a:rPr lang="en-US" altLang="cs-CZ" sz="1600" b="0" dirty="0" smtClean="0">
                <a:latin typeface="Trebuchet MS" pitchFamily="34" charset="0"/>
              </a:rPr>
              <a:t>c</a:t>
            </a:r>
            <a:r>
              <a:rPr lang="cs-CZ" altLang="cs-CZ" sz="1600" b="0" dirty="0" smtClean="0">
                <a:latin typeface="Trebuchet MS" pitchFamily="34" charset="0"/>
              </a:rPr>
              <a:t>t</a:t>
            </a:r>
            <a:r>
              <a:rPr lang="en-US" altLang="cs-CZ" sz="1600" b="0" dirty="0" err="1" smtClean="0">
                <a:latin typeface="Trebuchet MS" pitchFamily="34" charset="0"/>
              </a:rPr>
              <a:t>ra</a:t>
            </a:r>
            <a:endParaRPr lang="cs-CZ" altLang="cs-CZ" sz="1600" b="0" dirty="0"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6725629" y="4438447"/>
                <a:ext cx="23460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3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cs-CZ" i="1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altLang="cs-CZ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cs-CZ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cs-CZ" i="1">
                                  <a:latin typeface="Cambria Math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altLang="cs-CZ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cs-CZ" i="1">
                          <a:latin typeface="Cambria Math"/>
                        </a:rPr>
                        <m:t>𝑑</m:t>
                      </m:r>
                      <m:sSup>
                        <m:sSupPr>
                          <m:ctrlPr>
                            <a:rPr lang="en-US" altLang="cs-CZ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cs-CZ" i="1">
                              <a:latin typeface="Cambria Math"/>
                            </a:rPr>
                            <m:t>𝐻</m:t>
                          </m:r>
                        </m:e>
                        <m:sup>
                          <m:r>
                            <a:rPr lang="en-US" altLang="cs-CZ" i="1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altLang="cs-CZ" i="1">
                          <a:latin typeface="Cambria Math"/>
                        </a:rPr>
                        <m:t>=</m:t>
                      </m:r>
                      <m:r>
                        <a:rPr lang="en-US" altLang="cs-CZ" i="1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altLang="cs-CZ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cs-CZ" i="1">
                              <a:latin typeface="Cambria Math"/>
                            </a:rPr>
                            <m:t>𝐻</m:t>
                          </m:r>
                        </m:e>
                      </m:d>
                      <m:r>
                        <a:rPr lang="en-US" altLang="cs-CZ" i="1">
                          <a:latin typeface="Cambria Math"/>
                        </a:rPr>
                        <m:t>𝑑𝐻</m:t>
                      </m:r>
                    </m:oMath>
                  </m:oMathPara>
                </a14:m>
                <a:endParaRPr lang="en-US" altLang="cs-CZ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5629" y="4438447"/>
                <a:ext cx="2346090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Skupina 23"/>
          <p:cNvGrpSpPr>
            <a:grpSpLocks/>
          </p:cNvGrpSpPr>
          <p:nvPr/>
        </p:nvGrpSpPr>
        <p:grpSpPr bwMode="auto">
          <a:xfrm>
            <a:off x="1645913" y="941297"/>
            <a:ext cx="5934075" cy="5449710"/>
            <a:chOff x="786128" y="798768"/>
            <a:chExt cx="5934009" cy="5448566"/>
          </a:xfrm>
        </p:grpSpPr>
        <p:sp>
          <p:nvSpPr>
            <p:cNvPr id="25" name="Obdélník 24"/>
            <p:cNvSpPr/>
            <p:nvPr/>
          </p:nvSpPr>
          <p:spPr bwMode="auto">
            <a:xfrm>
              <a:off x="786128" y="798768"/>
              <a:ext cx="5934009" cy="5448566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0000B4"/>
              </a:solidFill>
              <a:prstDash val="solid"/>
              <a:round/>
              <a:headEnd type="oval" w="sm" len="sm"/>
              <a:tail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6" name="Text Box 2"/>
            <p:cNvSpPr txBox="1">
              <a:spLocks noChangeArrowheads="1"/>
            </p:cNvSpPr>
            <p:nvPr/>
          </p:nvSpPr>
          <p:spPr bwMode="auto">
            <a:xfrm>
              <a:off x="879802" y="816182"/>
              <a:ext cx="5840334" cy="430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2200" b="1" dirty="0" smtClean="0">
                  <a:solidFill>
                    <a:srgbClr val="0000B4"/>
                  </a:solidFill>
                  <a:latin typeface="Trebuchet MS" pitchFamily="34" charset="0"/>
                </a:rPr>
                <a:t>Nearest </a:t>
              </a:r>
              <a:r>
                <a:rPr lang="en-US" altLang="cs-CZ" sz="2200" b="1" dirty="0" err="1" smtClean="0">
                  <a:solidFill>
                    <a:srgbClr val="0000B4"/>
                  </a:solidFill>
                  <a:latin typeface="Trebuchet MS" pitchFamily="34" charset="0"/>
                </a:rPr>
                <a:t>neighbour</a:t>
              </a:r>
              <a:r>
                <a:rPr lang="en-US" altLang="cs-CZ" sz="2200" b="1" dirty="0" smtClean="0">
                  <a:solidFill>
                    <a:srgbClr val="0000B4"/>
                  </a:solidFill>
                  <a:latin typeface="Trebuchet MS" pitchFamily="34" charset="0"/>
                </a:rPr>
                <a:t> spacing distribution</a:t>
              </a:r>
              <a:endParaRPr lang="cs-CZ" altLang="cs-CZ" sz="2200" b="1" dirty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  <p:grpSp>
          <p:nvGrpSpPr>
            <p:cNvPr id="30" name="Skupina 100"/>
            <p:cNvGrpSpPr>
              <a:grpSpLocks/>
            </p:cNvGrpSpPr>
            <p:nvPr/>
          </p:nvGrpSpPr>
          <p:grpSpPr bwMode="auto">
            <a:xfrm>
              <a:off x="974665" y="1253941"/>
              <a:ext cx="5666759" cy="3163715"/>
              <a:chOff x="2528888" y="1511473"/>
              <a:chExt cx="5666759" cy="3163715"/>
            </a:xfrm>
          </p:grpSpPr>
          <p:pic>
            <p:nvPicPr>
              <p:cNvPr id="39" name="Picture 25" descr="GSE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0350" y="3117850"/>
                <a:ext cx="1312863" cy="898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3" descr="Comparison of spectra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0034" y="1563996"/>
                <a:ext cx="5535613" cy="1585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Line 4"/>
              <p:cNvSpPr>
                <a:spLocks noChangeShapeType="1"/>
              </p:cNvSpPr>
              <p:nvPr/>
            </p:nvSpPr>
            <p:spPr bwMode="auto">
              <a:xfrm flipV="1">
                <a:off x="3027363" y="1667182"/>
                <a:ext cx="0" cy="13430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2" name="Text Box 5"/>
              <p:cNvSpPr txBox="1">
                <a:spLocks noChangeArrowheads="1"/>
              </p:cNvSpPr>
              <p:nvPr/>
            </p:nvSpPr>
            <p:spPr bwMode="auto">
              <a:xfrm>
                <a:off x="2625725" y="1511473"/>
                <a:ext cx="479425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800" b="0" i="1">
                    <a:latin typeface="Arial" charset="0"/>
                  </a:rPr>
                  <a:t>E</a:t>
                </a:r>
              </a:p>
            </p:txBody>
          </p:sp>
          <p:sp>
            <p:nvSpPr>
              <p:cNvPr id="43" name="Text Box 7"/>
              <p:cNvSpPr txBox="1">
                <a:spLocks noChangeArrowheads="1"/>
              </p:cNvSpPr>
              <p:nvPr/>
            </p:nvSpPr>
            <p:spPr bwMode="auto">
              <a:xfrm>
                <a:off x="3740150" y="2114550"/>
                <a:ext cx="18415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charset="0"/>
                </a:endParaRPr>
              </a:p>
            </p:txBody>
          </p:sp>
          <p:pic>
            <p:nvPicPr>
              <p:cNvPr id="44" name="Picture 18" descr="GUE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6700" y="3127375"/>
                <a:ext cx="1312863" cy="898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20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54813" y="3981450"/>
                <a:ext cx="1111250" cy="403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</p:pic>
          <p:pic>
            <p:nvPicPr>
              <p:cNvPr id="46" name="Picture 21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0538" y="3984625"/>
                <a:ext cx="858837" cy="388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</p:pic>
          <p:pic>
            <p:nvPicPr>
              <p:cNvPr id="47" name="Picture 2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9288" y="3967163"/>
                <a:ext cx="746125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</p:pic>
          <p:pic>
            <p:nvPicPr>
              <p:cNvPr id="48" name="Picture 23" descr="Poisson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5288" y="3125788"/>
                <a:ext cx="1312862" cy="898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24" descr="GOE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1625" y="3117850"/>
                <a:ext cx="1312863" cy="898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Text Box 26"/>
              <p:cNvSpPr txBox="1">
                <a:spLocks noChangeArrowheads="1"/>
              </p:cNvSpPr>
              <p:nvPr/>
            </p:nvSpPr>
            <p:spPr bwMode="auto">
              <a:xfrm>
                <a:off x="2528888" y="3292475"/>
                <a:ext cx="463550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200" b="0" i="1">
                    <a:latin typeface="Arial" charset="0"/>
                  </a:rPr>
                  <a:t>P</a:t>
                </a:r>
                <a:r>
                  <a:rPr lang="en-US" altLang="cs-CZ" sz="1200">
                    <a:latin typeface="Arial" charset="0"/>
                  </a:rPr>
                  <a:t>(</a:t>
                </a:r>
                <a:r>
                  <a:rPr lang="en-US" altLang="cs-CZ" sz="1200" b="0" i="1">
                    <a:latin typeface="Arial" charset="0"/>
                  </a:rPr>
                  <a:t>s</a:t>
                </a:r>
                <a:r>
                  <a:rPr lang="en-US" altLang="cs-CZ" sz="1200">
                    <a:latin typeface="Arial" charset="0"/>
                  </a:rPr>
                  <a:t>)</a:t>
                </a:r>
                <a:endParaRPr lang="cs-CZ" altLang="cs-CZ" sz="1200">
                  <a:latin typeface="Arial" charset="0"/>
                </a:endParaRPr>
              </a:p>
            </p:txBody>
          </p:sp>
          <p:pic>
            <p:nvPicPr>
              <p:cNvPr id="51" name="Picture 30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6463" y="4025900"/>
                <a:ext cx="485775" cy="260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</p:pic>
          <p:sp>
            <p:nvSpPr>
              <p:cNvPr id="52" name="Text Box 31"/>
              <p:cNvSpPr txBox="1">
                <a:spLocks noChangeArrowheads="1"/>
              </p:cNvSpPr>
              <p:nvPr/>
            </p:nvSpPr>
            <p:spPr bwMode="auto">
              <a:xfrm>
                <a:off x="4597400" y="3206750"/>
                <a:ext cx="631825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800">
                    <a:solidFill>
                      <a:srgbClr val="F00000"/>
                    </a:solidFill>
                    <a:latin typeface="Trebuchet MS" pitchFamily="34" charset="0"/>
                  </a:rPr>
                  <a:t>GOE</a:t>
                </a:r>
              </a:p>
            </p:txBody>
          </p:sp>
          <p:sp>
            <p:nvSpPr>
              <p:cNvPr id="53" name="Text Box 32"/>
              <p:cNvSpPr txBox="1">
                <a:spLocks noChangeArrowheads="1"/>
              </p:cNvSpPr>
              <p:nvPr/>
            </p:nvSpPr>
            <p:spPr bwMode="auto">
              <a:xfrm>
                <a:off x="5821363" y="3197225"/>
                <a:ext cx="631825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800">
                    <a:solidFill>
                      <a:srgbClr val="339933"/>
                    </a:solidFill>
                    <a:latin typeface="Trebuchet MS" pitchFamily="34" charset="0"/>
                  </a:rPr>
                  <a:t>GUE</a:t>
                </a:r>
              </a:p>
            </p:txBody>
          </p:sp>
          <p:sp>
            <p:nvSpPr>
              <p:cNvPr id="54" name="Text Box 33"/>
              <p:cNvSpPr txBox="1">
                <a:spLocks noChangeArrowheads="1"/>
              </p:cNvSpPr>
              <p:nvPr/>
            </p:nvSpPr>
            <p:spPr bwMode="auto">
              <a:xfrm>
                <a:off x="7205663" y="3214688"/>
                <a:ext cx="631825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800">
                    <a:solidFill>
                      <a:srgbClr val="0000B4"/>
                    </a:solidFill>
                    <a:latin typeface="Trebuchet MS" pitchFamily="34" charset="0"/>
                  </a:rPr>
                  <a:t>GSE</a:t>
                </a:r>
              </a:p>
            </p:txBody>
          </p:sp>
          <p:sp>
            <p:nvSpPr>
              <p:cNvPr id="55" name="Text Box 34"/>
              <p:cNvSpPr txBox="1">
                <a:spLocks noChangeArrowheads="1"/>
              </p:cNvSpPr>
              <p:nvPr/>
            </p:nvSpPr>
            <p:spPr bwMode="auto">
              <a:xfrm>
                <a:off x="3279775" y="3198813"/>
                <a:ext cx="1306513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600">
                    <a:latin typeface="Trebuchet MS" pitchFamily="34" charset="0"/>
                  </a:rPr>
                  <a:t>Poisson</a:t>
                </a:r>
              </a:p>
            </p:txBody>
          </p:sp>
          <p:sp>
            <p:nvSpPr>
              <p:cNvPr id="56" name="Oval 36"/>
              <p:cNvSpPr>
                <a:spLocks noChangeArrowheads="1"/>
              </p:cNvSpPr>
              <p:nvPr/>
            </p:nvSpPr>
            <p:spPr bwMode="auto">
              <a:xfrm>
                <a:off x="4606925" y="4065588"/>
                <a:ext cx="188913" cy="214312"/>
              </a:xfrm>
              <a:prstGeom prst="ellipse">
                <a:avLst/>
              </a:prstGeom>
              <a:solidFill>
                <a:srgbClr val="FFCC00">
                  <a:alpha val="3019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charset="0"/>
                </a:endParaRPr>
              </a:p>
            </p:txBody>
          </p:sp>
          <p:sp>
            <p:nvSpPr>
              <p:cNvPr id="57" name="Oval 37"/>
              <p:cNvSpPr>
                <a:spLocks noChangeArrowheads="1"/>
              </p:cNvSpPr>
              <p:nvPr/>
            </p:nvSpPr>
            <p:spPr bwMode="auto">
              <a:xfrm>
                <a:off x="5816600" y="4065588"/>
                <a:ext cx="196850" cy="219075"/>
              </a:xfrm>
              <a:prstGeom prst="ellipse">
                <a:avLst/>
              </a:prstGeom>
              <a:solidFill>
                <a:srgbClr val="FFCC00">
                  <a:alpha val="3019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charset="0"/>
                </a:endParaRPr>
              </a:p>
            </p:txBody>
          </p:sp>
          <p:sp>
            <p:nvSpPr>
              <p:cNvPr id="58" name="Oval 38"/>
              <p:cNvSpPr>
                <a:spLocks noChangeArrowheads="1"/>
              </p:cNvSpPr>
              <p:nvPr/>
            </p:nvSpPr>
            <p:spPr bwMode="auto">
              <a:xfrm>
                <a:off x="7256463" y="4054475"/>
                <a:ext cx="196850" cy="219075"/>
              </a:xfrm>
              <a:prstGeom prst="ellipse">
                <a:avLst/>
              </a:prstGeom>
              <a:solidFill>
                <a:srgbClr val="FFCC00">
                  <a:alpha val="3019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charset="0"/>
                </a:endParaRPr>
              </a:p>
            </p:txBody>
          </p:sp>
          <p:sp>
            <p:nvSpPr>
              <p:cNvPr id="59" name="Text Box 42"/>
              <p:cNvSpPr txBox="1">
                <a:spLocks noChangeArrowheads="1"/>
              </p:cNvSpPr>
              <p:nvPr/>
            </p:nvSpPr>
            <p:spPr bwMode="auto">
              <a:xfrm>
                <a:off x="5127625" y="4308475"/>
                <a:ext cx="2359025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cs-CZ" sz="1800" dirty="0" smtClean="0">
                    <a:solidFill>
                      <a:srgbClr val="CC3300"/>
                    </a:solidFill>
                    <a:latin typeface="Trebuchet MS" pitchFamily="34" charset="0"/>
                  </a:rPr>
                  <a:t>CHAOTIC system</a:t>
                </a:r>
                <a:endParaRPr lang="cs-CZ" altLang="cs-CZ" sz="1800" dirty="0">
                  <a:solidFill>
                    <a:srgbClr val="CC33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60" name="Text Box 43"/>
              <p:cNvSpPr txBox="1">
                <a:spLocks noChangeArrowheads="1"/>
              </p:cNvSpPr>
              <p:nvPr/>
            </p:nvSpPr>
            <p:spPr bwMode="auto">
              <a:xfrm>
                <a:off x="2545602" y="4294188"/>
                <a:ext cx="2265363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cs-CZ" sz="1800" dirty="0" smtClean="0">
                    <a:latin typeface="Trebuchet MS" pitchFamily="34" charset="0"/>
                  </a:rPr>
                  <a:t>REGULAR system</a:t>
                </a:r>
                <a:endParaRPr lang="cs-CZ" altLang="cs-CZ" sz="1800" dirty="0">
                  <a:latin typeface="Trebuchet MS" pitchFamily="34" charset="0"/>
                </a:endParaRPr>
              </a:p>
            </p:txBody>
          </p:sp>
        </p:grpSp>
        <p:sp>
          <p:nvSpPr>
            <p:cNvPr id="31" name="Text Box 2"/>
            <p:cNvSpPr txBox="1">
              <a:spLocks noChangeArrowheads="1"/>
            </p:cNvSpPr>
            <p:nvPr/>
          </p:nvSpPr>
          <p:spPr bwMode="auto">
            <a:xfrm>
              <a:off x="2385259" y="4767826"/>
              <a:ext cx="252750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000" dirty="0" smtClean="0">
                  <a:solidFill>
                    <a:srgbClr val="0000B4"/>
                  </a:solidFill>
                  <a:latin typeface="Trebuchet MS" pitchFamily="34" charset="0"/>
                </a:rPr>
                <a:t>Brody distribution</a:t>
              </a:r>
              <a:endParaRPr lang="cs-CZ" altLang="cs-CZ" sz="2000" dirty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  <p:sp>
          <p:nvSpPr>
            <p:cNvPr id="33" name="Rectangle 5"/>
            <p:cNvSpPr>
              <a:spLocks noChangeArrowheads="1"/>
            </p:cNvSpPr>
            <p:nvPr/>
          </p:nvSpPr>
          <p:spPr bwMode="auto">
            <a:xfrm>
              <a:off x="879804" y="5122505"/>
              <a:ext cx="5734814" cy="576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80"/>
                  </a:solidFill>
                  <a:miter lim="800000"/>
                  <a:headEnd type="none" w="sm" len="sm"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85750" indent="-285750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en-US" altLang="cs-CZ" sz="1500" b="0" dirty="0" smtClean="0">
                  <a:latin typeface="Trebuchet MS" pitchFamily="34" charset="0"/>
                </a:rPr>
                <a:t>Smoothly (but artificially) connects Poisson and GOE NNSDs</a:t>
              </a:r>
              <a:endParaRPr lang="cs-CZ" altLang="cs-CZ" sz="1500" b="0" dirty="0">
                <a:latin typeface="Trebuchet MS" pitchFamily="34" charset="0"/>
              </a:endParaRPr>
            </a:p>
            <a:p>
              <a:pPr eaLnBrk="1" hangingPunct="1">
                <a:spcBef>
                  <a:spcPct val="0"/>
                </a:spcBef>
                <a:spcAft>
                  <a:spcPct val="10000"/>
                </a:spcAft>
              </a:pPr>
              <a:r>
                <a:rPr lang="cs-CZ" altLang="cs-CZ" sz="1500" b="0" dirty="0" smtClean="0">
                  <a:latin typeface="Trebuchet MS" pitchFamily="34" charset="0"/>
                </a:rPr>
                <a:t>Brody </a:t>
              </a:r>
              <a:r>
                <a:rPr lang="cs-CZ" altLang="cs-CZ" sz="1500" b="0" dirty="0" err="1" smtClean="0">
                  <a:latin typeface="Trebuchet MS" pitchFamily="34" charset="0"/>
                </a:rPr>
                <a:t>paramet</a:t>
              </a:r>
              <a:r>
                <a:rPr lang="en-US" altLang="cs-CZ" sz="1500" b="0" dirty="0" smtClean="0">
                  <a:latin typeface="Trebuchet MS" pitchFamily="34" charset="0"/>
                </a:rPr>
                <a:t>e</a:t>
              </a:r>
              <a:r>
                <a:rPr lang="cs-CZ" altLang="cs-CZ" sz="1500" b="0" dirty="0" smtClean="0">
                  <a:latin typeface="Trebuchet MS" pitchFamily="34" charset="0"/>
                </a:rPr>
                <a:t>r </a:t>
              </a:r>
              <a:r>
                <a:rPr lang="cs-CZ" altLang="cs-CZ" sz="1500" b="0" dirty="0">
                  <a:latin typeface="Symbol" pitchFamily="18" charset="2"/>
                </a:rPr>
                <a:t>w</a:t>
              </a:r>
              <a:r>
                <a:rPr lang="cs-CZ" altLang="cs-CZ" sz="1500" b="0" dirty="0">
                  <a:latin typeface="Trebuchet MS" pitchFamily="34" charset="0"/>
                </a:rPr>
                <a:t> </a:t>
              </a:r>
              <a:r>
                <a:rPr lang="cs-CZ" altLang="cs-CZ" sz="1500" b="0" dirty="0" smtClean="0">
                  <a:latin typeface="Trebuchet MS" pitchFamily="34" charset="0"/>
                </a:rPr>
                <a:t>– </a:t>
              </a:r>
              <a:r>
                <a:rPr lang="en-US" altLang="cs-CZ" sz="1500" dirty="0" err="1" smtClean="0">
                  <a:solidFill>
                    <a:srgbClr val="CC3300"/>
                  </a:solidFill>
                  <a:latin typeface="Trebuchet MS" pitchFamily="34" charset="0"/>
                </a:rPr>
                <a:t>chaoticity</a:t>
              </a:r>
              <a:r>
                <a:rPr lang="en-US" altLang="cs-CZ" sz="1500" dirty="0" smtClean="0">
                  <a:solidFill>
                    <a:srgbClr val="CC3300"/>
                  </a:solidFill>
                  <a:latin typeface="Trebuchet MS" pitchFamily="34" charset="0"/>
                </a:rPr>
                <a:t> measure </a:t>
              </a:r>
              <a:r>
                <a:rPr lang="en-US" altLang="cs-CZ" sz="1500" dirty="0" smtClean="0">
                  <a:latin typeface="Trebuchet MS" pitchFamily="34" charset="0"/>
                </a:rPr>
                <a:t>of the </a:t>
              </a:r>
              <a:r>
                <a:rPr lang="cs-CZ" altLang="cs-CZ" sz="1500" b="0" dirty="0" err="1" smtClean="0">
                  <a:latin typeface="Trebuchet MS" pitchFamily="34" charset="0"/>
                </a:rPr>
                <a:t>syst</a:t>
              </a:r>
              <a:r>
                <a:rPr lang="en-US" altLang="cs-CZ" sz="1500" b="0" dirty="0" err="1" smtClean="0">
                  <a:latin typeface="Trebuchet MS" pitchFamily="34" charset="0"/>
                </a:rPr>
                <a:t>em</a:t>
              </a:r>
              <a:endParaRPr lang="cs-CZ" altLang="cs-CZ" sz="1500" b="0" dirty="0">
                <a:latin typeface="Trebuchet MS" pitchFamily="34" charset="0"/>
              </a:endParaRPr>
            </a:p>
          </p:txBody>
        </p:sp>
        <p:sp>
          <p:nvSpPr>
            <p:cNvPr id="34" name="Text Box 15"/>
            <p:cNvSpPr txBox="1">
              <a:spLocks noChangeArrowheads="1"/>
            </p:cNvSpPr>
            <p:nvPr/>
          </p:nvSpPr>
          <p:spPr bwMode="auto">
            <a:xfrm>
              <a:off x="2819385" y="5257775"/>
              <a:ext cx="184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80"/>
                  </a:solidFill>
                  <a:miter lim="800000"/>
                  <a:headEnd type="none" w="sm" len="sm"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Trebuchet MS" pitchFamily="34" charset="0"/>
              </a:endParaRPr>
            </a:p>
          </p:txBody>
        </p:sp>
        <p:pic>
          <p:nvPicPr>
            <p:cNvPr id="35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8093" y="5720398"/>
              <a:ext cx="1406525" cy="441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16" descr="sp4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501" y="5712374"/>
              <a:ext cx="3937000" cy="423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Line 66"/>
            <p:cNvSpPr>
              <a:spLocks noChangeShapeType="1"/>
            </p:cNvSpPr>
            <p:nvPr/>
          </p:nvSpPr>
          <p:spPr bwMode="auto">
            <a:xfrm>
              <a:off x="4405447" y="4392080"/>
              <a:ext cx="0" cy="4127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8" name="Line 67"/>
            <p:cNvSpPr>
              <a:spLocks noChangeShapeType="1"/>
            </p:cNvSpPr>
            <p:nvPr/>
          </p:nvSpPr>
          <p:spPr bwMode="auto">
            <a:xfrm>
              <a:off x="2693927" y="4398474"/>
              <a:ext cx="0" cy="4127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73968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534988" y="319133"/>
            <a:ext cx="49117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200" b="0" u="sng" dirty="0" err="1" smtClean="0">
                <a:solidFill>
                  <a:srgbClr val="0000B4"/>
                </a:solidFill>
                <a:latin typeface="Trebuchet MS" pitchFamily="34" charset="0"/>
              </a:rPr>
              <a:t>Bohigas</a:t>
            </a:r>
            <a:r>
              <a:rPr lang="cs-CZ" altLang="cs-CZ" sz="3200" b="0" u="sng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altLang="cs-CZ" sz="3200" b="0" u="sng" dirty="0" err="1" smtClean="0">
                <a:solidFill>
                  <a:srgbClr val="0000B4"/>
                </a:solidFill>
                <a:latin typeface="Trebuchet MS" pitchFamily="34" charset="0"/>
              </a:rPr>
              <a:t>conjecture</a:t>
            </a:r>
            <a:r>
              <a:rPr lang="en-US" altLang="cs-CZ" sz="1800" b="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en-US" altLang="cs-CZ" sz="2400" b="0" dirty="0" smtClean="0">
                <a:solidFill>
                  <a:srgbClr val="0000B4"/>
                </a:solidFill>
                <a:latin typeface="Trebuchet MS" pitchFamily="34" charset="0"/>
              </a:rPr>
              <a:t>(1984)</a:t>
            </a:r>
            <a:endParaRPr lang="cs-CZ" altLang="cs-CZ" sz="2400" b="0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28675" name="Text Box 56"/>
          <p:cNvSpPr txBox="1">
            <a:spLocks noChangeArrowheads="1"/>
          </p:cNvSpPr>
          <p:nvPr/>
        </p:nvSpPr>
        <p:spPr bwMode="auto">
          <a:xfrm>
            <a:off x="534988" y="917575"/>
            <a:ext cx="5664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0" dirty="0" smtClean="0">
                <a:solidFill>
                  <a:srgbClr val="0000B4"/>
                </a:solidFill>
                <a:latin typeface="Trebuchet MS" pitchFamily="34" charset="0"/>
              </a:rPr>
              <a:t>(</a:t>
            </a:r>
            <a:r>
              <a:rPr lang="cs-CZ" altLang="cs-CZ" sz="1800" b="0" dirty="0" err="1" smtClean="0">
                <a:solidFill>
                  <a:srgbClr val="0000B4"/>
                </a:solidFill>
                <a:latin typeface="Trebuchet MS" pitchFamily="34" charset="0"/>
              </a:rPr>
              <a:t>connection</a:t>
            </a:r>
            <a:r>
              <a:rPr lang="cs-CZ" altLang="cs-CZ" sz="1800" b="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altLang="cs-CZ" sz="1800" b="0" dirty="0" err="1" smtClean="0">
                <a:solidFill>
                  <a:srgbClr val="0000B4"/>
                </a:solidFill>
                <a:latin typeface="Trebuchet MS" pitchFamily="34" charset="0"/>
              </a:rPr>
              <a:t>between</a:t>
            </a:r>
            <a:r>
              <a:rPr lang="cs-CZ" altLang="cs-CZ" sz="1800" b="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en-US" altLang="cs-CZ" sz="1800" b="0" dirty="0" smtClean="0">
                <a:solidFill>
                  <a:srgbClr val="0000B4"/>
                </a:solidFill>
                <a:latin typeface="Trebuchet MS" pitchFamily="34" charset="0"/>
              </a:rPr>
              <a:t>classical and quantum chaos</a:t>
            </a:r>
            <a:r>
              <a:rPr lang="cs-CZ" altLang="cs-CZ" sz="1800" b="0" dirty="0" smtClean="0">
                <a:solidFill>
                  <a:srgbClr val="0000B4"/>
                </a:solidFill>
                <a:latin typeface="Trebuchet MS" pitchFamily="34" charset="0"/>
              </a:rPr>
              <a:t>)</a:t>
            </a:r>
            <a:endParaRPr lang="cs-CZ" altLang="cs-CZ" sz="1800" b="0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28676" name="Text Box 57"/>
          <p:cNvSpPr txBox="1">
            <a:spLocks noChangeArrowheads="1"/>
          </p:cNvSpPr>
          <p:nvPr/>
        </p:nvSpPr>
        <p:spPr bwMode="auto">
          <a:xfrm>
            <a:off x="853281" y="2381967"/>
            <a:ext cx="729297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0" dirty="0" smtClean="0">
                <a:latin typeface="Trebuchet MS" pitchFamily="34" charset="0"/>
              </a:rPr>
              <a:t>Classical counterpart of a quantum system 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 b="0" dirty="0">
              <a:latin typeface="Trebuchet MS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 b="0" dirty="0">
              <a:latin typeface="Trebuchet MS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 b="0" dirty="0">
              <a:latin typeface="Trebuchet MS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0" dirty="0" smtClean="0">
                <a:latin typeface="Trebuchet MS" pitchFamily="34" charset="0"/>
              </a:rPr>
              <a:t>Statistics of the quantum energy spectrum follows</a:t>
            </a:r>
            <a:endParaRPr lang="cs-CZ" altLang="cs-CZ" sz="2400" b="0" dirty="0">
              <a:latin typeface="Trebuchet MS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 b="0" dirty="0">
              <a:latin typeface="Trebuchet MS" pitchFamily="34" charset="0"/>
            </a:endParaRPr>
          </a:p>
        </p:txBody>
      </p:sp>
      <p:sp>
        <p:nvSpPr>
          <p:cNvPr id="28677" name="Rectangle 59"/>
          <p:cNvSpPr>
            <a:spLocks noChangeArrowheads="1"/>
          </p:cNvSpPr>
          <p:nvPr/>
        </p:nvSpPr>
        <p:spPr bwMode="auto">
          <a:xfrm>
            <a:off x="3224213" y="6469063"/>
            <a:ext cx="5595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Trebuchet MS" pitchFamily="34" charset="0"/>
              </a:rPr>
              <a:t>O. Bohigas, M. J. Giannoni, C. Schmit, Phys. Rev. Lett. </a:t>
            </a:r>
            <a:r>
              <a:rPr lang="cs-CZ" altLang="cs-CZ" sz="1400">
                <a:latin typeface="Trebuchet MS" pitchFamily="34" charset="0"/>
              </a:rPr>
              <a:t>52</a:t>
            </a:r>
            <a:r>
              <a:rPr lang="cs-CZ" altLang="cs-CZ" sz="1400" b="0">
                <a:latin typeface="Trebuchet MS" pitchFamily="34" charset="0"/>
              </a:rPr>
              <a:t> (1984), 1</a:t>
            </a:r>
          </a:p>
        </p:txBody>
      </p:sp>
      <p:pic>
        <p:nvPicPr>
          <p:cNvPr id="28678" name="Picture 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193" y="530668"/>
            <a:ext cx="1849437" cy="138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9" name="Text Box 61"/>
          <p:cNvSpPr txBox="1">
            <a:spLocks noChangeArrowheads="1"/>
          </p:cNvSpPr>
          <p:nvPr/>
        </p:nvSpPr>
        <p:spPr bwMode="auto">
          <a:xfrm>
            <a:off x="2070545" y="2902039"/>
            <a:ext cx="1958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 smtClean="0">
                <a:solidFill>
                  <a:srgbClr val="CC3300"/>
                </a:solidFill>
                <a:latin typeface="Trebuchet MS" pitchFamily="34" charset="0"/>
              </a:rPr>
              <a:t>chaoti</a:t>
            </a:r>
            <a:r>
              <a:rPr lang="en-US" altLang="cs-CZ" sz="2400" dirty="0" smtClean="0">
                <a:solidFill>
                  <a:srgbClr val="CC3300"/>
                </a:solidFill>
                <a:latin typeface="Trebuchet MS" pitchFamily="34" charset="0"/>
              </a:rPr>
              <a:t>c</a:t>
            </a:r>
            <a:endParaRPr lang="cs-CZ" altLang="cs-CZ" sz="2400" dirty="0">
              <a:solidFill>
                <a:srgbClr val="CC3300"/>
              </a:solidFill>
              <a:latin typeface="Trebuchet MS" pitchFamily="34" charset="0"/>
            </a:endParaRPr>
          </a:p>
        </p:txBody>
      </p:sp>
      <p:sp>
        <p:nvSpPr>
          <p:cNvPr id="28680" name="Text Box 62"/>
          <p:cNvSpPr txBox="1">
            <a:spLocks noChangeArrowheads="1"/>
          </p:cNvSpPr>
          <p:nvPr/>
        </p:nvSpPr>
        <p:spPr bwMode="auto">
          <a:xfrm>
            <a:off x="6060615" y="2902039"/>
            <a:ext cx="1958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 err="1" smtClean="0">
                <a:latin typeface="Trebuchet MS" pitchFamily="34" charset="0"/>
              </a:rPr>
              <a:t>regul</a:t>
            </a:r>
            <a:r>
              <a:rPr lang="en-US" altLang="cs-CZ" sz="2400" dirty="0" smtClean="0">
                <a:latin typeface="Trebuchet MS" pitchFamily="34" charset="0"/>
              </a:rPr>
              <a:t>a</a:t>
            </a:r>
            <a:r>
              <a:rPr lang="cs-CZ" altLang="cs-CZ" sz="2400" dirty="0" smtClean="0">
                <a:latin typeface="Trebuchet MS" pitchFamily="34" charset="0"/>
              </a:rPr>
              <a:t>r</a:t>
            </a:r>
            <a:endParaRPr lang="cs-CZ" altLang="cs-CZ" sz="2400" dirty="0"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81" name="Text Box 63"/>
              <p:cNvSpPr txBox="1">
                <a:spLocks noChangeArrowheads="1"/>
              </p:cNvSpPr>
              <p:nvPr/>
            </p:nvSpPr>
            <p:spPr bwMode="auto">
              <a:xfrm>
                <a:off x="1128713" y="4699000"/>
                <a:ext cx="4383088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2400" dirty="0" smtClean="0">
                    <a:solidFill>
                      <a:srgbClr val="CC3300"/>
                    </a:solidFill>
                    <a:latin typeface="Trebuchet MS" pitchFamily="34" charset="0"/>
                  </a:rPr>
                  <a:t>Random Matrix Theory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2400" dirty="0" smtClean="0">
                    <a:solidFill>
                      <a:srgbClr val="CC3300"/>
                    </a:solidFill>
                    <a:latin typeface="Trebuchet MS" pitchFamily="34" charset="0"/>
                  </a:rPr>
                  <a:t>(</a:t>
                </a:r>
                <a:r>
                  <a:rPr lang="cs-CZ" altLang="cs-CZ" sz="2400" dirty="0" smtClean="0">
                    <a:solidFill>
                      <a:srgbClr val="CC3300"/>
                    </a:solidFill>
                    <a:latin typeface="Trebuchet MS" pitchFamily="34" charset="0"/>
                  </a:rPr>
                  <a:t>GOE</a:t>
                </a:r>
                <a:r>
                  <a:rPr lang="cs-CZ" altLang="cs-CZ" sz="2400" dirty="0">
                    <a:solidFill>
                      <a:srgbClr val="CC3300"/>
                    </a:solidFill>
                    <a:latin typeface="Trebuchet MS" pitchFamily="34" charset="0"/>
                  </a:rPr>
                  <a:t>, GUE </a:t>
                </a:r>
                <a:r>
                  <a:rPr lang="en-US" altLang="cs-CZ" sz="2400" dirty="0" smtClean="0">
                    <a:solidFill>
                      <a:srgbClr val="CC3300"/>
                    </a:solidFill>
                    <a:latin typeface="Trebuchet MS" pitchFamily="34" charset="0"/>
                  </a:rPr>
                  <a:t>or </a:t>
                </a:r>
                <a:r>
                  <a:rPr lang="cs-CZ" altLang="cs-CZ" sz="2400" dirty="0" smtClean="0">
                    <a:solidFill>
                      <a:srgbClr val="CC3300"/>
                    </a:solidFill>
                    <a:latin typeface="Trebuchet MS" pitchFamily="34" charset="0"/>
                  </a:rPr>
                  <a:t>GSE</a:t>
                </a:r>
                <a:r>
                  <a:rPr lang="en-US" altLang="cs-CZ" sz="2400" dirty="0" smtClean="0">
                    <a:solidFill>
                      <a:srgbClr val="CC3300"/>
                    </a:solidFill>
                    <a:latin typeface="Trebuchet MS" pitchFamily="34" charset="0"/>
                  </a:rPr>
                  <a:t> according to the symmetry of </a:t>
                </a:r>
                <a14:m>
                  <m:oMath xmlns:m="http://schemas.openxmlformats.org/officeDocument/2006/math">
                    <m:r>
                      <a:rPr lang="en-US" altLang="cs-CZ" sz="2400" b="0" i="1" smtClean="0">
                        <a:solidFill>
                          <a:srgbClr val="CC3300"/>
                        </a:solidFill>
                        <a:latin typeface="Cambria Math"/>
                      </a:rPr>
                      <m:t>𝐻</m:t>
                    </m:r>
                  </m:oMath>
                </a14:m>
                <a:r>
                  <a:rPr lang="en-US" altLang="cs-CZ" sz="2400" dirty="0" smtClean="0">
                    <a:solidFill>
                      <a:srgbClr val="CC3300"/>
                    </a:solidFill>
                    <a:latin typeface="Trebuchet MS" pitchFamily="34" charset="0"/>
                  </a:rPr>
                  <a:t>)</a:t>
                </a:r>
                <a:endParaRPr lang="cs-CZ" altLang="cs-CZ" sz="2400" dirty="0">
                  <a:solidFill>
                    <a:srgbClr val="CC3300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8681" name="Text 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8713" y="4699000"/>
                <a:ext cx="4383088" cy="1200329"/>
              </a:xfrm>
              <a:prstGeom prst="rect">
                <a:avLst/>
              </a:prstGeom>
              <a:blipFill rotWithShape="1">
                <a:blip r:embed="rId4"/>
                <a:stretch>
                  <a:fillRect l="-2086" t="-4061" b="-1066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682" name="Text Box 64"/>
          <p:cNvSpPr txBox="1">
            <a:spLocks noChangeArrowheads="1"/>
          </p:cNvSpPr>
          <p:nvPr/>
        </p:nvSpPr>
        <p:spPr bwMode="auto">
          <a:xfrm>
            <a:off x="5322887" y="4711799"/>
            <a:ext cx="3602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 smtClean="0">
                <a:latin typeface="Trebuchet MS" pitchFamily="34" charset="0"/>
              </a:rPr>
              <a:t>Poisson</a:t>
            </a:r>
            <a:r>
              <a:rPr lang="en-US" altLang="cs-CZ" sz="2400" dirty="0" err="1" smtClean="0">
                <a:latin typeface="Trebuchet MS" pitchFamily="34" charset="0"/>
              </a:rPr>
              <a:t>ian</a:t>
            </a:r>
            <a:r>
              <a:rPr lang="en-US" altLang="cs-CZ" sz="2400" dirty="0" smtClean="0">
                <a:latin typeface="Trebuchet MS" pitchFamily="34" charset="0"/>
              </a:rPr>
              <a:t> distribution</a:t>
            </a:r>
            <a:endParaRPr lang="cs-CZ" altLang="cs-CZ" sz="2400" dirty="0">
              <a:latin typeface="Trebuchet MS" pitchFamily="34" charset="0"/>
            </a:endParaRPr>
          </a:p>
        </p:txBody>
      </p:sp>
      <p:sp>
        <p:nvSpPr>
          <p:cNvPr id="28683" name="Line 66"/>
          <p:cNvSpPr>
            <a:spLocks noChangeShapeType="1"/>
          </p:cNvSpPr>
          <p:nvPr/>
        </p:nvSpPr>
        <p:spPr bwMode="auto">
          <a:xfrm>
            <a:off x="2687667" y="3438614"/>
            <a:ext cx="0" cy="4127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4" name="Line 67"/>
          <p:cNvSpPr>
            <a:spLocks noChangeShapeType="1"/>
          </p:cNvSpPr>
          <p:nvPr/>
        </p:nvSpPr>
        <p:spPr bwMode="auto">
          <a:xfrm>
            <a:off x="6656372" y="3407680"/>
            <a:ext cx="0" cy="412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17" name="Přímá spojnice 16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73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976843" y="3981115"/>
            <a:ext cx="5573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Any </a:t>
            </a:r>
            <a:r>
              <a:rPr lang="en-US" sz="3200" b="1" u="sng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dynamical</a:t>
            </a:r>
            <a:r>
              <a:rPr lang="en-US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connection?</a:t>
            </a:r>
            <a:endParaRPr lang="cs-CZ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70707" y="1733005"/>
            <a:ext cx="2412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Classical chaos</a:t>
            </a:r>
            <a:endParaRPr lang="cs-CZ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799906" y="1733004"/>
            <a:ext cx="2412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Quantum chaos</a:t>
            </a:r>
            <a:endParaRPr lang="cs-CZ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 flipV="1">
            <a:off x="3666315" y="1963836"/>
            <a:ext cx="1541418" cy="1"/>
          </a:xfrm>
          <a:prstGeom prst="straightConnector1">
            <a:avLst/>
          </a:prstGeom>
          <a:ln w="25400">
            <a:solidFill>
              <a:schemeClr val="bg1"/>
            </a:solidFill>
            <a:headEnd type="arrow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9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66783" y="315238"/>
            <a:ext cx="62259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200" b="0" dirty="0" smtClean="0">
                <a:solidFill>
                  <a:schemeClr val="bg1"/>
                </a:solidFill>
                <a:latin typeface="Trebuchet MS" pitchFamily="34" charset="0"/>
              </a:rPr>
              <a:t>Quantum fidelity</a:t>
            </a:r>
            <a:r>
              <a:rPr lang="cs-CZ" altLang="cs-CZ" sz="3200" b="0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cs-CZ" altLang="cs-CZ" sz="2400" b="0" dirty="0" smtClean="0">
                <a:solidFill>
                  <a:schemeClr val="bg1"/>
                </a:solidFill>
                <a:latin typeface="Trebuchet MS" pitchFamily="34" charset="0"/>
              </a:rPr>
              <a:t>(</a:t>
            </a:r>
            <a:r>
              <a:rPr lang="cs-CZ" altLang="cs-CZ" sz="2400" b="0" dirty="0" err="1" smtClean="0">
                <a:solidFill>
                  <a:schemeClr val="bg1"/>
                </a:solidFill>
                <a:latin typeface="Trebuchet MS" pitchFamily="34" charset="0"/>
              </a:rPr>
              <a:t>Loschmidt</a:t>
            </a:r>
            <a:r>
              <a:rPr lang="cs-CZ" altLang="cs-CZ" sz="2400" b="0" dirty="0" smtClean="0">
                <a:solidFill>
                  <a:schemeClr val="bg1"/>
                </a:solidFill>
                <a:latin typeface="Trebuchet MS" pitchFamily="34" charset="0"/>
              </a:rPr>
              <a:t> echo)</a:t>
            </a:r>
            <a:endParaRPr lang="cs-CZ" altLang="cs-CZ" sz="2400" b="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6" name="Rectangle 59"/>
          <p:cNvSpPr>
            <a:spLocks noChangeArrowheads="1"/>
          </p:cNvSpPr>
          <p:nvPr/>
        </p:nvSpPr>
        <p:spPr bwMode="auto">
          <a:xfrm>
            <a:off x="1695995" y="5975543"/>
            <a:ext cx="57855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None/>
            </a:pPr>
            <a:r>
              <a:rPr lang="en-US" alt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A. </a:t>
            </a:r>
            <a:r>
              <a:rPr lang="en-US" altLang="cs-CZ" sz="1400" b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Peres</a:t>
            </a:r>
            <a:r>
              <a:rPr lang="cs-CZ" altLang="cs-CZ" sz="1400" b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</a:t>
            </a:r>
            <a:r>
              <a:rPr lang="cs-CZ" altLang="cs-CZ" sz="1400" b="0" dirty="0" err="1">
                <a:solidFill>
                  <a:schemeClr val="bg1"/>
                </a:solidFill>
                <a:latin typeface="Book Antiqua" panose="02040602050305030304" pitchFamily="18" charset="0"/>
              </a:rPr>
              <a:t>Phys</a:t>
            </a:r>
            <a:r>
              <a:rPr lang="cs-CZ" altLang="cs-CZ" sz="1400" b="0" dirty="0">
                <a:solidFill>
                  <a:schemeClr val="bg1"/>
                </a:solidFill>
                <a:latin typeface="Book Antiqua" panose="02040602050305030304" pitchFamily="18" charset="0"/>
              </a:rPr>
              <a:t>. </a:t>
            </a:r>
            <a:r>
              <a:rPr lang="cs-CZ" altLang="cs-CZ" sz="1400" b="0" dirty="0" err="1">
                <a:solidFill>
                  <a:schemeClr val="bg1"/>
                </a:solidFill>
                <a:latin typeface="Book Antiqua" panose="02040602050305030304" pitchFamily="18" charset="0"/>
              </a:rPr>
              <a:t>Rev</a:t>
            </a:r>
            <a:r>
              <a:rPr lang="cs-CZ" altLang="cs-CZ" sz="1400" b="0" dirty="0">
                <a:solidFill>
                  <a:schemeClr val="bg1"/>
                </a:solidFill>
                <a:latin typeface="Book Antiqua" panose="02040602050305030304" pitchFamily="18" charset="0"/>
              </a:rPr>
              <a:t>. </a:t>
            </a:r>
            <a:r>
              <a:rPr lang="en-US" altLang="cs-CZ" sz="1400" b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A</a:t>
            </a:r>
            <a:r>
              <a:rPr lang="cs-CZ" altLang="cs-CZ" sz="1400" b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altLang="cs-CZ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30</a:t>
            </a:r>
            <a:r>
              <a:rPr lang="en-US" alt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1610</a:t>
            </a:r>
            <a:r>
              <a:rPr lang="cs-CZ" altLang="cs-CZ" sz="1400" b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cs-CZ" altLang="cs-CZ" sz="1400" b="0" dirty="0">
                <a:solidFill>
                  <a:schemeClr val="bg1"/>
                </a:solidFill>
                <a:latin typeface="Book Antiqua" panose="02040602050305030304" pitchFamily="18" charset="0"/>
              </a:rPr>
              <a:t>(1984</a:t>
            </a:r>
            <a:r>
              <a:rPr lang="cs-CZ" altLang="cs-CZ" sz="1400" b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)</a:t>
            </a:r>
            <a:endParaRPr lang="en-US" altLang="cs-CZ" sz="1400" b="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cs-CZ" sz="1400" b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T. </a:t>
            </a:r>
            <a:r>
              <a:rPr lang="en-US" altLang="cs-CZ" sz="1400" b="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Gorin</a:t>
            </a:r>
            <a:r>
              <a:rPr lang="en-US" altLang="cs-CZ" sz="1400" b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T. </a:t>
            </a:r>
            <a:r>
              <a:rPr lang="en-US" altLang="cs-CZ" sz="1400" b="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Prozen</a:t>
            </a:r>
            <a:r>
              <a:rPr lang="en-US" altLang="cs-CZ" sz="1400" b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T. Seligman, M. </a:t>
            </a:r>
            <a:r>
              <a:rPr lang="cs-CZ" altLang="cs-CZ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Žnidarič</a:t>
            </a:r>
            <a:r>
              <a:rPr lang="cs-CZ" alt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</a:t>
            </a:r>
            <a:r>
              <a:rPr lang="cs-CZ" altLang="cs-CZ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Phys</a:t>
            </a:r>
            <a:r>
              <a:rPr lang="cs-CZ" alt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. </a:t>
            </a:r>
            <a:r>
              <a:rPr lang="cs-CZ" altLang="cs-CZ" sz="14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Rep</a:t>
            </a:r>
            <a:r>
              <a:rPr lang="cs-CZ" altLang="cs-CZ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. 435, 33 (2006)</a:t>
            </a:r>
            <a:endParaRPr lang="en-US" altLang="cs-CZ" sz="1400" b="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601620" y="1008613"/>
                <a:ext cx="4441371" cy="663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𝑈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𝑈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cs-CZ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620" y="1008613"/>
                <a:ext cx="4441371" cy="66377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5919570" y="1205454"/>
                <a:ext cx="2351314" cy="471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𝐻</m:t>
                              </m:r>
                            </m:e>
                          </m:acc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𝜖</m:t>
                      </m:r>
                      <m:acc>
                        <m:accPr>
                          <m:chr m:val="̂"/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</m:acc>
                    </m:oMath>
                  </m:oMathPara>
                </a14:m>
                <a:endParaRPr lang="cs-CZ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570" y="1205454"/>
                <a:ext cx="2351314" cy="471539"/>
              </a:xfrm>
              <a:prstGeom prst="rect">
                <a:avLst/>
              </a:prstGeom>
              <a:blipFill rotWithShape="1">
                <a:blip r:embed="rId3"/>
                <a:stretch>
                  <a:fillRect t="-5195" r="-440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Vývojový diagram: spojnice 8"/>
          <p:cNvSpPr/>
          <p:nvPr/>
        </p:nvSpPr>
        <p:spPr>
          <a:xfrm>
            <a:off x="489820" y="3061096"/>
            <a:ext cx="431074" cy="409303"/>
          </a:xfrm>
          <a:prstGeom prst="flowChartConnector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920894" y="2698508"/>
            <a:ext cx="2717074" cy="464322"/>
          </a:xfrm>
          <a:custGeom>
            <a:avLst/>
            <a:gdLst>
              <a:gd name="connsiteX0" fmla="*/ 0 w 2717074"/>
              <a:gd name="connsiteY0" fmla="*/ 464322 h 464322"/>
              <a:gd name="connsiteX1" fmla="*/ 1245326 w 2717074"/>
              <a:gd name="connsiteY1" fmla="*/ 2767 h 464322"/>
              <a:gd name="connsiteX2" fmla="*/ 2717074 w 2717074"/>
              <a:gd name="connsiteY2" fmla="*/ 272733 h 46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7074" h="464322">
                <a:moveTo>
                  <a:pt x="0" y="464322"/>
                </a:moveTo>
                <a:cubicBezTo>
                  <a:pt x="396240" y="249510"/>
                  <a:pt x="792480" y="34698"/>
                  <a:pt x="1245326" y="2767"/>
                </a:cubicBezTo>
                <a:cubicBezTo>
                  <a:pt x="1698172" y="-29165"/>
                  <a:pt x="2477588" y="224836"/>
                  <a:pt x="2717074" y="272733"/>
                </a:cubicBezTo>
              </a:path>
            </a:pathLst>
          </a:custGeom>
          <a:noFill/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2"/>
          <p:cNvSpPr/>
          <p:nvPr/>
        </p:nvSpPr>
        <p:spPr>
          <a:xfrm flipV="1">
            <a:off x="920894" y="3378957"/>
            <a:ext cx="2717074" cy="448491"/>
          </a:xfrm>
          <a:custGeom>
            <a:avLst/>
            <a:gdLst>
              <a:gd name="connsiteX0" fmla="*/ 0 w 2717074"/>
              <a:gd name="connsiteY0" fmla="*/ 464322 h 464322"/>
              <a:gd name="connsiteX1" fmla="*/ 1245326 w 2717074"/>
              <a:gd name="connsiteY1" fmla="*/ 2767 h 464322"/>
              <a:gd name="connsiteX2" fmla="*/ 2717074 w 2717074"/>
              <a:gd name="connsiteY2" fmla="*/ 272733 h 46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7074" h="464322">
                <a:moveTo>
                  <a:pt x="0" y="464322"/>
                </a:moveTo>
                <a:cubicBezTo>
                  <a:pt x="396240" y="249510"/>
                  <a:pt x="792480" y="34698"/>
                  <a:pt x="1245326" y="2767"/>
                </a:cubicBezTo>
                <a:cubicBezTo>
                  <a:pt x="1698172" y="-29165"/>
                  <a:pt x="2477588" y="224836"/>
                  <a:pt x="2717074" y="272733"/>
                </a:cubicBezTo>
              </a:path>
            </a:pathLst>
          </a:custGeom>
          <a:noFill/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ývojový diagram: spojnice 13"/>
          <p:cNvSpPr/>
          <p:nvPr/>
        </p:nvSpPr>
        <p:spPr>
          <a:xfrm>
            <a:off x="3707473" y="2917407"/>
            <a:ext cx="431074" cy="409303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ývojový diagram: spojnice 14"/>
          <p:cNvSpPr/>
          <p:nvPr/>
        </p:nvSpPr>
        <p:spPr>
          <a:xfrm>
            <a:off x="3707473" y="3235269"/>
            <a:ext cx="431074" cy="409303"/>
          </a:xfrm>
          <a:prstGeom prst="flowChartConnector">
            <a:avLst/>
          </a:pr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ovéPole 15"/>
              <p:cNvSpPr txBox="1"/>
              <p:nvPr/>
            </p:nvSpPr>
            <p:spPr>
              <a:xfrm>
                <a:off x="420148" y="3603202"/>
                <a:ext cx="590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B0F0"/>
                          </a:solidFill>
                          <a:latin typeface="Cambria Math"/>
                        </a:rPr>
                        <m:t>|</m:t>
                      </m:r>
                      <m:r>
                        <a:rPr lang="en-US" b="0" i="1" smtClean="0">
                          <a:solidFill>
                            <a:srgbClr val="00B0F0"/>
                          </a:solidFill>
                          <a:latin typeface="Cambria Math"/>
                        </a:rPr>
                        <m:t>𝜙</m:t>
                      </m:r>
                      <m:r>
                        <a:rPr lang="en-US" b="0" i="1" smtClean="0">
                          <a:solidFill>
                            <a:srgbClr val="00B0F0"/>
                          </a:solidFill>
                          <a:latin typeface="Cambria Math"/>
                        </a:rPr>
                        <m:t>〉</m:t>
                      </m:r>
                    </m:oMath>
                  </m:oMathPara>
                </a14:m>
                <a:endParaRPr lang="cs-CZ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6" name="TextovéPol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48" y="3603202"/>
                <a:ext cx="590187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ovéPole 16"/>
              <p:cNvSpPr txBox="1"/>
              <p:nvPr/>
            </p:nvSpPr>
            <p:spPr>
              <a:xfrm>
                <a:off x="1975628" y="3940268"/>
                <a:ext cx="590187" cy="506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𝐻𝑡</m:t>
                          </m:r>
                        </m:sup>
                      </m:sSup>
                    </m:oMath>
                  </m:oMathPara>
                </a14:m>
                <a:endParaRPr lang="cs-CZ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7" name="TextovéPol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5628" y="3940268"/>
                <a:ext cx="590187" cy="506485"/>
              </a:xfrm>
              <a:prstGeom prst="rect">
                <a:avLst/>
              </a:prstGeom>
              <a:blipFill rotWithShape="1">
                <a:blip r:embed="rId5"/>
                <a:stretch>
                  <a:fillRect r="-824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ovéPole 17"/>
              <p:cNvSpPr txBox="1"/>
              <p:nvPr/>
            </p:nvSpPr>
            <p:spPr>
              <a:xfrm>
                <a:off x="1966918" y="2123538"/>
                <a:ext cx="590187" cy="506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ℏ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cs-CZ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ovéPol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918" y="2123538"/>
                <a:ext cx="590187" cy="506485"/>
              </a:xfrm>
              <a:prstGeom prst="rect">
                <a:avLst/>
              </a:prstGeom>
              <a:blipFill rotWithShape="1">
                <a:blip r:embed="rId6"/>
                <a:stretch>
                  <a:fillRect r="-218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ovéPole 18"/>
              <p:cNvSpPr txBox="1"/>
              <p:nvPr/>
            </p:nvSpPr>
            <p:spPr>
              <a:xfrm>
                <a:off x="5919570" y="1583495"/>
                <a:ext cx="2516777" cy="653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𝜖</m:t>
                    </m:r>
                  </m:oMath>
                </a14:m>
                <a:r>
                  <a:rPr lang="en-US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small parameter,</a:t>
                </a:r>
              </a:p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𝑉</m:t>
                        </m:r>
                      </m:e>
                    </m:acc>
                  </m:oMath>
                </a14:m>
                <a:r>
                  <a:rPr lang="en-US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arbitrary operator)</a:t>
                </a:r>
                <a:endParaRPr lang="cs-CZ" dirty="0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9" name="TextovéPol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570" y="1583495"/>
                <a:ext cx="2516777" cy="653769"/>
              </a:xfrm>
              <a:prstGeom prst="rect">
                <a:avLst/>
              </a:prstGeom>
              <a:blipFill rotWithShape="1">
                <a:blip r:embed="rId7"/>
                <a:stretch>
                  <a:fillRect t="-5607" b="-1401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ovéPole 20"/>
              <p:cNvSpPr txBox="1"/>
              <p:nvPr/>
            </p:nvSpPr>
            <p:spPr>
              <a:xfrm>
                <a:off x="3021075" y="4007370"/>
                <a:ext cx="21184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Overlap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≡</m:t>
                    </m:r>
                  </m:oMath>
                </a14:m>
                <a:r>
                  <a:rPr lang="en-US" i="1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fidelity</a:t>
                </a:r>
                <a:endParaRPr lang="cs-CZ" i="1" dirty="0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21" name="TextovéPol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075" y="4007370"/>
                <a:ext cx="2118442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2594" t="-9836" b="-2295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ovéPole 22"/>
              <p:cNvSpPr txBox="1"/>
              <p:nvPr/>
            </p:nvSpPr>
            <p:spPr>
              <a:xfrm>
                <a:off x="575622" y="5050971"/>
                <a:ext cx="8244978" cy="730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Fidelity decays to a much lower value if the system described by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US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is chaotic. </a:t>
                </a:r>
              </a:p>
              <a:p>
                <a:pPr>
                  <a:spcAft>
                    <a:spcPts val="600"/>
                  </a:spcAft>
                </a:pPr>
                <a:r>
                  <a:rPr lang="cs-CZ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T</a:t>
                </a:r>
                <a:r>
                  <a:rPr lang="en-US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he fluctuations are </a:t>
                </a:r>
                <a:r>
                  <a:rPr lang="cs-CZ" dirty="0" err="1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also</a:t>
                </a:r>
                <a:r>
                  <a:rPr lang="cs-CZ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en-US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lower </a:t>
                </a:r>
                <a:r>
                  <a:rPr lang="cs-CZ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in </a:t>
                </a:r>
                <a:r>
                  <a:rPr lang="en-US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chaotic systems.</a:t>
                </a:r>
                <a:endParaRPr lang="cs-CZ" dirty="0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23" name="TextovéPol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622" y="5050971"/>
                <a:ext cx="8244978" cy="730713"/>
              </a:xfrm>
              <a:prstGeom prst="rect">
                <a:avLst/>
              </a:prstGeom>
              <a:blipFill rotWithShape="1">
                <a:blip r:embed="rId9"/>
                <a:stretch>
                  <a:fillRect l="-591" t="-3361" r="-887" b="-1260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126" y="2420430"/>
            <a:ext cx="2710754" cy="244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84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26720" y="449143"/>
            <a:ext cx="733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O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ut-of-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T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ime</a:t>
            </a:r>
            <a:r>
              <a:rPr lang="cs-CZ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O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rdered</a:t>
            </a:r>
            <a:r>
              <a:rPr lang="cs-CZ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C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ommutator</a:t>
            </a:r>
            <a:endParaRPr lang="cs-CZ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3692435" y="1140722"/>
                <a:ext cx="4580709" cy="838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𝐶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≡−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𝑊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s-CZ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435" y="1140722"/>
                <a:ext cx="4580709" cy="83869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/>
              <p:cNvSpPr txBox="1"/>
              <p:nvPr/>
            </p:nvSpPr>
            <p:spPr>
              <a:xfrm>
                <a:off x="409302" y="2278439"/>
                <a:ext cx="8307978" cy="392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1. A special choice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𝑊</m:t>
                        </m:r>
                      </m:e>
                    </m:acc>
                    <m:r>
                      <a:rPr lang="en-US" sz="1900" b="0" i="1" dirty="0" smtClean="0">
                        <a:solidFill>
                          <a:srgbClr val="FFC000"/>
                        </a:solidFill>
                        <a:latin typeface="Cambria Math"/>
                      </a:rPr>
                      <m:t>≡</m:t>
                    </m:r>
                    <m:acc>
                      <m:accPr>
                        <m:chr m:val="̂"/>
                        <m:ctrlP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sz="1900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𝑉</m:t>
                        </m:r>
                      </m:e>
                    </m:acc>
                    <m:r>
                      <a:rPr lang="en-US" sz="1900" b="0" i="1" dirty="0" smtClean="0">
                        <a:solidFill>
                          <a:srgbClr val="FFC000"/>
                        </a:solidFill>
                        <a:latin typeface="Cambria Math"/>
                      </a:rPr>
                      <m:t>≡</m:t>
                    </m:r>
                    <m:acc>
                      <m:accPr>
                        <m:chr m:val="̂"/>
                        <m:ctrlP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1900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leads, performing the classical limit, to</a:t>
                </a:r>
                <a:endParaRPr lang="cs-CZ" sz="1900" dirty="0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02" y="2278439"/>
                <a:ext cx="8307978" cy="392672"/>
              </a:xfrm>
              <a:prstGeom prst="rect">
                <a:avLst/>
              </a:prstGeom>
              <a:blipFill rotWithShape="1">
                <a:blip r:embed="rId3"/>
                <a:stretch>
                  <a:fillRect l="-660" t="-9375" b="-2656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ovéPole 14"/>
              <p:cNvSpPr txBox="1"/>
              <p:nvPr/>
            </p:nvSpPr>
            <p:spPr>
              <a:xfrm>
                <a:off x="1215510" y="2751718"/>
                <a:ext cx="6765635" cy="807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ℏ</m:t>
                                  </m:r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𝑝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→</m:t>
                      </m:r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lang="en-US" sz="19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9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𝑝</m:t>
                                      </m:r>
                                      <m:d>
                                        <m:dPr>
                                          <m:ctrlPr>
                                            <a:rPr lang="en-US" sz="19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9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900" b="0" i="0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Poisson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∼</m:t>
                      </m:r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𝜆</m:t>
                          </m:r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cs-CZ" sz="19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ovéPol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510" y="2751718"/>
                <a:ext cx="6765635" cy="80701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ovéPole 15"/>
          <p:cNvSpPr txBox="1"/>
          <p:nvPr/>
        </p:nvSpPr>
        <p:spPr>
          <a:xfrm>
            <a:off x="5094515" y="3727469"/>
            <a:ext cx="390144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rebuchet MS" panose="020B0603020202020204" pitchFamily="34" charset="0"/>
              </a:rPr>
              <a:t>Exponential divergence of the OTOC in chaotic states expected.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-8709" y="4541711"/>
            <a:ext cx="9144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A. Larkin, Y.N. </a:t>
            </a:r>
            <a:r>
              <a:rPr lang="en-US" sz="13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Ovchinnikov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</a:t>
            </a:r>
            <a:r>
              <a:rPr lang="en-US" sz="13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Quasiclassical</a:t>
            </a:r>
            <a:r>
              <a:rPr lang="en-US" sz="13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method in the theory of superconductivity, 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J. Exp. </a:t>
            </a:r>
            <a:r>
              <a:rPr lang="en-US" sz="13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Theor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. Phys.</a:t>
            </a:r>
            <a:r>
              <a:rPr lang="cs-CZ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13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28</a:t>
            </a:r>
            <a:r>
              <a:rPr lang="cs-CZ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1200</a:t>
            </a:r>
            <a:r>
              <a:rPr lang="cs-CZ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(</a:t>
            </a:r>
            <a:r>
              <a:rPr lang="en-US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1969</a:t>
            </a:r>
            <a:r>
              <a:rPr lang="cs-CZ" sz="13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)</a:t>
            </a:r>
            <a:endParaRPr lang="cs-CZ" sz="13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91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2465</Words>
  <Application>Microsoft Office PowerPoint</Application>
  <PresentationFormat>Předvádění na obrazovce (4:3)</PresentationFormat>
  <Paragraphs>258</Paragraphs>
  <Slides>27</Slides>
  <Notes>6</Notes>
  <HiddenSlides>0</HiddenSlides>
  <MMClips>1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6" baseType="lpstr">
      <vt:lpstr>Arial</vt:lpstr>
      <vt:lpstr>Trebuchet MS</vt:lpstr>
      <vt:lpstr>Symbol</vt:lpstr>
      <vt:lpstr>Cambria Math</vt:lpstr>
      <vt:lpstr>Times New Roman</vt:lpstr>
      <vt:lpstr>Courier New</vt:lpstr>
      <vt:lpstr>Calibri</vt:lpstr>
      <vt:lpstr>Book Antiqua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2019-04-15T13:49:26Z</dcterms:created>
  <dcterms:modified xsi:type="dcterms:W3CDTF">2020-03-24T16:01:24Z</dcterms:modified>
</cp:coreProperties>
</file>