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25" r:id="rId3"/>
    <p:sldId id="338" r:id="rId4"/>
    <p:sldId id="349" r:id="rId5"/>
    <p:sldId id="339" r:id="rId6"/>
    <p:sldId id="340" r:id="rId7"/>
    <p:sldId id="342" r:id="rId8"/>
    <p:sldId id="328" r:id="rId9"/>
    <p:sldId id="344" r:id="rId10"/>
    <p:sldId id="360" r:id="rId11"/>
    <p:sldId id="347" r:id="rId12"/>
    <p:sldId id="327" r:id="rId13"/>
    <p:sldId id="308" r:id="rId14"/>
    <p:sldId id="314" r:id="rId15"/>
    <p:sldId id="315" r:id="rId16"/>
    <p:sldId id="321" r:id="rId17"/>
    <p:sldId id="361" r:id="rId18"/>
    <p:sldId id="317" r:id="rId19"/>
    <p:sldId id="324" r:id="rId20"/>
    <p:sldId id="351" r:id="rId21"/>
    <p:sldId id="350" r:id="rId22"/>
    <p:sldId id="316" r:id="rId23"/>
    <p:sldId id="329" r:id="rId24"/>
    <p:sldId id="330" r:id="rId25"/>
    <p:sldId id="343" r:id="rId26"/>
    <p:sldId id="322" r:id="rId27"/>
    <p:sldId id="353" r:id="rId28"/>
    <p:sldId id="356" r:id="rId29"/>
    <p:sldId id="331" r:id="rId30"/>
    <p:sldId id="354" r:id="rId31"/>
    <p:sldId id="355" r:id="rId32"/>
    <p:sldId id="357" r:id="rId33"/>
    <p:sldId id="359" r:id="rId34"/>
    <p:sldId id="306" r:id="rId35"/>
    <p:sldId id="319" r:id="rId36"/>
    <p:sldId id="307" r:id="rId37"/>
    <p:sldId id="305" r:id="rId38"/>
    <p:sldId id="333" r:id="rId39"/>
    <p:sldId id="334" r:id="rId40"/>
    <p:sldId id="352" r:id="rId41"/>
    <p:sldId id="282" r:id="rId42"/>
    <p:sldId id="28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B4"/>
    <a:srgbClr val="009900"/>
    <a:srgbClr val="FF9900"/>
    <a:srgbClr val="6633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00" autoAdjust="0"/>
  </p:normalViewPr>
  <p:slideViewPr>
    <p:cSldViewPr snapToGrid="0">
      <p:cViewPr varScale="1">
        <p:scale>
          <a:sx n="145" d="100"/>
          <a:sy n="145" d="100"/>
        </p:scale>
        <p:origin x="-25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833A5-37D9-4D18-A449-0E10CB8BFADB}" type="datetimeFigureOut">
              <a:rPr lang="en-GB" smtClean="0"/>
              <a:t>21/09/2016</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9C8E5-37EA-42EB-9C7F-E8D7F76D7112}" type="slidenum">
              <a:rPr lang="en-GB" smtClean="0"/>
              <a:t>‹#›</a:t>
            </a:fld>
            <a:endParaRPr lang="en-GB"/>
          </a:p>
        </p:txBody>
      </p:sp>
    </p:spTree>
    <p:extLst>
      <p:ext uri="{BB962C8B-B14F-4D97-AF65-F5344CB8AC3E}">
        <p14:creationId xmlns:p14="http://schemas.microsoft.com/office/powerpoint/2010/main" val="383377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2</a:t>
            </a:fld>
            <a:endParaRPr lang="en-GB"/>
          </a:p>
        </p:txBody>
      </p:sp>
    </p:spTree>
    <p:extLst>
      <p:ext uri="{BB962C8B-B14F-4D97-AF65-F5344CB8AC3E}">
        <p14:creationId xmlns:p14="http://schemas.microsoft.com/office/powerpoint/2010/main" val="3346756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19</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20</a:t>
            </a:fld>
            <a:endParaRPr lang="en-GB"/>
          </a:p>
        </p:txBody>
      </p:sp>
    </p:spTree>
    <p:extLst>
      <p:ext uri="{BB962C8B-B14F-4D97-AF65-F5344CB8AC3E}">
        <p14:creationId xmlns:p14="http://schemas.microsoft.com/office/powerpoint/2010/main" val="601593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21</a:t>
            </a:fld>
            <a:endParaRPr lang="en-GB"/>
          </a:p>
        </p:txBody>
      </p:sp>
    </p:spTree>
    <p:extLst>
      <p:ext uri="{BB962C8B-B14F-4D97-AF65-F5344CB8AC3E}">
        <p14:creationId xmlns:p14="http://schemas.microsoft.com/office/powerpoint/2010/main" val="60159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22</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26</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30</a:t>
            </a:fld>
            <a:endParaRPr lang="en-GB"/>
          </a:p>
        </p:txBody>
      </p:sp>
    </p:spTree>
    <p:extLst>
      <p:ext uri="{BB962C8B-B14F-4D97-AF65-F5344CB8AC3E}">
        <p14:creationId xmlns:p14="http://schemas.microsoft.com/office/powerpoint/2010/main" val="10845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34</a:t>
            </a:fld>
            <a:endParaRPr lang="en-GB"/>
          </a:p>
        </p:txBody>
      </p:sp>
    </p:spTree>
    <p:extLst>
      <p:ext uri="{BB962C8B-B14F-4D97-AF65-F5344CB8AC3E}">
        <p14:creationId xmlns:p14="http://schemas.microsoft.com/office/powerpoint/2010/main" val="395135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35</a:t>
            </a:fld>
            <a:endParaRPr lang="en-GB"/>
          </a:p>
        </p:txBody>
      </p:sp>
    </p:spTree>
    <p:extLst>
      <p:ext uri="{BB962C8B-B14F-4D97-AF65-F5344CB8AC3E}">
        <p14:creationId xmlns:p14="http://schemas.microsoft.com/office/powerpoint/2010/main" val="395135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36</a:t>
            </a:fld>
            <a:endParaRPr lang="en-GB"/>
          </a:p>
        </p:txBody>
      </p:sp>
    </p:spTree>
    <p:extLst>
      <p:ext uri="{BB962C8B-B14F-4D97-AF65-F5344CB8AC3E}">
        <p14:creationId xmlns:p14="http://schemas.microsoft.com/office/powerpoint/2010/main" val="395135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37</a:t>
            </a:fld>
            <a:endParaRPr lang="en-GB"/>
          </a:p>
        </p:txBody>
      </p:sp>
    </p:spTree>
    <p:extLst>
      <p:ext uri="{BB962C8B-B14F-4D97-AF65-F5344CB8AC3E}">
        <p14:creationId xmlns:p14="http://schemas.microsoft.com/office/powerpoint/2010/main" val="395135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3</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0"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5</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13</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14</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15</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16</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17</a:t>
            </a:fld>
            <a:endParaRPr lang="en-GB"/>
          </a:p>
        </p:txBody>
      </p:sp>
    </p:spTree>
    <p:extLst>
      <p:ext uri="{BB962C8B-B14F-4D97-AF65-F5344CB8AC3E}">
        <p14:creationId xmlns:p14="http://schemas.microsoft.com/office/powerpoint/2010/main" val="13431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F99C8E5-37EA-42EB-9C7F-E8D7F76D7112}" type="slidenum">
              <a:rPr lang="en-GB" smtClean="0"/>
              <a:t>18</a:t>
            </a:fld>
            <a:endParaRPr lang="en-GB"/>
          </a:p>
        </p:txBody>
      </p:sp>
    </p:spTree>
    <p:extLst>
      <p:ext uri="{BB962C8B-B14F-4D97-AF65-F5344CB8AC3E}">
        <p14:creationId xmlns:p14="http://schemas.microsoft.com/office/powerpoint/2010/main" val="13431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14562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109220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402105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35949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3637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38C0F09A-C508-42DC-8D78-A099E8F30A3D}" type="datetimeFigureOut">
              <a:rPr lang="en-GB" smtClean="0"/>
              <a:t>21/09/2016</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39838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38C0F09A-C508-42DC-8D78-A099E8F30A3D}" type="datetimeFigureOut">
              <a:rPr lang="en-GB" smtClean="0"/>
              <a:t>21/09/2016</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209615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38C0F09A-C508-42DC-8D78-A099E8F30A3D}" type="datetimeFigureOut">
              <a:rPr lang="en-GB" smtClean="0"/>
              <a:t>21/09/2016</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59150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8C0F09A-C508-42DC-8D78-A099E8F30A3D}" type="datetimeFigureOut">
              <a:rPr lang="en-GB" smtClean="0"/>
              <a:t>21/09/2016</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85964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8C0F09A-C508-42DC-8D78-A099E8F30A3D}" type="datetimeFigureOut">
              <a:rPr lang="en-GB" smtClean="0"/>
              <a:t>21/09/2016</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1626142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8C0F09A-C508-42DC-8D78-A099E8F30A3D}" type="datetimeFigureOut">
              <a:rPr lang="en-GB" smtClean="0"/>
              <a:t>21/09/2016</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B4276676-178C-429E-8D39-9BA2D6FB58EE}" type="slidenum">
              <a:rPr lang="en-GB" smtClean="0"/>
              <a:t>‹#›</a:t>
            </a:fld>
            <a:endParaRPr lang="en-GB"/>
          </a:p>
        </p:txBody>
      </p:sp>
    </p:spTree>
    <p:extLst>
      <p:ext uri="{BB962C8B-B14F-4D97-AF65-F5344CB8AC3E}">
        <p14:creationId xmlns:p14="http://schemas.microsoft.com/office/powerpoint/2010/main" val="16636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0F09A-C508-42DC-8D78-A099E8F30A3D}" type="datetimeFigureOut">
              <a:rPr lang="en-GB" smtClean="0"/>
              <a:t>21/09/2016</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76676-178C-429E-8D39-9BA2D6FB58EE}" type="slidenum">
              <a:rPr lang="en-GB" smtClean="0"/>
              <a:t>‹#›</a:t>
            </a:fld>
            <a:endParaRPr lang="en-GB"/>
          </a:p>
        </p:txBody>
      </p:sp>
    </p:spTree>
    <p:extLst>
      <p:ext uri="{BB962C8B-B14F-4D97-AF65-F5344CB8AC3E}">
        <p14:creationId xmlns:p14="http://schemas.microsoft.com/office/powerpoint/2010/main" val="3551095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52.png"/><Relationship Id="rId5" Type="http://schemas.openxmlformats.org/officeDocument/2006/relationships/image" Target="../media/image14.jpeg"/><Relationship Id="rId10" Type="http://schemas.openxmlformats.org/officeDocument/2006/relationships/image" Target="../media/image51.png"/><Relationship Id="rId4" Type="http://schemas.openxmlformats.org/officeDocument/2006/relationships/image" Target="../media/image48.gif"/><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56.png"/><Relationship Id="rId3" Type="http://schemas.openxmlformats.org/officeDocument/2006/relationships/image" Target="../media/image61.png"/><Relationship Id="rId12" Type="http://schemas.openxmlformats.org/officeDocument/2006/relationships/image" Target="../media/image65.png"/><Relationship Id="rId7" Type="http://schemas.openxmlformats.org/officeDocument/2006/relationships/image" Target="../media/image50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5" Type="http://schemas.openxmlformats.org/officeDocument/2006/relationships/image" Target="../media/image62.png"/><Relationship Id="rId4" Type="http://schemas.openxmlformats.org/officeDocument/2006/relationships/image" Target="../media/image13.png"/><Relationship Id="rId1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hyperlink" Target="http://www.gps.gov/systems/gps/space" TargetMode="External"/><Relationship Id="rId4" Type="http://schemas.openxmlformats.org/officeDocument/2006/relationships/image" Target="../media/image70.jpeg"/><Relationship Id="rId9"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6.png"/><Relationship Id="rId5" Type="http://schemas.openxmlformats.org/officeDocument/2006/relationships/image" Target="../media/image71.jpeg"/><Relationship Id="rId10" Type="http://schemas.openxmlformats.org/officeDocument/2006/relationships/hyperlink" Target="http://www.gps.gov/systems/gps/space" TargetMode="External"/><Relationship Id="rId4" Type="http://schemas.openxmlformats.org/officeDocument/2006/relationships/image" Target="../media/image70.jpeg"/><Relationship Id="rId9"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1.gif"/><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image" Target="../media/image16.jpeg"/><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gif"/></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ChangeArrowheads="1"/>
          </p:cNvSpPr>
          <p:nvPr/>
        </p:nvSpPr>
        <p:spPr bwMode="auto">
          <a:xfrm>
            <a:off x="1197040" y="188505"/>
            <a:ext cx="6775547" cy="138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kern="1200">
                <a:solidFill>
                  <a:schemeClr val="tx2"/>
                </a:solidFill>
                <a:latin typeface="+mj-lt"/>
                <a:ea typeface="+mj-ea"/>
                <a:cs typeface="+mj-cs"/>
              </a:defRPr>
            </a:lvl1pPr>
            <a:lvl2pPr algn="l" rtl="0" fontAlgn="base">
              <a:spcBef>
                <a:spcPct val="0"/>
              </a:spcBef>
              <a:spcAft>
                <a:spcPct val="0"/>
              </a:spcAft>
              <a:defRPr sz="3600">
                <a:solidFill>
                  <a:schemeClr val="tx2"/>
                </a:solidFill>
                <a:latin typeface="Century Gothic" panose="020B0502020202020204" pitchFamily="34" charset="0"/>
              </a:defRPr>
            </a:lvl2pPr>
            <a:lvl3pPr algn="l" rtl="0" fontAlgn="base">
              <a:spcBef>
                <a:spcPct val="0"/>
              </a:spcBef>
              <a:spcAft>
                <a:spcPct val="0"/>
              </a:spcAft>
              <a:defRPr sz="3600">
                <a:solidFill>
                  <a:schemeClr val="tx2"/>
                </a:solidFill>
                <a:latin typeface="Century Gothic" panose="020B0502020202020204" pitchFamily="34" charset="0"/>
              </a:defRPr>
            </a:lvl3pPr>
            <a:lvl4pPr algn="l" rtl="0" fontAlgn="base">
              <a:spcBef>
                <a:spcPct val="0"/>
              </a:spcBef>
              <a:spcAft>
                <a:spcPct val="0"/>
              </a:spcAft>
              <a:defRPr sz="3600">
                <a:solidFill>
                  <a:schemeClr val="tx2"/>
                </a:solidFill>
                <a:latin typeface="Century Gothic" panose="020B0502020202020204" pitchFamily="34" charset="0"/>
              </a:defRPr>
            </a:lvl4pPr>
            <a:lvl5pPr algn="l" rtl="0" fontAlgn="base">
              <a:spcBef>
                <a:spcPct val="0"/>
              </a:spcBef>
              <a:spcAft>
                <a:spcPct val="0"/>
              </a:spcAft>
              <a:defRPr sz="3600">
                <a:solidFill>
                  <a:schemeClr val="tx2"/>
                </a:solidFill>
                <a:latin typeface="Century Gothic" panose="020B0502020202020204" pitchFamily="34" charset="0"/>
              </a:defRPr>
            </a:lvl5pPr>
            <a:lvl6pPr marL="457200" algn="l" rtl="0" fontAlgn="base">
              <a:spcBef>
                <a:spcPct val="0"/>
              </a:spcBef>
              <a:spcAft>
                <a:spcPct val="0"/>
              </a:spcAft>
              <a:defRPr sz="3600">
                <a:solidFill>
                  <a:schemeClr val="tx2"/>
                </a:solidFill>
                <a:latin typeface="Century Gothic" panose="020B0502020202020204" pitchFamily="34" charset="0"/>
              </a:defRPr>
            </a:lvl6pPr>
            <a:lvl7pPr marL="914400" algn="l" rtl="0" fontAlgn="base">
              <a:spcBef>
                <a:spcPct val="0"/>
              </a:spcBef>
              <a:spcAft>
                <a:spcPct val="0"/>
              </a:spcAft>
              <a:defRPr sz="3600">
                <a:solidFill>
                  <a:schemeClr val="tx2"/>
                </a:solidFill>
                <a:latin typeface="Century Gothic" panose="020B0502020202020204" pitchFamily="34" charset="0"/>
              </a:defRPr>
            </a:lvl7pPr>
            <a:lvl8pPr marL="1371600" algn="l" rtl="0" fontAlgn="base">
              <a:spcBef>
                <a:spcPct val="0"/>
              </a:spcBef>
              <a:spcAft>
                <a:spcPct val="0"/>
              </a:spcAft>
              <a:defRPr sz="3600">
                <a:solidFill>
                  <a:schemeClr val="tx2"/>
                </a:solidFill>
                <a:latin typeface="Century Gothic" panose="020B0502020202020204" pitchFamily="34" charset="0"/>
              </a:defRPr>
            </a:lvl8pPr>
            <a:lvl9pPr marL="1828800" algn="l" rtl="0" fontAlgn="base">
              <a:spcBef>
                <a:spcPct val="0"/>
              </a:spcBef>
              <a:spcAft>
                <a:spcPct val="0"/>
              </a:spcAft>
              <a:defRPr sz="3600">
                <a:solidFill>
                  <a:schemeClr val="tx2"/>
                </a:solidFill>
                <a:latin typeface="Century Gothic" panose="020B0502020202020204" pitchFamily="34" charset="0"/>
              </a:defRPr>
            </a:lvl9pPr>
          </a:lstStyle>
          <a:p>
            <a:pPr algn="ctr"/>
            <a:r>
              <a:rPr lang="cs-CZ" sz="5000" dirty="0" smtClean="0">
                <a:solidFill>
                  <a:srgbClr val="C00000"/>
                </a:solidFill>
                <a:latin typeface="Trebuchet MS" panose="020B0603020202020204" pitchFamily="34" charset="0"/>
              </a:rPr>
              <a:t>E</a:t>
            </a:r>
            <a:r>
              <a:rPr lang="cs-CZ" sz="4200" dirty="0" smtClean="0">
                <a:solidFill>
                  <a:srgbClr val="C00000"/>
                </a:solidFill>
                <a:latin typeface="Trebuchet MS" panose="020B0603020202020204" pitchFamily="34" charset="0"/>
              </a:rPr>
              <a:t>INSTEINOVA</a:t>
            </a:r>
            <a:r>
              <a:rPr lang="cs-CZ" sz="4200" dirty="0">
                <a:solidFill>
                  <a:srgbClr val="C00000"/>
                </a:solidFill>
                <a:latin typeface="Trebuchet MS" panose="020B0603020202020204" pitchFamily="34" charset="0"/>
              </a:rPr>
              <a:t> </a:t>
            </a:r>
            <a:r>
              <a:rPr lang="cs-CZ" sz="4200" dirty="0" smtClean="0">
                <a:solidFill>
                  <a:srgbClr val="C00000"/>
                </a:solidFill>
                <a:latin typeface="Trebuchet MS" panose="020B0603020202020204" pitchFamily="34" charset="0"/>
              </a:rPr>
              <a:t>RELATIVITA</a:t>
            </a:r>
            <a:endParaRPr lang="cs-CZ" sz="4200" dirty="0">
              <a:solidFill>
                <a:srgbClr val="C00000"/>
              </a:solidFill>
              <a:latin typeface="Trebuchet MS" panose="020B0603020202020204" pitchFamily="34" charset="0"/>
            </a:endParaRPr>
          </a:p>
        </p:txBody>
      </p:sp>
      <p:sp>
        <p:nvSpPr>
          <p:cNvPr id="19" name="Text Box 2"/>
          <p:cNvSpPr txBox="1">
            <a:spLocks noChangeArrowheads="1"/>
          </p:cNvSpPr>
          <p:nvPr/>
        </p:nvSpPr>
        <p:spPr bwMode="auto">
          <a:xfrm>
            <a:off x="1040130" y="4101465"/>
            <a:ext cx="421766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1" hangingPunct="1">
              <a:spcBef>
                <a:spcPct val="50000"/>
              </a:spcBef>
            </a:pPr>
            <a:r>
              <a:rPr lang="en-US" sz="2400" b="0" dirty="0">
                <a:latin typeface="Trebuchet MS" panose="020B0603020202020204" pitchFamily="34" charset="0"/>
              </a:rPr>
              <a:t>Pavel </a:t>
            </a:r>
            <a:r>
              <a:rPr lang="en-US" sz="2400" b="0" dirty="0" err="1">
                <a:latin typeface="Trebuchet MS" panose="020B0603020202020204" pitchFamily="34" charset="0"/>
              </a:rPr>
              <a:t>Str</a:t>
            </a:r>
            <a:r>
              <a:rPr lang="cs-CZ" sz="2400" b="0" dirty="0" err="1" smtClean="0">
                <a:latin typeface="Trebuchet MS" panose="020B0603020202020204" pitchFamily="34" charset="0"/>
              </a:rPr>
              <a:t>ánský</a:t>
            </a:r>
            <a:endParaRPr lang="cs-CZ" sz="2400" b="0" baseline="30000" dirty="0">
              <a:latin typeface="Trebuchet MS" panose="020B0603020202020204" pitchFamily="34" charset="0"/>
            </a:endParaRPr>
          </a:p>
        </p:txBody>
      </p:sp>
      <p:sp>
        <p:nvSpPr>
          <p:cNvPr id="21" name="Rectangle 5"/>
          <p:cNvSpPr>
            <a:spLocks noChangeArrowheads="1"/>
          </p:cNvSpPr>
          <p:nvPr/>
        </p:nvSpPr>
        <p:spPr bwMode="auto">
          <a:xfrm>
            <a:off x="7519988" y="6433591"/>
            <a:ext cx="1372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wrap="non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r" eaLnBrk="1" hangingPunct="1">
              <a:spcBef>
                <a:spcPct val="50000"/>
              </a:spcBef>
            </a:pPr>
            <a:r>
              <a:rPr lang="cs-CZ" sz="1400" b="0" dirty="0" smtClean="0">
                <a:latin typeface="Trebuchet MS" panose="020B0603020202020204" pitchFamily="34" charset="0"/>
              </a:rPr>
              <a:t>27. leden</a:t>
            </a:r>
            <a:r>
              <a:rPr lang="en-GB" sz="1400" b="0" dirty="0" smtClean="0">
                <a:latin typeface="Trebuchet MS" panose="020B0603020202020204" pitchFamily="34" charset="0"/>
              </a:rPr>
              <a:t> </a:t>
            </a:r>
            <a:r>
              <a:rPr lang="en-US" sz="1400" b="0" dirty="0" smtClean="0">
                <a:latin typeface="Trebuchet MS" panose="020B0603020202020204" pitchFamily="34" charset="0"/>
              </a:rPr>
              <a:t>201</a:t>
            </a:r>
            <a:r>
              <a:rPr lang="cs-CZ" sz="1400" b="0" dirty="0" smtClean="0">
                <a:latin typeface="Trebuchet MS" panose="020B0603020202020204" pitchFamily="34" charset="0"/>
              </a:rPr>
              <a:t>6</a:t>
            </a:r>
            <a:endParaRPr lang="cs-CZ" sz="1400" b="0" dirty="0">
              <a:latin typeface="Trebuchet MS" panose="020B0603020202020204" pitchFamily="34" charset="0"/>
            </a:endParaRPr>
          </a:p>
        </p:txBody>
      </p:sp>
      <p:sp>
        <p:nvSpPr>
          <p:cNvPr id="11" name="Text Box 2"/>
          <p:cNvSpPr txBox="1">
            <a:spLocks noChangeArrowheads="1"/>
          </p:cNvSpPr>
          <p:nvPr/>
        </p:nvSpPr>
        <p:spPr bwMode="auto">
          <a:xfrm>
            <a:off x="954491" y="5581659"/>
            <a:ext cx="4338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1" hangingPunct="1">
              <a:spcBef>
                <a:spcPct val="50000"/>
              </a:spcBef>
            </a:pPr>
            <a:r>
              <a:rPr lang="en-GB" sz="1600" dirty="0" smtClean="0">
                <a:latin typeface="Courier New" pitchFamily="49" charset="0"/>
                <a:cs typeface="Courier New" pitchFamily="49" charset="0"/>
              </a:rPr>
              <a:t>www.pavelstransky.cz</a:t>
            </a:r>
            <a:endParaRPr lang="cs-CZ" sz="1600" baseline="30000" dirty="0">
              <a:latin typeface="Courier New" pitchFamily="49" charset="0"/>
              <a:cs typeface="Courier New" pitchFamily="49" charset="0"/>
            </a:endParaRPr>
          </a:p>
        </p:txBody>
      </p:sp>
      <p:sp>
        <p:nvSpPr>
          <p:cNvPr id="24" name="Text Box 9"/>
          <p:cNvSpPr txBox="1">
            <a:spLocks noChangeArrowheads="1"/>
          </p:cNvSpPr>
          <p:nvPr/>
        </p:nvSpPr>
        <p:spPr bwMode="auto">
          <a:xfrm>
            <a:off x="684750" y="4723204"/>
            <a:ext cx="49023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1" hangingPunct="1">
              <a:spcBef>
                <a:spcPct val="20000"/>
              </a:spcBef>
            </a:pPr>
            <a:r>
              <a:rPr lang="cs-CZ" sz="1600" dirty="0" smtClean="0">
                <a:latin typeface="Trebuchet MS" panose="020B0603020202020204" pitchFamily="34" charset="0"/>
              </a:rPr>
              <a:t>Ústav částicové a jaderné fyziky</a:t>
            </a:r>
            <a:endParaRPr lang="en-GB" sz="1600" dirty="0" smtClean="0">
              <a:latin typeface="Trebuchet MS" panose="020B0603020202020204" pitchFamily="34" charset="0"/>
            </a:endParaRPr>
          </a:p>
          <a:p>
            <a:pPr algn="ctr" eaLnBrk="1" hangingPunct="1">
              <a:spcBef>
                <a:spcPct val="20000"/>
              </a:spcBef>
            </a:pPr>
            <a:r>
              <a:rPr lang="en-GB" sz="1600" b="0" dirty="0" err="1" smtClean="0">
                <a:latin typeface="Trebuchet MS" panose="020B0603020202020204" pitchFamily="34" charset="0"/>
              </a:rPr>
              <a:t>Matematicko-fyzik</a:t>
            </a:r>
            <a:r>
              <a:rPr lang="cs-CZ" sz="1600" b="0" dirty="0" err="1" smtClean="0">
                <a:latin typeface="Trebuchet MS" panose="020B0603020202020204" pitchFamily="34" charset="0"/>
              </a:rPr>
              <a:t>ální</a:t>
            </a:r>
            <a:r>
              <a:rPr lang="cs-CZ" sz="1600" b="0" dirty="0" smtClean="0">
                <a:latin typeface="Trebuchet MS" panose="020B0603020202020204" pitchFamily="34" charset="0"/>
              </a:rPr>
              <a:t> fakulta Univerzity Karlovy</a:t>
            </a:r>
            <a:endParaRPr lang="cs-CZ" sz="1600" b="0" dirty="0">
              <a:latin typeface="Trebuchet MS" panose="020B0603020202020204" pitchFamily="34" charset="0"/>
            </a:endParaRPr>
          </a:p>
        </p:txBody>
      </p:sp>
      <p:pic>
        <p:nvPicPr>
          <p:cNvPr id="15" name="Picture 5"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6511" y="4166774"/>
            <a:ext cx="1903356" cy="18774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179511" y="6433590"/>
            <a:ext cx="69976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eaLnBrk="1" hangingPunct="1">
              <a:spcBef>
                <a:spcPct val="50000"/>
              </a:spcBef>
            </a:pPr>
            <a:r>
              <a:rPr lang="cs-CZ" sz="1400" b="0" dirty="0" smtClean="0">
                <a:latin typeface="Trebuchet MS" panose="020B0603020202020204" pitchFamily="34" charset="0"/>
              </a:rPr>
              <a:t>Děčín</a:t>
            </a:r>
            <a:endParaRPr lang="cs-CZ" sz="1400" b="0" dirty="0">
              <a:latin typeface="Trebuchet MS" panose="020B0603020202020204" pitchFamily="34" charset="0"/>
            </a:endParaRPr>
          </a:p>
        </p:txBody>
      </p:sp>
      <p:pic>
        <p:nvPicPr>
          <p:cNvPr id="1026" name="Picture 2" descr="https://sevenau2000.files.wordpress.com/2015/05/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911" y="1595321"/>
            <a:ext cx="58674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54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03745" y="315472"/>
            <a:ext cx="8641881" cy="584775"/>
          </a:xfrm>
          <a:prstGeom prst="rect">
            <a:avLst/>
          </a:prstGeom>
          <a:noFill/>
        </p:spPr>
        <p:txBody>
          <a:bodyPr wrap="square" rtlCol="0">
            <a:spAutoFit/>
          </a:bodyPr>
          <a:lstStyle/>
          <a:p>
            <a:r>
              <a:rPr lang="cs-CZ" sz="3200" u="sng" dirty="0">
                <a:solidFill>
                  <a:srgbClr val="0000B4"/>
                </a:solidFill>
                <a:latin typeface="Trebuchet MS" panose="020B0603020202020204" pitchFamily="34" charset="0"/>
              </a:rPr>
              <a:t>3</a:t>
            </a:r>
            <a:r>
              <a:rPr lang="cs-CZ" sz="3200" u="sng" dirty="0" smtClean="0">
                <a:solidFill>
                  <a:srgbClr val="0000B4"/>
                </a:solidFill>
                <a:latin typeface="Trebuchet MS" panose="020B0603020202020204" pitchFamily="34" charset="0"/>
              </a:rPr>
              <a:t>. Světlo je kvantované</a:t>
            </a:r>
            <a:endParaRPr lang="cs-CZ" sz="2400" u="sng" dirty="0" smtClean="0">
              <a:solidFill>
                <a:srgbClr val="0000B4"/>
              </a:solidFill>
              <a:latin typeface="Trebuchet MS" panose="020B0603020202020204" pitchFamily="34" charset="0"/>
            </a:endParaRPr>
          </a:p>
        </p:txBody>
      </p:sp>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ovéPole 13"/>
              <p:cNvSpPr txBox="1"/>
              <p:nvPr/>
            </p:nvSpPr>
            <p:spPr>
              <a:xfrm>
                <a:off x="603744" y="1025036"/>
                <a:ext cx="4581331" cy="400110"/>
              </a:xfrm>
              <a:prstGeom prst="rect">
                <a:avLst/>
              </a:prstGeom>
              <a:noFill/>
            </p:spPr>
            <p:txBody>
              <a:bodyPr wrap="square" rtlCol="0">
                <a:spAutoFit/>
              </a:bodyPr>
              <a:lstStyle/>
              <a:p>
                <a:r>
                  <a:rPr lang="cs-CZ" dirty="0" smtClean="0">
                    <a:latin typeface="Trebuchet MS" panose="020B0603020202020204" pitchFamily="34" charset="0"/>
                  </a:rPr>
                  <a:t>- </a:t>
                </a:r>
                <a:r>
                  <a:rPr lang="cs-CZ" b="1" dirty="0" smtClean="0">
                    <a:latin typeface="Trebuchet MS" panose="020B0603020202020204" pitchFamily="34" charset="0"/>
                  </a:rPr>
                  <a:t>fotony</a:t>
                </a:r>
                <a:r>
                  <a:rPr lang="cs-CZ" dirty="0" smtClean="0">
                    <a:latin typeface="Trebuchet MS" panose="020B0603020202020204" pitchFamily="34" charset="0"/>
                  </a:rPr>
                  <a:t> – každý přenáší energii  </a:t>
                </a:r>
                <a14:m>
                  <m:oMath xmlns:m="http://schemas.openxmlformats.org/officeDocument/2006/math">
                    <m:r>
                      <a:rPr lang="cs-CZ" sz="2000" b="0" i="1" smtClean="0">
                        <a:latin typeface="Cambria Math"/>
                      </a:rPr>
                      <m:t>𝐸</m:t>
                    </m:r>
                    <m:r>
                      <a:rPr lang="cs-CZ" sz="2000" b="0" i="1" smtClean="0">
                        <a:latin typeface="Cambria Math"/>
                      </a:rPr>
                      <m:t>=</m:t>
                    </m:r>
                    <m:r>
                      <a:rPr lang="cs-CZ" sz="2000" b="0" i="1" smtClean="0">
                        <a:latin typeface="Cambria Math"/>
                      </a:rPr>
                      <m:t>h𝑓</m:t>
                    </m:r>
                  </m:oMath>
                </a14:m>
                <a:endParaRPr lang="cs-CZ" sz="2000" b="1" dirty="0" smtClean="0">
                  <a:latin typeface="Trebuchet MS" panose="020B0603020202020204" pitchFamily="34" charset="0"/>
                </a:endParaRPr>
              </a:p>
            </p:txBody>
          </p:sp>
        </mc:Choice>
        <mc:Fallback xmlns="">
          <p:sp>
            <p:nvSpPr>
              <p:cNvPr id="14" name="TextovéPole 13"/>
              <p:cNvSpPr txBox="1">
                <a:spLocks noRot="1" noChangeAspect="1" noMove="1" noResize="1" noEditPoints="1" noAdjustHandles="1" noChangeArrowheads="1" noChangeShapeType="1" noTextEdit="1"/>
              </p:cNvSpPr>
              <p:nvPr/>
            </p:nvSpPr>
            <p:spPr>
              <a:xfrm>
                <a:off x="603744" y="1025036"/>
                <a:ext cx="4581331" cy="400110"/>
              </a:xfrm>
              <a:prstGeom prst="rect">
                <a:avLst/>
              </a:prstGeom>
              <a:blipFill rotWithShape="1">
                <a:blip r:embed="rId2"/>
                <a:stretch>
                  <a:fillRect l="-1064" t="-3030" b="-19697"/>
                </a:stretch>
              </a:blipFill>
            </p:spPr>
            <p:txBody>
              <a:bodyPr/>
              <a:lstStyle/>
              <a:p>
                <a:r>
                  <a:rPr lang="cs-CZ">
                    <a:noFill/>
                  </a:rPr>
                  <a:t> </a:t>
                </a:r>
              </a:p>
            </p:txBody>
          </p:sp>
        </mc:Fallback>
      </mc:AlternateContent>
      <p:pic>
        <p:nvPicPr>
          <p:cNvPr id="15" name="Picture 2" descr="https://letstalkphysics.files.wordpress.com/2013/03/phot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409" y="1763700"/>
            <a:ext cx="4191000" cy="202882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ovéPole 15"/>
              <p:cNvSpPr txBox="1"/>
              <p:nvPr/>
            </p:nvSpPr>
            <p:spPr>
              <a:xfrm>
                <a:off x="5280116" y="1025036"/>
                <a:ext cx="39655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h</m:t>
                      </m:r>
                      <m:r>
                        <a:rPr lang="cs-CZ" b="0" i="1" smtClean="0">
                          <a:latin typeface="Cambria Math"/>
                        </a:rPr>
                        <m:t>=6,6∙</m:t>
                      </m:r>
                      <m:sSup>
                        <m:sSupPr>
                          <m:ctrlPr>
                            <a:rPr lang="cs-CZ" b="0" i="1" smtClean="0">
                              <a:latin typeface="Cambria Math"/>
                              <a:ea typeface="Cambria Math"/>
                            </a:rPr>
                          </m:ctrlPr>
                        </m:sSupPr>
                        <m:e>
                          <m:r>
                            <a:rPr lang="cs-CZ" b="0" i="1" smtClean="0">
                              <a:latin typeface="Cambria Math"/>
                              <a:ea typeface="Cambria Math"/>
                            </a:rPr>
                            <m:t>10</m:t>
                          </m:r>
                        </m:e>
                        <m:sup>
                          <m:r>
                            <a:rPr lang="cs-CZ" b="0" i="1" smtClean="0">
                              <a:latin typeface="Cambria Math"/>
                              <a:ea typeface="Cambria Math"/>
                            </a:rPr>
                            <m:t>−34</m:t>
                          </m:r>
                        </m:sup>
                      </m:sSup>
                      <m:r>
                        <a:rPr lang="cs-CZ" b="0" i="1" smtClean="0">
                          <a:latin typeface="Cambria Math"/>
                          <a:ea typeface="Cambria Math"/>
                        </a:rPr>
                        <m:t> </m:t>
                      </m:r>
                      <m:r>
                        <m:rPr>
                          <m:nor/>
                        </m:rPr>
                        <a:rPr lang="cs-CZ" b="0" i="0" smtClean="0">
                          <a:latin typeface="Cambria Math"/>
                          <a:ea typeface="Cambria Math"/>
                        </a:rPr>
                        <m:t>Js</m:t>
                      </m:r>
                    </m:oMath>
                  </m:oMathPara>
                </a14:m>
                <a:endParaRPr lang="cs-CZ" dirty="0" smtClean="0">
                  <a:latin typeface="Trebuchet MS" panose="020B0603020202020204" pitchFamily="34" charset="0"/>
                </a:endParaRPr>
              </a:p>
            </p:txBody>
          </p:sp>
        </mc:Choice>
        <mc:Fallback xmlns="">
          <p:sp>
            <p:nvSpPr>
              <p:cNvPr id="16" name="TextovéPole 15"/>
              <p:cNvSpPr txBox="1">
                <a:spLocks noRot="1" noChangeAspect="1" noMove="1" noResize="1" noEditPoints="1" noAdjustHandles="1" noChangeArrowheads="1" noChangeShapeType="1" noTextEdit="1"/>
              </p:cNvSpPr>
              <p:nvPr/>
            </p:nvSpPr>
            <p:spPr>
              <a:xfrm>
                <a:off x="5280116" y="1025036"/>
                <a:ext cx="3965510" cy="369332"/>
              </a:xfrm>
              <a:prstGeom prst="rect">
                <a:avLst/>
              </a:prstGeom>
              <a:blipFill rotWithShape="1">
                <a:blip r:embed="rId4"/>
                <a:stretch>
                  <a:fillRect b="-9836"/>
                </a:stretch>
              </a:blipFill>
            </p:spPr>
            <p:txBody>
              <a:bodyPr/>
              <a:lstStyle/>
              <a:p>
                <a:r>
                  <a:rPr lang="cs-CZ">
                    <a:noFill/>
                  </a:rPr>
                  <a:t> </a:t>
                </a:r>
              </a:p>
            </p:txBody>
          </p:sp>
        </mc:Fallback>
      </mc:AlternateContent>
      <p:sp>
        <p:nvSpPr>
          <p:cNvPr id="17" name="TextovéPole 16"/>
          <p:cNvSpPr txBox="1"/>
          <p:nvPr/>
        </p:nvSpPr>
        <p:spPr>
          <a:xfrm>
            <a:off x="6148874" y="1394368"/>
            <a:ext cx="2500604" cy="369332"/>
          </a:xfrm>
          <a:prstGeom prst="rect">
            <a:avLst/>
          </a:prstGeom>
          <a:noFill/>
        </p:spPr>
        <p:txBody>
          <a:bodyPr wrap="square" rtlCol="0">
            <a:spAutoFit/>
          </a:bodyPr>
          <a:lstStyle/>
          <a:p>
            <a:r>
              <a:rPr lang="cs-CZ" dirty="0" smtClean="0">
                <a:latin typeface="Trebuchet MS" panose="020B0603020202020204" pitchFamily="34" charset="0"/>
              </a:rPr>
              <a:t>Planckova konstanta</a:t>
            </a:r>
          </a:p>
        </p:txBody>
      </p:sp>
      <p:grpSp>
        <p:nvGrpSpPr>
          <p:cNvPr id="36" name="Skupina 35"/>
          <p:cNvGrpSpPr/>
          <p:nvPr/>
        </p:nvGrpSpPr>
        <p:grpSpPr>
          <a:xfrm>
            <a:off x="605661" y="3959650"/>
            <a:ext cx="8256182" cy="2446589"/>
            <a:chOff x="605661" y="3959650"/>
            <a:chExt cx="8256182" cy="2446589"/>
          </a:xfrm>
        </p:grpSpPr>
        <p:sp>
          <p:nvSpPr>
            <p:cNvPr id="21" name="TextovéPole 20"/>
            <p:cNvSpPr txBox="1"/>
            <p:nvPr/>
          </p:nvSpPr>
          <p:spPr>
            <a:xfrm>
              <a:off x="699796" y="3959650"/>
              <a:ext cx="4823926"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Energie v elektronvoltech</a:t>
              </a:r>
            </a:p>
          </p:txBody>
        </p:sp>
        <mc:AlternateContent xmlns:mc="http://schemas.openxmlformats.org/markup-compatibility/2006" xmlns:a14="http://schemas.microsoft.com/office/drawing/2010/main">
          <mc:Choice Requires="a14">
            <p:sp>
              <p:nvSpPr>
                <p:cNvPr id="22" name="TextovéPole 21"/>
                <p:cNvSpPr txBox="1"/>
                <p:nvPr/>
              </p:nvSpPr>
              <p:spPr>
                <a:xfrm>
                  <a:off x="1177574" y="4522002"/>
                  <a:ext cx="257524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000" b="0" i="1" smtClean="0">
                            <a:latin typeface="Cambria Math"/>
                          </a:rPr>
                          <m:t>𝐸</m:t>
                        </m:r>
                        <m:d>
                          <m:dPr>
                            <m:begChr m:val="["/>
                            <m:endChr m:val="]"/>
                            <m:ctrlPr>
                              <a:rPr lang="cs-CZ" sz="2000" b="0" i="1" smtClean="0">
                                <a:latin typeface="Cambria Math"/>
                              </a:rPr>
                            </m:ctrlPr>
                          </m:dPr>
                          <m:e>
                            <m:r>
                              <m:rPr>
                                <m:nor/>
                              </m:rPr>
                              <a:rPr lang="cs-CZ" sz="2000" b="0" i="0" smtClean="0">
                                <a:latin typeface="Cambria Math"/>
                              </a:rPr>
                              <m:t>eV</m:t>
                            </m:r>
                          </m:e>
                        </m:d>
                        <m:r>
                          <a:rPr lang="cs-CZ" sz="2000" b="0" i="1" smtClean="0">
                            <a:latin typeface="Cambria Math"/>
                          </a:rPr>
                          <m:t>=</m:t>
                        </m:r>
                        <m:r>
                          <a:rPr lang="cs-CZ" sz="2000" b="0" i="1" smtClean="0">
                            <a:latin typeface="Cambria Math"/>
                          </a:rPr>
                          <m:t>𝐸</m:t>
                        </m:r>
                        <m:d>
                          <m:dPr>
                            <m:begChr m:val="["/>
                            <m:endChr m:val="]"/>
                            <m:ctrlPr>
                              <a:rPr lang="cs-CZ" sz="2000" b="0" i="1" smtClean="0">
                                <a:latin typeface="Cambria Math"/>
                              </a:rPr>
                            </m:ctrlPr>
                          </m:dPr>
                          <m:e>
                            <m:r>
                              <m:rPr>
                                <m:nor/>
                              </m:rPr>
                              <a:rPr lang="cs-CZ" sz="2000" b="0" i="0" smtClean="0">
                                <a:latin typeface="Cambria Math"/>
                              </a:rPr>
                              <m:t>J</m:t>
                            </m:r>
                          </m:e>
                        </m:d>
                        <m:r>
                          <a:rPr lang="cs-CZ" sz="2000" i="1">
                            <a:latin typeface="Cambria Math"/>
                            <a:ea typeface="Cambria Math"/>
                          </a:rPr>
                          <m:t>∙</m:t>
                        </m:r>
                        <m:r>
                          <a:rPr lang="cs-CZ" sz="2000" i="1">
                            <a:latin typeface="Cambria Math"/>
                            <a:ea typeface="Cambria Math"/>
                          </a:rPr>
                          <m:t>𝑒</m:t>
                        </m:r>
                      </m:oMath>
                    </m:oMathPara>
                  </a14:m>
                  <a:endParaRPr lang="cs-CZ" sz="2000" dirty="0" smtClean="0">
                    <a:latin typeface="Trebuchet MS" panose="020B0603020202020204" pitchFamily="34" charset="0"/>
                  </a:endParaRPr>
                </a:p>
              </p:txBody>
            </p:sp>
          </mc:Choice>
          <mc:Fallback xmlns="">
            <p:sp>
              <p:nvSpPr>
                <p:cNvPr id="22" name="TextovéPole 21"/>
                <p:cNvSpPr txBox="1">
                  <a:spLocks noRot="1" noChangeAspect="1" noMove="1" noResize="1" noEditPoints="1" noAdjustHandles="1" noChangeArrowheads="1" noChangeShapeType="1" noTextEdit="1"/>
                </p:cNvSpPr>
                <p:nvPr/>
              </p:nvSpPr>
              <p:spPr>
                <a:xfrm>
                  <a:off x="1177574" y="4522002"/>
                  <a:ext cx="2575249" cy="400110"/>
                </a:xfrm>
                <a:prstGeom prst="rect">
                  <a:avLst/>
                </a:prstGeom>
                <a:blipFill rotWithShape="1">
                  <a:blip r:embed="rId5"/>
                  <a:stretch>
                    <a:fillRect b="-138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7" name="TextovéPole 26"/>
                <p:cNvSpPr txBox="1"/>
                <p:nvPr/>
              </p:nvSpPr>
              <p:spPr>
                <a:xfrm>
                  <a:off x="6313637" y="4289135"/>
                  <a:ext cx="20587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𝑒</m:t>
                        </m:r>
                        <m:r>
                          <a:rPr lang="cs-CZ" b="0" i="1" smtClean="0">
                            <a:latin typeface="Cambria Math"/>
                          </a:rPr>
                          <m:t>=1,6∙</m:t>
                        </m:r>
                        <m:sSup>
                          <m:sSupPr>
                            <m:ctrlPr>
                              <a:rPr lang="cs-CZ" b="0" i="1" smtClean="0">
                                <a:latin typeface="Cambria Math"/>
                                <a:ea typeface="Cambria Math"/>
                              </a:rPr>
                            </m:ctrlPr>
                          </m:sSupPr>
                          <m:e>
                            <m:r>
                              <a:rPr lang="cs-CZ" b="0" i="1" smtClean="0">
                                <a:latin typeface="Cambria Math"/>
                                <a:ea typeface="Cambria Math"/>
                              </a:rPr>
                              <m:t>10</m:t>
                            </m:r>
                          </m:e>
                          <m:sup>
                            <m:r>
                              <a:rPr lang="cs-CZ" b="0" i="1" smtClean="0">
                                <a:latin typeface="Cambria Math"/>
                                <a:ea typeface="Cambria Math"/>
                              </a:rPr>
                              <m:t>−19</m:t>
                            </m:r>
                          </m:sup>
                        </m:sSup>
                        <m:r>
                          <m:rPr>
                            <m:nor/>
                          </m:rPr>
                          <a:rPr lang="cs-CZ" b="0" i="0" smtClean="0">
                            <a:latin typeface="Cambria Math"/>
                            <a:ea typeface="Cambria Math"/>
                          </a:rPr>
                          <m:t> </m:t>
                        </m:r>
                        <m:r>
                          <m:rPr>
                            <m:nor/>
                          </m:rPr>
                          <a:rPr lang="en-GB" b="0" i="0" smtClean="0">
                            <a:latin typeface="Cambria Math"/>
                            <a:ea typeface="Cambria Math"/>
                          </a:rPr>
                          <m:t>[</m:t>
                        </m:r>
                        <m:r>
                          <m:rPr>
                            <m:nor/>
                          </m:rPr>
                          <a:rPr lang="cs-CZ" b="0" i="0" smtClean="0">
                            <a:latin typeface="Cambria Math"/>
                            <a:ea typeface="Cambria Math"/>
                          </a:rPr>
                          <m:t>C</m:t>
                        </m:r>
                        <m:r>
                          <m:rPr>
                            <m:nor/>
                          </m:rPr>
                          <a:rPr lang="en-GB" b="0" i="0" smtClean="0">
                            <a:latin typeface="Cambria Math"/>
                            <a:ea typeface="Cambria Math"/>
                          </a:rPr>
                          <m:t>]</m:t>
                        </m:r>
                      </m:oMath>
                    </m:oMathPara>
                  </a14:m>
                  <a:endParaRPr lang="cs-CZ" dirty="0" smtClean="0">
                    <a:latin typeface="Trebuchet MS" panose="020B0603020202020204" pitchFamily="34" charset="0"/>
                  </a:endParaRPr>
                </a:p>
              </p:txBody>
            </p:sp>
          </mc:Choice>
          <mc:Fallback xmlns="">
            <p:sp>
              <p:nvSpPr>
                <p:cNvPr id="27" name="TextovéPole 26"/>
                <p:cNvSpPr txBox="1">
                  <a:spLocks noRot="1" noChangeAspect="1" noMove="1" noResize="1" noEditPoints="1" noAdjustHandles="1" noChangeArrowheads="1" noChangeShapeType="1" noTextEdit="1"/>
                </p:cNvSpPr>
                <p:nvPr/>
              </p:nvSpPr>
              <p:spPr>
                <a:xfrm>
                  <a:off x="6313637" y="4289135"/>
                  <a:ext cx="2058769" cy="369332"/>
                </a:xfrm>
                <a:prstGeom prst="rect">
                  <a:avLst/>
                </a:prstGeom>
                <a:blipFill rotWithShape="1">
                  <a:blip r:embed="rId6"/>
                  <a:stretch>
                    <a:fillRect b="-18333"/>
                  </a:stretch>
                </a:blipFill>
              </p:spPr>
              <p:txBody>
                <a:bodyPr/>
                <a:lstStyle/>
                <a:p>
                  <a:r>
                    <a:rPr lang="cs-CZ">
                      <a:noFill/>
                    </a:rPr>
                    <a:t> </a:t>
                  </a:r>
                </a:p>
              </p:txBody>
            </p:sp>
          </mc:Fallback>
        </mc:AlternateContent>
        <p:sp>
          <p:nvSpPr>
            <p:cNvPr id="28" name="TextovéPole 27"/>
            <p:cNvSpPr txBox="1"/>
            <p:nvPr/>
          </p:nvSpPr>
          <p:spPr>
            <a:xfrm>
              <a:off x="5665814" y="4654574"/>
              <a:ext cx="3194113" cy="369332"/>
            </a:xfrm>
            <a:prstGeom prst="rect">
              <a:avLst/>
            </a:prstGeom>
            <a:noFill/>
          </p:spPr>
          <p:txBody>
            <a:bodyPr wrap="square" rtlCol="0">
              <a:spAutoFit/>
            </a:bodyPr>
            <a:lstStyle/>
            <a:p>
              <a:r>
                <a:rPr lang="cs-CZ" dirty="0" smtClean="0">
                  <a:latin typeface="Trebuchet MS" panose="020B0603020202020204" pitchFamily="34" charset="0"/>
                </a:rPr>
                <a:t>elementární elektrický náboj</a:t>
              </a:r>
            </a:p>
          </p:txBody>
        </p:sp>
        <p:sp>
          <p:nvSpPr>
            <p:cNvPr id="29" name="TextovéPole 28"/>
            <p:cNvSpPr txBox="1"/>
            <p:nvPr/>
          </p:nvSpPr>
          <p:spPr>
            <a:xfrm>
              <a:off x="699797" y="5068607"/>
              <a:ext cx="6820676" cy="369332"/>
            </a:xfrm>
            <a:prstGeom prst="rect">
              <a:avLst/>
            </a:prstGeom>
            <a:noFill/>
          </p:spPr>
          <p:txBody>
            <a:bodyPr wrap="square" rtlCol="0">
              <a:spAutoFit/>
            </a:bodyPr>
            <a:lstStyle/>
            <a:p>
              <a:r>
                <a:rPr lang="cs-CZ" dirty="0" smtClean="0">
                  <a:latin typeface="Trebuchet MS" panose="020B0603020202020204" pitchFamily="34" charset="0"/>
                </a:rPr>
                <a:t>(energie, kterou získá elektron, je-li urychlen napětím 1 volt)</a:t>
              </a:r>
            </a:p>
          </p:txBody>
        </p:sp>
        <p:sp>
          <p:nvSpPr>
            <p:cNvPr id="31" name="TextovéPole 30"/>
            <p:cNvSpPr txBox="1"/>
            <p:nvPr/>
          </p:nvSpPr>
          <p:spPr>
            <a:xfrm>
              <a:off x="605661" y="5682331"/>
              <a:ext cx="3506391" cy="369332"/>
            </a:xfrm>
            <a:prstGeom prst="rect">
              <a:avLst/>
            </a:prstGeom>
            <a:noFill/>
          </p:spPr>
          <p:txBody>
            <a:bodyPr wrap="square" rtlCol="0">
              <a:spAutoFit/>
            </a:bodyPr>
            <a:lstStyle/>
            <a:p>
              <a:r>
                <a:rPr lang="cs-CZ" u="sng" dirty="0">
                  <a:solidFill>
                    <a:srgbClr val="C00000"/>
                  </a:solidFill>
                  <a:latin typeface="Trebuchet MS" panose="020B0603020202020204" pitchFamily="34" charset="0"/>
                </a:rPr>
                <a:t>Č</a:t>
              </a:r>
              <a:r>
                <a:rPr lang="cs-CZ" u="sng" dirty="0" smtClean="0">
                  <a:solidFill>
                    <a:srgbClr val="C00000"/>
                  </a:solidFill>
                  <a:latin typeface="Trebuchet MS" panose="020B0603020202020204" pitchFamily="34" charset="0"/>
                </a:rPr>
                <a:t>ervené světlo </a:t>
              </a:r>
              <a:r>
                <a:rPr lang="cs-CZ" dirty="0" smtClean="0">
                  <a:latin typeface="Trebuchet MS" panose="020B0603020202020204" pitchFamily="34" charset="0"/>
                </a:rPr>
                <a:t>(příklad)</a:t>
              </a:r>
              <a:endParaRPr lang="cs-CZ" dirty="0" smtClean="0">
                <a:solidFill>
                  <a:srgbClr val="C00000"/>
                </a:solidFill>
                <a:latin typeface="Trebuchet MS" panose="020B0603020202020204" pitchFamily="34" charset="0"/>
              </a:endParaRPr>
            </a:p>
          </p:txBody>
        </p:sp>
        <p:sp>
          <p:nvSpPr>
            <p:cNvPr id="32" name="TextovéPole 31"/>
            <p:cNvSpPr txBox="1"/>
            <p:nvPr/>
          </p:nvSpPr>
          <p:spPr>
            <a:xfrm>
              <a:off x="605661" y="6036907"/>
              <a:ext cx="8256182" cy="369332"/>
            </a:xfrm>
            <a:prstGeom prst="rect">
              <a:avLst/>
            </a:prstGeom>
            <a:noFill/>
          </p:spPr>
          <p:txBody>
            <a:bodyPr wrap="square" rtlCol="0">
              <a:spAutoFit/>
            </a:bodyPr>
            <a:lstStyle/>
            <a:p>
              <a:r>
                <a:rPr lang="cs-CZ" dirty="0" smtClean="0">
                  <a:latin typeface="Trebuchet MS" panose="020B0603020202020204" pitchFamily="34" charset="0"/>
                </a:rPr>
                <a:t>Vlnová délka 700 </a:t>
              </a:r>
              <a:r>
                <a:rPr lang="cs-CZ" dirty="0" err="1" smtClean="0">
                  <a:latin typeface="Trebuchet MS" panose="020B0603020202020204" pitchFamily="34" charset="0"/>
                </a:rPr>
                <a:t>nm</a:t>
              </a:r>
              <a:r>
                <a:rPr lang="cs-CZ" dirty="0" smtClean="0">
                  <a:latin typeface="Trebuchet MS" panose="020B0603020202020204" pitchFamily="34" charset="0"/>
                </a:rPr>
                <a:t>            frekvence  </a:t>
              </a:r>
              <a:r>
                <a:rPr lang="en-GB" dirty="0" smtClean="0">
                  <a:latin typeface="Trebuchet MS" panose="020B0603020202020204" pitchFamily="34" charset="0"/>
                </a:rPr>
                <a:t>430 THz </a:t>
              </a:r>
              <a:r>
                <a:rPr lang="cs-CZ" dirty="0" smtClean="0">
                  <a:latin typeface="Trebuchet MS" panose="020B0603020202020204" pitchFamily="34" charset="0"/>
                </a:rPr>
                <a:t>           </a:t>
              </a:r>
              <a:r>
                <a:rPr lang="en-GB" dirty="0" err="1" smtClean="0">
                  <a:latin typeface="Trebuchet MS" panose="020B0603020202020204" pitchFamily="34" charset="0"/>
                </a:rPr>
                <a:t>energie</a:t>
              </a:r>
              <a:r>
                <a:rPr lang="cs-CZ" dirty="0">
                  <a:latin typeface="Trebuchet MS" panose="020B0603020202020204" pitchFamily="34" charset="0"/>
                </a:rPr>
                <a:t> </a:t>
              </a:r>
              <a:r>
                <a:rPr lang="cs-CZ" dirty="0" smtClean="0">
                  <a:latin typeface="Trebuchet MS" panose="020B0603020202020204" pitchFamily="34" charset="0"/>
                </a:rPr>
                <a:t>fotonů</a:t>
              </a:r>
              <a:r>
                <a:rPr lang="en-GB" dirty="0" smtClean="0">
                  <a:latin typeface="Trebuchet MS" panose="020B0603020202020204" pitchFamily="34" charset="0"/>
                </a:rPr>
                <a:t> 1,8 eV</a:t>
              </a:r>
              <a:endParaRPr lang="cs-CZ" dirty="0" smtClean="0">
                <a:latin typeface="Trebuchet MS" panose="020B0603020202020204" pitchFamily="34" charset="0"/>
              </a:endParaRPr>
            </a:p>
          </p:txBody>
        </p:sp>
        <p:cxnSp>
          <p:nvCxnSpPr>
            <p:cNvPr id="34" name="Přímá spojnice se šipkou 33"/>
            <p:cNvCxnSpPr/>
            <p:nvPr/>
          </p:nvCxnSpPr>
          <p:spPr>
            <a:xfrm>
              <a:off x="2950395" y="6240235"/>
              <a:ext cx="585909"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5743468" y="6234008"/>
              <a:ext cx="585909"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50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880356" y="2821578"/>
            <a:ext cx="3193870" cy="707886"/>
          </a:xfrm>
          <a:prstGeom prst="rect">
            <a:avLst/>
          </a:prstGeom>
          <a:noFill/>
        </p:spPr>
        <p:txBody>
          <a:bodyPr wrap="square" rtlCol="0">
            <a:spAutoFit/>
          </a:bodyPr>
          <a:lstStyle/>
          <a:p>
            <a:r>
              <a:rPr lang="cs-CZ" sz="4000" dirty="0" smtClean="0">
                <a:solidFill>
                  <a:srgbClr val="0000B4"/>
                </a:solidFill>
                <a:latin typeface="Trebuchet MS" panose="020B0603020202020204" pitchFamily="34" charset="0"/>
              </a:rPr>
              <a:t>Co je světlo?</a:t>
            </a:r>
          </a:p>
        </p:txBody>
      </p:sp>
      <p:sp>
        <p:nvSpPr>
          <p:cNvPr id="3" name="TextovéPole 2"/>
          <p:cNvSpPr txBox="1"/>
          <p:nvPr/>
        </p:nvSpPr>
        <p:spPr>
          <a:xfrm>
            <a:off x="242596" y="4135042"/>
            <a:ext cx="8668139" cy="1200329"/>
          </a:xfrm>
          <a:prstGeom prst="rect">
            <a:avLst/>
          </a:prstGeom>
          <a:noFill/>
        </p:spPr>
        <p:txBody>
          <a:bodyPr wrap="square" rtlCol="0">
            <a:spAutoFit/>
          </a:bodyPr>
          <a:lstStyle/>
          <a:p>
            <a:pPr algn="ctr">
              <a:lnSpc>
                <a:spcPct val="120000"/>
              </a:lnSpc>
            </a:pPr>
            <a:r>
              <a:rPr lang="cs-CZ" sz="2000" dirty="0" smtClean="0">
                <a:latin typeface="Trebuchet MS" panose="020B0603020202020204" pitchFamily="34" charset="0"/>
              </a:rPr>
              <a:t>Světlo je kvantované elektromagnetické vlnění, které se šíří prázdným prostorem (vakuem) pro každého pozorovatele stejnou konečnou rychlostí </a:t>
            </a:r>
          </a:p>
          <a:p>
            <a:pPr algn="ctr">
              <a:lnSpc>
                <a:spcPct val="120000"/>
              </a:lnSpc>
            </a:pPr>
            <a:r>
              <a:rPr lang="cs-CZ" sz="2000" b="1" i="1" dirty="0" smtClean="0">
                <a:latin typeface="Trebuchet MS" panose="020B0603020202020204" pitchFamily="34" charset="0"/>
              </a:rPr>
              <a:t>c</a:t>
            </a:r>
            <a:r>
              <a:rPr lang="cs-CZ" sz="2000" dirty="0" smtClean="0">
                <a:latin typeface="Trebuchet MS" panose="020B0603020202020204" pitchFamily="34" charset="0"/>
              </a:rPr>
              <a:t> </a:t>
            </a:r>
            <a:r>
              <a:rPr lang="cs-CZ" sz="2000" dirty="0">
                <a:latin typeface="Trebuchet MS" panose="020B0603020202020204" pitchFamily="34" charset="0"/>
              </a:rPr>
              <a:t>= 299 792 </a:t>
            </a:r>
            <a:r>
              <a:rPr lang="cs-CZ" sz="2000" dirty="0" smtClean="0">
                <a:latin typeface="Trebuchet MS" panose="020B0603020202020204" pitchFamily="34" charset="0"/>
              </a:rPr>
              <a:t>458 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7527" y="286936"/>
            <a:ext cx="2639527" cy="174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744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195253" y="2668083"/>
            <a:ext cx="6681650" cy="1585049"/>
          </a:xfrm>
          <a:prstGeom prst="rect">
            <a:avLst/>
          </a:prstGeom>
          <a:noFill/>
        </p:spPr>
        <p:txBody>
          <a:bodyPr wrap="square" rtlCol="0">
            <a:spAutoFit/>
          </a:bodyPr>
          <a:lstStyle/>
          <a:p>
            <a:pPr algn="ctr"/>
            <a:r>
              <a:rPr lang="cs-CZ" sz="3200" dirty="0" smtClean="0">
                <a:solidFill>
                  <a:srgbClr val="0000B4"/>
                </a:solidFill>
                <a:latin typeface="Trebuchet MS" panose="020B0603020202020204" pitchFamily="34" charset="0"/>
              </a:rPr>
              <a:t>Důsledky principu</a:t>
            </a:r>
          </a:p>
          <a:p>
            <a:pPr algn="ctr"/>
            <a:r>
              <a:rPr lang="cs-CZ" sz="3200" dirty="0" smtClean="0">
                <a:solidFill>
                  <a:srgbClr val="0000B4"/>
                </a:solidFill>
                <a:latin typeface="Trebuchet MS" panose="020B0603020202020204" pitchFamily="34" charset="0"/>
              </a:rPr>
              <a:t>konstantní rychlosti světla</a:t>
            </a:r>
          </a:p>
          <a:p>
            <a:pPr algn="ctr">
              <a:spcBef>
                <a:spcPts val="600"/>
              </a:spcBef>
            </a:pPr>
            <a:r>
              <a:rPr lang="cs-CZ" sz="2800" dirty="0" smtClean="0">
                <a:solidFill>
                  <a:srgbClr val="0000B4"/>
                </a:solidFill>
                <a:latin typeface="Trebuchet MS" panose="020B0603020202020204" pitchFamily="34" charset="0"/>
              </a:rPr>
              <a:t>(efekty speciální teorie relativity)</a:t>
            </a:r>
          </a:p>
        </p:txBody>
      </p:sp>
    </p:spTree>
    <p:extLst>
      <p:ext uri="{BB962C8B-B14F-4D97-AF65-F5344CB8AC3E}">
        <p14:creationId xmlns:p14="http://schemas.microsoft.com/office/powerpoint/2010/main" val="1036682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Čas</a:t>
            </a:r>
            <a:endParaRPr lang="cs-CZ" sz="3200" u="sng" dirty="0">
              <a:solidFill>
                <a:srgbClr val="0000B4"/>
              </a:solidFill>
              <a:latin typeface="Trebuchet MS" panose="020B0603020202020204" pitchFamily="34" charset="0"/>
            </a:endParaRPr>
          </a:p>
        </p:txBody>
      </p:sp>
      <p:grpSp>
        <p:nvGrpSpPr>
          <p:cNvPr id="23" name="Skupina 22"/>
          <p:cNvGrpSpPr/>
          <p:nvPr/>
        </p:nvGrpSpPr>
        <p:grpSpPr>
          <a:xfrm>
            <a:off x="600892" y="1965898"/>
            <a:ext cx="4947420" cy="2480005"/>
            <a:chOff x="679264" y="1536952"/>
            <a:chExt cx="4947420" cy="2480005"/>
          </a:xfrm>
        </p:grpSpPr>
        <p:pic>
          <p:nvPicPr>
            <p:cNvPr id="7169" name="Picture 1" descr="D:\Pavel\Documents\Fyzika\Science To Go\Relativita\Dilata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11" b="33444"/>
            <a:stretch/>
          </p:blipFill>
          <p:spPr bwMode="auto">
            <a:xfrm>
              <a:off x="679264" y="1536952"/>
              <a:ext cx="4947420" cy="248000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2651759" y="2194526"/>
              <a:ext cx="0" cy="966652"/>
            </a:xfrm>
            <a:prstGeom prst="line">
              <a:avLst/>
            </a:prstGeom>
            <a:ln w="19050">
              <a:solidFill>
                <a:srgbClr val="0000B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rot="10800000">
              <a:off x="2608216" y="2183640"/>
              <a:ext cx="0" cy="966652"/>
            </a:xfrm>
            <a:prstGeom prst="line">
              <a:avLst/>
            </a:prstGeom>
            <a:ln w="19050">
              <a:solidFill>
                <a:srgbClr val="0000B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2651759" y="2204323"/>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2953293" y="2204323"/>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3115489" y="1985515"/>
              <a:ext cx="336182" cy="307777"/>
            </a:xfrm>
            <a:prstGeom prst="rect">
              <a:avLst/>
            </a:prstGeom>
            <a:noFill/>
          </p:spPr>
          <p:txBody>
            <a:bodyPr wrap="none" rtlCol="0">
              <a:spAutoFit/>
            </a:bodyPr>
            <a:lstStyle/>
            <a:p>
              <a:r>
                <a:rPr lang="cs-CZ" sz="1400" dirty="0" smtClean="0">
                  <a:solidFill>
                    <a:srgbClr val="009900"/>
                  </a:solidFill>
                  <a:latin typeface="Trebuchet MS" panose="020B0603020202020204" pitchFamily="34" charset="0"/>
                </a:rPr>
                <a:t>A</a:t>
              </a:r>
              <a:r>
                <a:rPr lang="en-GB" sz="1400" dirty="0" smtClean="0">
                  <a:solidFill>
                    <a:srgbClr val="009900"/>
                  </a:solidFill>
                  <a:latin typeface="Trebuchet MS" panose="020B0603020202020204" pitchFamily="34" charset="0"/>
                </a:rPr>
                <a:t>’</a:t>
              </a:r>
              <a:endParaRPr lang="cs-CZ" sz="1400" dirty="0">
                <a:solidFill>
                  <a:srgbClr val="009900"/>
                </a:solidFill>
                <a:latin typeface="Trebuchet MS" panose="020B0603020202020204" pitchFamily="34" charset="0"/>
              </a:endParaRPr>
            </a:p>
          </p:txBody>
        </p:sp>
      </p:grpSp>
      <p:grpSp>
        <p:nvGrpSpPr>
          <p:cNvPr id="41" name="Skupina 40"/>
          <p:cNvGrpSpPr/>
          <p:nvPr/>
        </p:nvGrpSpPr>
        <p:grpSpPr>
          <a:xfrm>
            <a:off x="525333" y="4549026"/>
            <a:ext cx="5953540" cy="1782106"/>
            <a:chOff x="525333" y="4549026"/>
            <a:chExt cx="5953540" cy="1782106"/>
          </a:xfrm>
        </p:grpSpPr>
        <p:sp>
          <p:nvSpPr>
            <p:cNvPr id="28" name="TextovéPole 27"/>
            <p:cNvSpPr txBox="1"/>
            <p:nvPr/>
          </p:nvSpPr>
          <p:spPr>
            <a:xfrm>
              <a:off x="632063" y="4549026"/>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Dívka na nástupišti</a:t>
              </a:r>
              <a:endParaRPr lang="cs-CZ" sz="2200" u="sng" dirty="0">
                <a:solidFill>
                  <a:srgbClr val="0000B4"/>
                </a:solidFill>
                <a:latin typeface="Trebuchet MS" panose="020B0603020202020204" pitchFamily="34" charset="0"/>
              </a:endParaRPr>
            </a:p>
          </p:txBody>
        </p:sp>
        <p:grpSp>
          <p:nvGrpSpPr>
            <p:cNvPr id="40" name="Skupina 39"/>
            <p:cNvGrpSpPr/>
            <p:nvPr/>
          </p:nvGrpSpPr>
          <p:grpSpPr>
            <a:xfrm>
              <a:off x="525333" y="5057508"/>
              <a:ext cx="5953540" cy="1273624"/>
              <a:chOff x="525333" y="5109756"/>
              <a:chExt cx="5953540" cy="1273624"/>
            </a:xfrm>
          </p:grpSpPr>
          <p:cxnSp>
            <p:nvCxnSpPr>
              <p:cNvPr id="29" name="Přímá spojnice 28"/>
              <p:cNvCxnSpPr/>
              <p:nvPr/>
            </p:nvCxnSpPr>
            <p:spPr>
              <a:xfrm>
                <a:off x="2294309" y="5437411"/>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542652" y="5616123"/>
                <a:ext cx="1817872" cy="738664"/>
              </a:xfrm>
              <a:prstGeom prst="rect">
                <a:avLst/>
              </a:prstGeom>
              <a:noFill/>
            </p:spPr>
            <p:txBody>
              <a:bodyPr wrap="square" rtlCol="0">
                <a:spAutoFit/>
              </a:bodyPr>
              <a:lstStyle/>
              <a:p>
                <a:pPr algn="ctr"/>
                <a:r>
                  <a:rPr lang="cs-CZ" sz="1400" dirty="0" smtClean="0">
                    <a:solidFill>
                      <a:srgbClr val="C00000"/>
                    </a:solidFill>
                    <a:latin typeface="Trebuchet MS" panose="020B0603020202020204" pitchFamily="34" charset="0"/>
                  </a:rPr>
                  <a:t>dráha, kterou světlo urazí za 5 vteřin</a:t>
                </a:r>
              </a:p>
              <a:p>
                <a:pPr algn="ctr"/>
                <a:r>
                  <a:rPr lang="cs-CZ" sz="1400" dirty="0" smtClean="0">
                    <a:solidFill>
                      <a:srgbClr val="C00000"/>
                    </a:solidFill>
                    <a:latin typeface="Trebuchet MS" panose="020B0603020202020204" pitchFamily="34" charset="0"/>
                  </a:rPr>
                  <a:t>(1 500 000 km)</a:t>
                </a:r>
                <a:endParaRPr lang="cs-CZ" sz="1400" dirty="0">
                  <a:solidFill>
                    <a:srgbClr val="C00000"/>
                  </a:solidFill>
                  <a:latin typeface="Trebuchet MS" panose="020B0603020202020204" pitchFamily="34" charset="0"/>
                </a:endParaRPr>
              </a:p>
            </p:txBody>
          </p:sp>
          <p:cxnSp>
            <p:nvCxnSpPr>
              <p:cNvPr id="30" name="Přímá spojnice se šipkou 29"/>
              <p:cNvCxnSpPr/>
              <p:nvPr/>
            </p:nvCxnSpPr>
            <p:spPr>
              <a:xfrm>
                <a:off x="2294309" y="5437411"/>
                <a:ext cx="298268" cy="0"/>
              </a:xfrm>
              <a:prstGeom prst="straightConnector1">
                <a:avLst/>
              </a:prstGeom>
              <a:ln w="1905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525333" y="5109756"/>
                <a:ext cx="4296912" cy="307777"/>
              </a:xfrm>
              <a:prstGeom prst="rect">
                <a:avLst/>
              </a:prstGeom>
              <a:noFill/>
            </p:spPr>
            <p:txBody>
              <a:bodyPr wrap="square" rtlCol="0">
                <a:spAutoFit/>
              </a:bodyPr>
              <a:lstStyle/>
              <a:p>
                <a:pPr algn="ctr"/>
                <a:r>
                  <a:rPr lang="cs-CZ" sz="1400" dirty="0" smtClean="0">
                    <a:solidFill>
                      <a:srgbClr val="009900"/>
                    </a:solidFill>
                    <a:latin typeface="Trebuchet MS" panose="020B0603020202020204" pitchFamily="34" charset="0"/>
                  </a:rPr>
                  <a:t>dráha, kterou vlak urazí za 5 vteřin (1 200 000 km)</a:t>
                </a:r>
                <a:endParaRPr lang="cs-CZ" sz="1400" dirty="0">
                  <a:solidFill>
                    <a:srgbClr val="009900"/>
                  </a:solidFill>
                  <a:latin typeface="Trebuchet MS" panose="020B0603020202020204" pitchFamily="34" charset="0"/>
                </a:endParaRPr>
              </a:p>
            </p:txBody>
          </p:sp>
          <p:cxnSp>
            <p:nvCxnSpPr>
              <p:cNvPr id="33" name="Přímá spojnice 32"/>
              <p:cNvCxnSpPr/>
              <p:nvPr/>
            </p:nvCxnSpPr>
            <p:spPr>
              <a:xfrm flipV="1">
                <a:off x="2592577" y="5437411"/>
                <a:ext cx="0" cy="91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ovéPole 33"/>
              <p:cNvSpPr txBox="1"/>
              <p:nvPr/>
            </p:nvSpPr>
            <p:spPr>
              <a:xfrm>
                <a:off x="2747630" y="5430880"/>
                <a:ext cx="3418039" cy="307777"/>
              </a:xfrm>
              <a:prstGeom prst="rect">
                <a:avLst/>
              </a:prstGeom>
              <a:noFill/>
            </p:spPr>
            <p:txBody>
              <a:bodyPr wrap="square" rtlCol="0">
                <a:spAutoFit/>
              </a:bodyPr>
              <a:lstStyle/>
              <a:p>
                <a:r>
                  <a:rPr lang="cs-CZ" sz="1400" b="1" dirty="0" smtClean="0">
                    <a:latin typeface="Trebuchet MS" panose="020B0603020202020204" pitchFamily="34" charset="0"/>
                  </a:rPr>
                  <a:t>výška vagónu </a:t>
                </a:r>
                <a:r>
                  <a:rPr lang="cs-CZ" sz="1400" dirty="0" smtClean="0">
                    <a:latin typeface="Trebuchet MS" panose="020B0603020202020204" pitchFamily="34" charset="0"/>
                  </a:rPr>
                  <a:t>podle Pythagorovy věty:</a:t>
                </a:r>
                <a:endParaRPr lang="cs-CZ" sz="1400"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5" name="TextovéPole 34"/>
                  <p:cNvSpPr txBox="1"/>
                  <p:nvPr/>
                </p:nvSpPr>
                <p:spPr>
                  <a:xfrm>
                    <a:off x="2662822" y="5745188"/>
                    <a:ext cx="3816051" cy="36099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cs-CZ" sz="1400" b="0" i="1" smtClean="0">
                              <a:latin typeface="Cambria Math"/>
                            </a:rPr>
                            <m:t>h</m:t>
                          </m:r>
                          <m:r>
                            <a:rPr lang="cs-CZ" sz="1400" b="0" i="1" smtClean="0">
                              <a:latin typeface="Cambria Math"/>
                            </a:rPr>
                            <m:t>=</m:t>
                          </m:r>
                          <m:rad>
                            <m:radPr>
                              <m:degHide m:val="on"/>
                              <m:ctrlPr>
                                <a:rPr lang="cs-CZ" sz="1400" b="0" i="1" smtClean="0">
                                  <a:latin typeface="Cambria Math"/>
                                  <a:ea typeface="Cambria Math"/>
                                </a:rPr>
                              </m:ctrlPr>
                            </m:radPr>
                            <m:deg/>
                            <m:e>
                              <m:sSup>
                                <m:sSupPr>
                                  <m:ctrlPr>
                                    <a:rPr lang="cs-CZ" sz="1400" b="0" i="1" smtClean="0">
                                      <a:latin typeface="Cambria Math"/>
                                      <a:ea typeface="Cambria Math"/>
                                    </a:rPr>
                                  </m:ctrlPr>
                                </m:sSupPr>
                                <m:e>
                                  <m:r>
                                    <a:rPr lang="cs-CZ" sz="1400" b="0" i="1" smtClean="0">
                                      <a:latin typeface="Cambria Math"/>
                                      <a:ea typeface="Cambria Math"/>
                                    </a:rPr>
                                    <m:t>1500000</m:t>
                                  </m:r>
                                </m:e>
                                <m:sup>
                                  <m:r>
                                    <a:rPr lang="cs-CZ" sz="1400" b="0" i="1" smtClean="0">
                                      <a:latin typeface="Cambria Math"/>
                                      <a:ea typeface="Cambria Math"/>
                                    </a:rPr>
                                    <m:t>2</m:t>
                                  </m:r>
                                </m:sup>
                              </m:sSup>
                              <m:r>
                                <a:rPr lang="cs-CZ" sz="1400" b="0" i="1" smtClean="0">
                                  <a:latin typeface="Cambria Math"/>
                                  <a:ea typeface="Cambria Math"/>
                                </a:rPr>
                                <m:t>−</m:t>
                              </m:r>
                              <m:sSup>
                                <m:sSupPr>
                                  <m:ctrlPr>
                                    <a:rPr lang="cs-CZ" sz="1400" b="0" i="1" smtClean="0">
                                      <a:latin typeface="Cambria Math"/>
                                      <a:ea typeface="Cambria Math"/>
                                    </a:rPr>
                                  </m:ctrlPr>
                                </m:sSupPr>
                                <m:e>
                                  <m:r>
                                    <a:rPr lang="cs-CZ" sz="1400" b="0" i="1" smtClean="0">
                                      <a:latin typeface="Cambria Math"/>
                                      <a:ea typeface="Cambria Math"/>
                                    </a:rPr>
                                    <m:t>1200000</m:t>
                                  </m:r>
                                </m:e>
                                <m:sup>
                                  <m:r>
                                    <a:rPr lang="cs-CZ" sz="1400" b="0" i="1" smtClean="0">
                                      <a:latin typeface="Cambria Math"/>
                                      <a:ea typeface="Cambria Math"/>
                                    </a:rPr>
                                    <m:t>2</m:t>
                                  </m:r>
                                </m:sup>
                              </m:sSup>
                            </m:e>
                          </m:rad>
                          <m:r>
                            <m:rPr>
                              <m:nor/>
                            </m:rPr>
                            <a:rPr lang="cs-CZ" sz="1400" b="0" i="0" smtClean="0">
                              <a:latin typeface="Cambria Math"/>
                              <a:ea typeface="Cambria Math"/>
                            </a:rPr>
                            <m:t> </m:t>
                          </m:r>
                          <m:r>
                            <m:rPr>
                              <m:nor/>
                            </m:rPr>
                            <a:rPr lang="cs-CZ" sz="1400" b="0" i="0" smtClean="0">
                              <a:latin typeface="Cambria Math"/>
                              <a:ea typeface="Cambria Math"/>
                            </a:rPr>
                            <m:t>km</m:t>
                          </m:r>
                          <m:r>
                            <a:rPr lang="cs-CZ" sz="1400" b="0" i="1" smtClean="0">
                              <a:latin typeface="Cambria Math"/>
                              <a:ea typeface="Cambria Math"/>
                            </a:rPr>
                            <m:t>=900000 </m:t>
                          </m:r>
                          <m:r>
                            <m:rPr>
                              <m:nor/>
                            </m:rPr>
                            <a:rPr lang="cs-CZ" sz="1400" b="0" i="0" smtClean="0">
                              <a:latin typeface="Cambria Math"/>
                              <a:ea typeface="Cambria Math"/>
                            </a:rPr>
                            <m:t>km</m:t>
                          </m:r>
                        </m:oMath>
                      </m:oMathPara>
                    </a14:m>
                    <a:endParaRPr lang="cs-CZ" sz="1400" dirty="0"/>
                  </a:p>
                </p:txBody>
              </p:sp>
            </mc:Choice>
            <mc:Fallback xmlns="">
              <p:sp>
                <p:nvSpPr>
                  <p:cNvPr id="35" name="TextovéPole 34"/>
                  <p:cNvSpPr txBox="1">
                    <a:spLocks noRot="1" noChangeAspect="1" noMove="1" noResize="1" noEditPoints="1" noAdjustHandles="1" noChangeArrowheads="1" noChangeShapeType="1" noTextEdit="1"/>
                  </p:cNvSpPr>
                  <p:nvPr/>
                </p:nvSpPr>
                <p:spPr>
                  <a:xfrm>
                    <a:off x="2662822" y="5745188"/>
                    <a:ext cx="3816051" cy="360996"/>
                  </a:xfrm>
                  <a:prstGeom prst="rect">
                    <a:avLst/>
                  </a:prstGeom>
                  <a:blipFill rotWithShape="1">
                    <a:blip r:embed="rId4"/>
                    <a:stretch>
                      <a:fillRect/>
                    </a:stretch>
                  </a:blipFill>
                </p:spPr>
                <p:txBody>
                  <a:bodyPr/>
                  <a:lstStyle/>
                  <a:p>
                    <a:r>
                      <a:rPr lang="cs-CZ">
                        <a:noFill/>
                      </a:rPr>
                      <a:t> </a:t>
                    </a:r>
                  </a:p>
                </p:txBody>
              </p:sp>
            </mc:Fallback>
          </mc:AlternateContent>
        </p:grpSp>
      </p:grpSp>
      <p:grpSp>
        <p:nvGrpSpPr>
          <p:cNvPr id="39" name="Skupina 38"/>
          <p:cNvGrpSpPr/>
          <p:nvPr/>
        </p:nvGrpSpPr>
        <p:grpSpPr>
          <a:xfrm>
            <a:off x="5548312" y="2172628"/>
            <a:ext cx="3481246" cy="2140633"/>
            <a:chOff x="5548312" y="2153035"/>
            <a:chExt cx="3481246" cy="2140633"/>
          </a:xfrm>
        </p:grpSpPr>
        <p:sp>
          <p:nvSpPr>
            <p:cNvPr id="19" name="TextovéPole 18"/>
            <p:cNvSpPr txBox="1"/>
            <p:nvPr/>
          </p:nvSpPr>
          <p:spPr>
            <a:xfrm>
              <a:off x="5584718" y="2153035"/>
              <a:ext cx="2292530"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Kluk ve vlaku</a:t>
              </a:r>
              <a:endParaRPr lang="cs-CZ" sz="2200" u="sng" dirty="0">
                <a:solidFill>
                  <a:srgbClr val="0000B4"/>
                </a:solidFill>
                <a:latin typeface="Trebuchet MS" panose="020B0603020202020204" pitchFamily="34" charset="0"/>
              </a:endParaRPr>
            </a:p>
          </p:txBody>
        </p:sp>
        <p:sp>
          <p:nvSpPr>
            <p:cNvPr id="21" name="TextovéPole 20"/>
            <p:cNvSpPr txBox="1"/>
            <p:nvPr/>
          </p:nvSpPr>
          <p:spPr>
            <a:xfrm>
              <a:off x="5548312" y="2620736"/>
              <a:ext cx="3481246" cy="338554"/>
            </a:xfrm>
            <a:prstGeom prst="rect">
              <a:avLst/>
            </a:prstGeom>
            <a:noFill/>
          </p:spPr>
          <p:txBody>
            <a:bodyPr wrap="square" rtlCol="0">
              <a:spAutoFit/>
            </a:bodyPr>
            <a:lstStyle/>
            <a:p>
              <a:r>
                <a:rPr lang="cs-CZ" sz="1600" dirty="0" smtClean="0">
                  <a:solidFill>
                    <a:srgbClr val="0000B4"/>
                  </a:solidFill>
                  <a:latin typeface="Trebuchet MS" panose="020B0603020202020204" pitchFamily="34" charset="0"/>
                </a:rPr>
                <a:t>dráha světla </a:t>
              </a:r>
              <a:r>
                <a:rPr lang="cs-CZ" sz="1600" dirty="0" smtClean="0">
                  <a:latin typeface="Trebuchet MS" panose="020B0603020202020204" pitchFamily="34" charset="0"/>
                </a:rPr>
                <a:t>= 2 x</a:t>
              </a:r>
              <a:r>
                <a:rPr lang="en-GB" sz="1600" dirty="0" smtClean="0">
                  <a:latin typeface="Trebuchet MS" panose="020B0603020202020204" pitchFamily="34" charset="0"/>
                </a:rPr>
                <a:t> v</a:t>
              </a:r>
              <a:r>
                <a:rPr lang="cs-CZ" sz="1600" dirty="0" err="1" smtClean="0">
                  <a:latin typeface="Trebuchet MS" panose="020B0603020202020204" pitchFamily="34" charset="0"/>
                </a:rPr>
                <a:t>ýška</a:t>
              </a:r>
              <a:r>
                <a:rPr lang="cs-CZ" sz="1600" dirty="0" smtClean="0">
                  <a:latin typeface="Trebuchet MS" panose="020B0603020202020204" pitchFamily="34" charset="0"/>
                </a:rPr>
                <a:t> vagónu</a:t>
              </a:r>
            </a:p>
          </p:txBody>
        </p:sp>
        <p:sp>
          <p:nvSpPr>
            <p:cNvPr id="36" name="Obdélník 35"/>
            <p:cNvSpPr/>
            <p:nvPr/>
          </p:nvSpPr>
          <p:spPr>
            <a:xfrm>
              <a:off x="6746234" y="2959290"/>
              <a:ext cx="1568058" cy="338554"/>
            </a:xfrm>
            <a:prstGeom prst="rect">
              <a:avLst/>
            </a:prstGeom>
          </p:spPr>
          <p:txBody>
            <a:bodyPr wrap="none">
              <a:spAutoFit/>
            </a:bodyPr>
            <a:lstStyle/>
            <a:p>
              <a:r>
                <a:rPr lang="cs-CZ" sz="1600" dirty="0">
                  <a:latin typeface="Trebuchet MS" panose="020B0603020202020204" pitchFamily="34" charset="0"/>
                </a:rPr>
                <a:t>= 1 800 000 km</a:t>
              </a:r>
              <a:endParaRPr lang="cs-CZ" sz="1600" i="1" baseline="-25000" dirty="0">
                <a:latin typeface="Trebuchet MS" panose="020B0603020202020204" pitchFamily="34" charset="0"/>
              </a:endParaRPr>
            </a:p>
          </p:txBody>
        </p:sp>
        <p:sp>
          <p:nvSpPr>
            <p:cNvPr id="37" name="TextovéPole 36"/>
            <p:cNvSpPr txBox="1"/>
            <p:nvPr/>
          </p:nvSpPr>
          <p:spPr>
            <a:xfrm>
              <a:off x="5584718" y="3638159"/>
              <a:ext cx="3364028" cy="338554"/>
            </a:xfrm>
            <a:prstGeom prst="rect">
              <a:avLst/>
            </a:prstGeom>
            <a:noFill/>
          </p:spPr>
          <p:txBody>
            <a:bodyPr wrap="square" rtlCol="0">
              <a:spAutoFit/>
            </a:bodyPr>
            <a:lstStyle/>
            <a:p>
              <a:r>
                <a:rPr lang="cs-CZ" sz="1600" dirty="0" smtClean="0">
                  <a:latin typeface="Trebuchet MS" panose="020B0603020202020204" pitchFamily="34" charset="0"/>
                </a:rPr>
                <a:t>kluk naměří čas = dráha světla / </a:t>
              </a:r>
              <a:r>
                <a:rPr lang="cs-CZ" sz="1600" b="1" i="1" dirty="0" smtClean="0">
                  <a:latin typeface="Trebuchet MS" panose="020B0603020202020204" pitchFamily="34" charset="0"/>
                </a:rPr>
                <a:t>c</a:t>
              </a:r>
              <a:endParaRPr lang="cs-CZ" sz="1600" b="1" i="1" dirty="0">
                <a:latin typeface="Trebuchet MS" panose="020B0603020202020204" pitchFamily="34" charset="0"/>
              </a:endParaRPr>
            </a:p>
          </p:txBody>
        </p:sp>
        <p:sp>
          <p:nvSpPr>
            <p:cNvPr id="38" name="TextovéPole 37"/>
            <p:cNvSpPr txBox="1"/>
            <p:nvPr/>
          </p:nvSpPr>
          <p:spPr>
            <a:xfrm>
              <a:off x="7073064" y="3955114"/>
              <a:ext cx="1149315" cy="338554"/>
            </a:xfrm>
            <a:prstGeom prst="rect">
              <a:avLst/>
            </a:prstGeom>
            <a:noFill/>
          </p:spPr>
          <p:txBody>
            <a:bodyPr wrap="square" rtlCol="0">
              <a:spAutoFit/>
            </a:bodyPr>
            <a:lstStyle/>
            <a:p>
              <a:r>
                <a:rPr lang="cs-CZ" sz="1600" dirty="0" smtClean="0">
                  <a:latin typeface="Trebuchet MS" panose="020B0603020202020204" pitchFamily="34" charset="0"/>
                </a:rPr>
                <a:t>= 6 vteřin</a:t>
              </a:r>
              <a:endParaRPr lang="cs-CZ" sz="1600" dirty="0">
                <a:latin typeface="Trebuchet MS" panose="020B0603020202020204" pitchFamily="34" charset="0"/>
              </a:endParaRPr>
            </a:p>
          </p:txBody>
        </p:sp>
      </p:grpSp>
      <p:sp>
        <p:nvSpPr>
          <p:cNvPr id="42" name="TextovéPole 41"/>
          <p:cNvSpPr txBox="1"/>
          <p:nvPr/>
        </p:nvSpPr>
        <p:spPr>
          <a:xfrm>
            <a:off x="679264" y="925443"/>
            <a:ext cx="8141207" cy="815608"/>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má extrémní rozměry a jede stálou extrémní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sp>
        <p:nvSpPr>
          <p:cNvPr id="45" name="TextovéPole 44"/>
          <p:cNvSpPr txBox="1"/>
          <p:nvPr/>
        </p:nvSpPr>
        <p:spPr>
          <a:xfrm>
            <a:off x="679264" y="6511833"/>
            <a:ext cx="8219580" cy="292388"/>
          </a:xfrm>
          <a:prstGeom prst="rect">
            <a:avLst/>
          </a:prstGeom>
          <a:noFill/>
        </p:spPr>
        <p:txBody>
          <a:bodyPr wrap="square" rtlCol="0">
            <a:spAutoFit/>
          </a:bodyPr>
          <a:lstStyle/>
          <a:p>
            <a:pPr algn="r"/>
            <a:r>
              <a:rPr lang="cs-CZ" sz="1300" dirty="0" smtClean="0">
                <a:latin typeface="Trebuchet MS" panose="020B0603020202020204" pitchFamily="34" charset="0"/>
              </a:rPr>
              <a:t>Ilustrace převzaty z: L.D. </a:t>
            </a:r>
            <a:r>
              <a:rPr lang="cs-CZ" sz="1300" dirty="0" err="1" smtClean="0">
                <a:latin typeface="Trebuchet MS" panose="020B0603020202020204" pitchFamily="34" charset="0"/>
              </a:rPr>
              <a:t>Landau</a:t>
            </a:r>
            <a:r>
              <a:rPr lang="cs-CZ" sz="1300" dirty="0" smtClean="0">
                <a:latin typeface="Trebuchet MS" panose="020B0603020202020204" pitchFamily="34" charset="0"/>
              </a:rPr>
              <a:t>, J.B. </a:t>
            </a:r>
            <a:r>
              <a:rPr lang="cs-CZ" sz="1300" dirty="0" err="1" smtClean="0">
                <a:latin typeface="Trebuchet MS" panose="020B0603020202020204" pitchFamily="34" charset="0"/>
              </a:rPr>
              <a:t>Rumer</a:t>
            </a:r>
            <a:r>
              <a:rPr lang="cs-CZ" sz="1300" dirty="0" smtClean="0">
                <a:latin typeface="Trebuchet MS" panose="020B0603020202020204" pitchFamily="34" charset="0"/>
              </a:rPr>
              <a:t>, </a:t>
            </a:r>
            <a:r>
              <a:rPr lang="cs-CZ" sz="1300" i="1" dirty="0" smtClean="0">
                <a:latin typeface="Trebuchet MS" panose="020B0603020202020204" pitchFamily="34" charset="0"/>
              </a:rPr>
              <a:t>Co je to teorie relativity </a:t>
            </a:r>
            <a:r>
              <a:rPr lang="cs-CZ" sz="1300" dirty="0" smtClean="0">
                <a:latin typeface="Trebuchet MS" panose="020B0603020202020204" pitchFamily="34" charset="0"/>
              </a:rPr>
              <a:t>(Albatros 1972), ilustroval J. </a:t>
            </a:r>
            <a:r>
              <a:rPr lang="cs-CZ" sz="1300" dirty="0" err="1" smtClean="0">
                <a:latin typeface="Trebuchet MS" panose="020B0603020202020204" pitchFamily="34" charset="0"/>
              </a:rPr>
              <a:t>Malák</a:t>
            </a:r>
            <a:endParaRPr lang="cs-CZ" sz="1300" dirty="0">
              <a:latin typeface="Trebuchet MS" panose="020B0603020202020204" pitchFamily="34" charset="0"/>
            </a:endParaRPr>
          </a:p>
        </p:txBody>
      </p:sp>
    </p:spTree>
    <p:extLst>
      <p:ext uri="{BB962C8B-B14F-4D97-AF65-F5344CB8AC3E}">
        <p14:creationId xmlns:p14="http://schemas.microsoft.com/office/powerpoint/2010/main" val="12930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Čas</a:t>
            </a:r>
            <a:endParaRPr lang="cs-CZ" sz="3200" u="sng" dirty="0">
              <a:solidFill>
                <a:srgbClr val="0000B4"/>
              </a:solidFill>
              <a:latin typeface="Trebuchet MS" panose="020B0603020202020204" pitchFamily="34" charset="0"/>
            </a:endParaRPr>
          </a:p>
        </p:txBody>
      </p:sp>
      <p:sp>
        <p:nvSpPr>
          <p:cNvPr id="22" name="TextovéPole 21"/>
          <p:cNvSpPr txBox="1"/>
          <p:nvPr/>
        </p:nvSpPr>
        <p:spPr>
          <a:xfrm>
            <a:off x="679264" y="925443"/>
            <a:ext cx="8219579" cy="815608"/>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má extrémní rozměry a jede stálou extrémní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cxnSp>
        <p:nvCxnSpPr>
          <p:cNvPr id="39" name="Přímá spojnice 3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grpSp>
        <p:nvGrpSpPr>
          <p:cNvPr id="40" name="Skupina 39"/>
          <p:cNvGrpSpPr/>
          <p:nvPr/>
        </p:nvGrpSpPr>
        <p:grpSpPr>
          <a:xfrm>
            <a:off x="600892" y="1965898"/>
            <a:ext cx="4947420" cy="2480005"/>
            <a:chOff x="679264" y="1536952"/>
            <a:chExt cx="4947420" cy="2480005"/>
          </a:xfrm>
        </p:grpSpPr>
        <p:pic>
          <p:nvPicPr>
            <p:cNvPr id="41" name="Picture 1" descr="D:\Pavel\Documents\Fyzika\Science To Go\Relativita\Dilata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11" b="33444"/>
            <a:stretch/>
          </p:blipFill>
          <p:spPr bwMode="auto">
            <a:xfrm>
              <a:off x="679264" y="1536952"/>
              <a:ext cx="4947420" cy="2480005"/>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Přímá spojnice 41"/>
            <p:cNvCxnSpPr/>
            <p:nvPr/>
          </p:nvCxnSpPr>
          <p:spPr>
            <a:xfrm>
              <a:off x="2651759" y="2194526"/>
              <a:ext cx="0" cy="966652"/>
            </a:xfrm>
            <a:prstGeom prst="line">
              <a:avLst/>
            </a:prstGeom>
            <a:ln w="19050">
              <a:solidFill>
                <a:srgbClr val="0000B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rot="10800000">
              <a:off x="2608216" y="2183640"/>
              <a:ext cx="0" cy="966652"/>
            </a:xfrm>
            <a:prstGeom prst="line">
              <a:avLst/>
            </a:prstGeom>
            <a:ln w="19050">
              <a:solidFill>
                <a:srgbClr val="0000B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a:off x="2651759" y="2204323"/>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flipV="1">
              <a:off x="2953293" y="2204323"/>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3115489" y="1985515"/>
              <a:ext cx="336182" cy="307777"/>
            </a:xfrm>
            <a:prstGeom prst="rect">
              <a:avLst/>
            </a:prstGeom>
            <a:noFill/>
          </p:spPr>
          <p:txBody>
            <a:bodyPr wrap="none" rtlCol="0">
              <a:spAutoFit/>
            </a:bodyPr>
            <a:lstStyle/>
            <a:p>
              <a:r>
                <a:rPr lang="cs-CZ" sz="1400" dirty="0" smtClean="0">
                  <a:solidFill>
                    <a:srgbClr val="009900"/>
                  </a:solidFill>
                  <a:latin typeface="Trebuchet MS" panose="020B0603020202020204" pitchFamily="34" charset="0"/>
                </a:rPr>
                <a:t>A</a:t>
              </a:r>
              <a:r>
                <a:rPr lang="en-GB" sz="1400" dirty="0" smtClean="0">
                  <a:solidFill>
                    <a:srgbClr val="009900"/>
                  </a:solidFill>
                  <a:latin typeface="Trebuchet MS" panose="020B0603020202020204" pitchFamily="34" charset="0"/>
                </a:rPr>
                <a:t>’</a:t>
              </a:r>
              <a:endParaRPr lang="cs-CZ" sz="1400" dirty="0">
                <a:solidFill>
                  <a:srgbClr val="009900"/>
                </a:solidFill>
                <a:latin typeface="Trebuchet MS" panose="020B0603020202020204" pitchFamily="34" charset="0"/>
              </a:endParaRPr>
            </a:p>
          </p:txBody>
        </p:sp>
      </p:grpSp>
      <p:sp>
        <p:nvSpPr>
          <p:cNvPr id="47" name="TextovéPole 46"/>
          <p:cNvSpPr txBox="1"/>
          <p:nvPr/>
        </p:nvSpPr>
        <p:spPr>
          <a:xfrm>
            <a:off x="632063" y="4549026"/>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Dívka na nástupišti</a:t>
            </a:r>
            <a:endParaRPr lang="cs-CZ" sz="2200" u="sng" dirty="0">
              <a:solidFill>
                <a:srgbClr val="0000B4"/>
              </a:solidFill>
              <a:latin typeface="Trebuchet MS" panose="020B0603020202020204" pitchFamily="34" charset="0"/>
            </a:endParaRPr>
          </a:p>
        </p:txBody>
      </p:sp>
      <p:grpSp>
        <p:nvGrpSpPr>
          <p:cNvPr id="48" name="Skupina 47"/>
          <p:cNvGrpSpPr/>
          <p:nvPr/>
        </p:nvGrpSpPr>
        <p:grpSpPr>
          <a:xfrm>
            <a:off x="525333" y="5057508"/>
            <a:ext cx="5953540" cy="1273624"/>
            <a:chOff x="525333" y="5109756"/>
            <a:chExt cx="5953540" cy="1273624"/>
          </a:xfrm>
        </p:grpSpPr>
        <p:cxnSp>
          <p:nvCxnSpPr>
            <p:cNvPr id="49" name="Přímá spojnice 48"/>
            <p:cNvCxnSpPr/>
            <p:nvPr/>
          </p:nvCxnSpPr>
          <p:spPr>
            <a:xfrm>
              <a:off x="2294309" y="5437411"/>
              <a:ext cx="298268" cy="945969"/>
            </a:xfrm>
            <a:prstGeom prst="line">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a:off x="542652" y="5616123"/>
              <a:ext cx="1817872" cy="738664"/>
            </a:xfrm>
            <a:prstGeom prst="rect">
              <a:avLst/>
            </a:prstGeom>
            <a:noFill/>
          </p:spPr>
          <p:txBody>
            <a:bodyPr wrap="square" rtlCol="0">
              <a:spAutoFit/>
            </a:bodyPr>
            <a:lstStyle/>
            <a:p>
              <a:pPr algn="ctr"/>
              <a:r>
                <a:rPr lang="cs-CZ" sz="1400" dirty="0" smtClean="0">
                  <a:solidFill>
                    <a:srgbClr val="C00000"/>
                  </a:solidFill>
                  <a:latin typeface="Trebuchet MS" panose="020B0603020202020204" pitchFamily="34" charset="0"/>
                </a:rPr>
                <a:t>dráha, kterou světlo urazí za 5 vteřin</a:t>
              </a:r>
            </a:p>
            <a:p>
              <a:pPr algn="ctr"/>
              <a:r>
                <a:rPr lang="cs-CZ" sz="1400" dirty="0" smtClean="0">
                  <a:solidFill>
                    <a:srgbClr val="C00000"/>
                  </a:solidFill>
                  <a:latin typeface="Trebuchet MS" panose="020B0603020202020204" pitchFamily="34" charset="0"/>
                </a:rPr>
                <a:t>(1 500 000 km)</a:t>
              </a:r>
              <a:endParaRPr lang="cs-CZ" sz="1400" dirty="0">
                <a:solidFill>
                  <a:srgbClr val="C00000"/>
                </a:solidFill>
                <a:latin typeface="Trebuchet MS" panose="020B0603020202020204" pitchFamily="34" charset="0"/>
              </a:endParaRPr>
            </a:p>
          </p:txBody>
        </p:sp>
        <p:cxnSp>
          <p:nvCxnSpPr>
            <p:cNvPr id="51" name="Přímá spojnice se šipkou 50"/>
            <p:cNvCxnSpPr/>
            <p:nvPr/>
          </p:nvCxnSpPr>
          <p:spPr>
            <a:xfrm>
              <a:off x="2294309" y="5437411"/>
              <a:ext cx="298268" cy="0"/>
            </a:xfrm>
            <a:prstGeom prst="straightConnector1">
              <a:avLst/>
            </a:prstGeom>
            <a:ln w="1905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52" name="TextovéPole 51"/>
            <p:cNvSpPr txBox="1"/>
            <p:nvPr/>
          </p:nvSpPr>
          <p:spPr>
            <a:xfrm>
              <a:off x="525333" y="5109756"/>
              <a:ext cx="4296912" cy="307777"/>
            </a:xfrm>
            <a:prstGeom prst="rect">
              <a:avLst/>
            </a:prstGeom>
            <a:noFill/>
          </p:spPr>
          <p:txBody>
            <a:bodyPr wrap="square" rtlCol="0">
              <a:spAutoFit/>
            </a:bodyPr>
            <a:lstStyle/>
            <a:p>
              <a:pPr algn="ctr"/>
              <a:r>
                <a:rPr lang="cs-CZ" sz="1400" dirty="0" smtClean="0">
                  <a:solidFill>
                    <a:srgbClr val="009900"/>
                  </a:solidFill>
                  <a:latin typeface="Trebuchet MS" panose="020B0603020202020204" pitchFamily="34" charset="0"/>
                </a:rPr>
                <a:t>dráha, kterou vlak urazí za 5 vteřin (1 200 000 km)</a:t>
              </a:r>
              <a:endParaRPr lang="cs-CZ" sz="1400" dirty="0">
                <a:solidFill>
                  <a:srgbClr val="009900"/>
                </a:solidFill>
                <a:latin typeface="Trebuchet MS" panose="020B0603020202020204" pitchFamily="34" charset="0"/>
              </a:endParaRPr>
            </a:p>
          </p:txBody>
        </p:sp>
        <p:cxnSp>
          <p:nvCxnSpPr>
            <p:cNvPr id="53" name="Přímá spojnice 52"/>
            <p:cNvCxnSpPr/>
            <p:nvPr/>
          </p:nvCxnSpPr>
          <p:spPr>
            <a:xfrm flipV="1">
              <a:off x="2592577" y="5437411"/>
              <a:ext cx="0" cy="91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2747630" y="5430880"/>
              <a:ext cx="3418039" cy="307777"/>
            </a:xfrm>
            <a:prstGeom prst="rect">
              <a:avLst/>
            </a:prstGeom>
            <a:noFill/>
          </p:spPr>
          <p:txBody>
            <a:bodyPr wrap="square" rtlCol="0">
              <a:spAutoFit/>
            </a:bodyPr>
            <a:lstStyle/>
            <a:p>
              <a:r>
                <a:rPr lang="cs-CZ" sz="1400" b="1" dirty="0" smtClean="0">
                  <a:latin typeface="Trebuchet MS" panose="020B0603020202020204" pitchFamily="34" charset="0"/>
                </a:rPr>
                <a:t>výška vagónu </a:t>
              </a:r>
              <a:r>
                <a:rPr lang="cs-CZ" sz="1400" dirty="0" smtClean="0">
                  <a:latin typeface="Trebuchet MS" panose="020B0603020202020204" pitchFamily="34" charset="0"/>
                </a:rPr>
                <a:t>podle Pythagorovy věty:</a:t>
              </a:r>
              <a:endParaRPr lang="cs-CZ" sz="1400"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55" name="TextovéPole 54"/>
                <p:cNvSpPr txBox="1"/>
                <p:nvPr/>
              </p:nvSpPr>
              <p:spPr>
                <a:xfrm>
                  <a:off x="2662822" y="5745188"/>
                  <a:ext cx="3816051" cy="36099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cs-CZ" sz="1400" b="0" i="1" smtClean="0">
                            <a:latin typeface="Cambria Math"/>
                          </a:rPr>
                          <m:t>h</m:t>
                        </m:r>
                        <m:r>
                          <a:rPr lang="cs-CZ" sz="1400" b="0" i="1" smtClean="0">
                            <a:latin typeface="Cambria Math"/>
                          </a:rPr>
                          <m:t>=</m:t>
                        </m:r>
                        <m:rad>
                          <m:radPr>
                            <m:degHide m:val="on"/>
                            <m:ctrlPr>
                              <a:rPr lang="cs-CZ" sz="1400" b="0" i="1" smtClean="0">
                                <a:latin typeface="Cambria Math"/>
                                <a:ea typeface="Cambria Math"/>
                              </a:rPr>
                            </m:ctrlPr>
                          </m:radPr>
                          <m:deg/>
                          <m:e>
                            <m:sSup>
                              <m:sSupPr>
                                <m:ctrlPr>
                                  <a:rPr lang="cs-CZ" sz="1400" b="0" i="1" smtClean="0">
                                    <a:latin typeface="Cambria Math"/>
                                    <a:ea typeface="Cambria Math"/>
                                  </a:rPr>
                                </m:ctrlPr>
                              </m:sSupPr>
                              <m:e>
                                <m:r>
                                  <a:rPr lang="cs-CZ" sz="1400" b="0" i="1" smtClean="0">
                                    <a:latin typeface="Cambria Math"/>
                                    <a:ea typeface="Cambria Math"/>
                                  </a:rPr>
                                  <m:t>1500000</m:t>
                                </m:r>
                              </m:e>
                              <m:sup>
                                <m:r>
                                  <a:rPr lang="cs-CZ" sz="1400" b="0" i="1" smtClean="0">
                                    <a:latin typeface="Cambria Math"/>
                                    <a:ea typeface="Cambria Math"/>
                                  </a:rPr>
                                  <m:t>2</m:t>
                                </m:r>
                              </m:sup>
                            </m:sSup>
                            <m:r>
                              <a:rPr lang="cs-CZ" sz="1400" b="0" i="1" smtClean="0">
                                <a:latin typeface="Cambria Math"/>
                                <a:ea typeface="Cambria Math"/>
                              </a:rPr>
                              <m:t>−</m:t>
                            </m:r>
                            <m:sSup>
                              <m:sSupPr>
                                <m:ctrlPr>
                                  <a:rPr lang="cs-CZ" sz="1400" b="0" i="1" smtClean="0">
                                    <a:latin typeface="Cambria Math"/>
                                    <a:ea typeface="Cambria Math"/>
                                  </a:rPr>
                                </m:ctrlPr>
                              </m:sSupPr>
                              <m:e>
                                <m:r>
                                  <a:rPr lang="cs-CZ" sz="1400" b="0" i="1" smtClean="0">
                                    <a:latin typeface="Cambria Math"/>
                                    <a:ea typeface="Cambria Math"/>
                                  </a:rPr>
                                  <m:t>1200000</m:t>
                                </m:r>
                              </m:e>
                              <m:sup>
                                <m:r>
                                  <a:rPr lang="cs-CZ" sz="1400" b="0" i="1" smtClean="0">
                                    <a:latin typeface="Cambria Math"/>
                                    <a:ea typeface="Cambria Math"/>
                                  </a:rPr>
                                  <m:t>2</m:t>
                                </m:r>
                              </m:sup>
                            </m:sSup>
                          </m:e>
                        </m:rad>
                        <m:r>
                          <m:rPr>
                            <m:nor/>
                          </m:rPr>
                          <a:rPr lang="cs-CZ" sz="1400" b="0" i="0" smtClean="0">
                            <a:latin typeface="Cambria Math"/>
                            <a:ea typeface="Cambria Math"/>
                          </a:rPr>
                          <m:t> </m:t>
                        </m:r>
                        <m:r>
                          <m:rPr>
                            <m:nor/>
                          </m:rPr>
                          <a:rPr lang="cs-CZ" sz="1400" b="0" i="0" smtClean="0">
                            <a:latin typeface="Cambria Math"/>
                            <a:ea typeface="Cambria Math"/>
                          </a:rPr>
                          <m:t>km</m:t>
                        </m:r>
                        <m:r>
                          <a:rPr lang="cs-CZ" sz="1400" b="0" i="1" smtClean="0">
                            <a:latin typeface="Cambria Math"/>
                            <a:ea typeface="Cambria Math"/>
                          </a:rPr>
                          <m:t>=900000 </m:t>
                        </m:r>
                        <m:r>
                          <m:rPr>
                            <m:nor/>
                          </m:rPr>
                          <a:rPr lang="cs-CZ" sz="1400" b="0" i="0" smtClean="0">
                            <a:latin typeface="Cambria Math"/>
                            <a:ea typeface="Cambria Math"/>
                          </a:rPr>
                          <m:t>km</m:t>
                        </m:r>
                      </m:oMath>
                    </m:oMathPara>
                  </a14:m>
                  <a:endParaRPr lang="cs-CZ" sz="1400" dirty="0"/>
                </a:p>
              </p:txBody>
            </p:sp>
          </mc:Choice>
          <mc:Fallback xmlns="">
            <p:sp>
              <p:nvSpPr>
                <p:cNvPr id="55" name="TextovéPole 54"/>
                <p:cNvSpPr txBox="1">
                  <a:spLocks noRot="1" noChangeAspect="1" noMove="1" noResize="1" noEditPoints="1" noAdjustHandles="1" noChangeArrowheads="1" noChangeShapeType="1" noTextEdit="1"/>
                </p:cNvSpPr>
                <p:nvPr/>
              </p:nvSpPr>
              <p:spPr>
                <a:xfrm>
                  <a:off x="2662822" y="5745188"/>
                  <a:ext cx="3816051" cy="360996"/>
                </a:xfrm>
                <a:prstGeom prst="rect">
                  <a:avLst/>
                </a:prstGeom>
                <a:blipFill rotWithShape="1">
                  <a:blip r:embed="rId4"/>
                  <a:stretch>
                    <a:fillRect/>
                  </a:stretch>
                </a:blipFill>
              </p:spPr>
              <p:txBody>
                <a:bodyPr/>
                <a:lstStyle/>
                <a:p>
                  <a:r>
                    <a:rPr lang="cs-CZ">
                      <a:noFill/>
                    </a:rPr>
                    <a:t> </a:t>
                  </a:r>
                </a:p>
              </p:txBody>
            </p:sp>
          </mc:Fallback>
        </mc:AlternateContent>
      </p:grpSp>
      <p:grpSp>
        <p:nvGrpSpPr>
          <p:cNvPr id="56" name="Skupina 55"/>
          <p:cNvGrpSpPr/>
          <p:nvPr/>
        </p:nvGrpSpPr>
        <p:grpSpPr>
          <a:xfrm>
            <a:off x="5548312" y="2172628"/>
            <a:ext cx="3481246" cy="2140633"/>
            <a:chOff x="5548312" y="2153035"/>
            <a:chExt cx="3481246" cy="2140633"/>
          </a:xfrm>
        </p:grpSpPr>
        <p:sp>
          <p:nvSpPr>
            <p:cNvPr id="57" name="TextovéPole 56"/>
            <p:cNvSpPr txBox="1"/>
            <p:nvPr/>
          </p:nvSpPr>
          <p:spPr>
            <a:xfrm>
              <a:off x="5584718" y="2153035"/>
              <a:ext cx="2292530"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Kluk ve vlaku</a:t>
              </a:r>
              <a:endParaRPr lang="cs-CZ" sz="2200" u="sng" dirty="0">
                <a:solidFill>
                  <a:srgbClr val="0000B4"/>
                </a:solidFill>
                <a:latin typeface="Trebuchet MS" panose="020B0603020202020204" pitchFamily="34" charset="0"/>
              </a:endParaRPr>
            </a:p>
          </p:txBody>
        </p:sp>
        <p:sp>
          <p:nvSpPr>
            <p:cNvPr id="58" name="TextovéPole 57"/>
            <p:cNvSpPr txBox="1"/>
            <p:nvPr/>
          </p:nvSpPr>
          <p:spPr>
            <a:xfrm>
              <a:off x="5548312" y="2620736"/>
              <a:ext cx="3481246" cy="338554"/>
            </a:xfrm>
            <a:prstGeom prst="rect">
              <a:avLst/>
            </a:prstGeom>
            <a:noFill/>
          </p:spPr>
          <p:txBody>
            <a:bodyPr wrap="square" rtlCol="0">
              <a:spAutoFit/>
            </a:bodyPr>
            <a:lstStyle/>
            <a:p>
              <a:r>
                <a:rPr lang="cs-CZ" sz="1600" dirty="0" smtClean="0">
                  <a:solidFill>
                    <a:srgbClr val="0000B4"/>
                  </a:solidFill>
                  <a:latin typeface="Trebuchet MS" panose="020B0603020202020204" pitchFamily="34" charset="0"/>
                </a:rPr>
                <a:t>dráha světla </a:t>
              </a:r>
              <a:r>
                <a:rPr lang="cs-CZ" sz="1600" dirty="0" smtClean="0">
                  <a:latin typeface="Trebuchet MS" panose="020B0603020202020204" pitchFamily="34" charset="0"/>
                </a:rPr>
                <a:t>= 2 x</a:t>
              </a:r>
              <a:r>
                <a:rPr lang="en-GB" sz="1600" dirty="0" smtClean="0">
                  <a:latin typeface="Trebuchet MS" panose="020B0603020202020204" pitchFamily="34" charset="0"/>
                </a:rPr>
                <a:t> v</a:t>
              </a:r>
              <a:r>
                <a:rPr lang="cs-CZ" sz="1600" dirty="0" err="1" smtClean="0">
                  <a:latin typeface="Trebuchet MS" panose="020B0603020202020204" pitchFamily="34" charset="0"/>
                </a:rPr>
                <a:t>ýška</a:t>
              </a:r>
              <a:r>
                <a:rPr lang="cs-CZ" sz="1600" dirty="0" smtClean="0">
                  <a:latin typeface="Trebuchet MS" panose="020B0603020202020204" pitchFamily="34" charset="0"/>
                </a:rPr>
                <a:t> vagónu</a:t>
              </a:r>
            </a:p>
          </p:txBody>
        </p:sp>
        <p:sp>
          <p:nvSpPr>
            <p:cNvPr id="59" name="Obdélník 58"/>
            <p:cNvSpPr/>
            <p:nvPr/>
          </p:nvSpPr>
          <p:spPr>
            <a:xfrm>
              <a:off x="6746234" y="2959290"/>
              <a:ext cx="1568058" cy="338554"/>
            </a:xfrm>
            <a:prstGeom prst="rect">
              <a:avLst/>
            </a:prstGeom>
          </p:spPr>
          <p:txBody>
            <a:bodyPr wrap="none">
              <a:spAutoFit/>
            </a:bodyPr>
            <a:lstStyle/>
            <a:p>
              <a:r>
                <a:rPr lang="cs-CZ" sz="1600" dirty="0">
                  <a:latin typeface="Trebuchet MS" panose="020B0603020202020204" pitchFamily="34" charset="0"/>
                </a:rPr>
                <a:t>= 1 800 000 km</a:t>
              </a:r>
              <a:endParaRPr lang="cs-CZ" sz="1600" i="1" baseline="-25000" dirty="0">
                <a:latin typeface="Trebuchet MS" panose="020B0603020202020204" pitchFamily="34" charset="0"/>
              </a:endParaRPr>
            </a:p>
          </p:txBody>
        </p:sp>
        <p:sp>
          <p:nvSpPr>
            <p:cNvPr id="60" name="TextovéPole 59"/>
            <p:cNvSpPr txBox="1"/>
            <p:nvPr/>
          </p:nvSpPr>
          <p:spPr>
            <a:xfrm>
              <a:off x="5584718" y="3638159"/>
              <a:ext cx="3364028" cy="338554"/>
            </a:xfrm>
            <a:prstGeom prst="rect">
              <a:avLst/>
            </a:prstGeom>
            <a:noFill/>
          </p:spPr>
          <p:txBody>
            <a:bodyPr wrap="square" rtlCol="0">
              <a:spAutoFit/>
            </a:bodyPr>
            <a:lstStyle/>
            <a:p>
              <a:r>
                <a:rPr lang="cs-CZ" sz="1600" dirty="0" smtClean="0">
                  <a:latin typeface="Trebuchet MS" panose="020B0603020202020204" pitchFamily="34" charset="0"/>
                </a:rPr>
                <a:t>kluk naměří čas = dráha světla / </a:t>
              </a:r>
              <a:r>
                <a:rPr lang="cs-CZ" sz="1600" b="1" i="1" dirty="0" smtClean="0">
                  <a:latin typeface="Trebuchet MS" panose="020B0603020202020204" pitchFamily="34" charset="0"/>
                </a:rPr>
                <a:t>c</a:t>
              </a:r>
              <a:endParaRPr lang="cs-CZ" sz="1600" b="1" i="1" dirty="0">
                <a:latin typeface="Trebuchet MS" panose="020B0603020202020204" pitchFamily="34" charset="0"/>
              </a:endParaRPr>
            </a:p>
          </p:txBody>
        </p:sp>
        <p:sp>
          <p:nvSpPr>
            <p:cNvPr id="61" name="TextovéPole 60"/>
            <p:cNvSpPr txBox="1"/>
            <p:nvPr/>
          </p:nvSpPr>
          <p:spPr>
            <a:xfrm>
              <a:off x="7073064" y="3955114"/>
              <a:ext cx="1149315" cy="338554"/>
            </a:xfrm>
            <a:prstGeom prst="rect">
              <a:avLst/>
            </a:prstGeom>
            <a:noFill/>
          </p:spPr>
          <p:txBody>
            <a:bodyPr wrap="square" rtlCol="0">
              <a:spAutoFit/>
            </a:bodyPr>
            <a:lstStyle/>
            <a:p>
              <a:r>
                <a:rPr lang="cs-CZ" sz="1600" dirty="0" smtClean="0">
                  <a:latin typeface="Trebuchet MS" panose="020B0603020202020204" pitchFamily="34" charset="0"/>
                </a:rPr>
                <a:t>= 6 vteřin</a:t>
              </a:r>
              <a:endParaRPr lang="cs-CZ" sz="1600" dirty="0">
                <a:latin typeface="Trebuchet MS" panose="020B0603020202020204" pitchFamily="34" charset="0"/>
              </a:endParaRPr>
            </a:p>
          </p:txBody>
        </p:sp>
      </p:grpSp>
      <p:grpSp>
        <p:nvGrpSpPr>
          <p:cNvPr id="13" name="Skupina 12"/>
          <p:cNvGrpSpPr/>
          <p:nvPr/>
        </p:nvGrpSpPr>
        <p:grpSpPr>
          <a:xfrm>
            <a:off x="4266576" y="3488664"/>
            <a:ext cx="4553896" cy="2801809"/>
            <a:chOff x="-4318981" y="2206126"/>
            <a:chExt cx="4553896" cy="2801809"/>
          </a:xfrm>
          <a:solidFill>
            <a:schemeClr val="bg1"/>
          </a:solidFill>
        </p:grpSpPr>
        <p:sp>
          <p:nvSpPr>
            <p:cNvPr id="4" name="Obdélník 3"/>
            <p:cNvSpPr/>
            <p:nvPr/>
          </p:nvSpPr>
          <p:spPr>
            <a:xfrm>
              <a:off x="-4318981" y="2206126"/>
              <a:ext cx="4553896" cy="2801809"/>
            </a:xfrm>
            <a:prstGeom prst="rect">
              <a:avLst/>
            </a:prstGeom>
            <a:grp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5" name="TextovéPole 4"/>
            <p:cNvSpPr txBox="1"/>
            <p:nvPr/>
          </p:nvSpPr>
          <p:spPr>
            <a:xfrm>
              <a:off x="-3341837" y="2270329"/>
              <a:ext cx="2652787" cy="461665"/>
            </a:xfrm>
            <a:prstGeom prst="rect">
              <a:avLst/>
            </a:prstGeom>
            <a:grpFill/>
          </p:spPr>
          <p:txBody>
            <a:bodyPr wrap="square" rtlCol="0">
              <a:spAutoFit/>
            </a:bodyPr>
            <a:lstStyle/>
            <a:p>
              <a:r>
                <a:rPr lang="cs-CZ" sz="2400" dirty="0" smtClean="0">
                  <a:solidFill>
                    <a:srgbClr val="0000B4"/>
                  </a:solidFill>
                  <a:latin typeface="Trebuchet MS" panose="020B0603020202020204" pitchFamily="34" charset="0"/>
                </a:rPr>
                <a:t>1. Dilatace času</a:t>
              </a:r>
              <a:endParaRPr lang="cs-CZ" sz="2400" dirty="0">
                <a:solidFill>
                  <a:srgbClr val="0000B4"/>
                </a:solidFill>
                <a:latin typeface="Trebuchet MS" panose="020B0603020202020204" pitchFamily="34" charset="0"/>
              </a:endParaRPr>
            </a:p>
          </p:txBody>
        </p:sp>
        <p:sp>
          <p:nvSpPr>
            <p:cNvPr id="6" name="TextovéPole 5"/>
            <p:cNvSpPr txBox="1"/>
            <p:nvPr/>
          </p:nvSpPr>
          <p:spPr>
            <a:xfrm>
              <a:off x="-4134678" y="2809086"/>
              <a:ext cx="4314190" cy="646331"/>
            </a:xfrm>
            <a:prstGeom prst="rect">
              <a:avLst/>
            </a:prstGeom>
            <a:grpFill/>
          </p:spPr>
          <p:txBody>
            <a:bodyPr wrap="square" rtlCol="0">
              <a:spAutoFit/>
            </a:bodyPr>
            <a:lstStyle/>
            <a:p>
              <a:r>
                <a:rPr lang="cs-CZ" dirty="0" smtClean="0">
                  <a:latin typeface="Trebuchet MS" panose="020B0603020202020204" pitchFamily="34" charset="0"/>
                </a:rPr>
                <a:t>Pokud se nějaká věc pohybuje vůči mně rychlostí </a:t>
              </a:r>
              <a:r>
                <a:rPr lang="cs-CZ" i="1" dirty="0" smtClean="0">
                  <a:latin typeface="Trebuchet MS" panose="020B0603020202020204" pitchFamily="34" charset="0"/>
                </a:rPr>
                <a:t>v</a:t>
              </a:r>
              <a:r>
                <a:rPr lang="cs-CZ" dirty="0" smtClean="0">
                  <a:latin typeface="Trebuchet MS" panose="020B0603020202020204" pitchFamily="34" charset="0"/>
                </a:rPr>
                <a:t>, </a:t>
              </a:r>
              <a:r>
                <a:rPr lang="cs-CZ" b="1" dirty="0" smtClean="0">
                  <a:latin typeface="Trebuchet MS" panose="020B0603020202020204" pitchFamily="34" charset="0"/>
                </a:rPr>
                <a:t>plyne pro ni čas pomaleji</a:t>
              </a:r>
              <a:r>
                <a:rPr lang="cs-CZ" dirty="0" smtClean="0">
                  <a:latin typeface="Trebuchet MS" panose="020B0603020202020204" pitchFamily="34" charset="0"/>
                </a:rPr>
                <a:t>.</a:t>
              </a:r>
              <a:endParaRPr lang="cs-CZ" i="1"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7" name="Obdélník 6"/>
                <p:cNvSpPr/>
                <p:nvPr/>
              </p:nvSpPr>
              <p:spPr>
                <a:xfrm>
                  <a:off x="-3969329" y="3607521"/>
                  <a:ext cx="1378391" cy="461665"/>
                </a:xfrm>
                <a:prstGeom prst="rect">
                  <a:avLst/>
                </a:prstGeom>
                <a:grp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2400" b="0" i="1" smtClean="0">
                                <a:solidFill>
                                  <a:schemeClr val="tx1"/>
                                </a:solidFill>
                                <a:latin typeface="Cambria Math"/>
                              </a:rPr>
                            </m:ctrlPr>
                          </m:sSubPr>
                          <m:e>
                            <m:r>
                              <a:rPr lang="cs-CZ" sz="2400" b="0" i="1" smtClean="0">
                                <a:solidFill>
                                  <a:schemeClr val="tx1"/>
                                </a:solidFill>
                                <a:latin typeface="Cambria Math"/>
                              </a:rPr>
                              <m:t>𝑡</m:t>
                            </m:r>
                          </m:e>
                          <m:sub>
                            <m:r>
                              <a:rPr lang="cs-CZ" sz="2400" b="0" i="1" smtClean="0">
                                <a:solidFill>
                                  <a:schemeClr val="tx1"/>
                                </a:solidFill>
                                <a:latin typeface="Cambria Math"/>
                              </a:rPr>
                              <m:t>𝑑</m:t>
                            </m:r>
                          </m:sub>
                        </m:sSub>
                        <m:r>
                          <a:rPr lang="cs-CZ" sz="2400" b="0" i="1" smtClean="0">
                            <a:solidFill>
                              <a:schemeClr val="tx1"/>
                            </a:solidFill>
                            <a:latin typeface="Cambria Math"/>
                          </a:rPr>
                          <m:t>=</m:t>
                        </m:r>
                        <m:r>
                          <a:rPr lang="cs-CZ" sz="2400" b="0" i="1" smtClean="0">
                            <a:solidFill>
                              <a:schemeClr val="tx1"/>
                            </a:solidFill>
                            <a:latin typeface="Cambria Math"/>
                            <a:ea typeface="Cambria Math"/>
                          </a:rPr>
                          <m:t>𝛾</m:t>
                        </m:r>
                        <m:sSub>
                          <m:sSubPr>
                            <m:ctrlPr>
                              <a:rPr lang="cs-CZ" sz="2400" b="0" i="1" smtClean="0">
                                <a:solidFill>
                                  <a:schemeClr val="tx1"/>
                                </a:solidFill>
                                <a:latin typeface="Cambria Math"/>
                                <a:ea typeface="Cambria Math"/>
                              </a:rPr>
                            </m:ctrlPr>
                          </m:sSubPr>
                          <m:e>
                            <m:r>
                              <a:rPr lang="cs-CZ" sz="2400" b="0" i="1" smtClean="0">
                                <a:solidFill>
                                  <a:schemeClr val="tx1"/>
                                </a:solidFill>
                                <a:latin typeface="Cambria Math"/>
                                <a:ea typeface="Cambria Math"/>
                              </a:rPr>
                              <m:t>𝑡</m:t>
                            </m:r>
                          </m:e>
                          <m:sub>
                            <m:r>
                              <a:rPr lang="cs-CZ" sz="2400" b="0" i="1" smtClean="0">
                                <a:solidFill>
                                  <a:schemeClr val="tx1"/>
                                </a:solidFill>
                                <a:latin typeface="Cambria Math"/>
                                <a:ea typeface="Cambria Math"/>
                              </a:rPr>
                              <m:t>𝑘</m:t>
                            </m:r>
                          </m:sub>
                        </m:sSub>
                      </m:oMath>
                    </m:oMathPara>
                  </a14:m>
                  <a:endParaRPr lang="cs-CZ" sz="2400" dirty="0">
                    <a:solidFill>
                      <a:schemeClr val="tx1"/>
                    </a:solidFill>
                  </a:endParaRPr>
                </a:p>
              </p:txBody>
            </p:sp>
          </mc:Choice>
          <mc:Fallback xmlns="">
            <p:sp>
              <p:nvSpPr>
                <p:cNvPr id="7" name="Obdélník 6"/>
                <p:cNvSpPr>
                  <a:spLocks noRot="1" noChangeAspect="1" noMove="1" noResize="1" noEditPoints="1" noAdjustHandles="1" noChangeArrowheads="1" noChangeShapeType="1" noTextEdit="1"/>
                </p:cNvSpPr>
                <p:nvPr/>
              </p:nvSpPr>
              <p:spPr>
                <a:xfrm>
                  <a:off x="-3969329" y="3607521"/>
                  <a:ext cx="1378391" cy="461665"/>
                </a:xfrm>
                <a:prstGeom prst="rect">
                  <a:avLst/>
                </a:prstGeom>
                <a:blipFill rotWithShape="1">
                  <a:blip r:embed="rId5"/>
                  <a:stretch>
                    <a:fillRect b="-789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Obdélník 9"/>
                <p:cNvSpPr/>
                <p:nvPr/>
              </p:nvSpPr>
              <p:spPr>
                <a:xfrm>
                  <a:off x="-1955238" y="3509950"/>
                  <a:ext cx="1919628" cy="957313"/>
                </a:xfrm>
                <a:prstGeom prst="rect">
                  <a:avLst/>
                </a:prstGeom>
                <a:grpFill/>
              </p:spPr>
              <p:txBody>
                <a:bodyPr wrap="none">
                  <a:spAutoFit/>
                </a:bodyPr>
                <a:lstStyle/>
                <a:p>
                  <a:pPr algn="ctr"/>
                  <a14:m>
                    <m:oMathPara xmlns:m="http://schemas.openxmlformats.org/officeDocument/2006/math">
                      <m:oMathParaPr>
                        <m:jc m:val="centerGroup"/>
                      </m:oMathParaPr>
                      <m:oMath xmlns:m="http://schemas.openxmlformats.org/officeDocument/2006/math">
                        <m:r>
                          <a:rPr lang="cs-CZ" i="1" smtClean="0">
                            <a:latin typeface="Cambria Math"/>
                            <a:ea typeface="Cambria Math"/>
                          </a:rPr>
                          <m:t>𝛾</m:t>
                        </m:r>
                        <m:r>
                          <a:rPr lang="cs-CZ" i="1" smtClean="0">
                            <a:latin typeface="Cambria Math"/>
                            <a:ea typeface="Cambria Math"/>
                          </a:rPr>
                          <m:t>=</m:t>
                        </m:r>
                        <m:f>
                          <m:fPr>
                            <m:ctrlPr>
                              <a:rPr lang="cs-CZ" i="1">
                                <a:latin typeface="Cambria Math"/>
                                <a:ea typeface="Cambria Math"/>
                              </a:rPr>
                            </m:ctrlPr>
                          </m:fPr>
                          <m:num>
                            <m:r>
                              <a:rPr lang="cs-CZ" i="1">
                                <a:latin typeface="Cambria Math"/>
                                <a:ea typeface="Cambria Math"/>
                              </a:rPr>
                              <m:t>1</m:t>
                            </m:r>
                          </m:num>
                          <m:den>
                            <m:rad>
                              <m:radPr>
                                <m:degHide m:val="on"/>
                                <m:ctrlPr>
                                  <a:rPr lang="cs-CZ" i="1">
                                    <a:latin typeface="Cambria Math"/>
                                    <a:ea typeface="Cambria Math"/>
                                  </a:rPr>
                                </m:ctrlPr>
                              </m:radPr>
                              <m:deg/>
                              <m:e>
                                <m:r>
                                  <a:rPr lang="cs-CZ" i="1">
                                    <a:latin typeface="Cambria Math"/>
                                    <a:ea typeface="Cambria Math"/>
                                  </a:rPr>
                                  <m:t>1−</m:t>
                                </m:r>
                                <m:f>
                                  <m:fPr>
                                    <m:ctrlPr>
                                      <a:rPr lang="cs-CZ" i="1">
                                        <a:latin typeface="Cambria Math"/>
                                        <a:ea typeface="Cambria Math"/>
                                      </a:rPr>
                                    </m:ctrlPr>
                                  </m:fPr>
                                  <m:num>
                                    <m:sSup>
                                      <m:sSupPr>
                                        <m:ctrlPr>
                                          <a:rPr lang="cs-CZ" i="1">
                                            <a:latin typeface="Cambria Math"/>
                                            <a:ea typeface="Cambria Math"/>
                                          </a:rPr>
                                        </m:ctrlPr>
                                      </m:sSupPr>
                                      <m:e>
                                        <m:r>
                                          <a:rPr lang="cs-CZ" i="1">
                                            <a:latin typeface="Cambria Math"/>
                                            <a:ea typeface="Cambria Math"/>
                                          </a:rPr>
                                          <m:t>𝑣</m:t>
                                        </m:r>
                                      </m:e>
                                      <m:sup>
                                        <m:r>
                                          <a:rPr lang="cs-CZ" i="1">
                                            <a:latin typeface="Cambria Math"/>
                                            <a:ea typeface="Cambria Math"/>
                                          </a:rPr>
                                          <m:t>2</m:t>
                                        </m:r>
                                      </m:sup>
                                    </m:sSup>
                                  </m:num>
                                  <m:den>
                                    <m:sSup>
                                      <m:sSupPr>
                                        <m:ctrlPr>
                                          <a:rPr lang="cs-CZ" i="1">
                                            <a:latin typeface="Cambria Math"/>
                                            <a:ea typeface="Cambria Math"/>
                                          </a:rPr>
                                        </m:ctrlPr>
                                      </m:sSupPr>
                                      <m:e>
                                        <m:r>
                                          <a:rPr lang="cs-CZ" i="1">
                                            <a:latin typeface="Cambria Math"/>
                                            <a:ea typeface="Cambria Math"/>
                                          </a:rPr>
                                          <m:t>𝑐</m:t>
                                        </m:r>
                                      </m:e>
                                      <m:sup>
                                        <m:r>
                                          <a:rPr lang="cs-CZ" i="1">
                                            <a:latin typeface="Cambria Math"/>
                                            <a:ea typeface="Cambria Math"/>
                                          </a:rPr>
                                          <m:t>2</m:t>
                                        </m:r>
                                      </m:sup>
                                    </m:sSup>
                                  </m:den>
                                </m:f>
                              </m:e>
                            </m:rad>
                          </m:den>
                        </m:f>
                        <m:r>
                          <a:rPr lang="cs-CZ" i="1" smtClean="0">
                            <a:latin typeface="Cambria Math"/>
                            <a:ea typeface="Cambria Math"/>
                          </a:rPr>
                          <m:t>≥</m:t>
                        </m:r>
                        <m:r>
                          <a:rPr lang="cs-CZ" b="0" i="1" smtClean="0">
                            <a:latin typeface="Cambria Math"/>
                            <a:ea typeface="Cambria Math"/>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1955238" y="3509950"/>
                  <a:ext cx="1919628" cy="957313"/>
                </a:xfrm>
                <a:prstGeom prst="rect">
                  <a:avLst/>
                </a:prstGeom>
                <a:blipFill rotWithShape="1">
                  <a:blip r:embed="rId7"/>
                  <a:stretch>
                    <a:fillRect/>
                  </a:stretch>
                </a:blipFill>
              </p:spPr>
              <p:txBody>
                <a:bodyPr/>
                <a:lstStyle/>
                <a:p>
                  <a:r>
                    <a:rPr lang="cs-CZ">
                      <a:noFill/>
                    </a:rPr>
                    <a:t> </a:t>
                  </a:r>
                </a:p>
              </p:txBody>
            </p:sp>
          </mc:Fallback>
        </mc:AlternateContent>
        <p:sp>
          <p:nvSpPr>
            <p:cNvPr id="12" name="TextovéPole 11"/>
            <p:cNvSpPr txBox="1"/>
            <p:nvPr/>
          </p:nvSpPr>
          <p:spPr>
            <a:xfrm>
              <a:off x="-1890154" y="4545350"/>
              <a:ext cx="1802296" cy="369332"/>
            </a:xfrm>
            <a:prstGeom prst="rect">
              <a:avLst/>
            </a:prstGeom>
            <a:grpFill/>
          </p:spPr>
          <p:txBody>
            <a:bodyPr wrap="square" rtlCol="0">
              <a:spAutoFit/>
            </a:bodyPr>
            <a:lstStyle/>
            <a:p>
              <a:r>
                <a:rPr lang="cs-CZ" dirty="0" smtClean="0">
                  <a:latin typeface="Trebuchet MS" panose="020B0603020202020204" pitchFamily="34" charset="0"/>
                </a:rPr>
                <a:t>Lorenzův faktor</a:t>
              </a:r>
              <a:endParaRPr lang="cs-CZ" dirty="0">
                <a:latin typeface="Trebuchet MS" panose="020B0603020202020204" pitchFamily="34" charset="0"/>
              </a:endParaRPr>
            </a:p>
          </p:txBody>
        </p:sp>
      </p:grpSp>
    </p:spTree>
    <p:extLst>
      <p:ext uri="{BB962C8B-B14F-4D97-AF65-F5344CB8AC3E}">
        <p14:creationId xmlns:p14="http://schemas.microsoft.com/office/powerpoint/2010/main" val="15979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Rozměry</a:t>
            </a:r>
            <a:endParaRPr lang="cs-CZ" sz="3200" u="sng" dirty="0">
              <a:solidFill>
                <a:srgbClr val="0000B4"/>
              </a:solidFill>
              <a:latin typeface="Trebuchet MS" panose="020B0603020202020204" pitchFamily="34" charset="0"/>
            </a:endParaRPr>
          </a:p>
        </p:txBody>
      </p:sp>
      <p:pic>
        <p:nvPicPr>
          <p:cNvPr id="11266" name="Picture 2" descr="D:\Pavel\Documents\Fyzika\Science To Go\Relativita\Obrazek0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14" y="2089891"/>
            <a:ext cx="2813684" cy="4338335"/>
          </a:xfrm>
          <a:prstGeom prst="rect">
            <a:avLst/>
          </a:prstGeom>
          <a:noFill/>
          <a:extLst>
            <a:ext uri="{909E8E84-426E-40DD-AFC4-6F175D3DCCD1}">
              <a14:hiddenFill xmlns:a14="http://schemas.microsoft.com/office/drawing/2010/main">
                <a:solidFill>
                  <a:srgbClr val="FFFFFF"/>
                </a:solidFill>
              </a14:hiddenFill>
            </a:ext>
          </a:extLst>
        </p:spPr>
      </p:pic>
      <p:sp>
        <p:nvSpPr>
          <p:cNvPr id="39" name="TextovéPole 38"/>
          <p:cNvSpPr txBox="1"/>
          <p:nvPr/>
        </p:nvSpPr>
        <p:spPr>
          <a:xfrm>
            <a:off x="3631470" y="2403038"/>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Dívka ve vlaku</a:t>
            </a:r>
            <a:endParaRPr lang="cs-CZ" sz="2200" u="sng" dirty="0">
              <a:solidFill>
                <a:srgbClr val="0000B4"/>
              </a:solidFill>
              <a:latin typeface="Trebuchet MS" panose="020B0603020202020204" pitchFamily="34" charset="0"/>
            </a:endParaRPr>
          </a:p>
        </p:txBody>
      </p:sp>
      <p:sp>
        <p:nvSpPr>
          <p:cNvPr id="17" name="TextovéPole 16"/>
          <p:cNvSpPr txBox="1"/>
          <p:nvPr/>
        </p:nvSpPr>
        <p:spPr>
          <a:xfrm>
            <a:off x="3762103" y="2833925"/>
            <a:ext cx="5058369" cy="115416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a:latin typeface="Trebuchet MS" panose="020B0603020202020204" pitchFamily="34" charset="0"/>
              </a:rPr>
              <a:t>p</a:t>
            </a:r>
            <a:r>
              <a:rPr lang="cs-CZ" sz="1600" dirty="0" smtClean="0">
                <a:latin typeface="Trebuchet MS" panose="020B0603020202020204" pitchFamily="34" charset="0"/>
              </a:rPr>
              <a:t>odle údajů staničních hodin projede nástupiště od začátku do konce za 10 vteřin</a:t>
            </a: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její hodiny však ukážou 6 vteřin – nástupiště, které se vůči ní pohybuje, uvidí kratší</a:t>
            </a:r>
            <a:endParaRPr lang="cs-CZ" sz="1600" dirty="0">
              <a:latin typeface="Trebuchet MS" panose="020B0603020202020204" pitchFamily="34" charset="0"/>
            </a:endParaRPr>
          </a:p>
        </p:txBody>
      </p:sp>
      <p:sp>
        <p:nvSpPr>
          <p:cNvPr id="41" name="TextovéPole 40"/>
          <p:cNvSpPr txBox="1"/>
          <p:nvPr/>
        </p:nvSpPr>
        <p:spPr>
          <a:xfrm>
            <a:off x="679265" y="925443"/>
            <a:ext cx="8288386" cy="1169551"/>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má extrémní rozměry (délka 2 400 000 km) a míjí stejně dlouhé nástupiště</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 jede stálou extrémní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grpSp>
        <p:nvGrpSpPr>
          <p:cNvPr id="25" name="Skupina 24"/>
          <p:cNvGrpSpPr/>
          <p:nvPr/>
        </p:nvGrpSpPr>
        <p:grpSpPr>
          <a:xfrm>
            <a:off x="3631470" y="4148744"/>
            <a:ext cx="5189002" cy="1895485"/>
            <a:chOff x="3631470" y="4148744"/>
            <a:chExt cx="5189002" cy="1895485"/>
          </a:xfrm>
        </p:grpSpPr>
        <p:sp>
          <p:nvSpPr>
            <p:cNvPr id="40" name="TextovéPole 39"/>
            <p:cNvSpPr txBox="1"/>
            <p:nvPr/>
          </p:nvSpPr>
          <p:spPr>
            <a:xfrm>
              <a:off x="3631470" y="4148744"/>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Kluk na nástupišti</a:t>
              </a:r>
              <a:endParaRPr lang="cs-CZ" sz="2200" u="sng" dirty="0">
                <a:solidFill>
                  <a:srgbClr val="0000B4"/>
                </a:solidFill>
                <a:latin typeface="Trebuchet MS" panose="020B0603020202020204" pitchFamily="34" charset="0"/>
              </a:endParaRPr>
            </a:p>
          </p:txBody>
        </p:sp>
        <p:sp>
          <p:nvSpPr>
            <p:cNvPr id="24" name="TextovéPole 23"/>
            <p:cNvSpPr txBox="1"/>
            <p:nvPr/>
          </p:nvSpPr>
          <p:spPr>
            <a:xfrm>
              <a:off x="3762103" y="4643846"/>
              <a:ext cx="5058369"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mezi vjezdem začátku a konce vlaku do nádraží uplyne ve vlaku 10 vteřin</a:t>
              </a: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nádraží se však vůči vlaku pohybuje a na nástupišti uplyne jen 6 vteřin – vlak se klukovi bude jevit kratší</a:t>
              </a:r>
              <a:endParaRPr lang="cs-CZ" sz="1600" dirty="0">
                <a:latin typeface="Trebuchet MS" panose="020B0603020202020204" pitchFamily="34" charset="0"/>
              </a:endParaRPr>
            </a:p>
          </p:txBody>
        </p:sp>
      </p:grpSp>
    </p:spTree>
    <p:extLst>
      <p:ext uri="{BB962C8B-B14F-4D97-AF65-F5344CB8AC3E}">
        <p14:creationId xmlns:p14="http://schemas.microsoft.com/office/powerpoint/2010/main" val="33395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Rozměry</a:t>
            </a:r>
            <a:endParaRPr lang="cs-CZ" sz="3200" u="sng" dirty="0">
              <a:solidFill>
                <a:srgbClr val="0000B4"/>
              </a:solidFill>
              <a:latin typeface="Trebuchet MS" panose="020B0603020202020204" pitchFamily="34" charset="0"/>
            </a:endParaRPr>
          </a:p>
        </p:txBody>
      </p:sp>
      <p:pic>
        <p:nvPicPr>
          <p:cNvPr id="11266" name="Picture 2" descr="D:\Pavel\Documents\Fyzika\Science To Go\Relativita\Obrazek0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14" y="2089891"/>
            <a:ext cx="2813684" cy="4338335"/>
          </a:xfrm>
          <a:prstGeom prst="rect">
            <a:avLst/>
          </a:prstGeom>
          <a:noFill/>
          <a:extLst>
            <a:ext uri="{909E8E84-426E-40DD-AFC4-6F175D3DCCD1}">
              <a14:hiddenFill xmlns:a14="http://schemas.microsoft.com/office/drawing/2010/main">
                <a:solidFill>
                  <a:srgbClr val="FFFFFF"/>
                </a:solidFill>
              </a14:hiddenFill>
            </a:ext>
          </a:extLst>
        </p:spPr>
      </p:pic>
      <p:sp>
        <p:nvSpPr>
          <p:cNvPr id="39" name="TextovéPole 38"/>
          <p:cNvSpPr txBox="1"/>
          <p:nvPr/>
        </p:nvSpPr>
        <p:spPr>
          <a:xfrm>
            <a:off x="3631470" y="2403038"/>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Dívka ve vlaku</a:t>
            </a:r>
            <a:endParaRPr lang="cs-CZ" sz="2200" u="sng" dirty="0">
              <a:solidFill>
                <a:srgbClr val="0000B4"/>
              </a:solidFill>
              <a:latin typeface="Trebuchet MS" panose="020B0603020202020204" pitchFamily="34" charset="0"/>
            </a:endParaRPr>
          </a:p>
        </p:txBody>
      </p:sp>
      <p:sp>
        <p:nvSpPr>
          <p:cNvPr id="17" name="TextovéPole 16"/>
          <p:cNvSpPr txBox="1"/>
          <p:nvPr/>
        </p:nvSpPr>
        <p:spPr>
          <a:xfrm>
            <a:off x="3762103" y="2833925"/>
            <a:ext cx="5058369" cy="115416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a:latin typeface="Trebuchet MS" panose="020B0603020202020204" pitchFamily="34" charset="0"/>
              </a:rPr>
              <a:t>p</a:t>
            </a:r>
            <a:r>
              <a:rPr lang="cs-CZ" sz="1600" dirty="0" smtClean="0">
                <a:latin typeface="Trebuchet MS" panose="020B0603020202020204" pitchFamily="34" charset="0"/>
              </a:rPr>
              <a:t>odle údajů staničních hodin projede nástupiště od začátku do konce za 10 vteřin</a:t>
            </a: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její hodiny však ukážou 6 vteřin – nástupiště, které se vůči ní pohybuje, uvidí kratší</a:t>
            </a:r>
            <a:endParaRPr lang="cs-CZ" sz="1600" dirty="0">
              <a:latin typeface="Trebuchet MS" panose="020B0603020202020204" pitchFamily="34" charset="0"/>
            </a:endParaRPr>
          </a:p>
        </p:txBody>
      </p:sp>
      <p:sp>
        <p:nvSpPr>
          <p:cNvPr id="40" name="TextovéPole 39"/>
          <p:cNvSpPr txBox="1"/>
          <p:nvPr/>
        </p:nvSpPr>
        <p:spPr>
          <a:xfrm>
            <a:off x="3631470" y="4148744"/>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Kluk na nástupišti</a:t>
            </a:r>
            <a:endParaRPr lang="cs-CZ" sz="2200" u="sng" dirty="0">
              <a:solidFill>
                <a:srgbClr val="0000B4"/>
              </a:solidFill>
              <a:latin typeface="Trebuchet MS" panose="020B0603020202020204" pitchFamily="34" charset="0"/>
            </a:endParaRPr>
          </a:p>
        </p:txBody>
      </p:sp>
      <p:sp>
        <p:nvSpPr>
          <p:cNvPr id="41" name="TextovéPole 40"/>
          <p:cNvSpPr txBox="1"/>
          <p:nvPr/>
        </p:nvSpPr>
        <p:spPr>
          <a:xfrm>
            <a:off x="679265" y="925443"/>
            <a:ext cx="8288386" cy="1169551"/>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má extrémní rozměry (délka 2 400 000 km) a míjí stejně dlouhé nástupiště</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 jede stálou extrémní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sp>
        <p:nvSpPr>
          <p:cNvPr id="24" name="TextovéPole 23"/>
          <p:cNvSpPr txBox="1"/>
          <p:nvPr/>
        </p:nvSpPr>
        <p:spPr>
          <a:xfrm>
            <a:off x="3762103" y="4643846"/>
            <a:ext cx="5058369"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mezi vjezdem začátku a konce vlaku do nádraží uplyne ve vlaku 10 vteřin</a:t>
            </a: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nádraží se však vůči vlaku pohybuje a na nástupišti uplyne jen 6 vteřin – vlak se klukovi bude jevit kratší</a:t>
            </a:r>
            <a:endParaRPr lang="cs-CZ" sz="1600" dirty="0">
              <a:latin typeface="Trebuchet MS" panose="020B0603020202020204" pitchFamily="34" charset="0"/>
            </a:endParaRPr>
          </a:p>
        </p:txBody>
      </p:sp>
      <p:grpSp>
        <p:nvGrpSpPr>
          <p:cNvPr id="42" name="Skupina 41"/>
          <p:cNvGrpSpPr/>
          <p:nvPr/>
        </p:nvGrpSpPr>
        <p:grpSpPr>
          <a:xfrm>
            <a:off x="3683725" y="3486922"/>
            <a:ext cx="5143278" cy="2801809"/>
            <a:chOff x="-4601406" y="2206126"/>
            <a:chExt cx="5143278" cy="2801809"/>
          </a:xfrm>
        </p:grpSpPr>
        <p:sp>
          <p:nvSpPr>
            <p:cNvPr id="43" name="Obdélník 42"/>
            <p:cNvSpPr/>
            <p:nvPr/>
          </p:nvSpPr>
          <p:spPr>
            <a:xfrm>
              <a:off x="-4601406" y="2206126"/>
              <a:ext cx="5143278" cy="2801809"/>
            </a:xfrm>
            <a:prstGeom prst="rect">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44" name="TextovéPole 43"/>
            <p:cNvSpPr txBox="1"/>
            <p:nvPr/>
          </p:nvSpPr>
          <p:spPr>
            <a:xfrm>
              <a:off x="-3436878" y="2300160"/>
              <a:ext cx="2793559"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2. Kontrakce délek</a:t>
              </a:r>
              <a:endParaRPr lang="cs-CZ" sz="2400" dirty="0">
                <a:solidFill>
                  <a:srgbClr val="0000B4"/>
                </a:solidFill>
                <a:latin typeface="Trebuchet MS" panose="020B0603020202020204" pitchFamily="34" charset="0"/>
              </a:endParaRPr>
            </a:p>
          </p:txBody>
        </p:sp>
        <p:sp>
          <p:nvSpPr>
            <p:cNvPr id="45" name="TextovéPole 44"/>
            <p:cNvSpPr txBox="1"/>
            <p:nvPr/>
          </p:nvSpPr>
          <p:spPr>
            <a:xfrm>
              <a:off x="-4134678" y="2809086"/>
              <a:ext cx="4314190" cy="646331"/>
            </a:xfrm>
            <a:prstGeom prst="rect">
              <a:avLst/>
            </a:prstGeom>
            <a:noFill/>
          </p:spPr>
          <p:txBody>
            <a:bodyPr wrap="square" rtlCol="0">
              <a:spAutoFit/>
            </a:bodyPr>
            <a:lstStyle/>
            <a:p>
              <a:r>
                <a:rPr lang="cs-CZ" dirty="0" smtClean="0">
                  <a:latin typeface="Trebuchet MS" panose="020B0603020202020204" pitchFamily="34" charset="0"/>
                </a:rPr>
                <a:t>Pokud se nějaká věc pohybuje vůči mně rychlostí </a:t>
              </a:r>
              <a:r>
                <a:rPr lang="cs-CZ" i="1" dirty="0" smtClean="0">
                  <a:latin typeface="Trebuchet MS" panose="020B0603020202020204" pitchFamily="34" charset="0"/>
                </a:rPr>
                <a:t>v</a:t>
              </a:r>
              <a:r>
                <a:rPr lang="cs-CZ" dirty="0" smtClean="0">
                  <a:latin typeface="Trebuchet MS" panose="020B0603020202020204" pitchFamily="34" charset="0"/>
                </a:rPr>
                <a:t>, </a:t>
              </a:r>
              <a:r>
                <a:rPr lang="cs-CZ" b="1" dirty="0" smtClean="0">
                  <a:latin typeface="Trebuchet MS" panose="020B0603020202020204" pitchFamily="34" charset="0"/>
                </a:rPr>
                <a:t>jeví se mi kratší</a:t>
              </a:r>
              <a:r>
                <a:rPr lang="cs-CZ" dirty="0" smtClean="0">
                  <a:latin typeface="Trebuchet MS" panose="020B0603020202020204" pitchFamily="34" charset="0"/>
                </a:rPr>
                <a:t>.</a:t>
              </a:r>
              <a:endParaRPr lang="cs-CZ" i="1"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46" name="Obdélník 45"/>
                <p:cNvSpPr/>
                <p:nvPr/>
              </p:nvSpPr>
              <p:spPr>
                <a:xfrm>
                  <a:off x="-3969329" y="3607521"/>
                  <a:ext cx="1169102" cy="851452"/>
                </a:xfrm>
                <a:prstGeom prst="rect">
                  <a:avLst/>
                </a:prstGeom>
                <a:solidFill>
                  <a:srgbClr val="FFC0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2400" b="0" i="1" smtClean="0">
                                <a:solidFill>
                                  <a:schemeClr val="tx1"/>
                                </a:solidFill>
                                <a:latin typeface="Cambria Math"/>
                              </a:rPr>
                            </m:ctrlPr>
                          </m:sSubPr>
                          <m:e>
                            <m:r>
                              <a:rPr lang="cs-CZ" sz="2400" b="0" i="1" smtClean="0">
                                <a:solidFill>
                                  <a:schemeClr val="tx1"/>
                                </a:solidFill>
                                <a:latin typeface="Cambria Math"/>
                              </a:rPr>
                              <m:t>𝑙</m:t>
                            </m:r>
                          </m:e>
                          <m:sub>
                            <m:r>
                              <a:rPr lang="cs-CZ" sz="2400" b="0" i="1" smtClean="0">
                                <a:solidFill>
                                  <a:schemeClr val="tx1"/>
                                </a:solidFill>
                                <a:latin typeface="Cambria Math"/>
                              </a:rPr>
                              <m:t>𝑘</m:t>
                            </m:r>
                          </m:sub>
                        </m:sSub>
                        <m:r>
                          <a:rPr lang="cs-CZ" sz="2400" b="0" i="1" smtClean="0">
                            <a:solidFill>
                              <a:schemeClr val="tx1"/>
                            </a:solidFill>
                            <a:latin typeface="Cambria Math"/>
                          </a:rPr>
                          <m:t>=</m:t>
                        </m:r>
                        <m:f>
                          <m:fPr>
                            <m:ctrlPr>
                              <a:rPr lang="cs-CZ" sz="2400" b="0" i="1" smtClean="0">
                                <a:solidFill>
                                  <a:schemeClr val="tx1"/>
                                </a:solidFill>
                                <a:latin typeface="Cambria Math"/>
                              </a:rPr>
                            </m:ctrlPr>
                          </m:fPr>
                          <m:num>
                            <m:sSub>
                              <m:sSubPr>
                                <m:ctrlPr>
                                  <a:rPr lang="cs-CZ" sz="2400" i="1">
                                    <a:latin typeface="Cambria Math"/>
                                    <a:ea typeface="Cambria Math"/>
                                  </a:rPr>
                                </m:ctrlPr>
                              </m:sSubPr>
                              <m:e>
                                <m:r>
                                  <a:rPr lang="cs-CZ" sz="2400" i="1">
                                    <a:latin typeface="Cambria Math"/>
                                    <a:ea typeface="Cambria Math"/>
                                  </a:rPr>
                                  <m:t>𝑙</m:t>
                                </m:r>
                              </m:e>
                              <m:sub>
                                <m:r>
                                  <a:rPr lang="cs-CZ" sz="2400" i="1">
                                    <a:latin typeface="Cambria Math"/>
                                    <a:ea typeface="Cambria Math"/>
                                  </a:rPr>
                                  <m:t>𝑑</m:t>
                                </m:r>
                              </m:sub>
                            </m:sSub>
                          </m:num>
                          <m:den>
                            <m:r>
                              <a:rPr lang="cs-CZ" sz="2400" b="0" i="1" smtClean="0">
                                <a:solidFill>
                                  <a:schemeClr val="tx1"/>
                                </a:solidFill>
                                <a:latin typeface="Cambria Math"/>
                                <a:ea typeface="Cambria Math"/>
                              </a:rPr>
                              <m:t>𝛾</m:t>
                            </m:r>
                          </m:den>
                        </m:f>
                      </m:oMath>
                    </m:oMathPara>
                  </a14:m>
                  <a:endParaRPr lang="cs-CZ" sz="2400" dirty="0">
                    <a:solidFill>
                      <a:schemeClr val="tx1"/>
                    </a:solidFill>
                  </a:endParaRPr>
                </a:p>
              </p:txBody>
            </p:sp>
          </mc:Choice>
          <mc:Fallback xmlns="">
            <p:sp>
              <p:nvSpPr>
                <p:cNvPr id="46" name="Obdélník 45"/>
                <p:cNvSpPr>
                  <a:spLocks noRot="1" noChangeAspect="1" noMove="1" noResize="1" noEditPoints="1" noAdjustHandles="1" noChangeArrowheads="1" noChangeShapeType="1" noTextEdit="1"/>
                </p:cNvSpPr>
                <p:nvPr/>
              </p:nvSpPr>
              <p:spPr>
                <a:xfrm>
                  <a:off x="-3969329" y="3607521"/>
                  <a:ext cx="1169102" cy="851452"/>
                </a:xfrm>
                <a:prstGeom prst="rect">
                  <a:avLst/>
                </a:prstGeom>
                <a:blipFill rotWithShape="1">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7" name="Obdélník 46"/>
                <p:cNvSpPr/>
                <p:nvPr/>
              </p:nvSpPr>
              <p:spPr>
                <a:xfrm>
                  <a:off x="-2007486" y="3509950"/>
                  <a:ext cx="1919628" cy="9573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cs-CZ" i="1" smtClean="0">
                            <a:latin typeface="Cambria Math"/>
                            <a:ea typeface="Cambria Math"/>
                          </a:rPr>
                          <m:t>𝛾</m:t>
                        </m:r>
                        <m:r>
                          <a:rPr lang="cs-CZ" i="1" smtClean="0">
                            <a:latin typeface="Cambria Math"/>
                            <a:ea typeface="Cambria Math"/>
                          </a:rPr>
                          <m:t>=</m:t>
                        </m:r>
                        <m:f>
                          <m:fPr>
                            <m:ctrlPr>
                              <a:rPr lang="cs-CZ" i="1">
                                <a:latin typeface="Cambria Math"/>
                                <a:ea typeface="Cambria Math"/>
                              </a:rPr>
                            </m:ctrlPr>
                          </m:fPr>
                          <m:num>
                            <m:r>
                              <a:rPr lang="cs-CZ" i="1">
                                <a:latin typeface="Cambria Math"/>
                                <a:ea typeface="Cambria Math"/>
                              </a:rPr>
                              <m:t>1</m:t>
                            </m:r>
                          </m:num>
                          <m:den>
                            <m:rad>
                              <m:radPr>
                                <m:degHide m:val="on"/>
                                <m:ctrlPr>
                                  <a:rPr lang="cs-CZ" i="1">
                                    <a:latin typeface="Cambria Math"/>
                                    <a:ea typeface="Cambria Math"/>
                                  </a:rPr>
                                </m:ctrlPr>
                              </m:radPr>
                              <m:deg/>
                              <m:e>
                                <m:r>
                                  <a:rPr lang="cs-CZ" i="1">
                                    <a:latin typeface="Cambria Math"/>
                                    <a:ea typeface="Cambria Math"/>
                                  </a:rPr>
                                  <m:t>1−</m:t>
                                </m:r>
                                <m:f>
                                  <m:fPr>
                                    <m:ctrlPr>
                                      <a:rPr lang="cs-CZ" i="1">
                                        <a:latin typeface="Cambria Math"/>
                                        <a:ea typeface="Cambria Math"/>
                                      </a:rPr>
                                    </m:ctrlPr>
                                  </m:fPr>
                                  <m:num>
                                    <m:sSup>
                                      <m:sSupPr>
                                        <m:ctrlPr>
                                          <a:rPr lang="cs-CZ" i="1">
                                            <a:latin typeface="Cambria Math"/>
                                            <a:ea typeface="Cambria Math"/>
                                          </a:rPr>
                                        </m:ctrlPr>
                                      </m:sSupPr>
                                      <m:e>
                                        <m:r>
                                          <a:rPr lang="cs-CZ" i="1">
                                            <a:latin typeface="Cambria Math"/>
                                            <a:ea typeface="Cambria Math"/>
                                          </a:rPr>
                                          <m:t>𝑣</m:t>
                                        </m:r>
                                      </m:e>
                                      <m:sup>
                                        <m:r>
                                          <a:rPr lang="cs-CZ" i="1">
                                            <a:latin typeface="Cambria Math"/>
                                            <a:ea typeface="Cambria Math"/>
                                          </a:rPr>
                                          <m:t>2</m:t>
                                        </m:r>
                                      </m:sup>
                                    </m:sSup>
                                  </m:num>
                                  <m:den>
                                    <m:sSup>
                                      <m:sSupPr>
                                        <m:ctrlPr>
                                          <a:rPr lang="cs-CZ" i="1">
                                            <a:latin typeface="Cambria Math"/>
                                            <a:ea typeface="Cambria Math"/>
                                          </a:rPr>
                                        </m:ctrlPr>
                                      </m:sSupPr>
                                      <m:e>
                                        <m:r>
                                          <a:rPr lang="cs-CZ" i="1">
                                            <a:latin typeface="Cambria Math"/>
                                            <a:ea typeface="Cambria Math"/>
                                          </a:rPr>
                                          <m:t>𝑐</m:t>
                                        </m:r>
                                      </m:e>
                                      <m:sup>
                                        <m:r>
                                          <a:rPr lang="cs-CZ" i="1">
                                            <a:latin typeface="Cambria Math"/>
                                            <a:ea typeface="Cambria Math"/>
                                          </a:rPr>
                                          <m:t>2</m:t>
                                        </m:r>
                                      </m:sup>
                                    </m:sSup>
                                  </m:den>
                                </m:f>
                              </m:e>
                            </m:rad>
                          </m:den>
                        </m:f>
                        <m:r>
                          <a:rPr lang="cs-CZ" i="1" smtClean="0">
                            <a:latin typeface="Cambria Math"/>
                            <a:ea typeface="Cambria Math"/>
                          </a:rPr>
                          <m:t>≥</m:t>
                        </m:r>
                        <m:r>
                          <a:rPr lang="cs-CZ" b="0" i="1" smtClean="0">
                            <a:latin typeface="Cambria Math"/>
                            <a:ea typeface="Cambria Math"/>
                          </a:rPr>
                          <m:t>1</m:t>
                        </m:r>
                      </m:oMath>
                    </m:oMathPara>
                  </a14:m>
                  <a:endParaRPr lang="cs-CZ" dirty="0"/>
                </a:p>
              </p:txBody>
            </p:sp>
          </mc:Choice>
          <mc:Fallback xmlns="">
            <p:sp>
              <p:nvSpPr>
                <p:cNvPr id="47" name="Obdélník 46"/>
                <p:cNvSpPr>
                  <a:spLocks noRot="1" noChangeAspect="1" noMove="1" noResize="1" noEditPoints="1" noAdjustHandles="1" noChangeArrowheads="1" noChangeShapeType="1" noTextEdit="1"/>
                </p:cNvSpPr>
                <p:nvPr/>
              </p:nvSpPr>
              <p:spPr>
                <a:xfrm>
                  <a:off x="-2007486" y="3509950"/>
                  <a:ext cx="1919628" cy="957313"/>
                </a:xfrm>
                <a:prstGeom prst="rect">
                  <a:avLst/>
                </a:prstGeom>
                <a:blipFill rotWithShape="1">
                  <a:blip r:embed="rId5"/>
                  <a:stretch>
                    <a:fillRect/>
                  </a:stretch>
                </a:blipFill>
              </p:spPr>
              <p:txBody>
                <a:bodyPr/>
                <a:lstStyle/>
                <a:p>
                  <a:r>
                    <a:rPr lang="cs-CZ">
                      <a:noFill/>
                    </a:rPr>
                    <a:t> </a:t>
                  </a:r>
                </a:p>
              </p:txBody>
            </p:sp>
          </mc:Fallback>
        </mc:AlternateContent>
        <p:sp>
          <p:nvSpPr>
            <p:cNvPr id="48" name="TextovéPole 47"/>
            <p:cNvSpPr txBox="1"/>
            <p:nvPr/>
          </p:nvSpPr>
          <p:spPr>
            <a:xfrm>
              <a:off x="-1890154" y="4545350"/>
              <a:ext cx="1802296" cy="369332"/>
            </a:xfrm>
            <a:prstGeom prst="rect">
              <a:avLst/>
            </a:prstGeom>
            <a:noFill/>
          </p:spPr>
          <p:txBody>
            <a:bodyPr wrap="square" rtlCol="0">
              <a:spAutoFit/>
            </a:bodyPr>
            <a:lstStyle/>
            <a:p>
              <a:r>
                <a:rPr lang="cs-CZ" dirty="0" smtClean="0">
                  <a:latin typeface="Trebuchet MS" panose="020B0603020202020204" pitchFamily="34" charset="0"/>
                </a:rPr>
                <a:t>Lorenzův faktor</a:t>
              </a:r>
              <a:endParaRPr lang="cs-CZ" dirty="0">
                <a:latin typeface="Trebuchet MS" panose="020B0603020202020204" pitchFamily="34" charset="0"/>
              </a:endParaRPr>
            </a:p>
          </p:txBody>
        </p:sp>
      </p:grpSp>
    </p:spTree>
    <p:extLst>
      <p:ext uri="{BB962C8B-B14F-4D97-AF65-F5344CB8AC3E}">
        <p14:creationId xmlns:p14="http://schemas.microsoft.com/office/powerpoint/2010/main" val="34111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Současnost</a:t>
            </a:r>
            <a:endParaRPr lang="cs-CZ" sz="3200" u="sng" dirty="0">
              <a:solidFill>
                <a:srgbClr val="0000B4"/>
              </a:solidFill>
              <a:latin typeface="Trebuchet MS" panose="020B0603020202020204" pitchFamily="34" charset="0"/>
            </a:endParaRPr>
          </a:p>
        </p:txBody>
      </p:sp>
      <p:sp>
        <p:nvSpPr>
          <p:cNvPr id="22" name="TextovéPole 21"/>
          <p:cNvSpPr txBox="1"/>
          <p:nvPr/>
        </p:nvSpPr>
        <p:spPr>
          <a:xfrm>
            <a:off x="679264" y="925443"/>
            <a:ext cx="7863845" cy="1169551"/>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Tx/>
              <a:buChar char="-"/>
            </a:pPr>
            <a:r>
              <a:rPr lang="cs-CZ" dirty="0" smtClean="0">
                <a:latin typeface="Trebuchet MS" panose="020B0603020202020204" pitchFamily="34" charset="0"/>
              </a:rPr>
              <a:t>má extrémní rozměry (délka 5 400 000 km)</a:t>
            </a:r>
          </a:p>
          <a:p>
            <a:pPr marL="285750" indent="-285750">
              <a:spcAft>
                <a:spcPts val="600"/>
              </a:spcAft>
              <a:buFontTx/>
              <a:buChar char="-"/>
            </a:pPr>
            <a:r>
              <a:rPr lang="cs-CZ" dirty="0" smtClean="0">
                <a:latin typeface="Trebuchet MS" panose="020B0603020202020204" pitchFamily="34" charset="0"/>
              </a:rPr>
              <a:t>jede stálou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pic>
        <p:nvPicPr>
          <p:cNvPr id="12290" name="Picture 2" descr="D:\Pavel\Documents\Fyzika\Science To Go\Relativita\Obrazek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85" y="2094994"/>
            <a:ext cx="2889612" cy="432076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Pavel\Documents\Fyzika\Science To Go\Relativita\Relativi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9232" y="2094994"/>
            <a:ext cx="2889612" cy="4320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09655" y="2094994"/>
            <a:ext cx="2558798" cy="769441"/>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Pozorování </a:t>
            </a:r>
          </a:p>
          <a:p>
            <a:r>
              <a:rPr lang="cs-CZ" sz="2200" u="sng" dirty="0" smtClean="0">
                <a:solidFill>
                  <a:srgbClr val="0000B4"/>
                </a:solidFill>
                <a:latin typeface="Trebuchet MS" panose="020B0603020202020204" pitchFamily="34" charset="0"/>
              </a:rPr>
              <a:t>z vlaku</a:t>
            </a:r>
            <a:endParaRPr lang="cs-CZ" sz="2200" u="sng" dirty="0">
              <a:solidFill>
                <a:srgbClr val="0000B4"/>
              </a:solidFill>
              <a:latin typeface="Trebuchet MS" panose="020B0603020202020204" pitchFamily="34" charset="0"/>
            </a:endParaRPr>
          </a:p>
        </p:txBody>
      </p:sp>
      <p:sp>
        <p:nvSpPr>
          <p:cNvPr id="5" name="TextovéPole 4"/>
          <p:cNvSpPr txBox="1"/>
          <p:nvPr/>
        </p:nvSpPr>
        <p:spPr>
          <a:xfrm>
            <a:off x="3509655" y="2828083"/>
            <a:ext cx="2440476" cy="553998"/>
          </a:xfrm>
          <a:prstGeom prst="rect">
            <a:avLst/>
          </a:prstGeom>
          <a:noFill/>
        </p:spPr>
        <p:txBody>
          <a:bodyPr wrap="square" rtlCol="0">
            <a:spAutoFit/>
          </a:bodyPr>
          <a:lstStyle/>
          <a:p>
            <a:pPr marL="285750" indent="-285750">
              <a:buFont typeface="Arial" panose="020B0604020202020204" pitchFamily="34" charset="0"/>
              <a:buChar char="•"/>
            </a:pPr>
            <a:r>
              <a:rPr lang="cs-CZ" sz="1500" b="1" dirty="0" smtClean="0">
                <a:solidFill>
                  <a:srgbClr val="C00000"/>
                </a:solidFill>
                <a:latin typeface="Trebuchet MS" panose="020B0603020202020204" pitchFamily="34" charset="0"/>
              </a:rPr>
              <a:t>přední a zadní dveře se otevřou zároveň</a:t>
            </a:r>
            <a:endParaRPr lang="cs-CZ" sz="1500" b="1" dirty="0">
              <a:solidFill>
                <a:srgbClr val="C00000"/>
              </a:solidFill>
              <a:latin typeface="Trebuchet MS" panose="020B0603020202020204" pitchFamily="34" charset="0"/>
            </a:endParaRPr>
          </a:p>
        </p:txBody>
      </p:sp>
      <p:sp>
        <p:nvSpPr>
          <p:cNvPr id="15" name="TextovéPole 14"/>
          <p:cNvSpPr txBox="1"/>
          <p:nvPr/>
        </p:nvSpPr>
        <p:spPr>
          <a:xfrm>
            <a:off x="3476836" y="3520356"/>
            <a:ext cx="2558798" cy="769441"/>
          </a:xfrm>
          <a:prstGeom prst="rect">
            <a:avLst/>
          </a:prstGeom>
          <a:noFill/>
        </p:spPr>
        <p:txBody>
          <a:bodyPr wrap="square" rtlCol="0">
            <a:spAutoFit/>
          </a:bodyPr>
          <a:lstStyle/>
          <a:p>
            <a:pPr algn="r"/>
            <a:r>
              <a:rPr lang="cs-CZ" sz="2200" u="sng" dirty="0" smtClean="0">
                <a:solidFill>
                  <a:srgbClr val="0000B4"/>
                </a:solidFill>
                <a:latin typeface="Trebuchet MS" panose="020B0603020202020204" pitchFamily="34" charset="0"/>
              </a:rPr>
              <a:t>Pozorování </a:t>
            </a:r>
          </a:p>
          <a:p>
            <a:pPr algn="r"/>
            <a:r>
              <a:rPr lang="cs-CZ" sz="2200" u="sng" dirty="0" smtClean="0">
                <a:solidFill>
                  <a:srgbClr val="0000B4"/>
                </a:solidFill>
                <a:latin typeface="Trebuchet MS" panose="020B0603020202020204" pitchFamily="34" charset="0"/>
              </a:rPr>
              <a:t>z nástupiště</a:t>
            </a:r>
            <a:endParaRPr lang="cs-CZ" sz="2200" u="sng" dirty="0">
              <a:solidFill>
                <a:srgbClr val="0000B4"/>
              </a:solidFill>
              <a:latin typeface="Trebuchet MS" panose="020B0603020202020204" pitchFamily="34" charset="0"/>
            </a:endParaRPr>
          </a:p>
        </p:txBody>
      </p:sp>
      <p:sp>
        <p:nvSpPr>
          <p:cNvPr id="16" name="TextovéPole 15"/>
          <p:cNvSpPr txBox="1"/>
          <p:nvPr/>
        </p:nvSpPr>
        <p:spPr>
          <a:xfrm>
            <a:off x="3509655" y="4255377"/>
            <a:ext cx="2572647" cy="2169825"/>
          </a:xfrm>
          <a:prstGeom prst="rect">
            <a:avLst/>
          </a:prstGeom>
          <a:noFill/>
        </p:spPr>
        <p:txBody>
          <a:bodyPr wrap="square" rtlCol="0">
            <a:spAutoFit/>
          </a:bodyPr>
          <a:lstStyle/>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vlak je kratší, měří jen 3 240 000 km</a:t>
            </a:r>
          </a:p>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k </a:t>
            </a:r>
            <a:r>
              <a:rPr lang="en-GB" sz="1500" dirty="0" err="1" smtClean="0">
                <a:latin typeface="Trebuchet MS" panose="020B0603020202020204" pitchFamily="34" charset="0"/>
              </a:rPr>
              <a:t>zadn</a:t>
            </a:r>
            <a:r>
              <a:rPr lang="cs-CZ" sz="1500" dirty="0" err="1" smtClean="0">
                <a:latin typeface="Trebuchet MS" panose="020B0603020202020204" pitchFamily="34" charset="0"/>
              </a:rPr>
              <a:t>ím</a:t>
            </a:r>
            <a:r>
              <a:rPr lang="cs-CZ" sz="1500" dirty="0" smtClean="0">
                <a:latin typeface="Trebuchet MS" panose="020B0603020202020204" pitchFamily="34" charset="0"/>
              </a:rPr>
              <a:t> dveřím světlo dolétne za </a:t>
            </a:r>
            <a:r>
              <a:rPr lang="cs-CZ" sz="1500" b="1" dirty="0" smtClean="0">
                <a:latin typeface="Trebuchet MS" panose="020B0603020202020204" pitchFamily="34" charset="0"/>
              </a:rPr>
              <a:t>3 vteřiny</a:t>
            </a:r>
          </a:p>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k předním dveřím dolétne za </a:t>
            </a:r>
            <a:r>
              <a:rPr lang="cs-CZ" sz="1500" b="1" dirty="0" smtClean="0">
                <a:latin typeface="Trebuchet MS" panose="020B0603020202020204" pitchFamily="34" charset="0"/>
              </a:rPr>
              <a:t>27 vteřin</a:t>
            </a:r>
          </a:p>
          <a:p>
            <a:pPr marL="285750" indent="-285750" algn="r">
              <a:spcAft>
                <a:spcPts val="600"/>
              </a:spcAft>
              <a:buFont typeface="Arial" panose="020B0604020202020204" pitchFamily="34" charset="0"/>
              <a:buChar char="•"/>
            </a:pPr>
            <a:r>
              <a:rPr lang="cs-CZ" sz="1500" b="1" dirty="0" smtClean="0">
                <a:solidFill>
                  <a:srgbClr val="C00000"/>
                </a:solidFill>
                <a:latin typeface="Trebuchet MS" panose="020B0603020202020204" pitchFamily="34" charset="0"/>
              </a:rPr>
              <a:t>zadní dveře se otevřou o 24 vteřin dříve</a:t>
            </a:r>
            <a:endParaRPr lang="cs-CZ" sz="1500" b="1"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4292824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Současnost</a:t>
            </a:r>
            <a:endParaRPr lang="cs-CZ" sz="3200" u="sng" dirty="0">
              <a:solidFill>
                <a:srgbClr val="0000B4"/>
              </a:solidFill>
              <a:latin typeface="Trebuchet MS" panose="020B0603020202020204" pitchFamily="34" charset="0"/>
            </a:endParaRPr>
          </a:p>
        </p:txBody>
      </p:sp>
      <p:sp>
        <p:nvSpPr>
          <p:cNvPr id="22" name="TextovéPole 21"/>
          <p:cNvSpPr txBox="1"/>
          <p:nvPr/>
        </p:nvSpPr>
        <p:spPr>
          <a:xfrm>
            <a:off x="679264" y="925443"/>
            <a:ext cx="7863845" cy="1169551"/>
          </a:xfrm>
          <a:prstGeom prst="rect">
            <a:avLst/>
          </a:prstGeom>
          <a:noFill/>
        </p:spPr>
        <p:txBody>
          <a:bodyPr wrap="square" rtlCol="0">
            <a:spAutoFit/>
          </a:bodyPr>
          <a:lstStyle/>
          <a:p>
            <a:pPr>
              <a:spcAft>
                <a:spcPts val="600"/>
              </a:spcAft>
            </a:pPr>
            <a:r>
              <a:rPr lang="en-GB" sz="2400" b="1" dirty="0" smtClean="0">
                <a:solidFill>
                  <a:srgbClr val="0000B4"/>
                </a:solidFill>
                <a:latin typeface="Trebuchet MS" panose="020B0603020202020204" pitchFamily="34" charset="0"/>
              </a:rPr>
              <a:t>Einstein</a:t>
            </a:r>
            <a:r>
              <a:rPr lang="cs-CZ" sz="2400" b="1" dirty="0" err="1" smtClean="0">
                <a:solidFill>
                  <a:srgbClr val="0000B4"/>
                </a:solidFill>
                <a:latin typeface="Trebuchet MS" panose="020B0603020202020204" pitchFamily="34" charset="0"/>
              </a:rPr>
              <a:t>ův</a:t>
            </a:r>
            <a:r>
              <a:rPr lang="cs-CZ" sz="2400" b="1" dirty="0" smtClean="0">
                <a:solidFill>
                  <a:srgbClr val="0000B4"/>
                </a:solidFill>
                <a:latin typeface="Trebuchet MS" panose="020B0603020202020204" pitchFamily="34" charset="0"/>
              </a:rPr>
              <a:t> expres</a:t>
            </a:r>
          </a:p>
          <a:p>
            <a:pPr marL="285750" indent="-285750">
              <a:spcAft>
                <a:spcPts val="600"/>
              </a:spcAft>
              <a:buFontTx/>
              <a:buChar char="-"/>
            </a:pPr>
            <a:r>
              <a:rPr lang="cs-CZ" dirty="0" smtClean="0">
                <a:latin typeface="Trebuchet MS" panose="020B0603020202020204" pitchFamily="34" charset="0"/>
              </a:rPr>
              <a:t>má extrémní rozměry (délka 5 400 000 km)</a:t>
            </a:r>
          </a:p>
          <a:p>
            <a:pPr marL="285750" indent="-285750">
              <a:spcAft>
                <a:spcPts val="600"/>
              </a:spcAft>
              <a:buFontTx/>
              <a:buChar char="-"/>
            </a:pPr>
            <a:r>
              <a:rPr lang="cs-CZ" dirty="0" smtClean="0">
                <a:latin typeface="Trebuchet MS" panose="020B0603020202020204" pitchFamily="34" charset="0"/>
              </a:rPr>
              <a:t>jede stálou rychlostí </a:t>
            </a:r>
            <a:r>
              <a:rPr lang="cs-CZ" i="1" dirty="0" smtClean="0">
                <a:latin typeface="Trebuchet MS" panose="020B0603020202020204" pitchFamily="34" charset="0"/>
              </a:rPr>
              <a:t>v</a:t>
            </a:r>
            <a:r>
              <a:rPr lang="cs-CZ" dirty="0" smtClean="0">
                <a:latin typeface="Trebuchet MS" panose="020B0603020202020204" pitchFamily="34" charset="0"/>
              </a:rPr>
              <a:t> = 240 000 km/s</a:t>
            </a:r>
            <a:endParaRPr lang="cs-CZ" dirty="0">
              <a:latin typeface="Trebuchet MS" panose="020B0603020202020204" pitchFamily="34" charset="0"/>
            </a:endParaRPr>
          </a:p>
        </p:txBody>
      </p:sp>
      <p:pic>
        <p:nvPicPr>
          <p:cNvPr id="12290" name="Picture 2" descr="D:\Pavel\Documents\Fyzika\Science To Go\Relativita\Obrazek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85" y="2094994"/>
            <a:ext cx="2889612" cy="432076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Pavel\Documents\Fyzika\Science To Go\Relativita\Relativi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9232" y="2094994"/>
            <a:ext cx="2889612" cy="4320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09655" y="2094994"/>
            <a:ext cx="2558798" cy="769441"/>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Pozorování </a:t>
            </a:r>
          </a:p>
          <a:p>
            <a:r>
              <a:rPr lang="cs-CZ" sz="2200" u="sng" dirty="0" smtClean="0">
                <a:solidFill>
                  <a:srgbClr val="0000B4"/>
                </a:solidFill>
                <a:latin typeface="Trebuchet MS" panose="020B0603020202020204" pitchFamily="34" charset="0"/>
              </a:rPr>
              <a:t>z vlaku</a:t>
            </a:r>
            <a:endParaRPr lang="cs-CZ" sz="2200" u="sng" dirty="0">
              <a:solidFill>
                <a:srgbClr val="0000B4"/>
              </a:solidFill>
              <a:latin typeface="Trebuchet MS" panose="020B0603020202020204" pitchFamily="34" charset="0"/>
            </a:endParaRPr>
          </a:p>
        </p:txBody>
      </p:sp>
      <p:sp>
        <p:nvSpPr>
          <p:cNvPr id="5" name="TextovéPole 4"/>
          <p:cNvSpPr txBox="1"/>
          <p:nvPr/>
        </p:nvSpPr>
        <p:spPr>
          <a:xfrm>
            <a:off x="3509655" y="2828083"/>
            <a:ext cx="2440476" cy="553998"/>
          </a:xfrm>
          <a:prstGeom prst="rect">
            <a:avLst/>
          </a:prstGeom>
          <a:noFill/>
        </p:spPr>
        <p:txBody>
          <a:bodyPr wrap="square" rtlCol="0">
            <a:spAutoFit/>
          </a:bodyPr>
          <a:lstStyle/>
          <a:p>
            <a:pPr marL="285750" indent="-285750">
              <a:buFont typeface="Arial" panose="020B0604020202020204" pitchFamily="34" charset="0"/>
              <a:buChar char="•"/>
            </a:pPr>
            <a:r>
              <a:rPr lang="cs-CZ" sz="1500" b="1" dirty="0" smtClean="0">
                <a:solidFill>
                  <a:srgbClr val="C00000"/>
                </a:solidFill>
                <a:latin typeface="Trebuchet MS" panose="020B0603020202020204" pitchFamily="34" charset="0"/>
              </a:rPr>
              <a:t>přední a zadní dveře se otevřou zároveň</a:t>
            </a:r>
            <a:endParaRPr lang="cs-CZ" sz="1500" b="1" dirty="0">
              <a:solidFill>
                <a:srgbClr val="C00000"/>
              </a:solidFill>
              <a:latin typeface="Trebuchet MS" panose="020B0603020202020204" pitchFamily="34" charset="0"/>
            </a:endParaRPr>
          </a:p>
        </p:txBody>
      </p:sp>
      <p:sp>
        <p:nvSpPr>
          <p:cNvPr id="15" name="TextovéPole 14"/>
          <p:cNvSpPr txBox="1"/>
          <p:nvPr/>
        </p:nvSpPr>
        <p:spPr>
          <a:xfrm>
            <a:off x="3476836" y="3520356"/>
            <a:ext cx="2558798" cy="769441"/>
          </a:xfrm>
          <a:prstGeom prst="rect">
            <a:avLst/>
          </a:prstGeom>
          <a:noFill/>
        </p:spPr>
        <p:txBody>
          <a:bodyPr wrap="square" rtlCol="0">
            <a:spAutoFit/>
          </a:bodyPr>
          <a:lstStyle/>
          <a:p>
            <a:pPr algn="r"/>
            <a:r>
              <a:rPr lang="cs-CZ" sz="2200" u="sng" dirty="0" smtClean="0">
                <a:solidFill>
                  <a:srgbClr val="0000B4"/>
                </a:solidFill>
                <a:latin typeface="Trebuchet MS" panose="020B0603020202020204" pitchFamily="34" charset="0"/>
              </a:rPr>
              <a:t>Pozorování </a:t>
            </a:r>
          </a:p>
          <a:p>
            <a:pPr algn="r"/>
            <a:r>
              <a:rPr lang="cs-CZ" sz="2200" u="sng" dirty="0" smtClean="0">
                <a:solidFill>
                  <a:srgbClr val="0000B4"/>
                </a:solidFill>
                <a:latin typeface="Trebuchet MS" panose="020B0603020202020204" pitchFamily="34" charset="0"/>
              </a:rPr>
              <a:t>z nástupiště</a:t>
            </a:r>
            <a:endParaRPr lang="cs-CZ" sz="2200" u="sng" dirty="0">
              <a:solidFill>
                <a:srgbClr val="0000B4"/>
              </a:solidFill>
              <a:latin typeface="Trebuchet MS" panose="020B0603020202020204" pitchFamily="34" charset="0"/>
            </a:endParaRPr>
          </a:p>
        </p:txBody>
      </p:sp>
      <p:sp>
        <p:nvSpPr>
          <p:cNvPr id="17" name="TextovéPole 16"/>
          <p:cNvSpPr txBox="1"/>
          <p:nvPr/>
        </p:nvSpPr>
        <p:spPr>
          <a:xfrm>
            <a:off x="3509655" y="4255377"/>
            <a:ext cx="2572647" cy="2169825"/>
          </a:xfrm>
          <a:prstGeom prst="rect">
            <a:avLst/>
          </a:prstGeom>
          <a:noFill/>
        </p:spPr>
        <p:txBody>
          <a:bodyPr wrap="square" rtlCol="0">
            <a:spAutoFit/>
          </a:bodyPr>
          <a:lstStyle/>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vlak je kratší, měří jen 3 240 000 km</a:t>
            </a:r>
          </a:p>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k </a:t>
            </a:r>
            <a:r>
              <a:rPr lang="en-GB" sz="1500" dirty="0" err="1" smtClean="0">
                <a:latin typeface="Trebuchet MS" panose="020B0603020202020204" pitchFamily="34" charset="0"/>
              </a:rPr>
              <a:t>zadn</a:t>
            </a:r>
            <a:r>
              <a:rPr lang="cs-CZ" sz="1500" dirty="0" err="1" smtClean="0">
                <a:latin typeface="Trebuchet MS" panose="020B0603020202020204" pitchFamily="34" charset="0"/>
              </a:rPr>
              <a:t>ím</a:t>
            </a:r>
            <a:r>
              <a:rPr lang="cs-CZ" sz="1500" dirty="0" smtClean="0">
                <a:latin typeface="Trebuchet MS" panose="020B0603020202020204" pitchFamily="34" charset="0"/>
              </a:rPr>
              <a:t> dveřím světlo dolétne za </a:t>
            </a:r>
            <a:r>
              <a:rPr lang="cs-CZ" sz="1500" b="1" dirty="0" smtClean="0">
                <a:latin typeface="Trebuchet MS" panose="020B0603020202020204" pitchFamily="34" charset="0"/>
              </a:rPr>
              <a:t>3 vteřiny</a:t>
            </a:r>
          </a:p>
          <a:p>
            <a:pPr marL="285750" indent="-285750" algn="r">
              <a:spcAft>
                <a:spcPts val="600"/>
              </a:spcAft>
              <a:buFont typeface="Arial" panose="020B0604020202020204" pitchFamily="34" charset="0"/>
              <a:buChar char="•"/>
            </a:pPr>
            <a:r>
              <a:rPr lang="cs-CZ" sz="1500" dirty="0" smtClean="0">
                <a:latin typeface="Trebuchet MS" panose="020B0603020202020204" pitchFamily="34" charset="0"/>
              </a:rPr>
              <a:t>k předním dveřím dolétne za </a:t>
            </a:r>
            <a:r>
              <a:rPr lang="cs-CZ" sz="1500" b="1" dirty="0" smtClean="0">
                <a:latin typeface="Trebuchet MS" panose="020B0603020202020204" pitchFamily="34" charset="0"/>
              </a:rPr>
              <a:t>27 vteřin</a:t>
            </a:r>
          </a:p>
          <a:p>
            <a:pPr marL="285750" indent="-285750" algn="r">
              <a:spcAft>
                <a:spcPts val="600"/>
              </a:spcAft>
              <a:buFont typeface="Arial" panose="020B0604020202020204" pitchFamily="34" charset="0"/>
              <a:buChar char="•"/>
            </a:pPr>
            <a:r>
              <a:rPr lang="cs-CZ" sz="1500" b="1" dirty="0" smtClean="0">
                <a:solidFill>
                  <a:srgbClr val="C00000"/>
                </a:solidFill>
                <a:latin typeface="Trebuchet MS" panose="020B0603020202020204" pitchFamily="34" charset="0"/>
              </a:rPr>
              <a:t>zadní dveře se otevřou o 24 vteřin dříve</a:t>
            </a:r>
            <a:endParaRPr lang="cs-CZ" sz="1500" b="1" dirty="0">
              <a:solidFill>
                <a:srgbClr val="C00000"/>
              </a:solidFill>
              <a:latin typeface="Trebuchet MS" panose="020B0603020202020204" pitchFamily="34" charset="0"/>
            </a:endParaRPr>
          </a:p>
        </p:txBody>
      </p:sp>
      <p:grpSp>
        <p:nvGrpSpPr>
          <p:cNvPr id="19" name="Skupina 18"/>
          <p:cNvGrpSpPr/>
          <p:nvPr/>
        </p:nvGrpSpPr>
        <p:grpSpPr>
          <a:xfrm>
            <a:off x="2184596" y="3501008"/>
            <a:ext cx="5143278" cy="2298901"/>
            <a:chOff x="-4601406" y="2206126"/>
            <a:chExt cx="5143278" cy="2298901"/>
          </a:xfrm>
        </p:grpSpPr>
        <p:sp>
          <p:nvSpPr>
            <p:cNvPr id="20" name="Obdélník 19"/>
            <p:cNvSpPr/>
            <p:nvPr/>
          </p:nvSpPr>
          <p:spPr>
            <a:xfrm>
              <a:off x="-4601406" y="2206126"/>
              <a:ext cx="5143278" cy="2298901"/>
            </a:xfrm>
            <a:prstGeom prst="rect">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1" name="TextovéPole 20"/>
            <p:cNvSpPr txBox="1"/>
            <p:nvPr/>
          </p:nvSpPr>
          <p:spPr>
            <a:xfrm>
              <a:off x="-3840494" y="2476497"/>
              <a:ext cx="3500846"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3. Relativita současnosti</a:t>
              </a:r>
              <a:endParaRPr lang="cs-CZ" sz="2400" dirty="0">
                <a:solidFill>
                  <a:srgbClr val="0000B4"/>
                </a:solidFill>
                <a:latin typeface="Trebuchet MS" panose="020B0603020202020204" pitchFamily="34" charset="0"/>
              </a:endParaRPr>
            </a:p>
          </p:txBody>
        </p:sp>
        <p:sp>
          <p:nvSpPr>
            <p:cNvPr id="23" name="TextovéPole 22"/>
            <p:cNvSpPr txBox="1"/>
            <p:nvPr/>
          </p:nvSpPr>
          <p:spPr>
            <a:xfrm>
              <a:off x="-4488850" y="3242938"/>
              <a:ext cx="4918166" cy="923330"/>
            </a:xfrm>
            <a:prstGeom prst="rect">
              <a:avLst/>
            </a:prstGeom>
            <a:noFill/>
          </p:spPr>
          <p:txBody>
            <a:bodyPr wrap="square" rtlCol="0">
              <a:spAutoFit/>
            </a:bodyPr>
            <a:lstStyle/>
            <a:p>
              <a:pPr algn="ctr"/>
              <a:r>
                <a:rPr lang="cs-CZ" dirty="0" smtClean="0">
                  <a:latin typeface="Trebuchet MS" panose="020B0603020202020204" pitchFamily="34" charset="0"/>
                </a:rPr>
                <a:t>Pokud se nějaká věc pohybuje vůči mně, pak události, které jsou pro ni současné, nemusejí být současné pro mě.</a:t>
              </a:r>
              <a:endParaRPr lang="cs-CZ" i="1" dirty="0">
                <a:latin typeface="Trebuchet MS" panose="020B0603020202020204" pitchFamily="34" charset="0"/>
              </a:endParaRPr>
            </a:p>
          </p:txBody>
        </p:sp>
      </p:grpSp>
    </p:spTree>
    <p:extLst>
      <p:ext uri="{BB962C8B-B14F-4D97-AF65-F5344CB8AC3E}">
        <p14:creationId xmlns:p14="http://schemas.microsoft.com/office/powerpoint/2010/main" val="95801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Skládání rychlostí</a:t>
            </a:r>
            <a:endParaRPr lang="cs-CZ" sz="3200" u="sng" dirty="0">
              <a:solidFill>
                <a:srgbClr val="0000B4"/>
              </a:solidFill>
              <a:latin typeface="Trebuchet MS" panose="020B0603020202020204" pitchFamily="34" charset="0"/>
            </a:endParaRPr>
          </a:p>
        </p:txBody>
      </p:sp>
      <p:pic>
        <p:nvPicPr>
          <p:cNvPr id="20482" name="Picture 2" descr="D:\Pavel\Documents\Fyzika\Science To Go\Relativita\Obrazek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768" y="913516"/>
            <a:ext cx="3638005" cy="54875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ovéPole 2"/>
              <p:cNvSpPr txBox="1"/>
              <p:nvPr/>
            </p:nvSpPr>
            <p:spPr>
              <a:xfrm>
                <a:off x="5662834" y="2248940"/>
                <a:ext cx="1824987" cy="9452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200" b="0" i="1" smtClean="0">
                          <a:latin typeface="Cambria Math"/>
                          <a:ea typeface="Cambria Math"/>
                        </a:rPr>
                        <m:t>𝑣</m:t>
                      </m:r>
                      <m:r>
                        <a:rPr lang="cs-CZ" sz="2200" b="0" i="1" smtClean="0">
                          <a:latin typeface="Cambria Math"/>
                          <a:ea typeface="Cambria Math"/>
                        </a:rPr>
                        <m:t>=</m:t>
                      </m:r>
                      <m:f>
                        <m:fPr>
                          <m:ctrlPr>
                            <a:rPr lang="cs-CZ" sz="2200" b="0" i="1" smtClean="0">
                              <a:latin typeface="Cambria Math"/>
                              <a:ea typeface="Cambria Math"/>
                            </a:rPr>
                          </m:ctrlPr>
                        </m:fPr>
                        <m:num>
                          <m:sSub>
                            <m:sSubPr>
                              <m:ctrlPr>
                                <a:rPr lang="cs-CZ" sz="2200" b="0" i="1" smtClean="0">
                                  <a:solidFill>
                                    <a:srgbClr val="0000B4"/>
                                  </a:solidFill>
                                  <a:latin typeface="Cambria Math"/>
                                  <a:ea typeface="Cambria Math"/>
                                </a:rPr>
                              </m:ctrlPr>
                            </m:sSubPr>
                            <m:e>
                              <m:r>
                                <a:rPr lang="cs-CZ" sz="2200" b="0" i="1" smtClean="0">
                                  <a:solidFill>
                                    <a:srgbClr val="0000B4"/>
                                  </a:solidFill>
                                  <a:latin typeface="Cambria Math"/>
                                  <a:ea typeface="Cambria Math"/>
                                </a:rPr>
                                <m:t>𝑣</m:t>
                              </m:r>
                            </m:e>
                            <m:sub>
                              <m:r>
                                <a:rPr lang="cs-CZ" sz="2200" b="0" i="1" smtClean="0">
                                  <a:solidFill>
                                    <a:srgbClr val="0000B4"/>
                                  </a:solidFill>
                                  <a:latin typeface="Cambria Math"/>
                                  <a:ea typeface="Cambria Math"/>
                                </a:rPr>
                                <m:t>1</m:t>
                              </m:r>
                            </m:sub>
                          </m:sSub>
                          <m:r>
                            <a:rPr lang="cs-CZ" sz="2200" b="0" i="1" smtClean="0">
                              <a:latin typeface="Cambria Math"/>
                              <a:ea typeface="Cambria Math"/>
                            </a:rPr>
                            <m:t>+</m:t>
                          </m:r>
                          <m:sSub>
                            <m:sSubPr>
                              <m:ctrlPr>
                                <a:rPr lang="cs-CZ" sz="2200" b="0" i="1" smtClean="0">
                                  <a:solidFill>
                                    <a:srgbClr val="FF0000"/>
                                  </a:solidFill>
                                  <a:latin typeface="Cambria Math"/>
                                  <a:ea typeface="Cambria Math"/>
                                </a:rPr>
                              </m:ctrlPr>
                            </m:sSubPr>
                            <m:e>
                              <m:r>
                                <a:rPr lang="cs-CZ" sz="2200" b="0" i="1" smtClean="0">
                                  <a:solidFill>
                                    <a:srgbClr val="FF0000"/>
                                  </a:solidFill>
                                  <a:latin typeface="Cambria Math"/>
                                  <a:ea typeface="Cambria Math"/>
                                </a:rPr>
                                <m:t>𝑣</m:t>
                              </m:r>
                            </m:e>
                            <m:sub>
                              <m:r>
                                <a:rPr lang="cs-CZ" sz="2200" b="0" i="1" smtClean="0">
                                  <a:solidFill>
                                    <a:srgbClr val="FF0000"/>
                                  </a:solidFill>
                                  <a:latin typeface="Cambria Math"/>
                                  <a:ea typeface="Cambria Math"/>
                                </a:rPr>
                                <m:t>2</m:t>
                              </m:r>
                            </m:sub>
                          </m:sSub>
                        </m:num>
                        <m:den>
                          <m:r>
                            <a:rPr lang="cs-CZ" sz="2200" b="0" i="1" smtClean="0">
                              <a:latin typeface="Cambria Math"/>
                              <a:ea typeface="Cambria Math"/>
                            </a:rPr>
                            <m:t>1+</m:t>
                          </m:r>
                          <m:f>
                            <m:fPr>
                              <m:ctrlPr>
                                <a:rPr lang="cs-CZ" sz="2200" b="0" i="1" smtClean="0">
                                  <a:latin typeface="Cambria Math"/>
                                  <a:ea typeface="Cambria Math"/>
                                </a:rPr>
                              </m:ctrlPr>
                            </m:fPr>
                            <m:num>
                              <m:sSub>
                                <m:sSubPr>
                                  <m:ctrlPr>
                                    <a:rPr lang="cs-CZ" sz="2200" b="0" i="1" smtClean="0">
                                      <a:solidFill>
                                        <a:srgbClr val="0000B4"/>
                                      </a:solidFill>
                                      <a:latin typeface="Cambria Math"/>
                                      <a:ea typeface="Cambria Math"/>
                                    </a:rPr>
                                  </m:ctrlPr>
                                </m:sSubPr>
                                <m:e>
                                  <m:r>
                                    <a:rPr lang="cs-CZ" sz="2200" b="0" i="1" smtClean="0">
                                      <a:solidFill>
                                        <a:srgbClr val="0000B4"/>
                                      </a:solidFill>
                                      <a:latin typeface="Cambria Math"/>
                                      <a:ea typeface="Cambria Math"/>
                                    </a:rPr>
                                    <m:t>𝑣</m:t>
                                  </m:r>
                                </m:e>
                                <m:sub>
                                  <m:r>
                                    <a:rPr lang="cs-CZ" sz="2200" b="0" i="1" smtClean="0">
                                      <a:solidFill>
                                        <a:srgbClr val="0000B4"/>
                                      </a:solidFill>
                                      <a:latin typeface="Cambria Math"/>
                                      <a:ea typeface="Cambria Math"/>
                                    </a:rPr>
                                    <m:t>1</m:t>
                                  </m:r>
                                </m:sub>
                              </m:sSub>
                              <m:sSub>
                                <m:sSubPr>
                                  <m:ctrlPr>
                                    <a:rPr lang="cs-CZ" sz="2200" b="0" i="1" smtClean="0">
                                      <a:solidFill>
                                        <a:srgbClr val="FF0000"/>
                                      </a:solidFill>
                                      <a:latin typeface="Cambria Math"/>
                                      <a:ea typeface="Cambria Math"/>
                                    </a:rPr>
                                  </m:ctrlPr>
                                </m:sSubPr>
                                <m:e>
                                  <m:r>
                                    <a:rPr lang="cs-CZ" sz="2200" b="0" i="1" smtClean="0">
                                      <a:solidFill>
                                        <a:srgbClr val="FF0000"/>
                                      </a:solidFill>
                                      <a:latin typeface="Cambria Math"/>
                                      <a:ea typeface="Cambria Math"/>
                                    </a:rPr>
                                    <m:t>𝑣</m:t>
                                  </m:r>
                                </m:e>
                                <m:sub>
                                  <m:r>
                                    <a:rPr lang="cs-CZ" sz="2200" b="0" i="1" smtClean="0">
                                      <a:solidFill>
                                        <a:srgbClr val="FF0000"/>
                                      </a:solidFill>
                                      <a:latin typeface="Cambria Math"/>
                                      <a:ea typeface="Cambria Math"/>
                                    </a:rPr>
                                    <m:t>2</m:t>
                                  </m:r>
                                </m:sub>
                              </m:sSub>
                            </m:num>
                            <m:den>
                              <m:sSup>
                                <m:sSupPr>
                                  <m:ctrlPr>
                                    <a:rPr lang="cs-CZ" sz="2200" b="0" i="1" smtClean="0">
                                      <a:latin typeface="Cambria Math"/>
                                      <a:ea typeface="Cambria Math"/>
                                    </a:rPr>
                                  </m:ctrlPr>
                                </m:sSupPr>
                                <m:e>
                                  <m:r>
                                    <a:rPr lang="cs-CZ" sz="2200" b="0" i="1" smtClean="0">
                                      <a:latin typeface="Cambria Math"/>
                                      <a:ea typeface="Cambria Math"/>
                                    </a:rPr>
                                    <m:t>𝑐</m:t>
                                  </m:r>
                                </m:e>
                                <m:sup>
                                  <m:r>
                                    <a:rPr lang="cs-CZ" sz="2200" b="0" i="1" smtClean="0">
                                      <a:latin typeface="Cambria Math"/>
                                      <a:ea typeface="Cambria Math"/>
                                    </a:rPr>
                                    <m:t>2</m:t>
                                  </m:r>
                                </m:sup>
                              </m:sSup>
                            </m:den>
                          </m:f>
                        </m:den>
                      </m:f>
                    </m:oMath>
                  </m:oMathPara>
                </a14:m>
                <a:endParaRPr lang="cs-CZ" sz="2200" dirty="0"/>
              </a:p>
            </p:txBody>
          </p:sp>
        </mc:Choice>
        <mc:Fallback xmlns="">
          <p:sp>
            <p:nvSpPr>
              <p:cNvPr id="3" name="TextovéPole 2"/>
              <p:cNvSpPr txBox="1">
                <a:spLocks noRot="1" noChangeAspect="1" noMove="1" noResize="1" noEditPoints="1" noAdjustHandles="1" noChangeArrowheads="1" noChangeShapeType="1" noTextEdit="1"/>
              </p:cNvSpPr>
              <p:nvPr/>
            </p:nvSpPr>
            <p:spPr>
              <a:xfrm>
                <a:off x="5662834" y="2248940"/>
                <a:ext cx="1824987" cy="945259"/>
              </a:xfrm>
              <a:prstGeom prst="rect">
                <a:avLst/>
              </a:prstGeom>
              <a:blipFill rotWithShape="1">
                <a:blip r:embed="rId5"/>
                <a:stretch>
                  <a:fillRect/>
                </a:stretch>
              </a:blipFill>
            </p:spPr>
            <p:txBody>
              <a:bodyPr/>
              <a:lstStyle/>
              <a:p>
                <a:r>
                  <a:rPr lang="cs-CZ">
                    <a:noFill/>
                  </a:rPr>
                  <a:t> </a:t>
                </a:r>
              </a:p>
            </p:txBody>
          </p:sp>
        </mc:Fallback>
      </mc:AlternateContent>
      <p:sp>
        <p:nvSpPr>
          <p:cNvPr id="4" name="TextovéPole 3"/>
          <p:cNvSpPr txBox="1"/>
          <p:nvPr/>
        </p:nvSpPr>
        <p:spPr>
          <a:xfrm>
            <a:off x="4323790" y="1542138"/>
            <a:ext cx="4233826" cy="400110"/>
          </a:xfrm>
          <a:prstGeom prst="rect">
            <a:avLst/>
          </a:prstGeom>
          <a:noFill/>
        </p:spPr>
        <p:txBody>
          <a:bodyPr wrap="square" rtlCol="0">
            <a:spAutoFit/>
          </a:bodyPr>
          <a:lstStyle/>
          <a:p>
            <a:r>
              <a:rPr lang="cs-CZ" sz="2000" b="1" dirty="0" smtClean="0">
                <a:latin typeface="Trebuchet MS" panose="020B0603020202020204" pitchFamily="34" charset="0"/>
              </a:rPr>
              <a:t>Rychlost pozorovaná na nástupišti</a:t>
            </a:r>
            <a:endParaRPr lang="cs-CZ" sz="2000" b="1" dirty="0">
              <a:latin typeface="Trebuchet MS" panose="020B0603020202020204" pitchFamily="34" charset="0"/>
            </a:endParaRPr>
          </a:p>
        </p:txBody>
      </p:sp>
      <p:sp>
        <p:nvSpPr>
          <p:cNvPr id="7" name="TextovéPole 6"/>
          <p:cNvSpPr txBox="1"/>
          <p:nvPr/>
        </p:nvSpPr>
        <p:spPr>
          <a:xfrm>
            <a:off x="4488535" y="3637153"/>
            <a:ext cx="4186646" cy="1554272"/>
          </a:xfrm>
          <a:prstGeom prst="rect">
            <a:avLst/>
          </a:prstGeom>
          <a:solidFill>
            <a:srgbClr val="FFC000"/>
          </a:solidFill>
        </p:spPr>
        <p:txBody>
          <a:bodyPr wrap="square" rtlCol="0">
            <a:spAutoFit/>
          </a:bodyPr>
          <a:lstStyle/>
          <a:p>
            <a:pPr marL="285750" indent="-285750">
              <a:spcAft>
                <a:spcPts val="600"/>
              </a:spcAft>
              <a:buFont typeface="Arial" panose="020B0604020202020204" pitchFamily="34" charset="0"/>
              <a:buChar char="•"/>
            </a:pPr>
            <a:r>
              <a:rPr lang="cs-CZ" dirty="0" smtClean="0">
                <a:latin typeface="Trebuchet MS" panose="020B0603020202020204" pitchFamily="34" charset="0"/>
              </a:rPr>
              <a:t>Pozorovaná </a:t>
            </a:r>
            <a:r>
              <a:rPr lang="cs-CZ" dirty="0">
                <a:latin typeface="Trebuchet MS" panose="020B0603020202020204" pitchFamily="34" charset="0"/>
              </a:rPr>
              <a:t>r</a:t>
            </a:r>
            <a:r>
              <a:rPr lang="cs-CZ" dirty="0" smtClean="0">
                <a:latin typeface="Trebuchet MS" panose="020B0603020202020204" pitchFamily="34" charset="0"/>
              </a:rPr>
              <a:t>ychlost je vždy </a:t>
            </a:r>
            <a:r>
              <a:rPr lang="cs-CZ" b="1" dirty="0" smtClean="0">
                <a:latin typeface="Trebuchet MS" panose="020B0603020202020204" pitchFamily="34" charset="0"/>
              </a:rPr>
              <a:t>menší</a:t>
            </a:r>
            <a:r>
              <a:rPr lang="cs-CZ" dirty="0" smtClean="0">
                <a:latin typeface="Trebuchet MS" panose="020B0603020202020204" pitchFamily="34" charset="0"/>
              </a:rPr>
              <a:t> než pouhý součet rychlostí.</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Pokud se vlak (nebo dívka) pohybují rychlostí světla, pak je výsledná rychlost také světelná.</a:t>
            </a:r>
            <a:endParaRPr lang="cs-CZ" dirty="0">
              <a:latin typeface="Trebuchet MS" panose="020B0603020202020204" pitchFamily="34" charset="0"/>
            </a:endParaRPr>
          </a:p>
        </p:txBody>
      </p:sp>
      <p:cxnSp>
        <p:nvCxnSpPr>
          <p:cNvPr id="6" name="Přímá spojnice se šipkou 5"/>
          <p:cNvCxnSpPr/>
          <p:nvPr/>
        </p:nvCxnSpPr>
        <p:spPr>
          <a:xfrm flipH="1">
            <a:off x="1103812" y="4512741"/>
            <a:ext cx="1123406" cy="882219"/>
          </a:xfrm>
          <a:prstGeom prst="straightConnector1">
            <a:avLst/>
          </a:prstGeom>
          <a:ln w="38100">
            <a:solidFill>
              <a:srgbClr val="0000B4"/>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2671354" y="3437232"/>
            <a:ext cx="772887" cy="586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56417" y="5378937"/>
            <a:ext cx="2165160" cy="369332"/>
          </a:xfrm>
          <a:prstGeom prst="rect">
            <a:avLst/>
          </a:prstGeom>
          <a:solidFill>
            <a:schemeClr val="bg1">
              <a:alpha val="60000"/>
            </a:schemeClr>
          </a:solidFill>
        </p:spPr>
        <p:txBody>
          <a:bodyPr wrap="square" rtlCol="0">
            <a:spAutoFit/>
          </a:bodyPr>
          <a:lstStyle/>
          <a:p>
            <a:r>
              <a:rPr lang="cs-CZ" b="1" i="1" dirty="0" smtClean="0">
                <a:solidFill>
                  <a:srgbClr val="0000B4"/>
                </a:solidFill>
                <a:latin typeface="Trebuchet MS" panose="020B0603020202020204" pitchFamily="34" charset="0"/>
              </a:rPr>
              <a:t>v</a:t>
            </a:r>
            <a:r>
              <a:rPr lang="cs-CZ" b="1" baseline="-25000" dirty="0" smtClean="0">
                <a:solidFill>
                  <a:srgbClr val="0000B4"/>
                </a:solidFill>
                <a:latin typeface="Trebuchet MS" panose="020B0603020202020204" pitchFamily="34" charset="0"/>
              </a:rPr>
              <a:t>1</a:t>
            </a:r>
            <a:r>
              <a:rPr lang="cs-CZ" b="1" dirty="0" smtClean="0">
                <a:solidFill>
                  <a:srgbClr val="0000B4"/>
                </a:solidFill>
                <a:latin typeface="Trebuchet MS" panose="020B0603020202020204" pitchFamily="34" charset="0"/>
              </a:rPr>
              <a:t> = 240 000 km/s</a:t>
            </a:r>
          </a:p>
        </p:txBody>
      </p:sp>
      <p:sp>
        <p:nvSpPr>
          <p:cNvPr id="15" name="TextovéPole 14"/>
          <p:cNvSpPr txBox="1"/>
          <p:nvPr/>
        </p:nvSpPr>
        <p:spPr>
          <a:xfrm>
            <a:off x="1958346" y="4044957"/>
            <a:ext cx="2117263" cy="369332"/>
          </a:xfrm>
          <a:prstGeom prst="rect">
            <a:avLst/>
          </a:prstGeom>
          <a:solidFill>
            <a:schemeClr val="bg1">
              <a:alpha val="60000"/>
            </a:schemeClr>
          </a:solidFill>
        </p:spPr>
        <p:txBody>
          <a:bodyPr wrap="square" rtlCol="0">
            <a:spAutoFit/>
          </a:bodyPr>
          <a:lstStyle/>
          <a:p>
            <a:r>
              <a:rPr lang="cs-CZ" b="1" i="1" dirty="0" smtClean="0">
                <a:solidFill>
                  <a:srgbClr val="FF0000"/>
                </a:solidFill>
                <a:latin typeface="Trebuchet MS" panose="020B0603020202020204" pitchFamily="34" charset="0"/>
              </a:rPr>
              <a:t>v</a:t>
            </a:r>
            <a:r>
              <a:rPr lang="cs-CZ" b="1" baseline="-25000" dirty="0" smtClean="0">
                <a:solidFill>
                  <a:srgbClr val="FF0000"/>
                </a:solidFill>
                <a:latin typeface="Trebuchet MS" panose="020B0603020202020204" pitchFamily="34" charset="0"/>
              </a:rPr>
              <a:t>2</a:t>
            </a:r>
            <a:r>
              <a:rPr lang="cs-CZ" b="1" dirty="0" smtClean="0">
                <a:solidFill>
                  <a:srgbClr val="FF0000"/>
                </a:solidFill>
                <a:latin typeface="Trebuchet MS" panose="020B0603020202020204" pitchFamily="34" charset="0"/>
              </a:rPr>
              <a:t> = 100 000 km/s</a:t>
            </a:r>
          </a:p>
        </p:txBody>
      </p:sp>
    </p:spTree>
    <p:extLst>
      <p:ext uri="{BB962C8B-B14F-4D97-AF65-F5344CB8AC3E}">
        <p14:creationId xmlns:p14="http://schemas.microsoft.com/office/powerpoint/2010/main" val="286208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s://upload.wikimedia.org/wikipedia/commons/0/04/ATLAS_Draw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069" y="4141781"/>
            <a:ext cx="3589084" cy="193341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www.sumavanet.cz/icmodrava/user/zden%C4%9Bk/mobil-plakat.jpg"/>
          <p:cNvPicPr>
            <a:picLocks noChangeAspect="1" noChangeArrowheads="1"/>
          </p:cNvPicPr>
          <p:nvPr/>
        </p:nvPicPr>
        <p:blipFill rotWithShape="1">
          <a:blip r:embed="rId4">
            <a:extLst>
              <a:ext uri="{28A0092B-C50C-407E-A947-70E740481C1C}">
                <a14:useLocalDpi xmlns:a14="http://schemas.microsoft.com/office/drawing/2010/main" val="0"/>
              </a:ext>
            </a:extLst>
          </a:blip>
          <a:srcRect l="55835" t="7365" r="16815" b="26538"/>
          <a:stretch/>
        </p:blipFill>
        <p:spPr bwMode="auto">
          <a:xfrm>
            <a:off x="7107766" y="2682199"/>
            <a:ext cx="1823565" cy="3128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37361" y="332656"/>
            <a:ext cx="8449559"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Kde se setkáme s efekty teorie relativity?</a:t>
            </a:r>
            <a:endParaRPr lang="cs-CZ" sz="3200" u="sng" dirty="0">
              <a:solidFill>
                <a:srgbClr val="0000B4"/>
              </a:solidFill>
              <a:latin typeface="Trebuchet MS" panose="020B0603020202020204" pitchFamily="34" charset="0"/>
            </a:endParaRPr>
          </a:p>
        </p:txBody>
      </p:sp>
      <p:cxnSp>
        <p:nvCxnSpPr>
          <p:cNvPr id="5" name="Přímá spojnice 4"/>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2472572" y="1129931"/>
            <a:ext cx="1913708"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1. Vesmír</a:t>
            </a:r>
            <a:endParaRPr lang="cs-CZ" sz="2400" dirty="0">
              <a:solidFill>
                <a:srgbClr val="0000B4"/>
              </a:solidFill>
              <a:latin typeface="Trebuchet MS" panose="020B0603020202020204" pitchFamily="34" charset="0"/>
            </a:endParaRPr>
          </a:p>
        </p:txBody>
      </p:sp>
      <p:sp>
        <p:nvSpPr>
          <p:cNvPr id="8" name="TextovéPole 7"/>
          <p:cNvSpPr txBox="1"/>
          <p:nvPr/>
        </p:nvSpPr>
        <p:spPr>
          <a:xfrm>
            <a:off x="4999989" y="5634892"/>
            <a:ext cx="4160520" cy="461665"/>
          </a:xfrm>
          <a:prstGeom prst="rect">
            <a:avLst/>
          </a:prstGeom>
          <a:noFill/>
        </p:spPr>
        <p:txBody>
          <a:bodyPr wrap="square" rtlCol="0">
            <a:spAutoFit/>
          </a:bodyPr>
          <a:lstStyle/>
          <a:p>
            <a:r>
              <a:rPr lang="cs-CZ" sz="2400" dirty="0">
                <a:solidFill>
                  <a:srgbClr val="0000B4"/>
                </a:solidFill>
                <a:latin typeface="Trebuchet MS" panose="020B0603020202020204" pitchFamily="34" charset="0"/>
              </a:rPr>
              <a:t>3</a:t>
            </a:r>
            <a:r>
              <a:rPr lang="cs-CZ" sz="2400" dirty="0" smtClean="0">
                <a:solidFill>
                  <a:srgbClr val="0000B4"/>
                </a:solidFill>
                <a:latin typeface="Trebuchet MS" panose="020B0603020202020204" pitchFamily="34" charset="0"/>
              </a:rPr>
              <a:t>. Každodenní život - GPS</a:t>
            </a:r>
            <a:endParaRPr lang="cs-CZ" sz="2400" dirty="0">
              <a:solidFill>
                <a:srgbClr val="0000B4"/>
              </a:solidFill>
              <a:latin typeface="Trebuchet MS" panose="020B0603020202020204" pitchFamily="34" charset="0"/>
            </a:endParaRPr>
          </a:p>
        </p:txBody>
      </p:sp>
      <p:sp>
        <p:nvSpPr>
          <p:cNvPr id="10" name="TextovéPole 9"/>
          <p:cNvSpPr txBox="1"/>
          <p:nvPr/>
        </p:nvSpPr>
        <p:spPr>
          <a:xfrm>
            <a:off x="1437670" y="2830042"/>
            <a:ext cx="2984483"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2. Laboratoř</a:t>
            </a:r>
            <a:endParaRPr lang="cs-CZ" sz="2400" dirty="0">
              <a:solidFill>
                <a:srgbClr val="0000B4"/>
              </a:solidFill>
              <a:latin typeface="Trebuchet MS" panose="020B0603020202020204" pitchFamily="34" charset="0"/>
            </a:endParaRPr>
          </a:p>
        </p:txBody>
      </p:sp>
      <p:sp>
        <p:nvSpPr>
          <p:cNvPr id="11" name="TextovéPole 10"/>
          <p:cNvSpPr txBox="1"/>
          <p:nvPr/>
        </p:nvSpPr>
        <p:spPr>
          <a:xfrm>
            <a:off x="2560203" y="1591596"/>
            <a:ext cx="4637316" cy="723275"/>
          </a:xfrm>
          <a:prstGeom prst="rect">
            <a:avLst/>
          </a:prstGeom>
          <a:noFill/>
        </p:spPr>
        <p:txBody>
          <a:bodyPr wrap="square" rtlCol="0">
            <a:spAutoFit/>
          </a:bodyPr>
          <a:lstStyle/>
          <a:p>
            <a:pPr marL="285750" indent="-285750">
              <a:spcAft>
                <a:spcPts val="600"/>
              </a:spcAft>
              <a:buFontTx/>
              <a:buChar char="-"/>
            </a:pPr>
            <a:r>
              <a:rPr lang="cs-CZ" dirty="0" smtClean="0">
                <a:latin typeface="Trebuchet MS" panose="020B0603020202020204" pitchFamily="34" charset="0"/>
              </a:rPr>
              <a:t>velké hmotnosti (silná gravitační pole)</a:t>
            </a:r>
          </a:p>
          <a:p>
            <a:pPr marL="285750" indent="-285750">
              <a:spcAft>
                <a:spcPts val="600"/>
              </a:spcAft>
              <a:buFontTx/>
              <a:buChar char="-"/>
            </a:pPr>
            <a:r>
              <a:rPr lang="cs-CZ" dirty="0" smtClean="0">
                <a:latin typeface="Trebuchet MS" panose="020B0603020202020204" pitchFamily="34" charset="0"/>
              </a:rPr>
              <a:t>velké rychlosti a vzdálenosti</a:t>
            </a:r>
          </a:p>
        </p:txBody>
      </p:sp>
      <p:sp>
        <p:nvSpPr>
          <p:cNvPr id="12" name="TextovéPole 11"/>
          <p:cNvSpPr txBox="1"/>
          <p:nvPr/>
        </p:nvSpPr>
        <p:spPr>
          <a:xfrm>
            <a:off x="1437670" y="3289568"/>
            <a:ext cx="4695907" cy="723275"/>
          </a:xfrm>
          <a:prstGeom prst="rect">
            <a:avLst/>
          </a:prstGeom>
          <a:noFill/>
        </p:spPr>
        <p:txBody>
          <a:bodyPr wrap="square" rtlCol="0">
            <a:spAutoFit/>
          </a:bodyPr>
          <a:lstStyle/>
          <a:p>
            <a:pPr marL="285750" indent="-285750">
              <a:spcAft>
                <a:spcPts val="600"/>
              </a:spcAft>
              <a:buFontTx/>
              <a:buChar char="-"/>
            </a:pPr>
            <a:r>
              <a:rPr lang="cs-CZ" dirty="0" smtClean="0">
                <a:latin typeface="Trebuchet MS" panose="020B0603020202020204" pitchFamily="34" charset="0"/>
              </a:rPr>
              <a:t>zkoumání nových vlastností hmoty</a:t>
            </a:r>
          </a:p>
          <a:p>
            <a:pPr marL="285750" indent="-285750">
              <a:spcAft>
                <a:spcPts val="600"/>
              </a:spcAft>
              <a:buFontTx/>
              <a:buChar char="-"/>
            </a:pPr>
            <a:r>
              <a:rPr lang="cs-CZ" dirty="0" err="1" smtClean="0">
                <a:latin typeface="Trebuchet MS" panose="020B0603020202020204" pitchFamily="34" charset="0"/>
              </a:rPr>
              <a:t>Higgsův</a:t>
            </a:r>
            <a:r>
              <a:rPr lang="cs-CZ" dirty="0" smtClean="0">
                <a:latin typeface="Trebuchet MS" panose="020B0603020202020204" pitchFamily="34" charset="0"/>
              </a:rPr>
              <a:t> boson na urychlovači v </a:t>
            </a:r>
            <a:r>
              <a:rPr lang="cs-CZ" dirty="0" err="1" smtClean="0">
                <a:latin typeface="Trebuchet MS" panose="020B0603020202020204" pitchFamily="34" charset="0"/>
              </a:rPr>
              <a:t>CERNu</a:t>
            </a:r>
            <a:endParaRPr lang="cs-CZ" dirty="0" smtClean="0">
              <a:latin typeface="Trebuchet MS" panose="020B0603020202020204" pitchFamily="34" charset="0"/>
            </a:endParaRPr>
          </a:p>
        </p:txBody>
      </p:sp>
      <p:sp>
        <p:nvSpPr>
          <p:cNvPr id="13" name="TextovéPole 12"/>
          <p:cNvSpPr txBox="1"/>
          <p:nvPr/>
        </p:nvSpPr>
        <p:spPr>
          <a:xfrm>
            <a:off x="5028835" y="6052920"/>
            <a:ext cx="3977982" cy="369332"/>
          </a:xfrm>
          <a:prstGeom prst="rect">
            <a:avLst/>
          </a:prstGeom>
          <a:noFill/>
        </p:spPr>
        <p:txBody>
          <a:bodyPr wrap="square" rtlCol="0">
            <a:spAutoFit/>
          </a:bodyPr>
          <a:lstStyle/>
          <a:p>
            <a:pPr marL="285750" indent="-285750">
              <a:buFontTx/>
              <a:buChar char="-"/>
            </a:pPr>
            <a:r>
              <a:rPr lang="cs-CZ" dirty="0" smtClean="0">
                <a:latin typeface="Trebuchet MS" panose="020B0603020202020204" pitchFamily="34" charset="0"/>
              </a:rPr>
              <a:t>velmi přesná měření času a místa</a:t>
            </a:r>
          </a:p>
        </p:txBody>
      </p:sp>
      <p:pic>
        <p:nvPicPr>
          <p:cNvPr id="14338" name="Picture 2" descr="https://upload.wikimedia.org/wikipedia/commons/thumb/5/5e/BH_LMC.png/261px-BH_LM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0" y="992771"/>
            <a:ext cx="1904196" cy="152481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geek.com/wp-content/uploads/2014/10/cosmicray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2178" y="992771"/>
            <a:ext cx="2134742" cy="152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30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52453" y="316703"/>
            <a:ext cx="4711879"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Dopplerův jev</a:t>
            </a:r>
          </a:p>
        </p:txBody>
      </p:sp>
      <p:cxnSp>
        <p:nvCxnSpPr>
          <p:cNvPr id="3" name="Přímá spojnice 2"/>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3074" name="Picture 2" descr="http://www.i-creative.cz/wp-content/uploads/2012/03/zachranky-6.jpg"/>
          <p:cNvPicPr>
            <a:picLocks noChangeAspect="1" noChangeArrowheads="1"/>
          </p:cNvPicPr>
          <p:nvPr/>
        </p:nvPicPr>
        <p:blipFill rotWithShape="1">
          <a:blip r:embed="rId3">
            <a:extLst>
              <a:ext uri="{28A0092B-C50C-407E-A947-70E740481C1C}">
                <a14:useLocalDpi xmlns:a14="http://schemas.microsoft.com/office/drawing/2010/main" val="0"/>
              </a:ext>
            </a:extLst>
          </a:blip>
          <a:srcRect b="8034"/>
          <a:stretch/>
        </p:blipFill>
        <p:spPr bwMode="auto">
          <a:xfrm>
            <a:off x="4548333" y="1328076"/>
            <a:ext cx="1758133" cy="1212667"/>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4229836" y="947216"/>
            <a:ext cx="2160000" cy="216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p:cNvSpPr/>
          <p:nvPr/>
        </p:nvSpPr>
        <p:spPr>
          <a:xfrm>
            <a:off x="3971464" y="772313"/>
            <a:ext cx="2520000" cy="252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3718828" y="587216"/>
            <a:ext cx="2880000" cy="288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3454915" y="412313"/>
            <a:ext cx="3240000" cy="324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4480201" y="1099616"/>
            <a:ext cx="1800000" cy="180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3205942" y="232313"/>
            <a:ext cx="3600000" cy="360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11"/>
          <p:cNvCxnSpPr/>
          <p:nvPr/>
        </p:nvCxnSpPr>
        <p:spPr>
          <a:xfrm flipH="1" flipV="1">
            <a:off x="5404647" y="1266027"/>
            <a:ext cx="45504" cy="124097"/>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V="1">
            <a:off x="5507957" y="1260565"/>
            <a:ext cx="0" cy="12409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5564348" y="1309552"/>
            <a:ext cx="72061" cy="7623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H="1" flipV="1">
            <a:off x="5296774" y="1322614"/>
            <a:ext cx="84904" cy="90934"/>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flipV="1">
            <a:off x="5627977" y="1384663"/>
            <a:ext cx="82180" cy="4873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552453" y="946146"/>
            <a:ext cx="1280160"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Zvuk</a:t>
            </a:r>
          </a:p>
        </p:txBody>
      </p:sp>
      <p:sp>
        <p:nvSpPr>
          <p:cNvPr id="31" name="Obdélník 30"/>
          <p:cNvSpPr/>
          <p:nvPr/>
        </p:nvSpPr>
        <p:spPr>
          <a:xfrm>
            <a:off x="3122024" y="2495007"/>
            <a:ext cx="3742508" cy="1515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5" name="Picture 3" descr="D:\Pavel\Documents\Fyzika\Science To Go\S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851" y="1804503"/>
            <a:ext cx="655104" cy="6777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D:\Pavel\Documents\Fyzika\Science To Go\S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242" y="1804503"/>
            <a:ext cx="331203" cy="67779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Přímá spojnice 35"/>
          <p:cNvCxnSpPr/>
          <p:nvPr/>
        </p:nvCxnSpPr>
        <p:spPr>
          <a:xfrm>
            <a:off x="2096582" y="2508423"/>
            <a:ext cx="5760755" cy="0"/>
          </a:xfrm>
          <a:prstGeom prst="line">
            <a:avLst/>
          </a:prstGeom>
          <a:ln w="5080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a:off x="5329429" y="1743472"/>
            <a:ext cx="1704920" cy="0"/>
          </a:xfrm>
          <a:prstGeom prst="straightConnector1">
            <a:avLst/>
          </a:prstGeom>
          <a:ln w="317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3" name="TextovéPole 42"/>
          <p:cNvSpPr txBox="1"/>
          <p:nvPr/>
        </p:nvSpPr>
        <p:spPr>
          <a:xfrm>
            <a:off x="6779818" y="1280158"/>
            <a:ext cx="387652" cy="430887"/>
          </a:xfrm>
          <a:prstGeom prst="rect">
            <a:avLst/>
          </a:prstGeom>
          <a:noFill/>
        </p:spPr>
        <p:txBody>
          <a:bodyPr wrap="square" rtlCol="0">
            <a:spAutoFit/>
          </a:bodyPr>
          <a:lstStyle/>
          <a:p>
            <a:r>
              <a:rPr lang="en-GB" sz="2200" i="1" dirty="0" smtClean="0">
                <a:latin typeface="Trebuchet MS" panose="020B0603020202020204" pitchFamily="34" charset="0"/>
              </a:rPr>
              <a:t>v</a:t>
            </a:r>
            <a:endParaRPr lang="cs-CZ" sz="2200" i="1" dirty="0" smtClean="0">
              <a:latin typeface="Trebuchet MS" panose="020B0603020202020204" pitchFamily="34" charset="0"/>
            </a:endParaRPr>
          </a:p>
        </p:txBody>
      </p:sp>
      <p:pic>
        <p:nvPicPr>
          <p:cNvPr id="44" name="Picture 3" descr="D:\Pavel\Documents\Fyzika\Science To Go\Šebestová.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206656" y="999381"/>
            <a:ext cx="650094" cy="14829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D:\Pavel\Documents\Fyzika\Science To Go\Ma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088" y="1058918"/>
            <a:ext cx="820304" cy="14213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ovéPole 39"/>
              <p:cNvSpPr txBox="1"/>
              <p:nvPr/>
            </p:nvSpPr>
            <p:spPr>
              <a:xfrm>
                <a:off x="1330146" y="2657130"/>
                <a:ext cx="2517229" cy="948978"/>
              </a:xfrm>
              <a:prstGeom prst="rect">
                <a:avLst/>
              </a:prstGeom>
              <a:noFill/>
            </p:spPr>
            <p:txBody>
              <a:bodyPr wrap="square" rtlCol="0">
                <a:spAutoFit/>
              </a:bodyPr>
              <a:lstStyle/>
              <a:p>
                <a:pPr algn="ctr">
                  <a:spcAft>
                    <a:spcPts val="600"/>
                  </a:spcAft>
                </a:pPr>
                <a:r>
                  <a:rPr lang="cs-CZ" b="1" dirty="0" smtClean="0">
                    <a:latin typeface="Trebuchet MS" panose="020B0603020202020204" pitchFamily="34" charset="0"/>
                  </a:rPr>
                  <a:t>hlubší tón</a:t>
                </a:r>
              </a:p>
              <a:p>
                <a:pPr algn="ctr">
                  <a:spcAft>
                    <a:spcPts val="600"/>
                  </a:spcAft>
                </a:pPr>
                <a14:m>
                  <m:oMathPara xmlns:m="http://schemas.openxmlformats.org/officeDocument/2006/math">
                    <m:oMathParaPr>
                      <m:jc m:val="centerGroup"/>
                    </m:oMathParaPr>
                    <m:oMath xmlns:m="http://schemas.openxmlformats.org/officeDocument/2006/math">
                      <m:sSub>
                        <m:sSubPr>
                          <m:ctrlPr>
                            <a:rPr lang="cs-CZ" sz="1600" b="0" i="1" smtClean="0">
                              <a:latin typeface="Cambria Math"/>
                            </a:rPr>
                          </m:ctrlPr>
                        </m:sSubPr>
                        <m:e>
                          <m:r>
                            <a:rPr lang="cs-CZ" sz="1600" b="0" i="1" smtClean="0">
                              <a:latin typeface="Cambria Math"/>
                            </a:rPr>
                            <m:t>𝑓</m:t>
                          </m:r>
                        </m:e>
                        <m:sub>
                          <m:r>
                            <m:rPr>
                              <m:nor/>
                            </m:rPr>
                            <a:rPr lang="cs-CZ" sz="1600" b="0" i="0" smtClean="0">
                              <a:latin typeface="Cambria Math"/>
                            </a:rPr>
                            <m:t>za</m:t>
                          </m:r>
                        </m:sub>
                      </m:sSub>
                      <m:r>
                        <a:rPr lang="cs-CZ" sz="1600" b="0" i="1" smtClean="0">
                          <a:latin typeface="Cambria Math"/>
                        </a:rPr>
                        <m:t>=</m:t>
                      </m:r>
                      <m:f>
                        <m:fPr>
                          <m:ctrlPr>
                            <a:rPr lang="cs-CZ" sz="1600" i="1" smtClean="0">
                              <a:latin typeface="Cambria Math"/>
                            </a:rPr>
                          </m:ctrlPr>
                        </m:fPr>
                        <m:num>
                          <m:r>
                            <a:rPr lang="cs-CZ" sz="1600" b="0" i="1" smtClean="0">
                              <a:latin typeface="Cambria Math"/>
                            </a:rPr>
                            <m:t>𝑐</m:t>
                          </m:r>
                        </m:num>
                        <m:den>
                          <m:r>
                            <a:rPr lang="cs-CZ" sz="1600" b="0" i="1" smtClean="0">
                              <a:latin typeface="Cambria Math"/>
                            </a:rPr>
                            <m:t>𝑐</m:t>
                          </m:r>
                          <m:r>
                            <a:rPr lang="cs-CZ" sz="1600" b="0" i="1" smtClean="0">
                              <a:latin typeface="Cambria Math"/>
                            </a:rPr>
                            <m:t>+</m:t>
                          </m:r>
                          <m:r>
                            <a:rPr lang="cs-CZ" sz="1600" b="0" i="1" smtClean="0">
                              <a:latin typeface="Cambria Math"/>
                            </a:rPr>
                            <m:t>𝑣</m:t>
                          </m:r>
                        </m:den>
                      </m:f>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r>
                        <a:rPr lang="cs-CZ" sz="1600" b="0" i="1" smtClean="0">
                          <a:latin typeface="Cambria Math"/>
                          <a:ea typeface="Cambria Math"/>
                        </a:rPr>
                        <m:t>&lt;</m:t>
                      </m:r>
                      <m:sSub>
                        <m:sSubPr>
                          <m:ctrlPr>
                            <a:rPr lang="cs-CZ" sz="1600" b="0" i="1" smtClean="0">
                              <a:latin typeface="Cambria Math"/>
                              <a:ea typeface="Cambria Math"/>
                            </a:rPr>
                          </m:ctrlPr>
                        </m:sSubPr>
                        <m:e>
                          <m:r>
                            <a:rPr lang="cs-CZ" sz="1600" b="0" i="1" smtClean="0">
                              <a:latin typeface="Cambria Math"/>
                              <a:ea typeface="Cambria Math"/>
                            </a:rPr>
                            <m:t>𝑓</m:t>
                          </m:r>
                        </m:e>
                        <m:sub>
                          <m:r>
                            <a:rPr lang="cs-CZ" sz="1600" b="0" i="1" smtClean="0">
                              <a:latin typeface="Cambria Math"/>
                              <a:ea typeface="Cambria Math"/>
                            </a:rPr>
                            <m:t>0</m:t>
                          </m:r>
                        </m:sub>
                      </m:sSub>
                    </m:oMath>
                  </m:oMathPara>
                </a14:m>
                <a:endParaRPr lang="cs-CZ" sz="1600" dirty="0" smtClean="0">
                  <a:latin typeface="Trebuchet MS" panose="020B0603020202020204" pitchFamily="34" charset="0"/>
                </a:endParaRPr>
              </a:p>
            </p:txBody>
          </p:sp>
        </mc:Choice>
        <mc:Fallback xmlns="">
          <p:sp>
            <p:nvSpPr>
              <p:cNvPr id="40" name="TextovéPole 39"/>
              <p:cNvSpPr txBox="1">
                <a:spLocks noRot="1" noChangeAspect="1" noMove="1" noResize="1" noEditPoints="1" noAdjustHandles="1" noChangeArrowheads="1" noChangeShapeType="1" noTextEdit="1"/>
              </p:cNvSpPr>
              <p:nvPr/>
            </p:nvSpPr>
            <p:spPr>
              <a:xfrm>
                <a:off x="1330146" y="2657130"/>
                <a:ext cx="2517229" cy="948978"/>
              </a:xfrm>
              <a:prstGeom prst="rect">
                <a:avLst/>
              </a:prstGeom>
              <a:blipFill rotWithShape="1">
                <a:blip r:embed="rId7"/>
                <a:stretch>
                  <a:fillRect t="-38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7" name="TextovéPole 46"/>
              <p:cNvSpPr txBox="1"/>
              <p:nvPr/>
            </p:nvSpPr>
            <p:spPr>
              <a:xfrm>
                <a:off x="6319528" y="2620214"/>
                <a:ext cx="2517229" cy="944939"/>
              </a:xfrm>
              <a:prstGeom prst="rect">
                <a:avLst/>
              </a:prstGeom>
              <a:noFill/>
            </p:spPr>
            <p:txBody>
              <a:bodyPr wrap="square" rtlCol="0">
                <a:spAutoFit/>
              </a:bodyPr>
              <a:lstStyle/>
              <a:p>
                <a:pPr algn="ctr">
                  <a:spcAft>
                    <a:spcPts val="600"/>
                  </a:spcAft>
                </a:pPr>
                <a:r>
                  <a:rPr lang="cs-CZ" b="1" dirty="0" smtClean="0">
                    <a:latin typeface="Trebuchet MS" panose="020B0603020202020204" pitchFamily="34" charset="0"/>
                  </a:rPr>
                  <a:t>vyšší tón</a:t>
                </a:r>
              </a:p>
              <a:p>
                <a:pPr algn="ctr">
                  <a:spcAft>
                    <a:spcPts val="600"/>
                  </a:spcAft>
                </a:pPr>
                <a14:m>
                  <m:oMathPara xmlns:m="http://schemas.openxmlformats.org/officeDocument/2006/math">
                    <m:oMathParaPr>
                      <m:jc m:val="centerGroup"/>
                    </m:oMathParaPr>
                    <m:oMath xmlns:m="http://schemas.openxmlformats.org/officeDocument/2006/math">
                      <m:sSub>
                        <m:sSubPr>
                          <m:ctrlPr>
                            <a:rPr lang="cs-CZ" sz="1600" b="0" i="1" smtClean="0">
                              <a:latin typeface="Cambria Math"/>
                            </a:rPr>
                          </m:ctrlPr>
                        </m:sSubPr>
                        <m:e>
                          <m:r>
                            <a:rPr lang="cs-CZ" sz="1600" b="0" i="1" smtClean="0">
                              <a:latin typeface="Cambria Math"/>
                            </a:rPr>
                            <m:t>𝑓</m:t>
                          </m:r>
                        </m:e>
                        <m:sub>
                          <m:r>
                            <m:rPr>
                              <m:nor/>
                            </m:rPr>
                            <a:rPr lang="cs-CZ" sz="1600" b="0" i="0" smtClean="0">
                              <a:latin typeface="Cambria Math"/>
                            </a:rPr>
                            <m:t>p</m:t>
                          </m:r>
                          <m:r>
                            <m:rPr>
                              <m:nor/>
                            </m:rPr>
                            <a:rPr lang="cs-CZ" sz="1600" b="0" i="0" smtClean="0">
                              <a:latin typeface="Cambria Math"/>
                            </a:rPr>
                            <m:t>ř</m:t>
                          </m:r>
                          <m:r>
                            <m:rPr>
                              <m:nor/>
                            </m:rPr>
                            <a:rPr lang="cs-CZ" sz="1600" b="0" i="0" smtClean="0">
                              <a:latin typeface="Cambria Math"/>
                            </a:rPr>
                            <m:t>ed</m:t>
                          </m:r>
                        </m:sub>
                      </m:sSub>
                      <m:r>
                        <a:rPr lang="cs-CZ" sz="1600" b="0" i="1" smtClean="0">
                          <a:latin typeface="Cambria Math"/>
                        </a:rPr>
                        <m:t>=</m:t>
                      </m:r>
                      <m:f>
                        <m:fPr>
                          <m:ctrlPr>
                            <a:rPr lang="cs-CZ" sz="1600" i="1" smtClean="0">
                              <a:latin typeface="Cambria Math"/>
                            </a:rPr>
                          </m:ctrlPr>
                        </m:fPr>
                        <m:num>
                          <m:r>
                            <a:rPr lang="cs-CZ" sz="1600" b="0" i="1" smtClean="0">
                              <a:latin typeface="Cambria Math"/>
                            </a:rPr>
                            <m:t>𝑐</m:t>
                          </m:r>
                        </m:num>
                        <m:den>
                          <m:r>
                            <a:rPr lang="cs-CZ" sz="1600" b="0" i="1" smtClean="0">
                              <a:latin typeface="Cambria Math"/>
                            </a:rPr>
                            <m:t>𝑐</m:t>
                          </m:r>
                          <m:r>
                            <a:rPr lang="cs-CZ" sz="1600" b="0" i="1" smtClean="0">
                              <a:latin typeface="Cambria Math"/>
                            </a:rPr>
                            <m:t>−</m:t>
                          </m:r>
                          <m:r>
                            <a:rPr lang="cs-CZ" sz="1600" b="0" i="1" smtClean="0">
                              <a:latin typeface="Cambria Math"/>
                            </a:rPr>
                            <m:t>𝑣</m:t>
                          </m:r>
                        </m:den>
                      </m:f>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r>
                        <a:rPr lang="cs-CZ" sz="1600" b="0" i="1" smtClean="0">
                          <a:latin typeface="Cambria Math"/>
                          <a:ea typeface="Cambria Math"/>
                        </a:rPr>
                        <m:t>&gt;</m:t>
                      </m:r>
                      <m:sSub>
                        <m:sSubPr>
                          <m:ctrlPr>
                            <a:rPr lang="cs-CZ" sz="1600" b="0" i="1" smtClean="0">
                              <a:latin typeface="Cambria Math"/>
                              <a:ea typeface="Cambria Math"/>
                            </a:rPr>
                          </m:ctrlPr>
                        </m:sSubPr>
                        <m:e>
                          <m:r>
                            <a:rPr lang="cs-CZ" sz="1600" b="0" i="1" smtClean="0">
                              <a:latin typeface="Cambria Math"/>
                              <a:ea typeface="Cambria Math"/>
                            </a:rPr>
                            <m:t>𝑓</m:t>
                          </m:r>
                        </m:e>
                        <m:sub>
                          <m:r>
                            <a:rPr lang="cs-CZ" sz="1600" b="0" i="1" smtClean="0">
                              <a:latin typeface="Cambria Math"/>
                              <a:ea typeface="Cambria Math"/>
                            </a:rPr>
                            <m:t>0</m:t>
                          </m:r>
                        </m:sub>
                      </m:sSub>
                    </m:oMath>
                  </m:oMathPara>
                </a14:m>
                <a:endParaRPr lang="cs-CZ" sz="1600" dirty="0" smtClean="0">
                  <a:latin typeface="Trebuchet MS" panose="020B0603020202020204" pitchFamily="34" charset="0"/>
                </a:endParaRPr>
              </a:p>
            </p:txBody>
          </p:sp>
        </mc:Choice>
        <mc:Fallback xmlns="">
          <p:sp>
            <p:nvSpPr>
              <p:cNvPr id="47" name="TextovéPole 46"/>
              <p:cNvSpPr txBox="1">
                <a:spLocks noRot="1" noChangeAspect="1" noMove="1" noResize="1" noEditPoints="1" noAdjustHandles="1" noChangeArrowheads="1" noChangeShapeType="1" noTextEdit="1"/>
              </p:cNvSpPr>
              <p:nvPr/>
            </p:nvSpPr>
            <p:spPr>
              <a:xfrm>
                <a:off x="6319528" y="2620214"/>
                <a:ext cx="2517229" cy="944939"/>
              </a:xfrm>
              <a:prstGeom prst="rect">
                <a:avLst/>
              </a:prstGeom>
              <a:blipFill rotWithShape="1">
                <a:blip r:embed="rId8"/>
                <a:stretch>
                  <a:fillRect t="-3871"/>
                </a:stretch>
              </a:blipFill>
            </p:spPr>
            <p:txBody>
              <a:bodyPr/>
              <a:lstStyle/>
              <a:p>
                <a:r>
                  <a:rPr lang="cs-CZ">
                    <a:noFill/>
                  </a:rPr>
                  <a:t> </a:t>
                </a:r>
              </a:p>
            </p:txBody>
          </p:sp>
        </mc:Fallback>
      </mc:AlternateContent>
      <p:sp>
        <p:nvSpPr>
          <p:cNvPr id="42" name="TextovéPole 41"/>
          <p:cNvSpPr txBox="1"/>
          <p:nvPr/>
        </p:nvSpPr>
        <p:spPr>
          <a:xfrm>
            <a:off x="3775521" y="2677887"/>
            <a:ext cx="2308737" cy="584775"/>
          </a:xfrm>
          <a:prstGeom prst="rect">
            <a:avLst/>
          </a:prstGeom>
          <a:noFill/>
        </p:spPr>
        <p:txBody>
          <a:bodyPr wrap="square" rtlCol="0">
            <a:spAutoFit/>
          </a:bodyPr>
          <a:lstStyle/>
          <a:p>
            <a:pPr algn="ctr"/>
            <a:r>
              <a:rPr lang="cs-CZ" sz="1600" dirty="0" smtClean="0">
                <a:latin typeface="Trebuchet MS" panose="020B0603020202020204" pitchFamily="34" charset="0"/>
              </a:rPr>
              <a:t>rychlost zvuku při běžné teplotě</a:t>
            </a:r>
          </a:p>
        </p:txBody>
      </p:sp>
      <p:sp>
        <p:nvSpPr>
          <p:cNvPr id="13" name="TextovéPole 12"/>
          <p:cNvSpPr txBox="1"/>
          <p:nvPr/>
        </p:nvSpPr>
        <p:spPr>
          <a:xfrm>
            <a:off x="4947569" y="1093517"/>
            <a:ext cx="460237" cy="400110"/>
          </a:xfrm>
          <a:prstGeom prst="rect">
            <a:avLst/>
          </a:prstGeom>
          <a:noFill/>
        </p:spPr>
        <p:txBody>
          <a:bodyPr wrap="square" rtlCol="0">
            <a:spAutoFit/>
          </a:bodyPr>
          <a:lstStyle/>
          <a:p>
            <a:r>
              <a:rPr lang="cs-CZ" sz="2000" i="1" dirty="0" smtClean="0">
                <a:latin typeface="Trebuchet MS" panose="020B0603020202020204" pitchFamily="34" charset="0"/>
              </a:rPr>
              <a:t>f</a:t>
            </a:r>
            <a:r>
              <a:rPr lang="cs-CZ" sz="2000" baseline="-25000" dirty="0" smtClean="0">
                <a:latin typeface="Trebuchet MS" panose="020B0603020202020204" pitchFamily="34" charset="0"/>
              </a:rPr>
              <a:t>0</a:t>
            </a:r>
          </a:p>
        </p:txBody>
      </p:sp>
      <p:sp>
        <p:nvSpPr>
          <p:cNvPr id="6" name="TextovéPole 5"/>
          <p:cNvSpPr txBox="1"/>
          <p:nvPr/>
        </p:nvSpPr>
        <p:spPr>
          <a:xfrm>
            <a:off x="4723991" y="3231004"/>
            <a:ext cx="479812" cy="369332"/>
          </a:xfrm>
          <a:prstGeom prst="rect">
            <a:avLst/>
          </a:prstGeom>
          <a:noFill/>
        </p:spPr>
        <p:txBody>
          <a:bodyPr wrap="square" rtlCol="0">
            <a:spAutoFit/>
          </a:bodyPr>
          <a:lstStyle/>
          <a:p>
            <a:r>
              <a:rPr lang="en-GB" dirty="0" smtClean="0">
                <a:latin typeface="Trebuchet MS" panose="020B0603020202020204" pitchFamily="34" charset="0"/>
              </a:rPr>
              <a:t>???</a:t>
            </a:r>
            <a:endParaRPr lang="cs-CZ" dirty="0" smtClean="0">
              <a:latin typeface="Trebuchet MS" panose="020B0603020202020204" pitchFamily="34" charset="0"/>
            </a:endParaRPr>
          </a:p>
        </p:txBody>
      </p:sp>
    </p:spTree>
    <p:extLst>
      <p:ext uri="{BB962C8B-B14F-4D97-AF65-F5344CB8AC3E}">
        <p14:creationId xmlns:p14="http://schemas.microsoft.com/office/powerpoint/2010/main" val="499588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52453" y="316703"/>
            <a:ext cx="4711879"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Dopplerův jev</a:t>
            </a:r>
          </a:p>
        </p:txBody>
      </p:sp>
      <p:cxnSp>
        <p:nvCxnSpPr>
          <p:cNvPr id="3" name="Přímá spojnice 2"/>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3074" name="Picture 2" descr="http://www.i-creative.cz/wp-content/uploads/2012/03/zachranky-6.jpg"/>
          <p:cNvPicPr>
            <a:picLocks noChangeAspect="1" noChangeArrowheads="1"/>
          </p:cNvPicPr>
          <p:nvPr/>
        </p:nvPicPr>
        <p:blipFill rotWithShape="1">
          <a:blip r:embed="rId3">
            <a:extLst>
              <a:ext uri="{28A0092B-C50C-407E-A947-70E740481C1C}">
                <a14:useLocalDpi xmlns:a14="http://schemas.microsoft.com/office/drawing/2010/main" val="0"/>
              </a:ext>
            </a:extLst>
          </a:blip>
          <a:srcRect b="8034"/>
          <a:stretch/>
        </p:blipFill>
        <p:spPr bwMode="auto">
          <a:xfrm>
            <a:off x="4548333" y="1328076"/>
            <a:ext cx="1758133" cy="1212667"/>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4229836" y="947216"/>
            <a:ext cx="2160000" cy="216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p:cNvSpPr/>
          <p:nvPr/>
        </p:nvSpPr>
        <p:spPr>
          <a:xfrm>
            <a:off x="3971464" y="772313"/>
            <a:ext cx="2520000" cy="252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3718828" y="587216"/>
            <a:ext cx="2880000" cy="288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3454915" y="412313"/>
            <a:ext cx="3240000" cy="324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4480201" y="1099616"/>
            <a:ext cx="1800000" cy="180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3205942" y="232313"/>
            <a:ext cx="3600000" cy="3600000"/>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11"/>
          <p:cNvCxnSpPr/>
          <p:nvPr/>
        </p:nvCxnSpPr>
        <p:spPr>
          <a:xfrm flipH="1" flipV="1">
            <a:off x="5404647" y="1266027"/>
            <a:ext cx="45504" cy="124097"/>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V="1">
            <a:off x="5507957" y="1260565"/>
            <a:ext cx="0" cy="12409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5564348" y="1309552"/>
            <a:ext cx="72061" cy="7623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H="1" flipV="1">
            <a:off x="5296774" y="1322614"/>
            <a:ext cx="84904" cy="90934"/>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flipV="1">
            <a:off x="5627977" y="1384663"/>
            <a:ext cx="82180" cy="4873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552453" y="946146"/>
            <a:ext cx="1280160"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Zvuk</a:t>
            </a:r>
          </a:p>
        </p:txBody>
      </p:sp>
      <p:sp>
        <p:nvSpPr>
          <p:cNvPr id="31" name="Obdélník 30"/>
          <p:cNvSpPr/>
          <p:nvPr/>
        </p:nvSpPr>
        <p:spPr>
          <a:xfrm>
            <a:off x="3122024" y="2495007"/>
            <a:ext cx="3742508" cy="1515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5" name="Picture 3" descr="D:\Pavel\Documents\Fyzika\Science To Go\S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851" y="1804503"/>
            <a:ext cx="655104" cy="6777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D:\Pavel\Documents\Fyzika\Science To Go\S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242" y="1804503"/>
            <a:ext cx="331203" cy="67779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Přímá spojnice 35"/>
          <p:cNvCxnSpPr/>
          <p:nvPr/>
        </p:nvCxnSpPr>
        <p:spPr>
          <a:xfrm>
            <a:off x="2096582" y="2508423"/>
            <a:ext cx="5760755" cy="0"/>
          </a:xfrm>
          <a:prstGeom prst="line">
            <a:avLst/>
          </a:prstGeom>
          <a:ln w="5080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a:off x="5329429" y="1743472"/>
            <a:ext cx="1704920" cy="0"/>
          </a:xfrm>
          <a:prstGeom prst="straightConnector1">
            <a:avLst/>
          </a:prstGeom>
          <a:ln w="317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3" name="TextovéPole 42"/>
          <p:cNvSpPr txBox="1"/>
          <p:nvPr/>
        </p:nvSpPr>
        <p:spPr>
          <a:xfrm>
            <a:off x="6779818" y="1280158"/>
            <a:ext cx="387652" cy="430887"/>
          </a:xfrm>
          <a:prstGeom prst="rect">
            <a:avLst/>
          </a:prstGeom>
          <a:noFill/>
        </p:spPr>
        <p:txBody>
          <a:bodyPr wrap="square" rtlCol="0">
            <a:spAutoFit/>
          </a:bodyPr>
          <a:lstStyle/>
          <a:p>
            <a:r>
              <a:rPr lang="en-GB" sz="2200" i="1" dirty="0" smtClean="0">
                <a:latin typeface="Trebuchet MS" panose="020B0603020202020204" pitchFamily="34" charset="0"/>
              </a:rPr>
              <a:t>v</a:t>
            </a:r>
            <a:endParaRPr lang="cs-CZ" sz="2200" i="1" dirty="0" smtClean="0">
              <a:latin typeface="Trebuchet MS" panose="020B0603020202020204" pitchFamily="34" charset="0"/>
            </a:endParaRPr>
          </a:p>
        </p:txBody>
      </p:sp>
      <p:pic>
        <p:nvPicPr>
          <p:cNvPr id="44" name="Picture 3" descr="D:\Pavel\Documents\Fyzika\Science To Go\Šebestová.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206656" y="999381"/>
            <a:ext cx="650094" cy="14829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D:\Pavel\Documents\Fyzika\Science To Go\Ma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088" y="1058918"/>
            <a:ext cx="820304" cy="14213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ovéPole 39"/>
              <p:cNvSpPr txBox="1"/>
              <p:nvPr/>
            </p:nvSpPr>
            <p:spPr>
              <a:xfrm>
                <a:off x="1330146" y="2657130"/>
                <a:ext cx="2517229" cy="948978"/>
              </a:xfrm>
              <a:prstGeom prst="rect">
                <a:avLst/>
              </a:prstGeom>
              <a:noFill/>
            </p:spPr>
            <p:txBody>
              <a:bodyPr wrap="square" rtlCol="0">
                <a:spAutoFit/>
              </a:bodyPr>
              <a:lstStyle/>
              <a:p>
                <a:pPr algn="ctr">
                  <a:spcAft>
                    <a:spcPts val="600"/>
                  </a:spcAft>
                </a:pPr>
                <a:r>
                  <a:rPr lang="cs-CZ" b="1" dirty="0" smtClean="0">
                    <a:latin typeface="Trebuchet MS" panose="020B0603020202020204" pitchFamily="34" charset="0"/>
                  </a:rPr>
                  <a:t>hlubší tón</a:t>
                </a:r>
              </a:p>
              <a:p>
                <a:pPr algn="ctr">
                  <a:spcAft>
                    <a:spcPts val="600"/>
                  </a:spcAft>
                </a:pPr>
                <a14:m>
                  <m:oMathPara xmlns:m="http://schemas.openxmlformats.org/officeDocument/2006/math">
                    <m:oMathParaPr>
                      <m:jc m:val="centerGroup"/>
                    </m:oMathParaPr>
                    <m:oMath xmlns:m="http://schemas.openxmlformats.org/officeDocument/2006/math">
                      <m:sSub>
                        <m:sSubPr>
                          <m:ctrlPr>
                            <a:rPr lang="cs-CZ" sz="1600" b="0" i="1" smtClean="0">
                              <a:latin typeface="Cambria Math"/>
                            </a:rPr>
                          </m:ctrlPr>
                        </m:sSubPr>
                        <m:e>
                          <m:r>
                            <a:rPr lang="cs-CZ" sz="1600" b="0" i="1" smtClean="0">
                              <a:latin typeface="Cambria Math"/>
                            </a:rPr>
                            <m:t>𝑓</m:t>
                          </m:r>
                        </m:e>
                        <m:sub>
                          <m:r>
                            <m:rPr>
                              <m:nor/>
                            </m:rPr>
                            <a:rPr lang="cs-CZ" sz="1600" b="0" i="0" smtClean="0">
                              <a:latin typeface="Cambria Math"/>
                            </a:rPr>
                            <m:t>za</m:t>
                          </m:r>
                        </m:sub>
                      </m:sSub>
                      <m:r>
                        <a:rPr lang="cs-CZ" sz="1600" b="0" i="1" smtClean="0">
                          <a:latin typeface="Cambria Math"/>
                        </a:rPr>
                        <m:t>=</m:t>
                      </m:r>
                      <m:f>
                        <m:fPr>
                          <m:ctrlPr>
                            <a:rPr lang="cs-CZ" sz="1600" i="1" smtClean="0">
                              <a:latin typeface="Cambria Math"/>
                            </a:rPr>
                          </m:ctrlPr>
                        </m:fPr>
                        <m:num>
                          <m:r>
                            <a:rPr lang="cs-CZ" sz="1600" b="0" i="1" smtClean="0">
                              <a:latin typeface="Cambria Math"/>
                            </a:rPr>
                            <m:t>𝑐</m:t>
                          </m:r>
                        </m:num>
                        <m:den>
                          <m:r>
                            <a:rPr lang="cs-CZ" sz="1600" b="0" i="1" smtClean="0">
                              <a:latin typeface="Cambria Math"/>
                            </a:rPr>
                            <m:t>𝑐</m:t>
                          </m:r>
                          <m:r>
                            <a:rPr lang="cs-CZ" sz="1600" b="0" i="1" smtClean="0">
                              <a:latin typeface="Cambria Math"/>
                            </a:rPr>
                            <m:t>+</m:t>
                          </m:r>
                          <m:r>
                            <a:rPr lang="cs-CZ" sz="1600" b="0" i="1" smtClean="0">
                              <a:latin typeface="Cambria Math"/>
                            </a:rPr>
                            <m:t>𝑣</m:t>
                          </m:r>
                        </m:den>
                      </m:f>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r>
                        <a:rPr lang="cs-CZ" sz="1600" b="0" i="1" smtClean="0">
                          <a:latin typeface="Cambria Math"/>
                          <a:ea typeface="Cambria Math"/>
                        </a:rPr>
                        <m:t>&lt;</m:t>
                      </m:r>
                      <m:sSub>
                        <m:sSubPr>
                          <m:ctrlPr>
                            <a:rPr lang="cs-CZ" sz="1600" b="0" i="1" smtClean="0">
                              <a:latin typeface="Cambria Math"/>
                              <a:ea typeface="Cambria Math"/>
                            </a:rPr>
                          </m:ctrlPr>
                        </m:sSubPr>
                        <m:e>
                          <m:r>
                            <a:rPr lang="cs-CZ" sz="1600" b="0" i="1" smtClean="0">
                              <a:latin typeface="Cambria Math"/>
                              <a:ea typeface="Cambria Math"/>
                            </a:rPr>
                            <m:t>𝑓</m:t>
                          </m:r>
                        </m:e>
                        <m:sub>
                          <m:r>
                            <a:rPr lang="cs-CZ" sz="1600" b="0" i="1" smtClean="0">
                              <a:latin typeface="Cambria Math"/>
                              <a:ea typeface="Cambria Math"/>
                            </a:rPr>
                            <m:t>0</m:t>
                          </m:r>
                        </m:sub>
                      </m:sSub>
                    </m:oMath>
                  </m:oMathPara>
                </a14:m>
                <a:endParaRPr lang="cs-CZ" sz="1600" dirty="0" smtClean="0">
                  <a:latin typeface="Trebuchet MS" panose="020B0603020202020204" pitchFamily="34" charset="0"/>
                </a:endParaRPr>
              </a:p>
            </p:txBody>
          </p:sp>
        </mc:Choice>
        <mc:Fallback xmlns="">
          <p:sp>
            <p:nvSpPr>
              <p:cNvPr id="40" name="TextovéPole 39"/>
              <p:cNvSpPr txBox="1">
                <a:spLocks noRot="1" noChangeAspect="1" noMove="1" noResize="1" noEditPoints="1" noAdjustHandles="1" noChangeArrowheads="1" noChangeShapeType="1" noTextEdit="1"/>
              </p:cNvSpPr>
              <p:nvPr/>
            </p:nvSpPr>
            <p:spPr>
              <a:xfrm>
                <a:off x="1330146" y="2657130"/>
                <a:ext cx="2517229" cy="948978"/>
              </a:xfrm>
              <a:prstGeom prst="rect">
                <a:avLst/>
              </a:prstGeom>
              <a:blipFill rotWithShape="1">
                <a:blip r:embed="rId7"/>
                <a:stretch>
                  <a:fillRect t="-38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7" name="TextovéPole 46"/>
              <p:cNvSpPr txBox="1"/>
              <p:nvPr/>
            </p:nvSpPr>
            <p:spPr>
              <a:xfrm>
                <a:off x="6319528" y="2620214"/>
                <a:ext cx="2517229" cy="944939"/>
              </a:xfrm>
              <a:prstGeom prst="rect">
                <a:avLst/>
              </a:prstGeom>
              <a:noFill/>
            </p:spPr>
            <p:txBody>
              <a:bodyPr wrap="square" rtlCol="0">
                <a:spAutoFit/>
              </a:bodyPr>
              <a:lstStyle/>
              <a:p>
                <a:pPr algn="ctr">
                  <a:spcAft>
                    <a:spcPts val="600"/>
                  </a:spcAft>
                </a:pPr>
                <a:r>
                  <a:rPr lang="cs-CZ" b="1" dirty="0" smtClean="0">
                    <a:latin typeface="Trebuchet MS" panose="020B0603020202020204" pitchFamily="34" charset="0"/>
                  </a:rPr>
                  <a:t>vyšší tón</a:t>
                </a:r>
              </a:p>
              <a:p>
                <a:pPr algn="ctr">
                  <a:spcAft>
                    <a:spcPts val="600"/>
                  </a:spcAft>
                </a:pPr>
                <a14:m>
                  <m:oMathPara xmlns:m="http://schemas.openxmlformats.org/officeDocument/2006/math">
                    <m:oMathParaPr>
                      <m:jc m:val="centerGroup"/>
                    </m:oMathParaPr>
                    <m:oMath xmlns:m="http://schemas.openxmlformats.org/officeDocument/2006/math">
                      <m:sSub>
                        <m:sSubPr>
                          <m:ctrlPr>
                            <a:rPr lang="cs-CZ" sz="1600" b="0" i="1" smtClean="0">
                              <a:latin typeface="Cambria Math"/>
                            </a:rPr>
                          </m:ctrlPr>
                        </m:sSubPr>
                        <m:e>
                          <m:r>
                            <a:rPr lang="cs-CZ" sz="1600" b="0" i="1" smtClean="0">
                              <a:latin typeface="Cambria Math"/>
                            </a:rPr>
                            <m:t>𝑓</m:t>
                          </m:r>
                        </m:e>
                        <m:sub>
                          <m:r>
                            <m:rPr>
                              <m:nor/>
                            </m:rPr>
                            <a:rPr lang="cs-CZ" sz="1600" b="0" i="0" smtClean="0">
                              <a:latin typeface="Cambria Math"/>
                            </a:rPr>
                            <m:t>p</m:t>
                          </m:r>
                          <m:r>
                            <m:rPr>
                              <m:nor/>
                            </m:rPr>
                            <a:rPr lang="cs-CZ" sz="1600" b="0" i="0" smtClean="0">
                              <a:latin typeface="Cambria Math"/>
                            </a:rPr>
                            <m:t>ř</m:t>
                          </m:r>
                          <m:r>
                            <m:rPr>
                              <m:nor/>
                            </m:rPr>
                            <a:rPr lang="cs-CZ" sz="1600" b="0" i="0" smtClean="0">
                              <a:latin typeface="Cambria Math"/>
                            </a:rPr>
                            <m:t>ed</m:t>
                          </m:r>
                        </m:sub>
                      </m:sSub>
                      <m:r>
                        <a:rPr lang="cs-CZ" sz="1600" b="0" i="1" smtClean="0">
                          <a:latin typeface="Cambria Math"/>
                        </a:rPr>
                        <m:t>=</m:t>
                      </m:r>
                      <m:f>
                        <m:fPr>
                          <m:ctrlPr>
                            <a:rPr lang="cs-CZ" sz="1600" i="1" smtClean="0">
                              <a:latin typeface="Cambria Math"/>
                            </a:rPr>
                          </m:ctrlPr>
                        </m:fPr>
                        <m:num>
                          <m:r>
                            <a:rPr lang="cs-CZ" sz="1600" b="0" i="1" smtClean="0">
                              <a:latin typeface="Cambria Math"/>
                            </a:rPr>
                            <m:t>𝑐</m:t>
                          </m:r>
                        </m:num>
                        <m:den>
                          <m:r>
                            <a:rPr lang="cs-CZ" sz="1600" b="0" i="1" smtClean="0">
                              <a:latin typeface="Cambria Math"/>
                            </a:rPr>
                            <m:t>𝑐</m:t>
                          </m:r>
                          <m:r>
                            <a:rPr lang="cs-CZ" sz="1600" b="0" i="1" smtClean="0">
                              <a:latin typeface="Cambria Math"/>
                            </a:rPr>
                            <m:t>−</m:t>
                          </m:r>
                          <m:r>
                            <a:rPr lang="cs-CZ" sz="1600" b="0" i="1" smtClean="0">
                              <a:latin typeface="Cambria Math"/>
                            </a:rPr>
                            <m:t>𝑣</m:t>
                          </m:r>
                        </m:den>
                      </m:f>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r>
                        <a:rPr lang="cs-CZ" sz="1600" b="0" i="1" smtClean="0">
                          <a:latin typeface="Cambria Math"/>
                          <a:ea typeface="Cambria Math"/>
                        </a:rPr>
                        <m:t>&gt;</m:t>
                      </m:r>
                      <m:sSub>
                        <m:sSubPr>
                          <m:ctrlPr>
                            <a:rPr lang="cs-CZ" sz="1600" b="0" i="1" smtClean="0">
                              <a:latin typeface="Cambria Math"/>
                              <a:ea typeface="Cambria Math"/>
                            </a:rPr>
                          </m:ctrlPr>
                        </m:sSubPr>
                        <m:e>
                          <m:r>
                            <a:rPr lang="cs-CZ" sz="1600" b="0" i="1" smtClean="0">
                              <a:latin typeface="Cambria Math"/>
                              <a:ea typeface="Cambria Math"/>
                            </a:rPr>
                            <m:t>𝑓</m:t>
                          </m:r>
                        </m:e>
                        <m:sub>
                          <m:r>
                            <a:rPr lang="cs-CZ" sz="1600" b="0" i="1" smtClean="0">
                              <a:latin typeface="Cambria Math"/>
                              <a:ea typeface="Cambria Math"/>
                            </a:rPr>
                            <m:t>0</m:t>
                          </m:r>
                        </m:sub>
                      </m:sSub>
                    </m:oMath>
                  </m:oMathPara>
                </a14:m>
                <a:endParaRPr lang="cs-CZ" sz="1600" dirty="0" smtClean="0">
                  <a:latin typeface="Trebuchet MS" panose="020B0603020202020204" pitchFamily="34" charset="0"/>
                </a:endParaRPr>
              </a:p>
            </p:txBody>
          </p:sp>
        </mc:Choice>
        <mc:Fallback xmlns="">
          <p:sp>
            <p:nvSpPr>
              <p:cNvPr id="47" name="TextovéPole 46"/>
              <p:cNvSpPr txBox="1">
                <a:spLocks noRot="1" noChangeAspect="1" noMove="1" noResize="1" noEditPoints="1" noAdjustHandles="1" noChangeArrowheads="1" noChangeShapeType="1" noTextEdit="1"/>
              </p:cNvSpPr>
              <p:nvPr/>
            </p:nvSpPr>
            <p:spPr>
              <a:xfrm>
                <a:off x="6319528" y="2620214"/>
                <a:ext cx="2517229" cy="944939"/>
              </a:xfrm>
              <a:prstGeom prst="rect">
                <a:avLst/>
              </a:prstGeom>
              <a:blipFill rotWithShape="1">
                <a:blip r:embed="rId8"/>
                <a:stretch>
                  <a:fillRect t="-3871"/>
                </a:stretch>
              </a:blipFill>
            </p:spPr>
            <p:txBody>
              <a:bodyPr/>
              <a:lstStyle/>
              <a:p>
                <a:r>
                  <a:rPr lang="cs-CZ">
                    <a:noFill/>
                  </a:rPr>
                  <a:t> </a:t>
                </a:r>
              </a:p>
            </p:txBody>
          </p:sp>
        </mc:Fallback>
      </mc:AlternateContent>
      <p:sp>
        <p:nvSpPr>
          <p:cNvPr id="42" name="TextovéPole 41"/>
          <p:cNvSpPr txBox="1"/>
          <p:nvPr/>
        </p:nvSpPr>
        <p:spPr>
          <a:xfrm>
            <a:off x="3775521" y="2677887"/>
            <a:ext cx="2308737" cy="584775"/>
          </a:xfrm>
          <a:prstGeom prst="rect">
            <a:avLst/>
          </a:prstGeom>
          <a:noFill/>
        </p:spPr>
        <p:txBody>
          <a:bodyPr wrap="square" rtlCol="0">
            <a:spAutoFit/>
          </a:bodyPr>
          <a:lstStyle/>
          <a:p>
            <a:pPr algn="ctr"/>
            <a:r>
              <a:rPr lang="cs-CZ" sz="1600" dirty="0" smtClean="0">
                <a:latin typeface="Trebuchet MS" panose="020B0603020202020204" pitchFamily="34" charset="0"/>
              </a:rPr>
              <a:t>rychlost zvuku při běžné teplotě</a:t>
            </a:r>
          </a:p>
        </p:txBody>
      </p:sp>
      <p:sp>
        <p:nvSpPr>
          <p:cNvPr id="13" name="TextovéPole 12"/>
          <p:cNvSpPr txBox="1"/>
          <p:nvPr/>
        </p:nvSpPr>
        <p:spPr>
          <a:xfrm>
            <a:off x="4947569" y="1093517"/>
            <a:ext cx="460237" cy="400110"/>
          </a:xfrm>
          <a:prstGeom prst="rect">
            <a:avLst/>
          </a:prstGeom>
          <a:noFill/>
        </p:spPr>
        <p:txBody>
          <a:bodyPr wrap="square" rtlCol="0">
            <a:spAutoFit/>
          </a:bodyPr>
          <a:lstStyle/>
          <a:p>
            <a:r>
              <a:rPr lang="cs-CZ" sz="2000" i="1" dirty="0" smtClean="0">
                <a:latin typeface="Trebuchet MS" panose="020B0603020202020204" pitchFamily="34" charset="0"/>
              </a:rPr>
              <a:t>f</a:t>
            </a:r>
            <a:r>
              <a:rPr lang="cs-CZ" sz="2000" baseline="-25000" dirty="0" smtClean="0">
                <a:latin typeface="Trebuchet MS" panose="020B0603020202020204" pitchFamily="34" charset="0"/>
              </a:rPr>
              <a:t>0</a:t>
            </a:r>
          </a:p>
        </p:txBody>
      </p:sp>
      <p:grpSp>
        <p:nvGrpSpPr>
          <p:cNvPr id="17" name="Skupina 16"/>
          <p:cNvGrpSpPr/>
          <p:nvPr/>
        </p:nvGrpSpPr>
        <p:grpSpPr>
          <a:xfrm>
            <a:off x="179512" y="3929570"/>
            <a:ext cx="8709947" cy="2523766"/>
            <a:chOff x="179512" y="3929570"/>
            <a:chExt cx="8709947" cy="2523766"/>
          </a:xfrm>
        </p:grpSpPr>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552453" y="3929570"/>
              <a:ext cx="1280160"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Světlo</a:t>
              </a:r>
            </a:p>
          </p:txBody>
        </p:sp>
        <p:pic>
          <p:nvPicPr>
            <p:cNvPr id="1026" name="Picture 2" descr="http://philosophyofreality.com/wp-content/uploads/2010/09/Doppler-redshif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854" y="4519746"/>
              <a:ext cx="3328610" cy="17042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ovéPole 13"/>
                <p:cNvSpPr txBox="1"/>
                <p:nvPr/>
              </p:nvSpPr>
              <p:spPr>
                <a:xfrm>
                  <a:off x="6401334" y="4502555"/>
                  <a:ext cx="2353616" cy="819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cs-CZ" sz="1600" i="1" smtClean="0">
                                <a:latin typeface="Cambria Math"/>
                              </a:rPr>
                            </m:ctrlPr>
                          </m:sSubPr>
                          <m:e>
                            <m:r>
                              <a:rPr lang="cs-CZ" sz="1600" b="0" i="1" smtClean="0">
                                <a:latin typeface="Cambria Math"/>
                              </a:rPr>
                              <m:t>𝑓</m:t>
                            </m:r>
                          </m:e>
                          <m:sub>
                            <m:r>
                              <m:rPr>
                                <m:nor/>
                              </m:rPr>
                              <a:rPr lang="cs-CZ" sz="1600" b="0" i="0" smtClean="0">
                                <a:latin typeface="Cambria Math"/>
                              </a:rPr>
                              <m:t>p</m:t>
                            </m:r>
                            <m:r>
                              <m:rPr>
                                <m:nor/>
                              </m:rPr>
                              <a:rPr lang="cs-CZ" sz="1600" b="0" i="0" smtClean="0">
                                <a:latin typeface="Cambria Math"/>
                              </a:rPr>
                              <m:t>ř</m:t>
                            </m:r>
                            <m:r>
                              <m:rPr>
                                <m:nor/>
                              </m:rPr>
                              <a:rPr lang="cs-CZ" sz="1600" b="0" i="0" smtClean="0">
                                <a:latin typeface="Cambria Math"/>
                              </a:rPr>
                              <m:t>ed</m:t>
                            </m:r>
                          </m:sub>
                        </m:sSub>
                        <m:r>
                          <a:rPr lang="cs-CZ" sz="1600" b="0" i="1" smtClean="0">
                            <a:latin typeface="Cambria Math"/>
                          </a:rPr>
                          <m:t>=</m:t>
                        </m:r>
                        <m:rad>
                          <m:radPr>
                            <m:degHide m:val="on"/>
                            <m:ctrlPr>
                              <a:rPr lang="cs-CZ" sz="1600" b="0" i="1" smtClean="0">
                                <a:latin typeface="Cambria Math"/>
                              </a:rPr>
                            </m:ctrlPr>
                          </m:radPr>
                          <m:deg/>
                          <m:e>
                            <m:f>
                              <m:fPr>
                                <m:ctrlPr>
                                  <a:rPr lang="cs-CZ" sz="1600" b="0" i="1" smtClean="0">
                                    <a:latin typeface="Cambria Math"/>
                                  </a:rPr>
                                </m:ctrlPr>
                              </m:fPr>
                              <m:num>
                                <m:r>
                                  <a:rPr lang="cs-CZ" sz="1600" b="0" i="1" smtClean="0">
                                    <a:latin typeface="Cambria Math"/>
                                  </a:rPr>
                                  <m:t>𝑐</m:t>
                                </m:r>
                                <m:r>
                                  <a:rPr lang="cs-CZ" sz="1600" b="0" i="1" smtClean="0">
                                    <a:latin typeface="Cambria Math"/>
                                  </a:rPr>
                                  <m:t>+</m:t>
                                </m:r>
                                <m:r>
                                  <a:rPr lang="cs-CZ" sz="1600" b="0" i="1" smtClean="0">
                                    <a:latin typeface="Cambria Math"/>
                                  </a:rPr>
                                  <m:t>𝑣</m:t>
                                </m:r>
                              </m:num>
                              <m:den>
                                <m:r>
                                  <a:rPr lang="cs-CZ" sz="1600" b="0" i="1" smtClean="0">
                                    <a:latin typeface="Cambria Math"/>
                                  </a:rPr>
                                  <m:t>𝑐</m:t>
                                </m:r>
                                <m:r>
                                  <a:rPr lang="cs-CZ" sz="1600" b="0" i="1" smtClean="0">
                                    <a:latin typeface="Cambria Math"/>
                                  </a:rPr>
                                  <m:t>−</m:t>
                                </m:r>
                                <m:r>
                                  <a:rPr lang="cs-CZ" sz="1600" b="0" i="1" smtClean="0">
                                    <a:latin typeface="Cambria Math"/>
                                  </a:rPr>
                                  <m:t>𝑣</m:t>
                                </m:r>
                              </m:den>
                            </m:f>
                          </m:e>
                        </m:rad>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oMath>
                    </m:oMathPara>
                  </a14:m>
                  <a:endParaRPr lang="cs-CZ" sz="1600" dirty="0" smtClean="0">
                    <a:latin typeface="Trebuchet MS" panose="020B0603020202020204" pitchFamily="34" charset="0"/>
                  </a:endParaRPr>
                </a:p>
              </p:txBody>
            </p:sp>
          </mc:Choice>
          <mc:Fallback xmlns="">
            <p:sp>
              <p:nvSpPr>
                <p:cNvPr id="14" name="TextovéPole 13"/>
                <p:cNvSpPr txBox="1">
                  <a:spLocks noRot="1" noChangeAspect="1" noMove="1" noResize="1" noEditPoints="1" noAdjustHandles="1" noChangeArrowheads="1" noChangeShapeType="1" noTextEdit="1"/>
                </p:cNvSpPr>
                <p:nvPr/>
              </p:nvSpPr>
              <p:spPr>
                <a:xfrm>
                  <a:off x="6401334" y="4502555"/>
                  <a:ext cx="2353616" cy="819840"/>
                </a:xfrm>
                <a:prstGeom prst="rect">
                  <a:avLst/>
                </a:prstGeom>
                <a:blipFill rotWithShape="1">
                  <a:blip r:embed="rId10"/>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8" name="TextovéPole 37"/>
                <p:cNvSpPr txBox="1"/>
                <p:nvPr/>
              </p:nvSpPr>
              <p:spPr>
                <a:xfrm>
                  <a:off x="6535843" y="5417590"/>
                  <a:ext cx="2353616" cy="5934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cs-CZ" sz="1600" i="1" smtClean="0">
                                <a:latin typeface="Cambria Math"/>
                              </a:rPr>
                            </m:ctrlPr>
                          </m:sSubPr>
                          <m:e>
                            <m:r>
                              <a:rPr lang="cs-CZ" sz="1600" b="0" i="1" smtClean="0">
                                <a:latin typeface="Cambria Math"/>
                              </a:rPr>
                              <m:t>𝑓</m:t>
                            </m:r>
                          </m:e>
                          <m:sub>
                            <m:r>
                              <m:rPr>
                                <m:nor/>
                              </m:rPr>
                              <a:rPr lang="cs-CZ" sz="1600" b="0" i="0" smtClean="0">
                                <a:latin typeface="Cambria Math"/>
                              </a:rPr>
                              <m:t>za</m:t>
                            </m:r>
                          </m:sub>
                        </m:sSub>
                        <m:r>
                          <a:rPr lang="cs-CZ" sz="1600" b="0" i="1" smtClean="0">
                            <a:latin typeface="Cambria Math"/>
                          </a:rPr>
                          <m:t>=</m:t>
                        </m:r>
                        <m:rad>
                          <m:radPr>
                            <m:degHide m:val="on"/>
                            <m:ctrlPr>
                              <a:rPr lang="cs-CZ" sz="1600" b="0" i="1" smtClean="0">
                                <a:latin typeface="Cambria Math"/>
                              </a:rPr>
                            </m:ctrlPr>
                          </m:radPr>
                          <m:deg/>
                          <m:e>
                            <m:f>
                              <m:fPr>
                                <m:ctrlPr>
                                  <a:rPr lang="cs-CZ" sz="1600" b="0" i="1" smtClean="0">
                                    <a:latin typeface="Cambria Math"/>
                                  </a:rPr>
                                </m:ctrlPr>
                              </m:fPr>
                              <m:num>
                                <m:r>
                                  <a:rPr lang="cs-CZ" sz="1600" b="0" i="1" smtClean="0">
                                    <a:latin typeface="Cambria Math"/>
                                  </a:rPr>
                                  <m:t>𝑐</m:t>
                                </m:r>
                                <m:r>
                                  <a:rPr lang="cs-CZ" sz="1600" b="0" i="1" smtClean="0">
                                    <a:latin typeface="Cambria Math"/>
                                  </a:rPr>
                                  <m:t>−</m:t>
                                </m:r>
                                <m:r>
                                  <a:rPr lang="cs-CZ" sz="1600" b="0" i="1" smtClean="0">
                                    <a:latin typeface="Cambria Math"/>
                                  </a:rPr>
                                  <m:t>𝑣</m:t>
                                </m:r>
                              </m:num>
                              <m:den>
                                <m:r>
                                  <a:rPr lang="cs-CZ" sz="1600" b="0" i="1" smtClean="0">
                                    <a:latin typeface="Cambria Math"/>
                                  </a:rPr>
                                  <m:t>𝑐</m:t>
                                </m:r>
                                <m:r>
                                  <a:rPr lang="cs-CZ" sz="1600" b="0" i="1" smtClean="0">
                                    <a:latin typeface="Cambria Math"/>
                                  </a:rPr>
                                  <m:t>+</m:t>
                                </m:r>
                                <m:r>
                                  <a:rPr lang="cs-CZ" sz="1600" b="0" i="1" smtClean="0">
                                    <a:latin typeface="Cambria Math"/>
                                  </a:rPr>
                                  <m:t>𝑣</m:t>
                                </m:r>
                              </m:den>
                            </m:f>
                          </m:e>
                        </m:rad>
                        <m:sSub>
                          <m:sSubPr>
                            <m:ctrlPr>
                              <a:rPr lang="cs-CZ" sz="1600" b="0" i="1" smtClean="0">
                                <a:latin typeface="Cambria Math"/>
                              </a:rPr>
                            </m:ctrlPr>
                          </m:sSubPr>
                          <m:e>
                            <m:r>
                              <a:rPr lang="cs-CZ" sz="1600" b="0" i="1" smtClean="0">
                                <a:latin typeface="Cambria Math"/>
                              </a:rPr>
                              <m:t>𝑓</m:t>
                            </m:r>
                          </m:e>
                          <m:sub>
                            <m:r>
                              <a:rPr lang="cs-CZ" sz="1600" b="0" i="1" smtClean="0">
                                <a:latin typeface="Cambria Math"/>
                              </a:rPr>
                              <m:t>0</m:t>
                            </m:r>
                          </m:sub>
                        </m:sSub>
                      </m:oMath>
                    </m:oMathPara>
                  </a14:m>
                  <a:endParaRPr lang="cs-CZ" sz="1600" dirty="0" smtClean="0">
                    <a:latin typeface="Trebuchet MS" panose="020B0603020202020204" pitchFamily="34" charset="0"/>
                  </a:endParaRPr>
                </a:p>
              </p:txBody>
            </p:sp>
          </mc:Choice>
          <mc:Fallback xmlns="">
            <p:sp>
              <p:nvSpPr>
                <p:cNvPr id="38" name="TextovéPole 37"/>
                <p:cNvSpPr txBox="1">
                  <a:spLocks noRot="1" noChangeAspect="1" noMove="1" noResize="1" noEditPoints="1" noAdjustHandles="1" noChangeArrowheads="1" noChangeShapeType="1" noTextEdit="1"/>
                </p:cNvSpPr>
                <p:nvPr/>
              </p:nvSpPr>
              <p:spPr>
                <a:xfrm>
                  <a:off x="6535843" y="5417590"/>
                  <a:ext cx="2353616" cy="593432"/>
                </a:xfrm>
                <a:prstGeom prst="rect">
                  <a:avLst/>
                </a:prstGeom>
                <a:blipFill rotWithShape="1">
                  <a:blip r:embed="rId11"/>
                  <a:stretch>
                    <a:fillRect/>
                  </a:stretch>
                </a:blipFill>
              </p:spPr>
              <p:txBody>
                <a:bodyPr/>
                <a:lstStyle/>
                <a:p>
                  <a:r>
                    <a:rPr lang="cs-CZ">
                      <a:noFill/>
                    </a:rPr>
                    <a:t> </a:t>
                  </a:r>
                </a:p>
              </p:txBody>
            </p:sp>
          </mc:Fallback>
        </mc:AlternateContent>
        <p:sp>
          <p:nvSpPr>
            <p:cNvPr id="15" name="TextovéPole 14"/>
            <p:cNvSpPr txBox="1"/>
            <p:nvPr/>
          </p:nvSpPr>
          <p:spPr>
            <a:xfrm>
              <a:off x="4013740" y="4519746"/>
              <a:ext cx="2522103" cy="830997"/>
            </a:xfrm>
            <a:prstGeom prst="rect">
              <a:avLst/>
            </a:prstGeom>
            <a:noFill/>
          </p:spPr>
          <p:txBody>
            <a:bodyPr wrap="square" rtlCol="0">
              <a:spAutoFit/>
            </a:bodyPr>
            <a:lstStyle/>
            <a:p>
              <a:r>
                <a:rPr lang="cs-CZ" sz="1600" dirty="0" smtClean="0">
                  <a:latin typeface="Trebuchet MS" panose="020B0603020202020204" pitchFamily="34" charset="0"/>
                </a:rPr>
                <a:t>Přibližuje-li se hvězda k nám, vidíme ji modřejší:</a:t>
              </a:r>
            </a:p>
            <a:p>
              <a:pPr algn="ctr"/>
              <a:r>
                <a:rPr lang="cs-CZ" sz="1600" b="1" dirty="0" smtClean="0">
                  <a:solidFill>
                    <a:srgbClr val="0000B4"/>
                  </a:solidFill>
                  <a:latin typeface="Trebuchet MS" panose="020B0603020202020204" pitchFamily="34" charset="0"/>
                </a:rPr>
                <a:t>modrý posuv</a:t>
              </a:r>
            </a:p>
          </p:txBody>
        </p:sp>
        <p:sp>
          <p:nvSpPr>
            <p:cNvPr id="39" name="TextovéPole 38"/>
            <p:cNvSpPr txBox="1"/>
            <p:nvPr/>
          </p:nvSpPr>
          <p:spPr>
            <a:xfrm>
              <a:off x="4048784" y="5383614"/>
              <a:ext cx="2522103" cy="830997"/>
            </a:xfrm>
            <a:prstGeom prst="rect">
              <a:avLst/>
            </a:prstGeom>
            <a:noFill/>
          </p:spPr>
          <p:txBody>
            <a:bodyPr wrap="square" rtlCol="0">
              <a:spAutoFit/>
            </a:bodyPr>
            <a:lstStyle/>
            <a:p>
              <a:r>
                <a:rPr lang="cs-CZ" sz="1600" dirty="0" smtClean="0">
                  <a:latin typeface="Trebuchet MS" panose="020B0603020202020204" pitchFamily="34" charset="0"/>
                </a:rPr>
                <a:t>Vzdaluje-li se hvězda od nás, vidíme ji červenější:</a:t>
              </a:r>
            </a:p>
            <a:p>
              <a:pPr algn="ctr"/>
              <a:r>
                <a:rPr lang="cs-CZ" sz="1600" b="1" dirty="0" smtClean="0">
                  <a:solidFill>
                    <a:srgbClr val="FF0000"/>
                  </a:solidFill>
                  <a:latin typeface="Trebuchet MS" panose="020B0603020202020204" pitchFamily="34" charset="0"/>
                </a:rPr>
                <a:t>rudý posuv</a:t>
              </a:r>
            </a:p>
          </p:txBody>
        </p:sp>
      </p:grpSp>
      <p:grpSp>
        <p:nvGrpSpPr>
          <p:cNvPr id="21" name="Skupina 20"/>
          <p:cNvGrpSpPr/>
          <p:nvPr/>
        </p:nvGrpSpPr>
        <p:grpSpPr>
          <a:xfrm>
            <a:off x="4302949" y="3191059"/>
            <a:ext cx="4540500" cy="1126795"/>
            <a:chOff x="4302949" y="3191059"/>
            <a:chExt cx="4540500" cy="1126795"/>
          </a:xfrm>
        </p:grpSpPr>
        <p:pic>
          <p:nvPicPr>
            <p:cNvPr id="3077" name="Picture 5" descr="https://upload.wikimedia.org/wikipedia/commons/5/59/Diatonic_scale_on_C.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058" r="67079"/>
            <a:stretch/>
          </p:blipFill>
          <p:spPr bwMode="auto">
            <a:xfrm>
              <a:off x="5680189" y="3541286"/>
              <a:ext cx="1114789" cy="776568"/>
            </a:xfrm>
            <a:prstGeom prst="rect">
              <a:avLst/>
            </a:prstGeom>
            <a:noFill/>
            <a:extLst>
              <a:ext uri="{909E8E84-426E-40DD-AFC4-6F175D3DCCD1}">
                <a14:hiddenFill xmlns:a14="http://schemas.microsoft.com/office/drawing/2010/main">
                  <a:solidFill>
                    <a:srgbClr val="FFFFFF"/>
                  </a:solidFill>
                </a14:hiddenFill>
              </a:ext>
            </a:extLst>
          </p:spPr>
        </p:pic>
        <p:sp>
          <p:nvSpPr>
            <p:cNvPr id="48" name="TextovéPole 47"/>
            <p:cNvSpPr txBox="1"/>
            <p:nvPr/>
          </p:nvSpPr>
          <p:spPr>
            <a:xfrm>
              <a:off x="6871224" y="3667988"/>
              <a:ext cx="1972225" cy="553998"/>
            </a:xfrm>
            <a:prstGeom prst="rect">
              <a:avLst/>
            </a:prstGeom>
            <a:noFill/>
          </p:spPr>
          <p:txBody>
            <a:bodyPr wrap="square" rtlCol="0">
              <a:spAutoFit/>
            </a:bodyPr>
            <a:lstStyle/>
            <a:p>
              <a:r>
                <a:rPr lang="cs-CZ" sz="1500" dirty="0" smtClean="0">
                  <a:latin typeface="Trebuchet MS" panose="020B0603020202020204" pitchFamily="34" charset="0"/>
                </a:rPr>
                <a:t>při rychlosti sanitky 130 km/h</a:t>
              </a:r>
            </a:p>
          </p:txBody>
        </p:sp>
        <p:sp>
          <p:nvSpPr>
            <p:cNvPr id="19" name="Obdélník 18"/>
            <p:cNvSpPr/>
            <p:nvPr/>
          </p:nvSpPr>
          <p:spPr>
            <a:xfrm>
              <a:off x="4302949" y="3191059"/>
              <a:ext cx="1257075" cy="338554"/>
            </a:xfrm>
            <a:prstGeom prst="rect">
              <a:avLst/>
            </a:prstGeom>
          </p:spPr>
          <p:txBody>
            <a:bodyPr wrap="none">
              <a:spAutoFit/>
            </a:bodyPr>
            <a:lstStyle/>
            <a:p>
              <a:pPr algn="ctr"/>
              <a:r>
                <a:rPr lang="cs-CZ" sz="1600" i="1" dirty="0">
                  <a:latin typeface="Trebuchet MS" panose="020B0603020202020204" pitchFamily="34" charset="0"/>
                </a:rPr>
                <a:t>c</a:t>
              </a:r>
              <a:r>
                <a:rPr lang="cs-CZ" sz="1600" dirty="0">
                  <a:latin typeface="Trebuchet MS" panose="020B0603020202020204" pitchFamily="34" charset="0"/>
                </a:rPr>
                <a:t> = 340 m/s</a:t>
              </a:r>
            </a:p>
          </p:txBody>
        </p:sp>
      </p:grpSp>
    </p:spTree>
    <p:extLst>
      <p:ext uri="{BB962C8B-B14F-4D97-AF65-F5344CB8AC3E}">
        <p14:creationId xmlns:p14="http://schemas.microsoft.com/office/powerpoint/2010/main" val="15220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Hmotnost</a:t>
            </a:r>
            <a:endParaRPr lang="cs-CZ" sz="3200" u="sng" dirty="0">
              <a:solidFill>
                <a:srgbClr val="0000B4"/>
              </a:solidFill>
              <a:latin typeface="Trebuchet MS" panose="020B0603020202020204" pitchFamily="34" charset="0"/>
            </a:endParaRPr>
          </a:p>
        </p:txBody>
      </p:sp>
      <p:pic>
        <p:nvPicPr>
          <p:cNvPr id="13315" name="Picture 3" descr="D:\Pavel\Documents\Fyzika\Science To Go\Relativita\Bernard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20" y="1426309"/>
            <a:ext cx="3946525" cy="42799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Skupina 5"/>
          <p:cNvGrpSpPr/>
          <p:nvPr/>
        </p:nvGrpSpPr>
        <p:grpSpPr>
          <a:xfrm>
            <a:off x="4499992" y="1380566"/>
            <a:ext cx="4465721" cy="4342132"/>
            <a:chOff x="4292534" y="1855088"/>
            <a:chExt cx="4465721" cy="4342132"/>
          </a:xfrm>
        </p:grpSpPr>
        <p:sp>
          <p:nvSpPr>
            <p:cNvPr id="21" name="Obdélník 20"/>
            <p:cNvSpPr/>
            <p:nvPr/>
          </p:nvSpPr>
          <p:spPr>
            <a:xfrm>
              <a:off x="4292534" y="1855088"/>
              <a:ext cx="4465721" cy="4342132"/>
            </a:xfrm>
            <a:prstGeom prst="rect">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3" name="TextovéPole 22"/>
            <p:cNvSpPr txBox="1"/>
            <p:nvPr/>
          </p:nvSpPr>
          <p:spPr>
            <a:xfrm>
              <a:off x="4702453" y="1988297"/>
              <a:ext cx="3500846" cy="830997"/>
            </a:xfrm>
            <a:prstGeom prst="rect">
              <a:avLst/>
            </a:prstGeom>
            <a:noFill/>
          </p:spPr>
          <p:txBody>
            <a:bodyPr wrap="square" rtlCol="0">
              <a:spAutoFit/>
            </a:bodyPr>
            <a:lstStyle/>
            <a:p>
              <a:pPr algn="ctr"/>
              <a:r>
                <a:rPr lang="cs-CZ" sz="2400" dirty="0">
                  <a:solidFill>
                    <a:srgbClr val="0000B4"/>
                  </a:solidFill>
                  <a:latin typeface="Trebuchet MS" panose="020B0603020202020204" pitchFamily="34" charset="0"/>
                </a:rPr>
                <a:t>4</a:t>
              </a:r>
              <a:r>
                <a:rPr lang="cs-CZ" sz="2400" dirty="0" smtClean="0">
                  <a:solidFill>
                    <a:srgbClr val="0000B4"/>
                  </a:solidFill>
                  <a:latin typeface="Trebuchet MS" panose="020B0603020202020204" pitchFamily="34" charset="0"/>
                </a:rPr>
                <a:t>. Souvislost mezi hmotností a energií</a:t>
              </a:r>
              <a:endParaRPr lang="cs-CZ" sz="2400" dirty="0">
                <a:solidFill>
                  <a:srgbClr val="0000B4"/>
                </a:solidFill>
                <a:latin typeface="Trebuchet MS" panose="020B0603020202020204" pitchFamily="34" charset="0"/>
              </a:endParaRPr>
            </a:p>
          </p:txBody>
        </p:sp>
        <p:sp>
          <p:nvSpPr>
            <p:cNvPr id="24" name="TextovéPole 23"/>
            <p:cNvSpPr txBox="1"/>
            <p:nvPr/>
          </p:nvSpPr>
          <p:spPr>
            <a:xfrm>
              <a:off x="4304061" y="2891900"/>
              <a:ext cx="4439603" cy="646331"/>
            </a:xfrm>
            <a:prstGeom prst="rect">
              <a:avLst/>
            </a:prstGeom>
            <a:noFill/>
          </p:spPr>
          <p:txBody>
            <a:bodyPr wrap="square" rtlCol="0">
              <a:spAutoFit/>
            </a:bodyPr>
            <a:lstStyle/>
            <a:p>
              <a:pPr algn="ctr"/>
              <a:r>
                <a:rPr lang="cs-CZ" dirty="0" smtClean="0">
                  <a:latin typeface="Trebuchet MS" panose="020B0603020202020204" pitchFamily="34" charset="0"/>
                </a:rPr>
                <a:t>Pokud se nějaká věc pohybuje vůči mně, pak roste její hmotnost.</a:t>
              </a:r>
              <a:endParaRPr lang="cs-CZ" i="1"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5" name="Obdélník 24"/>
                <p:cNvSpPr/>
                <p:nvPr/>
              </p:nvSpPr>
              <p:spPr>
                <a:xfrm>
                  <a:off x="4419433" y="3576608"/>
                  <a:ext cx="1500988"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cs-CZ" sz="2400" b="0" i="1" smtClean="0">
                            <a:solidFill>
                              <a:schemeClr val="tx1"/>
                            </a:solidFill>
                            <a:latin typeface="Cambria Math"/>
                          </a:rPr>
                          <m:t>𝑚</m:t>
                        </m:r>
                        <m:r>
                          <a:rPr lang="cs-CZ" sz="2400" b="0" i="1" smtClean="0">
                            <a:solidFill>
                              <a:schemeClr val="tx1"/>
                            </a:solidFill>
                            <a:latin typeface="Cambria Math"/>
                          </a:rPr>
                          <m:t>=</m:t>
                        </m:r>
                        <m:r>
                          <a:rPr lang="cs-CZ" sz="2400" b="0" i="1" smtClean="0">
                            <a:solidFill>
                              <a:schemeClr val="tx1"/>
                            </a:solidFill>
                            <a:latin typeface="Cambria Math"/>
                            <a:ea typeface="Cambria Math"/>
                          </a:rPr>
                          <m:t>𝛾</m:t>
                        </m:r>
                        <m:sSub>
                          <m:sSubPr>
                            <m:ctrlPr>
                              <a:rPr lang="cs-CZ" sz="2400" b="0" i="1" smtClean="0">
                                <a:solidFill>
                                  <a:schemeClr val="tx1"/>
                                </a:solidFill>
                                <a:latin typeface="Cambria Math"/>
                                <a:ea typeface="Cambria Math"/>
                              </a:rPr>
                            </m:ctrlPr>
                          </m:sSubPr>
                          <m:e>
                            <m:r>
                              <a:rPr lang="cs-CZ" sz="2400" b="0" i="1" smtClean="0">
                                <a:solidFill>
                                  <a:schemeClr val="tx1"/>
                                </a:solidFill>
                                <a:latin typeface="Cambria Math"/>
                                <a:ea typeface="Cambria Math"/>
                              </a:rPr>
                              <m:t>𝑚</m:t>
                            </m:r>
                          </m:e>
                          <m:sub>
                            <m:r>
                              <a:rPr lang="cs-CZ" sz="2400" b="0" i="1" smtClean="0">
                                <a:solidFill>
                                  <a:schemeClr val="tx1"/>
                                </a:solidFill>
                                <a:latin typeface="Cambria Math"/>
                                <a:ea typeface="Cambria Math"/>
                              </a:rPr>
                              <m:t>0</m:t>
                            </m:r>
                          </m:sub>
                        </m:sSub>
                      </m:oMath>
                    </m:oMathPara>
                  </a14:m>
                  <a:endParaRPr lang="cs-CZ" sz="2400" dirty="0">
                    <a:solidFill>
                      <a:schemeClr val="tx1"/>
                    </a:solidFill>
                  </a:endParaRPr>
                </a:p>
              </p:txBody>
            </p:sp>
          </mc:Choice>
          <mc:Fallback xmlns="">
            <p:sp>
              <p:nvSpPr>
                <p:cNvPr id="25" name="Obdélník 24"/>
                <p:cNvSpPr>
                  <a:spLocks noRot="1" noChangeAspect="1" noMove="1" noResize="1" noEditPoints="1" noAdjustHandles="1" noChangeArrowheads="1" noChangeShapeType="1" noTextEdit="1"/>
                </p:cNvSpPr>
                <p:nvPr/>
              </p:nvSpPr>
              <p:spPr>
                <a:xfrm>
                  <a:off x="4419433" y="3576608"/>
                  <a:ext cx="1500988" cy="461665"/>
                </a:xfrm>
                <a:prstGeom prst="rect">
                  <a:avLst/>
                </a:prstGeom>
                <a:blipFill rotWithShape="1">
                  <a:blip r:embed="rId4"/>
                  <a:stretch>
                    <a:fillRect b="-789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6" name="Obdélník 25"/>
                <p:cNvSpPr/>
                <p:nvPr/>
              </p:nvSpPr>
              <p:spPr>
                <a:xfrm>
                  <a:off x="6328787" y="3501008"/>
                  <a:ext cx="1919628" cy="957313"/>
                </a:xfrm>
                <a:prstGeom prst="rect">
                  <a:avLst/>
                </a:prstGeom>
                <a:solidFill>
                  <a:schemeClr val="bg1"/>
                </a:solidFill>
              </p:spPr>
              <p:txBody>
                <a:bodyPr wrap="none">
                  <a:spAutoFit/>
                </a:bodyPr>
                <a:lstStyle/>
                <a:p>
                  <a:pPr algn="ctr"/>
                  <a14:m>
                    <m:oMathPara xmlns:m="http://schemas.openxmlformats.org/officeDocument/2006/math">
                      <m:oMathParaPr>
                        <m:jc m:val="centerGroup"/>
                      </m:oMathParaPr>
                      <m:oMath xmlns:m="http://schemas.openxmlformats.org/officeDocument/2006/math">
                        <m:r>
                          <a:rPr lang="cs-CZ" i="1" smtClean="0">
                            <a:latin typeface="Cambria Math"/>
                            <a:ea typeface="Cambria Math"/>
                          </a:rPr>
                          <m:t>𝛾</m:t>
                        </m:r>
                        <m:r>
                          <a:rPr lang="cs-CZ" i="1" smtClean="0">
                            <a:latin typeface="Cambria Math"/>
                            <a:ea typeface="Cambria Math"/>
                          </a:rPr>
                          <m:t>=</m:t>
                        </m:r>
                        <m:f>
                          <m:fPr>
                            <m:ctrlPr>
                              <a:rPr lang="cs-CZ" i="1">
                                <a:latin typeface="Cambria Math"/>
                                <a:ea typeface="Cambria Math"/>
                              </a:rPr>
                            </m:ctrlPr>
                          </m:fPr>
                          <m:num>
                            <m:r>
                              <a:rPr lang="cs-CZ" i="1">
                                <a:latin typeface="Cambria Math"/>
                                <a:ea typeface="Cambria Math"/>
                              </a:rPr>
                              <m:t>1</m:t>
                            </m:r>
                          </m:num>
                          <m:den>
                            <m:rad>
                              <m:radPr>
                                <m:degHide m:val="on"/>
                                <m:ctrlPr>
                                  <a:rPr lang="cs-CZ" i="1">
                                    <a:latin typeface="Cambria Math"/>
                                    <a:ea typeface="Cambria Math"/>
                                  </a:rPr>
                                </m:ctrlPr>
                              </m:radPr>
                              <m:deg/>
                              <m:e>
                                <m:r>
                                  <a:rPr lang="cs-CZ" i="1">
                                    <a:latin typeface="Cambria Math"/>
                                    <a:ea typeface="Cambria Math"/>
                                  </a:rPr>
                                  <m:t>1−</m:t>
                                </m:r>
                                <m:f>
                                  <m:fPr>
                                    <m:ctrlPr>
                                      <a:rPr lang="cs-CZ" i="1">
                                        <a:latin typeface="Cambria Math"/>
                                        <a:ea typeface="Cambria Math"/>
                                      </a:rPr>
                                    </m:ctrlPr>
                                  </m:fPr>
                                  <m:num>
                                    <m:sSup>
                                      <m:sSupPr>
                                        <m:ctrlPr>
                                          <a:rPr lang="cs-CZ" i="1">
                                            <a:latin typeface="Cambria Math"/>
                                            <a:ea typeface="Cambria Math"/>
                                          </a:rPr>
                                        </m:ctrlPr>
                                      </m:sSupPr>
                                      <m:e>
                                        <m:r>
                                          <a:rPr lang="cs-CZ" i="1">
                                            <a:latin typeface="Cambria Math"/>
                                            <a:ea typeface="Cambria Math"/>
                                          </a:rPr>
                                          <m:t>𝑣</m:t>
                                        </m:r>
                                      </m:e>
                                      <m:sup>
                                        <m:r>
                                          <a:rPr lang="cs-CZ" i="1">
                                            <a:latin typeface="Cambria Math"/>
                                            <a:ea typeface="Cambria Math"/>
                                          </a:rPr>
                                          <m:t>2</m:t>
                                        </m:r>
                                      </m:sup>
                                    </m:sSup>
                                  </m:num>
                                  <m:den>
                                    <m:sSup>
                                      <m:sSupPr>
                                        <m:ctrlPr>
                                          <a:rPr lang="cs-CZ" i="1">
                                            <a:latin typeface="Cambria Math"/>
                                            <a:ea typeface="Cambria Math"/>
                                          </a:rPr>
                                        </m:ctrlPr>
                                      </m:sSupPr>
                                      <m:e>
                                        <m:r>
                                          <a:rPr lang="cs-CZ" i="1">
                                            <a:latin typeface="Cambria Math"/>
                                            <a:ea typeface="Cambria Math"/>
                                          </a:rPr>
                                          <m:t>𝑐</m:t>
                                        </m:r>
                                      </m:e>
                                      <m:sup>
                                        <m:r>
                                          <a:rPr lang="cs-CZ" i="1">
                                            <a:latin typeface="Cambria Math"/>
                                            <a:ea typeface="Cambria Math"/>
                                          </a:rPr>
                                          <m:t>2</m:t>
                                        </m:r>
                                      </m:sup>
                                    </m:sSup>
                                  </m:den>
                                </m:f>
                              </m:e>
                            </m:rad>
                          </m:den>
                        </m:f>
                        <m:r>
                          <a:rPr lang="cs-CZ" i="1" smtClean="0">
                            <a:latin typeface="Cambria Math"/>
                            <a:ea typeface="Cambria Math"/>
                          </a:rPr>
                          <m:t>≥</m:t>
                        </m:r>
                        <m:r>
                          <a:rPr lang="cs-CZ" b="0" i="1" smtClean="0">
                            <a:latin typeface="Cambria Math"/>
                            <a:ea typeface="Cambria Math"/>
                          </a:rPr>
                          <m:t>1</m:t>
                        </m:r>
                      </m:oMath>
                    </m:oMathPara>
                  </a14:m>
                  <a:endParaRPr lang="cs-CZ" dirty="0"/>
                </a:p>
              </p:txBody>
            </p:sp>
          </mc:Choice>
          <mc:Fallback xmlns="">
            <p:sp>
              <p:nvSpPr>
                <p:cNvPr id="26" name="Obdélník 25"/>
                <p:cNvSpPr>
                  <a:spLocks noRot="1" noChangeAspect="1" noMove="1" noResize="1" noEditPoints="1" noAdjustHandles="1" noChangeArrowheads="1" noChangeShapeType="1" noTextEdit="1"/>
                </p:cNvSpPr>
                <p:nvPr/>
              </p:nvSpPr>
              <p:spPr>
                <a:xfrm>
                  <a:off x="6328787" y="3501008"/>
                  <a:ext cx="1919628" cy="957313"/>
                </a:xfrm>
                <a:prstGeom prst="rect">
                  <a:avLst/>
                </a:prstGeom>
                <a:blipFill rotWithShape="1">
                  <a:blip r:embed="rId5"/>
                  <a:stretch>
                    <a:fillRect/>
                  </a:stretch>
                </a:blipFill>
              </p:spPr>
              <p:txBody>
                <a:bodyPr/>
                <a:lstStyle/>
                <a:p>
                  <a:r>
                    <a:rPr lang="cs-CZ">
                      <a:noFill/>
                    </a:rPr>
                    <a:t> </a:t>
                  </a:r>
                </a:p>
              </p:txBody>
            </p:sp>
          </mc:Fallback>
        </mc:AlternateContent>
        <p:sp>
          <p:nvSpPr>
            <p:cNvPr id="27" name="TextovéPole 26"/>
            <p:cNvSpPr txBox="1"/>
            <p:nvPr/>
          </p:nvSpPr>
          <p:spPr>
            <a:xfrm>
              <a:off x="6400515" y="4477125"/>
              <a:ext cx="1802296" cy="369332"/>
            </a:xfrm>
            <a:prstGeom prst="rect">
              <a:avLst/>
            </a:prstGeom>
            <a:solidFill>
              <a:schemeClr val="bg1"/>
            </a:solidFill>
          </p:spPr>
          <p:txBody>
            <a:bodyPr wrap="square" rtlCol="0">
              <a:spAutoFit/>
            </a:bodyPr>
            <a:lstStyle/>
            <a:p>
              <a:r>
                <a:rPr lang="cs-CZ" dirty="0" smtClean="0">
                  <a:latin typeface="Trebuchet MS" panose="020B0603020202020204" pitchFamily="34" charset="0"/>
                </a:rPr>
                <a:t>Lorenzův faktor</a:t>
              </a:r>
              <a:endParaRPr lang="cs-CZ" dirty="0">
                <a:latin typeface="Trebuchet MS" panose="020B0603020202020204" pitchFamily="34" charset="0"/>
              </a:endParaRPr>
            </a:p>
          </p:txBody>
        </p:sp>
        <p:sp>
          <p:nvSpPr>
            <p:cNvPr id="4" name="TextovéPole 3"/>
            <p:cNvSpPr txBox="1"/>
            <p:nvPr/>
          </p:nvSpPr>
          <p:spPr>
            <a:xfrm>
              <a:off x="4338363" y="5031123"/>
              <a:ext cx="4310780" cy="369332"/>
            </a:xfrm>
            <a:prstGeom prst="rect">
              <a:avLst/>
            </a:prstGeom>
            <a:noFill/>
          </p:spPr>
          <p:txBody>
            <a:bodyPr wrap="square" rtlCol="0">
              <a:spAutoFit/>
            </a:bodyPr>
            <a:lstStyle/>
            <a:p>
              <a:r>
                <a:rPr lang="cs-CZ" dirty="0" smtClean="0">
                  <a:latin typeface="Trebuchet MS" panose="020B0603020202020204" pitchFamily="34" charset="0"/>
                </a:rPr>
                <a:t>Celková energie věci o hmotnosti </a:t>
              </a:r>
              <a:r>
                <a:rPr lang="cs-CZ" i="1" dirty="0" smtClean="0">
                  <a:latin typeface="Trebuchet MS" panose="020B0603020202020204" pitchFamily="34" charset="0"/>
                </a:rPr>
                <a:t>m</a:t>
              </a:r>
              <a:r>
                <a:rPr lang="cs-CZ" dirty="0" smtClean="0">
                  <a:latin typeface="Trebuchet MS" panose="020B0603020202020204" pitchFamily="34" charset="0"/>
                </a:rPr>
                <a:t> je</a:t>
              </a:r>
              <a:endParaRPr lang="cs-CZ"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5" name="TextovéPole 4"/>
                <p:cNvSpPr txBox="1"/>
                <p:nvPr/>
              </p:nvSpPr>
              <p:spPr>
                <a:xfrm>
                  <a:off x="5768747" y="5498874"/>
                  <a:ext cx="1524776" cy="492443"/>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600" b="0" i="1" smtClean="0">
                            <a:latin typeface="Cambria Math"/>
                          </a:rPr>
                          <m:t>𝐸</m:t>
                        </m:r>
                        <m:r>
                          <a:rPr lang="cs-CZ" sz="2600" b="0" i="1" smtClean="0">
                            <a:latin typeface="Cambria Math"/>
                          </a:rPr>
                          <m:t>=</m:t>
                        </m:r>
                        <m:r>
                          <a:rPr lang="cs-CZ" sz="2600" b="0" i="1" smtClean="0">
                            <a:latin typeface="Cambria Math"/>
                          </a:rPr>
                          <m:t>𝑚</m:t>
                        </m:r>
                        <m:sSup>
                          <m:sSupPr>
                            <m:ctrlPr>
                              <a:rPr lang="cs-CZ" sz="2600" b="0" i="1" smtClean="0">
                                <a:latin typeface="Cambria Math"/>
                              </a:rPr>
                            </m:ctrlPr>
                          </m:sSupPr>
                          <m:e>
                            <m:r>
                              <a:rPr lang="cs-CZ" sz="2600" b="0" i="1" smtClean="0">
                                <a:latin typeface="Cambria Math"/>
                              </a:rPr>
                              <m:t>𝑐</m:t>
                            </m:r>
                          </m:e>
                          <m:sup>
                            <m:r>
                              <a:rPr lang="cs-CZ" sz="2600" b="0" i="1" smtClean="0">
                                <a:latin typeface="Cambria Math"/>
                              </a:rPr>
                              <m:t>2</m:t>
                            </m:r>
                          </m:sup>
                        </m:sSup>
                      </m:oMath>
                    </m:oMathPara>
                  </a14:m>
                  <a:endParaRPr lang="cs-CZ" sz="2600"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5768747" y="5498874"/>
                  <a:ext cx="1524776" cy="492443"/>
                </a:xfrm>
                <a:prstGeom prst="rect">
                  <a:avLst/>
                </a:prstGeom>
                <a:blipFill rotWithShape="1">
                  <a:blip r:embed="rId6"/>
                  <a:stretch>
                    <a:fillRect/>
                  </a:stretch>
                </a:blipFill>
              </p:spPr>
              <p:txBody>
                <a:bodyPr/>
                <a:lstStyle/>
                <a:p>
                  <a:r>
                    <a:rPr lang="cs-CZ">
                      <a:noFill/>
                    </a:rPr>
                    <a:t> </a:t>
                  </a:r>
                </a:p>
              </p:txBody>
            </p:sp>
          </mc:Fallback>
        </mc:AlternateContent>
      </p:grpSp>
    </p:spTree>
    <p:extLst>
      <p:ext uri="{BB962C8B-B14F-4D97-AF65-F5344CB8AC3E}">
        <p14:creationId xmlns:p14="http://schemas.microsoft.com/office/powerpoint/2010/main" val="3135622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61703" y="332655"/>
            <a:ext cx="4591594"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Lorentzův faktor</a:t>
            </a:r>
          </a:p>
        </p:txBody>
      </p:sp>
      <p:cxnSp>
        <p:nvCxnSpPr>
          <p:cNvPr id="3" name="Přímá spojnice 2"/>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Obdélník 5"/>
              <p:cNvSpPr/>
              <p:nvPr/>
            </p:nvSpPr>
            <p:spPr>
              <a:xfrm>
                <a:off x="1374732" y="876427"/>
                <a:ext cx="2489977" cy="1245534"/>
              </a:xfrm>
              <a:prstGeom prst="rect">
                <a:avLst/>
              </a:prstGeom>
              <a:solidFill>
                <a:schemeClr val="bg1"/>
              </a:solidFill>
            </p:spPr>
            <p:txBody>
              <a:bodyPr wrap="none">
                <a:spAutoFit/>
              </a:bodyPr>
              <a:lstStyle/>
              <a:p>
                <a:pPr algn="ctr"/>
                <a14:m>
                  <m:oMathPara xmlns:m="http://schemas.openxmlformats.org/officeDocument/2006/math">
                    <m:oMathParaPr>
                      <m:jc m:val="centerGroup"/>
                    </m:oMathParaPr>
                    <m:oMath xmlns:m="http://schemas.openxmlformats.org/officeDocument/2006/math">
                      <m:r>
                        <a:rPr lang="cs-CZ" sz="2400" i="1" smtClean="0">
                          <a:latin typeface="Cambria Math"/>
                          <a:ea typeface="Cambria Math"/>
                        </a:rPr>
                        <m:t>𝛾</m:t>
                      </m:r>
                      <m:r>
                        <a:rPr lang="cs-CZ" sz="2400" i="1" smtClean="0">
                          <a:latin typeface="Cambria Math"/>
                          <a:ea typeface="Cambria Math"/>
                        </a:rPr>
                        <m:t>=</m:t>
                      </m:r>
                      <m:f>
                        <m:fPr>
                          <m:ctrlPr>
                            <a:rPr lang="cs-CZ" sz="2400" i="1">
                              <a:latin typeface="Cambria Math"/>
                              <a:ea typeface="Cambria Math"/>
                            </a:rPr>
                          </m:ctrlPr>
                        </m:fPr>
                        <m:num>
                          <m:r>
                            <a:rPr lang="cs-CZ" sz="2400" i="1">
                              <a:latin typeface="Cambria Math"/>
                              <a:ea typeface="Cambria Math"/>
                            </a:rPr>
                            <m:t>1</m:t>
                          </m:r>
                        </m:num>
                        <m:den>
                          <m:rad>
                            <m:radPr>
                              <m:degHide m:val="on"/>
                              <m:ctrlPr>
                                <a:rPr lang="cs-CZ" sz="2400" i="1">
                                  <a:latin typeface="Cambria Math"/>
                                  <a:ea typeface="Cambria Math"/>
                                </a:rPr>
                              </m:ctrlPr>
                            </m:radPr>
                            <m:deg/>
                            <m:e>
                              <m:r>
                                <a:rPr lang="cs-CZ" sz="2400" i="1">
                                  <a:latin typeface="Cambria Math"/>
                                  <a:ea typeface="Cambria Math"/>
                                </a:rPr>
                                <m:t>1−</m:t>
                              </m:r>
                              <m:f>
                                <m:fPr>
                                  <m:ctrlPr>
                                    <a:rPr lang="cs-CZ" sz="2400" i="1">
                                      <a:latin typeface="Cambria Math"/>
                                      <a:ea typeface="Cambria Math"/>
                                    </a:rPr>
                                  </m:ctrlPr>
                                </m:fPr>
                                <m:num>
                                  <m:sSup>
                                    <m:sSupPr>
                                      <m:ctrlPr>
                                        <a:rPr lang="cs-CZ" sz="2400" i="1">
                                          <a:latin typeface="Cambria Math"/>
                                          <a:ea typeface="Cambria Math"/>
                                        </a:rPr>
                                      </m:ctrlPr>
                                    </m:sSupPr>
                                    <m:e>
                                      <m:r>
                                        <a:rPr lang="cs-CZ" sz="2400" i="1">
                                          <a:latin typeface="Cambria Math"/>
                                          <a:ea typeface="Cambria Math"/>
                                        </a:rPr>
                                        <m:t>𝑣</m:t>
                                      </m:r>
                                    </m:e>
                                    <m:sup>
                                      <m:r>
                                        <a:rPr lang="cs-CZ" sz="2400" i="1">
                                          <a:latin typeface="Cambria Math"/>
                                          <a:ea typeface="Cambria Math"/>
                                        </a:rPr>
                                        <m:t>2</m:t>
                                      </m:r>
                                    </m:sup>
                                  </m:sSup>
                                </m:num>
                                <m:den>
                                  <m:sSup>
                                    <m:sSupPr>
                                      <m:ctrlPr>
                                        <a:rPr lang="cs-CZ" sz="2400" i="1">
                                          <a:latin typeface="Cambria Math"/>
                                          <a:ea typeface="Cambria Math"/>
                                        </a:rPr>
                                      </m:ctrlPr>
                                    </m:sSupPr>
                                    <m:e>
                                      <m:r>
                                        <a:rPr lang="cs-CZ" sz="2400" i="1">
                                          <a:latin typeface="Cambria Math"/>
                                          <a:ea typeface="Cambria Math"/>
                                        </a:rPr>
                                        <m:t>𝑐</m:t>
                                      </m:r>
                                    </m:e>
                                    <m:sup>
                                      <m:r>
                                        <a:rPr lang="cs-CZ" sz="2400" i="1">
                                          <a:latin typeface="Cambria Math"/>
                                          <a:ea typeface="Cambria Math"/>
                                        </a:rPr>
                                        <m:t>2</m:t>
                                      </m:r>
                                    </m:sup>
                                  </m:sSup>
                                </m:den>
                              </m:f>
                            </m:e>
                          </m:rad>
                        </m:den>
                      </m:f>
                      <m:r>
                        <a:rPr lang="cs-CZ" sz="2400" i="1" smtClean="0">
                          <a:latin typeface="Cambria Math"/>
                          <a:ea typeface="Cambria Math"/>
                        </a:rPr>
                        <m:t>≥</m:t>
                      </m:r>
                      <m:r>
                        <a:rPr lang="cs-CZ" sz="2400" b="0" i="1" smtClean="0">
                          <a:latin typeface="Cambria Math"/>
                          <a:ea typeface="Cambria Math"/>
                        </a:rPr>
                        <m:t>1</m:t>
                      </m:r>
                    </m:oMath>
                  </m:oMathPara>
                </a14:m>
                <a:endParaRPr lang="cs-CZ" sz="2400" dirty="0"/>
              </a:p>
            </p:txBody>
          </p:sp>
        </mc:Choice>
        <mc:Fallback xmlns="">
          <p:sp>
            <p:nvSpPr>
              <p:cNvPr id="6" name="Obdélník 5"/>
              <p:cNvSpPr>
                <a:spLocks noRot="1" noChangeAspect="1" noMove="1" noResize="1" noEditPoints="1" noAdjustHandles="1" noChangeArrowheads="1" noChangeShapeType="1" noTextEdit="1"/>
              </p:cNvSpPr>
              <p:nvPr/>
            </p:nvSpPr>
            <p:spPr>
              <a:xfrm>
                <a:off x="1374732" y="876427"/>
                <a:ext cx="2489977" cy="1245534"/>
              </a:xfrm>
              <a:prstGeom prst="rect">
                <a:avLst/>
              </a:prstGeom>
              <a:blipFill rotWithShape="1">
                <a:blip r:embed="rId2"/>
                <a:stretch>
                  <a:fillRect/>
                </a:stretch>
              </a:blipFill>
            </p:spPr>
            <p:txBody>
              <a:bodyPr/>
              <a:lstStyle/>
              <a:p>
                <a:r>
                  <a:rPr lang="cs-CZ">
                    <a:noFill/>
                  </a:rPr>
                  <a:t> </a:t>
                </a:r>
              </a:p>
            </p:txBody>
          </p:sp>
        </mc:Fallback>
      </mc:AlternateContent>
      <p:sp>
        <p:nvSpPr>
          <p:cNvPr id="2" name="TextovéPole 1"/>
          <p:cNvSpPr txBox="1"/>
          <p:nvPr/>
        </p:nvSpPr>
        <p:spPr>
          <a:xfrm>
            <a:off x="5290294" y="1129862"/>
            <a:ext cx="2991557" cy="430887"/>
          </a:xfrm>
          <a:prstGeom prst="rect">
            <a:avLst/>
          </a:prstGeom>
          <a:noFill/>
        </p:spPr>
        <p:txBody>
          <a:bodyPr wrap="square" rtlCol="0">
            <a:spAutoFit/>
          </a:bodyPr>
          <a:lstStyle/>
          <a:p>
            <a:r>
              <a:rPr lang="cs-CZ" sz="2200" b="1" i="1" dirty="0" smtClean="0">
                <a:latin typeface="Trebuchet MS" panose="020B0603020202020204" pitchFamily="34" charset="0"/>
              </a:rPr>
              <a:t>c</a:t>
            </a:r>
            <a:r>
              <a:rPr lang="cs-CZ" sz="2200" dirty="0" smtClean="0">
                <a:latin typeface="Trebuchet MS" panose="020B0603020202020204" pitchFamily="34" charset="0"/>
              </a:rPr>
              <a:t> = 300 000 km/s</a:t>
            </a:r>
          </a:p>
        </p:txBody>
      </p:sp>
      <p:sp>
        <p:nvSpPr>
          <p:cNvPr id="7" name="TextovéPole 6"/>
          <p:cNvSpPr txBox="1"/>
          <p:nvPr/>
        </p:nvSpPr>
        <p:spPr>
          <a:xfrm>
            <a:off x="621103" y="2420220"/>
            <a:ext cx="2285383"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Malé rychlosti</a:t>
            </a:r>
          </a:p>
        </p:txBody>
      </p:sp>
      <p:pic>
        <p:nvPicPr>
          <p:cNvPr id="2050" name="Picture 2" descr="https://upload.wikimedia.org/wikipedia/commons/6/69/Grapevinesnail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0629" y="2214755"/>
            <a:ext cx="1479363" cy="8725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ovéPole 7"/>
              <p:cNvSpPr txBox="1"/>
              <p:nvPr/>
            </p:nvSpPr>
            <p:spPr>
              <a:xfrm>
                <a:off x="705394" y="2854877"/>
                <a:ext cx="7112726"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14:m>
                  <m:oMath xmlns:m="http://schemas.openxmlformats.org/officeDocument/2006/math">
                    <m:r>
                      <a:rPr lang="cs-CZ" i="1" smtClean="0">
                        <a:latin typeface="Cambria Math"/>
                        <a:ea typeface="Cambria Math"/>
                      </a:rPr>
                      <m:t>𝛾</m:t>
                    </m:r>
                    <m:r>
                      <a:rPr lang="cs-CZ" i="1" smtClean="0">
                        <a:latin typeface="Cambria Math"/>
                        <a:ea typeface="Cambria Math"/>
                      </a:rPr>
                      <m:t>≈1</m:t>
                    </m:r>
                  </m:oMath>
                </a14:m>
                <a:endParaRPr lang="cs-CZ" b="0" dirty="0" smtClean="0">
                  <a:latin typeface="Trebuchet MS" panose="020B0603020202020204" pitchFamily="34" charset="0"/>
                  <a:ea typeface="Cambria Math"/>
                </a:endParaRPr>
              </a:p>
              <a:p>
                <a:pPr marL="285750" indent="-285750">
                  <a:spcAft>
                    <a:spcPts val="600"/>
                  </a:spcAft>
                  <a:buFont typeface="Arial" panose="020B0604020202020204" pitchFamily="34" charset="0"/>
                  <a:buChar char="•"/>
                </a:pPr>
                <a:r>
                  <a:rPr lang="cs-CZ" dirty="0" smtClean="0">
                    <a:latin typeface="Trebuchet MS" panose="020B0603020202020204" pitchFamily="34" charset="0"/>
                  </a:rPr>
                  <a:t>K relativistickým efektům nedochází, platí fyzika podle Newtona (a podle naší každodenní zkušenosti)</a:t>
                </a:r>
              </a:p>
            </p:txBody>
          </p:sp>
        </mc:Choice>
        <mc:Fallback xmlns="">
          <p:sp>
            <p:nvSpPr>
              <p:cNvPr id="8" name="TextovéPole 7"/>
              <p:cNvSpPr txBox="1">
                <a:spLocks noRot="1" noChangeAspect="1" noMove="1" noResize="1" noEditPoints="1" noAdjustHandles="1" noChangeArrowheads="1" noChangeShapeType="1" noTextEdit="1"/>
              </p:cNvSpPr>
              <p:nvPr/>
            </p:nvSpPr>
            <p:spPr>
              <a:xfrm>
                <a:off x="705394" y="2854877"/>
                <a:ext cx="7112726" cy="1000274"/>
              </a:xfrm>
              <a:prstGeom prst="rect">
                <a:avLst/>
              </a:prstGeom>
              <a:blipFill rotWithShape="1">
                <a:blip r:embed="rId4"/>
                <a:stretch>
                  <a:fillRect l="-600" t="-610" r="-1542" b="-8537"/>
                </a:stretch>
              </a:blipFill>
            </p:spPr>
            <p:txBody>
              <a:bodyPr/>
              <a:lstStyle/>
              <a:p>
                <a:r>
                  <a:rPr lang="cs-CZ">
                    <a:noFill/>
                  </a:rPr>
                  <a:t> </a:t>
                </a:r>
              </a:p>
            </p:txBody>
          </p:sp>
        </mc:Fallback>
      </mc:AlternateContent>
      <p:sp>
        <p:nvSpPr>
          <p:cNvPr id="10" name="TextovéPole 9"/>
          <p:cNvSpPr txBox="1"/>
          <p:nvPr/>
        </p:nvSpPr>
        <p:spPr>
          <a:xfrm>
            <a:off x="621103" y="3983424"/>
            <a:ext cx="5623560"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Rychlosti blízké rychlosti světla</a:t>
            </a:r>
          </a:p>
        </p:txBody>
      </p:sp>
      <p:sp>
        <p:nvSpPr>
          <p:cNvPr id="9" name="TextovéPole 8"/>
          <p:cNvSpPr txBox="1"/>
          <p:nvPr/>
        </p:nvSpPr>
        <p:spPr>
          <a:xfrm>
            <a:off x="699170" y="4440732"/>
            <a:ext cx="8121301"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smtClean="0">
                <a:latin typeface="Symbol" panose="05050102010706020507" pitchFamily="18" charset="2"/>
              </a:rPr>
              <a:t>g</a:t>
            </a:r>
            <a:r>
              <a:rPr lang="cs-CZ" dirty="0" smtClean="0">
                <a:latin typeface="Trebuchet MS" panose="020B0603020202020204" pitchFamily="34" charset="0"/>
              </a:rPr>
              <a:t> velké,</a:t>
            </a:r>
            <a:r>
              <a:rPr lang="en-GB" dirty="0" smtClean="0">
                <a:latin typeface="Trebuchet MS" panose="020B0603020202020204" pitchFamily="34" charset="0"/>
              </a:rPr>
              <a:t> </a:t>
            </a:r>
            <a:r>
              <a:rPr lang="en-GB" dirty="0" err="1" smtClean="0">
                <a:latin typeface="Trebuchet MS" panose="020B0603020202020204" pitchFamily="34" charset="0"/>
              </a:rPr>
              <a:t>relativistick</a:t>
            </a:r>
            <a:r>
              <a:rPr lang="cs-CZ" dirty="0" smtClean="0">
                <a:latin typeface="Trebuchet MS" panose="020B0603020202020204" pitchFamily="34" charset="0"/>
              </a:rPr>
              <a:t>é efekty silné</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Při rostoucí rychlosti se věci již nezrychlují, ale těžknou</a:t>
            </a:r>
          </a:p>
        </p:txBody>
      </p:sp>
      <p:sp>
        <p:nvSpPr>
          <p:cNvPr id="12" name="TextovéPole 11"/>
          <p:cNvSpPr txBox="1"/>
          <p:nvPr/>
        </p:nvSpPr>
        <p:spPr>
          <a:xfrm>
            <a:off x="699170" y="5500872"/>
            <a:ext cx="5623560"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Nadsvětelné rychlosti</a:t>
            </a:r>
          </a:p>
        </p:txBody>
      </p:sp>
      <p:sp>
        <p:nvSpPr>
          <p:cNvPr id="11" name="Šipka dolů 10"/>
          <p:cNvSpPr/>
          <p:nvPr/>
        </p:nvSpPr>
        <p:spPr>
          <a:xfrm>
            <a:off x="2305601" y="5190131"/>
            <a:ext cx="326572" cy="33686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1743890" y="5982130"/>
            <a:ext cx="1495699" cy="369332"/>
          </a:xfrm>
          <a:prstGeom prst="rect">
            <a:avLst/>
          </a:prstGeom>
          <a:noFill/>
        </p:spPr>
        <p:txBody>
          <a:bodyPr wrap="square" rtlCol="0">
            <a:spAutoFit/>
          </a:bodyPr>
          <a:lstStyle/>
          <a:p>
            <a:r>
              <a:rPr lang="cs-CZ" b="1" dirty="0" smtClean="0">
                <a:solidFill>
                  <a:srgbClr val="C00000"/>
                </a:solidFill>
                <a:latin typeface="Trebuchet MS" panose="020B0603020202020204" pitchFamily="34" charset="0"/>
              </a:rPr>
              <a:t>NEEXISTUJÍ</a:t>
            </a:r>
          </a:p>
        </p:txBody>
      </p:sp>
    </p:spTree>
    <p:extLst>
      <p:ext uri="{BB962C8B-B14F-4D97-AF65-F5344CB8AC3E}">
        <p14:creationId xmlns:p14="http://schemas.microsoft.com/office/powerpoint/2010/main" val="3314592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29046" y="287392"/>
            <a:ext cx="722376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Shrnutí – </a:t>
            </a:r>
            <a:r>
              <a:rPr lang="cs-CZ" sz="3200" b="1" u="sng" dirty="0" smtClean="0">
                <a:solidFill>
                  <a:srgbClr val="0000B4"/>
                </a:solidFill>
                <a:latin typeface="Trebuchet MS" panose="020B0603020202020204" pitchFamily="34" charset="0"/>
              </a:rPr>
              <a:t>Speciální</a:t>
            </a:r>
            <a:r>
              <a:rPr lang="cs-CZ" sz="3200" u="sng" dirty="0" smtClean="0">
                <a:solidFill>
                  <a:srgbClr val="0000B4"/>
                </a:solidFill>
                <a:latin typeface="Trebuchet MS" panose="020B0603020202020204" pitchFamily="34" charset="0"/>
              </a:rPr>
              <a:t> teorie relativity</a:t>
            </a:r>
          </a:p>
        </p:txBody>
      </p:sp>
      <p:pic>
        <p:nvPicPr>
          <p:cNvPr id="5123" name="Picture 3" descr="D:\Pavel\Documents\Fyzika\Science To Go\Hodiny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379" y="1598352"/>
            <a:ext cx="323749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Pavel\Documents\Fyzika\Science To Go\Hodiny 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7964" y="1598351"/>
            <a:ext cx="108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Pavel\Documents\Fyzika\Science To Go\k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6065" y="5050139"/>
            <a:ext cx="1024118" cy="11564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Pavel\Documents\Fyzika\Science To Go\k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926" y="5050136"/>
            <a:ext cx="1024118" cy="11564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Pavel\Documents\Fyzika\Science To Go\k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612" y="5050135"/>
            <a:ext cx="1024118" cy="11564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Pavel\Documents\Fyzika\Science To Go\k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955" y="5050137"/>
            <a:ext cx="1024118" cy="115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961788" y="882000"/>
            <a:ext cx="2434229" cy="584775"/>
          </a:xfrm>
          <a:prstGeom prst="rect">
            <a:avLst/>
          </a:prstGeom>
          <a:noFill/>
        </p:spPr>
        <p:txBody>
          <a:bodyPr wrap="square" rtlCol="0">
            <a:spAutoFit/>
          </a:bodyPr>
          <a:lstStyle/>
          <a:p>
            <a:pPr algn="ctr"/>
            <a:r>
              <a:rPr lang="cs-CZ" sz="1600" dirty="0" smtClean="0">
                <a:latin typeface="Trebuchet MS" panose="020B0603020202020204" pitchFamily="34" charset="0"/>
              </a:rPr>
              <a:t>(jen v systémech,</a:t>
            </a:r>
          </a:p>
          <a:p>
            <a:pPr algn="ctr"/>
            <a:r>
              <a:rPr lang="cs-CZ" sz="1600" dirty="0" smtClean="0">
                <a:latin typeface="Trebuchet MS" panose="020B0603020202020204" pitchFamily="34" charset="0"/>
              </a:rPr>
              <a:t>v nichž nepůsobí síly)</a:t>
            </a:r>
          </a:p>
        </p:txBody>
      </p:sp>
      <p:cxnSp>
        <p:nvCxnSpPr>
          <p:cNvPr id="18" name="Přímá spojnice 1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4762725" y="1423851"/>
            <a:ext cx="2304356" cy="0"/>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4534140" y="976660"/>
            <a:ext cx="2908291" cy="369332"/>
          </a:xfrm>
          <a:prstGeom prst="rect">
            <a:avLst/>
          </a:prstGeom>
          <a:noFill/>
        </p:spPr>
        <p:txBody>
          <a:bodyPr wrap="square" rtlCol="0">
            <a:spAutoFit/>
          </a:bodyPr>
          <a:lstStyle/>
          <a:p>
            <a:r>
              <a:rPr lang="en-GB" i="1" dirty="0" smtClean="0">
                <a:solidFill>
                  <a:srgbClr val="009900"/>
                </a:solidFill>
                <a:latin typeface="Trebuchet MS" panose="020B0603020202020204" pitchFamily="34" charset="0"/>
              </a:rPr>
              <a:t>v</a:t>
            </a:r>
            <a:r>
              <a:rPr lang="en-GB" dirty="0" smtClean="0">
                <a:solidFill>
                  <a:srgbClr val="009900"/>
                </a:solidFill>
                <a:latin typeface="Trebuchet MS" panose="020B0603020202020204" pitchFamily="34" charset="0"/>
              </a:rPr>
              <a:t> = 280 000 km/s = 94% </a:t>
            </a:r>
            <a:r>
              <a:rPr lang="en-GB" b="1" i="1" dirty="0" smtClean="0">
                <a:solidFill>
                  <a:srgbClr val="009900"/>
                </a:solidFill>
                <a:latin typeface="Trebuchet MS" panose="020B0603020202020204" pitchFamily="34" charset="0"/>
              </a:rPr>
              <a:t>c</a:t>
            </a:r>
            <a:endParaRPr lang="cs-CZ" b="1" i="1" dirty="0" smtClean="0">
              <a:solidFill>
                <a:srgbClr val="009900"/>
              </a:solidFill>
              <a:latin typeface="Trebuchet MS" panose="020B0603020202020204" pitchFamily="34" charset="0"/>
            </a:endParaRPr>
          </a:p>
        </p:txBody>
      </p:sp>
      <p:sp>
        <p:nvSpPr>
          <p:cNvPr id="22" name="TextovéPole 21"/>
          <p:cNvSpPr txBox="1"/>
          <p:nvPr/>
        </p:nvSpPr>
        <p:spPr>
          <a:xfrm>
            <a:off x="6453049" y="2498662"/>
            <a:ext cx="2651761" cy="1615827"/>
          </a:xfrm>
          <a:prstGeom prst="rect">
            <a:avLst/>
          </a:prstGeom>
          <a:solidFill>
            <a:srgbClr val="FFC000"/>
          </a:solidFill>
        </p:spPr>
        <p:txBody>
          <a:bodyPr wrap="square" rtlCol="0">
            <a:spAutoFit/>
          </a:bodyPr>
          <a:lstStyle/>
          <a:p>
            <a:pPr marL="342900" indent="-342900">
              <a:spcAft>
                <a:spcPts val="600"/>
              </a:spcAft>
              <a:buFont typeface="+mj-lt"/>
              <a:buAutoNum type="arabicPeriod"/>
            </a:pPr>
            <a:r>
              <a:rPr lang="cs-CZ" sz="1400" dirty="0" smtClean="0">
                <a:latin typeface="Trebuchet MS" panose="020B0603020202020204" pitchFamily="34" charset="0"/>
              </a:rPr>
              <a:t>předměty se zplošťují</a:t>
            </a:r>
          </a:p>
          <a:p>
            <a:pPr marL="342900" indent="-342900">
              <a:spcAft>
                <a:spcPts val="600"/>
              </a:spcAft>
              <a:buFont typeface="+mj-lt"/>
              <a:buAutoNum type="arabicPeriod"/>
            </a:pPr>
            <a:r>
              <a:rPr lang="cs-CZ" sz="1400" dirty="0" smtClean="0">
                <a:latin typeface="Trebuchet MS" panose="020B0603020202020204" pitchFamily="34" charset="0"/>
              </a:rPr>
              <a:t>čas pro ně ubíhá pomaleji</a:t>
            </a:r>
          </a:p>
          <a:p>
            <a:pPr marL="342900" indent="-342900">
              <a:spcAft>
                <a:spcPts val="600"/>
              </a:spcAft>
              <a:buFont typeface="+mj-lt"/>
              <a:buAutoNum type="arabicPeriod"/>
            </a:pPr>
            <a:r>
              <a:rPr lang="cs-CZ" sz="1400" dirty="0" smtClean="0">
                <a:latin typeface="Trebuchet MS" panose="020B0603020202020204" pitchFamily="34" charset="0"/>
              </a:rPr>
              <a:t>jejich barva je více červená (pokud se od nás vzdalují)</a:t>
            </a:r>
          </a:p>
          <a:p>
            <a:pPr marL="342900" indent="-342900">
              <a:spcAft>
                <a:spcPts val="600"/>
              </a:spcAft>
              <a:buFont typeface="+mj-lt"/>
              <a:buAutoNum type="arabicPeriod"/>
            </a:pPr>
            <a:r>
              <a:rPr lang="cs-CZ" sz="1400" dirty="0" smtClean="0">
                <a:latin typeface="Trebuchet MS" panose="020B0603020202020204" pitchFamily="34" charset="0"/>
              </a:rPr>
              <a:t>těžknou</a:t>
            </a:r>
          </a:p>
        </p:txBody>
      </p:sp>
    </p:spTree>
    <p:extLst>
      <p:ext uri="{BB962C8B-B14F-4D97-AF65-F5344CB8AC3E}">
        <p14:creationId xmlns:p14="http://schemas.microsoft.com/office/powerpoint/2010/main" val="3313599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1296" y="329156"/>
            <a:ext cx="6596743" cy="584775"/>
          </a:xfrm>
          <a:prstGeom prst="rect">
            <a:avLst/>
          </a:prstGeom>
          <a:noFill/>
        </p:spPr>
        <p:txBody>
          <a:bodyPr wrap="square" rtlCol="0">
            <a:spAutoFit/>
          </a:bodyPr>
          <a:lstStyle/>
          <a:p>
            <a:r>
              <a:rPr lang="cs-CZ" sz="3200" dirty="0" smtClean="0">
                <a:solidFill>
                  <a:srgbClr val="0000B4"/>
                </a:solidFill>
                <a:latin typeface="Trebuchet MS" panose="020B0603020202020204" pitchFamily="34" charset="0"/>
              </a:rPr>
              <a:t>Galileova transformace</a:t>
            </a:r>
          </a:p>
        </p:txBody>
      </p:sp>
      <p:cxnSp>
        <p:nvCxnSpPr>
          <p:cNvPr id="5" name="Přímá spojnice 4"/>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581296" y="887810"/>
            <a:ext cx="8043232" cy="369332"/>
          </a:xfrm>
          <a:prstGeom prst="rect">
            <a:avLst/>
          </a:prstGeom>
          <a:noFill/>
        </p:spPr>
        <p:txBody>
          <a:bodyPr wrap="square" rtlCol="0">
            <a:spAutoFit/>
          </a:bodyPr>
          <a:lstStyle/>
          <a:p>
            <a:r>
              <a:rPr lang="cs-CZ" dirty="0" smtClean="0">
                <a:latin typeface="Trebuchet MS" panose="020B0603020202020204" pitchFamily="34" charset="0"/>
              </a:rPr>
              <a:t>- přechod od jedné inerciální vztažné soustavy do jiné</a:t>
            </a:r>
          </a:p>
        </p:txBody>
      </p:sp>
      <p:grpSp>
        <p:nvGrpSpPr>
          <p:cNvPr id="22" name="Skupina 21"/>
          <p:cNvGrpSpPr/>
          <p:nvPr/>
        </p:nvGrpSpPr>
        <p:grpSpPr>
          <a:xfrm>
            <a:off x="810636" y="1390865"/>
            <a:ext cx="8055553" cy="1992469"/>
            <a:chOff x="810636" y="1547609"/>
            <a:chExt cx="8055553" cy="1992469"/>
          </a:xfrm>
        </p:grpSpPr>
        <p:grpSp>
          <p:nvGrpSpPr>
            <p:cNvPr id="17" name="Skupina 16"/>
            <p:cNvGrpSpPr/>
            <p:nvPr/>
          </p:nvGrpSpPr>
          <p:grpSpPr>
            <a:xfrm>
              <a:off x="2533358" y="1576891"/>
              <a:ext cx="1554482" cy="1041436"/>
              <a:chOff x="1361652" y="1725896"/>
              <a:chExt cx="1554482" cy="1041436"/>
            </a:xfrm>
          </p:grpSpPr>
          <mc:AlternateContent xmlns:mc="http://schemas.openxmlformats.org/markup-compatibility/2006" xmlns:a14="http://schemas.microsoft.com/office/drawing/2010/main">
            <mc:Choice Requires="a14">
              <p:sp>
                <p:nvSpPr>
                  <p:cNvPr id="10" name="TextovéPole 9"/>
                  <p:cNvSpPr txBox="1"/>
                  <p:nvPr/>
                </p:nvSpPr>
                <p:spPr>
                  <a:xfrm>
                    <a:off x="1394307" y="1725896"/>
                    <a:ext cx="152182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0" i="1" smtClean="0">
                                  <a:latin typeface="Cambria Math"/>
                                </a:rPr>
                              </m:ctrlPr>
                            </m:sSupPr>
                            <m:e>
                              <m:r>
                                <a:rPr lang="en-GB" sz="2000" b="0" i="1" smtClean="0">
                                  <a:latin typeface="Cambria Math"/>
                                </a:rPr>
                                <m:t>𝑥</m:t>
                              </m:r>
                            </m:e>
                            <m:sup>
                              <m:r>
                                <a:rPr lang="en-GB" sz="2000" b="0" i="1" smtClean="0">
                                  <a:latin typeface="Cambria Math"/>
                                </a:rPr>
                                <m:t>′</m:t>
                              </m:r>
                            </m:sup>
                          </m:sSup>
                          <m:r>
                            <a:rPr lang="en-GB" sz="2000" b="0" i="1" smtClean="0">
                              <a:latin typeface="Cambria Math"/>
                            </a:rPr>
                            <m:t>=</m:t>
                          </m:r>
                          <m:r>
                            <a:rPr lang="en-GB" sz="2000" b="0" i="1" smtClean="0">
                              <a:latin typeface="Cambria Math"/>
                            </a:rPr>
                            <m:t>𝑥</m:t>
                          </m:r>
                          <m:r>
                            <a:rPr lang="en-GB" sz="2000" b="0" i="1" smtClean="0">
                              <a:latin typeface="Cambria Math"/>
                            </a:rPr>
                            <m:t>+</m:t>
                          </m:r>
                          <m:r>
                            <a:rPr lang="en-GB" sz="2000" b="0" i="1" smtClean="0">
                              <a:latin typeface="Cambria Math"/>
                            </a:rPr>
                            <m:t>𝑣𝑡</m:t>
                          </m:r>
                        </m:oMath>
                      </m:oMathPara>
                    </a14:m>
                    <a:endParaRPr lang="en-GB" sz="2000" b="0" dirty="0" smtClean="0">
                      <a:latin typeface="Trebuchet MS" panose="020B0603020202020204" pitchFamily="34" charset="0"/>
                    </a:endParaRPr>
                  </a:p>
                </p:txBody>
              </p:sp>
            </mc:Choice>
            <mc:Fallback xmlns="">
              <p:sp>
                <p:nvSpPr>
                  <p:cNvPr id="10" name="TextovéPole 9"/>
                  <p:cNvSpPr txBox="1">
                    <a:spLocks noRot="1" noChangeAspect="1" noMove="1" noResize="1" noEditPoints="1" noAdjustHandles="1" noChangeArrowheads="1" noChangeShapeType="1" noTextEdit="1"/>
                  </p:cNvSpPr>
                  <p:nvPr/>
                </p:nvSpPr>
                <p:spPr>
                  <a:xfrm>
                    <a:off x="1394307" y="1725896"/>
                    <a:ext cx="1521827" cy="400110"/>
                  </a:xfrm>
                  <a:prstGeom prst="rect">
                    <a:avLst/>
                  </a:prstGeom>
                  <a:blipFill rotWithShape="1">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1" name="Obdélník 10"/>
                  <p:cNvSpPr/>
                  <p:nvPr/>
                </p:nvSpPr>
                <p:spPr>
                  <a:xfrm>
                    <a:off x="1361652" y="2059446"/>
                    <a:ext cx="1025434"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𝑦</m:t>
                              </m:r>
                            </m:e>
                            <m:sup>
                              <m:r>
                                <a:rPr lang="en-GB" sz="2000" i="1">
                                  <a:latin typeface="Cambria Math"/>
                                </a:rPr>
                                <m:t>′</m:t>
                              </m:r>
                            </m:sup>
                          </m:sSup>
                          <m:r>
                            <a:rPr lang="en-GB" sz="2000" i="1">
                              <a:latin typeface="Cambria Math"/>
                            </a:rPr>
                            <m:t>=</m:t>
                          </m:r>
                          <m:r>
                            <a:rPr lang="en-GB" sz="2000" i="1">
                              <a:latin typeface="Cambria Math"/>
                            </a:rPr>
                            <m:t>𝑦</m:t>
                          </m:r>
                        </m:oMath>
                      </m:oMathPara>
                    </a14:m>
                    <a:endParaRPr lang="en-GB" sz="2000" dirty="0">
                      <a:latin typeface="Trebuchet MS" panose="020B0603020202020204" pitchFamily="34" charset="0"/>
                    </a:endParaRPr>
                  </a:p>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𝑧</m:t>
                              </m:r>
                            </m:e>
                            <m:sup>
                              <m:r>
                                <a:rPr lang="en-GB" sz="2000" i="1">
                                  <a:latin typeface="Cambria Math"/>
                                </a:rPr>
                                <m:t>′</m:t>
                              </m:r>
                            </m:sup>
                          </m:sSup>
                          <m:r>
                            <a:rPr lang="en-GB" sz="2000" i="1">
                              <a:latin typeface="Cambria Math"/>
                            </a:rPr>
                            <m:t>=</m:t>
                          </m:r>
                          <m:r>
                            <a:rPr lang="en-GB" sz="2000" i="1">
                              <a:latin typeface="Cambria Math"/>
                            </a:rPr>
                            <m:t>𝑧</m:t>
                          </m:r>
                        </m:oMath>
                      </m:oMathPara>
                    </a14:m>
                    <a:endParaRPr lang="en-GB" sz="2000" dirty="0">
                      <a:latin typeface="Trebuchet MS" panose="020B0603020202020204" pitchFamily="34" charset="0"/>
                    </a:endParaRPr>
                  </a:p>
                </p:txBody>
              </p:sp>
            </mc:Choice>
            <mc:Fallback xmlns="">
              <p:sp>
                <p:nvSpPr>
                  <p:cNvPr id="11" name="Obdélník 10"/>
                  <p:cNvSpPr>
                    <a:spLocks noRot="1" noChangeAspect="1" noMove="1" noResize="1" noEditPoints="1" noAdjustHandles="1" noChangeArrowheads="1" noChangeShapeType="1" noTextEdit="1"/>
                  </p:cNvSpPr>
                  <p:nvPr/>
                </p:nvSpPr>
                <p:spPr>
                  <a:xfrm>
                    <a:off x="1361652" y="2059446"/>
                    <a:ext cx="1025434" cy="707886"/>
                  </a:xfrm>
                  <a:prstGeom prst="rect">
                    <a:avLst/>
                  </a:prstGeom>
                  <a:blipFill rotWithShape="1">
                    <a:blip r:embed="rId3"/>
                    <a:stretch>
                      <a:fillRect/>
                    </a:stretch>
                  </a:blipFill>
                </p:spPr>
                <p:txBody>
                  <a:bodyPr/>
                  <a:lstStyle/>
                  <a:p>
                    <a:r>
                      <a:rPr lang="cs-CZ">
                        <a:noFill/>
                      </a:rPr>
                      <a:t> </a:t>
                    </a:r>
                  </a:p>
                </p:txBody>
              </p:sp>
            </mc:Fallback>
          </mc:AlternateContent>
        </p:grpSp>
        <p:grpSp>
          <p:nvGrpSpPr>
            <p:cNvPr id="16" name="Skupina 15"/>
            <p:cNvGrpSpPr/>
            <p:nvPr/>
          </p:nvGrpSpPr>
          <p:grpSpPr>
            <a:xfrm>
              <a:off x="3877188" y="1668836"/>
              <a:ext cx="4883980" cy="1871242"/>
              <a:chOff x="2271957" y="2759549"/>
              <a:chExt cx="4883980" cy="1871242"/>
            </a:xfrm>
          </p:grpSpPr>
          <p:pic>
            <p:nvPicPr>
              <p:cNvPr id="13319" name="Picture 7" descr="http://sweetclipart.com/multisite/sweetclipart/files/train_silhouett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919"/>
              <a:stretch/>
            </p:blipFill>
            <p:spPr bwMode="auto">
              <a:xfrm flipH="1">
                <a:off x="2271957" y="3029405"/>
                <a:ext cx="4883980" cy="160138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Pavel\Documents\Fyzika\Science To Go\Šebestová.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3664" y="2759549"/>
                <a:ext cx="650094" cy="148291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Přímá spojnice se šipkou 13"/>
              <p:cNvCxnSpPr>
                <a:stCxn id="13315" idx="2"/>
              </p:cNvCxnSpPr>
              <p:nvPr/>
            </p:nvCxnSpPr>
            <p:spPr>
              <a:xfrm>
                <a:off x="3038711" y="4242467"/>
                <a:ext cx="1358441" cy="0"/>
              </a:xfrm>
              <a:prstGeom prst="straightConnector1">
                <a:avLst/>
              </a:prstGeom>
              <a:ln w="38100">
                <a:solidFill>
                  <a:srgbClr val="0099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910423" y="3873135"/>
                <a:ext cx="261257" cy="369332"/>
              </a:xfrm>
              <a:prstGeom prst="rect">
                <a:avLst/>
              </a:prstGeom>
              <a:noFill/>
            </p:spPr>
            <p:txBody>
              <a:bodyPr wrap="square" rtlCol="0">
                <a:spAutoFit/>
              </a:bodyPr>
              <a:lstStyle/>
              <a:p>
                <a:r>
                  <a:rPr lang="cs-CZ" i="1" dirty="0" smtClean="0">
                    <a:solidFill>
                      <a:srgbClr val="009900"/>
                    </a:solidFill>
                    <a:latin typeface="Trebuchet MS" panose="020B0603020202020204" pitchFamily="34" charset="0"/>
                  </a:rPr>
                  <a:t>x</a:t>
                </a:r>
              </a:p>
            </p:txBody>
          </p:sp>
        </p:grpSp>
        <p:pic>
          <p:nvPicPr>
            <p:cNvPr id="13320" name="Picture 8" descr="D:\Pavel\Documents\Fyzika\Science To Go\Ma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636" y="1730398"/>
              <a:ext cx="820304" cy="142135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Přímá spojnice se šipkou 26"/>
            <p:cNvCxnSpPr/>
            <p:nvPr/>
          </p:nvCxnSpPr>
          <p:spPr>
            <a:xfrm>
              <a:off x="1220788" y="3151754"/>
              <a:ext cx="1358441" cy="0"/>
            </a:xfrm>
            <a:prstGeom prst="straightConnector1">
              <a:avLst/>
            </a:prstGeom>
            <a:ln w="38100">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2043109" y="2739130"/>
              <a:ext cx="464273" cy="430887"/>
            </a:xfrm>
            <a:prstGeom prst="rect">
              <a:avLst/>
            </a:prstGeom>
            <a:noFill/>
          </p:spPr>
          <p:txBody>
            <a:bodyPr wrap="square" rtlCol="0">
              <a:spAutoFit/>
            </a:bodyPr>
            <a:lstStyle/>
            <a:p>
              <a:r>
                <a:rPr lang="cs-CZ" sz="2200" i="1" dirty="0" smtClean="0">
                  <a:solidFill>
                    <a:srgbClr val="C00000"/>
                  </a:solidFill>
                  <a:latin typeface="Trebuchet MS" panose="020B0603020202020204" pitchFamily="34" charset="0"/>
                </a:rPr>
                <a:t>x</a:t>
              </a:r>
              <a:r>
                <a:rPr lang="en-GB" sz="2200" i="1" dirty="0" smtClean="0">
                  <a:solidFill>
                    <a:srgbClr val="C00000"/>
                  </a:solidFill>
                  <a:latin typeface="Trebuchet MS" panose="020B0603020202020204" pitchFamily="34" charset="0"/>
                </a:rPr>
                <a:t>’</a:t>
              </a:r>
              <a:endParaRPr lang="cs-CZ" sz="2200" i="1" dirty="0" smtClean="0">
                <a:solidFill>
                  <a:srgbClr val="C00000"/>
                </a:solidFill>
                <a:latin typeface="Trebuchet MS" panose="020B0603020202020204" pitchFamily="34" charset="0"/>
              </a:endParaRPr>
            </a:p>
          </p:txBody>
        </p:sp>
        <p:sp>
          <p:nvSpPr>
            <p:cNvPr id="19" name="TextovéPole 18"/>
            <p:cNvSpPr txBox="1"/>
            <p:nvPr/>
          </p:nvSpPr>
          <p:spPr>
            <a:xfrm>
              <a:off x="1612625" y="1730398"/>
              <a:ext cx="725626" cy="430887"/>
            </a:xfrm>
            <a:prstGeom prst="rect">
              <a:avLst/>
            </a:prstGeom>
            <a:noFill/>
          </p:spPr>
          <p:txBody>
            <a:bodyPr wrap="square" rtlCol="0">
              <a:spAutoFit/>
            </a:bodyPr>
            <a:lstStyle/>
            <a:p>
              <a:r>
                <a:rPr lang="en-GB" sz="2200" i="1" dirty="0" smtClean="0">
                  <a:solidFill>
                    <a:srgbClr val="C00000"/>
                  </a:solidFill>
                  <a:latin typeface="Trebuchet MS" panose="020B0603020202020204" pitchFamily="34" charset="0"/>
                </a:rPr>
                <a:t>t’</a:t>
              </a:r>
              <a:endParaRPr lang="cs-CZ" sz="2200" i="1" dirty="0" smtClean="0">
                <a:solidFill>
                  <a:srgbClr val="C00000"/>
                </a:solidFill>
                <a:latin typeface="Trebuchet MS" panose="020B0603020202020204" pitchFamily="34" charset="0"/>
              </a:endParaRPr>
            </a:p>
          </p:txBody>
        </p:sp>
        <p:sp>
          <p:nvSpPr>
            <p:cNvPr id="30" name="TextovéPole 29"/>
            <p:cNvSpPr txBox="1"/>
            <p:nvPr/>
          </p:nvSpPr>
          <p:spPr>
            <a:xfrm>
              <a:off x="4968989" y="1668836"/>
              <a:ext cx="287383" cy="430887"/>
            </a:xfrm>
            <a:prstGeom prst="rect">
              <a:avLst/>
            </a:prstGeom>
            <a:noFill/>
          </p:spPr>
          <p:txBody>
            <a:bodyPr wrap="square" rtlCol="0">
              <a:spAutoFit/>
            </a:bodyPr>
            <a:lstStyle/>
            <a:p>
              <a:r>
                <a:rPr lang="en-GB" sz="2200" i="1" dirty="0" smtClean="0">
                  <a:solidFill>
                    <a:srgbClr val="009900"/>
                  </a:solidFill>
                  <a:latin typeface="Trebuchet MS" panose="020B0603020202020204" pitchFamily="34" charset="0"/>
                </a:rPr>
                <a:t>t</a:t>
              </a:r>
              <a:endParaRPr lang="cs-CZ" sz="2200" i="1" dirty="0" smtClean="0">
                <a:solidFill>
                  <a:srgbClr val="009900"/>
                </a:solidFill>
                <a:latin typeface="Trebuchet MS" panose="020B0603020202020204" pitchFamily="34" charset="0"/>
              </a:endParaRPr>
            </a:p>
          </p:txBody>
        </p:sp>
        <p:cxnSp>
          <p:nvCxnSpPr>
            <p:cNvPr id="21" name="Přímá spojnice se šipkou 20"/>
            <p:cNvCxnSpPr/>
            <p:nvPr/>
          </p:nvCxnSpPr>
          <p:spPr>
            <a:xfrm>
              <a:off x="7487539" y="2011250"/>
              <a:ext cx="128016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8432820" y="1547609"/>
              <a:ext cx="433369" cy="430887"/>
            </a:xfrm>
            <a:prstGeom prst="rect">
              <a:avLst/>
            </a:prstGeom>
            <a:noFill/>
          </p:spPr>
          <p:txBody>
            <a:bodyPr wrap="square" rtlCol="0">
              <a:spAutoFit/>
            </a:bodyPr>
            <a:lstStyle/>
            <a:p>
              <a:r>
                <a:rPr lang="en-GB" sz="2200" i="1" dirty="0" smtClean="0">
                  <a:latin typeface="Trebuchet MS" panose="020B0603020202020204" pitchFamily="34" charset="0"/>
                </a:rPr>
                <a:t>v</a:t>
              </a:r>
              <a:endParaRPr lang="cs-CZ" sz="2200" i="1" dirty="0" smtClean="0">
                <a:latin typeface="Trebuchet MS" panose="020B0603020202020204" pitchFamily="34" charset="0"/>
              </a:endParaRPr>
            </a:p>
          </p:txBody>
        </p:sp>
      </p:grpSp>
      <mc:AlternateContent xmlns:mc="http://schemas.openxmlformats.org/markup-compatibility/2006" xmlns:a14="http://schemas.microsoft.com/office/drawing/2010/main">
        <mc:Choice Requires="a14">
          <p:sp>
            <p:nvSpPr>
              <p:cNvPr id="2" name="Obdélník 1"/>
              <p:cNvSpPr/>
              <p:nvPr/>
            </p:nvSpPr>
            <p:spPr>
              <a:xfrm>
                <a:off x="2633494" y="2428497"/>
                <a:ext cx="825161" cy="369332"/>
              </a:xfrm>
              <a:prstGeom prst="rect">
                <a:avLst/>
              </a:prstGeom>
              <a:solidFill>
                <a:srgbClr val="FFC0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a:rPr>
                          </m:ctrlPr>
                        </m:sSupPr>
                        <m:e>
                          <m:r>
                            <a:rPr lang="en-GB" i="1">
                              <a:latin typeface="Cambria Math"/>
                            </a:rPr>
                            <m:t>𝑡</m:t>
                          </m:r>
                        </m:e>
                        <m:sup>
                          <m:r>
                            <a:rPr lang="en-GB" i="1">
                              <a:latin typeface="Cambria Math"/>
                            </a:rPr>
                            <m:t>′</m:t>
                          </m:r>
                        </m:sup>
                      </m:sSup>
                      <m:r>
                        <a:rPr lang="en-GB" i="1">
                          <a:latin typeface="Cambria Math"/>
                        </a:rPr>
                        <m:t>=</m:t>
                      </m:r>
                      <m:r>
                        <a:rPr lang="en-GB" i="1">
                          <a:latin typeface="Cambria Math"/>
                        </a:rPr>
                        <m:t>𝑡</m:t>
                      </m:r>
                    </m:oMath>
                  </m:oMathPara>
                </a14:m>
                <a:endParaRPr lang="cs-CZ" dirty="0">
                  <a:latin typeface="Trebuchet MS" panose="020B0603020202020204" pitchFamily="34" charset="0"/>
                </a:endParaRPr>
              </a:p>
            </p:txBody>
          </p:sp>
        </mc:Choice>
        <mc:Fallback xmlns="">
          <p:sp>
            <p:nvSpPr>
              <p:cNvPr id="2" name="Obdélník 1"/>
              <p:cNvSpPr>
                <a:spLocks noRot="1" noChangeAspect="1" noMove="1" noResize="1" noEditPoints="1" noAdjustHandles="1" noChangeArrowheads="1" noChangeShapeType="1" noTextEdit="1"/>
              </p:cNvSpPr>
              <p:nvPr/>
            </p:nvSpPr>
            <p:spPr>
              <a:xfrm>
                <a:off x="2633494" y="2428497"/>
                <a:ext cx="825161" cy="369332"/>
              </a:xfrm>
              <a:prstGeom prst="rect">
                <a:avLst/>
              </a:prstGeom>
              <a:blipFill rotWithShape="1">
                <a:blip r:embed="rId12"/>
                <a:stretch>
                  <a:fillRect/>
                </a:stretch>
              </a:blipFill>
            </p:spPr>
            <p:txBody>
              <a:bodyPr/>
              <a:lstStyle/>
              <a:p>
                <a:r>
                  <a:rPr lang="cs-CZ">
                    <a:noFill/>
                  </a:rPr>
                  <a:t> </a:t>
                </a:r>
              </a:p>
            </p:txBody>
          </p:sp>
        </mc:Fallback>
      </mc:AlternateContent>
      <p:sp>
        <p:nvSpPr>
          <p:cNvPr id="3" name="TextovéPole 2"/>
          <p:cNvSpPr txBox="1"/>
          <p:nvPr/>
        </p:nvSpPr>
        <p:spPr>
          <a:xfrm>
            <a:off x="2494601" y="2879737"/>
            <a:ext cx="1105870" cy="523220"/>
          </a:xfrm>
          <a:prstGeom prst="rect">
            <a:avLst/>
          </a:prstGeom>
          <a:noFill/>
        </p:spPr>
        <p:txBody>
          <a:bodyPr wrap="square" rtlCol="0">
            <a:spAutoFit/>
          </a:bodyPr>
          <a:lstStyle/>
          <a:p>
            <a:pPr algn="ctr"/>
            <a:r>
              <a:rPr lang="cs-CZ" sz="1400" dirty="0" smtClean="0">
                <a:latin typeface="Trebuchet MS" panose="020B0603020202020204" pitchFamily="34" charset="0"/>
              </a:rPr>
              <a:t>čas je absolutní</a:t>
            </a:r>
          </a:p>
        </p:txBody>
      </p:sp>
      <p:grpSp>
        <p:nvGrpSpPr>
          <p:cNvPr id="8" name="Skupina 7"/>
          <p:cNvGrpSpPr/>
          <p:nvPr/>
        </p:nvGrpSpPr>
        <p:grpSpPr>
          <a:xfrm>
            <a:off x="581296" y="3525215"/>
            <a:ext cx="7859557" cy="2913016"/>
            <a:chOff x="581296" y="3525215"/>
            <a:chExt cx="7859557" cy="2913016"/>
          </a:xfrm>
        </p:grpSpPr>
        <p:sp>
          <p:nvSpPr>
            <p:cNvPr id="34" name="TextovéPole 33"/>
            <p:cNvSpPr txBox="1"/>
            <p:nvPr/>
          </p:nvSpPr>
          <p:spPr>
            <a:xfrm>
              <a:off x="581296" y="3525215"/>
              <a:ext cx="6596743" cy="584775"/>
            </a:xfrm>
            <a:prstGeom prst="rect">
              <a:avLst/>
            </a:prstGeom>
            <a:noFill/>
          </p:spPr>
          <p:txBody>
            <a:bodyPr wrap="square" rtlCol="0">
              <a:spAutoFit/>
            </a:bodyPr>
            <a:lstStyle/>
            <a:p>
              <a:r>
                <a:rPr lang="en-GB" sz="3200" dirty="0" err="1" smtClean="0">
                  <a:solidFill>
                    <a:srgbClr val="0000B4"/>
                  </a:solidFill>
                  <a:latin typeface="Trebuchet MS" panose="020B0603020202020204" pitchFamily="34" charset="0"/>
                </a:rPr>
                <a:t>Lorentzova</a:t>
              </a:r>
              <a:r>
                <a:rPr lang="en-GB" sz="3200" dirty="0" smtClean="0">
                  <a:solidFill>
                    <a:srgbClr val="0000B4"/>
                  </a:solidFill>
                  <a:latin typeface="Trebuchet MS" panose="020B0603020202020204" pitchFamily="34" charset="0"/>
                </a:rPr>
                <a:t> </a:t>
              </a:r>
              <a:r>
                <a:rPr lang="cs-CZ" sz="3200" dirty="0" smtClean="0">
                  <a:solidFill>
                    <a:srgbClr val="0000B4"/>
                  </a:solidFill>
                  <a:latin typeface="Trebuchet MS" panose="020B0603020202020204" pitchFamily="34" charset="0"/>
                </a:rPr>
                <a:t>transformace</a:t>
              </a:r>
            </a:p>
          </p:txBody>
        </p:sp>
        <p:grpSp>
          <p:nvGrpSpPr>
            <p:cNvPr id="36" name="Skupina 35"/>
            <p:cNvGrpSpPr/>
            <p:nvPr/>
          </p:nvGrpSpPr>
          <p:grpSpPr>
            <a:xfrm>
              <a:off x="770629" y="4387411"/>
              <a:ext cx="7670224" cy="1992469"/>
              <a:chOff x="810636" y="1547609"/>
              <a:chExt cx="7670224" cy="1992469"/>
            </a:xfrm>
          </p:grpSpPr>
          <p:grpSp>
            <p:nvGrpSpPr>
              <p:cNvPr id="37" name="Skupina 36"/>
              <p:cNvGrpSpPr/>
              <p:nvPr/>
            </p:nvGrpSpPr>
            <p:grpSpPr>
              <a:xfrm>
                <a:off x="2556250" y="1671200"/>
                <a:ext cx="1970955" cy="1077254"/>
                <a:chOff x="1384544" y="1820205"/>
                <a:chExt cx="1970955" cy="1077254"/>
              </a:xfrm>
            </p:grpSpPr>
            <mc:AlternateContent xmlns:mc="http://schemas.openxmlformats.org/markup-compatibility/2006" xmlns:a14="http://schemas.microsoft.com/office/drawing/2010/main">
              <mc:Choice Requires="a14">
                <p:sp>
                  <p:nvSpPr>
                    <p:cNvPr id="50" name="TextovéPole 49"/>
                    <p:cNvSpPr txBox="1"/>
                    <p:nvPr/>
                  </p:nvSpPr>
                  <p:spPr>
                    <a:xfrm>
                      <a:off x="1408619" y="1820205"/>
                      <a:ext cx="194688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0" i="1" smtClean="0">
                                    <a:latin typeface="Cambria Math"/>
                                  </a:rPr>
                                </m:ctrlPr>
                              </m:sSupPr>
                              <m:e>
                                <m:r>
                                  <a:rPr lang="en-GB" sz="2000" b="0" i="1" smtClean="0">
                                    <a:latin typeface="Cambria Math"/>
                                  </a:rPr>
                                  <m:t>𝑥</m:t>
                                </m:r>
                              </m:e>
                              <m:sup>
                                <m:r>
                                  <a:rPr lang="en-GB" sz="2000" b="0" i="1" smtClean="0">
                                    <a:latin typeface="Cambria Math"/>
                                  </a:rPr>
                                  <m:t>′</m:t>
                                </m:r>
                              </m:sup>
                            </m:sSup>
                            <m:r>
                              <a:rPr lang="en-GB" sz="2000" b="0" i="1" smtClean="0">
                                <a:latin typeface="Cambria Math"/>
                              </a:rPr>
                              <m:t>=</m:t>
                            </m:r>
                            <m:r>
                              <a:rPr lang="en-GB" sz="2000" b="0" i="1" smtClean="0">
                                <a:latin typeface="Cambria Math"/>
                                <a:ea typeface="Cambria Math"/>
                              </a:rPr>
                              <m:t>𝛾</m:t>
                            </m:r>
                            <m:d>
                              <m:dPr>
                                <m:ctrlPr>
                                  <a:rPr lang="en-GB" sz="2000" b="0" i="1" smtClean="0">
                                    <a:latin typeface="Cambria Math"/>
                                    <a:ea typeface="Cambria Math"/>
                                  </a:rPr>
                                </m:ctrlPr>
                              </m:dPr>
                              <m:e>
                                <m:r>
                                  <a:rPr lang="en-GB" sz="2000" i="1">
                                    <a:latin typeface="Cambria Math"/>
                                  </a:rPr>
                                  <m:t>𝑥</m:t>
                                </m:r>
                                <m:r>
                                  <a:rPr lang="en-GB" sz="2000" i="1">
                                    <a:latin typeface="Cambria Math"/>
                                  </a:rPr>
                                  <m:t>+</m:t>
                                </m:r>
                                <m:r>
                                  <a:rPr lang="en-GB" sz="2000" i="1">
                                    <a:latin typeface="Cambria Math"/>
                                  </a:rPr>
                                  <m:t>𝑣𝑡</m:t>
                                </m:r>
                                <m:r>
                                  <m:rPr>
                                    <m:nor/>
                                  </m:rPr>
                                  <a:rPr lang="en-GB" sz="2000" dirty="0">
                                    <a:latin typeface="Trebuchet MS" panose="020B0603020202020204" pitchFamily="34" charset="0"/>
                                  </a:rPr>
                                  <m:t> </m:t>
                                </m:r>
                              </m:e>
                            </m:d>
                          </m:oMath>
                        </m:oMathPara>
                      </a14:m>
                      <a:endParaRPr lang="en-GB" sz="2000" b="0" dirty="0" smtClean="0">
                        <a:latin typeface="Trebuchet MS" panose="020B0603020202020204" pitchFamily="34" charset="0"/>
                      </a:endParaRPr>
                    </a:p>
                  </p:txBody>
                </p:sp>
              </mc:Choice>
              <mc:Fallback xmlns="">
                <p:sp>
                  <p:nvSpPr>
                    <p:cNvPr id="50" name="TextovéPole 49"/>
                    <p:cNvSpPr txBox="1">
                      <a:spLocks noRot="1" noChangeAspect="1" noMove="1" noResize="1" noEditPoints="1" noAdjustHandles="1" noChangeArrowheads="1" noChangeShapeType="1" noTextEdit="1"/>
                    </p:cNvSpPr>
                    <p:nvPr/>
                  </p:nvSpPr>
                  <p:spPr>
                    <a:xfrm>
                      <a:off x="1408619" y="1820205"/>
                      <a:ext cx="1946880" cy="400110"/>
                    </a:xfrm>
                    <a:prstGeom prst="rect">
                      <a:avLst/>
                    </a:prstGeom>
                    <a:blipFill rotWithShape="1">
                      <a:blip r:embed="rId7"/>
                      <a:stretch>
                        <a:fillRect b="-606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1" name="Obdélník 50"/>
                    <p:cNvSpPr/>
                    <p:nvPr/>
                  </p:nvSpPr>
                  <p:spPr>
                    <a:xfrm>
                      <a:off x="1384544" y="2189573"/>
                      <a:ext cx="1025434"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𝑦</m:t>
                                </m:r>
                              </m:e>
                              <m:sup>
                                <m:r>
                                  <a:rPr lang="en-GB" sz="2000" i="1">
                                    <a:latin typeface="Cambria Math"/>
                                  </a:rPr>
                                  <m:t>′</m:t>
                                </m:r>
                              </m:sup>
                            </m:sSup>
                            <m:r>
                              <a:rPr lang="en-GB" sz="2000" i="1">
                                <a:latin typeface="Cambria Math"/>
                              </a:rPr>
                              <m:t>=</m:t>
                            </m:r>
                            <m:r>
                              <a:rPr lang="en-GB" sz="2000" i="1">
                                <a:latin typeface="Cambria Math"/>
                              </a:rPr>
                              <m:t>𝑦</m:t>
                            </m:r>
                          </m:oMath>
                        </m:oMathPara>
                      </a14:m>
                      <a:endParaRPr lang="en-GB" sz="2000" dirty="0">
                        <a:latin typeface="Trebuchet MS" panose="020B0603020202020204" pitchFamily="34" charset="0"/>
                      </a:endParaRPr>
                    </a:p>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𝑧</m:t>
                                </m:r>
                              </m:e>
                              <m:sup>
                                <m:r>
                                  <a:rPr lang="en-GB" sz="2000" i="1">
                                    <a:latin typeface="Cambria Math"/>
                                  </a:rPr>
                                  <m:t>′</m:t>
                                </m:r>
                              </m:sup>
                            </m:sSup>
                            <m:r>
                              <a:rPr lang="en-GB" sz="2000" i="1">
                                <a:latin typeface="Cambria Math"/>
                              </a:rPr>
                              <m:t>=</m:t>
                            </m:r>
                            <m:r>
                              <a:rPr lang="en-GB" sz="2000" i="1">
                                <a:latin typeface="Cambria Math"/>
                              </a:rPr>
                              <m:t>𝑧</m:t>
                            </m:r>
                          </m:oMath>
                        </m:oMathPara>
                      </a14:m>
                      <a:endParaRPr lang="en-GB" sz="2000" dirty="0">
                        <a:latin typeface="Trebuchet MS" panose="020B0603020202020204" pitchFamily="34" charset="0"/>
                      </a:endParaRPr>
                    </a:p>
                  </p:txBody>
                </p:sp>
              </mc:Choice>
              <mc:Fallback xmlns="">
                <p:sp>
                  <p:nvSpPr>
                    <p:cNvPr id="51" name="Obdélník 50"/>
                    <p:cNvSpPr>
                      <a:spLocks noRot="1" noChangeAspect="1" noMove="1" noResize="1" noEditPoints="1" noAdjustHandles="1" noChangeArrowheads="1" noChangeShapeType="1" noTextEdit="1"/>
                    </p:cNvSpPr>
                    <p:nvPr/>
                  </p:nvSpPr>
                  <p:spPr>
                    <a:xfrm>
                      <a:off x="1384544" y="2189573"/>
                      <a:ext cx="1025434" cy="707886"/>
                    </a:xfrm>
                    <a:prstGeom prst="rect">
                      <a:avLst/>
                    </a:prstGeom>
                    <a:blipFill rotWithShape="1">
                      <a:blip r:embed="rId8"/>
                      <a:stretch>
                        <a:fillRect/>
                      </a:stretch>
                    </a:blipFill>
                  </p:spPr>
                  <p:txBody>
                    <a:bodyPr/>
                    <a:lstStyle/>
                    <a:p>
                      <a:r>
                        <a:rPr lang="cs-CZ">
                          <a:noFill/>
                        </a:rPr>
                        <a:t> </a:t>
                      </a:r>
                    </a:p>
                  </p:txBody>
                </p:sp>
              </mc:Fallback>
            </mc:AlternateContent>
          </p:grpSp>
          <p:grpSp>
            <p:nvGrpSpPr>
              <p:cNvPr id="38" name="Skupina 37"/>
              <p:cNvGrpSpPr/>
              <p:nvPr/>
            </p:nvGrpSpPr>
            <p:grpSpPr>
              <a:xfrm>
                <a:off x="4871043" y="1668836"/>
                <a:ext cx="3504796" cy="1871242"/>
                <a:chOff x="3265812" y="2759549"/>
                <a:chExt cx="3504796" cy="1871242"/>
              </a:xfrm>
            </p:grpSpPr>
            <p:pic>
              <p:nvPicPr>
                <p:cNvPr id="46" name="Picture 7" descr="http://sweetclipart.com/multisite/sweetclipart/files/train_silhouette.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1919"/>
                <a:stretch/>
              </p:blipFill>
              <p:spPr bwMode="auto">
                <a:xfrm flipH="1">
                  <a:off x="3265812" y="3029405"/>
                  <a:ext cx="3504796" cy="16013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D:\Pavel\Documents\Fyzika\Science To Go\Šebestová.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6468" y="2759549"/>
                  <a:ext cx="466514" cy="148291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Přímá spojnice se šipkou 47"/>
                <p:cNvCxnSpPr>
                  <a:stCxn id="47" idx="2"/>
                </p:cNvCxnSpPr>
                <p:nvPr/>
              </p:nvCxnSpPr>
              <p:spPr>
                <a:xfrm>
                  <a:off x="3809725" y="4242467"/>
                  <a:ext cx="1117316" cy="0"/>
                </a:xfrm>
                <a:prstGeom prst="straightConnector1">
                  <a:avLst/>
                </a:prstGeom>
                <a:ln w="38100">
                  <a:solidFill>
                    <a:srgbClr val="0099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9" name="TextovéPole 48"/>
                <p:cNvSpPr txBox="1"/>
                <p:nvPr/>
              </p:nvSpPr>
              <p:spPr>
                <a:xfrm>
                  <a:off x="4452496" y="3873135"/>
                  <a:ext cx="261257" cy="369332"/>
                </a:xfrm>
                <a:prstGeom prst="rect">
                  <a:avLst/>
                </a:prstGeom>
                <a:noFill/>
              </p:spPr>
              <p:txBody>
                <a:bodyPr wrap="square" rtlCol="0">
                  <a:spAutoFit/>
                </a:bodyPr>
                <a:lstStyle/>
                <a:p>
                  <a:r>
                    <a:rPr lang="cs-CZ" i="1" dirty="0" smtClean="0">
                      <a:solidFill>
                        <a:srgbClr val="009900"/>
                      </a:solidFill>
                      <a:latin typeface="Trebuchet MS" panose="020B0603020202020204" pitchFamily="34" charset="0"/>
                    </a:rPr>
                    <a:t>x</a:t>
                  </a:r>
                </a:p>
              </p:txBody>
            </p:sp>
          </p:grpSp>
          <p:pic>
            <p:nvPicPr>
              <p:cNvPr id="39" name="Picture 8" descr="D:\Pavel\Documents\Fyzika\Science To Go\Ma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636" y="1730398"/>
                <a:ext cx="820304" cy="142135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Přímá spojnice se šipkou 39"/>
              <p:cNvCxnSpPr/>
              <p:nvPr/>
            </p:nvCxnSpPr>
            <p:spPr>
              <a:xfrm>
                <a:off x="1220788" y="3151754"/>
                <a:ext cx="1358441" cy="0"/>
              </a:xfrm>
              <a:prstGeom prst="straightConnector1">
                <a:avLst/>
              </a:prstGeom>
              <a:ln w="38100">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2043109" y="2739130"/>
                <a:ext cx="464273" cy="430887"/>
              </a:xfrm>
              <a:prstGeom prst="rect">
                <a:avLst/>
              </a:prstGeom>
              <a:noFill/>
            </p:spPr>
            <p:txBody>
              <a:bodyPr wrap="square" rtlCol="0">
                <a:spAutoFit/>
              </a:bodyPr>
              <a:lstStyle/>
              <a:p>
                <a:r>
                  <a:rPr lang="cs-CZ" sz="2200" i="1" dirty="0" smtClean="0">
                    <a:solidFill>
                      <a:srgbClr val="C00000"/>
                    </a:solidFill>
                    <a:latin typeface="Trebuchet MS" panose="020B0603020202020204" pitchFamily="34" charset="0"/>
                  </a:rPr>
                  <a:t>x</a:t>
                </a:r>
                <a:r>
                  <a:rPr lang="en-GB" sz="2200" i="1" dirty="0" smtClean="0">
                    <a:solidFill>
                      <a:srgbClr val="C00000"/>
                    </a:solidFill>
                    <a:latin typeface="Trebuchet MS" panose="020B0603020202020204" pitchFamily="34" charset="0"/>
                  </a:rPr>
                  <a:t>’</a:t>
                </a:r>
                <a:endParaRPr lang="cs-CZ" sz="2200" i="1" dirty="0" smtClean="0">
                  <a:solidFill>
                    <a:srgbClr val="C00000"/>
                  </a:solidFill>
                  <a:latin typeface="Trebuchet MS" panose="020B0603020202020204" pitchFamily="34" charset="0"/>
                </a:endParaRPr>
              </a:p>
            </p:txBody>
          </p:sp>
          <p:sp>
            <p:nvSpPr>
              <p:cNvPr id="42" name="TextovéPole 41"/>
              <p:cNvSpPr txBox="1"/>
              <p:nvPr/>
            </p:nvSpPr>
            <p:spPr>
              <a:xfrm>
                <a:off x="1612625" y="1730398"/>
                <a:ext cx="725626" cy="430887"/>
              </a:xfrm>
              <a:prstGeom prst="rect">
                <a:avLst/>
              </a:prstGeom>
              <a:noFill/>
            </p:spPr>
            <p:txBody>
              <a:bodyPr wrap="square" rtlCol="0">
                <a:spAutoFit/>
              </a:bodyPr>
              <a:lstStyle/>
              <a:p>
                <a:r>
                  <a:rPr lang="en-GB" sz="2200" i="1" dirty="0" smtClean="0">
                    <a:solidFill>
                      <a:srgbClr val="C00000"/>
                    </a:solidFill>
                    <a:latin typeface="Trebuchet MS" panose="020B0603020202020204" pitchFamily="34" charset="0"/>
                  </a:rPr>
                  <a:t>t’</a:t>
                </a:r>
                <a:endParaRPr lang="cs-CZ" sz="2200" i="1" dirty="0" smtClean="0">
                  <a:solidFill>
                    <a:srgbClr val="C00000"/>
                  </a:solidFill>
                  <a:latin typeface="Trebuchet MS" panose="020B0603020202020204" pitchFamily="34" charset="0"/>
                </a:endParaRPr>
              </a:p>
            </p:txBody>
          </p:sp>
          <p:sp>
            <p:nvSpPr>
              <p:cNvPr id="43" name="TextovéPole 42"/>
              <p:cNvSpPr txBox="1"/>
              <p:nvPr/>
            </p:nvSpPr>
            <p:spPr>
              <a:xfrm>
                <a:off x="5648213" y="1668836"/>
                <a:ext cx="287383" cy="430887"/>
              </a:xfrm>
              <a:prstGeom prst="rect">
                <a:avLst/>
              </a:prstGeom>
              <a:noFill/>
            </p:spPr>
            <p:txBody>
              <a:bodyPr wrap="square" rtlCol="0">
                <a:spAutoFit/>
              </a:bodyPr>
              <a:lstStyle/>
              <a:p>
                <a:r>
                  <a:rPr lang="en-GB" sz="2200" i="1" dirty="0" smtClean="0">
                    <a:solidFill>
                      <a:srgbClr val="009900"/>
                    </a:solidFill>
                    <a:latin typeface="Trebuchet MS" panose="020B0603020202020204" pitchFamily="34" charset="0"/>
                  </a:rPr>
                  <a:t>t</a:t>
                </a:r>
                <a:endParaRPr lang="cs-CZ" sz="2200" i="1" dirty="0" smtClean="0">
                  <a:solidFill>
                    <a:srgbClr val="009900"/>
                  </a:solidFill>
                  <a:latin typeface="Trebuchet MS" panose="020B0603020202020204" pitchFamily="34" charset="0"/>
                </a:endParaRPr>
              </a:p>
            </p:txBody>
          </p:sp>
          <p:cxnSp>
            <p:nvCxnSpPr>
              <p:cNvPr id="44" name="Přímá spojnice se šipkou 43"/>
              <p:cNvCxnSpPr/>
              <p:nvPr/>
            </p:nvCxnSpPr>
            <p:spPr>
              <a:xfrm>
                <a:off x="7102210" y="2011250"/>
                <a:ext cx="128016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8047491" y="1547609"/>
                <a:ext cx="433369" cy="430887"/>
              </a:xfrm>
              <a:prstGeom prst="rect">
                <a:avLst/>
              </a:prstGeom>
              <a:noFill/>
            </p:spPr>
            <p:txBody>
              <a:bodyPr wrap="square" rtlCol="0">
                <a:spAutoFit/>
              </a:bodyPr>
              <a:lstStyle/>
              <a:p>
                <a:r>
                  <a:rPr lang="en-GB" sz="2200" i="1" dirty="0" smtClean="0">
                    <a:latin typeface="Trebuchet MS" panose="020B0603020202020204" pitchFamily="34" charset="0"/>
                  </a:rPr>
                  <a:t>v</a:t>
                </a:r>
                <a:endParaRPr lang="cs-CZ" sz="2200" i="1" dirty="0" smtClean="0">
                  <a:latin typeface="Trebuchet MS" panose="020B0603020202020204" pitchFamily="34" charset="0"/>
                </a:endParaRPr>
              </a:p>
            </p:txBody>
          </p:sp>
        </p:grpSp>
        <mc:AlternateContent xmlns:mc="http://schemas.openxmlformats.org/markup-compatibility/2006" xmlns:a14="http://schemas.microsoft.com/office/drawing/2010/main">
          <mc:Choice Requires="a14">
            <p:sp>
              <p:nvSpPr>
                <p:cNvPr id="52" name="TextovéPole 51"/>
                <p:cNvSpPr txBox="1"/>
                <p:nvPr/>
              </p:nvSpPr>
              <p:spPr>
                <a:xfrm>
                  <a:off x="2566442" y="5518867"/>
                  <a:ext cx="2076787" cy="620106"/>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0" i="1" smtClean="0">
                                <a:latin typeface="Cambria Math"/>
                              </a:rPr>
                            </m:ctrlPr>
                          </m:sSupPr>
                          <m:e>
                            <m:r>
                              <a:rPr lang="en-GB" sz="2000" b="0" i="1" smtClean="0">
                                <a:latin typeface="Cambria Math"/>
                              </a:rPr>
                              <m:t>𝑡</m:t>
                            </m:r>
                          </m:e>
                          <m:sup>
                            <m:r>
                              <a:rPr lang="en-GB" sz="2000" b="0" i="1" smtClean="0">
                                <a:latin typeface="Cambria Math"/>
                              </a:rPr>
                              <m:t>′</m:t>
                            </m:r>
                          </m:sup>
                        </m:sSup>
                        <m:r>
                          <a:rPr lang="en-GB" sz="2000" b="0" i="1" smtClean="0">
                            <a:latin typeface="Cambria Math"/>
                          </a:rPr>
                          <m:t>=</m:t>
                        </m:r>
                        <m:r>
                          <a:rPr lang="en-GB" sz="2000" b="0" i="1" smtClean="0">
                            <a:latin typeface="Cambria Math"/>
                            <a:ea typeface="Cambria Math"/>
                          </a:rPr>
                          <m:t>𝛾</m:t>
                        </m:r>
                        <m:d>
                          <m:dPr>
                            <m:ctrlPr>
                              <a:rPr lang="en-GB" sz="2000" b="0" i="1" smtClean="0">
                                <a:latin typeface="Cambria Math"/>
                                <a:ea typeface="Cambria Math"/>
                              </a:rPr>
                            </m:ctrlPr>
                          </m:dPr>
                          <m:e>
                            <m:r>
                              <a:rPr lang="en-GB" sz="2000" b="0" i="1" smtClean="0">
                                <a:latin typeface="Cambria Math"/>
                                <a:ea typeface="Cambria Math"/>
                              </a:rPr>
                              <m:t>𝑡</m:t>
                            </m:r>
                            <m:r>
                              <a:rPr lang="en-GB" sz="2000" i="1">
                                <a:latin typeface="Cambria Math"/>
                              </a:rPr>
                              <m:t>+</m:t>
                            </m:r>
                            <m:f>
                              <m:fPr>
                                <m:ctrlPr>
                                  <a:rPr lang="en-GB" sz="2000" i="1" smtClean="0">
                                    <a:latin typeface="Cambria Math"/>
                                  </a:rPr>
                                </m:ctrlPr>
                              </m:fPr>
                              <m:num>
                                <m:r>
                                  <a:rPr lang="en-GB" sz="2000" b="0" i="1" smtClean="0">
                                    <a:latin typeface="Cambria Math"/>
                                  </a:rPr>
                                  <m:t>𝑣</m:t>
                                </m:r>
                              </m:num>
                              <m:den>
                                <m:sSup>
                                  <m:sSupPr>
                                    <m:ctrlPr>
                                      <a:rPr lang="en-GB" sz="2000" i="1" smtClean="0">
                                        <a:latin typeface="Cambria Math"/>
                                      </a:rPr>
                                    </m:ctrlPr>
                                  </m:sSupPr>
                                  <m:e>
                                    <m:r>
                                      <a:rPr lang="en-GB" sz="2000" b="0" i="1" smtClean="0">
                                        <a:latin typeface="Cambria Math"/>
                                      </a:rPr>
                                      <m:t>𝑐</m:t>
                                    </m:r>
                                  </m:e>
                                  <m:sup>
                                    <m:r>
                                      <a:rPr lang="en-GB" sz="2000" b="0" i="1" smtClean="0">
                                        <a:latin typeface="Cambria Math"/>
                                      </a:rPr>
                                      <m:t>2</m:t>
                                    </m:r>
                                  </m:sup>
                                </m:sSup>
                              </m:den>
                            </m:f>
                            <m:r>
                              <a:rPr lang="en-GB" sz="2000" b="0" i="1" smtClean="0">
                                <a:latin typeface="Cambria Math"/>
                              </a:rPr>
                              <m:t>𝑥</m:t>
                            </m:r>
                          </m:e>
                        </m:d>
                      </m:oMath>
                    </m:oMathPara>
                  </a14:m>
                  <a:endParaRPr lang="en-GB" sz="2000" b="0" dirty="0" smtClean="0">
                    <a:latin typeface="Trebuchet MS" panose="020B0603020202020204" pitchFamily="34" charset="0"/>
                  </a:endParaRPr>
                </a:p>
              </p:txBody>
            </p:sp>
          </mc:Choice>
          <mc:Fallback xmlns="">
            <p:sp>
              <p:nvSpPr>
                <p:cNvPr id="52" name="TextovéPole 51"/>
                <p:cNvSpPr txBox="1">
                  <a:spLocks noRot="1" noChangeAspect="1" noMove="1" noResize="1" noEditPoints="1" noAdjustHandles="1" noChangeArrowheads="1" noChangeShapeType="1" noTextEdit="1"/>
                </p:cNvSpPr>
                <p:nvPr/>
              </p:nvSpPr>
              <p:spPr>
                <a:xfrm>
                  <a:off x="2566442" y="5518867"/>
                  <a:ext cx="2076787" cy="620106"/>
                </a:xfrm>
                <a:prstGeom prst="rect">
                  <a:avLst/>
                </a:prstGeom>
                <a:blipFill rotWithShape="1">
                  <a:blip r:embed="rId15"/>
                  <a:stretch>
                    <a:fillRect/>
                  </a:stretch>
                </a:blipFill>
              </p:spPr>
              <p:txBody>
                <a:bodyPr/>
                <a:lstStyle/>
                <a:p>
                  <a:r>
                    <a:rPr lang="cs-CZ">
                      <a:noFill/>
                    </a:rPr>
                    <a:t> </a:t>
                  </a:r>
                </a:p>
              </p:txBody>
            </p:sp>
          </mc:Fallback>
        </mc:AlternateContent>
        <p:sp>
          <p:nvSpPr>
            <p:cNvPr id="31" name="TextovéPole 30"/>
            <p:cNvSpPr txBox="1"/>
            <p:nvPr/>
          </p:nvSpPr>
          <p:spPr>
            <a:xfrm>
              <a:off x="616614" y="4103459"/>
              <a:ext cx="3781535" cy="369332"/>
            </a:xfrm>
            <a:prstGeom prst="rect">
              <a:avLst/>
            </a:prstGeom>
            <a:noFill/>
          </p:spPr>
          <p:txBody>
            <a:bodyPr wrap="square" rtlCol="0">
              <a:spAutoFit/>
            </a:bodyPr>
            <a:lstStyle/>
            <a:p>
              <a:r>
                <a:rPr lang="en-GB" dirty="0" smtClean="0">
                  <a:latin typeface="Trebuchet MS" panose="020B0603020202020204" pitchFamily="34" charset="0"/>
                </a:rPr>
                <a:t>- p</a:t>
              </a:r>
              <a:r>
                <a:rPr lang="cs-CZ" dirty="0" err="1" smtClean="0">
                  <a:latin typeface="Trebuchet MS" panose="020B0603020202020204" pitchFamily="34" charset="0"/>
                </a:rPr>
                <a:t>ři</a:t>
              </a:r>
              <a:r>
                <a:rPr lang="cs-CZ" dirty="0" smtClean="0">
                  <a:latin typeface="Trebuchet MS" panose="020B0603020202020204" pitchFamily="34" charset="0"/>
                </a:rPr>
                <a:t> konstantní rychlosti světla</a:t>
              </a:r>
            </a:p>
          </p:txBody>
        </p:sp>
        <p:sp>
          <p:nvSpPr>
            <p:cNvPr id="53" name="TextovéPole 52"/>
            <p:cNvSpPr txBox="1"/>
            <p:nvPr/>
          </p:nvSpPr>
          <p:spPr>
            <a:xfrm>
              <a:off x="1671404" y="6130454"/>
              <a:ext cx="3418434" cy="307777"/>
            </a:xfrm>
            <a:prstGeom prst="rect">
              <a:avLst/>
            </a:prstGeom>
            <a:noFill/>
          </p:spPr>
          <p:txBody>
            <a:bodyPr wrap="square" rtlCol="0">
              <a:spAutoFit/>
            </a:bodyPr>
            <a:lstStyle/>
            <a:p>
              <a:pPr algn="ctr"/>
              <a:r>
                <a:rPr lang="cs-CZ" sz="1400" dirty="0" smtClean="0">
                  <a:latin typeface="Trebuchet MS" panose="020B0603020202020204" pitchFamily="34" charset="0"/>
                </a:rPr>
                <a:t>prostor a čas závisejí na pozorovateli</a:t>
              </a:r>
            </a:p>
          </p:txBody>
        </p:sp>
      </p:grpSp>
    </p:spTree>
    <p:extLst>
      <p:ext uri="{BB962C8B-B14F-4D97-AF65-F5344CB8AC3E}">
        <p14:creationId xmlns:p14="http://schemas.microsoft.com/office/powerpoint/2010/main" val="9597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600892" y="332656"/>
            <a:ext cx="82195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Časoprostorový interval</a:t>
            </a:r>
            <a:endParaRPr lang="cs-CZ" sz="3200" u="sng" dirty="0">
              <a:solidFill>
                <a:srgbClr val="0000B4"/>
              </a:solidFill>
              <a:latin typeface="Trebuchet MS" panose="020B0603020202020204" pitchFamily="34" charset="0"/>
            </a:endParaRPr>
          </a:p>
        </p:txBody>
      </p:sp>
      <p:pic>
        <p:nvPicPr>
          <p:cNvPr id="11266" name="Picture 2" descr="D:\Pavel\Documents\Fyzika\Science To Go\Relativita\Obrazek0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14" y="2089891"/>
            <a:ext cx="2813684" cy="43383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555265" y="1263804"/>
            <a:ext cx="5695405" cy="461665"/>
          </a:xfrm>
          <a:prstGeom prst="rect">
            <a:avLst/>
          </a:prstGeom>
        </p:spPr>
        <p:txBody>
          <a:bodyPr wrap="square">
            <a:spAutoFit/>
          </a:bodyPr>
          <a:lstStyle/>
          <a:p>
            <a:r>
              <a:rPr lang="cs-CZ" sz="2400" b="1" dirty="0" smtClean="0">
                <a:latin typeface="Trebuchet MS" panose="020B0603020202020204" pitchFamily="34" charset="0"/>
              </a:rPr>
              <a:t>= vzdálenost</a:t>
            </a:r>
            <a:r>
              <a:rPr lang="cs-CZ" sz="2400" b="1" baseline="30000" dirty="0" smtClean="0">
                <a:latin typeface="Trebuchet MS" panose="020B0603020202020204" pitchFamily="34" charset="0"/>
              </a:rPr>
              <a:t>2</a:t>
            </a:r>
            <a:r>
              <a:rPr lang="cs-CZ" sz="2400" b="1" dirty="0" smtClean="0">
                <a:latin typeface="Trebuchet MS" panose="020B0603020202020204" pitchFamily="34" charset="0"/>
              </a:rPr>
              <a:t> </a:t>
            </a:r>
            <a:r>
              <a:rPr lang="cs-CZ" sz="2400" b="1" dirty="0">
                <a:latin typeface="Trebuchet MS" panose="020B0603020202020204" pitchFamily="34" charset="0"/>
              </a:rPr>
              <a:t>– </a:t>
            </a:r>
            <a:r>
              <a:rPr lang="en-GB" sz="2400" b="1" dirty="0">
                <a:latin typeface="Trebuchet MS" panose="020B0603020202020204" pitchFamily="34" charset="0"/>
              </a:rPr>
              <a:t>(</a:t>
            </a:r>
            <a:r>
              <a:rPr lang="cs-CZ" sz="2400" b="1" i="1" dirty="0">
                <a:latin typeface="Trebuchet MS" panose="020B0603020202020204" pitchFamily="34" charset="0"/>
              </a:rPr>
              <a:t>c</a:t>
            </a:r>
            <a:r>
              <a:rPr lang="cs-CZ" sz="2400" b="1" dirty="0">
                <a:latin typeface="Trebuchet MS" panose="020B0603020202020204" pitchFamily="34" charset="0"/>
              </a:rPr>
              <a:t> </a:t>
            </a:r>
            <a:r>
              <a:rPr lang="en-GB" sz="2400" b="1" dirty="0">
                <a:latin typeface="Trebuchet MS" panose="020B0603020202020204" pitchFamily="34" charset="0"/>
              </a:rPr>
              <a:t>x </a:t>
            </a:r>
            <a:r>
              <a:rPr lang="en-GB" sz="2400" b="1" dirty="0" err="1">
                <a:latin typeface="Trebuchet MS" panose="020B0603020202020204" pitchFamily="34" charset="0"/>
              </a:rPr>
              <a:t>doba</a:t>
            </a:r>
            <a:r>
              <a:rPr lang="en-GB" sz="2400" b="1" dirty="0">
                <a:latin typeface="Trebuchet MS" panose="020B0603020202020204" pitchFamily="34" charset="0"/>
              </a:rPr>
              <a:t>)</a:t>
            </a:r>
            <a:r>
              <a:rPr lang="en-GB" sz="2400" b="1" baseline="30000" dirty="0">
                <a:latin typeface="Trebuchet MS" panose="020B0603020202020204" pitchFamily="34" charset="0"/>
              </a:rPr>
              <a:t>2</a:t>
            </a:r>
            <a:endParaRPr lang="cs-CZ" sz="2400" dirty="0"/>
          </a:p>
        </p:txBody>
      </p:sp>
      <p:sp>
        <p:nvSpPr>
          <p:cNvPr id="6" name="TextovéPole 5"/>
          <p:cNvSpPr txBox="1"/>
          <p:nvPr/>
        </p:nvSpPr>
        <p:spPr>
          <a:xfrm>
            <a:off x="4052425" y="4941343"/>
            <a:ext cx="4477726" cy="1000274"/>
          </a:xfrm>
          <a:prstGeom prst="rect">
            <a:avLst/>
          </a:prstGeom>
          <a:solidFill>
            <a:srgbClr val="FFC000"/>
          </a:solidFill>
        </p:spPr>
        <p:txBody>
          <a:bodyPr wrap="square" rtlCol="0">
            <a:spAutoFit/>
          </a:bodyPr>
          <a:lstStyle/>
          <a:p>
            <a:pPr marL="285750" indent="-285750">
              <a:spcAft>
                <a:spcPts val="600"/>
              </a:spcAft>
              <a:buFont typeface="Arial" panose="020B0604020202020204" pitchFamily="34" charset="0"/>
              <a:buChar char="•"/>
            </a:pPr>
            <a:r>
              <a:rPr lang="cs-CZ" dirty="0" smtClean="0">
                <a:latin typeface="Trebuchet MS" panose="020B0603020202020204" pitchFamily="34" charset="0"/>
              </a:rPr>
              <a:t>Stejné pro pozorovatele pohybující se jakoukoliv rychlostí.</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Prostor a čas jsou promíchány.</a:t>
            </a:r>
            <a:endParaRPr lang="cs-CZ" dirty="0">
              <a:latin typeface="Trebuchet MS" panose="020B0603020202020204" pitchFamily="34" charset="0"/>
            </a:endParaRPr>
          </a:p>
        </p:txBody>
      </p:sp>
      <p:sp>
        <p:nvSpPr>
          <p:cNvPr id="11" name="TextovéPole 10"/>
          <p:cNvSpPr txBox="1"/>
          <p:nvPr/>
        </p:nvSpPr>
        <p:spPr>
          <a:xfrm>
            <a:off x="3631470" y="2076829"/>
            <a:ext cx="4619200" cy="584775"/>
          </a:xfrm>
          <a:prstGeom prst="rect">
            <a:avLst/>
          </a:prstGeom>
          <a:noFill/>
        </p:spPr>
        <p:txBody>
          <a:bodyPr wrap="square" rtlCol="0">
            <a:spAutoFit/>
          </a:bodyPr>
          <a:lstStyle/>
          <a:p>
            <a:r>
              <a:rPr lang="cs-CZ" sz="1600" dirty="0" smtClean="0">
                <a:latin typeface="Trebuchet MS" panose="020B0603020202020204" pitchFamily="34" charset="0"/>
              </a:rPr>
              <a:t>Jaký je prostoročasový interval mezi průjezdem začátku a konce vlaku začátkem nástupiště?</a:t>
            </a:r>
            <a:endParaRPr lang="cs-CZ" sz="1600" dirty="0">
              <a:latin typeface="Trebuchet MS" panose="020B0603020202020204" pitchFamily="34" charset="0"/>
            </a:endParaRPr>
          </a:p>
        </p:txBody>
      </p:sp>
      <p:sp>
        <p:nvSpPr>
          <p:cNvPr id="27" name="TextovéPole 26"/>
          <p:cNvSpPr txBox="1"/>
          <p:nvPr/>
        </p:nvSpPr>
        <p:spPr>
          <a:xfrm>
            <a:off x="3631470" y="2762243"/>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Dívka ve vlaku</a:t>
            </a:r>
            <a:endParaRPr lang="cs-CZ" sz="2200" u="sng" dirty="0">
              <a:solidFill>
                <a:srgbClr val="0000B4"/>
              </a:solidFill>
              <a:latin typeface="Trebuchet MS" panose="020B0603020202020204" pitchFamily="34" charset="0"/>
            </a:endParaRPr>
          </a:p>
        </p:txBody>
      </p:sp>
      <p:sp>
        <p:nvSpPr>
          <p:cNvPr id="12" name="TextovéPole 11"/>
          <p:cNvSpPr txBox="1"/>
          <p:nvPr/>
        </p:nvSpPr>
        <p:spPr>
          <a:xfrm>
            <a:off x="3680458" y="3246116"/>
            <a:ext cx="5394964" cy="338554"/>
          </a:xfrm>
          <a:prstGeom prst="rect">
            <a:avLst/>
          </a:prstGeom>
          <a:noFill/>
        </p:spPr>
        <p:txBody>
          <a:bodyPr wrap="square" rtlCol="0">
            <a:spAutoFit/>
          </a:bodyPr>
          <a:lstStyle/>
          <a:p>
            <a:r>
              <a:rPr lang="cs-CZ" sz="1600" dirty="0" smtClean="0">
                <a:latin typeface="Trebuchet MS" panose="020B0603020202020204" pitchFamily="34" charset="0"/>
              </a:rPr>
              <a:t>ČI = délka vlaku</a:t>
            </a:r>
            <a:r>
              <a:rPr lang="cs-CZ" sz="1600" baseline="30000" dirty="0" smtClean="0">
                <a:latin typeface="Trebuchet MS" panose="020B0603020202020204" pitchFamily="34" charset="0"/>
              </a:rPr>
              <a:t>2</a:t>
            </a:r>
            <a:r>
              <a:rPr lang="cs-CZ" sz="1600" dirty="0" smtClean="0">
                <a:latin typeface="Trebuchet MS" panose="020B0603020202020204" pitchFamily="34" charset="0"/>
              </a:rPr>
              <a:t> – (</a:t>
            </a:r>
            <a:r>
              <a:rPr lang="cs-CZ" sz="1600" b="1" i="1" dirty="0" smtClean="0">
                <a:latin typeface="Trebuchet MS" panose="020B0603020202020204" pitchFamily="34" charset="0"/>
              </a:rPr>
              <a:t>c</a:t>
            </a:r>
            <a:r>
              <a:rPr lang="cs-CZ" sz="1600" dirty="0" smtClean="0">
                <a:latin typeface="Trebuchet MS" panose="020B0603020202020204" pitchFamily="34" charset="0"/>
              </a:rPr>
              <a:t> x 10 vteřin)</a:t>
            </a:r>
            <a:r>
              <a:rPr lang="cs-CZ" sz="1600" baseline="30000" dirty="0" smtClean="0">
                <a:latin typeface="Trebuchet MS" panose="020B0603020202020204" pitchFamily="34" charset="0"/>
              </a:rPr>
              <a:t>2</a:t>
            </a:r>
            <a:r>
              <a:rPr lang="cs-CZ" sz="1600" dirty="0" smtClean="0">
                <a:latin typeface="Trebuchet MS" panose="020B0603020202020204" pitchFamily="34" charset="0"/>
              </a:rPr>
              <a:t> = </a:t>
            </a:r>
            <a:r>
              <a:rPr lang="cs-CZ" sz="1600" b="1" dirty="0" smtClean="0">
                <a:solidFill>
                  <a:srgbClr val="C00000"/>
                </a:solidFill>
                <a:latin typeface="Trebuchet MS" panose="020B0603020202020204" pitchFamily="34" charset="0"/>
              </a:rPr>
              <a:t>-3 240 000 000 000</a:t>
            </a:r>
            <a:endParaRPr lang="cs-CZ" sz="1600" b="1" baseline="30000" dirty="0">
              <a:solidFill>
                <a:srgbClr val="C00000"/>
              </a:solidFill>
              <a:latin typeface="Trebuchet MS" panose="020B0603020202020204" pitchFamily="34" charset="0"/>
            </a:endParaRPr>
          </a:p>
        </p:txBody>
      </p:sp>
      <p:sp>
        <p:nvSpPr>
          <p:cNvPr id="29" name="TextovéPole 28"/>
          <p:cNvSpPr txBox="1"/>
          <p:nvPr/>
        </p:nvSpPr>
        <p:spPr>
          <a:xfrm>
            <a:off x="3631470" y="3775842"/>
            <a:ext cx="3324492" cy="430887"/>
          </a:xfrm>
          <a:prstGeom prst="rect">
            <a:avLst/>
          </a:prstGeom>
          <a:noFill/>
        </p:spPr>
        <p:txBody>
          <a:bodyPr wrap="square" rtlCol="0">
            <a:spAutoFit/>
          </a:bodyPr>
          <a:lstStyle/>
          <a:p>
            <a:r>
              <a:rPr lang="cs-CZ" sz="2200" u="sng" dirty="0" smtClean="0">
                <a:solidFill>
                  <a:srgbClr val="0000B4"/>
                </a:solidFill>
                <a:latin typeface="Trebuchet MS" panose="020B0603020202020204" pitchFamily="34" charset="0"/>
              </a:rPr>
              <a:t>Chlapec na nástupišti</a:t>
            </a:r>
            <a:endParaRPr lang="cs-CZ" sz="2200" u="sng" dirty="0">
              <a:solidFill>
                <a:srgbClr val="0000B4"/>
              </a:solidFill>
              <a:latin typeface="Trebuchet MS" panose="020B0603020202020204" pitchFamily="34" charset="0"/>
            </a:endParaRPr>
          </a:p>
        </p:txBody>
      </p:sp>
      <p:sp>
        <p:nvSpPr>
          <p:cNvPr id="30" name="TextovéPole 29"/>
          <p:cNvSpPr txBox="1"/>
          <p:nvPr/>
        </p:nvSpPr>
        <p:spPr>
          <a:xfrm>
            <a:off x="3681980" y="4206729"/>
            <a:ext cx="5296988" cy="338554"/>
          </a:xfrm>
          <a:prstGeom prst="rect">
            <a:avLst/>
          </a:prstGeom>
          <a:noFill/>
        </p:spPr>
        <p:txBody>
          <a:bodyPr wrap="square" rtlCol="0">
            <a:spAutoFit/>
          </a:bodyPr>
          <a:lstStyle/>
          <a:p>
            <a:r>
              <a:rPr lang="cs-CZ" sz="1600" dirty="0" smtClean="0">
                <a:latin typeface="Trebuchet MS" panose="020B0603020202020204" pitchFamily="34" charset="0"/>
              </a:rPr>
              <a:t>ČI = 0</a:t>
            </a:r>
            <a:r>
              <a:rPr lang="cs-CZ" sz="1600" baseline="30000" dirty="0" smtClean="0">
                <a:latin typeface="Trebuchet MS" panose="020B0603020202020204" pitchFamily="34" charset="0"/>
              </a:rPr>
              <a:t>2</a:t>
            </a:r>
            <a:r>
              <a:rPr lang="cs-CZ" sz="1600" dirty="0" smtClean="0">
                <a:latin typeface="Trebuchet MS" panose="020B0603020202020204" pitchFamily="34" charset="0"/>
              </a:rPr>
              <a:t> – (</a:t>
            </a:r>
            <a:r>
              <a:rPr lang="cs-CZ" sz="1600" b="1" i="1" dirty="0" smtClean="0">
                <a:latin typeface="Trebuchet MS" panose="020B0603020202020204" pitchFamily="34" charset="0"/>
              </a:rPr>
              <a:t>c</a:t>
            </a:r>
            <a:r>
              <a:rPr lang="cs-CZ" sz="1600" dirty="0" smtClean="0">
                <a:latin typeface="Trebuchet MS" panose="020B0603020202020204" pitchFamily="34" charset="0"/>
              </a:rPr>
              <a:t> x 6 vteřin)</a:t>
            </a:r>
            <a:r>
              <a:rPr lang="cs-CZ" sz="1600" baseline="30000" dirty="0" smtClean="0">
                <a:latin typeface="Trebuchet MS" panose="020B0603020202020204" pitchFamily="34" charset="0"/>
              </a:rPr>
              <a:t>2</a:t>
            </a:r>
            <a:r>
              <a:rPr lang="cs-CZ" sz="1600" dirty="0" smtClean="0">
                <a:latin typeface="Trebuchet MS" panose="020B0603020202020204" pitchFamily="34" charset="0"/>
              </a:rPr>
              <a:t> = </a:t>
            </a:r>
            <a:r>
              <a:rPr lang="cs-CZ" sz="1600" b="1" dirty="0" smtClean="0">
                <a:solidFill>
                  <a:srgbClr val="C00000"/>
                </a:solidFill>
                <a:latin typeface="Trebuchet MS" panose="020B0603020202020204" pitchFamily="34" charset="0"/>
              </a:rPr>
              <a:t>-3 240 000 000 000</a:t>
            </a:r>
            <a:endParaRPr lang="cs-CZ" sz="1600" b="1" baseline="30000"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1441777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vnoramenný trojúhelník 55"/>
          <p:cNvSpPr/>
          <p:nvPr/>
        </p:nvSpPr>
        <p:spPr>
          <a:xfrm>
            <a:off x="2260493" y="3676550"/>
            <a:ext cx="4044840" cy="2003121"/>
          </a:xfrm>
          <a:prstGeom prst="triangle">
            <a:avLst>
              <a:gd name="adj" fmla="val 4983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Rovnoramenný trojúhelník 54"/>
          <p:cNvSpPr/>
          <p:nvPr/>
        </p:nvSpPr>
        <p:spPr>
          <a:xfrm rot="10800000">
            <a:off x="2241365" y="1679959"/>
            <a:ext cx="4044840" cy="2003121"/>
          </a:xfrm>
          <a:prstGeom prst="triangle">
            <a:avLst>
              <a:gd name="adj" fmla="val 4983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27017" y="332656"/>
            <a:ext cx="5009606" cy="584775"/>
          </a:xfrm>
          <a:prstGeom prst="rect">
            <a:avLst/>
          </a:prstGeom>
          <a:noFill/>
        </p:spPr>
        <p:txBody>
          <a:bodyPr wrap="square" rtlCol="0">
            <a:spAutoFit/>
          </a:bodyPr>
          <a:lstStyle/>
          <a:p>
            <a:r>
              <a:rPr lang="cs-CZ" sz="3200" u="sng" dirty="0" err="1" smtClean="0">
                <a:solidFill>
                  <a:srgbClr val="0000B4"/>
                </a:solidFill>
                <a:latin typeface="Trebuchet MS" panose="020B0603020202020204" pitchFamily="34" charset="0"/>
              </a:rPr>
              <a:t>Minkowského</a:t>
            </a:r>
            <a:r>
              <a:rPr lang="cs-CZ" sz="3200" u="sng" dirty="0" smtClean="0">
                <a:solidFill>
                  <a:srgbClr val="0000B4"/>
                </a:solidFill>
                <a:latin typeface="Trebuchet MS" panose="020B0603020202020204" pitchFamily="34" charset="0"/>
              </a:rPr>
              <a:t> prostoročas</a:t>
            </a:r>
          </a:p>
        </p:txBody>
      </p:sp>
      <p:cxnSp>
        <p:nvCxnSpPr>
          <p:cNvPr id="8" name="Přímá spojnice se šipkou 7"/>
          <p:cNvCxnSpPr/>
          <p:nvPr/>
        </p:nvCxnSpPr>
        <p:spPr>
          <a:xfrm flipV="1">
            <a:off x="4272643" y="1254039"/>
            <a:ext cx="0" cy="4924693"/>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1306286" y="3685904"/>
            <a:ext cx="6335486" cy="0"/>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4062969" y="881573"/>
            <a:ext cx="457199" cy="400110"/>
          </a:xfrm>
          <a:prstGeom prst="rect">
            <a:avLst/>
          </a:prstGeom>
          <a:noFill/>
        </p:spPr>
        <p:txBody>
          <a:bodyPr wrap="square" rtlCol="0">
            <a:spAutoFit/>
          </a:bodyPr>
          <a:lstStyle/>
          <a:p>
            <a:r>
              <a:rPr lang="cs-CZ" sz="2000" i="1" dirty="0" err="1" smtClean="0">
                <a:solidFill>
                  <a:srgbClr val="009900"/>
                </a:solidFill>
                <a:latin typeface="Trebuchet MS" panose="020B0603020202020204" pitchFamily="34" charset="0"/>
              </a:rPr>
              <a:t>ct</a:t>
            </a:r>
            <a:endParaRPr lang="cs-CZ" sz="2000" i="1" dirty="0" smtClean="0">
              <a:solidFill>
                <a:srgbClr val="009900"/>
              </a:solidFill>
              <a:latin typeface="Trebuchet MS" panose="020B0603020202020204" pitchFamily="34" charset="0"/>
            </a:endParaRPr>
          </a:p>
        </p:txBody>
      </p:sp>
      <p:sp>
        <p:nvSpPr>
          <p:cNvPr id="14" name="TextovéPole 13"/>
          <p:cNvSpPr txBox="1"/>
          <p:nvPr/>
        </p:nvSpPr>
        <p:spPr>
          <a:xfrm>
            <a:off x="7589524" y="3448760"/>
            <a:ext cx="287382" cy="400110"/>
          </a:xfrm>
          <a:prstGeom prst="rect">
            <a:avLst/>
          </a:prstGeom>
          <a:noFill/>
        </p:spPr>
        <p:txBody>
          <a:bodyPr wrap="square" rtlCol="0">
            <a:spAutoFit/>
          </a:bodyPr>
          <a:lstStyle/>
          <a:p>
            <a:r>
              <a:rPr lang="cs-CZ" sz="2000" i="1" dirty="0" smtClean="0">
                <a:solidFill>
                  <a:srgbClr val="009900"/>
                </a:solidFill>
                <a:latin typeface="Trebuchet MS" panose="020B0603020202020204" pitchFamily="34" charset="0"/>
              </a:rPr>
              <a:t>x</a:t>
            </a:r>
          </a:p>
        </p:txBody>
      </p:sp>
      <p:sp>
        <p:nvSpPr>
          <p:cNvPr id="25" name="TextovéPole 24"/>
          <p:cNvSpPr txBox="1"/>
          <p:nvPr/>
        </p:nvSpPr>
        <p:spPr>
          <a:xfrm>
            <a:off x="1750249" y="1328646"/>
            <a:ext cx="1730826" cy="369332"/>
          </a:xfrm>
          <a:prstGeom prst="rect">
            <a:avLst/>
          </a:prstGeom>
          <a:noFill/>
        </p:spPr>
        <p:txBody>
          <a:bodyPr wrap="square" rtlCol="0">
            <a:spAutoFit/>
          </a:bodyPr>
          <a:lstStyle/>
          <a:p>
            <a:r>
              <a:rPr lang="cs-CZ" dirty="0" smtClean="0">
                <a:solidFill>
                  <a:srgbClr val="FFC000"/>
                </a:solidFill>
                <a:latin typeface="Trebuchet MS" panose="020B0603020202020204" pitchFamily="34" charset="0"/>
              </a:rPr>
              <a:t>světelný kužel</a:t>
            </a:r>
          </a:p>
        </p:txBody>
      </p:sp>
      <p:cxnSp>
        <p:nvCxnSpPr>
          <p:cNvPr id="38" name="Přímá spojnice 37"/>
          <p:cNvCxnSpPr/>
          <p:nvPr/>
        </p:nvCxnSpPr>
        <p:spPr>
          <a:xfrm>
            <a:off x="1306286" y="3128554"/>
            <a:ext cx="6257111" cy="0"/>
          </a:xfrm>
          <a:prstGeom prst="line">
            <a:avLst/>
          </a:prstGeom>
          <a:ln w="12700">
            <a:solidFill>
              <a:srgbClr val="009900"/>
            </a:solidFill>
            <a:prstDash val="sysDash"/>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751105" y="2831063"/>
            <a:ext cx="2050869" cy="323165"/>
          </a:xfrm>
          <a:prstGeom prst="rect">
            <a:avLst/>
          </a:prstGeom>
          <a:noFill/>
        </p:spPr>
        <p:txBody>
          <a:bodyPr wrap="square" rtlCol="0">
            <a:spAutoFit/>
          </a:bodyPr>
          <a:lstStyle/>
          <a:p>
            <a:r>
              <a:rPr lang="en-GB" sz="1500" dirty="0" err="1" smtClean="0">
                <a:solidFill>
                  <a:srgbClr val="009900"/>
                </a:solidFill>
                <a:latin typeface="Trebuchet MS" panose="020B0603020202020204" pitchFamily="34" charset="0"/>
              </a:rPr>
              <a:t>sou</a:t>
            </a:r>
            <a:r>
              <a:rPr lang="cs-CZ" sz="1500" dirty="0" smtClean="0">
                <a:solidFill>
                  <a:srgbClr val="009900"/>
                </a:solidFill>
                <a:latin typeface="Trebuchet MS" panose="020B0603020202020204" pitchFamily="34" charset="0"/>
              </a:rPr>
              <a:t>časné události</a:t>
            </a:r>
          </a:p>
        </p:txBody>
      </p:sp>
      <p:cxnSp>
        <p:nvCxnSpPr>
          <p:cNvPr id="43" name="Přímá spojnice se šipkou 42"/>
          <p:cNvCxnSpPr/>
          <p:nvPr/>
        </p:nvCxnSpPr>
        <p:spPr>
          <a:xfrm flipV="1">
            <a:off x="3567250" y="1260569"/>
            <a:ext cx="0" cy="4924693"/>
          </a:xfrm>
          <a:prstGeom prst="straightConnector1">
            <a:avLst/>
          </a:prstGeom>
          <a:ln w="12700">
            <a:solidFill>
              <a:srgbClr val="0099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44" name="TextovéPole 43"/>
          <p:cNvSpPr txBox="1"/>
          <p:nvPr/>
        </p:nvSpPr>
        <p:spPr>
          <a:xfrm>
            <a:off x="2621267" y="6136702"/>
            <a:ext cx="2050869" cy="323165"/>
          </a:xfrm>
          <a:prstGeom prst="rect">
            <a:avLst/>
          </a:prstGeom>
          <a:noFill/>
        </p:spPr>
        <p:txBody>
          <a:bodyPr wrap="square" rtlCol="0">
            <a:spAutoFit/>
          </a:bodyPr>
          <a:lstStyle/>
          <a:p>
            <a:r>
              <a:rPr lang="en-GB" sz="1500" dirty="0" err="1" smtClean="0">
                <a:solidFill>
                  <a:srgbClr val="009900"/>
                </a:solidFill>
                <a:latin typeface="Trebuchet MS" panose="020B0603020202020204" pitchFamily="34" charset="0"/>
              </a:rPr>
              <a:t>sou</a:t>
            </a:r>
            <a:r>
              <a:rPr lang="cs-CZ" sz="1500" dirty="0" err="1" smtClean="0">
                <a:solidFill>
                  <a:srgbClr val="009900"/>
                </a:solidFill>
                <a:latin typeface="Trebuchet MS" panose="020B0603020202020204" pitchFamily="34" charset="0"/>
              </a:rPr>
              <a:t>místné</a:t>
            </a:r>
            <a:r>
              <a:rPr lang="cs-CZ" sz="1500" dirty="0" smtClean="0">
                <a:solidFill>
                  <a:srgbClr val="009900"/>
                </a:solidFill>
                <a:latin typeface="Trebuchet MS" panose="020B0603020202020204" pitchFamily="34" charset="0"/>
              </a:rPr>
              <a:t> události</a:t>
            </a:r>
          </a:p>
        </p:txBody>
      </p:sp>
      <p:sp>
        <p:nvSpPr>
          <p:cNvPr id="54" name="Volný tvar 53"/>
          <p:cNvSpPr/>
          <p:nvPr/>
        </p:nvSpPr>
        <p:spPr>
          <a:xfrm>
            <a:off x="3278777" y="1037904"/>
            <a:ext cx="1674056" cy="4977542"/>
          </a:xfrm>
          <a:custGeom>
            <a:avLst/>
            <a:gdLst>
              <a:gd name="connsiteX0" fmla="*/ 0 w 1674056"/>
              <a:gd name="connsiteY0" fmla="*/ 4977542 h 4977542"/>
              <a:gd name="connsiteX1" fmla="*/ 463732 w 1674056"/>
              <a:gd name="connsiteY1" fmla="*/ 4481153 h 4977542"/>
              <a:gd name="connsiteX2" fmla="*/ 692332 w 1674056"/>
              <a:gd name="connsiteY2" fmla="*/ 4037016 h 4977542"/>
              <a:gd name="connsiteX3" fmla="*/ 842554 w 1674056"/>
              <a:gd name="connsiteY3" fmla="*/ 3416530 h 4977542"/>
              <a:gd name="connsiteX4" fmla="*/ 927463 w 1674056"/>
              <a:gd name="connsiteY4" fmla="*/ 2835233 h 4977542"/>
              <a:gd name="connsiteX5" fmla="*/ 999309 w 1674056"/>
              <a:gd name="connsiteY5" fmla="*/ 2600102 h 4977542"/>
              <a:gd name="connsiteX6" fmla="*/ 1097280 w 1674056"/>
              <a:gd name="connsiteY6" fmla="*/ 2169027 h 4977542"/>
              <a:gd name="connsiteX7" fmla="*/ 1143000 w 1674056"/>
              <a:gd name="connsiteY7" fmla="*/ 1398319 h 4977542"/>
              <a:gd name="connsiteX8" fmla="*/ 1502229 w 1674056"/>
              <a:gd name="connsiteY8" fmla="*/ 425136 h 4977542"/>
              <a:gd name="connsiteX9" fmla="*/ 1672046 w 1674056"/>
              <a:gd name="connsiteY9" fmla="*/ 593 h 497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4056" h="4977542">
                <a:moveTo>
                  <a:pt x="0" y="4977542"/>
                </a:moveTo>
                <a:cubicBezTo>
                  <a:pt x="174171" y="4807724"/>
                  <a:pt x="348343" y="4637907"/>
                  <a:pt x="463732" y="4481153"/>
                </a:cubicBezTo>
                <a:cubicBezTo>
                  <a:pt x="579121" y="4324399"/>
                  <a:pt x="629195" y="4214453"/>
                  <a:pt x="692332" y="4037016"/>
                </a:cubicBezTo>
                <a:cubicBezTo>
                  <a:pt x="755469" y="3859579"/>
                  <a:pt x="803366" y="3616827"/>
                  <a:pt x="842554" y="3416530"/>
                </a:cubicBezTo>
                <a:cubicBezTo>
                  <a:pt x="881743" y="3216233"/>
                  <a:pt x="901337" y="2971304"/>
                  <a:pt x="927463" y="2835233"/>
                </a:cubicBezTo>
                <a:cubicBezTo>
                  <a:pt x="953589" y="2699162"/>
                  <a:pt x="971006" y="2711136"/>
                  <a:pt x="999309" y="2600102"/>
                </a:cubicBezTo>
                <a:cubicBezTo>
                  <a:pt x="1027612" y="2489068"/>
                  <a:pt x="1073332" y="2369324"/>
                  <a:pt x="1097280" y="2169027"/>
                </a:cubicBezTo>
                <a:cubicBezTo>
                  <a:pt x="1121228" y="1968730"/>
                  <a:pt x="1075509" y="1688967"/>
                  <a:pt x="1143000" y="1398319"/>
                </a:cubicBezTo>
                <a:cubicBezTo>
                  <a:pt x="1210492" y="1107670"/>
                  <a:pt x="1414055" y="658090"/>
                  <a:pt x="1502229" y="425136"/>
                </a:cubicBezTo>
                <a:cubicBezTo>
                  <a:pt x="1590403" y="192182"/>
                  <a:pt x="1689463" y="-12470"/>
                  <a:pt x="1672046" y="593"/>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Skupina 56"/>
          <p:cNvGrpSpPr/>
          <p:nvPr/>
        </p:nvGrpSpPr>
        <p:grpSpPr>
          <a:xfrm>
            <a:off x="698691" y="888294"/>
            <a:ext cx="6571637" cy="5568923"/>
            <a:chOff x="698691" y="888294"/>
            <a:chExt cx="6571637" cy="5568923"/>
          </a:xfrm>
        </p:grpSpPr>
        <p:cxnSp>
          <p:nvCxnSpPr>
            <p:cNvPr id="26" name="Přímá spojnice se šipkou 25"/>
            <p:cNvCxnSpPr/>
            <p:nvPr/>
          </p:nvCxnSpPr>
          <p:spPr>
            <a:xfrm flipV="1">
              <a:off x="2841171" y="1254039"/>
              <a:ext cx="2808514" cy="492469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V="1">
              <a:off x="1567543" y="2199458"/>
              <a:ext cx="5278241" cy="304527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5538626" y="888294"/>
              <a:ext cx="587822" cy="400110"/>
            </a:xfrm>
            <a:prstGeom prst="rect">
              <a:avLst/>
            </a:prstGeom>
            <a:noFill/>
          </p:spPr>
          <p:txBody>
            <a:bodyPr wrap="square" rtlCol="0">
              <a:spAutoFit/>
            </a:bodyPr>
            <a:lstStyle/>
            <a:p>
              <a:r>
                <a:rPr lang="cs-CZ" sz="2000" i="1" dirty="0" err="1" smtClean="0">
                  <a:solidFill>
                    <a:srgbClr val="C00000"/>
                  </a:solidFill>
                  <a:latin typeface="Trebuchet MS" panose="020B0603020202020204" pitchFamily="34" charset="0"/>
                </a:rPr>
                <a:t>ct</a:t>
              </a:r>
              <a:r>
                <a:rPr lang="en-GB" sz="2000" i="1" dirty="0" smtClean="0">
                  <a:solidFill>
                    <a:srgbClr val="C00000"/>
                  </a:solidFill>
                  <a:latin typeface="Trebuchet MS" panose="020B0603020202020204" pitchFamily="34" charset="0"/>
                </a:rPr>
                <a:t>’</a:t>
              </a:r>
              <a:endParaRPr lang="cs-CZ" sz="2000" i="1" dirty="0" smtClean="0">
                <a:solidFill>
                  <a:srgbClr val="C00000"/>
                </a:solidFill>
                <a:latin typeface="Trebuchet MS" panose="020B0603020202020204" pitchFamily="34" charset="0"/>
              </a:endParaRPr>
            </a:p>
          </p:txBody>
        </p:sp>
        <p:sp>
          <p:nvSpPr>
            <p:cNvPr id="34" name="TextovéPole 33"/>
            <p:cNvSpPr txBox="1"/>
            <p:nvPr/>
          </p:nvSpPr>
          <p:spPr>
            <a:xfrm>
              <a:off x="6832722" y="1921031"/>
              <a:ext cx="437606" cy="400110"/>
            </a:xfrm>
            <a:prstGeom prst="rect">
              <a:avLst/>
            </a:prstGeom>
            <a:noFill/>
          </p:spPr>
          <p:txBody>
            <a:bodyPr wrap="square" rtlCol="0">
              <a:spAutoFit/>
            </a:bodyPr>
            <a:lstStyle/>
            <a:p>
              <a:r>
                <a:rPr lang="en-GB" sz="2000" i="1" dirty="0" smtClean="0">
                  <a:solidFill>
                    <a:srgbClr val="C00000"/>
                  </a:solidFill>
                  <a:latin typeface="Trebuchet MS" panose="020B0603020202020204" pitchFamily="34" charset="0"/>
                </a:rPr>
                <a:t>x’</a:t>
              </a:r>
              <a:endParaRPr lang="cs-CZ" sz="2000" i="1" dirty="0" smtClean="0">
                <a:solidFill>
                  <a:srgbClr val="C00000"/>
                </a:solidFill>
                <a:latin typeface="Trebuchet MS" panose="020B0603020202020204" pitchFamily="34" charset="0"/>
              </a:endParaRPr>
            </a:p>
          </p:txBody>
        </p:sp>
        <p:cxnSp>
          <p:nvCxnSpPr>
            <p:cNvPr id="45" name="Přímá spojnice se šipkou 44"/>
            <p:cNvCxnSpPr/>
            <p:nvPr/>
          </p:nvCxnSpPr>
          <p:spPr>
            <a:xfrm flipV="1">
              <a:off x="1306286" y="1803218"/>
              <a:ext cx="5278241" cy="3045279"/>
            </a:xfrm>
            <a:prstGeom prst="straightConnector1">
              <a:avLst/>
            </a:prstGeom>
            <a:ln w="127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V="1">
              <a:off x="2215241" y="1006006"/>
              <a:ext cx="2808514" cy="4924694"/>
            </a:xfrm>
            <a:prstGeom prst="straightConnector1">
              <a:avLst/>
            </a:prstGeom>
            <a:ln w="127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rot="19778465">
              <a:off x="698691" y="4225561"/>
              <a:ext cx="2050869" cy="323165"/>
            </a:xfrm>
            <a:prstGeom prst="rect">
              <a:avLst/>
            </a:prstGeom>
            <a:noFill/>
          </p:spPr>
          <p:txBody>
            <a:bodyPr wrap="square" rtlCol="0">
              <a:spAutoFit/>
            </a:bodyPr>
            <a:lstStyle/>
            <a:p>
              <a:r>
                <a:rPr lang="en-GB" sz="1500" dirty="0" err="1" smtClean="0">
                  <a:solidFill>
                    <a:srgbClr val="C00000"/>
                  </a:solidFill>
                  <a:latin typeface="Trebuchet MS" panose="020B0603020202020204" pitchFamily="34" charset="0"/>
                </a:rPr>
                <a:t>sou</a:t>
              </a:r>
              <a:r>
                <a:rPr lang="cs-CZ" sz="1500" dirty="0" smtClean="0">
                  <a:solidFill>
                    <a:srgbClr val="C00000"/>
                  </a:solidFill>
                  <a:latin typeface="Trebuchet MS" panose="020B0603020202020204" pitchFamily="34" charset="0"/>
                </a:rPr>
                <a:t>časné události</a:t>
              </a:r>
            </a:p>
          </p:txBody>
        </p:sp>
        <p:sp>
          <p:nvSpPr>
            <p:cNvPr id="51" name="TextovéPole 50"/>
            <p:cNvSpPr txBox="1"/>
            <p:nvPr/>
          </p:nvSpPr>
          <p:spPr>
            <a:xfrm rot="17960984">
              <a:off x="1248121" y="5270200"/>
              <a:ext cx="2050869" cy="323165"/>
            </a:xfrm>
            <a:prstGeom prst="rect">
              <a:avLst/>
            </a:prstGeom>
            <a:noFill/>
          </p:spPr>
          <p:txBody>
            <a:bodyPr wrap="square" rtlCol="0">
              <a:spAutoFit/>
            </a:bodyPr>
            <a:lstStyle/>
            <a:p>
              <a:r>
                <a:rPr lang="en-GB" sz="1500" dirty="0" err="1" smtClean="0">
                  <a:solidFill>
                    <a:srgbClr val="C00000"/>
                  </a:solidFill>
                  <a:latin typeface="Trebuchet MS" panose="020B0603020202020204" pitchFamily="34" charset="0"/>
                </a:rPr>
                <a:t>sou</a:t>
              </a:r>
              <a:r>
                <a:rPr lang="cs-CZ" sz="1500" dirty="0" err="1" smtClean="0">
                  <a:solidFill>
                    <a:srgbClr val="C00000"/>
                  </a:solidFill>
                  <a:latin typeface="Trebuchet MS" panose="020B0603020202020204" pitchFamily="34" charset="0"/>
                </a:rPr>
                <a:t>místné</a:t>
              </a:r>
              <a:r>
                <a:rPr lang="cs-CZ" sz="1500" dirty="0" smtClean="0">
                  <a:solidFill>
                    <a:srgbClr val="C00000"/>
                  </a:solidFill>
                  <a:latin typeface="Trebuchet MS" panose="020B0603020202020204" pitchFamily="34" charset="0"/>
                </a:rPr>
                <a:t> události</a:t>
              </a:r>
            </a:p>
          </p:txBody>
        </p:sp>
      </p:grpSp>
      <p:sp>
        <p:nvSpPr>
          <p:cNvPr id="59" name="TextovéPole 58"/>
          <p:cNvSpPr txBox="1"/>
          <p:nvPr/>
        </p:nvSpPr>
        <p:spPr>
          <a:xfrm>
            <a:off x="4318570" y="4838625"/>
            <a:ext cx="1410369" cy="369332"/>
          </a:xfrm>
          <a:prstGeom prst="rect">
            <a:avLst/>
          </a:prstGeom>
          <a:noFill/>
        </p:spPr>
        <p:txBody>
          <a:bodyPr wrap="square" rtlCol="0">
            <a:spAutoFit/>
          </a:bodyPr>
          <a:lstStyle/>
          <a:p>
            <a:r>
              <a:rPr lang="cs-CZ" b="1" dirty="0" smtClean="0">
                <a:latin typeface="Trebuchet MS" panose="020B0603020202020204" pitchFamily="34" charset="0"/>
              </a:rPr>
              <a:t>světočára</a:t>
            </a:r>
          </a:p>
        </p:txBody>
      </p:sp>
      <p:sp>
        <p:nvSpPr>
          <p:cNvPr id="60" name="TextovéPole 59"/>
          <p:cNvSpPr txBox="1"/>
          <p:nvPr/>
        </p:nvSpPr>
        <p:spPr>
          <a:xfrm>
            <a:off x="4182128" y="5120061"/>
            <a:ext cx="1703407" cy="323165"/>
          </a:xfrm>
          <a:prstGeom prst="rect">
            <a:avLst/>
          </a:prstGeom>
          <a:noFill/>
        </p:spPr>
        <p:txBody>
          <a:bodyPr wrap="square" rtlCol="0">
            <a:spAutoFit/>
          </a:bodyPr>
          <a:lstStyle/>
          <a:p>
            <a:r>
              <a:rPr lang="cs-CZ" sz="1500" dirty="0" smtClean="0">
                <a:latin typeface="Trebuchet MS" panose="020B0603020202020204" pitchFamily="34" charset="0"/>
              </a:rPr>
              <a:t>(historie pohybu)</a:t>
            </a:r>
          </a:p>
        </p:txBody>
      </p:sp>
    </p:spTree>
    <p:extLst>
      <p:ext uri="{BB962C8B-B14F-4D97-AF65-F5344CB8AC3E}">
        <p14:creationId xmlns:p14="http://schemas.microsoft.com/office/powerpoint/2010/main" val="41508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161904" y="2285999"/>
            <a:ext cx="4656908" cy="584775"/>
          </a:xfrm>
          <a:prstGeom prst="rect">
            <a:avLst/>
          </a:prstGeom>
          <a:noFill/>
        </p:spPr>
        <p:txBody>
          <a:bodyPr wrap="square" rtlCol="0">
            <a:spAutoFit/>
          </a:bodyPr>
          <a:lstStyle/>
          <a:p>
            <a:r>
              <a:rPr lang="cs-CZ" sz="3200" dirty="0" smtClean="0">
                <a:solidFill>
                  <a:srgbClr val="0000B4"/>
                </a:solidFill>
                <a:latin typeface="Trebuchet MS" panose="020B0603020202020204" pitchFamily="34" charset="0"/>
              </a:rPr>
              <a:t>Obecná teorie relativity</a:t>
            </a:r>
          </a:p>
        </p:txBody>
      </p:sp>
      <p:sp>
        <p:nvSpPr>
          <p:cNvPr id="5" name="TextovéPole 4"/>
          <p:cNvSpPr txBox="1"/>
          <p:nvPr/>
        </p:nvSpPr>
        <p:spPr>
          <a:xfrm>
            <a:off x="2191299" y="3233056"/>
            <a:ext cx="4480559" cy="707886"/>
          </a:xfrm>
          <a:prstGeom prst="rect">
            <a:avLst/>
          </a:prstGeom>
          <a:noFill/>
        </p:spPr>
        <p:txBody>
          <a:bodyPr wrap="square" rtlCol="0">
            <a:spAutoFit/>
          </a:bodyPr>
          <a:lstStyle/>
          <a:p>
            <a:pPr algn="ctr"/>
            <a:r>
              <a:rPr lang="cs-CZ" sz="2000" dirty="0" smtClean="0">
                <a:latin typeface="Trebuchet MS" panose="020B0603020202020204" pitchFamily="34" charset="0"/>
              </a:rPr>
              <a:t>Rozšíření speciální teorie relativity na neinerciální vztažné soustavy</a:t>
            </a:r>
          </a:p>
        </p:txBody>
      </p:sp>
    </p:spTree>
    <p:extLst>
      <p:ext uri="{BB962C8B-B14F-4D97-AF65-F5344CB8AC3E}">
        <p14:creationId xmlns:p14="http://schemas.microsoft.com/office/powerpoint/2010/main" val="635272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1920" y="989275"/>
            <a:ext cx="1796143" cy="47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68232" y="332655"/>
            <a:ext cx="845820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Ekvivalence setrvačné a gravitační hmotnosti</a:t>
            </a:r>
          </a:p>
        </p:txBody>
      </p:sp>
      <p:sp>
        <p:nvSpPr>
          <p:cNvPr id="3" name="TextovéPole 2"/>
          <p:cNvSpPr txBox="1"/>
          <p:nvPr/>
        </p:nvSpPr>
        <p:spPr>
          <a:xfrm>
            <a:off x="727433" y="4804171"/>
            <a:ext cx="2383971" cy="369332"/>
          </a:xfrm>
          <a:prstGeom prst="rect">
            <a:avLst/>
          </a:prstGeom>
          <a:noFill/>
        </p:spPr>
        <p:txBody>
          <a:bodyPr wrap="square" rtlCol="0">
            <a:spAutoFit/>
          </a:bodyPr>
          <a:lstStyle/>
          <a:p>
            <a:r>
              <a:rPr lang="es-MX" dirty="0" smtClean="0">
                <a:solidFill>
                  <a:srgbClr val="0000B4"/>
                </a:solidFill>
                <a:latin typeface="Trebuchet MS" panose="020B0603020202020204" pitchFamily="34" charset="0"/>
              </a:rPr>
              <a:t>setrva</a:t>
            </a:r>
            <a:r>
              <a:rPr lang="cs-CZ" dirty="0" err="1" smtClean="0">
                <a:solidFill>
                  <a:srgbClr val="0000B4"/>
                </a:solidFill>
                <a:latin typeface="Trebuchet MS" panose="020B0603020202020204" pitchFamily="34" charset="0"/>
              </a:rPr>
              <a:t>čná</a:t>
            </a:r>
            <a:r>
              <a:rPr lang="cs-CZ" dirty="0" smtClean="0">
                <a:solidFill>
                  <a:srgbClr val="0000B4"/>
                </a:solidFill>
                <a:latin typeface="Trebuchet MS" panose="020B0603020202020204" pitchFamily="34" charset="0"/>
              </a:rPr>
              <a:t> hmotnost</a:t>
            </a:r>
          </a:p>
        </p:txBody>
      </p:sp>
      <p:grpSp>
        <p:nvGrpSpPr>
          <p:cNvPr id="9" name="Skupina 8"/>
          <p:cNvGrpSpPr/>
          <p:nvPr/>
        </p:nvGrpSpPr>
        <p:grpSpPr>
          <a:xfrm>
            <a:off x="581295" y="943138"/>
            <a:ext cx="2607211" cy="3874095"/>
            <a:chOff x="6213260" y="939567"/>
            <a:chExt cx="2607211" cy="3874095"/>
          </a:xfrm>
        </p:grpSpPr>
        <p:pic>
          <p:nvPicPr>
            <p:cNvPr id="3075" name="Picture 3" descr="D:\Pavel\Documents\Fyzika\Science To Go\Relativita\Obrazek0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3260" y="939567"/>
              <a:ext cx="2607211" cy="387409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466115" y="2279468"/>
              <a:ext cx="867871" cy="369332"/>
            </a:xfrm>
            <a:prstGeom prst="rect">
              <a:avLst/>
            </a:prstGeom>
            <a:noFill/>
          </p:spPr>
          <p:txBody>
            <a:bodyPr wrap="square" rtlCol="0">
              <a:spAutoFit/>
            </a:bodyPr>
            <a:lstStyle/>
            <a:p>
              <a:r>
                <a:rPr lang="cs-CZ" dirty="0" smtClean="0">
                  <a:effectLst>
                    <a:outerShdw blurRad="38100" dist="38100" dir="2700000" algn="tl">
                      <a:srgbClr val="000000">
                        <a:alpha val="43137"/>
                      </a:srgbClr>
                    </a:outerShdw>
                  </a:effectLst>
                  <a:latin typeface="Trebuchet MS" panose="020B0603020202020204" pitchFamily="34" charset="0"/>
                </a:rPr>
                <a:t>olovo</a:t>
              </a:r>
            </a:p>
          </p:txBody>
        </p:sp>
        <p:sp>
          <p:nvSpPr>
            <p:cNvPr id="11" name="TextovéPole 10"/>
            <p:cNvSpPr txBox="1"/>
            <p:nvPr/>
          </p:nvSpPr>
          <p:spPr>
            <a:xfrm>
              <a:off x="7258594" y="2672355"/>
              <a:ext cx="788126" cy="369332"/>
            </a:xfrm>
            <a:prstGeom prst="rect">
              <a:avLst/>
            </a:prstGeom>
            <a:noFill/>
          </p:spPr>
          <p:txBody>
            <a:bodyPr wrap="square" rtlCol="0">
              <a:spAutoFit/>
            </a:bodyPr>
            <a:lstStyle/>
            <a:p>
              <a:r>
                <a:rPr lang="cs-CZ" dirty="0" smtClean="0">
                  <a:solidFill>
                    <a:srgbClr val="FF9900"/>
                  </a:solidFill>
                  <a:effectLst>
                    <a:outerShdw blurRad="38100" dist="38100" dir="2700000" algn="tl">
                      <a:srgbClr val="000000">
                        <a:alpha val="43137"/>
                      </a:srgbClr>
                    </a:outerShdw>
                  </a:effectLst>
                  <a:latin typeface="Trebuchet MS" panose="020B0603020202020204" pitchFamily="34" charset="0"/>
                </a:rPr>
                <a:t>dřevo</a:t>
              </a:r>
            </a:p>
          </p:txBody>
        </p:sp>
      </p:grpSp>
      <p:grpSp>
        <p:nvGrpSpPr>
          <p:cNvPr id="12" name="Skupina 11"/>
          <p:cNvGrpSpPr/>
          <p:nvPr/>
        </p:nvGrpSpPr>
        <p:grpSpPr>
          <a:xfrm>
            <a:off x="5803035" y="1335414"/>
            <a:ext cx="3041875" cy="3182129"/>
            <a:chOff x="5803035" y="917430"/>
            <a:chExt cx="3041875" cy="3182129"/>
          </a:xfrm>
        </p:grpSpPr>
        <p:pic>
          <p:nvPicPr>
            <p:cNvPr id="3079" name="Picture 7" descr="D:\Pavel\Documents\Fyzika\Science To Go\pružin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704" y="917430"/>
              <a:ext cx="1289050" cy="1929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Pavel\Documents\Fyzika\Science To Go\pružina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3035" y="923545"/>
              <a:ext cx="1440180" cy="168021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Pavel\Documents\Fyzika\Science To Go\woo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2277" y="2443472"/>
              <a:ext cx="1227819" cy="12356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Pavel\Documents\Fyzika\Science To Go\olov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0074" y="2788750"/>
              <a:ext cx="1334836" cy="131080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ovéPole 18"/>
          <p:cNvSpPr txBox="1"/>
          <p:nvPr/>
        </p:nvSpPr>
        <p:spPr>
          <a:xfrm>
            <a:off x="6124570" y="4804171"/>
            <a:ext cx="2383971" cy="369332"/>
          </a:xfrm>
          <a:prstGeom prst="rect">
            <a:avLst/>
          </a:prstGeom>
          <a:noFill/>
        </p:spPr>
        <p:txBody>
          <a:bodyPr wrap="square" rtlCol="0">
            <a:spAutoFit/>
          </a:bodyPr>
          <a:lstStyle/>
          <a:p>
            <a:r>
              <a:rPr lang="cs-CZ" dirty="0" smtClean="0">
                <a:solidFill>
                  <a:srgbClr val="0000B4"/>
                </a:solidFill>
                <a:latin typeface="Trebuchet MS" panose="020B0603020202020204" pitchFamily="34" charset="0"/>
              </a:rPr>
              <a:t>gravitační hmotnost</a:t>
            </a:r>
          </a:p>
        </p:txBody>
      </p:sp>
      <p:sp>
        <p:nvSpPr>
          <p:cNvPr id="10" name="TextovéPole 9"/>
          <p:cNvSpPr txBox="1"/>
          <p:nvPr/>
        </p:nvSpPr>
        <p:spPr>
          <a:xfrm>
            <a:off x="3041742" y="5855728"/>
            <a:ext cx="3306806" cy="369332"/>
          </a:xfrm>
          <a:prstGeom prst="rect">
            <a:avLst/>
          </a:prstGeom>
          <a:noFill/>
        </p:spPr>
        <p:txBody>
          <a:bodyPr wrap="square" rtlCol="0">
            <a:spAutoFit/>
          </a:bodyPr>
          <a:lstStyle/>
          <a:p>
            <a:r>
              <a:rPr lang="cs-CZ" b="1" dirty="0" smtClean="0">
                <a:latin typeface="Trebuchet MS" panose="020B0603020202020204" pitchFamily="34" charset="0"/>
              </a:rPr>
              <a:t>Galileo Galilei, Pisa, 1590</a:t>
            </a:r>
          </a:p>
        </p:txBody>
      </p:sp>
    </p:spTree>
    <p:extLst>
      <p:ext uri="{BB962C8B-B14F-4D97-AF65-F5344CB8AC3E}">
        <p14:creationId xmlns:p14="http://schemas.microsoft.com/office/powerpoint/2010/main" val="2690696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7828" y="263913"/>
            <a:ext cx="8321040" cy="1169551"/>
          </a:xfrm>
          <a:prstGeom prst="rect">
            <a:avLst/>
          </a:prstGeom>
          <a:noFill/>
        </p:spPr>
        <p:txBody>
          <a:bodyPr wrap="square" rtlCol="0">
            <a:spAutoFit/>
          </a:bodyPr>
          <a:lstStyle/>
          <a:p>
            <a:pPr>
              <a:spcAft>
                <a:spcPts val="600"/>
              </a:spcAft>
            </a:pPr>
            <a:r>
              <a:rPr lang="cs-CZ" sz="2400" b="1" dirty="0" smtClean="0">
                <a:solidFill>
                  <a:srgbClr val="0000B4"/>
                </a:solidFill>
                <a:latin typeface="Trebuchet MS" panose="020B0603020202020204" pitchFamily="34" charset="0"/>
              </a:rPr>
              <a:t>Aristoteles (4. století př.n.l.)</a:t>
            </a:r>
            <a:endParaRPr lang="cs-CZ" sz="2400" dirty="0" smtClean="0">
              <a:latin typeface="Trebuchet MS" panose="020B0603020202020204" pitchFamily="34" charset="0"/>
            </a:endParaRPr>
          </a:p>
          <a:p>
            <a:pPr marL="285750" indent="-285750">
              <a:spcAft>
                <a:spcPts val="600"/>
              </a:spcAft>
              <a:buFont typeface="Arial" panose="020B0604020202020204" pitchFamily="34" charset="0"/>
              <a:buChar char="•"/>
            </a:pPr>
            <a:r>
              <a:rPr lang="cs-CZ" dirty="0">
                <a:latin typeface="Trebuchet MS" panose="020B0603020202020204" pitchFamily="34" charset="0"/>
              </a:rPr>
              <a:t>P</a:t>
            </a:r>
            <a:r>
              <a:rPr lang="cs-CZ" dirty="0" smtClean="0">
                <a:latin typeface="Trebuchet MS" panose="020B0603020202020204" pitchFamily="34" charset="0"/>
              </a:rPr>
              <a:t>řirozeným stavem věcí je klid, nehybnost.</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Věci se pohybují díky </a:t>
            </a:r>
            <a:r>
              <a:rPr lang="cs-CZ" b="1" dirty="0" smtClean="0">
                <a:latin typeface="Trebuchet MS" panose="020B0603020202020204" pitchFamily="34" charset="0"/>
              </a:rPr>
              <a:t>silám</a:t>
            </a:r>
            <a:r>
              <a:rPr lang="cs-CZ" dirty="0" smtClean="0">
                <a:latin typeface="Trebuchet MS" panose="020B0603020202020204" pitchFamily="34" charset="0"/>
              </a:rPr>
              <a:t>.</a:t>
            </a:r>
            <a:endParaRPr lang="cs-CZ" dirty="0">
              <a:latin typeface="Trebuchet MS" panose="020B0603020202020204" pitchFamily="34" charset="0"/>
            </a:endParaRPr>
          </a:p>
        </p:txBody>
      </p:sp>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6146" name="Picture 2" descr="D:\Pavel\Desktop\Laz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254" y="263913"/>
            <a:ext cx="2533614" cy="167167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Skupina 13"/>
          <p:cNvGrpSpPr/>
          <p:nvPr/>
        </p:nvGrpSpPr>
        <p:grpSpPr>
          <a:xfrm>
            <a:off x="649674" y="3667986"/>
            <a:ext cx="8468202" cy="2732863"/>
            <a:chOff x="649674" y="3667986"/>
            <a:chExt cx="8468202" cy="2732863"/>
          </a:xfrm>
        </p:grpSpPr>
        <p:sp>
          <p:nvSpPr>
            <p:cNvPr id="7" name="TextovéPole 6"/>
            <p:cNvSpPr txBox="1"/>
            <p:nvPr/>
          </p:nvSpPr>
          <p:spPr>
            <a:xfrm>
              <a:off x="649674" y="3667986"/>
              <a:ext cx="5145677" cy="1200329"/>
            </a:xfrm>
            <a:prstGeom prst="rect">
              <a:avLst/>
            </a:prstGeom>
            <a:solidFill>
              <a:srgbClr val="FFC000"/>
            </a:solidFill>
          </p:spPr>
          <p:txBody>
            <a:bodyPr wrap="square" rtlCol="0">
              <a:spAutoFit/>
            </a:bodyPr>
            <a:lstStyle/>
            <a:p>
              <a:pPr algn="ctr"/>
              <a:r>
                <a:rPr lang="cs-CZ" b="1" dirty="0" smtClean="0">
                  <a:solidFill>
                    <a:srgbClr val="C00000"/>
                  </a:solidFill>
                  <a:latin typeface="Trebuchet MS" panose="020B0603020202020204" pitchFamily="34" charset="0"/>
                </a:rPr>
                <a:t>Galileův princip relativity: </a:t>
              </a:r>
            </a:p>
            <a:p>
              <a:pPr algn="ctr"/>
              <a:r>
                <a:rPr lang="cs-CZ" dirty="0" smtClean="0">
                  <a:latin typeface="Trebuchet MS" panose="020B0603020202020204" pitchFamily="34" charset="0"/>
                </a:rPr>
                <a:t>Všechny inerciální soustavy jsou rovnocenné.</a:t>
              </a:r>
            </a:p>
            <a:p>
              <a:pPr algn="ctr"/>
              <a:r>
                <a:rPr lang="cs-CZ" dirty="0" smtClean="0">
                  <a:latin typeface="Trebuchet MS" panose="020B0603020202020204" pitchFamily="34" charset="0"/>
                </a:rPr>
                <a:t>Platí v nich stejné přírodní zákony.</a:t>
              </a:r>
            </a:p>
            <a:p>
              <a:pPr algn="ctr"/>
              <a:r>
                <a:rPr lang="cs-CZ" dirty="0" smtClean="0">
                  <a:latin typeface="Trebuchet MS" panose="020B0603020202020204" pitchFamily="34" charset="0"/>
                </a:rPr>
                <a:t>Pohybují se vůči sobě rovnoměrně přímočaře.</a:t>
              </a:r>
              <a:endParaRPr lang="cs-CZ" dirty="0">
                <a:latin typeface="Trebuchet MS" panose="020B0603020202020204" pitchFamily="34" charset="0"/>
              </a:endParaRPr>
            </a:p>
          </p:txBody>
        </p:sp>
        <p:pic>
          <p:nvPicPr>
            <p:cNvPr id="8200" name="Picture 8" descr="http://cliparts.co/cliparts/kc8/o9M/kc8o9M8M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5171" y="5111726"/>
              <a:ext cx="2100180" cy="10920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carolinasmalltownliving.com/photos/carol_fox_matthews_real_estate/images/1567521/original.as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300" y="4914697"/>
              <a:ext cx="2414995" cy="148615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845630" y="5081599"/>
              <a:ext cx="3272246" cy="1115690"/>
            </a:xfrm>
            <a:prstGeom prst="rect">
              <a:avLst/>
            </a:prstGeom>
            <a:noFill/>
          </p:spPr>
          <p:txBody>
            <a:bodyPr wrap="square" rtlCol="0">
              <a:spAutoFit/>
            </a:bodyPr>
            <a:lstStyle/>
            <a:p>
              <a:pPr>
                <a:spcAft>
                  <a:spcPts val="300"/>
                </a:spcAft>
              </a:pPr>
              <a:r>
                <a:rPr lang="cs-CZ" sz="1600" b="1" dirty="0" err="1" smtClean="0">
                  <a:solidFill>
                    <a:srgbClr val="C00000"/>
                  </a:solidFill>
                  <a:latin typeface="Trebuchet MS" panose="020B0603020202020204" pitchFamily="34" charset="0"/>
                </a:rPr>
                <a:t>Důsled</a:t>
              </a:r>
              <a:r>
                <a:rPr lang="en-GB" sz="1600" b="1" dirty="0" err="1" smtClean="0">
                  <a:solidFill>
                    <a:srgbClr val="C00000"/>
                  </a:solidFill>
                  <a:latin typeface="Trebuchet MS" panose="020B0603020202020204" pitchFamily="34" charset="0"/>
                </a:rPr>
                <a:t>ek</a:t>
              </a:r>
              <a:r>
                <a:rPr lang="cs-CZ" sz="1600" b="1" dirty="0" smtClean="0">
                  <a:solidFill>
                    <a:srgbClr val="C00000"/>
                  </a:solidFill>
                  <a:latin typeface="Trebuchet MS" panose="020B0603020202020204" pitchFamily="34" charset="0"/>
                </a:rPr>
                <a:t>: </a:t>
              </a:r>
            </a:p>
            <a:p>
              <a:pPr>
                <a:spcAft>
                  <a:spcPts val="300"/>
                </a:spcAft>
              </a:pPr>
              <a:r>
                <a:rPr lang="cs-CZ" sz="1600" b="1" dirty="0" smtClean="0">
                  <a:latin typeface="Trebuchet MS" panose="020B0603020202020204" pitchFamily="34" charset="0"/>
                </a:rPr>
                <a:t>Rychlost a poloha jsou relativní</a:t>
              </a:r>
              <a:r>
                <a:rPr lang="cs-CZ" sz="1600" dirty="0" smtClean="0">
                  <a:latin typeface="Trebuchet MS" panose="020B0603020202020204" pitchFamily="34" charset="0"/>
                </a:rPr>
                <a:t>: Má smysl udávat jen ve vztahu k něčemu</a:t>
              </a:r>
            </a:p>
          </p:txBody>
        </p:sp>
      </p:grpSp>
      <p:grpSp>
        <p:nvGrpSpPr>
          <p:cNvPr id="6" name="Skupina 5"/>
          <p:cNvGrpSpPr/>
          <p:nvPr/>
        </p:nvGrpSpPr>
        <p:grpSpPr>
          <a:xfrm>
            <a:off x="587828" y="1588619"/>
            <a:ext cx="8489823" cy="2863664"/>
            <a:chOff x="587828" y="1588619"/>
            <a:chExt cx="8489823" cy="2863664"/>
          </a:xfrm>
        </p:grpSpPr>
        <p:sp>
          <p:nvSpPr>
            <p:cNvPr id="5" name="TextovéPole 4"/>
            <p:cNvSpPr txBox="1"/>
            <p:nvPr/>
          </p:nvSpPr>
          <p:spPr>
            <a:xfrm>
              <a:off x="587828" y="1588619"/>
              <a:ext cx="8321040" cy="1877437"/>
            </a:xfrm>
            <a:prstGeom prst="rect">
              <a:avLst/>
            </a:prstGeom>
            <a:noFill/>
          </p:spPr>
          <p:txBody>
            <a:bodyPr wrap="square" rtlCol="0">
              <a:spAutoFit/>
            </a:bodyPr>
            <a:lstStyle/>
            <a:p>
              <a:pPr>
                <a:spcAft>
                  <a:spcPts val="600"/>
                </a:spcAft>
              </a:pPr>
              <a:r>
                <a:rPr lang="cs-CZ" sz="2400" b="1" dirty="0" smtClean="0">
                  <a:solidFill>
                    <a:srgbClr val="0000B4"/>
                  </a:solidFill>
                  <a:latin typeface="Trebuchet MS" panose="020B0603020202020204" pitchFamily="34" charset="0"/>
                </a:rPr>
                <a:t>Galileo Galilei (počátek 17. století)</a:t>
              </a:r>
              <a:endParaRPr lang="cs-CZ" sz="2400" dirty="0" smtClean="0">
                <a:latin typeface="Trebuchet MS" panose="020B0603020202020204" pitchFamily="34" charset="0"/>
              </a:endParaRPr>
            </a:p>
            <a:p>
              <a:pPr marL="285750" indent="-285750">
                <a:spcAft>
                  <a:spcPts val="600"/>
                </a:spcAft>
                <a:buFont typeface="Arial" panose="020B0604020202020204" pitchFamily="34" charset="0"/>
                <a:buChar char="•"/>
              </a:pPr>
              <a:r>
                <a:rPr lang="cs-CZ" dirty="0" smtClean="0">
                  <a:latin typeface="Trebuchet MS" panose="020B0603020202020204" pitchFamily="34" charset="0"/>
                </a:rPr>
                <a:t>Nebrzděný rovnoměrný přímočarý pohyb je trvalý, přirozený.</a:t>
              </a:r>
            </a:p>
            <a:p>
              <a:pPr marL="285750" indent="-285750">
                <a:spcAft>
                  <a:spcPts val="600"/>
                </a:spcAft>
                <a:buFont typeface="Arial" panose="020B0604020202020204" pitchFamily="34" charset="0"/>
                <a:buChar char="•"/>
              </a:pPr>
              <a:r>
                <a:rPr lang="cs-CZ" dirty="0">
                  <a:latin typeface="Trebuchet MS" panose="020B0603020202020204" pitchFamily="34" charset="0"/>
                </a:rPr>
                <a:t>Klid je jen speciální případ pohybu</a:t>
              </a:r>
              <a:r>
                <a:rPr lang="cs-CZ" dirty="0" smtClean="0">
                  <a:latin typeface="Trebuchet MS" panose="020B0603020202020204" pitchFamily="34" charset="0"/>
                </a:rPr>
                <a:t>.</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Jsou to </a:t>
              </a:r>
              <a:r>
                <a:rPr lang="cs-CZ" b="1" dirty="0" smtClean="0">
                  <a:latin typeface="Trebuchet MS" panose="020B0603020202020204" pitchFamily="34" charset="0"/>
                </a:rPr>
                <a:t>síly tření</a:t>
              </a:r>
              <a:r>
                <a:rPr lang="cs-CZ" dirty="0" smtClean="0">
                  <a:latin typeface="Trebuchet MS" panose="020B0603020202020204" pitchFamily="34" charset="0"/>
                </a:rPr>
                <a:t>, které způsobují, že se pohyb zastaví.</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Nepůsobí – </a:t>
              </a:r>
              <a:r>
                <a:rPr lang="cs-CZ" dirty="0" err="1" smtClean="0">
                  <a:latin typeface="Trebuchet MS" panose="020B0603020202020204" pitchFamily="34" charset="0"/>
                </a:rPr>
                <a:t>li</a:t>
              </a:r>
              <a:r>
                <a:rPr lang="cs-CZ" dirty="0" smtClean="0">
                  <a:latin typeface="Trebuchet MS" panose="020B0603020202020204" pitchFamily="34" charset="0"/>
                </a:rPr>
                <a:t> síly </a:t>
              </a:r>
            </a:p>
          </p:txBody>
        </p:sp>
        <p:pic>
          <p:nvPicPr>
            <p:cNvPr id="6150" name="Picture 6" descr="This artist's rendering shows NASA's New Horizons spacecraft during its flyby of Pluto and its moons on July 14, 2015. The spacecraft awoke from its final hibernation period on Dec. 6, 2014 in preparation for the epic Pluto encounter at the edge of the s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1030" y="2421292"/>
              <a:ext cx="2207838" cy="1731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6117967" y="4159895"/>
              <a:ext cx="2959684" cy="292388"/>
            </a:xfrm>
            <a:prstGeom prst="rect">
              <a:avLst/>
            </a:prstGeom>
            <a:noFill/>
          </p:spPr>
          <p:txBody>
            <a:bodyPr wrap="square" rtlCol="0">
              <a:spAutoFit/>
            </a:bodyPr>
            <a:lstStyle/>
            <a:p>
              <a:r>
                <a:rPr lang="cs-CZ" sz="1300" dirty="0" smtClean="0">
                  <a:latin typeface="Trebuchet MS" panose="020B0603020202020204" pitchFamily="34" charset="0"/>
                </a:rPr>
                <a:t>sonda New </a:t>
              </a:r>
              <a:r>
                <a:rPr lang="cs-CZ" sz="1300" dirty="0" err="1" smtClean="0">
                  <a:latin typeface="Trebuchet MS" panose="020B0603020202020204" pitchFamily="34" charset="0"/>
                </a:rPr>
                <a:t>Horizons</a:t>
              </a:r>
              <a:r>
                <a:rPr lang="cs-CZ" sz="1300" dirty="0" smtClean="0">
                  <a:latin typeface="Trebuchet MS" panose="020B0603020202020204" pitchFamily="34" charset="0"/>
                </a:rPr>
                <a:t> na cestě k Plutu</a:t>
              </a:r>
              <a:endParaRPr lang="cs-CZ" sz="1300" dirty="0">
                <a:latin typeface="Trebuchet MS" panose="020B0603020202020204" pitchFamily="34" charset="0"/>
              </a:endParaRPr>
            </a:p>
          </p:txBody>
        </p:sp>
        <p:sp>
          <p:nvSpPr>
            <p:cNvPr id="3" name="TextovéPole 2"/>
            <p:cNvSpPr txBox="1"/>
            <p:nvPr/>
          </p:nvSpPr>
          <p:spPr>
            <a:xfrm>
              <a:off x="3520443" y="3099962"/>
              <a:ext cx="3128339" cy="369332"/>
            </a:xfrm>
            <a:prstGeom prst="rect">
              <a:avLst/>
            </a:prstGeom>
            <a:solidFill>
              <a:srgbClr val="FFC000"/>
            </a:solidFill>
          </p:spPr>
          <p:txBody>
            <a:bodyPr wrap="square" rtlCol="0">
              <a:spAutoFit/>
            </a:bodyPr>
            <a:lstStyle/>
            <a:p>
              <a:r>
                <a:rPr lang="cs-CZ" b="1" dirty="0" smtClean="0">
                  <a:latin typeface="Trebuchet MS" panose="020B0603020202020204" pitchFamily="34" charset="0"/>
                </a:rPr>
                <a:t>inerciální vztažná soustava</a:t>
              </a:r>
            </a:p>
          </p:txBody>
        </p:sp>
        <p:sp>
          <p:nvSpPr>
            <p:cNvPr id="16" name="Šipka dolů 15"/>
            <p:cNvSpPr/>
            <p:nvPr/>
          </p:nvSpPr>
          <p:spPr>
            <a:xfrm rot="16200000">
              <a:off x="2906492" y="2901371"/>
              <a:ext cx="378823" cy="777240"/>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70649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568232" y="332655"/>
            <a:ext cx="845820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Einsteinův výtah</a:t>
            </a:r>
          </a:p>
        </p:txBody>
      </p:sp>
      <p:grpSp>
        <p:nvGrpSpPr>
          <p:cNvPr id="29" name="Skupina 28"/>
          <p:cNvGrpSpPr/>
          <p:nvPr/>
        </p:nvGrpSpPr>
        <p:grpSpPr>
          <a:xfrm>
            <a:off x="5453258" y="2407629"/>
            <a:ext cx="2406831" cy="3415055"/>
            <a:chOff x="940526" y="2233749"/>
            <a:chExt cx="2406831" cy="3415055"/>
          </a:xfrm>
        </p:grpSpPr>
        <p:sp>
          <p:nvSpPr>
            <p:cNvPr id="13" name="Obdélník 12"/>
            <p:cNvSpPr/>
            <p:nvPr/>
          </p:nvSpPr>
          <p:spPr>
            <a:xfrm>
              <a:off x="940526" y="2233749"/>
              <a:ext cx="2406831" cy="341505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F</a:t>
              </a:r>
              <a:endParaRPr lang="cs-CZ" dirty="0"/>
            </a:p>
          </p:txBody>
        </p:sp>
        <p:pic>
          <p:nvPicPr>
            <p:cNvPr id="5124" name="Picture 4" descr="http://images.hayneedle.com/mgen/master:HMI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664" y="2258786"/>
              <a:ext cx="833611" cy="83361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Přímá spojnice se šipkou 19"/>
            <p:cNvCxnSpPr/>
            <p:nvPr/>
          </p:nvCxnSpPr>
          <p:spPr>
            <a:xfrm>
              <a:off x="2074248" y="5078827"/>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1062947" y="4470650"/>
              <a:ext cx="1260566" cy="584775"/>
            </a:xfrm>
            <a:prstGeom prst="rect">
              <a:avLst/>
            </a:prstGeom>
            <a:noFill/>
          </p:spPr>
          <p:txBody>
            <a:bodyPr wrap="square" rtlCol="0">
              <a:spAutoFit/>
            </a:bodyPr>
            <a:lstStyle/>
            <a:p>
              <a:pPr algn="r"/>
              <a:r>
                <a:rPr lang="cs-CZ" sz="1600" dirty="0" smtClean="0">
                  <a:latin typeface="Trebuchet MS" panose="020B0603020202020204" pitchFamily="34" charset="0"/>
                </a:rPr>
                <a:t>gravitační síla</a:t>
              </a:r>
            </a:p>
          </p:txBody>
        </p:sp>
      </p:grpSp>
      <p:grpSp>
        <p:nvGrpSpPr>
          <p:cNvPr id="28" name="Skupina 27"/>
          <p:cNvGrpSpPr/>
          <p:nvPr/>
        </p:nvGrpSpPr>
        <p:grpSpPr>
          <a:xfrm>
            <a:off x="4389119" y="5839868"/>
            <a:ext cx="4508987" cy="1018132"/>
            <a:chOff x="4389119" y="5839868"/>
            <a:chExt cx="4508987" cy="1018132"/>
          </a:xfrm>
        </p:grpSpPr>
        <p:sp>
          <p:nvSpPr>
            <p:cNvPr id="26" name="Ovál 25"/>
            <p:cNvSpPr/>
            <p:nvPr/>
          </p:nvSpPr>
          <p:spPr>
            <a:xfrm>
              <a:off x="4499992" y="5839868"/>
              <a:ext cx="4320480" cy="92746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p:nvSpPr>
          <p:spPr>
            <a:xfrm>
              <a:off x="4389119" y="6248622"/>
              <a:ext cx="4508987" cy="60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7" name="Přímá spojnice 6"/>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grpSp>
        <p:nvGrpSpPr>
          <p:cNvPr id="38" name="Skupina 37"/>
          <p:cNvGrpSpPr/>
          <p:nvPr/>
        </p:nvGrpSpPr>
        <p:grpSpPr>
          <a:xfrm>
            <a:off x="1092926" y="1171303"/>
            <a:ext cx="2406831" cy="4629901"/>
            <a:chOff x="940526" y="1018903"/>
            <a:chExt cx="2406831" cy="4629901"/>
          </a:xfrm>
        </p:grpSpPr>
        <p:sp>
          <p:nvSpPr>
            <p:cNvPr id="39" name="Obdélník 38"/>
            <p:cNvSpPr/>
            <p:nvPr/>
          </p:nvSpPr>
          <p:spPr>
            <a:xfrm>
              <a:off x="940526" y="2233749"/>
              <a:ext cx="2406831" cy="341505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F</a:t>
              </a:r>
              <a:endParaRPr lang="cs-CZ" dirty="0"/>
            </a:p>
          </p:txBody>
        </p:sp>
        <p:pic>
          <p:nvPicPr>
            <p:cNvPr id="40" name="Picture 4" descr="http://images.hayneedle.com/mgen/master:HMI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4043" y="2254140"/>
              <a:ext cx="833611" cy="83361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D:\Pavel\Documents\Fyzika\Science To Go\Šebestová.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489" y="3688302"/>
              <a:ext cx="842373" cy="1921522"/>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Přímá spojnice 41"/>
            <p:cNvCxnSpPr>
              <a:stCxn id="39" idx="0"/>
            </p:cNvCxnSpPr>
            <p:nvPr/>
          </p:nvCxnSpPr>
          <p:spPr>
            <a:xfrm flipH="1" flipV="1">
              <a:off x="2143941" y="1018903"/>
              <a:ext cx="1" cy="1214846"/>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2671354" y="1626326"/>
              <a:ext cx="0" cy="607423"/>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2070471" y="5063743"/>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1811512" y="4436924"/>
              <a:ext cx="1260566" cy="584775"/>
            </a:xfrm>
            <a:prstGeom prst="rect">
              <a:avLst/>
            </a:prstGeom>
            <a:noFill/>
          </p:spPr>
          <p:txBody>
            <a:bodyPr wrap="square" rtlCol="0">
              <a:spAutoFit/>
            </a:bodyPr>
            <a:lstStyle/>
            <a:p>
              <a:r>
                <a:rPr lang="cs-CZ" sz="1600" dirty="0" smtClean="0">
                  <a:latin typeface="Trebuchet MS" panose="020B0603020202020204" pitchFamily="34" charset="0"/>
                </a:rPr>
                <a:t>setrvačná síla</a:t>
              </a:r>
            </a:p>
          </p:txBody>
        </p:sp>
        <p:sp>
          <p:nvSpPr>
            <p:cNvPr id="46" name="TextovéPole 45"/>
            <p:cNvSpPr txBox="1"/>
            <p:nvPr/>
          </p:nvSpPr>
          <p:spPr>
            <a:xfrm>
              <a:off x="2176411" y="1263525"/>
              <a:ext cx="1125229" cy="369332"/>
            </a:xfrm>
            <a:prstGeom prst="rect">
              <a:avLst/>
            </a:prstGeom>
            <a:noFill/>
          </p:spPr>
          <p:txBody>
            <a:bodyPr wrap="square" rtlCol="0">
              <a:spAutoFit/>
            </a:bodyPr>
            <a:lstStyle/>
            <a:p>
              <a:r>
                <a:rPr lang="cs-CZ" dirty="0" smtClean="0">
                  <a:latin typeface="Trebuchet MS" panose="020B0603020202020204" pitchFamily="34" charset="0"/>
                </a:rPr>
                <a:t>zrychlení</a:t>
              </a:r>
            </a:p>
          </p:txBody>
        </p:sp>
      </p:grpSp>
      <p:pic>
        <p:nvPicPr>
          <p:cNvPr id="47" name="Picture 8" descr="D:\Pavel\Documents\Fyzika\Science To Go\Ma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0230" y="4000433"/>
            <a:ext cx="1024695" cy="1775508"/>
          </a:xfrm>
          <a:prstGeom prst="rect">
            <a:avLst/>
          </a:prstGeom>
          <a:noFill/>
          <a:extLst>
            <a:ext uri="{909E8E84-426E-40DD-AFC4-6F175D3DCCD1}">
              <a14:hiddenFill xmlns:a14="http://schemas.microsoft.com/office/drawing/2010/main">
                <a:solidFill>
                  <a:srgbClr val="FFFFFF"/>
                </a:solidFill>
              </a14:hiddenFill>
            </a:ext>
          </a:extLst>
        </p:spPr>
      </p:pic>
      <p:sp>
        <p:nvSpPr>
          <p:cNvPr id="31" name="Volný tvar 30"/>
          <p:cNvSpPr/>
          <p:nvPr/>
        </p:nvSpPr>
        <p:spPr>
          <a:xfrm>
            <a:off x="1417320" y="3169576"/>
            <a:ext cx="2076994" cy="481501"/>
          </a:xfrm>
          <a:custGeom>
            <a:avLst/>
            <a:gdLst>
              <a:gd name="connsiteX0" fmla="*/ 0 w 2410097"/>
              <a:gd name="connsiteY0" fmla="*/ 4706 h 481501"/>
              <a:gd name="connsiteX1" fmla="*/ 777240 w 2410097"/>
              <a:gd name="connsiteY1" fmla="*/ 11238 h 481501"/>
              <a:gd name="connsiteX2" fmla="*/ 1489166 w 2410097"/>
              <a:gd name="connsiteY2" fmla="*/ 102678 h 481501"/>
              <a:gd name="connsiteX3" fmla="*/ 1972492 w 2410097"/>
              <a:gd name="connsiteY3" fmla="*/ 252901 h 481501"/>
              <a:gd name="connsiteX4" fmla="*/ 2410097 w 2410097"/>
              <a:gd name="connsiteY4" fmla="*/ 481501 h 48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097" h="481501">
                <a:moveTo>
                  <a:pt x="0" y="4706"/>
                </a:moveTo>
                <a:cubicBezTo>
                  <a:pt x="264523" y="-193"/>
                  <a:pt x="529046" y="-5091"/>
                  <a:pt x="777240" y="11238"/>
                </a:cubicBezTo>
                <a:cubicBezTo>
                  <a:pt x="1025434" y="27567"/>
                  <a:pt x="1289957" y="62401"/>
                  <a:pt x="1489166" y="102678"/>
                </a:cubicBezTo>
                <a:cubicBezTo>
                  <a:pt x="1688375" y="142955"/>
                  <a:pt x="1819004" y="189764"/>
                  <a:pt x="1972492" y="252901"/>
                </a:cubicBezTo>
                <a:cubicBezTo>
                  <a:pt x="2125980" y="316038"/>
                  <a:pt x="2332809" y="441224"/>
                  <a:pt x="2410097" y="481501"/>
                </a:cubicBezTo>
              </a:path>
            </a:pathLst>
          </a:custGeom>
          <a:noFill/>
          <a:ln>
            <a:solidFill>
              <a:srgbClr val="FF0000"/>
            </a:solidFill>
            <a:prstDash val="sys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125" name="Picture 5" descr="D:\Pavel\Documents\Fyzika\Science To Go\bul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36403" y="2997331"/>
            <a:ext cx="217344" cy="344490"/>
          </a:xfrm>
          <a:prstGeom prst="rect">
            <a:avLst/>
          </a:prstGeom>
          <a:noFill/>
          <a:extLst>
            <a:ext uri="{909E8E84-426E-40DD-AFC4-6F175D3DCCD1}">
              <a14:hiddenFill xmlns:a14="http://schemas.microsoft.com/office/drawing/2010/main">
                <a:solidFill>
                  <a:srgbClr val="FFFFFF"/>
                </a:solidFill>
              </a14:hiddenFill>
            </a:ext>
          </a:extLst>
        </p:spPr>
      </p:pic>
      <p:sp>
        <p:nvSpPr>
          <p:cNvPr id="51" name="Volný tvar 50"/>
          <p:cNvSpPr/>
          <p:nvPr/>
        </p:nvSpPr>
        <p:spPr>
          <a:xfrm>
            <a:off x="5797748" y="3191408"/>
            <a:ext cx="2076994" cy="481501"/>
          </a:xfrm>
          <a:custGeom>
            <a:avLst/>
            <a:gdLst>
              <a:gd name="connsiteX0" fmla="*/ 0 w 2410097"/>
              <a:gd name="connsiteY0" fmla="*/ 4706 h 481501"/>
              <a:gd name="connsiteX1" fmla="*/ 777240 w 2410097"/>
              <a:gd name="connsiteY1" fmla="*/ 11238 h 481501"/>
              <a:gd name="connsiteX2" fmla="*/ 1489166 w 2410097"/>
              <a:gd name="connsiteY2" fmla="*/ 102678 h 481501"/>
              <a:gd name="connsiteX3" fmla="*/ 1972492 w 2410097"/>
              <a:gd name="connsiteY3" fmla="*/ 252901 h 481501"/>
              <a:gd name="connsiteX4" fmla="*/ 2410097 w 2410097"/>
              <a:gd name="connsiteY4" fmla="*/ 481501 h 48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097" h="481501">
                <a:moveTo>
                  <a:pt x="0" y="4706"/>
                </a:moveTo>
                <a:cubicBezTo>
                  <a:pt x="264523" y="-193"/>
                  <a:pt x="529046" y="-5091"/>
                  <a:pt x="777240" y="11238"/>
                </a:cubicBezTo>
                <a:cubicBezTo>
                  <a:pt x="1025434" y="27567"/>
                  <a:pt x="1289957" y="62401"/>
                  <a:pt x="1489166" y="102678"/>
                </a:cubicBezTo>
                <a:cubicBezTo>
                  <a:pt x="1688375" y="142955"/>
                  <a:pt x="1819004" y="189764"/>
                  <a:pt x="1972492" y="252901"/>
                </a:cubicBezTo>
                <a:cubicBezTo>
                  <a:pt x="2125980" y="316038"/>
                  <a:pt x="2332809" y="441224"/>
                  <a:pt x="2410097" y="481501"/>
                </a:cubicBezTo>
              </a:path>
            </a:pathLst>
          </a:custGeom>
          <a:noFill/>
          <a:ln>
            <a:solidFill>
              <a:srgbClr val="FF0000"/>
            </a:solidFill>
            <a:prstDash val="sys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2" name="Picture 5" descr="D:\Pavel\Documents\Fyzika\Science To Go\bul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516831" y="3019163"/>
            <a:ext cx="217344" cy="344490"/>
          </a:xfrm>
          <a:prstGeom prst="rect">
            <a:avLst/>
          </a:prstGeom>
          <a:noFill/>
          <a:extLst>
            <a:ext uri="{909E8E84-426E-40DD-AFC4-6F175D3DCCD1}">
              <a14:hiddenFill xmlns:a14="http://schemas.microsoft.com/office/drawing/2010/main">
                <a:solidFill>
                  <a:srgbClr val="FFFFFF"/>
                </a:solidFill>
              </a14:hiddenFill>
            </a:ext>
          </a:extLst>
        </p:spPr>
      </p:pic>
      <p:sp>
        <p:nvSpPr>
          <p:cNvPr id="32" name="TextovéPole 31"/>
          <p:cNvSpPr txBox="1"/>
          <p:nvPr/>
        </p:nvSpPr>
        <p:spPr>
          <a:xfrm>
            <a:off x="6364136" y="5859697"/>
            <a:ext cx="754630" cy="369332"/>
          </a:xfrm>
          <a:prstGeom prst="rect">
            <a:avLst/>
          </a:prstGeom>
          <a:noFill/>
        </p:spPr>
        <p:txBody>
          <a:bodyPr wrap="square" rtlCol="0">
            <a:spAutoFit/>
          </a:bodyPr>
          <a:lstStyle/>
          <a:p>
            <a:r>
              <a:rPr lang="cs-CZ" dirty="0" smtClean="0">
                <a:effectLst>
                  <a:outerShdw blurRad="38100" dist="38100" dir="2700000" algn="tl">
                    <a:srgbClr val="000000">
                      <a:alpha val="43137"/>
                    </a:srgbClr>
                  </a:outerShdw>
                </a:effectLst>
                <a:latin typeface="Trebuchet MS" panose="020B0603020202020204" pitchFamily="34" charset="0"/>
              </a:rPr>
              <a:t>Země</a:t>
            </a:r>
          </a:p>
        </p:txBody>
      </p:sp>
      <p:sp>
        <p:nvSpPr>
          <p:cNvPr id="33" name="TextovéPole 32"/>
          <p:cNvSpPr txBox="1"/>
          <p:nvPr/>
        </p:nvSpPr>
        <p:spPr>
          <a:xfrm>
            <a:off x="3506847" y="3059233"/>
            <a:ext cx="1986290" cy="646331"/>
          </a:xfrm>
          <a:prstGeom prst="rect">
            <a:avLst/>
          </a:prstGeom>
          <a:noFill/>
        </p:spPr>
        <p:txBody>
          <a:bodyPr wrap="square" rtlCol="0">
            <a:spAutoFit/>
          </a:bodyPr>
          <a:lstStyle/>
          <a:p>
            <a:pPr algn="ctr"/>
            <a:r>
              <a:rPr lang="en-GB" dirty="0" err="1" smtClean="0">
                <a:solidFill>
                  <a:srgbClr val="C00000"/>
                </a:solidFill>
                <a:latin typeface="Trebuchet MS" panose="020B0603020202020204" pitchFamily="34" charset="0"/>
              </a:rPr>
              <a:t>sv</a:t>
            </a:r>
            <a:r>
              <a:rPr lang="cs-CZ" dirty="0" err="1" smtClean="0">
                <a:solidFill>
                  <a:srgbClr val="C00000"/>
                </a:solidFill>
                <a:latin typeface="Trebuchet MS" panose="020B0603020202020204" pitchFamily="34" charset="0"/>
              </a:rPr>
              <a:t>ětelný</a:t>
            </a:r>
            <a:r>
              <a:rPr lang="cs-CZ" dirty="0" smtClean="0">
                <a:solidFill>
                  <a:srgbClr val="C00000"/>
                </a:solidFill>
                <a:latin typeface="Trebuchet MS" panose="020B0603020202020204" pitchFamily="34" charset="0"/>
              </a:rPr>
              <a:t> paprsek se ohýbá</a:t>
            </a:r>
          </a:p>
        </p:txBody>
      </p:sp>
      <p:pic>
        <p:nvPicPr>
          <p:cNvPr id="5126" name="Picture 6" descr="D:\Pavel\Documents\Fyzika\Science To Go\Red shif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148" y="3823337"/>
            <a:ext cx="337892" cy="167756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D:\Pavel\Documents\Fyzika\Science To Go\bul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4992" y="5481307"/>
            <a:ext cx="217344" cy="34449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D:\Pavel\Documents\Fyzika\Science To Go\Red shif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3137" y="3823337"/>
            <a:ext cx="337892" cy="167756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D:\Pavel\Documents\Fyzika\Science To Go\bul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574" y="5481307"/>
            <a:ext cx="217344" cy="344490"/>
          </a:xfrm>
          <a:prstGeom prst="rect">
            <a:avLst/>
          </a:prstGeom>
          <a:noFill/>
          <a:extLst>
            <a:ext uri="{909E8E84-426E-40DD-AFC4-6F175D3DCCD1}">
              <a14:hiddenFill xmlns:a14="http://schemas.microsoft.com/office/drawing/2010/main">
                <a:solidFill>
                  <a:srgbClr val="FFFFFF"/>
                </a:solidFill>
              </a14:hiddenFill>
            </a:ext>
          </a:extLst>
        </p:spPr>
      </p:pic>
      <p:sp>
        <p:nvSpPr>
          <p:cNvPr id="36" name="TextovéPole 35"/>
          <p:cNvSpPr txBox="1"/>
          <p:nvPr/>
        </p:nvSpPr>
        <p:spPr>
          <a:xfrm>
            <a:off x="3693363" y="4422902"/>
            <a:ext cx="1534886" cy="646331"/>
          </a:xfrm>
          <a:prstGeom prst="rect">
            <a:avLst/>
          </a:prstGeom>
          <a:noFill/>
        </p:spPr>
        <p:txBody>
          <a:bodyPr wrap="square" rtlCol="0">
            <a:spAutoFit/>
          </a:bodyPr>
          <a:lstStyle/>
          <a:p>
            <a:pPr algn="ctr"/>
            <a:r>
              <a:rPr lang="cs-CZ" dirty="0" smtClean="0">
                <a:solidFill>
                  <a:srgbClr val="0000B4"/>
                </a:solidFill>
                <a:latin typeface="Trebuchet MS" panose="020B0603020202020204" pitchFamily="34" charset="0"/>
              </a:rPr>
              <a:t>gravitační </a:t>
            </a:r>
            <a:r>
              <a:rPr lang="cs-CZ" b="1" dirty="0" smtClean="0">
                <a:solidFill>
                  <a:srgbClr val="C00000"/>
                </a:solidFill>
                <a:latin typeface="Trebuchet MS" panose="020B0603020202020204" pitchFamily="34" charset="0"/>
              </a:rPr>
              <a:t>rudý</a:t>
            </a:r>
            <a:r>
              <a:rPr lang="cs-CZ" dirty="0" smtClean="0">
                <a:solidFill>
                  <a:srgbClr val="C00000"/>
                </a:solidFill>
                <a:latin typeface="Trebuchet MS" panose="020B0603020202020204" pitchFamily="34" charset="0"/>
              </a:rPr>
              <a:t> </a:t>
            </a:r>
            <a:r>
              <a:rPr lang="cs-CZ" dirty="0" smtClean="0">
                <a:solidFill>
                  <a:srgbClr val="0000B4"/>
                </a:solidFill>
                <a:latin typeface="Trebuchet MS" panose="020B0603020202020204" pitchFamily="34" charset="0"/>
              </a:rPr>
              <a:t>posuv</a:t>
            </a:r>
          </a:p>
        </p:txBody>
      </p:sp>
      <p:grpSp>
        <p:nvGrpSpPr>
          <p:cNvPr id="37" name="Skupina 36"/>
          <p:cNvGrpSpPr/>
          <p:nvPr/>
        </p:nvGrpSpPr>
        <p:grpSpPr>
          <a:xfrm>
            <a:off x="3982278" y="142683"/>
            <a:ext cx="4990878" cy="2289984"/>
            <a:chOff x="7924800" y="2673849"/>
            <a:chExt cx="4990878" cy="2289984"/>
          </a:xfrm>
        </p:grpSpPr>
        <p:sp>
          <p:nvSpPr>
            <p:cNvPr id="64" name="Obdélník 63"/>
            <p:cNvSpPr/>
            <p:nvPr/>
          </p:nvSpPr>
          <p:spPr>
            <a:xfrm>
              <a:off x="7924800" y="2673849"/>
              <a:ext cx="4990878" cy="2289984"/>
            </a:xfrm>
            <a:prstGeom prst="rect">
              <a:avLst/>
            </a:prstGeom>
            <a:solidFill>
              <a:schemeClr val="bg1"/>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65" name="TextovéPole 64"/>
            <p:cNvSpPr txBox="1"/>
            <p:nvPr/>
          </p:nvSpPr>
          <p:spPr>
            <a:xfrm>
              <a:off x="8626362" y="2751957"/>
              <a:ext cx="3587754" cy="461665"/>
            </a:xfrm>
            <a:prstGeom prst="rect">
              <a:avLst/>
            </a:prstGeom>
            <a:solidFill>
              <a:schemeClr val="bg1"/>
            </a:solidFill>
          </p:spPr>
          <p:txBody>
            <a:bodyPr wrap="square" rtlCol="0">
              <a:spAutoFit/>
            </a:bodyPr>
            <a:lstStyle/>
            <a:p>
              <a:r>
                <a:rPr lang="cs-CZ" sz="2400" dirty="0" smtClean="0">
                  <a:solidFill>
                    <a:srgbClr val="0000B4"/>
                  </a:solidFill>
                  <a:latin typeface="Trebuchet MS" panose="020B0603020202020204" pitchFamily="34" charset="0"/>
                </a:rPr>
                <a:t>Gravitační dilatace času</a:t>
              </a:r>
              <a:endParaRPr lang="cs-CZ" sz="2400" dirty="0">
                <a:solidFill>
                  <a:srgbClr val="0000B4"/>
                </a:solidFill>
                <a:latin typeface="Trebuchet MS" panose="020B0603020202020204" pitchFamily="34" charset="0"/>
              </a:endParaRPr>
            </a:p>
          </p:txBody>
        </p:sp>
        <p:sp>
          <p:nvSpPr>
            <p:cNvPr id="66" name="TextovéPole 65"/>
            <p:cNvSpPr txBox="1"/>
            <p:nvPr/>
          </p:nvSpPr>
          <p:spPr>
            <a:xfrm>
              <a:off x="8004313" y="3276808"/>
              <a:ext cx="4855962" cy="646331"/>
            </a:xfrm>
            <a:prstGeom prst="rect">
              <a:avLst/>
            </a:prstGeom>
            <a:solidFill>
              <a:schemeClr val="bg1"/>
            </a:solidFill>
          </p:spPr>
          <p:txBody>
            <a:bodyPr wrap="square" rtlCol="0">
              <a:spAutoFit/>
            </a:bodyPr>
            <a:lstStyle/>
            <a:p>
              <a:pPr algn="ctr"/>
              <a:r>
                <a:rPr lang="cs-CZ" dirty="0" smtClean="0">
                  <a:latin typeface="Trebuchet MS" panose="020B0603020202020204" pitchFamily="34" charset="0"/>
                </a:rPr>
                <a:t>Pokud na mě působí gravitace, </a:t>
              </a:r>
            </a:p>
            <a:p>
              <a:pPr algn="ctr"/>
              <a:r>
                <a:rPr lang="cs-CZ" b="1" dirty="0" smtClean="0">
                  <a:latin typeface="Trebuchet MS" panose="020B0603020202020204" pitchFamily="34" charset="0"/>
                </a:rPr>
                <a:t>plyne pro mě čas pomaleji</a:t>
              </a:r>
              <a:r>
                <a:rPr lang="cs-CZ" dirty="0" smtClean="0">
                  <a:latin typeface="Trebuchet MS" panose="020B0603020202020204" pitchFamily="34" charset="0"/>
                </a:rPr>
                <a:t>.</a:t>
              </a:r>
              <a:endParaRPr lang="cs-CZ" i="1"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67" name="Obdélník 66"/>
                <p:cNvSpPr/>
                <p:nvPr/>
              </p:nvSpPr>
              <p:spPr>
                <a:xfrm>
                  <a:off x="8136615" y="4065673"/>
                  <a:ext cx="1522981"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2400" b="0" i="1" smtClean="0">
                                <a:solidFill>
                                  <a:schemeClr val="tx1"/>
                                </a:solidFill>
                                <a:latin typeface="Cambria Math"/>
                              </a:rPr>
                            </m:ctrlPr>
                          </m:sSubPr>
                          <m:e>
                            <m:r>
                              <a:rPr lang="cs-CZ" sz="2400" b="0" i="1" smtClean="0">
                                <a:solidFill>
                                  <a:schemeClr val="tx1"/>
                                </a:solidFill>
                                <a:latin typeface="Cambria Math"/>
                              </a:rPr>
                              <m:t>𝑡</m:t>
                            </m:r>
                          </m:e>
                          <m:sub>
                            <m:r>
                              <a:rPr lang="cs-CZ" sz="2400" b="0" i="1" smtClean="0">
                                <a:solidFill>
                                  <a:schemeClr val="tx1"/>
                                </a:solidFill>
                                <a:latin typeface="Cambria Math"/>
                              </a:rPr>
                              <m:t>𝐺</m:t>
                            </m:r>
                          </m:sub>
                        </m:sSub>
                        <m:r>
                          <a:rPr lang="cs-CZ" sz="2400" b="0" i="1" smtClean="0">
                            <a:solidFill>
                              <a:schemeClr val="tx1"/>
                            </a:solidFill>
                            <a:latin typeface="Cambria Math"/>
                          </a:rPr>
                          <m:t>=</m:t>
                        </m:r>
                        <m:sSub>
                          <m:sSubPr>
                            <m:ctrlPr>
                              <a:rPr lang="cs-CZ" sz="2400" b="0" i="1" smtClean="0">
                                <a:solidFill>
                                  <a:schemeClr val="tx1"/>
                                </a:solidFill>
                                <a:latin typeface="Cambria Math"/>
                              </a:rPr>
                            </m:ctrlPr>
                          </m:sSubPr>
                          <m:e>
                            <m:r>
                              <a:rPr lang="cs-CZ" sz="2400" b="0" i="1" smtClean="0">
                                <a:solidFill>
                                  <a:schemeClr val="tx1"/>
                                </a:solidFill>
                                <a:latin typeface="Cambria Math"/>
                                <a:ea typeface="Cambria Math"/>
                              </a:rPr>
                              <m:t>𝛾</m:t>
                            </m:r>
                          </m:e>
                          <m:sub>
                            <m:r>
                              <a:rPr lang="cs-CZ" sz="2400" b="0" i="1" smtClean="0">
                                <a:solidFill>
                                  <a:schemeClr val="tx1"/>
                                </a:solidFill>
                                <a:latin typeface="Cambria Math"/>
                              </a:rPr>
                              <m:t>𝐺</m:t>
                            </m:r>
                          </m:sub>
                        </m:sSub>
                        <m:sSub>
                          <m:sSubPr>
                            <m:ctrlPr>
                              <a:rPr lang="cs-CZ" sz="2400" b="0" i="1" smtClean="0">
                                <a:solidFill>
                                  <a:schemeClr val="tx1"/>
                                </a:solidFill>
                                <a:latin typeface="Cambria Math"/>
                                <a:ea typeface="Cambria Math"/>
                              </a:rPr>
                            </m:ctrlPr>
                          </m:sSubPr>
                          <m:e>
                            <m:r>
                              <a:rPr lang="cs-CZ" sz="2400" b="0" i="1" smtClean="0">
                                <a:solidFill>
                                  <a:schemeClr val="tx1"/>
                                </a:solidFill>
                                <a:latin typeface="Cambria Math"/>
                                <a:ea typeface="Cambria Math"/>
                              </a:rPr>
                              <m:t>𝑡</m:t>
                            </m:r>
                          </m:e>
                          <m:sub>
                            <m:r>
                              <a:rPr lang="cs-CZ" sz="2400" b="0" i="1" smtClean="0">
                                <a:solidFill>
                                  <a:schemeClr val="tx1"/>
                                </a:solidFill>
                                <a:latin typeface="Cambria Math"/>
                                <a:ea typeface="Cambria Math"/>
                              </a:rPr>
                              <m:t>0</m:t>
                            </m:r>
                          </m:sub>
                        </m:sSub>
                      </m:oMath>
                    </m:oMathPara>
                  </a14:m>
                  <a:endParaRPr lang="cs-CZ" sz="2400" dirty="0">
                    <a:solidFill>
                      <a:schemeClr val="tx1"/>
                    </a:solidFill>
                  </a:endParaRPr>
                </a:p>
              </p:txBody>
            </p:sp>
          </mc:Choice>
          <mc:Fallback xmlns="">
            <p:sp>
              <p:nvSpPr>
                <p:cNvPr id="67" name="Obdélník 66"/>
                <p:cNvSpPr>
                  <a:spLocks noRot="1" noChangeAspect="1" noMove="1" noResize="1" noEditPoints="1" noAdjustHandles="1" noChangeArrowheads="1" noChangeShapeType="1" noTextEdit="1"/>
                </p:cNvSpPr>
                <p:nvPr/>
              </p:nvSpPr>
              <p:spPr>
                <a:xfrm>
                  <a:off x="8136615" y="4065673"/>
                  <a:ext cx="1522981" cy="461665"/>
                </a:xfrm>
                <a:prstGeom prst="rect">
                  <a:avLst/>
                </a:prstGeom>
                <a:blipFill rotWithShape="1">
                  <a:blip r:embed="rId8"/>
                  <a:stretch>
                    <a:fillRect b="-9333"/>
                  </a:stretch>
                </a:blipFill>
              </p:spPr>
              <p:txBody>
                <a:bodyPr/>
                <a:lstStyle/>
                <a:p>
                  <a:r>
                    <a:rPr lang="cs-CZ">
                      <a:noFill/>
                    </a:rPr>
                    <a:t> </a:t>
                  </a:r>
                </a:p>
              </p:txBody>
            </p:sp>
          </mc:Fallback>
        </mc:AlternateContent>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2626" y="3975899"/>
              <a:ext cx="2835005" cy="96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8" name="TextovéPole 47"/>
          <p:cNvSpPr txBox="1"/>
          <p:nvPr/>
        </p:nvSpPr>
        <p:spPr>
          <a:xfrm>
            <a:off x="506729" y="5840390"/>
            <a:ext cx="4640033" cy="584775"/>
          </a:xfrm>
          <a:prstGeom prst="rect">
            <a:avLst/>
          </a:prstGeom>
          <a:solidFill>
            <a:srgbClr val="FFC000"/>
          </a:solidFill>
        </p:spPr>
        <p:txBody>
          <a:bodyPr wrap="square" rtlCol="0">
            <a:spAutoFit/>
          </a:bodyPr>
          <a:lstStyle/>
          <a:p>
            <a:r>
              <a:rPr lang="cs-CZ" sz="1600" b="1" dirty="0" smtClean="0">
                <a:latin typeface="Trebuchet MS" panose="020B0603020202020204" pitchFamily="34" charset="0"/>
              </a:rPr>
              <a:t>Princip ekvivalence: </a:t>
            </a:r>
            <a:r>
              <a:rPr lang="cs-CZ" sz="1600" dirty="0" smtClean="0">
                <a:latin typeface="Trebuchet MS" panose="020B0603020202020204" pitchFamily="34" charset="0"/>
              </a:rPr>
              <a:t>Žádným pokusem nelze odlišit zrychlení od působení gravitačního pole.</a:t>
            </a:r>
          </a:p>
        </p:txBody>
      </p:sp>
    </p:spTree>
    <p:extLst>
      <p:ext uri="{BB962C8B-B14F-4D97-AF65-F5344CB8AC3E}">
        <p14:creationId xmlns:p14="http://schemas.microsoft.com/office/powerpoint/2010/main" val="395629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1000" fill="hold"/>
                                        <p:tgtEl>
                                          <p:spTgt spid="37"/>
                                        </p:tgtEl>
                                        <p:attrNameLst>
                                          <p:attrName>ppt_w</p:attrName>
                                        </p:attrNameLst>
                                      </p:cBhvr>
                                      <p:tavLst>
                                        <p:tav tm="0">
                                          <p:val>
                                            <p:fltVal val="0"/>
                                          </p:val>
                                        </p:tav>
                                        <p:tav tm="100000">
                                          <p:val>
                                            <p:strVal val="#ppt_w"/>
                                          </p:val>
                                        </p:tav>
                                      </p:tavLst>
                                    </p:anim>
                                    <p:anim calcmode="lin" valueType="num">
                                      <p:cBhvr>
                                        <p:cTn id="13" dur="1000" fill="hold"/>
                                        <p:tgtEl>
                                          <p:spTgt spid="37"/>
                                        </p:tgtEl>
                                        <p:attrNameLst>
                                          <p:attrName>ppt_h</p:attrName>
                                        </p:attrNameLst>
                                      </p:cBhvr>
                                      <p:tavLst>
                                        <p:tav tm="0">
                                          <p:val>
                                            <p:fltVal val="0"/>
                                          </p:val>
                                        </p:tav>
                                        <p:tav tm="100000">
                                          <p:val>
                                            <p:strVal val="#ppt_h"/>
                                          </p:val>
                                        </p:tav>
                                      </p:tavLst>
                                    </p:anim>
                                    <p:anim calcmode="lin" valueType="num">
                                      <p:cBhvr>
                                        <p:cTn id="14" dur="1000" fill="hold"/>
                                        <p:tgtEl>
                                          <p:spTgt spid="37"/>
                                        </p:tgtEl>
                                        <p:attrNameLst>
                                          <p:attrName>style.rotation</p:attrName>
                                        </p:attrNameLst>
                                      </p:cBhvr>
                                      <p:tavLst>
                                        <p:tav tm="0">
                                          <p:val>
                                            <p:fltVal val="90"/>
                                          </p:val>
                                        </p:tav>
                                        <p:tav tm="100000">
                                          <p:val>
                                            <p:fltVal val="0"/>
                                          </p:val>
                                        </p:tav>
                                      </p:tavLst>
                                    </p:anim>
                                    <p:animEffect transition="in" filter="fade">
                                      <p:cBhvr>
                                        <p:cTn id="1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568229" y="332656"/>
            <a:ext cx="845820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Slapové jevy</a:t>
            </a:r>
          </a:p>
        </p:txBody>
      </p:sp>
      <p:sp>
        <p:nvSpPr>
          <p:cNvPr id="13" name="Obdélník 12"/>
          <p:cNvSpPr/>
          <p:nvPr/>
        </p:nvSpPr>
        <p:spPr>
          <a:xfrm>
            <a:off x="5453258" y="2407629"/>
            <a:ext cx="2406831" cy="341505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F</a:t>
            </a:r>
            <a:endParaRPr lang="cs-CZ" dirty="0"/>
          </a:p>
        </p:txBody>
      </p:sp>
      <p:cxnSp>
        <p:nvCxnSpPr>
          <p:cNvPr id="20" name="Přímá spojnice se šipkou 19"/>
          <p:cNvCxnSpPr/>
          <p:nvPr/>
        </p:nvCxnSpPr>
        <p:spPr>
          <a:xfrm>
            <a:off x="6586980" y="5252707"/>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389119" y="5839868"/>
            <a:ext cx="4508987" cy="1018132"/>
            <a:chOff x="4389119" y="5839868"/>
            <a:chExt cx="4508987" cy="1018132"/>
          </a:xfrm>
        </p:grpSpPr>
        <p:sp>
          <p:nvSpPr>
            <p:cNvPr id="26" name="Ovál 25"/>
            <p:cNvSpPr/>
            <p:nvPr/>
          </p:nvSpPr>
          <p:spPr>
            <a:xfrm>
              <a:off x="4499992" y="5839868"/>
              <a:ext cx="4320480" cy="92746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p:nvSpPr>
          <p:spPr>
            <a:xfrm>
              <a:off x="4389119" y="6248622"/>
              <a:ext cx="4508987" cy="60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7" name="Přímá spojnice 6"/>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47" name="Picture 8" descr="D:\Pavel\Documents\Fyzika\Science To Go\M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0230" y="4000433"/>
            <a:ext cx="1024695" cy="17755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ovéPole 31"/>
          <p:cNvSpPr txBox="1"/>
          <p:nvPr/>
        </p:nvSpPr>
        <p:spPr>
          <a:xfrm>
            <a:off x="6364136" y="5859697"/>
            <a:ext cx="754630" cy="369332"/>
          </a:xfrm>
          <a:prstGeom prst="rect">
            <a:avLst/>
          </a:prstGeom>
          <a:noFill/>
        </p:spPr>
        <p:txBody>
          <a:bodyPr wrap="square" rtlCol="0">
            <a:spAutoFit/>
          </a:bodyPr>
          <a:lstStyle/>
          <a:p>
            <a:r>
              <a:rPr lang="cs-CZ" dirty="0" smtClean="0">
                <a:effectLst>
                  <a:outerShdw blurRad="38100" dist="38100" dir="2700000" algn="tl">
                    <a:srgbClr val="000000">
                      <a:alpha val="43137"/>
                    </a:srgbClr>
                  </a:outerShdw>
                </a:effectLst>
                <a:latin typeface="Trebuchet MS" panose="020B0603020202020204" pitchFamily="34" charset="0"/>
              </a:rPr>
              <a:t>Země</a:t>
            </a:r>
          </a:p>
        </p:txBody>
      </p:sp>
      <p:cxnSp>
        <p:nvCxnSpPr>
          <p:cNvPr id="48" name="Přímá spojnice se šipkou 47"/>
          <p:cNvCxnSpPr/>
          <p:nvPr/>
        </p:nvCxnSpPr>
        <p:spPr>
          <a:xfrm>
            <a:off x="5786846" y="5229305"/>
            <a:ext cx="109979" cy="480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422790" y="5241006"/>
            <a:ext cx="106799" cy="457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a:off x="5575679" y="4644530"/>
            <a:ext cx="1260566" cy="584775"/>
          </a:xfrm>
          <a:prstGeom prst="rect">
            <a:avLst/>
          </a:prstGeom>
          <a:noFill/>
        </p:spPr>
        <p:txBody>
          <a:bodyPr wrap="square" rtlCol="0">
            <a:spAutoFit/>
          </a:bodyPr>
          <a:lstStyle/>
          <a:p>
            <a:pPr algn="r"/>
            <a:r>
              <a:rPr lang="cs-CZ" sz="1600" dirty="0" smtClean="0">
                <a:latin typeface="Trebuchet MS" panose="020B0603020202020204" pitchFamily="34" charset="0"/>
              </a:rPr>
              <a:t>gravitační síla</a:t>
            </a:r>
          </a:p>
        </p:txBody>
      </p:sp>
      <p:cxnSp>
        <p:nvCxnSpPr>
          <p:cNvPr id="53" name="Přímá spojnice se šipkou 52"/>
          <p:cNvCxnSpPr/>
          <p:nvPr/>
        </p:nvCxnSpPr>
        <p:spPr>
          <a:xfrm>
            <a:off x="5681782" y="2534002"/>
            <a:ext cx="54989" cy="313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6586980" y="2534002"/>
            <a:ext cx="0" cy="313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H="1">
            <a:off x="7422790" y="2529551"/>
            <a:ext cx="65408" cy="3181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698862" y="1005840"/>
            <a:ext cx="8199243" cy="369332"/>
          </a:xfrm>
          <a:prstGeom prst="rect">
            <a:avLst/>
          </a:prstGeom>
          <a:noFill/>
        </p:spPr>
        <p:txBody>
          <a:bodyPr wrap="square" rtlCol="0">
            <a:spAutoFit/>
          </a:bodyPr>
          <a:lstStyle/>
          <a:p>
            <a:pPr marL="285750" indent="-285750">
              <a:buFont typeface="Arial" panose="020B0604020202020204" pitchFamily="34" charset="0"/>
              <a:buChar char="•"/>
            </a:pPr>
            <a:r>
              <a:rPr lang="cs-CZ" dirty="0" smtClean="0">
                <a:latin typeface="Trebuchet MS" panose="020B0603020202020204" pitchFamily="34" charset="0"/>
              </a:rPr>
              <a:t>je-li kabina výtahu dost velká, naměříme odchylky v gravitačním působení</a:t>
            </a:r>
          </a:p>
        </p:txBody>
      </p:sp>
      <p:sp>
        <p:nvSpPr>
          <p:cNvPr id="11" name="Šipka dolů 10"/>
          <p:cNvSpPr/>
          <p:nvPr/>
        </p:nvSpPr>
        <p:spPr>
          <a:xfrm>
            <a:off x="1600200" y="1375172"/>
            <a:ext cx="502920" cy="718457"/>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581311" y="2106691"/>
            <a:ext cx="3324497" cy="646331"/>
          </a:xfrm>
          <a:prstGeom prst="rect">
            <a:avLst/>
          </a:prstGeom>
          <a:solidFill>
            <a:srgbClr val="FFC000"/>
          </a:solidFill>
        </p:spPr>
        <p:txBody>
          <a:bodyPr wrap="square" rtlCol="0">
            <a:spAutoFit/>
          </a:bodyPr>
          <a:lstStyle/>
          <a:p>
            <a:pPr algn="ctr"/>
            <a:r>
              <a:rPr lang="cs-CZ" b="1" dirty="0" smtClean="0">
                <a:latin typeface="Trebuchet MS" panose="020B0603020202020204" pitchFamily="34" charset="0"/>
              </a:rPr>
              <a:t>Princip ekvivalence platí jen pro malé oblasti </a:t>
            </a:r>
            <a:r>
              <a:rPr lang="cs-CZ" dirty="0" smtClean="0">
                <a:latin typeface="Trebuchet MS" panose="020B0603020202020204" pitchFamily="34" charset="0"/>
              </a:rPr>
              <a:t>(lokálně)</a:t>
            </a:r>
          </a:p>
        </p:txBody>
      </p:sp>
      <p:sp>
        <p:nvSpPr>
          <p:cNvPr id="15" name="TextovéPole 14"/>
          <p:cNvSpPr txBox="1"/>
          <p:nvPr/>
        </p:nvSpPr>
        <p:spPr>
          <a:xfrm>
            <a:off x="966649" y="5631487"/>
            <a:ext cx="2704015" cy="369332"/>
          </a:xfrm>
          <a:prstGeom prst="rect">
            <a:avLst/>
          </a:prstGeom>
          <a:noFill/>
        </p:spPr>
        <p:txBody>
          <a:bodyPr wrap="square" rtlCol="0">
            <a:spAutoFit/>
          </a:bodyPr>
          <a:lstStyle/>
          <a:p>
            <a:r>
              <a:rPr lang="cs-CZ" b="1" dirty="0" smtClean="0">
                <a:solidFill>
                  <a:srgbClr val="C00000"/>
                </a:solidFill>
                <a:latin typeface="Trebuchet MS" panose="020B0603020202020204" pitchFamily="34" charset="0"/>
              </a:rPr>
              <a:t>Zakřivení prostoročasu</a:t>
            </a:r>
          </a:p>
        </p:txBody>
      </p:sp>
      <p:grpSp>
        <p:nvGrpSpPr>
          <p:cNvPr id="19" name="Skupina 18"/>
          <p:cNvGrpSpPr/>
          <p:nvPr/>
        </p:nvGrpSpPr>
        <p:grpSpPr>
          <a:xfrm>
            <a:off x="542117" y="2194298"/>
            <a:ext cx="4346692" cy="4072574"/>
            <a:chOff x="542117" y="2194298"/>
            <a:chExt cx="4346692" cy="4072574"/>
          </a:xfrm>
        </p:grpSpPr>
        <p:pic>
          <p:nvPicPr>
            <p:cNvPr id="56" name="Picture 8" descr="D:\Pavel\Documents\Fyzika\Science To Go\M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780" y="2534002"/>
              <a:ext cx="500802" cy="34191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542117" y="4075113"/>
              <a:ext cx="3533503" cy="646331"/>
            </a:xfrm>
            <a:prstGeom prst="rect">
              <a:avLst/>
            </a:prstGeom>
            <a:noFill/>
          </p:spPr>
          <p:txBody>
            <a:bodyPr wrap="square" rtlCol="0">
              <a:spAutoFit/>
            </a:bodyPr>
            <a:lstStyle/>
            <a:p>
              <a:pPr algn="ctr"/>
              <a:r>
                <a:rPr lang="cs-CZ" dirty="0" smtClean="0">
                  <a:latin typeface="Trebuchet MS" panose="020B0603020202020204" pitchFamily="34" charset="0"/>
                </a:rPr>
                <a:t>Takto by byl kluk natahován </a:t>
              </a:r>
            </a:p>
            <a:p>
              <a:pPr algn="ctr"/>
              <a:r>
                <a:rPr lang="cs-CZ" dirty="0" smtClean="0">
                  <a:latin typeface="Trebuchet MS" panose="020B0603020202020204" pitchFamily="34" charset="0"/>
                </a:rPr>
                <a:t>v blízkosti například </a:t>
              </a:r>
              <a:r>
                <a:rPr lang="cs-CZ" b="1" dirty="0" smtClean="0">
                  <a:latin typeface="Trebuchet MS" panose="020B0603020202020204" pitchFamily="34" charset="0"/>
                </a:rPr>
                <a:t>černé díry</a:t>
              </a:r>
              <a:r>
                <a:rPr lang="cs-CZ" dirty="0" smtClean="0">
                  <a:latin typeface="Trebuchet MS" panose="020B0603020202020204" pitchFamily="34" charset="0"/>
                </a:rPr>
                <a:t>.</a:t>
              </a:r>
            </a:p>
          </p:txBody>
        </p:sp>
        <p:cxnSp>
          <p:nvCxnSpPr>
            <p:cNvPr id="57" name="Přímá spojnice se šipkou 56"/>
            <p:cNvCxnSpPr/>
            <p:nvPr/>
          </p:nvCxnSpPr>
          <p:spPr>
            <a:xfrm>
              <a:off x="3916651" y="4115156"/>
              <a:ext cx="23512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Přímá spojnice se šipkou 60"/>
            <p:cNvCxnSpPr/>
            <p:nvPr/>
          </p:nvCxnSpPr>
          <p:spPr>
            <a:xfrm flipH="1">
              <a:off x="4652582" y="4115156"/>
              <a:ext cx="23622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Přímá spojnice se šipkou 61"/>
            <p:cNvCxnSpPr/>
            <p:nvPr/>
          </p:nvCxnSpPr>
          <p:spPr>
            <a:xfrm>
              <a:off x="4408712" y="5953171"/>
              <a:ext cx="0" cy="313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Přímá spojnice se šipkou 62"/>
            <p:cNvCxnSpPr/>
            <p:nvPr/>
          </p:nvCxnSpPr>
          <p:spPr>
            <a:xfrm flipV="1">
              <a:off x="4408712" y="2194298"/>
              <a:ext cx="6531" cy="3352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065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13955" y="322624"/>
            <a:ext cx="3331028"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Černá díra</a:t>
            </a:r>
          </a:p>
        </p:txBody>
      </p:sp>
      <p:sp>
        <p:nvSpPr>
          <p:cNvPr id="7" name="TextovéPole 6"/>
          <p:cNvSpPr txBox="1"/>
          <p:nvPr/>
        </p:nvSpPr>
        <p:spPr>
          <a:xfrm>
            <a:off x="731520" y="960120"/>
            <a:ext cx="4735286"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smtClean="0">
                <a:latin typeface="Trebuchet MS" panose="020B0603020202020204" pitchFamily="34" charset="0"/>
              </a:rPr>
              <a:t>velmi hmotný objekt malých rozměrů (minimálně asi 3 x hmotnost Slunce)</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prostoročas v jejich okolí silně zakřiven</a:t>
            </a:r>
          </a:p>
        </p:txBody>
      </p:sp>
      <p:sp>
        <p:nvSpPr>
          <p:cNvPr id="8" name="TextovéPole 7"/>
          <p:cNvSpPr txBox="1"/>
          <p:nvPr/>
        </p:nvSpPr>
        <p:spPr>
          <a:xfrm>
            <a:off x="613955" y="2022648"/>
            <a:ext cx="7276011"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Horizont černé díry</a:t>
            </a:r>
            <a:r>
              <a:rPr lang="en-GB" sz="2400" dirty="0" smtClean="0">
                <a:solidFill>
                  <a:srgbClr val="0000B4"/>
                </a:solidFill>
                <a:latin typeface="Trebuchet MS" panose="020B0603020202020204" pitchFamily="34" charset="0"/>
              </a:rPr>
              <a:t> (Schwarzschild</a:t>
            </a:r>
            <a:r>
              <a:rPr lang="cs-CZ" sz="2400" dirty="0" err="1" smtClean="0">
                <a:solidFill>
                  <a:srgbClr val="0000B4"/>
                </a:solidFill>
                <a:latin typeface="Trebuchet MS" panose="020B0603020202020204" pitchFamily="34" charset="0"/>
              </a:rPr>
              <a:t>ův</a:t>
            </a:r>
            <a:r>
              <a:rPr lang="cs-CZ" sz="2400" dirty="0" smtClean="0">
                <a:solidFill>
                  <a:srgbClr val="0000B4"/>
                </a:solidFill>
                <a:latin typeface="Trebuchet MS" panose="020B0603020202020204" pitchFamily="34" charset="0"/>
              </a:rPr>
              <a:t> poloměr)</a:t>
            </a:r>
          </a:p>
        </p:txBody>
      </p:sp>
      <p:sp>
        <p:nvSpPr>
          <p:cNvPr id="10" name="TextovéPole 9"/>
          <p:cNvSpPr txBox="1"/>
          <p:nvPr/>
        </p:nvSpPr>
        <p:spPr>
          <a:xfrm>
            <a:off x="731520" y="2534167"/>
            <a:ext cx="7236823"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latin typeface="Trebuchet MS" panose="020B0603020202020204" pitchFamily="34" charset="0"/>
              </a:rPr>
              <a:t>pod horizontem je </a:t>
            </a:r>
            <a:r>
              <a:rPr lang="cs-CZ" b="1" dirty="0" smtClean="0">
                <a:latin typeface="Trebuchet MS" panose="020B0603020202020204" pitchFamily="34" charset="0"/>
              </a:rPr>
              <a:t>2. kosmická </a:t>
            </a:r>
            <a:r>
              <a:rPr lang="cs-CZ" b="1" dirty="0" err="1" smtClean="0">
                <a:latin typeface="Trebuchet MS" panose="020B0603020202020204" pitchFamily="34" charset="0"/>
              </a:rPr>
              <a:t>rychost</a:t>
            </a:r>
            <a:r>
              <a:rPr lang="cs-CZ" b="1" dirty="0" smtClean="0">
                <a:latin typeface="Trebuchet MS" panose="020B0603020202020204" pitchFamily="34" charset="0"/>
              </a:rPr>
              <a:t> vyšší než </a:t>
            </a:r>
            <a:r>
              <a:rPr lang="cs-CZ" b="1" dirty="0" err="1" smtClean="0">
                <a:latin typeface="Trebuchet MS" panose="020B0603020202020204" pitchFamily="34" charset="0"/>
              </a:rPr>
              <a:t>rychost</a:t>
            </a:r>
            <a:r>
              <a:rPr lang="cs-CZ" b="1" dirty="0" smtClean="0">
                <a:latin typeface="Trebuchet MS" panose="020B0603020202020204" pitchFamily="34" charset="0"/>
              </a:rPr>
              <a:t> světla </a:t>
            </a:r>
            <a:r>
              <a:rPr lang="cs-CZ" dirty="0" smtClean="0">
                <a:latin typeface="Trebuchet MS" panose="020B0603020202020204" pitchFamily="34" charset="0"/>
              </a:rPr>
              <a:t>(nic se nemůže zpoza horizontu ven)</a:t>
            </a:r>
          </a:p>
        </p:txBody>
      </p:sp>
      <p:pic>
        <p:nvPicPr>
          <p:cNvPr id="6146" name="Picture 2" descr="https://upload.wikimedia.org/wikipedia/commons/5/5e/BH_LM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320" y="3197008"/>
            <a:ext cx="3974152" cy="31807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ovéPole 11"/>
              <p:cNvSpPr txBox="1"/>
              <p:nvPr/>
            </p:nvSpPr>
            <p:spPr>
              <a:xfrm>
                <a:off x="2279469" y="3444849"/>
                <a:ext cx="1553246" cy="7863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400" i="1" smtClean="0">
                              <a:latin typeface="Cambria Math"/>
                            </a:rPr>
                          </m:ctrlPr>
                        </m:sSubPr>
                        <m:e>
                          <m:r>
                            <a:rPr lang="cs-CZ" sz="2400" b="0" i="1" smtClean="0">
                              <a:latin typeface="Cambria Math"/>
                            </a:rPr>
                            <m:t>𝑟</m:t>
                          </m:r>
                        </m:e>
                        <m:sub>
                          <m:r>
                            <a:rPr lang="cs-CZ" sz="2400" b="0" i="1" smtClean="0">
                              <a:latin typeface="Cambria Math"/>
                            </a:rPr>
                            <m:t>h</m:t>
                          </m:r>
                        </m:sub>
                      </m:sSub>
                      <m:r>
                        <a:rPr lang="cs-CZ" sz="2400" b="0" i="1" smtClean="0">
                          <a:latin typeface="Cambria Math"/>
                        </a:rPr>
                        <m:t>=</m:t>
                      </m:r>
                      <m:f>
                        <m:fPr>
                          <m:ctrlPr>
                            <a:rPr lang="cs-CZ" sz="2400" b="0" i="1" smtClean="0">
                              <a:latin typeface="Cambria Math"/>
                            </a:rPr>
                          </m:ctrlPr>
                        </m:fPr>
                        <m:num>
                          <m:r>
                            <a:rPr lang="cs-CZ" sz="2400" b="0" i="1" smtClean="0">
                              <a:latin typeface="Cambria Math"/>
                            </a:rPr>
                            <m:t>2</m:t>
                          </m:r>
                          <m:r>
                            <a:rPr lang="cs-CZ" sz="2400" b="0" i="1" smtClean="0">
                              <a:latin typeface="Cambria Math"/>
                              <a:ea typeface="Cambria Math"/>
                            </a:rPr>
                            <m:t>𝜅</m:t>
                          </m:r>
                          <m:r>
                            <a:rPr lang="cs-CZ" sz="2400" b="0" i="1" smtClean="0">
                              <a:latin typeface="Cambria Math"/>
                              <a:ea typeface="Cambria Math"/>
                            </a:rPr>
                            <m:t>𝑀</m:t>
                          </m:r>
                        </m:num>
                        <m:den>
                          <m:sSup>
                            <m:sSupPr>
                              <m:ctrlPr>
                                <a:rPr lang="cs-CZ" sz="2400" b="0" i="1" smtClean="0">
                                  <a:latin typeface="Cambria Math"/>
                                </a:rPr>
                              </m:ctrlPr>
                            </m:sSupPr>
                            <m:e>
                              <m:r>
                                <a:rPr lang="cs-CZ" sz="2400" b="0" i="1" smtClean="0">
                                  <a:latin typeface="Cambria Math"/>
                                </a:rPr>
                                <m:t>𝑐</m:t>
                              </m:r>
                            </m:e>
                            <m:sup>
                              <m:r>
                                <a:rPr lang="cs-CZ" sz="2400" b="0" i="1" smtClean="0">
                                  <a:latin typeface="Cambria Math"/>
                                </a:rPr>
                                <m:t>2</m:t>
                              </m:r>
                            </m:sup>
                          </m:sSup>
                        </m:den>
                      </m:f>
                    </m:oMath>
                  </m:oMathPara>
                </a14:m>
                <a:endParaRPr lang="cs-CZ" sz="2400" dirty="0" smtClean="0">
                  <a:latin typeface="Trebuchet MS" panose="020B0603020202020204" pitchFamily="34" charset="0"/>
                </a:endParaRPr>
              </a:p>
            </p:txBody>
          </p:sp>
        </mc:Choice>
        <mc:Fallback xmlns="">
          <p:sp>
            <p:nvSpPr>
              <p:cNvPr id="12" name="TextovéPole 11"/>
              <p:cNvSpPr txBox="1">
                <a:spLocks noRot="1" noChangeAspect="1" noMove="1" noResize="1" noEditPoints="1" noAdjustHandles="1" noChangeArrowheads="1" noChangeShapeType="1" noTextEdit="1"/>
              </p:cNvSpPr>
              <p:nvPr/>
            </p:nvSpPr>
            <p:spPr>
              <a:xfrm>
                <a:off x="2279469" y="3444849"/>
                <a:ext cx="1553246" cy="786369"/>
              </a:xfrm>
              <a:prstGeom prst="rect">
                <a:avLst/>
              </a:prstGeom>
              <a:blipFill rotWithShape="1">
                <a:blip r:embed="rId3"/>
                <a:stretch>
                  <a:fillRect/>
                </a:stretch>
              </a:blipFill>
            </p:spPr>
            <p:txBody>
              <a:bodyPr/>
              <a:lstStyle/>
              <a:p>
                <a:r>
                  <a:rPr lang="cs-CZ">
                    <a:noFill/>
                  </a:rPr>
                  <a:t> </a:t>
                </a:r>
              </a:p>
            </p:txBody>
          </p:sp>
        </mc:Fallback>
      </mc:AlternateContent>
      <p:sp>
        <p:nvSpPr>
          <p:cNvPr id="13" name="TextovéPole 12"/>
          <p:cNvSpPr txBox="1"/>
          <p:nvPr/>
        </p:nvSpPr>
        <p:spPr>
          <a:xfrm>
            <a:off x="1018894" y="4778322"/>
            <a:ext cx="3520441" cy="984885"/>
          </a:xfrm>
          <a:prstGeom prst="rect">
            <a:avLst/>
          </a:prstGeom>
          <a:noFill/>
        </p:spPr>
        <p:txBody>
          <a:bodyPr wrap="square" rtlCol="0">
            <a:spAutoFit/>
          </a:bodyPr>
          <a:lstStyle/>
          <a:p>
            <a:pPr>
              <a:spcAft>
                <a:spcPts val="600"/>
              </a:spcAft>
            </a:pPr>
            <a:r>
              <a:rPr lang="cs-CZ" sz="1600" dirty="0" smtClean="0">
                <a:latin typeface="Trebuchet MS" panose="020B0603020202020204" pitchFamily="34" charset="0"/>
              </a:rPr>
              <a:t>Země	       9 mm</a:t>
            </a:r>
          </a:p>
          <a:p>
            <a:pPr>
              <a:spcAft>
                <a:spcPts val="600"/>
              </a:spcAft>
            </a:pPr>
            <a:r>
              <a:rPr lang="cs-CZ" sz="1600" dirty="0" smtClean="0">
                <a:latin typeface="Trebuchet MS" panose="020B0603020202020204" pitchFamily="34" charset="0"/>
              </a:rPr>
              <a:t>Slunce	       3 km</a:t>
            </a:r>
          </a:p>
          <a:p>
            <a:pPr>
              <a:spcAft>
                <a:spcPts val="600"/>
              </a:spcAft>
            </a:pPr>
            <a:r>
              <a:rPr lang="cs-CZ" sz="1600" dirty="0" smtClean="0">
                <a:latin typeface="Trebuchet MS" panose="020B0603020202020204" pitchFamily="34" charset="0"/>
              </a:rPr>
              <a:t>NGC 4889	       60 biliónů km</a:t>
            </a:r>
          </a:p>
        </p:txBody>
      </p:sp>
      <p:sp>
        <p:nvSpPr>
          <p:cNvPr id="14" name="Obdélník 13"/>
          <p:cNvSpPr/>
          <p:nvPr/>
        </p:nvSpPr>
        <p:spPr>
          <a:xfrm>
            <a:off x="1018894" y="4591594"/>
            <a:ext cx="2860767" cy="1325880"/>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5101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63474" y="2977884"/>
            <a:ext cx="8449559" cy="584775"/>
          </a:xfrm>
          <a:prstGeom prst="rect">
            <a:avLst/>
          </a:prstGeom>
          <a:noFill/>
        </p:spPr>
        <p:txBody>
          <a:bodyPr wrap="square" rtlCol="0">
            <a:spAutoFit/>
          </a:bodyPr>
          <a:lstStyle/>
          <a:p>
            <a:r>
              <a:rPr lang="cs-CZ" sz="3200" dirty="0" smtClean="0">
                <a:solidFill>
                  <a:srgbClr val="0000B4"/>
                </a:solidFill>
                <a:latin typeface="Trebuchet MS" panose="020B0603020202020204" pitchFamily="34" charset="0"/>
              </a:rPr>
              <a:t>Kde se setkáme s efekty teorie relativity?</a:t>
            </a:r>
            <a:endParaRPr lang="cs-CZ" sz="3200" dirty="0">
              <a:solidFill>
                <a:srgbClr val="0000B4"/>
              </a:solidFill>
              <a:latin typeface="Trebuchet MS" panose="020B0603020202020204" pitchFamily="34" charset="0"/>
            </a:endParaRPr>
          </a:p>
        </p:txBody>
      </p:sp>
    </p:spTree>
    <p:extLst>
      <p:ext uri="{BB962C8B-B14F-4D97-AF65-F5344CB8AC3E}">
        <p14:creationId xmlns:p14="http://schemas.microsoft.com/office/powerpoint/2010/main" val="1996540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www.gps.gov/multimedia/images/constel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1931" y="289942"/>
            <a:ext cx="3327446" cy="28395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40080" y="323071"/>
            <a:ext cx="8180392"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GPS</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G</a:t>
            </a:r>
            <a:r>
              <a:rPr lang="cs-CZ" sz="2600" dirty="0" err="1" smtClean="0">
                <a:solidFill>
                  <a:srgbClr val="0000B4"/>
                </a:solidFill>
                <a:latin typeface="Trebuchet MS" panose="020B0603020202020204" pitchFamily="34" charset="0"/>
              </a:rPr>
              <a:t>lobal</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P</a:t>
            </a:r>
            <a:r>
              <a:rPr lang="cs-CZ" sz="2600" dirty="0" err="1" smtClean="0">
                <a:solidFill>
                  <a:srgbClr val="0000B4"/>
                </a:solidFill>
                <a:latin typeface="Trebuchet MS" panose="020B0603020202020204" pitchFamily="34" charset="0"/>
              </a:rPr>
              <a:t>ositioning</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S</a:t>
            </a:r>
            <a:r>
              <a:rPr lang="cs-CZ" sz="2600" dirty="0" err="1" smtClean="0">
                <a:solidFill>
                  <a:srgbClr val="0000B4"/>
                </a:solidFill>
                <a:latin typeface="Trebuchet MS" panose="020B0603020202020204" pitchFamily="34" charset="0"/>
              </a:rPr>
              <a:t>ystem</a:t>
            </a:r>
            <a:r>
              <a:rPr lang="cs-CZ" sz="3200" dirty="0" smtClean="0">
                <a:solidFill>
                  <a:srgbClr val="0000B4"/>
                </a:solidFill>
                <a:latin typeface="Trebuchet MS" panose="020B0603020202020204" pitchFamily="34" charset="0"/>
              </a:rPr>
              <a:t>)</a:t>
            </a:r>
            <a:endParaRPr lang="cs-CZ" sz="3200" dirty="0">
              <a:solidFill>
                <a:srgbClr val="0000B4"/>
              </a:solidFill>
              <a:latin typeface="Trebuchet MS" panose="020B0603020202020204" pitchFamily="34" charset="0"/>
            </a:endParaRPr>
          </a:p>
        </p:txBody>
      </p:sp>
      <p:sp>
        <p:nvSpPr>
          <p:cNvPr id="8" name="TextovéPole 7"/>
          <p:cNvSpPr txBox="1"/>
          <p:nvPr/>
        </p:nvSpPr>
        <p:spPr>
          <a:xfrm>
            <a:off x="587164" y="3477813"/>
            <a:ext cx="5800383"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b="1" dirty="0" smtClean="0">
                <a:latin typeface="Trebuchet MS" panose="020B0603020202020204" pitchFamily="34" charset="0"/>
              </a:rPr>
              <a:t>32 družic </a:t>
            </a:r>
            <a:r>
              <a:rPr lang="cs-CZ" dirty="0" smtClean="0">
                <a:latin typeface="Trebuchet MS" panose="020B0603020202020204" pitchFamily="34" charset="0"/>
              </a:rPr>
              <a:t>obíhajících Zemi ve výšce cca </a:t>
            </a:r>
            <a:r>
              <a:rPr lang="cs-CZ" b="1" dirty="0" smtClean="0">
                <a:latin typeface="Trebuchet MS" panose="020B0603020202020204" pitchFamily="34" charset="0"/>
              </a:rPr>
              <a:t>20 000 km </a:t>
            </a:r>
            <a:r>
              <a:rPr lang="cs-CZ" dirty="0" smtClean="0">
                <a:latin typeface="Trebuchet MS" panose="020B0603020202020204" pitchFamily="34" charset="0"/>
              </a:rPr>
              <a:t>(v každou chvíli je na každém bodě Země vidět minimálně 9 družic)</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Rychlost družice vůči </a:t>
            </a:r>
            <a:r>
              <a:rPr lang="cs-CZ" i="1" dirty="0" smtClean="0">
                <a:latin typeface="Trebuchet MS" panose="020B0603020202020204" pitchFamily="34" charset="0"/>
              </a:rPr>
              <a:t>nerotující</a:t>
            </a:r>
            <a:r>
              <a:rPr lang="cs-CZ" dirty="0" smtClean="0">
                <a:latin typeface="Trebuchet MS" panose="020B0603020202020204" pitchFamily="34" charset="0"/>
              </a:rPr>
              <a:t> Zemi je cca </a:t>
            </a:r>
            <a:r>
              <a:rPr lang="cs-CZ" b="1" dirty="0" smtClean="0">
                <a:latin typeface="Trebuchet MS" panose="020B0603020202020204" pitchFamily="34" charset="0"/>
              </a:rPr>
              <a:t>4 km/s</a:t>
            </a:r>
            <a:r>
              <a:rPr lang="cs-CZ" dirty="0" smtClean="0">
                <a:latin typeface="Trebuchet MS" panose="020B0603020202020204" pitchFamily="34" charset="0"/>
              </a:rPr>
              <a:t> (každá družice Zemi oběhne 2x za den)</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V každé družici – </a:t>
            </a:r>
            <a:r>
              <a:rPr lang="cs-CZ" b="1" dirty="0" smtClean="0">
                <a:latin typeface="Trebuchet MS" panose="020B0603020202020204" pitchFamily="34" charset="0"/>
              </a:rPr>
              <a:t>atomové hodiny</a:t>
            </a:r>
            <a:r>
              <a:rPr lang="cs-CZ" dirty="0" smtClean="0">
                <a:latin typeface="Trebuchet MS" panose="020B0603020202020204" pitchFamily="34" charset="0"/>
              </a:rPr>
              <a:t>, které se za den opozdí nanejvýš o 1 nanosekundu</a:t>
            </a:r>
          </a:p>
        </p:txBody>
      </p:sp>
      <p:pic>
        <p:nvPicPr>
          <p:cNvPr id="2052" name="Picture 4" descr="https://timeandnavigation.si.edu/sites/default/files/multimedia-assets/nasm2013-0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329" y="4865904"/>
            <a:ext cx="1798132" cy="1540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PS IIA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586" y="979332"/>
            <a:ext cx="1097284" cy="10972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S IIR satell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878" y="979332"/>
            <a:ext cx="1093304" cy="10933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PS IIR(M) satell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586" y="2125644"/>
            <a:ext cx="1097284" cy="10972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PS IIF satell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5878" y="2129624"/>
            <a:ext cx="1093304" cy="109330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GPS III satelli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5605" y="1525984"/>
            <a:ext cx="1288774" cy="128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418387" y="6505304"/>
            <a:ext cx="3402085" cy="307777"/>
          </a:xfrm>
          <a:prstGeom prst="rect">
            <a:avLst/>
          </a:prstGeom>
          <a:noFill/>
        </p:spPr>
        <p:txBody>
          <a:bodyPr wrap="none" rtlCol="0">
            <a:spAutoFit/>
          </a:bodyPr>
          <a:lstStyle/>
          <a:p>
            <a:r>
              <a:rPr lang="cs-CZ" sz="1400" dirty="0" smtClean="0">
                <a:latin typeface="Trebuchet MS" panose="020B0603020202020204" pitchFamily="34" charset="0"/>
              </a:rPr>
              <a:t>Zdroj: </a:t>
            </a:r>
            <a:r>
              <a:rPr lang="cs-CZ" sz="1400" dirty="0" smtClean="0">
                <a:latin typeface="Trebuchet MS" panose="020B0603020202020204" pitchFamily="34" charset="0"/>
                <a:hlinkClick r:id="rId10"/>
              </a:rPr>
              <a:t>www.gps.gov/systems/gps/space</a:t>
            </a:r>
            <a:endParaRPr lang="cs-CZ" sz="1400" dirty="0">
              <a:latin typeface="Trebuchet MS" panose="020B0603020202020204" pitchFamily="34" charset="0"/>
            </a:endParaRPr>
          </a:p>
        </p:txBody>
      </p:sp>
    </p:spTree>
    <p:extLst>
      <p:ext uri="{BB962C8B-B14F-4D97-AF65-F5344CB8AC3E}">
        <p14:creationId xmlns:p14="http://schemas.microsoft.com/office/powerpoint/2010/main" val="2571282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www.gps.gov/multimedia/images/constel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1931" y="289942"/>
            <a:ext cx="3327446" cy="28395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40080" y="323071"/>
            <a:ext cx="8180392"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GPS</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G</a:t>
            </a:r>
            <a:r>
              <a:rPr lang="cs-CZ" sz="2600" dirty="0" err="1" smtClean="0">
                <a:solidFill>
                  <a:srgbClr val="0000B4"/>
                </a:solidFill>
                <a:latin typeface="Trebuchet MS" panose="020B0603020202020204" pitchFamily="34" charset="0"/>
              </a:rPr>
              <a:t>lobal</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P</a:t>
            </a:r>
            <a:r>
              <a:rPr lang="cs-CZ" sz="2600" dirty="0" err="1" smtClean="0">
                <a:solidFill>
                  <a:srgbClr val="0000B4"/>
                </a:solidFill>
                <a:latin typeface="Trebuchet MS" panose="020B0603020202020204" pitchFamily="34" charset="0"/>
              </a:rPr>
              <a:t>ositioning</a:t>
            </a:r>
            <a:r>
              <a:rPr lang="cs-CZ" sz="3200" dirty="0" smtClean="0">
                <a:solidFill>
                  <a:srgbClr val="0000B4"/>
                </a:solidFill>
                <a:latin typeface="Trebuchet MS" panose="020B0603020202020204" pitchFamily="34" charset="0"/>
              </a:rPr>
              <a:t> </a:t>
            </a:r>
            <a:r>
              <a:rPr lang="cs-CZ" sz="3200" dirty="0" err="1" smtClean="0">
                <a:solidFill>
                  <a:srgbClr val="0000B4"/>
                </a:solidFill>
                <a:latin typeface="Trebuchet MS" panose="020B0603020202020204" pitchFamily="34" charset="0"/>
              </a:rPr>
              <a:t>S</a:t>
            </a:r>
            <a:r>
              <a:rPr lang="cs-CZ" sz="2600" dirty="0" err="1" smtClean="0">
                <a:solidFill>
                  <a:srgbClr val="0000B4"/>
                </a:solidFill>
                <a:latin typeface="Trebuchet MS" panose="020B0603020202020204" pitchFamily="34" charset="0"/>
              </a:rPr>
              <a:t>ystem</a:t>
            </a:r>
            <a:r>
              <a:rPr lang="cs-CZ" sz="3200" dirty="0" smtClean="0">
                <a:solidFill>
                  <a:srgbClr val="0000B4"/>
                </a:solidFill>
                <a:latin typeface="Trebuchet MS" panose="020B0603020202020204" pitchFamily="34" charset="0"/>
              </a:rPr>
              <a:t>)</a:t>
            </a:r>
            <a:endParaRPr lang="cs-CZ" sz="3200" dirty="0">
              <a:solidFill>
                <a:srgbClr val="0000B4"/>
              </a:solidFill>
              <a:latin typeface="Trebuchet MS" panose="020B0603020202020204" pitchFamily="34" charset="0"/>
            </a:endParaRPr>
          </a:p>
        </p:txBody>
      </p:sp>
      <p:sp>
        <p:nvSpPr>
          <p:cNvPr id="8" name="TextovéPole 7"/>
          <p:cNvSpPr txBox="1"/>
          <p:nvPr/>
        </p:nvSpPr>
        <p:spPr>
          <a:xfrm>
            <a:off x="587164" y="3477813"/>
            <a:ext cx="5800383"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b="1" dirty="0" smtClean="0">
                <a:latin typeface="Trebuchet MS" panose="020B0603020202020204" pitchFamily="34" charset="0"/>
              </a:rPr>
              <a:t>32 družic </a:t>
            </a:r>
            <a:r>
              <a:rPr lang="cs-CZ" dirty="0" smtClean="0">
                <a:latin typeface="Trebuchet MS" panose="020B0603020202020204" pitchFamily="34" charset="0"/>
              </a:rPr>
              <a:t>obíhajících Zemi ve výšce cca </a:t>
            </a:r>
            <a:r>
              <a:rPr lang="cs-CZ" b="1" dirty="0" smtClean="0">
                <a:latin typeface="Trebuchet MS" panose="020B0603020202020204" pitchFamily="34" charset="0"/>
              </a:rPr>
              <a:t>20 000 km </a:t>
            </a:r>
            <a:r>
              <a:rPr lang="cs-CZ" dirty="0" smtClean="0">
                <a:latin typeface="Trebuchet MS" panose="020B0603020202020204" pitchFamily="34" charset="0"/>
              </a:rPr>
              <a:t>(v každou chvíli je na každém bodě Země vidět minimálně 9 družic)</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Rychlost družice vůči </a:t>
            </a:r>
            <a:r>
              <a:rPr lang="cs-CZ" i="1" dirty="0" smtClean="0">
                <a:latin typeface="Trebuchet MS" panose="020B0603020202020204" pitchFamily="34" charset="0"/>
              </a:rPr>
              <a:t>nerotující</a:t>
            </a:r>
            <a:r>
              <a:rPr lang="cs-CZ" dirty="0" smtClean="0">
                <a:latin typeface="Trebuchet MS" panose="020B0603020202020204" pitchFamily="34" charset="0"/>
              </a:rPr>
              <a:t> Zemi je cca </a:t>
            </a:r>
            <a:r>
              <a:rPr lang="cs-CZ" b="1" dirty="0" smtClean="0">
                <a:latin typeface="Trebuchet MS" panose="020B0603020202020204" pitchFamily="34" charset="0"/>
              </a:rPr>
              <a:t>4 km/s</a:t>
            </a:r>
            <a:r>
              <a:rPr lang="cs-CZ" dirty="0" smtClean="0">
                <a:latin typeface="Trebuchet MS" panose="020B0603020202020204" pitchFamily="34" charset="0"/>
              </a:rPr>
              <a:t> (každá družice Zemi oběhne 2x za den)</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V každé družici – </a:t>
            </a:r>
            <a:r>
              <a:rPr lang="cs-CZ" b="1" dirty="0" smtClean="0">
                <a:latin typeface="Trebuchet MS" panose="020B0603020202020204" pitchFamily="34" charset="0"/>
              </a:rPr>
              <a:t>atomové hodiny</a:t>
            </a:r>
            <a:r>
              <a:rPr lang="cs-CZ" dirty="0" smtClean="0">
                <a:latin typeface="Trebuchet MS" panose="020B0603020202020204" pitchFamily="34" charset="0"/>
              </a:rPr>
              <a:t>, které se za den opozdí nanejvýš o 1 nanosekundu</a:t>
            </a:r>
          </a:p>
        </p:txBody>
      </p:sp>
      <p:pic>
        <p:nvPicPr>
          <p:cNvPr id="2052" name="Picture 4" descr="https://timeandnavigation.si.edu/sites/default/files/multimedia-assets/nasm2013-0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329" y="4865904"/>
            <a:ext cx="1798132" cy="1540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PS IIA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586" y="979332"/>
            <a:ext cx="1097284" cy="10972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S IIR satell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878" y="979332"/>
            <a:ext cx="1093304" cy="10933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PS IIR(M) satell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586" y="2125644"/>
            <a:ext cx="1097284" cy="10972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PS IIF satell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5878" y="2129624"/>
            <a:ext cx="1093304" cy="109330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GPS III satelli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5605" y="1525984"/>
            <a:ext cx="1288774" cy="128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418387" y="6505304"/>
            <a:ext cx="3402085" cy="307777"/>
          </a:xfrm>
          <a:prstGeom prst="rect">
            <a:avLst/>
          </a:prstGeom>
          <a:noFill/>
        </p:spPr>
        <p:txBody>
          <a:bodyPr wrap="none" rtlCol="0">
            <a:spAutoFit/>
          </a:bodyPr>
          <a:lstStyle/>
          <a:p>
            <a:r>
              <a:rPr lang="cs-CZ" sz="1400" dirty="0" smtClean="0">
                <a:latin typeface="Trebuchet MS" panose="020B0603020202020204" pitchFamily="34" charset="0"/>
              </a:rPr>
              <a:t>Zdroj: </a:t>
            </a:r>
            <a:r>
              <a:rPr lang="cs-CZ" sz="1400" dirty="0" smtClean="0">
                <a:latin typeface="Trebuchet MS" panose="020B0603020202020204" pitchFamily="34" charset="0"/>
                <a:hlinkClick r:id="rId10"/>
              </a:rPr>
              <a:t>www.gps.gov/systems/gps/space</a:t>
            </a:r>
            <a:endParaRPr lang="cs-CZ" sz="1400" dirty="0">
              <a:latin typeface="Trebuchet MS" panose="020B0603020202020204" pitchFamily="34" charset="0"/>
            </a:endParaRPr>
          </a:p>
        </p:txBody>
      </p:sp>
      <p:grpSp>
        <p:nvGrpSpPr>
          <p:cNvPr id="15" name="Skupina 14"/>
          <p:cNvGrpSpPr/>
          <p:nvPr/>
        </p:nvGrpSpPr>
        <p:grpSpPr>
          <a:xfrm>
            <a:off x="1903801" y="1313813"/>
            <a:ext cx="5652949" cy="4676013"/>
            <a:chOff x="1903801" y="1313813"/>
            <a:chExt cx="5652949" cy="4676013"/>
          </a:xfrm>
        </p:grpSpPr>
        <p:pic>
          <p:nvPicPr>
            <p:cNvPr id="14"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3801" y="1313813"/>
              <a:ext cx="5652949" cy="4676013"/>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7" name="Přímá spojnice se šipkou 6"/>
            <p:cNvCxnSpPr/>
            <p:nvPr/>
          </p:nvCxnSpPr>
          <p:spPr>
            <a:xfrm>
              <a:off x="2390503" y="2442753"/>
              <a:ext cx="1162594" cy="0"/>
            </a:xfrm>
            <a:prstGeom prst="straightConnector1">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36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40080" y="323071"/>
            <a:ext cx="361188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Jak GPS funguje</a:t>
            </a:r>
            <a:endParaRPr lang="cs-CZ" sz="3200" dirty="0">
              <a:solidFill>
                <a:srgbClr val="0000B4"/>
              </a:solidFill>
              <a:latin typeface="Trebuchet MS" panose="020B0603020202020204" pitchFamily="34" charset="0"/>
            </a:endParaRPr>
          </a:p>
        </p:txBody>
      </p:sp>
      <p:pic>
        <p:nvPicPr>
          <p:cNvPr id="5123" name="Picture 3" descr="D:\Pavel\Desktop\G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 y="1033696"/>
            <a:ext cx="5824128" cy="5104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307455" y="1267097"/>
            <a:ext cx="2751636" cy="584775"/>
          </a:xfrm>
          <a:prstGeom prst="rect">
            <a:avLst/>
          </a:prstGeom>
          <a:noFill/>
        </p:spPr>
        <p:txBody>
          <a:bodyPr wrap="square" rtlCol="0">
            <a:spAutoFit/>
          </a:bodyPr>
          <a:lstStyle/>
          <a:p>
            <a:r>
              <a:rPr lang="cs-CZ" sz="1600" dirty="0" smtClean="0">
                <a:latin typeface="Trebuchet MS" panose="020B0603020202020204" pitchFamily="34" charset="0"/>
              </a:rPr>
              <a:t>Každá družice vysílá údaj</a:t>
            </a:r>
          </a:p>
          <a:p>
            <a:r>
              <a:rPr lang="cs-CZ" sz="1600" dirty="0" smtClean="0">
                <a:latin typeface="Trebuchet MS" panose="020B0603020202020204" pitchFamily="34" charset="0"/>
              </a:rPr>
              <a:t>o své poloze a o svém čase.</a:t>
            </a:r>
            <a:endParaRPr lang="cs-CZ" sz="1600" dirty="0">
              <a:latin typeface="Trebuchet MS" panose="020B0603020202020204" pitchFamily="34" charset="0"/>
            </a:endParaRPr>
          </a:p>
        </p:txBody>
      </p:sp>
      <p:sp>
        <p:nvSpPr>
          <p:cNvPr id="3" name="TextovéPole 2"/>
          <p:cNvSpPr txBox="1"/>
          <p:nvPr/>
        </p:nvSpPr>
        <p:spPr>
          <a:xfrm>
            <a:off x="6307455" y="2937069"/>
            <a:ext cx="2558736" cy="584775"/>
          </a:xfrm>
          <a:prstGeom prst="rect">
            <a:avLst/>
          </a:prstGeom>
          <a:noFill/>
        </p:spPr>
        <p:txBody>
          <a:bodyPr wrap="square" rtlCol="0">
            <a:spAutoFit/>
          </a:bodyPr>
          <a:lstStyle/>
          <a:p>
            <a:r>
              <a:rPr lang="cs-CZ" sz="1600" dirty="0" smtClean="0">
                <a:latin typeface="Trebuchet MS" panose="020B0603020202020204" pitchFamily="34" charset="0"/>
              </a:rPr>
              <a:t>Signál se šíří rychlostí světla </a:t>
            </a:r>
            <a:r>
              <a:rPr lang="en-GB" sz="1600" b="1" i="1" dirty="0" smtClean="0">
                <a:latin typeface="Trebuchet MS" panose="020B0603020202020204" pitchFamily="34" charset="0"/>
              </a:rPr>
              <a:t>c</a:t>
            </a:r>
            <a:r>
              <a:rPr lang="en-GB" sz="1600" dirty="0" smtClean="0">
                <a:latin typeface="Trebuchet MS" panose="020B0603020202020204" pitchFamily="34" charset="0"/>
              </a:rPr>
              <a:t> </a:t>
            </a:r>
            <a:r>
              <a:rPr lang="cs-CZ" sz="1600" dirty="0" smtClean="0">
                <a:latin typeface="Trebuchet MS" panose="020B0603020202020204" pitchFamily="34" charset="0"/>
              </a:rPr>
              <a:t>k zemi.</a:t>
            </a:r>
            <a:endParaRPr lang="cs-CZ" sz="1600" dirty="0">
              <a:latin typeface="Trebuchet MS" panose="020B0603020202020204" pitchFamily="34" charset="0"/>
            </a:endParaRPr>
          </a:p>
        </p:txBody>
      </p:sp>
      <p:sp>
        <p:nvSpPr>
          <p:cNvPr id="7" name="TextovéPole 6"/>
          <p:cNvSpPr txBox="1"/>
          <p:nvPr/>
        </p:nvSpPr>
        <p:spPr>
          <a:xfrm>
            <a:off x="5411067" y="4597687"/>
            <a:ext cx="3589242" cy="1077218"/>
          </a:xfrm>
          <a:prstGeom prst="rect">
            <a:avLst/>
          </a:prstGeom>
          <a:noFill/>
        </p:spPr>
        <p:txBody>
          <a:bodyPr wrap="square" rtlCol="0">
            <a:spAutoFit/>
          </a:bodyPr>
          <a:lstStyle/>
          <a:p>
            <a:r>
              <a:rPr lang="cs-CZ" sz="1600" dirty="0" smtClean="0">
                <a:latin typeface="Trebuchet MS" panose="020B0603020202020204" pitchFamily="34" charset="0"/>
              </a:rPr>
              <a:t>Pokud GPS zařízení zachytí signál alespoň ze </a:t>
            </a:r>
            <a:r>
              <a:rPr lang="cs-CZ" sz="1600" b="1" dirty="0" smtClean="0">
                <a:latin typeface="Trebuchet MS" panose="020B0603020202020204" pitchFamily="34" charset="0"/>
              </a:rPr>
              <a:t>čtyř družic</a:t>
            </a:r>
            <a:r>
              <a:rPr lang="cs-CZ" sz="1600" dirty="0" smtClean="0">
                <a:latin typeface="Trebuchet MS" panose="020B0603020202020204" pitchFamily="34" charset="0"/>
              </a:rPr>
              <a:t>, ze zpoždění signálu vypočítá triangulací svou přesnou polohu.</a:t>
            </a:r>
            <a:endParaRPr lang="cs-CZ" sz="1600" dirty="0">
              <a:latin typeface="Trebuchet MS" panose="020B0603020202020204" pitchFamily="34" charset="0"/>
            </a:endParaRPr>
          </a:p>
        </p:txBody>
      </p:sp>
      <p:sp>
        <p:nvSpPr>
          <p:cNvPr id="8" name="TextovéPole 7"/>
          <p:cNvSpPr txBox="1"/>
          <p:nvPr/>
        </p:nvSpPr>
        <p:spPr>
          <a:xfrm>
            <a:off x="4526116" y="3997715"/>
            <a:ext cx="3657600" cy="307777"/>
          </a:xfrm>
          <a:prstGeom prst="rect">
            <a:avLst/>
          </a:prstGeom>
          <a:noFill/>
        </p:spPr>
        <p:txBody>
          <a:bodyPr wrap="square" rtlCol="0">
            <a:spAutoFit/>
          </a:bodyPr>
          <a:lstStyle/>
          <a:p>
            <a:r>
              <a:rPr lang="en-GB" sz="1400" dirty="0" err="1" smtClean="0">
                <a:solidFill>
                  <a:srgbClr val="FF0000"/>
                </a:solidFill>
                <a:latin typeface="Trebuchet MS" panose="020B0603020202020204" pitchFamily="34" charset="0"/>
              </a:rPr>
              <a:t>vzd</a:t>
            </a:r>
            <a:r>
              <a:rPr lang="cs-CZ" sz="1400" dirty="0" err="1" smtClean="0">
                <a:solidFill>
                  <a:srgbClr val="FF0000"/>
                </a:solidFill>
                <a:latin typeface="Trebuchet MS" panose="020B0603020202020204" pitchFamily="34" charset="0"/>
              </a:rPr>
              <a:t>álenost</a:t>
            </a:r>
            <a:r>
              <a:rPr lang="cs-CZ" sz="1400" dirty="0" smtClean="0">
                <a:solidFill>
                  <a:srgbClr val="FF0000"/>
                </a:solidFill>
                <a:latin typeface="Trebuchet MS" panose="020B0603020202020204" pitchFamily="34" charset="0"/>
              </a:rPr>
              <a:t> družice = </a:t>
            </a:r>
            <a:r>
              <a:rPr lang="cs-CZ" sz="1400" b="1" i="1" dirty="0" smtClean="0">
                <a:solidFill>
                  <a:srgbClr val="FF0000"/>
                </a:solidFill>
                <a:latin typeface="Trebuchet MS" panose="020B0603020202020204" pitchFamily="34" charset="0"/>
              </a:rPr>
              <a:t>c</a:t>
            </a:r>
            <a:r>
              <a:rPr lang="cs-CZ" sz="1400" dirty="0" smtClean="0">
                <a:solidFill>
                  <a:srgbClr val="FF0000"/>
                </a:solidFill>
                <a:latin typeface="Trebuchet MS" panose="020B0603020202020204" pitchFamily="34" charset="0"/>
              </a:rPr>
              <a:t> x zpoždění signálu</a:t>
            </a:r>
            <a:endParaRPr lang="cs-CZ" sz="1400" dirty="0">
              <a:solidFill>
                <a:srgbClr val="FF0000"/>
              </a:solidFill>
              <a:latin typeface="Trebuchet MS" panose="020B0603020202020204" pitchFamily="34" charset="0"/>
            </a:endParaRPr>
          </a:p>
        </p:txBody>
      </p:sp>
      <p:sp>
        <p:nvSpPr>
          <p:cNvPr id="9" name="TextovéPole 8"/>
          <p:cNvSpPr txBox="1"/>
          <p:nvPr/>
        </p:nvSpPr>
        <p:spPr>
          <a:xfrm>
            <a:off x="1698171" y="6048715"/>
            <a:ext cx="5985101" cy="338554"/>
          </a:xfrm>
          <a:prstGeom prst="rect">
            <a:avLst/>
          </a:prstGeom>
          <a:solidFill>
            <a:srgbClr val="FFC000"/>
          </a:solidFill>
        </p:spPr>
        <p:txBody>
          <a:bodyPr wrap="square" rtlCol="0">
            <a:spAutoFit/>
          </a:bodyPr>
          <a:lstStyle/>
          <a:p>
            <a:pPr algn="ctr"/>
            <a:r>
              <a:rPr lang="cs-CZ" sz="1600" dirty="0" smtClean="0">
                <a:latin typeface="Trebuchet MS" panose="020B0603020202020204" pitchFamily="34" charset="0"/>
              </a:rPr>
              <a:t>1 </a:t>
            </a:r>
            <a:r>
              <a:rPr lang="cs-CZ" sz="1600" dirty="0" err="1" smtClean="0">
                <a:latin typeface="Trebuchet MS" panose="020B0603020202020204" pitchFamily="34" charset="0"/>
              </a:rPr>
              <a:t>ns</a:t>
            </a:r>
            <a:r>
              <a:rPr lang="cs-CZ" sz="1600" dirty="0" smtClean="0">
                <a:latin typeface="Trebuchet MS" panose="020B0603020202020204" pitchFamily="34" charset="0"/>
              </a:rPr>
              <a:t> chyba </a:t>
            </a:r>
            <a:r>
              <a:rPr lang="en-GB" sz="1600" dirty="0" smtClean="0">
                <a:latin typeface="Trebuchet MS" panose="020B0603020202020204" pitchFamily="34" charset="0"/>
              </a:rPr>
              <a:t>v m</a:t>
            </a:r>
            <a:r>
              <a:rPr lang="cs-CZ" sz="1600" dirty="0" err="1" smtClean="0">
                <a:latin typeface="Trebuchet MS" panose="020B0603020202020204" pitchFamily="34" charset="0"/>
              </a:rPr>
              <a:t>ěření</a:t>
            </a:r>
            <a:r>
              <a:rPr lang="cs-CZ" sz="1600" dirty="0" smtClean="0">
                <a:latin typeface="Trebuchet MS" panose="020B0603020202020204" pitchFamily="34" charset="0"/>
              </a:rPr>
              <a:t> času           </a:t>
            </a:r>
            <a:r>
              <a:rPr lang="en-GB" sz="1600" dirty="0" smtClean="0">
                <a:latin typeface="Trebuchet MS" panose="020B0603020202020204" pitchFamily="34" charset="0"/>
              </a:rPr>
              <a:t>30 cm</a:t>
            </a:r>
            <a:r>
              <a:rPr lang="cs-CZ" sz="1600" dirty="0" smtClean="0">
                <a:latin typeface="Trebuchet MS" panose="020B0603020202020204" pitchFamily="34" charset="0"/>
              </a:rPr>
              <a:t> chyba v měření polohy</a:t>
            </a:r>
            <a:endParaRPr lang="cs-CZ" sz="1600" dirty="0">
              <a:latin typeface="Trebuchet MS" panose="020B0603020202020204" pitchFamily="34" charset="0"/>
            </a:endParaRPr>
          </a:p>
        </p:txBody>
      </p:sp>
      <p:sp>
        <p:nvSpPr>
          <p:cNvPr id="13" name="Šipka dolů 12"/>
          <p:cNvSpPr/>
          <p:nvPr/>
        </p:nvSpPr>
        <p:spPr>
          <a:xfrm rot="16200000">
            <a:off x="4391854" y="6023899"/>
            <a:ext cx="244928" cy="407155"/>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59368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2.fjfi.cvut.cz/files/kse/pictures/budova_cele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91" y="4718506"/>
            <a:ext cx="3452939" cy="165363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4" name="Přímá spojnice 3"/>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633547" y="944992"/>
            <a:ext cx="5388429"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Efekty speciální relativity</a:t>
            </a:r>
            <a:endParaRPr lang="cs-CZ" sz="2400" dirty="0">
              <a:solidFill>
                <a:srgbClr val="0000B4"/>
              </a:solidFill>
              <a:latin typeface="Trebuchet MS" panose="020B0603020202020204" pitchFamily="34" charset="0"/>
            </a:endParaRPr>
          </a:p>
        </p:txBody>
      </p:sp>
      <p:sp>
        <p:nvSpPr>
          <p:cNvPr id="11" name="TextovéPole 10"/>
          <p:cNvSpPr txBox="1"/>
          <p:nvPr/>
        </p:nvSpPr>
        <p:spPr>
          <a:xfrm>
            <a:off x="731520" y="2793562"/>
            <a:ext cx="5388429" cy="461665"/>
          </a:xfrm>
          <a:prstGeom prst="rect">
            <a:avLst/>
          </a:prstGeom>
          <a:noFill/>
        </p:spPr>
        <p:txBody>
          <a:bodyPr wrap="square" rtlCol="0">
            <a:spAutoFit/>
          </a:bodyPr>
          <a:lstStyle/>
          <a:p>
            <a:r>
              <a:rPr lang="cs-CZ" sz="2400" dirty="0" smtClean="0">
                <a:solidFill>
                  <a:srgbClr val="0000B4"/>
                </a:solidFill>
                <a:latin typeface="Trebuchet MS" panose="020B0603020202020204" pitchFamily="34" charset="0"/>
              </a:rPr>
              <a:t>Efekt obecné relativity</a:t>
            </a:r>
            <a:endParaRPr lang="cs-CZ" sz="2400" dirty="0">
              <a:solidFill>
                <a:srgbClr val="0000B4"/>
              </a:solidFill>
              <a:latin typeface="Trebuchet MS" panose="020B0603020202020204" pitchFamily="34" charset="0"/>
            </a:endParaRPr>
          </a:p>
        </p:txBody>
      </p:sp>
      <p:sp>
        <p:nvSpPr>
          <p:cNvPr id="10" name="TextovéPole 9"/>
          <p:cNvSpPr txBox="1"/>
          <p:nvPr/>
        </p:nvSpPr>
        <p:spPr>
          <a:xfrm>
            <a:off x="715191" y="1406657"/>
            <a:ext cx="8285116" cy="13080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Družice se vůči nám na Zemi pohybují</a:t>
            </a:r>
          </a:p>
          <a:p>
            <a:pPr marL="285750" indent="-285750">
              <a:spcAft>
                <a:spcPts val="600"/>
              </a:spcAft>
              <a:buFont typeface="Arial" panose="020B0604020202020204" pitchFamily="34" charset="0"/>
              <a:buChar char="•"/>
            </a:pPr>
            <a:endParaRPr lang="cs-CZ" sz="1600" dirty="0" smtClean="0">
              <a:latin typeface="Trebuchet MS" panose="020B0603020202020204" pitchFamily="34" charset="0"/>
            </a:endParaRPr>
          </a:p>
          <a:p>
            <a:pPr>
              <a:spcAft>
                <a:spcPts val="600"/>
              </a:spcAft>
            </a:pPr>
            <a:endParaRPr lang="cs-CZ" sz="1600" dirty="0" smtClean="0">
              <a:latin typeface="Trebuchet MS" panose="020B0603020202020204" pitchFamily="34" charset="0"/>
            </a:endParaRP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Člověk na rovníku se pohybuje rychlostí cca 460 m/s </a:t>
            </a:r>
            <a:r>
              <a:rPr lang="cs-CZ" sz="1600" dirty="0" smtClean="0">
                <a:solidFill>
                  <a:srgbClr val="C00000"/>
                </a:solidFill>
                <a:latin typeface="Trebuchet MS" panose="020B0603020202020204" pitchFamily="34" charset="0"/>
              </a:rPr>
              <a:t>– odchylka </a:t>
            </a:r>
            <a:r>
              <a:rPr lang="cs-CZ" sz="1600" b="1" dirty="0" smtClean="0">
                <a:solidFill>
                  <a:srgbClr val="C00000"/>
                </a:solidFill>
                <a:latin typeface="Trebuchet MS" panose="020B0603020202020204" pitchFamily="34" charset="0"/>
              </a:rPr>
              <a:t>200 </a:t>
            </a:r>
            <a:r>
              <a:rPr lang="cs-CZ" sz="1600" b="1" dirty="0" err="1" smtClean="0">
                <a:solidFill>
                  <a:srgbClr val="C00000"/>
                </a:solidFill>
                <a:latin typeface="Trebuchet MS" panose="020B0603020202020204" pitchFamily="34" charset="0"/>
              </a:rPr>
              <a:t>ns</a:t>
            </a:r>
            <a:r>
              <a:rPr lang="cs-CZ" sz="1600" b="1" dirty="0" smtClean="0">
                <a:solidFill>
                  <a:srgbClr val="C00000"/>
                </a:solidFill>
                <a:latin typeface="Trebuchet MS" panose="020B0603020202020204" pitchFamily="34" charset="0"/>
              </a:rPr>
              <a:t> za den</a:t>
            </a:r>
            <a:endParaRPr lang="cs-CZ" sz="1600" b="1" dirty="0">
              <a:solidFill>
                <a:srgbClr val="C00000"/>
              </a:solidFill>
              <a:latin typeface="Trebuchet MS" panose="020B0603020202020204" pitchFamily="34" charset="0"/>
            </a:endParaRPr>
          </a:p>
        </p:txBody>
      </p:sp>
      <p:sp>
        <p:nvSpPr>
          <p:cNvPr id="22" name="TextovéPole 21"/>
          <p:cNvSpPr txBox="1"/>
          <p:nvPr/>
        </p:nvSpPr>
        <p:spPr>
          <a:xfrm>
            <a:off x="715191" y="3255226"/>
            <a:ext cx="8157532"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Na družice působí slabší gravitace než na pozorovatele na Zemi</a:t>
            </a:r>
          </a:p>
          <a:p>
            <a:pPr marL="285750" indent="-285750">
              <a:spcAft>
                <a:spcPts val="600"/>
              </a:spcAft>
              <a:buFont typeface="Arial" panose="020B0604020202020204" pitchFamily="34" charset="0"/>
              <a:buChar char="•"/>
            </a:pPr>
            <a:r>
              <a:rPr lang="cs-CZ" sz="1600" dirty="0" smtClean="0">
                <a:latin typeface="Trebuchet MS" panose="020B0603020202020204" pitchFamily="34" charset="0"/>
              </a:rPr>
              <a:t>Navíc na ně působí odstředivá síla</a:t>
            </a:r>
            <a:endParaRPr lang="cs-CZ" sz="1600" dirty="0">
              <a:latin typeface="Trebuchet MS" panose="020B0603020202020204" pitchFamily="34" charset="0"/>
            </a:endParaRPr>
          </a:p>
        </p:txBody>
      </p:sp>
      <p:sp>
        <p:nvSpPr>
          <p:cNvPr id="2" name="TextovéPole 1"/>
          <p:cNvSpPr txBox="1"/>
          <p:nvPr/>
        </p:nvSpPr>
        <p:spPr>
          <a:xfrm>
            <a:off x="633548" y="332656"/>
            <a:ext cx="7935686"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Jak se projeví teorie relativity?</a:t>
            </a:r>
            <a:endParaRPr lang="cs-CZ" sz="3200" u="sng" dirty="0">
              <a:solidFill>
                <a:srgbClr val="0000B4"/>
              </a:solidFill>
              <a:latin typeface="Trebuchet MS" panose="020B0603020202020204" pitchFamily="34" charset="0"/>
            </a:endParaRPr>
          </a:p>
        </p:txBody>
      </p:sp>
      <p:sp>
        <p:nvSpPr>
          <p:cNvPr id="7" name="Obdélník 6"/>
          <p:cNvSpPr/>
          <p:nvPr/>
        </p:nvSpPr>
        <p:spPr>
          <a:xfrm>
            <a:off x="3459798" y="1995247"/>
            <a:ext cx="5378632" cy="338554"/>
          </a:xfrm>
          <a:prstGeom prst="rect">
            <a:avLst/>
          </a:prstGeom>
        </p:spPr>
        <p:txBody>
          <a:bodyPr wrap="square">
            <a:spAutoFit/>
          </a:bodyPr>
          <a:lstStyle/>
          <a:p>
            <a:pPr>
              <a:spcAft>
                <a:spcPts val="600"/>
              </a:spcAft>
            </a:pPr>
            <a:r>
              <a:rPr lang="cs-CZ" sz="1600" dirty="0">
                <a:latin typeface="Trebuchet MS" panose="020B0603020202020204" pitchFamily="34" charset="0"/>
              </a:rPr>
              <a:t>čas v nich plyne </a:t>
            </a:r>
            <a:r>
              <a:rPr lang="cs-CZ" sz="1600" b="1" dirty="0" smtClean="0">
                <a:latin typeface="Trebuchet MS" panose="020B0603020202020204" pitchFamily="34" charset="0"/>
              </a:rPr>
              <a:t>pomaleji </a:t>
            </a:r>
            <a:r>
              <a:rPr lang="cs-CZ" sz="1600" dirty="0" smtClean="0">
                <a:solidFill>
                  <a:srgbClr val="C00000"/>
                </a:solidFill>
                <a:latin typeface="Trebuchet MS" panose="020B0603020202020204" pitchFamily="34" charset="0"/>
              </a:rPr>
              <a:t>– </a:t>
            </a:r>
            <a:r>
              <a:rPr lang="cs-CZ" sz="1600" dirty="0">
                <a:solidFill>
                  <a:srgbClr val="C00000"/>
                </a:solidFill>
                <a:latin typeface="Trebuchet MS" panose="020B0603020202020204" pitchFamily="34" charset="0"/>
              </a:rPr>
              <a:t>odchylka </a:t>
            </a:r>
            <a:r>
              <a:rPr lang="cs-CZ" sz="1600" b="1" dirty="0">
                <a:solidFill>
                  <a:srgbClr val="C00000"/>
                </a:solidFill>
                <a:latin typeface="Trebuchet MS" panose="020B0603020202020204" pitchFamily="34" charset="0"/>
              </a:rPr>
              <a:t>7700 </a:t>
            </a:r>
            <a:r>
              <a:rPr lang="cs-CZ" sz="1600" b="1" dirty="0" err="1">
                <a:solidFill>
                  <a:srgbClr val="C00000"/>
                </a:solidFill>
                <a:latin typeface="Trebuchet MS" panose="020B0603020202020204" pitchFamily="34" charset="0"/>
              </a:rPr>
              <a:t>ns</a:t>
            </a:r>
            <a:r>
              <a:rPr lang="cs-CZ" sz="1600" b="1" dirty="0">
                <a:solidFill>
                  <a:srgbClr val="C00000"/>
                </a:solidFill>
                <a:latin typeface="Trebuchet MS" panose="020B0603020202020204" pitchFamily="34" charset="0"/>
              </a:rPr>
              <a:t> za den</a:t>
            </a:r>
          </a:p>
        </p:txBody>
      </p:sp>
      <p:sp>
        <p:nvSpPr>
          <p:cNvPr id="12" name="Šipka dolů 11"/>
          <p:cNvSpPr/>
          <p:nvPr/>
        </p:nvSpPr>
        <p:spPr>
          <a:xfrm>
            <a:off x="4020095" y="1715561"/>
            <a:ext cx="244928" cy="345122"/>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266362" y="4268924"/>
            <a:ext cx="6472699" cy="338554"/>
          </a:xfrm>
          <a:prstGeom prst="rect">
            <a:avLst/>
          </a:prstGeom>
        </p:spPr>
        <p:txBody>
          <a:bodyPr wrap="square">
            <a:spAutoFit/>
          </a:bodyPr>
          <a:lstStyle/>
          <a:p>
            <a:r>
              <a:rPr lang="cs-CZ" sz="1600" dirty="0">
                <a:latin typeface="Trebuchet MS" panose="020B0603020202020204" pitchFamily="34" charset="0"/>
              </a:rPr>
              <a:t> čas v nich plyne </a:t>
            </a:r>
            <a:r>
              <a:rPr lang="cs-CZ" sz="1600" b="1" dirty="0">
                <a:latin typeface="Trebuchet MS" panose="020B0603020202020204" pitchFamily="34" charset="0"/>
              </a:rPr>
              <a:t>rychleji než na Zemi </a:t>
            </a:r>
            <a:r>
              <a:rPr lang="cs-CZ" sz="1600" dirty="0">
                <a:solidFill>
                  <a:srgbClr val="C00000"/>
                </a:solidFill>
                <a:latin typeface="Trebuchet MS" panose="020B0603020202020204" pitchFamily="34" charset="0"/>
              </a:rPr>
              <a:t>– odchylka </a:t>
            </a:r>
            <a:r>
              <a:rPr lang="cs-CZ" sz="1600" b="1" dirty="0">
                <a:solidFill>
                  <a:srgbClr val="C00000"/>
                </a:solidFill>
                <a:latin typeface="Trebuchet MS" panose="020B0603020202020204" pitchFamily="34" charset="0"/>
              </a:rPr>
              <a:t>46 000 </a:t>
            </a:r>
            <a:r>
              <a:rPr lang="cs-CZ" sz="1600" b="1" dirty="0" err="1">
                <a:solidFill>
                  <a:srgbClr val="C00000"/>
                </a:solidFill>
                <a:latin typeface="Trebuchet MS" panose="020B0603020202020204" pitchFamily="34" charset="0"/>
              </a:rPr>
              <a:t>ns</a:t>
            </a:r>
            <a:r>
              <a:rPr lang="cs-CZ" sz="1600" b="1" dirty="0">
                <a:solidFill>
                  <a:srgbClr val="C00000"/>
                </a:solidFill>
                <a:latin typeface="Trebuchet MS" panose="020B0603020202020204" pitchFamily="34" charset="0"/>
              </a:rPr>
              <a:t> za den</a:t>
            </a:r>
            <a:endParaRPr lang="cs-CZ" sz="1600" dirty="0"/>
          </a:p>
        </p:txBody>
      </p:sp>
      <p:sp>
        <p:nvSpPr>
          <p:cNvPr id="18" name="Šipka dolů 17"/>
          <p:cNvSpPr/>
          <p:nvPr/>
        </p:nvSpPr>
        <p:spPr>
          <a:xfrm>
            <a:off x="3425735" y="3887675"/>
            <a:ext cx="244928" cy="407155"/>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AutoShape 4" descr="Výsledek obrázku pro Centrum &amp;Ccaron;erný m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AutoShape 6" descr="Výsledek obrázku pro Centrum &amp;Ccaron;erný m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76" name="Picture 4" descr="https://upload.wikimedia.org/wikipedia/commons/thumb/8/8c/Pravcicka_brana1.JPG/250px-Pravcicka_bran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222" y="4810040"/>
            <a:ext cx="2381250" cy="15621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2756999" y="4607478"/>
            <a:ext cx="4650434" cy="584775"/>
          </a:xfrm>
          <a:prstGeom prst="rect">
            <a:avLst/>
          </a:prstGeom>
          <a:solidFill>
            <a:srgbClr val="FFC000"/>
          </a:solidFill>
        </p:spPr>
        <p:txBody>
          <a:bodyPr wrap="square" rtlCol="0">
            <a:spAutoFit/>
          </a:bodyPr>
          <a:lstStyle/>
          <a:p>
            <a:pPr algn="ctr"/>
            <a:r>
              <a:rPr lang="cs-CZ" sz="1600" dirty="0" smtClean="0">
                <a:latin typeface="Trebuchet MS" panose="020B0603020202020204" pitchFamily="34" charset="0"/>
              </a:rPr>
              <a:t>Celková odchylka: </a:t>
            </a:r>
            <a:r>
              <a:rPr lang="cs-CZ" sz="1600" b="1" dirty="0" smtClean="0">
                <a:latin typeface="Trebuchet MS" panose="020B0603020202020204" pitchFamily="34" charset="0"/>
              </a:rPr>
              <a:t>38 000 </a:t>
            </a:r>
            <a:r>
              <a:rPr lang="cs-CZ" sz="1600" b="1" dirty="0" err="1" smtClean="0">
                <a:latin typeface="Trebuchet MS" panose="020B0603020202020204" pitchFamily="34" charset="0"/>
              </a:rPr>
              <a:t>ns</a:t>
            </a:r>
            <a:r>
              <a:rPr lang="cs-CZ" sz="1600" b="1" dirty="0" smtClean="0">
                <a:latin typeface="Trebuchet MS" panose="020B0603020202020204" pitchFamily="34" charset="0"/>
              </a:rPr>
              <a:t> za den</a:t>
            </a:r>
            <a:r>
              <a:rPr lang="cs-CZ" sz="1600" dirty="0" smtClean="0">
                <a:latin typeface="Trebuchet MS" panose="020B0603020202020204" pitchFamily="34" charset="0"/>
              </a:rPr>
              <a:t>. </a:t>
            </a:r>
          </a:p>
          <a:p>
            <a:pPr algn="ctr"/>
            <a:r>
              <a:rPr lang="cs-CZ" sz="1600" dirty="0" smtClean="0">
                <a:latin typeface="Trebuchet MS" panose="020B0603020202020204" pitchFamily="34" charset="0"/>
              </a:rPr>
              <a:t>Přepočteno na vzdálenost to je víc jak </a:t>
            </a:r>
            <a:r>
              <a:rPr lang="cs-CZ" sz="1600" b="1" dirty="0" smtClean="0">
                <a:latin typeface="Trebuchet MS" panose="020B0603020202020204" pitchFamily="34" charset="0"/>
              </a:rPr>
              <a:t>10 km</a:t>
            </a:r>
            <a:r>
              <a:rPr lang="cs-CZ" sz="1600" dirty="0" smtClean="0">
                <a:latin typeface="Trebuchet MS" panose="020B0603020202020204" pitchFamily="34" charset="0"/>
              </a:rPr>
              <a:t>!</a:t>
            </a:r>
            <a:endParaRPr lang="cs-CZ" sz="1600" dirty="0">
              <a:latin typeface="Trebuchet MS" panose="020B0603020202020204" pitchFamily="34" charset="0"/>
            </a:endParaRPr>
          </a:p>
        </p:txBody>
      </p:sp>
      <p:grpSp>
        <p:nvGrpSpPr>
          <p:cNvPr id="15" name="Skupina 14"/>
          <p:cNvGrpSpPr/>
          <p:nvPr/>
        </p:nvGrpSpPr>
        <p:grpSpPr>
          <a:xfrm>
            <a:off x="5035731" y="312738"/>
            <a:ext cx="3836992" cy="3982092"/>
            <a:chOff x="5035731" y="312738"/>
            <a:chExt cx="3836992" cy="3982092"/>
          </a:xfrm>
        </p:grpSpPr>
        <p:sp>
          <p:nvSpPr>
            <p:cNvPr id="6" name="Obdélník 5"/>
            <p:cNvSpPr/>
            <p:nvPr/>
          </p:nvSpPr>
          <p:spPr>
            <a:xfrm>
              <a:off x="5035731" y="312738"/>
              <a:ext cx="3836992" cy="39820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8194" name="Picture 2" descr="https://upload.wikimedia.org/wikipedia/commons/f/f9/Daily_satellite_time_dilation.png"/>
            <p:cNvPicPr>
              <a:picLocks noChangeAspect="1" noChangeArrowheads="1"/>
            </p:cNvPicPr>
            <p:nvPr/>
          </p:nvPicPr>
          <p:blipFill rotWithShape="1">
            <a:blip r:embed="rId5">
              <a:extLst>
                <a:ext uri="{28A0092B-C50C-407E-A947-70E740481C1C}">
                  <a14:useLocalDpi xmlns:a14="http://schemas.microsoft.com/office/drawing/2010/main" val="0"/>
                </a:ext>
              </a:extLst>
            </a:blip>
            <a:srcRect l="22309" r="16210"/>
            <a:stretch/>
          </p:blipFill>
          <p:spPr bwMode="auto">
            <a:xfrm>
              <a:off x="5453743" y="423018"/>
              <a:ext cx="3285318"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rot="16200000">
              <a:off x="3860126" y="2023418"/>
              <a:ext cx="2908897" cy="338554"/>
            </a:xfrm>
            <a:prstGeom prst="rect">
              <a:avLst/>
            </a:prstGeom>
            <a:noFill/>
          </p:spPr>
          <p:txBody>
            <a:bodyPr wrap="square" rtlCol="0">
              <a:spAutoFit/>
            </a:bodyPr>
            <a:lstStyle/>
            <a:p>
              <a:r>
                <a:rPr lang="cs-CZ" sz="1600" dirty="0" smtClean="0">
                  <a:latin typeface="Trebuchet MS" panose="020B0603020202020204" pitchFamily="34" charset="0"/>
                </a:rPr>
                <a:t>denní odchylka (v 1000 </a:t>
              </a:r>
              <a:r>
                <a:rPr lang="cs-CZ" sz="1600" dirty="0" err="1" smtClean="0">
                  <a:latin typeface="Trebuchet MS" panose="020B0603020202020204" pitchFamily="34" charset="0"/>
                </a:rPr>
                <a:t>ns</a:t>
              </a:r>
              <a:r>
                <a:rPr lang="cs-CZ" sz="1600" dirty="0" smtClean="0">
                  <a:latin typeface="Trebuchet MS" panose="020B0603020202020204" pitchFamily="34" charset="0"/>
                </a:rPr>
                <a:t>)</a:t>
              </a:r>
            </a:p>
          </p:txBody>
        </p:sp>
        <p:sp>
          <p:nvSpPr>
            <p:cNvPr id="14" name="Ovál 13"/>
            <p:cNvSpPr/>
            <p:nvPr/>
          </p:nvSpPr>
          <p:spPr>
            <a:xfrm>
              <a:off x="6786159" y="881742"/>
              <a:ext cx="144000" cy="1440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6442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66206" y="316705"/>
            <a:ext cx="3977640"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Kosmické záření</a:t>
            </a:r>
          </a:p>
        </p:txBody>
      </p:sp>
      <p:cxnSp>
        <p:nvCxnSpPr>
          <p:cNvPr id="6" name="Přímá spojnice 5"/>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grpSp>
        <p:nvGrpSpPr>
          <p:cNvPr id="8" name="Skupina 7"/>
          <p:cNvGrpSpPr/>
          <p:nvPr/>
        </p:nvGrpSpPr>
        <p:grpSpPr>
          <a:xfrm>
            <a:off x="547608" y="963692"/>
            <a:ext cx="3717265" cy="5387340"/>
            <a:chOff x="730476" y="963692"/>
            <a:chExt cx="3717265" cy="5387340"/>
          </a:xfrm>
        </p:grpSpPr>
        <p:pic>
          <p:nvPicPr>
            <p:cNvPr id="18434" name="Picture 2" descr="http://www.extremetech.com/wp-content/uploads/2015/06/ParticleSh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76" y="963692"/>
              <a:ext cx="3717265" cy="538734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338943" y="2109651"/>
              <a:ext cx="783771" cy="411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TextovéPole 8"/>
          <p:cNvSpPr txBox="1"/>
          <p:nvPr/>
        </p:nvSpPr>
        <p:spPr>
          <a:xfrm>
            <a:off x="4402182" y="963692"/>
            <a:ext cx="4552406" cy="584775"/>
          </a:xfrm>
          <a:prstGeom prst="rect">
            <a:avLst/>
          </a:prstGeom>
          <a:noFill/>
        </p:spPr>
        <p:txBody>
          <a:bodyPr wrap="square" rtlCol="0">
            <a:spAutoFit/>
          </a:bodyPr>
          <a:lstStyle/>
          <a:p>
            <a:r>
              <a:rPr lang="cs-CZ" sz="1600" dirty="0" smtClean="0">
                <a:latin typeface="Trebuchet MS" panose="020B0603020202020204" pitchFamily="34" charset="0"/>
              </a:rPr>
              <a:t>Ve vrchních vrstvách atmosféry vznikají </a:t>
            </a:r>
            <a:r>
              <a:rPr lang="cs-CZ" sz="1600" b="1" dirty="0" err="1" smtClean="0">
                <a:latin typeface="Trebuchet MS" panose="020B0603020202020204" pitchFamily="34" charset="0"/>
              </a:rPr>
              <a:t>miony</a:t>
            </a:r>
            <a:r>
              <a:rPr lang="cs-CZ" sz="1600" dirty="0" smtClean="0">
                <a:latin typeface="Trebuchet MS" panose="020B0603020202020204" pitchFamily="34" charset="0"/>
              </a:rPr>
              <a:t>, částice s poločasem rozpadu</a:t>
            </a:r>
          </a:p>
        </p:txBody>
      </p:sp>
      <p:sp>
        <p:nvSpPr>
          <p:cNvPr id="10" name="Obdélník 9"/>
          <p:cNvSpPr/>
          <p:nvPr/>
        </p:nvSpPr>
        <p:spPr>
          <a:xfrm>
            <a:off x="4783635" y="1557980"/>
            <a:ext cx="1271502" cy="369332"/>
          </a:xfrm>
          <a:prstGeom prst="rect">
            <a:avLst/>
          </a:prstGeom>
        </p:spPr>
        <p:txBody>
          <a:bodyPr wrap="none">
            <a:spAutoFit/>
          </a:bodyPr>
          <a:lstStyle/>
          <a:p>
            <a:r>
              <a:rPr lang="cs-CZ" b="1" i="1" dirty="0" smtClean="0">
                <a:latin typeface="Trebuchet MS" panose="020B0603020202020204" pitchFamily="34" charset="0"/>
              </a:rPr>
              <a:t>T</a:t>
            </a:r>
            <a:r>
              <a:rPr lang="cs-CZ" b="1" dirty="0" smtClean="0">
                <a:latin typeface="Trebuchet MS" panose="020B0603020202020204" pitchFamily="34" charset="0"/>
              </a:rPr>
              <a:t> = 1,5 </a:t>
            </a:r>
            <a:r>
              <a:rPr lang="cs-CZ" b="1" dirty="0" err="1" smtClean="0">
                <a:latin typeface="Symbol" panose="05050102010706020507" pitchFamily="18" charset="2"/>
              </a:rPr>
              <a:t>m</a:t>
            </a:r>
            <a:r>
              <a:rPr lang="cs-CZ" b="1" dirty="0" err="1" smtClean="0">
                <a:latin typeface="Trebuchet MS" panose="020B0603020202020204" pitchFamily="34" charset="0"/>
              </a:rPr>
              <a:t>s</a:t>
            </a:r>
            <a:endParaRPr lang="cs-CZ" b="1" dirty="0">
              <a:latin typeface="Trebuchet MS" panose="020B0603020202020204" pitchFamily="34" charset="0"/>
            </a:endParaRPr>
          </a:p>
        </p:txBody>
      </p:sp>
      <p:sp>
        <p:nvSpPr>
          <p:cNvPr id="11" name="TextovéPole 10"/>
          <p:cNvSpPr txBox="1"/>
          <p:nvPr/>
        </p:nvSpPr>
        <p:spPr>
          <a:xfrm>
            <a:off x="4402181" y="1927312"/>
            <a:ext cx="4552407" cy="338554"/>
          </a:xfrm>
          <a:prstGeom prst="rect">
            <a:avLst/>
          </a:prstGeom>
          <a:noFill/>
        </p:spPr>
        <p:txBody>
          <a:bodyPr wrap="square" rtlCol="0">
            <a:spAutoFit/>
          </a:bodyPr>
          <a:lstStyle/>
          <a:p>
            <a:r>
              <a:rPr lang="cs-CZ" sz="1600" dirty="0" smtClean="0">
                <a:latin typeface="Trebuchet MS" panose="020B0603020202020204" pitchFamily="34" charset="0"/>
              </a:rPr>
              <a:t>které se šíří rychlostí </a:t>
            </a:r>
            <a:r>
              <a:rPr lang="cs-CZ" sz="1600" i="1" dirty="0" smtClean="0">
                <a:latin typeface="Trebuchet MS" panose="020B0603020202020204" pitchFamily="34" charset="0"/>
              </a:rPr>
              <a:t>v</a:t>
            </a:r>
            <a:r>
              <a:rPr lang="cs-CZ" sz="1600" dirty="0" smtClean="0">
                <a:latin typeface="Trebuchet MS" panose="020B0603020202020204" pitchFamily="34" charset="0"/>
              </a:rPr>
              <a:t> = 0,9997 </a:t>
            </a:r>
            <a:r>
              <a:rPr lang="cs-CZ" sz="1600" b="1" i="1" dirty="0" smtClean="0">
                <a:latin typeface="Trebuchet MS" panose="020B0603020202020204" pitchFamily="34" charset="0"/>
              </a:rPr>
              <a:t>c</a:t>
            </a:r>
            <a:r>
              <a:rPr lang="cs-CZ" sz="1600" dirty="0" smtClean="0">
                <a:latin typeface="Trebuchet MS" panose="020B0603020202020204" pitchFamily="34" charset="0"/>
              </a:rPr>
              <a:t> k zemi.</a:t>
            </a:r>
            <a:endParaRPr lang="cs-CZ" sz="1600" b="1" i="1" dirty="0" smtClean="0">
              <a:latin typeface="Trebuchet MS" panose="020B0603020202020204" pitchFamily="34" charset="0"/>
            </a:endParaRPr>
          </a:p>
        </p:txBody>
      </p:sp>
      <p:sp>
        <p:nvSpPr>
          <p:cNvPr id="12" name="TextovéPole 11"/>
          <p:cNvSpPr txBox="1"/>
          <p:nvPr/>
        </p:nvSpPr>
        <p:spPr>
          <a:xfrm>
            <a:off x="4402181" y="2416635"/>
            <a:ext cx="4418290" cy="338554"/>
          </a:xfrm>
          <a:prstGeom prst="rect">
            <a:avLst/>
          </a:prstGeom>
          <a:noFill/>
        </p:spPr>
        <p:txBody>
          <a:bodyPr wrap="square" rtlCol="0">
            <a:spAutoFit/>
          </a:bodyPr>
          <a:lstStyle/>
          <a:p>
            <a:r>
              <a:rPr lang="cs-CZ" sz="1600" dirty="0" smtClean="0">
                <a:latin typeface="Trebuchet MS" panose="020B0603020202020204" pitchFamily="34" charset="0"/>
              </a:rPr>
              <a:t>Polovina vzniklých </a:t>
            </a:r>
            <a:r>
              <a:rPr lang="cs-CZ" sz="1600" dirty="0" err="1" smtClean="0">
                <a:latin typeface="Trebuchet MS" panose="020B0603020202020204" pitchFamily="34" charset="0"/>
              </a:rPr>
              <a:t>mionů</a:t>
            </a:r>
            <a:r>
              <a:rPr lang="cs-CZ" sz="1600" dirty="0" smtClean="0">
                <a:latin typeface="Trebuchet MS" panose="020B0603020202020204" pitchFamily="34" charset="0"/>
              </a:rPr>
              <a:t> se rozpadne během</a:t>
            </a:r>
          </a:p>
        </p:txBody>
      </p:sp>
      <p:sp>
        <p:nvSpPr>
          <p:cNvPr id="13" name="TextovéPole 12"/>
          <p:cNvSpPr txBox="1"/>
          <p:nvPr/>
        </p:nvSpPr>
        <p:spPr>
          <a:xfrm>
            <a:off x="4783635" y="2747728"/>
            <a:ext cx="3246120" cy="369332"/>
          </a:xfrm>
          <a:prstGeom prst="rect">
            <a:avLst/>
          </a:prstGeom>
          <a:noFill/>
        </p:spPr>
        <p:txBody>
          <a:bodyPr wrap="square" rtlCol="0">
            <a:spAutoFit/>
          </a:bodyPr>
          <a:lstStyle/>
          <a:p>
            <a:r>
              <a:rPr lang="cs-CZ" b="1" i="1" dirty="0" smtClean="0">
                <a:latin typeface="Trebuchet MS" panose="020B0603020202020204" pitchFamily="34" charset="0"/>
              </a:rPr>
              <a:t>L</a:t>
            </a:r>
            <a:r>
              <a:rPr lang="cs-CZ" b="1" dirty="0" smtClean="0">
                <a:latin typeface="Trebuchet MS" panose="020B0603020202020204" pitchFamily="34" charset="0"/>
              </a:rPr>
              <a:t> = </a:t>
            </a:r>
            <a:r>
              <a:rPr lang="cs-CZ" b="1" i="1" dirty="0" smtClean="0">
                <a:latin typeface="Trebuchet MS" panose="020B0603020202020204" pitchFamily="34" charset="0"/>
              </a:rPr>
              <a:t>v</a:t>
            </a:r>
            <a:r>
              <a:rPr lang="cs-CZ" b="1" dirty="0" smtClean="0">
                <a:latin typeface="Trebuchet MS" panose="020B0603020202020204" pitchFamily="34" charset="0"/>
              </a:rPr>
              <a:t> </a:t>
            </a:r>
            <a:r>
              <a:rPr lang="cs-CZ" b="1" i="1" dirty="0" smtClean="0">
                <a:latin typeface="Trebuchet MS" panose="020B0603020202020204" pitchFamily="34" charset="0"/>
              </a:rPr>
              <a:t>T</a:t>
            </a:r>
            <a:r>
              <a:rPr lang="cs-CZ" b="1" dirty="0" smtClean="0">
                <a:latin typeface="Trebuchet MS" panose="020B0603020202020204" pitchFamily="34" charset="0"/>
              </a:rPr>
              <a:t> = 450 metrů letu</a:t>
            </a:r>
          </a:p>
        </p:txBody>
      </p:sp>
      <p:sp>
        <p:nvSpPr>
          <p:cNvPr id="14" name="TextovéPole 13"/>
          <p:cNvSpPr txBox="1"/>
          <p:nvPr/>
        </p:nvSpPr>
        <p:spPr>
          <a:xfrm>
            <a:off x="4402181" y="3123591"/>
            <a:ext cx="4320480" cy="338554"/>
          </a:xfrm>
          <a:prstGeom prst="rect">
            <a:avLst/>
          </a:prstGeom>
          <a:noFill/>
        </p:spPr>
        <p:txBody>
          <a:bodyPr wrap="square" rtlCol="0">
            <a:spAutoFit/>
          </a:bodyPr>
          <a:lstStyle/>
          <a:p>
            <a:r>
              <a:rPr lang="cs-CZ" sz="1600" dirty="0" smtClean="0">
                <a:latin typeface="Trebuchet MS" panose="020B0603020202020204" pitchFamily="34" charset="0"/>
              </a:rPr>
              <a:t>a na zem nedoletí skoro žádný.</a:t>
            </a:r>
          </a:p>
        </p:txBody>
      </p:sp>
      <p:grpSp>
        <p:nvGrpSpPr>
          <p:cNvPr id="30" name="Skupina 29"/>
          <p:cNvGrpSpPr/>
          <p:nvPr/>
        </p:nvGrpSpPr>
        <p:grpSpPr>
          <a:xfrm>
            <a:off x="4402181" y="3657362"/>
            <a:ext cx="4669973" cy="2700200"/>
            <a:chOff x="4402181" y="3657362"/>
            <a:chExt cx="4669973" cy="2700200"/>
          </a:xfrm>
        </p:grpSpPr>
        <p:sp>
          <p:nvSpPr>
            <p:cNvPr id="15" name="TextovéPole 14"/>
            <p:cNvSpPr txBox="1"/>
            <p:nvPr/>
          </p:nvSpPr>
          <p:spPr>
            <a:xfrm>
              <a:off x="4402182" y="3657362"/>
              <a:ext cx="4320480" cy="584775"/>
            </a:xfrm>
            <a:prstGeom prst="rect">
              <a:avLst/>
            </a:prstGeom>
            <a:noFill/>
          </p:spPr>
          <p:txBody>
            <a:bodyPr wrap="square" rtlCol="0">
              <a:spAutoFit/>
            </a:bodyPr>
            <a:lstStyle/>
            <a:p>
              <a:r>
                <a:rPr lang="cs-CZ" sz="1600" b="1" dirty="0" smtClean="0">
                  <a:solidFill>
                    <a:srgbClr val="C00000"/>
                  </a:solidFill>
                  <a:latin typeface="Trebuchet MS" panose="020B0603020202020204" pitchFamily="34" charset="0"/>
                </a:rPr>
                <a:t>POZOR! </a:t>
              </a:r>
              <a:r>
                <a:rPr lang="cs-CZ" sz="1600" dirty="0" smtClean="0">
                  <a:latin typeface="Trebuchet MS" panose="020B0603020202020204" pitchFamily="34" charset="0"/>
                </a:rPr>
                <a:t>Rychlost je blízká rychlosti světla, musíme započíst dilataci času:</a:t>
              </a:r>
            </a:p>
          </p:txBody>
        </p:sp>
        <p:sp>
          <p:nvSpPr>
            <p:cNvPr id="16" name="TextovéPole 15"/>
            <p:cNvSpPr txBox="1"/>
            <p:nvPr/>
          </p:nvSpPr>
          <p:spPr>
            <a:xfrm>
              <a:off x="4402181" y="4421777"/>
              <a:ext cx="4669973" cy="338554"/>
            </a:xfrm>
            <a:prstGeom prst="rect">
              <a:avLst/>
            </a:prstGeom>
            <a:noFill/>
          </p:spPr>
          <p:txBody>
            <a:bodyPr wrap="square" rtlCol="0">
              <a:spAutoFit/>
            </a:bodyPr>
            <a:lstStyle/>
            <a:p>
              <a:r>
                <a:rPr lang="cs-CZ" sz="1600" dirty="0" smtClean="0">
                  <a:latin typeface="Trebuchet MS" panose="020B0603020202020204" pitchFamily="34" charset="0"/>
                </a:rPr>
                <a:t>Při dané rychlosti je Lorentzův faktor</a:t>
              </a:r>
              <a:r>
                <a:rPr lang="en-GB" sz="1600" dirty="0" smtClean="0">
                  <a:latin typeface="Trebuchet MS" panose="020B0603020202020204" pitchFamily="34" charset="0"/>
                </a:rPr>
                <a:t> p</a:t>
              </a:r>
              <a:r>
                <a:rPr lang="cs-CZ" sz="1600" dirty="0" err="1" smtClean="0">
                  <a:latin typeface="Trebuchet MS" panose="020B0603020202020204" pitchFamily="34" charset="0"/>
                </a:rPr>
                <a:t>řibližně</a:t>
              </a:r>
              <a:endParaRPr lang="cs-CZ" sz="1600" dirty="0" smtClean="0">
                <a:latin typeface="Trebuchet MS" panose="020B0603020202020204" pitchFamily="34" charset="0"/>
              </a:endParaRPr>
            </a:p>
          </p:txBody>
        </p:sp>
        <p:sp>
          <p:nvSpPr>
            <p:cNvPr id="18" name="Obdélník 17"/>
            <p:cNvSpPr/>
            <p:nvPr/>
          </p:nvSpPr>
          <p:spPr>
            <a:xfrm>
              <a:off x="4783635" y="4760331"/>
              <a:ext cx="821059" cy="369332"/>
            </a:xfrm>
            <a:prstGeom prst="rect">
              <a:avLst/>
            </a:prstGeom>
          </p:spPr>
          <p:txBody>
            <a:bodyPr wrap="none">
              <a:spAutoFit/>
            </a:bodyPr>
            <a:lstStyle/>
            <a:p>
              <a:r>
                <a:rPr lang="cs-CZ" b="1" i="1" dirty="0" smtClean="0">
                  <a:latin typeface="Symbol" panose="05050102010706020507" pitchFamily="18" charset="2"/>
                </a:rPr>
                <a:t>g</a:t>
              </a:r>
              <a:r>
                <a:rPr lang="cs-CZ" b="1" dirty="0" smtClean="0">
                  <a:latin typeface="Trebuchet MS" panose="020B0603020202020204" pitchFamily="34" charset="0"/>
                </a:rPr>
                <a:t> = 40</a:t>
              </a:r>
              <a:endParaRPr lang="cs-CZ" b="1" dirty="0">
                <a:latin typeface="Trebuchet MS" panose="020B0603020202020204" pitchFamily="34" charset="0"/>
              </a:endParaRPr>
            </a:p>
          </p:txBody>
        </p:sp>
        <p:sp>
          <p:nvSpPr>
            <p:cNvPr id="17" name="TextovéPole 16"/>
            <p:cNvSpPr txBox="1"/>
            <p:nvPr/>
          </p:nvSpPr>
          <p:spPr>
            <a:xfrm>
              <a:off x="4402181" y="5119092"/>
              <a:ext cx="4320480" cy="338554"/>
            </a:xfrm>
            <a:prstGeom prst="rect">
              <a:avLst/>
            </a:prstGeom>
            <a:noFill/>
          </p:spPr>
          <p:txBody>
            <a:bodyPr wrap="square" rtlCol="0">
              <a:spAutoFit/>
            </a:bodyPr>
            <a:lstStyle/>
            <a:p>
              <a:r>
                <a:rPr lang="cs-CZ" sz="1600" dirty="0" smtClean="0">
                  <a:latin typeface="Trebuchet MS" panose="020B0603020202020204" pitchFamily="34" charset="0"/>
                </a:rPr>
                <a:t>takže vzhledem k nám je poločas rozpadu</a:t>
              </a:r>
            </a:p>
          </p:txBody>
        </p:sp>
        <p:sp>
          <p:nvSpPr>
            <p:cNvPr id="20" name="Obdélník 19"/>
            <p:cNvSpPr/>
            <p:nvPr/>
          </p:nvSpPr>
          <p:spPr>
            <a:xfrm>
              <a:off x="4635593" y="5420231"/>
              <a:ext cx="1271502" cy="369332"/>
            </a:xfrm>
            <a:prstGeom prst="rect">
              <a:avLst/>
            </a:prstGeom>
          </p:spPr>
          <p:txBody>
            <a:bodyPr wrap="none">
              <a:spAutoFit/>
            </a:bodyPr>
            <a:lstStyle/>
            <a:p>
              <a:r>
                <a:rPr lang="cs-CZ" b="1" i="1" dirty="0" smtClean="0">
                  <a:latin typeface="Trebuchet MS" panose="020B0603020202020204" pitchFamily="34" charset="0"/>
                </a:rPr>
                <a:t>T</a:t>
              </a:r>
              <a:r>
                <a:rPr lang="en-GB" b="1" i="1" dirty="0" smtClean="0">
                  <a:latin typeface="Trebuchet MS" panose="020B0603020202020204" pitchFamily="34" charset="0"/>
                </a:rPr>
                <a:t>’</a:t>
              </a:r>
              <a:r>
                <a:rPr lang="cs-CZ" b="1" dirty="0" smtClean="0">
                  <a:latin typeface="Trebuchet MS" panose="020B0603020202020204" pitchFamily="34" charset="0"/>
                </a:rPr>
                <a:t> = </a:t>
              </a:r>
              <a:r>
                <a:rPr lang="en-GB" b="1" dirty="0" smtClean="0">
                  <a:latin typeface="Trebuchet MS" panose="020B0603020202020204" pitchFamily="34" charset="0"/>
                </a:rPr>
                <a:t>60</a:t>
              </a:r>
              <a:r>
                <a:rPr lang="cs-CZ" b="1" dirty="0" smtClean="0">
                  <a:latin typeface="Trebuchet MS" panose="020B0603020202020204" pitchFamily="34" charset="0"/>
                </a:rPr>
                <a:t> </a:t>
              </a:r>
              <a:r>
                <a:rPr lang="cs-CZ" b="1" dirty="0" err="1" smtClean="0">
                  <a:latin typeface="Symbol" panose="05050102010706020507" pitchFamily="18" charset="2"/>
                </a:rPr>
                <a:t>m</a:t>
              </a:r>
              <a:r>
                <a:rPr lang="cs-CZ" b="1" dirty="0" err="1" smtClean="0">
                  <a:latin typeface="Trebuchet MS" panose="020B0603020202020204" pitchFamily="34" charset="0"/>
                </a:rPr>
                <a:t>s</a:t>
              </a:r>
              <a:endParaRPr lang="cs-CZ" b="1" dirty="0">
                <a:latin typeface="Trebuchet MS" panose="020B0603020202020204" pitchFamily="34" charset="0"/>
              </a:endParaRPr>
            </a:p>
          </p:txBody>
        </p:sp>
        <p:sp>
          <p:nvSpPr>
            <p:cNvPr id="19" name="TextovéPole 18"/>
            <p:cNvSpPr txBox="1"/>
            <p:nvPr/>
          </p:nvSpPr>
          <p:spPr>
            <a:xfrm>
              <a:off x="4402181" y="5772787"/>
              <a:ext cx="4669971" cy="584775"/>
            </a:xfrm>
            <a:prstGeom prst="rect">
              <a:avLst/>
            </a:prstGeom>
            <a:noFill/>
          </p:spPr>
          <p:txBody>
            <a:bodyPr wrap="square" rtlCol="0">
              <a:spAutoFit/>
            </a:bodyPr>
            <a:lstStyle/>
            <a:p>
              <a:r>
                <a:rPr lang="en-GB" sz="1600" dirty="0" smtClean="0">
                  <a:latin typeface="Trebuchet MS" panose="020B0603020202020204" pitchFamily="34" charset="0"/>
                </a:rPr>
                <a:t>a </a:t>
              </a:r>
              <a:r>
                <a:rPr lang="en-GB" sz="1600" dirty="0" err="1" smtClean="0">
                  <a:latin typeface="Trebuchet MS" panose="020B0603020202020204" pitchFamily="34" charset="0"/>
                </a:rPr>
                <a:t>polovina</a:t>
              </a:r>
              <a:r>
                <a:rPr lang="en-GB" sz="1600" dirty="0" smtClean="0">
                  <a:latin typeface="Trebuchet MS" panose="020B0603020202020204" pitchFamily="34" charset="0"/>
                </a:rPr>
                <a:t> </a:t>
              </a:r>
              <a:r>
                <a:rPr lang="en-GB" sz="1600" dirty="0" err="1" smtClean="0">
                  <a:latin typeface="Trebuchet MS" panose="020B0603020202020204" pitchFamily="34" charset="0"/>
                </a:rPr>
                <a:t>mion</a:t>
              </a:r>
              <a:r>
                <a:rPr lang="cs-CZ" sz="1600" dirty="0" smtClean="0">
                  <a:latin typeface="Trebuchet MS" panose="020B0603020202020204" pitchFamily="34" charset="0"/>
                </a:rPr>
                <a:t>ů ulétne 18 km, než se rozpadne – dost na to, aby dopadly na zemský povrch.</a:t>
              </a:r>
            </a:p>
          </p:txBody>
        </p:sp>
      </p:grpSp>
      <p:grpSp>
        <p:nvGrpSpPr>
          <p:cNvPr id="29" name="Skupina 28"/>
          <p:cNvGrpSpPr/>
          <p:nvPr/>
        </p:nvGrpSpPr>
        <p:grpSpPr>
          <a:xfrm>
            <a:off x="4473453" y="2416635"/>
            <a:ext cx="4249209" cy="1045510"/>
            <a:chOff x="4473453" y="2416635"/>
            <a:chExt cx="4249209" cy="1045510"/>
          </a:xfrm>
        </p:grpSpPr>
        <p:cxnSp>
          <p:nvCxnSpPr>
            <p:cNvPr id="22" name="Přímá spojnice 21"/>
            <p:cNvCxnSpPr/>
            <p:nvPr/>
          </p:nvCxnSpPr>
          <p:spPr>
            <a:xfrm>
              <a:off x="4473453" y="2416635"/>
              <a:ext cx="4249209" cy="104551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4473453" y="2416635"/>
              <a:ext cx="4249209" cy="101035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86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96446" y="331482"/>
            <a:ext cx="5209993"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Urychlovače částic</a:t>
            </a:r>
          </a:p>
        </p:txBody>
      </p:sp>
      <p:pic>
        <p:nvPicPr>
          <p:cNvPr id="4098" name="Picture 2" descr="http://www.physicsoftheuniverse.com/images/relativity_c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330" y="1167346"/>
            <a:ext cx="5168141" cy="51681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596446" y="2491341"/>
            <a:ext cx="3259183" cy="369332"/>
          </a:xfrm>
          <a:prstGeom prst="rect">
            <a:avLst/>
          </a:prstGeom>
          <a:noFill/>
        </p:spPr>
        <p:txBody>
          <a:bodyPr wrap="square" rtlCol="0">
            <a:spAutoFit/>
          </a:bodyPr>
          <a:lstStyle/>
          <a:p>
            <a:r>
              <a:rPr lang="cs-CZ" b="1" dirty="0" smtClean="0">
                <a:solidFill>
                  <a:srgbClr val="0000B4"/>
                </a:solidFill>
                <a:latin typeface="Trebuchet MS" panose="020B0603020202020204" pitchFamily="34" charset="0"/>
              </a:rPr>
              <a:t>LHC</a:t>
            </a:r>
            <a:r>
              <a:rPr lang="cs-CZ" dirty="0" smtClean="0">
                <a:solidFill>
                  <a:srgbClr val="0000B4"/>
                </a:solidFill>
                <a:latin typeface="Trebuchet MS" panose="020B0603020202020204" pitchFamily="34" charset="0"/>
              </a:rPr>
              <a:t> (</a:t>
            </a:r>
            <a:r>
              <a:rPr lang="cs-CZ" b="1" dirty="0" err="1" smtClean="0">
                <a:solidFill>
                  <a:srgbClr val="0000B4"/>
                </a:solidFill>
                <a:latin typeface="Trebuchet MS" panose="020B0603020202020204" pitchFamily="34" charset="0"/>
              </a:rPr>
              <a:t>L</a:t>
            </a:r>
            <a:r>
              <a:rPr lang="cs-CZ" dirty="0" err="1" smtClean="0">
                <a:solidFill>
                  <a:srgbClr val="0000B4"/>
                </a:solidFill>
                <a:latin typeface="Trebuchet MS" panose="020B0603020202020204" pitchFamily="34" charset="0"/>
              </a:rPr>
              <a:t>arge</a:t>
            </a:r>
            <a:r>
              <a:rPr lang="cs-CZ" dirty="0" smtClean="0">
                <a:solidFill>
                  <a:srgbClr val="0000B4"/>
                </a:solidFill>
                <a:latin typeface="Trebuchet MS" panose="020B0603020202020204" pitchFamily="34" charset="0"/>
              </a:rPr>
              <a:t> </a:t>
            </a:r>
            <a:r>
              <a:rPr lang="cs-CZ" b="1" dirty="0" smtClean="0">
                <a:solidFill>
                  <a:srgbClr val="0000B4"/>
                </a:solidFill>
                <a:latin typeface="Trebuchet MS" panose="020B0603020202020204" pitchFamily="34" charset="0"/>
              </a:rPr>
              <a:t>H</a:t>
            </a:r>
            <a:r>
              <a:rPr lang="cs-CZ" dirty="0" smtClean="0">
                <a:solidFill>
                  <a:srgbClr val="0000B4"/>
                </a:solidFill>
                <a:latin typeface="Trebuchet MS" panose="020B0603020202020204" pitchFamily="34" charset="0"/>
              </a:rPr>
              <a:t>adron </a:t>
            </a:r>
            <a:r>
              <a:rPr lang="cs-CZ" b="1" dirty="0" err="1" smtClean="0">
                <a:solidFill>
                  <a:srgbClr val="0000B4"/>
                </a:solidFill>
                <a:latin typeface="Trebuchet MS" panose="020B0603020202020204" pitchFamily="34" charset="0"/>
              </a:rPr>
              <a:t>C</a:t>
            </a:r>
            <a:r>
              <a:rPr lang="cs-CZ" dirty="0" err="1" smtClean="0">
                <a:solidFill>
                  <a:srgbClr val="0000B4"/>
                </a:solidFill>
                <a:latin typeface="Trebuchet MS" panose="020B0603020202020204" pitchFamily="34" charset="0"/>
              </a:rPr>
              <a:t>ollider</a:t>
            </a:r>
            <a:r>
              <a:rPr lang="cs-CZ" dirty="0" smtClean="0">
                <a:solidFill>
                  <a:srgbClr val="0000B4"/>
                </a:solidFill>
                <a:latin typeface="Trebuchet MS" panose="020B0603020202020204" pitchFamily="34" charset="0"/>
              </a:rPr>
              <a:t>)</a:t>
            </a:r>
          </a:p>
        </p:txBody>
      </p:sp>
      <p:sp>
        <p:nvSpPr>
          <p:cNvPr id="3" name="TextovéPole 2"/>
          <p:cNvSpPr txBox="1"/>
          <p:nvPr/>
        </p:nvSpPr>
        <p:spPr>
          <a:xfrm>
            <a:off x="5884818" y="2534190"/>
            <a:ext cx="933995" cy="369332"/>
          </a:xfrm>
          <a:prstGeom prst="rect">
            <a:avLst/>
          </a:prstGeom>
          <a:noFill/>
        </p:spPr>
        <p:txBody>
          <a:bodyPr wrap="square" rtlCol="0">
            <a:spAutoFit/>
          </a:bodyPr>
          <a:lstStyle/>
          <a:p>
            <a:r>
              <a:rPr lang="cs-CZ" dirty="0" smtClean="0">
                <a:solidFill>
                  <a:srgbClr val="C00000"/>
                </a:solidFill>
                <a:effectLst>
                  <a:outerShdw blurRad="38100" dist="38100" dir="2700000" algn="tl">
                    <a:srgbClr val="000000">
                      <a:alpha val="43137"/>
                    </a:srgbClr>
                  </a:outerShdw>
                </a:effectLst>
                <a:latin typeface="Trebuchet MS" panose="020B0603020202020204" pitchFamily="34" charset="0"/>
              </a:rPr>
              <a:t>27 km</a:t>
            </a:r>
          </a:p>
        </p:txBody>
      </p:sp>
      <p:sp>
        <p:nvSpPr>
          <p:cNvPr id="7" name="TextovéPole 6"/>
          <p:cNvSpPr txBox="1"/>
          <p:nvPr/>
        </p:nvSpPr>
        <p:spPr>
          <a:xfrm>
            <a:off x="5185954" y="3046774"/>
            <a:ext cx="2253350" cy="369332"/>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latin typeface="Trebuchet MS" panose="020B0603020202020204" pitchFamily="34" charset="0"/>
              </a:rPr>
              <a:t>cca 100 m pod zemí</a:t>
            </a:r>
          </a:p>
        </p:txBody>
      </p:sp>
      <p:sp>
        <p:nvSpPr>
          <p:cNvPr id="8" name="TextovéPole 7"/>
          <p:cNvSpPr txBox="1"/>
          <p:nvPr/>
        </p:nvSpPr>
        <p:spPr>
          <a:xfrm>
            <a:off x="700949" y="2857477"/>
            <a:ext cx="2812960"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smtClean="0">
                <a:latin typeface="Trebuchet MS" panose="020B0603020202020204" pitchFamily="34" charset="0"/>
              </a:rPr>
              <a:t>urychluje protony</a:t>
            </a:r>
          </a:p>
          <a:p>
            <a:pPr marL="285750" indent="-285750">
              <a:spcAft>
                <a:spcPts val="600"/>
              </a:spcAft>
              <a:buFont typeface="Arial" panose="020B0604020202020204" pitchFamily="34" charset="0"/>
              <a:buChar char="•"/>
            </a:pPr>
            <a:r>
              <a:rPr lang="cs-CZ" i="1" dirty="0" smtClean="0">
                <a:latin typeface="Trebuchet MS" panose="020B0603020202020204" pitchFamily="34" charset="0"/>
              </a:rPr>
              <a:t>v</a:t>
            </a:r>
            <a:r>
              <a:rPr lang="cs-CZ" dirty="0" smtClean="0">
                <a:latin typeface="Trebuchet MS" panose="020B0603020202020204" pitchFamily="34" charset="0"/>
              </a:rPr>
              <a:t> = 0.999 999 99 </a:t>
            </a:r>
            <a:r>
              <a:rPr lang="cs-CZ" b="1" i="1" dirty="0" smtClean="0">
                <a:latin typeface="Trebuchet MS" panose="020B0603020202020204" pitchFamily="34" charset="0"/>
              </a:rPr>
              <a:t>c</a:t>
            </a:r>
            <a:r>
              <a:rPr lang="cs-CZ" dirty="0" smtClean="0">
                <a:latin typeface="Trebuchet MS" panose="020B0603020202020204" pitchFamily="34" charset="0"/>
              </a:rPr>
              <a:t> </a:t>
            </a:r>
            <a:r>
              <a:rPr lang="cs-CZ" sz="1400" dirty="0" smtClean="0">
                <a:latin typeface="Trebuchet MS" panose="020B0603020202020204" pitchFamily="34" charset="0"/>
              </a:rPr>
              <a:t>(rychlost jen o 10 km/h menší než rychlost světla)</a:t>
            </a:r>
          </a:p>
          <a:p>
            <a:pPr marL="285750" indent="-285750">
              <a:spcAft>
                <a:spcPts val="600"/>
              </a:spcAft>
              <a:buFont typeface="Arial" panose="020B0604020202020204" pitchFamily="34" charset="0"/>
              <a:buChar char="•"/>
            </a:pPr>
            <a:r>
              <a:rPr lang="cs-CZ" dirty="0" smtClean="0">
                <a:latin typeface="Symbol" panose="05050102010706020507" pitchFamily="18" charset="2"/>
              </a:rPr>
              <a:t>g </a:t>
            </a:r>
            <a:r>
              <a:rPr lang="cs-CZ" dirty="0" smtClean="0">
                <a:latin typeface="Trebuchet MS" panose="020B0603020202020204" pitchFamily="34" charset="0"/>
              </a:rPr>
              <a:t>= 7 000</a:t>
            </a:r>
          </a:p>
          <a:p>
            <a:pPr marL="285750" indent="-285750">
              <a:spcAft>
                <a:spcPts val="600"/>
              </a:spcAft>
              <a:buFont typeface="Arial" panose="020B0604020202020204" pitchFamily="34" charset="0"/>
              <a:buChar char="•"/>
            </a:pPr>
            <a:r>
              <a:rPr lang="cs-CZ" sz="1500" dirty="0" smtClean="0">
                <a:latin typeface="Trebuchet MS" panose="020B0603020202020204" pitchFamily="34" charset="0"/>
              </a:rPr>
              <a:t>protony oběhnou prstenec 10 000 krát za vteřinu</a:t>
            </a:r>
            <a:endParaRPr lang="cs-CZ" sz="1500" dirty="0">
              <a:latin typeface="Symbol" panose="05050102010706020507" pitchFamily="18" charset="2"/>
            </a:endParaRPr>
          </a:p>
        </p:txBody>
      </p:sp>
      <p:sp>
        <p:nvSpPr>
          <p:cNvPr id="9" name="TextovéPole 8"/>
          <p:cNvSpPr txBox="1"/>
          <p:nvPr/>
        </p:nvSpPr>
        <p:spPr>
          <a:xfrm>
            <a:off x="7615645" y="2664380"/>
            <a:ext cx="973183" cy="369332"/>
          </a:xfrm>
          <a:prstGeom prst="rect">
            <a:avLst/>
          </a:prstGeom>
          <a:noFill/>
        </p:spPr>
        <p:txBody>
          <a:bodyPr wrap="square" rtlCol="0">
            <a:spAutoFit/>
          </a:bodyPr>
          <a:lstStyle/>
          <a:p>
            <a:r>
              <a:rPr lang="cs-CZ" dirty="0" smtClean="0">
                <a:effectLst>
                  <a:outerShdw blurRad="38100" dist="38100" dir="2700000" algn="tl">
                    <a:srgbClr val="000000">
                      <a:alpha val="43137"/>
                    </a:srgbClr>
                  </a:outerShdw>
                </a:effectLst>
                <a:latin typeface="Trebuchet MS" panose="020B0603020202020204" pitchFamily="34" charset="0"/>
              </a:rPr>
              <a:t>Ženeva</a:t>
            </a:r>
          </a:p>
        </p:txBody>
      </p:sp>
      <p:sp>
        <p:nvSpPr>
          <p:cNvPr id="10" name="TextovéPole 9"/>
          <p:cNvSpPr txBox="1"/>
          <p:nvPr/>
        </p:nvSpPr>
        <p:spPr>
          <a:xfrm>
            <a:off x="674825" y="1458990"/>
            <a:ext cx="2761747" cy="707886"/>
          </a:xfrm>
          <a:prstGeom prst="rect">
            <a:avLst/>
          </a:prstGeom>
          <a:noFill/>
        </p:spPr>
        <p:txBody>
          <a:bodyPr wrap="square" rtlCol="0">
            <a:spAutoFit/>
          </a:bodyPr>
          <a:lstStyle/>
          <a:p>
            <a:pPr algn="ctr"/>
            <a:r>
              <a:rPr lang="cs-CZ" sz="2000" dirty="0" smtClean="0">
                <a:latin typeface="Trebuchet MS" panose="020B0603020202020204" pitchFamily="34" charset="0"/>
              </a:rPr>
              <a:t>Centrum pro jaderný výzkum CERN</a:t>
            </a:r>
          </a:p>
        </p:txBody>
      </p:sp>
    </p:spTree>
    <p:extLst>
      <p:ext uri="{BB962C8B-B14F-4D97-AF65-F5344CB8AC3E}">
        <p14:creationId xmlns:p14="http://schemas.microsoft.com/office/powerpoint/2010/main" val="1883971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1296" y="329156"/>
            <a:ext cx="6596743" cy="584775"/>
          </a:xfrm>
          <a:prstGeom prst="rect">
            <a:avLst/>
          </a:prstGeom>
          <a:noFill/>
        </p:spPr>
        <p:txBody>
          <a:bodyPr wrap="square" rtlCol="0">
            <a:spAutoFit/>
          </a:bodyPr>
          <a:lstStyle/>
          <a:p>
            <a:r>
              <a:rPr lang="cs-CZ" sz="3200" dirty="0" smtClean="0">
                <a:solidFill>
                  <a:srgbClr val="0000B4"/>
                </a:solidFill>
                <a:latin typeface="Trebuchet MS" panose="020B0603020202020204" pitchFamily="34" charset="0"/>
              </a:rPr>
              <a:t>Galileova transformace</a:t>
            </a:r>
          </a:p>
        </p:txBody>
      </p:sp>
      <p:cxnSp>
        <p:nvCxnSpPr>
          <p:cNvPr id="5" name="Přímá spojnice 4"/>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581296" y="887810"/>
            <a:ext cx="8043232" cy="369332"/>
          </a:xfrm>
          <a:prstGeom prst="rect">
            <a:avLst/>
          </a:prstGeom>
          <a:noFill/>
        </p:spPr>
        <p:txBody>
          <a:bodyPr wrap="square" rtlCol="0">
            <a:spAutoFit/>
          </a:bodyPr>
          <a:lstStyle/>
          <a:p>
            <a:r>
              <a:rPr lang="cs-CZ" dirty="0" smtClean="0">
                <a:latin typeface="Trebuchet MS" panose="020B0603020202020204" pitchFamily="34" charset="0"/>
              </a:rPr>
              <a:t>- přechod od jedné inerciální vztažné soustavy do jiné</a:t>
            </a:r>
          </a:p>
        </p:txBody>
      </p:sp>
      <p:grpSp>
        <p:nvGrpSpPr>
          <p:cNvPr id="22" name="Skupina 21"/>
          <p:cNvGrpSpPr/>
          <p:nvPr/>
        </p:nvGrpSpPr>
        <p:grpSpPr>
          <a:xfrm>
            <a:off x="810636" y="1390865"/>
            <a:ext cx="8055553" cy="1992469"/>
            <a:chOff x="810636" y="1547609"/>
            <a:chExt cx="8055553" cy="1992469"/>
          </a:xfrm>
        </p:grpSpPr>
        <p:grpSp>
          <p:nvGrpSpPr>
            <p:cNvPr id="17" name="Skupina 16"/>
            <p:cNvGrpSpPr/>
            <p:nvPr/>
          </p:nvGrpSpPr>
          <p:grpSpPr>
            <a:xfrm>
              <a:off x="2533358" y="1576891"/>
              <a:ext cx="1554482" cy="1349213"/>
              <a:chOff x="1361652" y="1725896"/>
              <a:chExt cx="1554482" cy="1349213"/>
            </a:xfrm>
          </p:grpSpPr>
          <mc:AlternateContent xmlns:mc="http://schemas.openxmlformats.org/markup-compatibility/2006" xmlns:a14="http://schemas.microsoft.com/office/drawing/2010/main">
            <mc:Choice Requires="a14">
              <p:sp>
                <p:nvSpPr>
                  <p:cNvPr id="10" name="TextovéPole 9"/>
                  <p:cNvSpPr txBox="1"/>
                  <p:nvPr/>
                </p:nvSpPr>
                <p:spPr>
                  <a:xfrm>
                    <a:off x="1394307" y="1725896"/>
                    <a:ext cx="152182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0" i="1" smtClean="0">
                                  <a:latin typeface="Cambria Math"/>
                                </a:rPr>
                              </m:ctrlPr>
                            </m:sSupPr>
                            <m:e>
                              <m:r>
                                <a:rPr lang="en-GB" sz="2000" b="0" i="1" smtClean="0">
                                  <a:latin typeface="Cambria Math"/>
                                </a:rPr>
                                <m:t>𝑥</m:t>
                              </m:r>
                            </m:e>
                            <m:sup>
                              <m:r>
                                <a:rPr lang="en-GB" sz="2000" b="0" i="1" smtClean="0">
                                  <a:latin typeface="Cambria Math"/>
                                </a:rPr>
                                <m:t>′</m:t>
                              </m:r>
                            </m:sup>
                          </m:sSup>
                          <m:r>
                            <a:rPr lang="en-GB" sz="2000" b="0" i="1" smtClean="0">
                              <a:latin typeface="Cambria Math"/>
                            </a:rPr>
                            <m:t>=</m:t>
                          </m:r>
                          <m:r>
                            <a:rPr lang="en-GB" sz="2000" b="0" i="1" smtClean="0">
                              <a:latin typeface="Cambria Math"/>
                            </a:rPr>
                            <m:t>𝑥</m:t>
                          </m:r>
                          <m:r>
                            <a:rPr lang="en-GB" sz="2000" b="0" i="1" smtClean="0">
                              <a:latin typeface="Cambria Math"/>
                            </a:rPr>
                            <m:t>+</m:t>
                          </m:r>
                          <m:r>
                            <a:rPr lang="en-GB" sz="2000" b="0" i="1" smtClean="0">
                              <a:latin typeface="Cambria Math"/>
                            </a:rPr>
                            <m:t>𝑣𝑡</m:t>
                          </m:r>
                        </m:oMath>
                      </m:oMathPara>
                    </a14:m>
                    <a:endParaRPr lang="en-GB" sz="2000" b="0" dirty="0" smtClean="0">
                      <a:latin typeface="Trebuchet MS" panose="020B0603020202020204" pitchFamily="34" charset="0"/>
                    </a:endParaRPr>
                  </a:p>
                </p:txBody>
              </p:sp>
            </mc:Choice>
            <mc:Fallback xmlns="">
              <p:sp>
                <p:nvSpPr>
                  <p:cNvPr id="10" name="TextovéPole 9"/>
                  <p:cNvSpPr txBox="1">
                    <a:spLocks noRot="1" noChangeAspect="1" noMove="1" noResize="1" noEditPoints="1" noAdjustHandles="1" noChangeArrowheads="1" noChangeShapeType="1" noTextEdit="1"/>
                  </p:cNvSpPr>
                  <p:nvPr/>
                </p:nvSpPr>
                <p:spPr>
                  <a:xfrm>
                    <a:off x="1394307" y="1725896"/>
                    <a:ext cx="1521827" cy="400110"/>
                  </a:xfrm>
                  <a:prstGeom prst="rect">
                    <a:avLst/>
                  </a:prstGeom>
                  <a:blipFill rotWithShape="1">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1" name="Obdélník 10"/>
                  <p:cNvSpPr/>
                  <p:nvPr/>
                </p:nvSpPr>
                <p:spPr>
                  <a:xfrm>
                    <a:off x="1361652" y="2059446"/>
                    <a:ext cx="1025434" cy="10156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𝑦</m:t>
                              </m:r>
                            </m:e>
                            <m:sup>
                              <m:r>
                                <a:rPr lang="en-GB" sz="2000" i="1">
                                  <a:latin typeface="Cambria Math"/>
                                </a:rPr>
                                <m:t>′</m:t>
                              </m:r>
                            </m:sup>
                          </m:sSup>
                          <m:r>
                            <a:rPr lang="en-GB" sz="2000" i="1">
                              <a:latin typeface="Cambria Math"/>
                            </a:rPr>
                            <m:t>=</m:t>
                          </m:r>
                          <m:r>
                            <a:rPr lang="en-GB" sz="2000" i="1">
                              <a:latin typeface="Cambria Math"/>
                            </a:rPr>
                            <m:t>𝑦</m:t>
                          </m:r>
                        </m:oMath>
                      </m:oMathPara>
                    </a14:m>
                    <a:endParaRPr lang="en-GB" sz="2000" dirty="0">
                      <a:latin typeface="Trebuchet MS" panose="020B0603020202020204" pitchFamily="34" charset="0"/>
                    </a:endParaRPr>
                  </a:p>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𝑧</m:t>
                              </m:r>
                            </m:e>
                            <m:sup>
                              <m:r>
                                <a:rPr lang="en-GB" sz="2000" i="1">
                                  <a:latin typeface="Cambria Math"/>
                                </a:rPr>
                                <m:t>′</m:t>
                              </m:r>
                            </m:sup>
                          </m:sSup>
                          <m:r>
                            <a:rPr lang="en-GB" sz="2000" i="1">
                              <a:latin typeface="Cambria Math"/>
                            </a:rPr>
                            <m:t>=</m:t>
                          </m:r>
                          <m:r>
                            <a:rPr lang="en-GB" sz="2000" i="1">
                              <a:latin typeface="Cambria Math"/>
                            </a:rPr>
                            <m:t>𝑧</m:t>
                          </m:r>
                        </m:oMath>
                      </m:oMathPara>
                    </a14:m>
                    <a:endParaRPr lang="en-GB" sz="2000" dirty="0">
                      <a:latin typeface="Trebuchet MS" panose="020B0603020202020204" pitchFamily="34" charset="0"/>
                    </a:endParaRPr>
                  </a:p>
                  <a:p>
                    <a:pPr/>
                    <a14:m>
                      <m:oMathPara xmlns:m="http://schemas.openxmlformats.org/officeDocument/2006/math">
                        <m:oMathParaPr>
                          <m:jc m:val="centerGroup"/>
                        </m:oMathParaPr>
                        <m:oMath xmlns:m="http://schemas.openxmlformats.org/officeDocument/2006/math">
                          <m:sSup>
                            <m:sSupPr>
                              <m:ctrlPr>
                                <a:rPr lang="en-GB" sz="2000" i="1">
                                  <a:latin typeface="Cambria Math"/>
                                </a:rPr>
                              </m:ctrlPr>
                            </m:sSupPr>
                            <m:e>
                              <m:r>
                                <a:rPr lang="en-GB" sz="2000" i="1">
                                  <a:latin typeface="Cambria Math"/>
                                </a:rPr>
                                <m:t>𝑡</m:t>
                              </m:r>
                            </m:e>
                            <m:sup>
                              <m:r>
                                <a:rPr lang="en-GB" sz="2000" i="1">
                                  <a:latin typeface="Cambria Math"/>
                                </a:rPr>
                                <m:t>′</m:t>
                              </m:r>
                            </m:sup>
                          </m:sSup>
                          <m:r>
                            <a:rPr lang="en-GB" sz="2000" i="1">
                              <a:latin typeface="Cambria Math"/>
                            </a:rPr>
                            <m:t>=</m:t>
                          </m:r>
                          <m:r>
                            <a:rPr lang="en-GB" sz="2000" i="1">
                              <a:latin typeface="Cambria Math"/>
                            </a:rPr>
                            <m:t>𝑡</m:t>
                          </m:r>
                        </m:oMath>
                      </m:oMathPara>
                    </a14:m>
                    <a:endParaRPr lang="cs-CZ" sz="2000" dirty="0">
                      <a:latin typeface="Trebuchet MS" panose="020B0603020202020204" pitchFamily="34" charset="0"/>
                    </a:endParaRPr>
                  </a:p>
                </p:txBody>
              </p:sp>
            </mc:Choice>
            <mc:Fallback xmlns="">
              <p:sp>
                <p:nvSpPr>
                  <p:cNvPr id="11" name="Obdélník 10"/>
                  <p:cNvSpPr>
                    <a:spLocks noRot="1" noChangeAspect="1" noMove="1" noResize="1" noEditPoints="1" noAdjustHandles="1" noChangeArrowheads="1" noChangeShapeType="1" noTextEdit="1"/>
                  </p:cNvSpPr>
                  <p:nvPr/>
                </p:nvSpPr>
                <p:spPr>
                  <a:xfrm>
                    <a:off x="1361652" y="2059446"/>
                    <a:ext cx="1025434" cy="1015663"/>
                  </a:xfrm>
                  <a:prstGeom prst="rect">
                    <a:avLst/>
                  </a:prstGeom>
                  <a:blipFill rotWithShape="1">
                    <a:blip r:embed="rId3"/>
                    <a:stretch>
                      <a:fillRect/>
                    </a:stretch>
                  </a:blipFill>
                </p:spPr>
                <p:txBody>
                  <a:bodyPr/>
                  <a:lstStyle/>
                  <a:p>
                    <a:r>
                      <a:rPr lang="cs-CZ">
                        <a:noFill/>
                      </a:rPr>
                      <a:t> </a:t>
                    </a:r>
                  </a:p>
                </p:txBody>
              </p:sp>
            </mc:Fallback>
          </mc:AlternateContent>
        </p:grpSp>
        <p:grpSp>
          <p:nvGrpSpPr>
            <p:cNvPr id="16" name="Skupina 15"/>
            <p:cNvGrpSpPr/>
            <p:nvPr/>
          </p:nvGrpSpPr>
          <p:grpSpPr>
            <a:xfrm>
              <a:off x="3877188" y="1668836"/>
              <a:ext cx="4883980" cy="1871242"/>
              <a:chOff x="2271957" y="2759549"/>
              <a:chExt cx="4883980" cy="1871242"/>
            </a:xfrm>
          </p:grpSpPr>
          <p:pic>
            <p:nvPicPr>
              <p:cNvPr id="13319" name="Picture 7" descr="http://sweetclipart.com/multisite/sweetclipart/files/train_silhouett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919"/>
              <a:stretch/>
            </p:blipFill>
            <p:spPr bwMode="auto">
              <a:xfrm flipH="1">
                <a:off x="2271957" y="3029405"/>
                <a:ext cx="4883980" cy="160138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Pavel\Documents\Fyzika\Science To Go\Šebestová.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3664" y="2759549"/>
                <a:ext cx="650094" cy="148291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Přímá spojnice se šipkou 13"/>
              <p:cNvCxnSpPr>
                <a:stCxn id="13315" idx="2"/>
              </p:cNvCxnSpPr>
              <p:nvPr/>
            </p:nvCxnSpPr>
            <p:spPr>
              <a:xfrm>
                <a:off x="3038711" y="4242467"/>
                <a:ext cx="1358441" cy="0"/>
              </a:xfrm>
              <a:prstGeom prst="straightConnector1">
                <a:avLst/>
              </a:prstGeom>
              <a:ln w="38100">
                <a:solidFill>
                  <a:srgbClr val="0099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910423" y="3873135"/>
                <a:ext cx="261257" cy="369332"/>
              </a:xfrm>
              <a:prstGeom prst="rect">
                <a:avLst/>
              </a:prstGeom>
              <a:noFill/>
            </p:spPr>
            <p:txBody>
              <a:bodyPr wrap="square" rtlCol="0">
                <a:spAutoFit/>
              </a:bodyPr>
              <a:lstStyle/>
              <a:p>
                <a:r>
                  <a:rPr lang="cs-CZ" i="1" dirty="0" smtClean="0">
                    <a:solidFill>
                      <a:srgbClr val="009900"/>
                    </a:solidFill>
                    <a:latin typeface="Trebuchet MS" panose="020B0603020202020204" pitchFamily="34" charset="0"/>
                  </a:rPr>
                  <a:t>x</a:t>
                </a:r>
              </a:p>
            </p:txBody>
          </p:sp>
        </p:grpSp>
        <p:pic>
          <p:nvPicPr>
            <p:cNvPr id="13320" name="Picture 8" descr="D:\Pavel\Documents\Fyzika\Science To Go\Ma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636" y="1730398"/>
              <a:ext cx="820304" cy="142135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Přímá spojnice se šipkou 26"/>
            <p:cNvCxnSpPr/>
            <p:nvPr/>
          </p:nvCxnSpPr>
          <p:spPr>
            <a:xfrm>
              <a:off x="1220788" y="3151754"/>
              <a:ext cx="1358441" cy="0"/>
            </a:xfrm>
            <a:prstGeom prst="straightConnector1">
              <a:avLst/>
            </a:prstGeom>
            <a:ln w="38100">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2043109" y="2739130"/>
              <a:ext cx="464273" cy="430887"/>
            </a:xfrm>
            <a:prstGeom prst="rect">
              <a:avLst/>
            </a:prstGeom>
            <a:noFill/>
          </p:spPr>
          <p:txBody>
            <a:bodyPr wrap="square" rtlCol="0">
              <a:spAutoFit/>
            </a:bodyPr>
            <a:lstStyle/>
            <a:p>
              <a:r>
                <a:rPr lang="cs-CZ" sz="2200" i="1" dirty="0" smtClean="0">
                  <a:solidFill>
                    <a:srgbClr val="C00000"/>
                  </a:solidFill>
                  <a:latin typeface="Trebuchet MS" panose="020B0603020202020204" pitchFamily="34" charset="0"/>
                </a:rPr>
                <a:t>x</a:t>
              </a:r>
              <a:r>
                <a:rPr lang="en-GB" sz="2200" i="1" dirty="0" smtClean="0">
                  <a:solidFill>
                    <a:srgbClr val="C00000"/>
                  </a:solidFill>
                  <a:latin typeface="Trebuchet MS" panose="020B0603020202020204" pitchFamily="34" charset="0"/>
                </a:rPr>
                <a:t>’</a:t>
              </a:r>
              <a:endParaRPr lang="cs-CZ" sz="2200" i="1" dirty="0" smtClean="0">
                <a:solidFill>
                  <a:srgbClr val="C00000"/>
                </a:solidFill>
                <a:latin typeface="Trebuchet MS" panose="020B0603020202020204" pitchFamily="34" charset="0"/>
              </a:endParaRPr>
            </a:p>
          </p:txBody>
        </p:sp>
        <p:sp>
          <p:nvSpPr>
            <p:cNvPr id="19" name="TextovéPole 18"/>
            <p:cNvSpPr txBox="1"/>
            <p:nvPr/>
          </p:nvSpPr>
          <p:spPr>
            <a:xfrm>
              <a:off x="1612625" y="1730398"/>
              <a:ext cx="725626" cy="430887"/>
            </a:xfrm>
            <a:prstGeom prst="rect">
              <a:avLst/>
            </a:prstGeom>
            <a:noFill/>
          </p:spPr>
          <p:txBody>
            <a:bodyPr wrap="square" rtlCol="0">
              <a:spAutoFit/>
            </a:bodyPr>
            <a:lstStyle/>
            <a:p>
              <a:r>
                <a:rPr lang="en-GB" sz="2200" i="1" dirty="0" smtClean="0">
                  <a:solidFill>
                    <a:srgbClr val="C00000"/>
                  </a:solidFill>
                  <a:latin typeface="Trebuchet MS" panose="020B0603020202020204" pitchFamily="34" charset="0"/>
                </a:rPr>
                <a:t>t’</a:t>
              </a:r>
              <a:endParaRPr lang="cs-CZ" sz="2200" i="1" dirty="0" smtClean="0">
                <a:solidFill>
                  <a:srgbClr val="C00000"/>
                </a:solidFill>
                <a:latin typeface="Trebuchet MS" panose="020B0603020202020204" pitchFamily="34" charset="0"/>
              </a:endParaRPr>
            </a:p>
          </p:txBody>
        </p:sp>
        <p:sp>
          <p:nvSpPr>
            <p:cNvPr id="30" name="TextovéPole 29"/>
            <p:cNvSpPr txBox="1"/>
            <p:nvPr/>
          </p:nvSpPr>
          <p:spPr>
            <a:xfrm>
              <a:off x="4968989" y="1668836"/>
              <a:ext cx="287383" cy="430887"/>
            </a:xfrm>
            <a:prstGeom prst="rect">
              <a:avLst/>
            </a:prstGeom>
            <a:noFill/>
          </p:spPr>
          <p:txBody>
            <a:bodyPr wrap="square" rtlCol="0">
              <a:spAutoFit/>
            </a:bodyPr>
            <a:lstStyle/>
            <a:p>
              <a:r>
                <a:rPr lang="en-GB" sz="2200" i="1" dirty="0" smtClean="0">
                  <a:solidFill>
                    <a:srgbClr val="009900"/>
                  </a:solidFill>
                  <a:latin typeface="Trebuchet MS" panose="020B0603020202020204" pitchFamily="34" charset="0"/>
                </a:rPr>
                <a:t>t</a:t>
              </a:r>
              <a:endParaRPr lang="cs-CZ" sz="2200" i="1" dirty="0" smtClean="0">
                <a:solidFill>
                  <a:srgbClr val="009900"/>
                </a:solidFill>
                <a:latin typeface="Trebuchet MS" panose="020B0603020202020204" pitchFamily="34" charset="0"/>
              </a:endParaRPr>
            </a:p>
          </p:txBody>
        </p:sp>
        <p:cxnSp>
          <p:nvCxnSpPr>
            <p:cNvPr id="21" name="Přímá spojnice se šipkou 20"/>
            <p:cNvCxnSpPr/>
            <p:nvPr/>
          </p:nvCxnSpPr>
          <p:spPr>
            <a:xfrm>
              <a:off x="7487539" y="2011250"/>
              <a:ext cx="128016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8432820" y="1547609"/>
              <a:ext cx="433369" cy="430887"/>
            </a:xfrm>
            <a:prstGeom prst="rect">
              <a:avLst/>
            </a:prstGeom>
            <a:noFill/>
          </p:spPr>
          <p:txBody>
            <a:bodyPr wrap="square" rtlCol="0">
              <a:spAutoFit/>
            </a:bodyPr>
            <a:lstStyle/>
            <a:p>
              <a:r>
                <a:rPr lang="en-GB" sz="2200" i="1" dirty="0" smtClean="0">
                  <a:latin typeface="Trebuchet MS" panose="020B0603020202020204" pitchFamily="34" charset="0"/>
                </a:rPr>
                <a:t>v</a:t>
              </a:r>
              <a:endParaRPr lang="cs-CZ" sz="2200" i="1" dirty="0" smtClean="0">
                <a:latin typeface="Trebuchet MS" panose="020B0603020202020204" pitchFamily="34" charset="0"/>
              </a:endParaRPr>
            </a:p>
          </p:txBody>
        </p:sp>
      </p:grpSp>
    </p:spTree>
    <p:extLst>
      <p:ext uri="{BB962C8B-B14F-4D97-AF65-F5344CB8AC3E}">
        <p14:creationId xmlns:p14="http://schemas.microsoft.com/office/powerpoint/2010/main" val="3358610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96446" y="331482"/>
            <a:ext cx="5209993"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Urychlovače částic</a:t>
            </a:r>
          </a:p>
        </p:txBody>
      </p:sp>
      <p:cxnSp>
        <p:nvCxnSpPr>
          <p:cNvPr id="5" name="Přímá spojnice 4"/>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40" y="973184"/>
            <a:ext cx="3504071" cy="263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514" y="3108269"/>
            <a:ext cx="4868956" cy="321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descr="https://upload.wikimedia.org/wikipedia/commons/0/04/ATLAS_Draw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47" y="3966448"/>
            <a:ext cx="3698205" cy="1992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786829" y="1463345"/>
            <a:ext cx="3377460" cy="923330"/>
          </a:xfrm>
          <a:prstGeom prst="rect">
            <a:avLst/>
          </a:prstGeom>
          <a:noFill/>
          <a:ln w="25400">
            <a:solidFill>
              <a:srgbClr val="FFC000"/>
            </a:solidFill>
          </a:ln>
        </p:spPr>
        <p:txBody>
          <a:bodyPr wrap="square" rtlCol="0">
            <a:spAutoFit/>
          </a:bodyPr>
          <a:lstStyle/>
          <a:p>
            <a:pPr algn="ctr"/>
            <a:r>
              <a:rPr lang="cs-CZ" dirty="0">
                <a:latin typeface="Trebuchet MS" panose="020B0603020202020204" pitchFamily="34" charset="0"/>
              </a:rPr>
              <a:t>S</a:t>
            </a:r>
            <a:r>
              <a:rPr lang="cs-CZ" dirty="0" smtClean="0">
                <a:latin typeface="Trebuchet MS" panose="020B0603020202020204" pitchFamily="34" charset="0"/>
              </a:rPr>
              <a:t>rážkami se dozvídáme, z čeho jsou částice složeny a jaké síly je drží pohromadě.</a:t>
            </a:r>
          </a:p>
        </p:txBody>
      </p:sp>
      <p:sp>
        <p:nvSpPr>
          <p:cNvPr id="11" name="TextovéPole 10"/>
          <p:cNvSpPr txBox="1"/>
          <p:nvPr/>
        </p:nvSpPr>
        <p:spPr>
          <a:xfrm>
            <a:off x="1164607" y="6018552"/>
            <a:ext cx="2795452" cy="369332"/>
          </a:xfrm>
          <a:prstGeom prst="rect">
            <a:avLst/>
          </a:prstGeom>
          <a:noFill/>
        </p:spPr>
        <p:txBody>
          <a:bodyPr wrap="square" rtlCol="0">
            <a:spAutoFit/>
          </a:bodyPr>
          <a:lstStyle/>
          <a:p>
            <a:r>
              <a:rPr lang="cs-CZ" dirty="0" smtClean="0">
                <a:latin typeface="Trebuchet MS" panose="020B0603020202020204" pitchFamily="34" charset="0"/>
              </a:rPr>
              <a:t>Detektor ATLAS (CERN)</a:t>
            </a:r>
          </a:p>
        </p:txBody>
      </p:sp>
    </p:spTree>
    <p:extLst>
      <p:ext uri="{BB962C8B-B14F-4D97-AF65-F5344CB8AC3E}">
        <p14:creationId xmlns:p14="http://schemas.microsoft.com/office/powerpoint/2010/main" val="307439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sevenau2000.files.wordpress.com/2015/05/image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208" r="7082"/>
          <a:stretch/>
        </p:blipFill>
        <p:spPr bwMode="auto">
          <a:xfrm>
            <a:off x="4608414" y="3928173"/>
            <a:ext cx="3836504" cy="191070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Skupina 11"/>
          <p:cNvGrpSpPr/>
          <p:nvPr/>
        </p:nvGrpSpPr>
        <p:grpSpPr>
          <a:xfrm>
            <a:off x="761212" y="5060268"/>
            <a:ext cx="3847202" cy="1390103"/>
            <a:chOff x="5328607" y="3707210"/>
            <a:chExt cx="3821924" cy="1390103"/>
          </a:xfrm>
        </p:grpSpPr>
        <p:sp>
          <p:nvSpPr>
            <p:cNvPr id="10" name="AutoShape 11"/>
            <p:cNvSpPr>
              <a:spLocks noChangeArrowheads="1"/>
            </p:cNvSpPr>
            <p:nvPr/>
          </p:nvSpPr>
          <p:spPr bwMode="auto">
            <a:xfrm>
              <a:off x="5328607" y="3707210"/>
              <a:ext cx="3521147" cy="1390103"/>
            </a:xfrm>
            <a:prstGeom prst="cloudCallout">
              <a:avLst>
                <a:gd name="adj1" fmla="val 53788"/>
                <a:gd name="adj2" fmla="val -101215"/>
              </a:avLst>
            </a:prstGeom>
            <a:noFill/>
            <a:ln w="19050">
              <a:solidFill>
                <a:srgbClr val="0000B4"/>
              </a:solidFill>
              <a:round/>
              <a:headEnd type="none" w="sm" len="sm"/>
              <a:tailEnd type="none" w="lg" len="med"/>
            </a:ln>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endParaRPr lang="cs-CZ" altLang="en-US" b="0">
                <a:solidFill>
                  <a:srgbClr val="0000B4"/>
                </a:solidFill>
              </a:endParaRPr>
            </a:p>
          </p:txBody>
        </p:sp>
        <p:sp>
          <p:nvSpPr>
            <p:cNvPr id="11" name="TextovéPole 10"/>
            <p:cNvSpPr txBox="1"/>
            <p:nvPr/>
          </p:nvSpPr>
          <p:spPr>
            <a:xfrm>
              <a:off x="5622293" y="3988105"/>
              <a:ext cx="3528238" cy="553998"/>
            </a:xfrm>
            <a:prstGeom prst="rect">
              <a:avLst/>
            </a:prstGeom>
            <a:noFill/>
          </p:spPr>
          <p:txBody>
            <a:bodyPr wrap="square" rtlCol="0">
              <a:spAutoFit/>
            </a:bodyPr>
            <a:lstStyle/>
            <a:p>
              <a:r>
                <a:rPr lang="cs-CZ" sz="3000" cap="small" dirty="0" smtClean="0">
                  <a:solidFill>
                    <a:srgbClr val="0000B4"/>
                  </a:solidFill>
                  <a:latin typeface="Trebuchet MS" pitchFamily="34" charset="0"/>
                </a:rPr>
                <a:t>Díky za pozornost</a:t>
              </a:r>
              <a:endParaRPr lang="en-US" sz="3000" cap="small" dirty="0" smtClean="0">
                <a:solidFill>
                  <a:srgbClr val="0000B4"/>
                </a:solidFill>
                <a:latin typeface="Trebuchet MS" pitchFamily="34" charset="0"/>
              </a:endParaRPr>
            </a:p>
          </p:txBody>
        </p:sp>
      </p:grpSp>
      <p:sp>
        <p:nvSpPr>
          <p:cNvPr id="2" name="TextovéPole 1"/>
          <p:cNvSpPr txBox="1"/>
          <p:nvPr/>
        </p:nvSpPr>
        <p:spPr>
          <a:xfrm>
            <a:off x="450668" y="597838"/>
            <a:ext cx="7772306"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Einsteinova relativita</a:t>
            </a:r>
            <a:endParaRPr lang="cs-CZ" sz="3200" u="sng" dirty="0">
              <a:solidFill>
                <a:srgbClr val="0000B4"/>
              </a:solidFill>
              <a:latin typeface="Trebuchet MS" panose="020B0603020202020204" pitchFamily="34" charset="0"/>
            </a:endParaRPr>
          </a:p>
        </p:txBody>
      </p:sp>
      <p:sp>
        <p:nvSpPr>
          <p:cNvPr id="3" name="TextovéPole 2"/>
          <p:cNvSpPr txBox="1"/>
          <p:nvPr/>
        </p:nvSpPr>
        <p:spPr>
          <a:xfrm>
            <a:off x="450668" y="1256471"/>
            <a:ext cx="6903721" cy="24929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dirty="0" smtClean="0">
                <a:latin typeface="Trebuchet MS" panose="020B0603020202020204" pitchFamily="34" charset="0"/>
              </a:rPr>
              <a:t>Poloha, rozměry, čas, rychlost, současnost a hmotnost nejsou absolutní pojmy – závisí na rychlosti pozorovatele.</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Absolutní je rychlost světla (pro všechny pozorovatele stejná).</a:t>
            </a:r>
          </a:p>
          <a:p>
            <a:pPr marL="285750" indent="-285750">
              <a:spcAft>
                <a:spcPts val="1200"/>
              </a:spcAft>
              <a:buFont typeface="Arial" panose="020B0604020202020204" pitchFamily="34" charset="0"/>
              <a:buChar char="•"/>
            </a:pPr>
            <a:r>
              <a:rPr lang="cs-CZ" dirty="0" smtClean="0">
                <a:latin typeface="Trebuchet MS" panose="020B0603020202020204" pitchFamily="34" charset="0"/>
              </a:rPr>
              <a:t>Teorie vychází z toho, že hledáme takové vztažné soustavy, ve kterých budou mít všechny fyzikální zákony stejný tvar.</a:t>
            </a:r>
          </a:p>
          <a:p>
            <a:pPr marL="285750" indent="-285750">
              <a:spcAft>
                <a:spcPts val="1200"/>
              </a:spcAft>
              <a:buFont typeface="Arial" panose="020B0604020202020204" pitchFamily="34" charset="0"/>
              <a:buChar char="•"/>
            </a:pPr>
            <a:r>
              <a:rPr lang="en-GB" dirty="0" err="1" smtClean="0">
                <a:latin typeface="Trebuchet MS" panose="020B0603020202020204" pitchFamily="34" charset="0"/>
              </a:rPr>
              <a:t>Efekty</a:t>
            </a:r>
            <a:r>
              <a:rPr lang="en-GB" dirty="0" smtClean="0">
                <a:latin typeface="Trebuchet MS" panose="020B0603020202020204" pitchFamily="34" charset="0"/>
              </a:rPr>
              <a:t> </a:t>
            </a:r>
            <a:r>
              <a:rPr lang="en-GB" dirty="0" err="1" smtClean="0">
                <a:latin typeface="Trebuchet MS" panose="020B0603020202020204" pitchFamily="34" charset="0"/>
              </a:rPr>
              <a:t>teorie</a:t>
            </a:r>
            <a:r>
              <a:rPr lang="en-GB" dirty="0" smtClean="0">
                <a:latin typeface="Trebuchet MS" panose="020B0603020202020204" pitchFamily="34" charset="0"/>
              </a:rPr>
              <a:t> relativity se </a:t>
            </a:r>
            <a:r>
              <a:rPr lang="en-GB" dirty="0" err="1" smtClean="0">
                <a:latin typeface="Trebuchet MS" panose="020B0603020202020204" pitchFamily="34" charset="0"/>
              </a:rPr>
              <a:t>projevuj</a:t>
            </a:r>
            <a:r>
              <a:rPr lang="cs-CZ" dirty="0" smtClean="0">
                <a:latin typeface="Trebuchet MS" panose="020B0603020202020204" pitchFamily="34" charset="0"/>
              </a:rPr>
              <a:t>í při vysokých rychlostech (nebo při velmi silné </a:t>
            </a:r>
            <a:r>
              <a:rPr lang="cs-CZ" smtClean="0">
                <a:latin typeface="Trebuchet MS" panose="020B0603020202020204" pitchFamily="34" charset="0"/>
              </a:rPr>
              <a:t>gravitaci).</a:t>
            </a:r>
            <a:endParaRPr lang="en-GB" b="1" baseline="30000" dirty="0" smtClean="0">
              <a:latin typeface="Trebuchet MS" panose="020B0603020202020204" pitchFamily="34" charset="0"/>
            </a:endParaRPr>
          </a:p>
        </p:txBody>
      </p:sp>
      <p:pic>
        <p:nvPicPr>
          <p:cNvPr id="19459" name="Picture 3" descr="D:\Pavel\Documents\Fyzika\Science To Go\Relativita\Pozornost.jpg"/>
          <p:cNvPicPr>
            <a:picLocks noChangeAspect="1" noChangeArrowheads="1"/>
          </p:cNvPicPr>
          <p:nvPr/>
        </p:nvPicPr>
        <p:blipFill rotWithShape="1">
          <a:blip r:embed="rId3">
            <a:extLst>
              <a:ext uri="{28A0092B-C50C-407E-A947-70E740481C1C}">
                <a14:useLocalDpi xmlns:a14="http://schemas.microsoft.com/office/drawing/2010/main" val="0"/>
              </a:ext>
            </a:extLst>
          </a:blip>
          <a:srcRect t="7613" b="9465"/>
          <a:stretch/>
        </p:blipFill>
        <p:spPr bwMode="auto">
          <a:xfrm>
            <a:off x="-4151158" y="4002157"/>
            <a:ext cx="3773178" cy="267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63" presetClass="path" presetSubtype="0" fill="hold" nodeType="afterEffect">
                                  <p:stCondLst>
                                    <p:cond delay="1000"/>
                                  </p:stCondLst>
                                  <p:childTnLst>
                                    <p:animMotion origin="layout" path="M 3.88889E-6 -7.40741E-7 L 1.46579 -7.40741E-7 " pathEditMode="relative" rAng="0" ptsTypes="AA">
                                      <p:cBhvr>
                                        <p:cTn id="10" dur="5000" fill="hold"/>
                                        <p:tgtEl>
                                          <p:spTgt spid="19459"/>
                                        </p:tgtEl>
                                        <p:attrNameLst>
                                          <p:attrName>ppt_x</p:attrName>
                                          <p:attrName>ppt_y</p:attrName>
                                        </p:attrNameLst>
                                      </p:cBhvr>
                                      <p:rCtr x="732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D:\Pavel\Documents\Fyzika\Science To Go\Relativita\Obrazek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100201" y="859068"/>
            <a:ext cx="3594402" cy="541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46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7828" y="263913"/>
            <a:ext cx="8321040" cy="1169551"/>
          </a:xfrm>
          <a:prstGeom prst="rect">
            <a:avLst/>
          </a:prstGeom>
          <a:noFill/>
        </p:spPr>
        <p:txBody>
          <a:bodyPr wrap="square" rtlCol="0">
            <a:spAutoFit/>
          </a:bodyPr>
          <a:lstStyle/>
          <a:p>
            <a:pPr>
              <a:spcAft>
                <a:spcPts val="600"/>
              </a:spcAft>
            </a:pPr>
            <a:r>
              <a:rPr lang="cs-CZ" sz="2400" b="1" dirty="0" smtClean="0">
                <a:solidFill>
                  <a:srgbClr val="0000B4"/>
                </a:solidFill>
                <a:latin typeface="Trebuchet MS" panose="020B0603020202020204" pitchFamily="34" charset="0"/>
              </a:rPr>
              <a:t>Aristoteles (4. století př.n.l.)</a:t>
            </a:r>
            <a:endParaRPr lang="cs-CZ" sz="2400" dirty="0" smtClean="0">
              <a:latin typeface="Trebuchet MS" panose="020B0603020202020204" pitchFamily="34" charset="0"/>
            </a:endParaRPr>
          </a:p>
          <a:p>
            <a:pPr marL="285750" indent="-285750">
              <a:spcAft>
                <a:spcPts val="600"/>
              </a:spcAft>
              <a:buFont typeface="Arial" panose="020B0604020202020204" pitchFamily="34" charset="0"/>
              <a:buChar char="•"/>
            </a:pPr>
            <a:r>
              <a:rPr lang="cs-CZ" dirty="0">
                <a:latin typeface="Trebuchet MS" panose="020B0603020202020204" pitchFamily="34" charset="0"/>
              </a:rPr>
              <a:t>P</a:t>
            </a:r>
            <a:r>
              <a:rPr lang="cs-CZ" dirty="0" smtClean="0">
                <a:latin typeface="Trebuchet MS" panose="020B0603020202020204" pitchFamily="34" charset="0"/>
              </a:rPr>
              <a:t>řirozeným stavem věcí je klid, nehybnost.</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Věci se pohybují díky </a:t>
            </a:r>
            <a:r>
              <a:rPr lang="cs-CZ" b="1" dirty="0" smtClean="0">
                <a:latin typeface="Trebuchet MS" panose="020B0603020202020204" pitchFamily="34" charset="0"/>
              </a:rPr>
              <a:t>silám</a:t>
            </a:r>
            <a:r>
              <a:rPr lang="cs-CZ" dirty="0" smtClean="0">
                <a:latin typeface="Trebuchet MS" panose="020B0603020202020204" pitchFamily="34" charset="0"/>
              </a:rPr>
              <a:t>.</a:t>
            </a:r>
            <a:endParaRPr lang="cs-CZ" dirty="0">
              <a:latin typeface="Trebuchet MS" panose="020B0603020202020204" pitchFamily="34" charset="0"/>
            </a:endParaRPr>
          </a:p>
        </p:txBody>
      </p:sp>
      <p:cxnSp>
        <p:nvCxnSpPr>
          <p:cNvPr id="8" name="Přímá spojnice 7"/>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6146" name="Picture 2" descr="D:\Pavel\Desktop\Laz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254" y="263913"/>
            <a:ext cx="2533614" cy="167167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49674" y="3667986"/>
            <a:ext cx="5145677" cy="1200329"/>
          </a:xfrm>
          <a:prstGeom prst="rect">
            <a:avLst/>
          </a:prstGeom>
          <a:solidFill>
            <a:srgbClr val="FFC000"/>
          </a:solidFill>
        </p:spPr>
        <p:txBody>
          <a:bodyPr wrap="square" rtlCol="0">
            <a:spAutoFit/>
          </a:bodyPr>
          <a:lstStyle/>
          <a:p>
            <a:pPr algn="ctr"/>
            <a:r>
              <a:rPr lang="cs-CZ" b="1" dirty="0" smtClean="0">
                <a:solidFill>
                  <a:srgbClr val="C00000"/>
                </a:solidFill>
                <a:latin typeface="Trebuchet MS" panose="020B0603020202020204" pitchFamily="34" charset="0"/>
              </a:rPr>
              <a:t>Galileův princip relativity: </a:t>
            </a:r>
          </a:p>
          <a:p>
            <a:pPr algn="ctr"/>
            <a:r>
              <a:rPr lang="cs-CZ" dirty="0" smtClean="0">
                <a:latin typeface="Trebuchet MS" panose="020B0603020202020204" pitchFamily="34" charset="0"/>
              </a:rPr>
              <a:t>Všechny inerciální soustavy jsou rovnocenné.</a:t>
            </a:r>
          </a:p>
          <a:p>
            <a:pPr algn="ctr"/>
            <a:r>
              <a:rPr lang="cs-CZ" dirty="0" smtClean="0">
                <a:latin typeface="Trebuchet MS" panose="020B0603020202020204" pitchFamily="34" charset="0"/>
              </a:rPr>
              <a:t>Platí v nich stejné přírodní zákony.</a:t>
            </a:r>
          </a:p>
          <a:p>
            <a:pPr algn="ctr"/>
            <a:r>
              <a:rPr lang="cs-CZ" dirty="0" smtClean="0">
                <a:latin typeface="Trebuchet MS" panose="020B0603020202020204" pitchFamily="34" charset="0"/>
              </a:rPr>
              <a:t>Pohybují se vůči sobě rovnoměrně přímočaře.</a:t>
            </a:r>
            <a:endParaRPr lang="cs-CZ" dirty="0">
              <a:latin typeface="Trebuchet MS" panose="020B0603020202020204" pitchFamily="34" charset="0"/>
            </a:endParaRPr>
          </a:p>
        </p:txBody>
      </p:sp>
      <p:grpSp>
        <p:nvGrpSpPr>
          <p:cNvPr id="6" name="Skupina 5"/>
          <p:cNvGrpSpPr/>
          <p:nvPr/>
        </p:nvGrpSpPr>
        <p:grpSpPr>
          <a:xfrm>
            <a:off x="587828" y="1588619"/>
            <a:ext cx="8489823" cy="2863664"/>
            <a:chOff x="587828" y="1588619"/>
            <a:chExt cx="8489823" cy="2863664"/>
          </a:xfrm>
        </p:grpSpPr>
        <p:sp>
          <p:nvSpPr>
            <p:cNvPr id="5" name="TextovéPole 4"/>
            <p:cNvSpPr txBox="1"/>
            <p:nvPr/>
          </p:nvSpPr>
          <p:spPr>
            <a:xfrm>
              <a:off x="587828" y="1588619"/>
              <a:ext cx="8321040" cy="1877437"/>
            </a:xfrm>
            <a:prstGeom prst="rect">
              <a:avLst/>
            </a:prstGeom>
            <a:noFill/>
          </p:spPr>
          <p:txBody>
            <a:bodyPr wrap="square" rtlCol="0">
              <a:spAutoFit/>
            </a:bodyPr>
            <a:lstStyle/>
            <a:p>
              <a:pPr>
                <a:spcAft>
                  <a:spcPts val="600"/>
                </a:spcAft>
              </a:pPr>
              <a:r>
                <a:rPr lang="cs-CZ" sz="2400" b="1" dirty="0" smtClean="0">
                  <a:solidFill>
                    <a:srgbClr val="0000B4"/>
                  </a:solidFill>
                  <a:latin typeface="Trebuchet MS" panose="020B0603020202020204" pitchFamily="34" charset="0"/>
                </a:rPr>
                <a:t>Galileo Galilei (počátek 17. století)</a:t>
              </a:r>
              <a:endParaRPr lang="cs-CZ" sz="2400" dirty="0" smtClean="0">
                <a:latin typeface="Trebuchet MS" panose="020B0603020202020204" pitchFamily="34" charset="0"/>
              </a:endParaRPr>
            </a:p>
            <a:p>
              <a:pPr marL="285750" indent="-285750">
                <a:spcAft>
                  <a:spcPts val="600"/>
                </a:spcAft>
                <a:buFont typeface="Arial" panose="020B0604020202020204" pitchFamily="34" charset="0"/>
                <a:buChar char="•"/>
              </a:pPr>
              <a:r>
                <a:rPr lang="cs-CZ" dirty="0" smtClean="0">
                  <a:latin typeface="Trebuchet MS" panose="020B0603020202020204" pitchFamily="34" charset="0"/>
                </a:rPr>
                <a:t>Nebrzděný rovnoměrný přímočarý pohyb je trvalý, přirozený.</a:t>
              </a:r>
            </a:p>
            <a:p>
              <a:pPr marL="285750" indent="-285750">
                <a:spcAft>
                  <a:spcPts val="600"/>
                </a:spcAft>
                <a:buFont typeface="Arial" panose="020B0604020202020204" pitchFamily="34" charset="0"/>
                <a:buChar char="•"/>
              </a:pPr>
              <a:r>
                <a:rPr lang="cs-CZ" dirty="0">
                  <a:latin typeface="Trebuchet MS" panose="020B0603020202020204" pitchFamily="34" charset="0"/>
                </a:rPr>
                <a:t>Klid je jen speciální případ pohybu</a:t>
              </a:r>
              <a:r>
                <a:rPr lang="cs-CZ" dirty="0" smtClean="0">
                  <a:latin typeface="Trebuchet MS" panose="020B0603020202020204" pitchFamily="34" charset="0"/>
                </a:rPr>
                <a:t>.</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Jsou to </a:t>
              </a:r>
              <a:r>
                <a:rPr lang="cs-CZ" b="1" dirty="0" smtClean="0">
                  <a:latin typeface="Trebuchet MS" panose="020B0603020202020204" pitchFamily="34" charset="0"/>
                </a:rPr>
                <a:t>síly tření</a:t>
              </a:r>
              <a:r>
                <a:rPr lang="cs-CZ" dirty="0" smtClean="0">
                  <a:latin typeface="Trebuchet MS" panose="020B0603020202020204" pitchFamily="34" charset="0"/>
                </a:rPr>
                <a:t>, které způsobují, že se pohyb zastaví.</a:t>
              </a:r>
            </a:p>
            <a:p>
              <a:pPr marL="285750" indent="-285750">
                <a:spcAft>
                  <a:spcPts val="600"/>
                </a:spcAft>
                <a:buFont typeface="Arial" panose="020B0604020202020204" pitchFamily="34" charset="0"/>
                <a:buChar char="•"/>
              </a:pPr>
              <a:r>
                <a:rPr lang="cs-CZ" dirty="0" smtClean="0">
                  <a:latin typeface="Trebuchet MS" panose="020B0603020202020204" pitchFamily="34" charset="0"/>
                </a:rPr>
                <a:t>Nepůsobí – </a:t>
              </a:r>
              <a:r>
                <a:rPr lang="cs-CZ" dirty="0" err="1" smtClean="0">
                  <a:latin typeface="Trebuchet MS" panose="020B0603020202020204" pitchFamily="34" charset="0"/>
                </a:rPr>
                <a:t>li</a:t>
              </a:r>
              <a:r>
                <a:rPr lang="cs-CZ" dirty="0" smtClean="0">
                  <a:latin typeface="Trebuchet MS" panose="020B0603020202020204" pitchFamily="34" charset="0"/>
                </a:rPr>
                <a:t> síly </a:t>
              </a:r>
            </a:p>
          </p:txBody>
        </p:sp>
        <p:pic>
          <p:nvPicPr>
            <p:cNvPr id="6150" name="Picture 6" descr="This artist's rendering shows NASA's New Horizons spacecraft during its flyby of Pluto and its moons on July 14, 2015. The spacecraft awoke from its final hibernation period on Dec. 6, 2014 in preparation for the epic Pluto encounter at the edge of the s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030" y="2421292"/>
              <a:ext cx="2207838" cy="1731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6117967" y="4159895"/>
              <a:ext cx="2959684" cy="292388"/>
            </a:xfrm>
            <a:prstGeom prst="rect">
              <a:avLst/>
            </a:prstGeom>
            <a:noFill/>
          </p:spPr>
          <p:txBody>
            <a:bodyPr wrap="square" rtlCol="0">
              <a:spAutoFit/>
            </a:bodyPr>
            <a:lstStyle/>
            <a:p>
              <a:r>
                <a:rPr lang="cs-CZ" sz="1300" dirty="0" smtClean="0">
                  <a:latin typeface="Trebuchet MS" panose="020B0603020202020204" pitchFamily="34" charset="0"/>
                </a:rPr>
                <a:t>sonda New </a:t>
              </a:r>
              <a:r>
                <a:rPr lang="cs-CZ" sz="1300" dirty="0" err="1" smtClean="0">
                  <a:latin typeface="Trebuchet MS" panose="020B0603020202020204" pitchFamily="34" charset="0"/>
                </a:rPr>
                <a:t>Horizons</a:t>
              </a:r>
              <a:r>
                <a:rPr lang="cs-CZ" sz="1300" dirty="0" smtClean="0">
                  <a:latin typeface="Trebuchet MS" panose="020B0603020202020204" pitchFamily="34" charset="0"/>
                </a:rPr>
                <a:t> na cestě k Plutu</a:t>
              </a:r>
              <a:endParaRPr lang="cs-CZ" sz="1300" dirty="0">
                <a:latin typeface="Trebuchet MS" panose="020B0603020202020204" pitchFamily="34" charset="0"/>
              </a:endParaRPr>
            </a:p>
          </p:txBody>
        </p:sp>
        <p:sp>
          <p:nvSpPr>
            <p:cNvPr id="3" name="TextovéPole 2"/>
            <p:cNvSpPr txBox="1"/>
            <p:nvPr/>
          </p:nvSpPr>
          <p:spPr>
            <a:xfrm>
              <a:off x="3520443" y="3099962"/>
              <a:ext cx="3128339" cy="369332"/>
            </a:xfrm>
            <a:prstGeom prst="rect">
              <a:avLst/>
            </a:prstGeom>
            <a:solidFill>
              <a:srgbClr val="FFC000"/>
            </a:solidFill>
          </p:spPr>
          <p:txBody>
            <a:bodyPr wrap="square" rtlCol="0">
              <a:spAutoFit/>
            </a:bodyPr>
            <a:lstStyle/>
            <a:p>
              <a:r>
                <a:rPr lang="cs-CZ" b="1" dirty="0" smtClean="0">
                  <a:latin typeface="Trebuchet MS" panose="020B0603020202020204" pitchFamily="34" charset="0"/>
                </a:rPr>
                <a:t>inerciální vztažná soustava</a:t>
              </a:r>
            </a:p>
          </p:txBody>
        </p:sp>
        <p:sp>
          <p:nvSpPr>
            <p:cNvPr id="16" name="Šipka dolů 15"/>
            <p:cNvSpPr/>
            <p:nvPr/>
          </p:nvSpPr>
          <p:spPr>
            <a:xfrm rot="16200000">
              <a:off x="2906492" y="2901371"/>
              <a:ext cx="378823" cy="777240"/>
            </a:xfrm>
            <a:prstGeom prst="downArrow">
              <a:avLst/>
            </a:prstGeom>
            <a:solidFill>
              <a:srgbClr val="00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 name="Skupina 1"/>
          <p:cNvGrpSpPr/>
          <p:nvPr/>
        </p:nvGrpSpPr>
        <p:grpSpPr>
          <a:xfrm>
            <a:off x="633548" y="5014399"/>
            <a:ext cx="8321040" cy="1384995"/>
            <a:chOff x="633548" y="5014399"/>
            <a:chExt cx="8321040" cy="1384995"/>
          </a:xfrm>
        </p:grpSpPr>
        <p:sp>
          <p:nvSpPr>
            <p:cNvPr id="17" name="TextovéPole 16"/>
            <p:cNvSpPr txBox="1"/>
            <p:nvPr/>
          </p:nvSpPr>
          <p:spPr>
            <a:xfrm>
              <a:off x="633548" y="5014399"/>
              <a:ext cx="8321040" cy="461665"/>
            </a:xfrm>
            <a:prstGeom prst="rect">
              <a:avLst/>
            </a:prstGeom>
            <a:noFill/>
          </p:spPr>
          <p:txBody>
            <a:bodyPr wrap="square" rtlCol="0">
              <a:spAutoFit/>
            </a:bodyPr>
            <a:lstStyle/>
            <a:p>
              <a:r>
                <a:rPr lang="cs-CZ" sz="2400" b="1" dirty="0" smtClean="0">
                  <a:solidFill>
                    <a:srgbClr val="0000B4"/>
                  </a:solidFill>
                  <a:latin typeface="Trebuchet MS" panose="020B0603020202020204" pitchFamily="34" charset="0"/>
                </a:rPr>
                <a:t>Albert Einstein (počátek 20. století)</a:t>
              </a:r>
            </a:p>
          </p:txBody>
        </p:sp>
        <p:sp>
          <p:nvSpPr>
            <p:cNvPr id="18" name="Obdélník 17"/>
            <p:cNvSpPr/>
            <p:nvPr/>
          </p:nvSpPr>
          <p:spPr>
            <a:xfrm>
              <a:off x="633548" y="5476064"/>
              <a:ext cx="5903090" cy="923330"/>
            </a:xfrm>
            <a:prstGeom prst="rect">
              <a:avLst/>
            </a:prstGeom>
            <a:solidFill>
              <a:srgbClr val="FFC000"/>
            </a:solidFill>
          </p:spPr>
          <p:txBody>
            <a:bodyPr wrap="square">
              <a:spAutoFit/>
            </a:bodyPr>
            <a:lstStyle/>
            <a:p>
              <a:pPr algn="ctr"/>
              <a:r>
                <a:rPr lang="cs-CZ" b="1" dirty="0">
                  <a:solidFill>
                    <a:srgbClr val="C00000"/>
                  </a:solidFill>
                  <a:latin typeface="Trebuchet MS" panose="020B0603020202020204" pitchFamily="34" charset="0"/>
                </a:rPr>
                <a:t>Princip konstantní rychlosti světla:</a:t>
              </a:r>
            </a:p>
            <a:p>
              <a:pPr algn="ctr"/>
              <a:r>
                <a:rPr lang="cs-CZ" dirty="0">
                  <a:latin typeface="Trebuchet MS" panose="020B0603020202020204" pitchFamily="34" charset="0"/>
                </a:rPr>
                <a:t>Světlo se ve všech inerciálních soustavách pohybuje stejnou konečnou rychlostí </a:t>
              </a:r>
              <a:r>
                <a:rPr lang="cs-CZ" i="1" dirty="0" smtClean="0">
                  <a:latin typeface="Trebuchet MS" panose="020B0603020202020204" pitchFamily="34" charset="0"/>
                </a:rPr>
                <a:t>c</a:t>
              </a:r>
              <a:r>
                <a:rPr lang="cs-CZ" dirty="0" smtClean="0">
                  <a:latin typeface="Trebuchet MS" panose="020B0603020202020204" pitchFamily="34" charset="0"/>
                </a:rPr>
                <a:t> </a:t>
              </a:r>
              <a:r>
                <a:rPr lang="cs-CZ" dirty="0">
                  <a:latin typeface="Trebuchet MS" panose="020B0603020202020204" pitchFamily="34" charset="0"/>
                </a:rPr>
                <a:t>= 300 000 km/s.</a:t>
              </a:r>
            </a:p>
          </p:txBody>
        </p:sp>
        <p:sp>
          <p:nvSpPr>
            <p:cNvPr id="19" name="TextovéPole 18"/>
            <p:cNvSpPr txBox="1"/>
            <p:nvPr/>
          </p:nvSpPr>
          <p:spPr>
            <a:xfrm>
              <a:off x="6693845" y="5615824"/>
              <a:ext cx="2231123" cy="692497"/>
            </a:xfrm>
            <a:prstGeom prst="rect">
              <a:avLst/>
            </a:prstGeom>
            <a:noFill/>
          </p:spPr>
          <p:txBody>
            <a:bodyPr wrap="square" rtlCol="0">
              <a:spAutoFit/>
            </a:bodyPr>
            <a:lstStyle/>
            <a:p>
              <a:r>
                <a:rPr lang="cs-CZ" sz="1300" dirty="0" smtClean="0">
                  <a:latin typeface="Trebuchet MS" panose="020B0603020202020204" pitchFamily="34" charset="0"/>
                </a:rPr>
                <a:t>Experimentálně </a:t>
              </a:r>
              <a:r>
                <a:rPr lang="en-GB" sz="1300" dirty="0" err="1" smtClean="0">
                  <a:latin typeface="Trebuchet MS" panose="020B0603020202020204" pitchFamily="34" charset="0"/>
                </a:rPr>
                <a:t>uk</a:t>
              </a:r>
              <a:r>
                <a:rPr lang="cs-CZ" sz="1300" dirty="0" err="1" smtClean="0">
                  <a:latin typeface="Trebuchet MS" panose="020B0603020202020204" pitchFamily="34" charset="0"/>
                </a:rPr>
                <a:t>ázáno</a:t>
              </a:r>
              <a:endParaRPr lang="cs-CZ" sz="1300" dirty="0" smtClean="0">
                <a:latin typeface="Trebuchet MS" panose="020B0603020202020204" pitchFamily="34" charset="0"/>
              </a:endParaRPr>
            </a:p>
            <a:p>
              <a:pPr marL="285750" indent="-285750">
                <a:buFont typeface="Arial" panose="020B0604020202020204" pitchFamily="34" charset="0"/>
                <a:buChar char="•"/>
              </a:pPr>
              <a:r>
                <a:rPr lang="cs-CZ" sz="1300" dirty="0" err="1" smtClean="0">
                  <a:latin typeface="Trebuchet MS" panose="020B0603020202020204" pitchFamily="34" charset="0"/>
                </a:rPr>
                <a:t>Fizeau</a:t>
              </a:r>
              <a:r>
                <a:rPr lang="cs-CZ" sz="1300" dirty="0" smtClean="0">
                  <a:latin typeface="Trebuchet MS" panose="020B0603020202020204" pitchFamily="34" charset="0"/>
                </a:rPr>
                <a:t> 1850</a:t>
              </a:r>
            </a:p>
            <a:p>
              <a:pPr marL="285750" indent="-285750">
                <a:buFont typeface="Arial" panose="020B0604020202020204" pitchFamily="34" charset="0"/>
                <a:buChar char="•"/>
              </a:pPr>
              <a:r>
                <a:rPr lang="cs-CZ" sz="1300" dirty="0" err="1" smtClean="0">
                  <a:latin typeface="Trebuchet MS" panose="020B0603020202020204" pitchFamily="34" charset="0"/>
                </a:rPr>
                <a:t>Michelson</a:t>
              </a:r>
              <a:r>
                <a:rPr lang="cs-CZ" sz="1300" dirty="0" smtClean="0">
                  <a:latin typeface="Trebuchet MS" panose="020B0603020202020204" pitchFamily="34" charset="0"/>
                </a:rPr>
                <a:t>-Morley 1880</a:t>
              </a:r>
              <a:r>
                <a:rPr lang="en-GB" sz="1300" dirty="0" smtClean="0">
                  <a:latin typeface="Trebuchet MS" panose="020B0603020202020204" pitchFamily="34" charset="0"/>
                </a:rPr>
                <a:t>’</a:t>
              </a:r>
              <a:endParaRPr lang="cs-CZ" sz="1300" dirty="0">
                <a:latin typeface="Trebuchet MS" panose="020B0603020202020204" pitchFamily="34" charset="0"/>
              </a:endParaRPr>
            </a:p>
          </p:txBody>
        </p:sp>
      </p:grpSp>
    </p:spTree>
    <p:extLst>
      <p:ext uri="{BB962C8B-B14F-4D97-AF65-F5344CB8AC3E}">
        <p14:creationId xmlns:p14="http://schemas.microsoft.com/office/powerpoint/2010/main" val="1058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880356" y="2821578"/>
            <a:ext cx="3193870" cy="707886"/>
          </a:xfrm>
          <a:prstGeom prst="rect">
            <a:avLst/>
          </a:prstGeom>
          <a:noFill/>
        </p:spPr>
        <p:txBody>
          <a:bodyPr wrap="square" rtlCol="0">
            <a:spAutoFit/>
          </a:bodyPr>
          <a:lstStyle/>
          <a:p>
            <a:r>
              <a:rPr lang="cs-CZ" sz="4000" dirty="0" smtClean="0">
                <a:solidFill>
                  <a:srgbClr val="0000B4"/>
                </a:solidFill>
                <a:latin typeface="Trebuchet MS" panose="020B0603020202020204" pitchFamily="34" charset="0"/>
              </a:rPr>
              <a:t>Co je světlo?</a:t>
            </a:r>
          </a:p>
        </p:txBody>
      </p:sp>
    </p:spTree>
    <p:extLst>
      <p:ext uri="{BB962C8B-B14F-4D97-AF65-F5344CB8AC3E}">
        <p14:creationId xmlns:p14="http://schemas.microsoft.com/office/powerpoint/2010/main" val="3233911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05328" y="160245"/>
            <a:ext cx="864188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1. Světlo je vlnění - </a:t>
            </a:r>
            <a:r>
              <a:rPr lang="cs-CZ" sz="2400" u="sng" dirty="0" smtClean="0">
                <a:solidFill>
                  <a:srgbClr val="0000B4"/>
                </a:solidFill>
                <a:latin typeface="Trebuchet MS" panose="020B0603020202020204" pitchFamily="34" charset="0"/>
              </a:rPr>
              <a:t>Elektromagnetické vlnění</a:t>
            </a:r>
          </a:p>
        </p:txBody>
      </p:sp>
      <p:sp>
        <p:nvSpPr>
          <p:cNvPr id="8" name="TextovéPole 7"/>
          <p:cNvSpPr txBox="1"/>
          <p:nvPr/>
        </p:nvSpPr>
        <p:spPr>
          <a:xfrm>
            <a:off x="118443" y="2902287"/>
            <a:ext cx="909316" cy="584775"/>
          </a:xfrm>
          <a:prstGeom prst="rect">
            <a:avLst/>
          </a:prstGeom>
          <a:noFill/>
        </p:spPr>
        <p:txBody>
          <a:bodyPr wrap="square" rtlCol="0">
            <a:spAutoFit/>
          </a:bodyPr>
          <a:lstStyle/>
          <a:p>
            <a:r>
              <a:rPr lang="cs-CZ" sz="1600" i="1" dirty="0" smtClean="0">
                <a:latin typeface="Trebuchet MS" panose="020B0603020202020204" pitchFamily="34" charset="0"/>
              </a:rPr>
              <a:t>vlnová délka </a:t>
            </a:r>
            <a:r>
              <a:rPr lang="cs-CZ" sz="1600" dirty="0" smtClean="0">
                <a:latin typeface="Symbol" panose="05050102010706020507" pitchFamily="18" charset="2"/>
              </a:rPr>
              <a:t>l</a:t>
            </a:r>
          </a:p>
        </p:txBody>
      </p:sp>
      <p:pic>
        <p:nvPicPr>
          <p:cNvPr id="2055" name="Picture 7" descr="http://assets2.classicfm.com/2012/14/fm-radio-classic-fm-1333620823-hero-promo-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648" y="1130735"/>
            <a:ext cx="1177111" cy="117711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63032" y="804503"/>
            <a:ext cx="1147818" cy="461665"/>
          </a:xfrm>
          <a:prstGeom prst="rect">
            <a:avLst/>
          </a:prstGeom>
          <a:noFill/>
        </p:spPr>
        <p:txBody>
          <a:bodyPr wrap="square" rtlCol="0">
            <a:spAutoFit/>
          </a:bodyPr>
          <a:lstStyle/>
          <a:p>
            <a:pPr algn="ctr"/>
            <a:r>
              <a:rPr lang="cs-CZ" sz="1200" dirty="0" smtClean="0">
                <a:latin typeface="Trebuchet MS" panose="020B0603020202020204" pitchFamily="34" charset="0"/>
              </a:rPr>
              <a:t>rádio FM</a:t>
            </a:r>
          </a:p>
          <a:p>
            <a:pPr algn="ctr"/>
            <a:r>
              <a:rPr lang="cs-CZ" sz="1200" dirty="0" smtClean="0">
                <a:latin typeface="Trebuchet MS" panose="020B0603020202020204" pitchFamily="34" charset="0"/>
              </a:rPr>
              <a:t>(88-108 MHz)</a:t>
            </a:r>
          </a:p>
        </p:txBody>
      </p:sp>
      <p:pic>
        <p:nvPicPr>
          <p:cNvPr id="2057" name="Picture 9" descr="http://vignette2.wikia.nocookie.net/creepypasta/images/a/af/Mobile_phone.jpg/revision/latest?cb=201305050933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826" y="1343192"/>
            <a:ext cx="755051" cy="80941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jameystegmaier.com/wp-content/uploads/2011/06/ilve-microwave-oven-convection-gr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552" y="1408081"/>
            <a:ext cx="1088453" cy="7022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p:cNvSpPr txBox="1"/>
          <p:nvPr/>
        </p:nvSpPr>
        <p:spPr>
          <a:xfrm>
            <a:off x="2585319" y="804501"/>
            <a:ext cx="975109" cy="461665"/>
          </a:xfrm>
          <a:prstGeom prst="rect">
            <a:avLst/>
          </a:prstGeom>
          <a:noFill/>
        </p:spPr>
        <p:txBody>
          <a:bodyPr wrap="square" rtlCol="0">
            <a:spAutoFit/>
          </a:bodyPr>
          <a:lstStyle/>
          <a:p>
            <a:pPr algn="ctr"/>
            <a:r>
              <a:rPr lang="cs-CZ" sz="1200" dirty="0" smtClean="0">
                <a:latin typeface="Trebuchet MS" panose="020B0603020202020204" pitchFamily="34" charset="0"/>
              </a:rPr>
              <a:t>mikrovlnka </a:t>
            </a:r>
          </a:p>
          <a:p>
            <a:pPr algn="ctr"/>
            <a:r>
              <a:rPr lang="cs-CZ" sz="1200" dirty="0" smtClean="0">
                <a:latin typeface="Trebuchet MS" panose="020B0603020202020204" pitchFamily="34" charset="0"/>
              </a:rPr>
              <a:t>(2,45 GHz)</a:t>
            </a:r>
          </a:p>
        </p:txBody>
      </p:sp>
      <p:pic>
        <p:nvPicPr>
          <p:cNvPr id="2063" name="Picture 15" descr="http://www.dopravni-pravo.cz/wp-content/uploads/Men_ryhlosti_2_web_Kopivni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3707" y="1341320"/>
            <a:ext cx="1191380" cy="7982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884072" y="804502"/>
            <a:ext cx="2267746" cy="461665"/>
          </a:xfrm>
          <a:prstGeom prst="rect">
            <a:avLst/>
          </a:prstGeom>
          <a:noFill/>
        </p:spPr>
        <p:txBody>
          <a:bodyPr wrap="square" rtlCol="0">
            <a:spAutoFit/>
          </a:bodyPr>
          <a:lstStyle/>
          <a:p>
            <a:pPr algn="ctr"/>
            <a:r>
              <a:rPr lang="cs-CZ" sz="1200" dirty="0" smtClean="0">
                <a:latin typeface="Trebuchet MS" panose="020B0603020202020204" pitchFamily="34" charset="0"/>
              </a:rPr>
              <a:t>mobil </a:t>
            </a:r>
            <a:endParaRPr lang="en-GB" sz="1200" dirty="0" smtClean="0">
              <a:latin typeface="Trebuchet MS" panose="020B0603020202020204" pitchFamily="34" charset="0"/>
            </a:endParaRPr>
          </a:p>
          <a:p>
            <a:pPr algn="ctr"/>
            <a:r>
              <a:rPr lang="cs-CZ" sz="1200" dirty="0" smtClean="0">
                <a:latin typeface="Trebuchet MS" panose="020B0603020202020204" pitchFamily="34" charset="0"/>
              </a:rPr>
              <a:t>(900-2400 MHz)</a:t>
            </a:r>
          </a:p>
        </p:txBody>
      </p:sp>
      <p:sp>
        <p:nvSpPr>
          <p:cNvPr id="30" name="TextovéPole 29"/>
          <p:cNvSpPr txBox="1"/>
          <p:nvPr/>
        </p:nvSpPr>
        <p:spPr>
          <a:xfrm>
            <a:off x="3553100" y="804500"/>
            <a:ext cx="1566547" cy="461665"/>
          </a:xfrm>
          <a:prstGeom prst="rect">
            <a:avLst/>
          </a:prstGeom>
          <a:noFill/>
        </p:spPr>
        <p:txBody>
          <a:bodyPr wrap="square" rtlCol="0">
            <a:spAutoFit/>
          </a:bodyPr>
          <a:lstStyle/>
          <a:p>
            <a:pPr algn="ctr"/>
            <a:r>
              <a:rPr lang="cs-CZ" sz="1200" dirty="0" smtClean="0">
                <a:latin typeface="Trebuchet MS" panose="020B0603020202020204" pitchFamily="34" charset="0"/>
              </a:rPr>
              <a:t>radar</a:t>
            </a:r>
            <a:endParaRPr lang="en-GB" sz="1200" dirty="0" smtClean="0">
              <a:latin typeface="Trebuchet MS" panose="020B0603020202020204" pitchFamily="34" charset="0"/>
            </a:endParaRPr>
          </a:p>
          <a:p>
            <a:pPr algn="ctr"/>
            <a:r>
              <a:rPr lang="cs-CZ" sz="1200" dirty="0" smtClean="0">
                <a:latin typeface="Trebuchet MS" panose="020B0603020202020204" pitchFamily="34" charset="0"/>
              </a:rPr>
              <a:t>(1-100 GHz)</a:t>
            </a:r>
          </a:p>
        </p:txBody>
      </p:sp>
      <p:grpSp>
        <p:nvGrpSpPr>
          <p:cNvPr id="77" name="Skupina 76"/>
          <p:cNvGrpSpPr/>
          <p:nvPr/>
        </p:nvGrpSpPr>
        <p:grpSpPr>
          <a:xfrm>
            <a:off x="431073" y="3171156"/>
            <a:ext cx="8416137" cy="2533829"/>
            <a:chOff x="431073" y="3171156"/>
            <a:chExt cx="8416137" cy="2533829"/>
          </a:xfrm>
        </p:grpSpPr>
        <p:pic>
          <p:nvPicPr>
            <p:cNvPr id="2052" name="Picture 4" descr="D:\Pavel\Documents\Fyzika\Science To Go\Spectr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073" y="3396192"/>
              <a:ext cx="8334217" cy="2130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650285" y="3171160"/>
              <a:ext cx="986248" cy="292388"/>
            </a:xfrm>
            <a:prstGeom prst="rect">
              <a:avLst/>
            </a:prstGeom>
            <a:noFill/>
          </p:spPr>
          <p:txBody>
            <a:bodyPr wrap="square" rtlCol="0">
              <a:spAutoFit/>
            </a:bodyPr>
            <a:lstStyle/>
            <a:p>
              <a:r>
                <a:rPr lang="cs-CZ" sz="1300" dirty="0" smtClean="0">
                  <a:latin typeface="Trebuchet MS" panose="020B0603020202020204" pitchFamily="34" charset="0"/>
                </a:rPr>
                <a:t>mikrometr</a:t>
              </a:r>
            </a:p>
          </p:txBody>
        </p:sp>
        <p:sp>
          <p:nvSpPr>
            <p:cNvPr id="10" name="TextovéPole 9"/>
            <p:cNvSpPr txBox="1"/>
            <p:nvPr/>
          </p:nvSpPr>
          <p:spPr>
            <a:xfrm>
              <a:off x="6187317" y="3186957"/>
              <a:ext cx="986248" cy="292388"/>
            </a:xfrm>
            <a:prstGeom prst="rect">
              <a:avLst/>
            </a:prstGeom>
            <a:noFill/>
          </p:spPr>
          <p:txBody>
            <a:bodyPr wrap="square" rtlCol="0">
              <a:spAutoFit/>
            </a:bodyPr>
            <a:lstStyle/>
            <a:p>
              <a:r>
                <a:rPr lang="cs-CZ" sz="1300" dirty="0" smtClean="0">
                  <a:latin typeface="Trebuchet MS" panose="020B0603020202020204" pitchFamily="34" charset="0"/>
                </a:rPr>
                <a:t>nanometr</a:t>
              </a:r>
            </a:p>
          </p:txBody>
        </p:sp>
        <p:sp>
          <p:nvSpPr>
            <p:cNvPr id="11" name="TextovéPole 10"/>
            <p:cNvSpPr txBox="1"/>
            <p:nvPr/>
          </p:nvSpPr>
          <p:spPr>
            <a:xfrm>
              <a:off x="7733325" y="3171158"/>
              <a:ext cx="986248" cy="292388"/>
            </a:xfrm>
            <a:prstGeom prst="rect">
              <a:avLst/>
            </a:prstGeom>
            <a:noFill/>
          </p:spPr>
          <p:txBody>
            <a:bodyPr wrap="square" rtlCol="0">
              <a:spAutoFit/>
            </a:bodyPr>
            <a:lstStyle/>
            <a:p>
              <a:r>
                <a:rPr lang="cs-CZ" sz="1300" dirty="0" err="1" smtClean="0">
                  <a:latin typeface="Trebuchet MS" panose="020B0603020202020204" pitchFamily="34" charset="0"/>
                </a:rPr>
                <a:t>pikometr</a:t>
              </a:r>
              <a:endParaRPr lang="cs-CZ" sz="1300" dirty="0" smtClean="0">
                <a:latin typeface="Trebuchet MS" panose="020B0603020202020204" pitchFamily="34" charset="0"/>
              </a:endParaRPr>
            </a:p>
          </p:txBody>
        </p:sp>
        <p:sp>
          <p:nvSpPr>
            <p:cNvPr id="12" name="TextovéPole 11"/>
            <p:cNvSpPr txBox="1"/>
            <p:nvPr/>
          </p:nvSpPr>
          <p:spPr>
            <a:xfrm>
              <a:off x="3200400" y="3171157"/>
              <a:ext cx="888274" cy="292388"/>
            </a:xfrm>
            <a:prstGeom prst="rect">
              <a:avLst/>
            </a:prstGeom>
            <a:noFill/>
          </p:spPr>
          <p:txBody>
            <a:bodyPr wrap="square" rtlCol="0">
              <a:spAutoFit/>
            </a:bodyPr>
            <a:lstStyle/>
            <a:p>
              <a:r>
                <a:rPr lang="cs-CZ" sz="1300" dirty="0" smtClean="0">
                  <a:latin typeface="Trebuchet MS" panose="020B0603020202020204" pitchFamily="34" charset="0"/>
                </a:rPr>
                <a:t>milimetr</a:t>
              </a:r>
            </a:p>
          </p:txBody>
        </p:sp>
        <p:sp>
          <p:nvSpPr>
            <p:cNvPr id="13" name="TextovéPole 12"/>
            <p:cNvSpPr txBox="1"/>
            <p:nvPr/>
          </p:nvSpPr>
          <p:spPr>
            <a:xfrm>
              <a:off x="1860048" y="3171156"/>
              <a:ext cx="550042" cy="292388"/>
            </a:xfrm>
            <a:prstGeom prst="rect">
              <a:avLst/>
            </a:prstGeom>
            <a:noFill/>
          </p:spPr>
          <p:txBody>
            <a:bodyPr wrap="square" rtlCol="0">
              <a:spAutoFit/>
            </a:bodyPr>
            <a:lstStyle/>
            <a:p>
              <a:r>
                <a:rPr lang="cs-CZ" sz="1300" dirty="0" smtClean="0">
                  <a:latin typeface="Trebuchet MS" panose="020B0603020202020204" pitchFamily="34" charset="0"/>
                </a:rPr>
                <a:t>metr</a:t>
              </a:r>
            </a:p>
          </p:txBody>
        </p:sp>
        <p:sp>
          <p:nvSpPr>
            <p:cNvPr id="6" name="TextovéPole 5"/>
            <p:cNvSpPr txBox="1"/>
            <p:nvPr/>
          </p:nvSpPr>
          <p:spPr>
            <a:xfrm>
              <a:off x="1701867" y="5427986"/>
              <a:ext cx="795131" cy="276999"/>
            </a:xfrm>
            <a:prstGeom prst="rect">
              <a:avLst/>
            </a:prstGeom>
            <a:noFill/>
          </p:spPr>
          <p:txBody>
            <a:bodyPr wrap="square" rtlCol="0">
              <a:spAutoFit/>
            </a:bodyPr>
            <a:lstStyle/>
            <a:p>
              <a:r>
                <a:rPr lang="cs-CZ" sz="1200" dirty="0">
                  <a:latin typeface="Trebuchet MS" panose="020B0603020202020204" pitchFamily="34" charset="0"/>
                </a:rPr>
                <a:t>7</a:t>
              </a:r>
              <a:r>
                <a:rPr lang="cs-CZ" sz="1200" dirty="0" smtClean="0">
                  <a:latin typeface="Trebuchet MS" panose="020B0603020202020204" pitchFamily="34" charset="0"/>
                </a:rPr>
                <a:t>00 </a:t>
              </a:r>
              <a:r>
                <a:rPr lang="cs-CZ" sz="1200" dirty="0" err="1" smtClean="0">
                  <a:latin typeface="Trebuchet MS" panose="020B0603020202020204" pitchFamily="34" charset="0"/>
                </a:rPr>
                <a:t>nm</a:t>
              </a:r>
              <a:endParaRPr lang="cs-CZ" sz="1200" dirty="0" smtClean="0">
                <a:latin typeface="Trebuchet MS" panose="020B0603020202020204" pitchFamily="34" charset="0"/>
              </a:endParaRPr>
            </a:p>
          </p:txBody>
        </p:sp>
        <p:sp>
          <p:nvSpPr>
            <p:cNvPr id="15" name="TextovéPole 14"/>
            <p:cNvSpPr txBox="1"/>
            <p:nvPr/>
          </p:nvSpPr>
          <p:spPr>
            <a:xfrm>
              <a:off x="6388606" y="5427986"/>
              <a:ext cx="795131" cy="276999"/>
            </a:xfrm>
            <a:prstGeom prst="rect">
              <a:avLst/>
            </a:prstGeom>
            <a:noFill/>
          </p:spPr>
          <p:txBody>
            <a:bodyPr wrap="square" rtlCol="0">
              <a:spAutoFit/>
            </a:bodyPr>
            <a:lstStyle/>
            <a:p>
              <a:r>
                <a:rPr lang="cs-CZ" sz="1200" dirty="0" smtClean="0">
                  <a:latin typeface="Trebuchet MS" panose="020B0603020202020204" pitchFamily="34" charset="0"/>
                </a:rPr>
                <a:t>400 </a:t>
              </a:r>
              <a:r>
                <a:rPr lang="cs-CZ" sz="1200" dirty="0" err="1" smtClean="0">
                  <a:latin typeface="Trebuchet MS" panose="020B0603020202020204" pitchFamily="34" charset="0"/>
                </a:rPr>
                <a:t>nm</a:t>
              </a:r>
              <a:endParaRPr lang="cs-CZ" sz="1200" dirty="0" smtClean="0">
                <a:latin typeface="Trebuchet MS" panose="020B0603020202020204" pitchFamily="34" charset="0"/>
              </a:endParaRPr>
            </a:p>
          </p:txBody>
        </p:sp>
        <p:sp>
          <p:nvSpPr>
            <p:cNvPr id="16" name="TextovéPole 15"/>
            <p:cNvSpPr txBox="1"/>
            <p:nvPr/>
          </p:nvSpPr>
          <p:spPr>
            <a:xfrm>
              <a:off x="3273949" y="5427986"/>
              <a:ext cx="795131" cy="276999"/>
            </a:xfrm>
            <a:prstGeom prst="rect">
              <a:avLst/>
            </a:prstGeom>
            <a:noFill/>
          </p:spPr>
          <p:txBody>
            <a:bodyPr wrap="square" rtlCol="0">
              <a:spAutoFit/>
            </a:bodyPr>
            <a:lstStyle/>
            <a:p>
              <a:r>
                <a:rPr lang="cs-CZ" sz="1200" dirty="0" smtClean="0">
                  <a:latin typeface="Trebuchet MS" panose="020B0603020202020204" pitchFamily="34" charset="0"/>
                </a:rPr>
                <a:t>600 </a:t>
              </a:r>
              <a:r>
                <a:rPr lang="cs-CZ" sz="1200" dirty="0" err="1" smtClean="0">
                  <a:latin typeface="Trebuchet MS" panose="020B0603020202020204" pitchFamily="34" charset="0"/>
                </a:rPr>
                <a:t>nm</a:t>
              </a:r>
              <a:endParaRPr lang="cs-CZ" sz="1200" dirty="0" smtClean="0">
                <a:latin typeface="Trebuchet MS" panose="020B0603020202020204" pitchFamily="34" charset="0"/>
              </a:endParaRPr>
            </a:p>
          </p:txBody>
        </p:sp>
        <p:sp>
          <p:nvSpPr>
            <p:cNvPr id="17" name="TextovéPole 16"/>
            <p:cNvSpPr txBox="1"/>
            <p:nvPr/>
          </p:nvSpPr>
          <p:spPr>
            <a:xfrm>
              <a:off x="4825070" y="5427985"/>
              <a:ext cx="795131" cy="276999"/>
            </a:xfrm>
            <a:prstGeom prst="rect">
              <a:avLst/>
            </a:prstGeom>
            <a:noFill/>
          </p:spPr>
          <p:txBody>
            <a:bodyPr wrap="square" rtlCol="0">
              <a:spAutoFit/>
            </a:bodyPr>
            <a:lstStyle/>
            <a:p>
              <a:r>
                <a:rPr lang="cs-CZ" sz="1200" dirty="0">
                  <a:latin typeface="Trebuchet MS" panose="020B0603020202020204" pitchFamily="34" charset="0"/>
                </a:rPr>
                <a:t>5</a:t>
              </a:r>
              <a:r>
                <a:rPr lang="cs-CZ" sz="1200" dirty="0" smtClean="0">
                  <a:latin typeface="Trebuchet MS" panose="020B0603020202020204" pitchFamily="34" charset="0"/>
                </a:rPr>
                <a:t>00 </a:t>
              </a:r>
              <a:r>
                <a:rPr lang="cs-CZ" sz="1200" dirty="0" err="1" smtClean="0">
                  <a:latin typeface="Trebuchet MS" panose="020B0603020202020204" pitchFamily="34" charset="0"/>
                </a:rPr>
                <a:t>nm</a:t>
              </a:r>
              <a:endParaRPr lang="cs-CZ" sz="1200" dirty="0" smtClean="0">
                <a:latin typeface="Trebuchet MS" panose="020B0603020202020204" pitchFamily="34" charset="0"/>
              </a:endParaRPr>
            </a:p>
          </p:txBody>
        </p:sp>
        <p:sp>
          <p:nvSpPr>
            <p:cNvPr id="7" name="TextovéPole 6"/>
            <p:cNvSpPr txBox="1"/>
            <p:nvPr/>
          </p:nvSpPr>
          <p:spPr>
            <a:xfrm>
              <a:off x="1183633" y="3677136"/>
              <a:ext cx="1430923" cy="307777"/>
            </a:xfrm>
            <a:prstGeom prst="rect">
              <a:avLst/>
            </a:prstGeom>
            <a:noFill/>
          </p:spPr>
          <p:txBody>
            <a:bodyPr wrap="square" rtlCol="0">
              <a:spAutoFit/>
            </a:bodyPr>
            <a:lstStyle/>
            <a:p>
              <a:r>
                <a:rPr lang="en-GB" sz="1400" dirty="0" err="1" smtClean="0">
                  <a:solidFill>
                    <a:schemeClr val="bg1"/>
                  </a:solidFill>
                  <a:latin typeface="Trebuchet MS" panose="020B0603020202020204" pitchFamily="34" charset="0"/>
                </a:rPr>
                <a:t>radiov</a:t>
              </a:r>
              <a:r>
                <a:rPr lang="cs-CZ" sz="1400" dirty="0" smtClean="0">
                  <a:solidFill>
                    <a:schemeClr val="bg1"/>
                  </a:solidFill>
                  <a:latin typeface="Trebuchet MS" panose="020B0603020202020204" pitchFamily="34" charset="0"/>
                </a:rPr>
                <a:t>é vlny</a:t>
              </a:r>
            </a:p>
          </p:txBody>
        </p:sp>
        <p:sp>
          <p:nvSpPr>
            <p:cNvPr id="21" name="TextovéPole 20"/>
            <p:cNvSpPr txBox="1"/>
            <p:nvPr/>
          </p:nvSpPr>
          <p:spPr>
            <a:xfrm>
              <a:off x="2051476" y="3869681"/>
              <a:ext cx="1235517" cy="307777"/>
            </a:xfrm>
            <a:prstGeom prst="rect">
              <a:avLst/>
            </a:prstGeom>
            <a:noFill/>
          </p:spPr>
          <p:txBody>
            <a:bodyPr wrap="square" rtlCol="0">
              <a:spAutoFit/>
            </a:bodyPr>
            <a:lstStyle/>
            <a:p>
              <a:r>
                <a:rPr lang="cs-CZ" sz="1400" dirty="0" smtClean="0">
                  <a:solidFill>
                    <a:schemeClr val="bg1"/>
                  </a:solidFill>
                  <a:latin typeface="Trebuchet MS" panose="020B0603020202020204" pitchFamily="34" charset="0"/>
                </a:rPr>
                <a:t>mikrovlny</a:t>
              </a:r>
            </a:p>
          </p:txBody>
        </p:sp>
        <p:sp>
          <p:nvSpPr>
            <p:cNvPr id="22" name="TextovéPole 21"/>
            <p:cNvSpPr txBox="1"/>
            <p:nvPr/>
          </p:nvSpPr>
          <p:spPr>
            <a:xfrm>
              <a:off x="613457" y="4697940"/>
              <a:ext cx="1274708" cy="553998"/>
            </a:xfrm>
            <a:prstGeom prst="rect">
              <a:avLst/>
            </a:prstGeom>
            <a:noFill/>
          </p:spPr>
          <p:txBody>
            <a:bodyPr wrap="none" rtlCol="0">
              <a:spAutoFit/>
            </a:bodyPr>
            <a:lstStyle/>
            <a:p>
              <a:pPr algn="ctr"/>
              <a:r>
                <a:rPr lang="cs-CZ" sz="1500" dirty="0" smtClean="0">
                  <a:solidFill>
                    <a:schemeClr val="bg1"/>
                  </a:solidFill>
                  <a:latin typeface="Trebuchet MS" panose="020B0603020202020204" pitchFamily="34" charset="0"/>
                </a:rPr>
                <a:t>infračervené</a:t>
              </a:r>
            </a:p>
            <a:p>
              <a:pPr algn="ctr"/>
              <a:r>
                <a:rPr lang="cs-CZ" sz="1500" dirty="0" smtClean="0">
                  <a:solidFill>
                    <a:schemeClr val="bg1"/>
                  </a:solidFill>
                  <a:latin typeface="Trebuchet MS" panose="020B0603020202020204" pitchFamily="34" charset="0"/>
                </a:rPr>
                <a:t>(IR)</a:t>
              </a:r>
            </a:p>
          </p:txBody>
        </p:sp>
        <p:sp>
          <p:nvSpPr>
            <p:cNvPr id="32" name="TextovéPole 31"/>
            <p:cNvSpPr txBox="1"/>
            <p:nvPr/>
          </p:nvSpPr>
          <p:spPr>
            <a:xfrm>
              <a:off x="3814835" y="4813356"/>
              <a:ext cx="1513556" cy="323165"/>
            </a:xfrm>
            <a:prstGeom prst="rect">
              <a:avLst/>
            </a:prstGeom>
            <a:noFill/>
          </p:spPr>
          <p:txBody>
            <a:bodyPr wrap="none" rtlCol="0">
              <a:spAutoFit/>
            </a:bodyPr>
            <a:lstStyle/>
            <a:p>
              <a:r>
                <a:rPr lang="cs-CZ" sz="1500" dirty="0" smtClean="0">
                  <a:solidFill>
                    <a:schemeClr val="bg1"/>
                  </a:solidFill>
                  <a:effectLst>
                    <a:outerShdw blurRad="38100" dist="38100" dir="2700000" algn="tl">
                      <a:srgbClr val="000000">
                        <a:alpha val="43137"/>
                      </a:srgbClr>
                    </a:outerShdw>
                  </a:effectLst>
                  <a:latin typeface="Trebuchet MS" panose="020B0603020202020204" pitchFamily="34" charset="0"/>
                </a:rPr>
                <a:t>viditelné světlo</a:t>
              </a:r>
            </a:p>
          </p:txBody>
        </p:sp>
        <p:sp>
          <p:nvSpPr>
            <p:cNvPr id="33" name="TextovéPole 32"/>
            <p:cNvSpPr txBox="1"/>
            <p:nvPr/>
          </p:nvSpPr>
          <p:spPr>
            <a:xfrm>
              <a:off x="7133962" y="4697939"/>
              <a:ext cx="1183337" cy="553998"/>
            </a:xfrm>
            <a:prstGeom prst="rect">
              <a:avLst/>
            </a:prstGeom>
            <a:noFill/>
          </p:spPr>
          <p:txBody>
            <a:bodyPr wrap="none" rtlCol="0">
              <a:spAutoFit/>
            </a:bodyPr>
            <a:lstStyle/>
            <a:p>
              <a:pPr algn="ctr"/>
              <a:r>
                <a:rPr lang="cs-CZ" sz="1500" dirty="0" smtClean="0">
                  <a:solidFill>
                    <a:schemeClr val="bg1"/>
                  </a:solidFill>
                  <a:latin typeface="Trebuchet MS" panose="020B0603020202020204" pitchFamily="34" charset="0"/>
                </a:rPr>
                <a:t>ultrafialové</a:t>
              </a:r>
            </a:p>
            <a:p>
              <a:pPr algn="ctr"/>
              <a:r>
                <a:rPr lang="cs-CZ" sz="1500" dirty="0" smtClean="0">
                  <a:solidFill>
                    <a:schemeClr val="bg1"/>
                  </a:solidFill>
                  <a:latin typeface="Trebuchet MS" panose="020B0603020202020204" pitchFamily="34" charset="0"/>
                </a:rPr>
                <a:t>(UV)</a:t>
              </a:r>
            </a:p>
          </p:txBody>
        </p:sp>
        <p:cxnSp>
          <p:nvCxnSpPr>
            <p:cNvPr id="24" name="Přímá spojnice se šipkou 23"/>
            <p:cNvCxnSpPr/>
            <p:nvPr/>
          </p:nvCxnSpPr>
          <p:spPr>
            <a:xfrm flipH="1">
              <a:off x="2985845" y="3651085"/>
              <a:ext cx="626034"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2708421" y="3670678"/>
              <a:ext cx="1412907" cy="338554"/>
            </a:xfrm>
            <a:prstGeom prst="rect">
              <a:avLst/>
            </a:prstGeom>
            <a:noFill/>
          </p:spPr>
          <p:txBody>
            <a:bodyPr wrap="square" rtlCol="0">
              <a:spAutoFit/>
            </a:bodyPr>
            <a:lstStyle/>
            <a:p>
              <a:r>
                <a:rPr lang="cs-CZ" sz="1600" dirty="0" smtClean="0">
                  <a:solidFill>
                    <a:srgbClr val="FFC000"/>
                  </a:solidFill>
                  <a:latin typeface="Trebuchet MS" panose="020B0603020202020204" pitchFamily="34" charset="0"/>
                </a:rPr>
                <a:t>elektronika</a:t>
              </a:r>
            </a:p>
          </p:txBody>
        </p:sp>
        <p:cxnSp>
          <p:nvCxnSpPr>
            <p:cNvPr id="37" name="Přímá spojnice se šipkou 36"/>
            <p:cNvCxnSpPr/>
            <p:nvPr/>
          </p:nvCxnSpPr>
          <p:spPr>
            <a:xfrm flipH="1">
              <a:off x="4596603" y="3666330"/>
              <a:ext cx="1523346" cy="0"/>
            </a:xfrm>
            <a:prstGeom prst="straightConnector1">
              <a:avLst/>
            </a:prstGeom>
            <a:ln w="190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ovéPole 42"/>
            <p:cNvSpPr txBox="1"/>
            <p:nvPr/>
          </p:nvSpPr>
          <p:spPr>
            <a:xfrm>
              <a:off x="4371645" y="3684841"/>
              <a:ext cx="1412907" cy="338554"/>
            </a:xfrm>
            <a:prstGeom prst="rect">
              <a:avLst/>
            </a:prstGeom>
            <a:noFill/>
          </p:spPr>
          <p:txBody>
            <a:bodyPr wrap="square" rtlCol="0">
              <a:spAutoFit/>
            </a:bodyPr>
            <a:lstStyle/>
            <a:p>
              <a:pPr algn="ctr"/>
              <a:r>
                <a:rPr lang="cs-CZ" sz="1600" dirty="0" smtClean="0">
                  <a:solidFill>
                    <a:srgbClr val="FFC000"/>
                  </a:solidFill>
                  <a:latin typeface="Trebuchet MS" panose="020B0603020202020204" pitchFamily="34" charset="0"/>
                </a:rPr>
                <a:t>optika</a:t>
              </a:r>
            </a:p>
          </p:txBody>
        </p:sp>
        <p:cxnSp>
          <p:nvCxnSpPr>
            <p:cNvPr id="46" name="Přímá spojnice se šipkou 45"/>
            <p:cNvCxnSpPr/>
            <p:nvPr/>
          </p:nvCxnSpPr>
          <p:spPr>
            <a:xfrm flipH="1">
              <a:off x="6187317" y="3664148"/>
              <a:ext cx="1436386" cy="0"/>
            </a:xfrm>
            <a:prstGeom prst="straightConnector1">
              <a:avLst/>
            </a:prstGeom>
            <a:ln w="190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ovéPole 46"/>
            <p:cNvSpPr txBox="1"/>
            <p:nvPr/>
          </p:nvSpPr>
          <p:spPr>
            <a:xfrm>
              <a:off x="6145485" y="3684841"/>
              <a:ext cx="1412907" cy="338554"/>
            </a:xfrm>
            <a:prstGeom prst="rect">
              <a:avLst/>
            </a:prstGeom>
            <a:noFill/>
          </p:spPr>
          <p:txBody>
            <a:bodyPr wrap="square" rtlCol="0">
              <a:spAutoFit/>
            </a:bodyPr>
            <a:lstStyle/>
            <a:p>
              <a:pPr algn="ctr"/>
              <a:r>
                <a:rPr lang="cs-CZ" sz="1600" dirty="0" smtClean="0">
                  <a:solidFill>
                    <a:srgbClr val="FFC000"/>
                  </a:solidFill>
                  <a:latin typeface="Trebuchet MS" panose="020B0603020202020204" pitchFamily="34" charset="0"/>
                </a:rPr>
                <a:t>rentgen</a:t>
              </a:r>
            </a:p>
          </p:txBody>
        </p:sp>
        <p:sp>
          <p:nvSpPr>
            <p:cNvPr id="48" name="TextovéPole 47"/>
            <p:cNvSpPr txBox="1"/>
            <p:nvPr/>
          </p:nvSpPr>
          <p:spPr>
            <a:xfrm>
              <a:off x="7434303" y="3670678"/>
              <a:ext cx="1412907" cy="338554"/>
            </a:xfrm>
            <a:prstGeom prst="rect">
              <a:avLst/>
            </a:prstGeom>
            <a:noFill/>
          </p:spPr>
          <p:txBody>
            <a:bodyPr wrap="square" rtlCol="0">
              <a:spAutoFit/>
            </a:bodyPr>
            <a:lstStyle/>
            <a:p>
              <a:pPr algn="ctr"/>
              <a:r>
                <a:rPr lang="cs-CZ" sz="1600" dirty="0" smtClean="0">
                  <a:solidFill>
                    <a:srgbClr val="FFC000"/>
                  </a:solidFill>
                  <a:latin typeface="Symbol" panose="05050102010706020507" pitchFamily="18" charset="2"/>
                </a:rPr>
                <a:t>g</a:t>
              </a:r>
              <a:r>
                <a:rPr lang="cs-CZ" sz="1600" dirty="0" smtClean="0">
                  <a:solidFill>
                    <a:srgbClr val="FFC000"/>
                  </a:solidFill>
                  <a:latin typeface="Trebuchet MS" panose="020B0603020202020204" pitchFamily="34" charset="0"/>
                </a:rPr>
                <a:t> záření</a:t>
              </a:r>
            </a:p>
          </p:txBody>
        </p:sp>
        <p:cxnSp>
          <p:nvCxnSpPr>
            <p:cNvPr id="49" name="Přímá spojnice se šipkou 48"/>
            <p:cNvCxnSpPr/>
            <p:nvPr/>
          </p:nvCxnSpPr>
          <p:spPr>
            <a:xfrm>
              <a:off x="7687867" y="3662377"/>
              <a:ext cx="736530"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pic>
        <p:nvPicPr>
          <p:cNvPr id="2065" name="Picture 17" descr="http://ecx.images-amazon.com/images/I/41RejpgFT0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414" y="5526240"/>
            <a:ext cx="602263" cy="1056602"/>
          </a:xfrm>
          <a:prstGeom prst="rect">
            <a:avLst/>
          </a:prstGeom>
          <a:noFill/>
          <a:extLst>
            <a:ext uri="{909E8E84-426E-40DD-AFC4-6F175D3DCCD1}">
              <a14:hiddenFill xmlns:a14="http://schemas.microsoft.com/office/drawing/2010/main">
                <a:solidFill>
                  <a:srgbClr val="FFFFFF"/>
                </a:solidFill>
              </a14:hiddenFill>
            </a:ext>
          </a:extLst>
        </p:spPr>
      </p:pic>
      <p:sp>
        <p:nvSpPr>
          <p:cNvPr id="65" name="TextovéPole 64"/>
          <p:cNvSpPr txBox="1"/>
          <p:nvPr/>
        </p:nvSpPr>
        <p:spPr>
          <a:xfrm>
            <a:off x="241662" y="6496590"/>
            <a:ext cx="2267746" cy="276999"/>
          </a:xfrm>
          <a:prstGeom prst="rect">
            <a:avLst/>
          </a:prstGeom>
          <a:noFill/>
        </p:spPr>
        <p:txBody>
          <a:bodyPr wrap="square" rtlCol="0">
            <a:spAutoFit/>
          </a:bodyPr>
          <a:lstStyle/>
          <a:p>
            <a:pPr algn="ctr"/>
            <a:r>
              <a:rPr lang="cs-CZ" sz="1200" dirty="0" smtClean="0">
                <a:latin typeface="Trebuchet MS" panose="020B0603020202020204" pitchFamily="34" charset="0"/>
              </a:rPr>
              <a:t>dálkové ovládání (865 </a:t>
            </a:r>
            <a:r>
              <a:rPr lang="cs-CZ" sz="1200" dirty="0" err="1" smtClean="0">
                <a:latin typeface="Trebuchet MS" panose="020B0603020202020204" pitchFamily="34" charset="0"/>
              </a:rPr>
              <a:t>nm</a:t>
            </a:r>
            <a:r>
              <a:rPr lang="cs-CZ" sz="1200" dirty="0" smtClean="0">
                <a:latin typeface="Trebuchet MS" panose="020B0603020202020204" pitchFamily="34" charset="0"/>
              </a:rPr>
              <a:t>)</a:t>
            </a:r>
          </a:p>
        </p:txBody>
      </p:sp>
      <p:pic>
        <p:nvPicPr>
          <p:cNvPr id="2067" name="Picture 19" descr="http://www.katika.cz/fotky12732/fotos/_vyrn_4233sonnen_allergie_creme-gel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4729" y="5379846"/>
            <a:ext cx="891720" cy="1284077"/>
          </a:xfrm>
          <a:prstGeom prst="rect">
            <a:avLst/>
          </a:prstGeom>
          <a:noFill/>
          <a:extLst>
            <a:ext uri="{909E8E84-426E-40DD-AFC4-6F175D3DCCD1}">
              <a14:hiddenFill xmlns:a14="http://schemas.microsoft.com/office/drawing/2010/main">
                <a:solidFill>
                  <a:srgbClr val="FFFFFF"/>
                </a:solidFill>
              </a14:hiddenFill>
            </a:ext>
          </a:extLst>
        </p:spPr>
      </p:pic>
      <p:sp>
        <p:nvSpPr>
          <p:cNvPr id="67" name="TextovéPole 66"/>
          <p:cNvSpPr txBox="1"/>
          <p:nvPr/>
        </p:nvSpPr>
        <p:spPr>
          <a:xfrm>
            <a:off x="7349400" y="6496589"/>
            <a:ext cx="936522" cy="276999"/>
          </a:xfrm>
          <a:prstGeom prst="rect">
            <a:avLst/>
          </a:prstGeom>
          <a:noFill/>
        </p:spPr>
        <p:txBody>
          <a:bodyPr wrap="square" rtlCol="0">
            <a:spAutoFit/>
          </a:bodyPr>
          <a:lstStyle/>
          <a:p>
            <a:pPr algn="ctr"/>
            <a:r>
              <a:rPr lang="cs-CZ" sz="1200" dirty="0" smtClean="0">
                <a:latin typeface="Trebuchet MS" panose="020B0603020202020204" pitchFamily="34" charset="0"/>
              </a:rPr>
              <a:t>opalování</a:t>
            </a:r>
          </a:p>
        </p:txBody>
      </p:sp>
      <p:pic>
        <p:nvPicPr>
          <p:cNvPr id="2069" name="Picture 21" descr="http://www.mineralfit.cz/system/files/photos/2933/images/original_pos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6069" y="1309745"/>
            <a:ext cx="1385589" cy="800563"/>
          </a:xfrm>
          <a:prstGeom prst="rect">
            <a:avLst/>
          </a:prstGeom>
          <a:noFill/>
          <a:extLst>
            <a:ext uri="{909E8E84-426E-40DD-AFC4-6F175D3DCCD1}">
              <a14:hiddenFill xmlns:a14="http://schemas.microsoft.com/office/drawing/2010/main">
                <a:solidFill>
                  <a:srgbClr val="FFFFFF"/>
                </a:solidFill>
              </a14:hiddenFill>
            </a:ext>
          </a:extLst>
        </p:spPr>
      </p:pic>
      <p:sp>
        <p:nvSpPr>
          <p:cNvPr id="56" name="TextovéPole 55"/>
          <p:cNvSpPr txBox="1"/>
          <p:nvPr/>
        </p:nvSpPr>
        <p:spPr>
          <a:xfrm>
            <a:off x="5815741" y="896835"/>
            <a:ext cx="1652386" cy="276999"/>
          </a:xfrm>
          <a:prstGeom prst="rect">
            <a:avLst/>
          </a:prstGeom>
          <a:noFill/>
        </p:spPr>
        <p:txBody>
          <a:bodyPr wrap="square" rtlCol="0">
            <a:spAutoFit/>
          </a:bodyPr>
          <a:lstStyle/>
          <a:p>
            <a:r>
              <a:rPr lang="cs-CZ" sz="1200" dirty="0" smtClean="0">
                <a:latin typeface="Trebuchet MS" panose="020B0603020202020204" pitchFamily="34" charset="0"/>
              </a:rPr>
              <a:t>rentgenové vyšetření</a:t>
            </a:r>
          </a:p>
        </p:txBody>
      </p:sp>
      <p:sp>
        <p:nvSpPr>
          <p:cNvPr id="70" name="TextovéPole 69"/>
          <p:cNvSpPr txBox="1"/>
          <p:nvPr/>
        </p:nvSpPr>
        <p:spPr>
          <a:xfrm>
            <a:off x="7752434" y="896835"/>
            <a:ext cx="1174120" cy="276999"/>
          </a:xfrm>
          <a:prstGeom prst="rect">
            <a:avLst/>
          </a:prstGeom>
          <a:noFill/>
        </p:spPr>
        <p:txBody>
          <a:bodyPr wrap="square" rtlCol="0">
            <a:spAutoFit/>
          </a:bodyPr>
          <a:lstStyle/>
          <a:p>
            <a:r>
              <a:rPr lang="en-GB" sz="1200" dirty="0" err="1" smtClean="0">
                <a:latin typeface="Trebuchet MS" panose="020B0603020202020204" pitchFamily="34" charset="0"/>
              </a:rPr>
              <a:t>radioterapie</a:t>
            </a:r>
            <a:endParaRPr lang="cs-CZ" sz="1200" dirty="0" smtClean="0">
              <a:latin typeface="Trebuchet MS" panose="020B0603020202020204" pitchFamily="34" charset="0"/>
            </a:endParaRPr>
          </a:p>
        </p:txBody>
      </p:sp>
      <p:pic>
        <p:nvPicPr>
          <p:cNvPr id="2071" name="Picture 23" descr="http://topnews.ae/images/Radiotherap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4302" y="1187020"/>
            <a:ext cx="1632293" cy="1064539"/>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http://images.clipartpanda.com/female-engineer-clipart-119498464629784896woman_fashion_02_gerald_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2434" y="2305601"/>
            <a:ext cx="310692" cy="1025281"/>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http://media.coreperformance.com/images/411*308/relieve-soreness-with-just-a-tennis-bal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9018" y="2758876"/>
            <a:ext cx="771382" cy="578067"/>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http://www.nature.com/scitable/content/ne0000/ne0000/ne0000/ne0000/14704902/U1CP1-5_ProkvsEukCell_ksm.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45876"/>
          <a:stretch/>
        </p:blipFill>
        <p:spPr bwMode="auto">
          <a:xfrm>
            <a:off x="4133891" y="2806310"/>
            <a:ext cx="493442" cy="483197"/>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https://upload.wikimedia.org/wikipedia/commons/1/15/Water-elpot-transparent-3D-bal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21277" y="2777513"/>
            <a:ext cx="595158" cy="501262"/>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https://upload.wikimedia.org/wikipedia/commons/thumb/e/e2/Stylised_Lithium_Atom.png/200px-Stylised_Lithium_Ato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8755" y="2710376"/>
            <a:ext cx="557787" cy="635878"/>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http://www.pivomil.cz/fotky53/K1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09186" y="2775352"/>
            <a:ext cx="646131" cy="484773"/>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Přímá spojnice 70"/>
          <p:cNvCxnSpPr/>
          <p:nvPr/>
        </p:nvCxnSpPr>
        <p:spPr>
          <a:xfrm>
            <a:off x="263032" y="2307846"/>
            <a:ext cx="1271854" cy="981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flipH="1">
            <a:off x="3621772" y="2219545"/>
            <a:ext cx="1293315" cy="981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Skupina 75"/>
          <p:cNvGrpSpPr/>
          <p:nvPr/>
        </p:nvGrpSpPr>
        <p:grpSpPr>
          <a:xfrm>
            <a:off x="2754137" y="5832569"/>
            <a:ext cx="3907297" cy="979714"/>
            <a:chOff x="2669234" y="5878286"/>
            <a:chExt cx="3907297" cy="979714"/>
          </a:xfrm>
        </p:grpSpPr>
        <p:sp>
          <p:nvSpPr>
            <p:cNvPr id="74" name="Obdélník 73"/>
            <p:cNvSpPr/>
            <p:nvPr/>
          </p:nvSpPr>
          <p:spPr>
            <a:xfrm>
              <a:off x="2669234" y="5878286"/>
              <a:ext cx="3719372" cy="979714"/>
            </a:xfrm>
            <a:prstGeom prst="rect">
              <a:avLst/>
            </a:prstGeom>
            <a:solidFill>
              <a:schemeClr val="bg1"/>
            </a:solidFill>
            <a:ln>
              <a:solidFill>
                <a:srgbClr val="00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19" name="TextovéPole 18"/>
                <p:cNvSpPr txBox="1"/>
                <p:nvPr/>
              </p:nvSpPr>
              <p:spPr>
                <a:xfrm>
                  <a:off x="4901281" y="6029014"/>
                  <a:ext cx="1675250" cy="789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400" i="1" smtClean="0">
                            <a:solidFill>
                              <a:schemeClr val="tx1"/>
                            </a:solidFill>
                            <a:latin typeface="Cambria Math"/>
                            <a:ea typeface="Cambria Math"/>
                          </a:rPr>
                          <m:t>𝜆</m:t>
                        </m:r>
                        <m:r>
                          <a:rPr lang="cs-CZ" sz="2400" i="1">
                            <a:solidFill>
                              <a:schemeClr val="tx1"/>
                            </a:solidFill>
                            <a:latin typeface="Cambria Math"/>
                            <a:ea typeface="Cambria Math"/>
                          </a:rPr>
                          <m:t>=</m:t>
                        </m:r>
                        <m:f>
                          <m:fPr>
                            <m:ctrlPr>
                              <a:rPr lang="cs-CZ" sz="2400" i="1" smtClean="0">
                                <a:solidFill>
                                  <a:schemeClr val="tx1"/>
                                </a:solidFill>
                                <a:latin typeface="Cambria Math"/>
                                <a:ea typeface="Cambria Math"/>
                              </a:rPr>
                            </m:ctrlPr>
                          </m:fPr>
                          <m:num>
                            <m:r>
                              <a:rPr lang="cs-CZ" sz="2400" b="0" i="1" smtClean="0">
                                <a:solidFill>
                                  <a:schemeClr val="tx1"/>
                                </a:solidFill>
                                <a:latin typeface="Cambria Math"/>
                                <a:ea typeface="Cambria Math"/>
                              </a:rPr>
                              <m:t>𝑐</m:t>
                            </m:r>
                          </m:num>
                          <m:den>
                            <m:r>
                              <a:rPr lang="cs-CZ" sz="2400" b="0" i="1" smtClean="0">
                                <a:solidFill>
                                  <a:schemeClr val="tx1"/>
                                </a:solidFill>
                                <a:latin typeface="Cambria Math"/>
                                <a:ea typeface="Cambria Math"/>
                              </a:rPr>
                              <m:t>𝑓</m:t>
                            </m:r>
                          </m:den>
                        </m:f>
                      </m:oMath>
                    </m:oMathPara>
                  </a14:m>
                  <a:endParaRPr lang="cs-CZ" sz="2400" dirty="0" smtClean="0">
                    <a:solidFill>
                      <a:schemeClr val="tx1"/>
                    </a:solidFill>
                    <a:latin typeface="Trebuchet MS" panose="020B0603020202020204" pitchFamily="34" charset="0"/>
                  </a:endParaRPr>
                </a:p>
              </p:txBody>
            </p:sp>
          </mc:Choice>
          <mc:Fallback xmlns="">
            <p:sp>
              <p:nvSpPr>
                <p:cNvPr id="19" name="TextovéPole 18"/>
                <p:cNvSpPr txBox="1">
                  <a:spLocks noRot="1" noChangeAspect="1" noMove="1" noResize="1" noEditPoints="1" noAdjustHandles="1" noChangeArrowheads="1" noChangeShapeType="1" noTextEdit="1"/>
                </p:cNvSpPr>
                <p:nvPr/>
              </p:nvSpPr>
              <p:spPr>
                <a:xfrm>
                  <a:off x="4901281" y="6029014"/>
                  <a:ext cx="1675250" cy="789447"/>
                </a:xfrm>
                <a:prstGeom prst="rect">
                  <a:avLst/>
                </a:prstGeom>
                <a:blipFill rotWithShape="1">
                  <a:blip r:embed="rId17"/>
                  <a:stretch>
                    <a:fillRect/>
                  </a:stretch>
                </a:blipFill>
              </p:spPr>
              <p:txBody>
                <a:bodyPr/>
                <a:lstStyle/>
                <a:p>
                  <a:r>
                    <a:rPr lang="cs-CZ">
                      <a:noFill/>
                    </a:rPr>
                    <a:t> </a:t>
                  </a:r>
                </a:p>
              </p:txBody>
            </p:sp>
          </mc:Fallback>
        </mc:AlternateContent>
        <p:sp>
          <p:nvSpPr>
            <p:cNvPr id="73" name="TextovéPole 72"/>
            <p:cNvSpPr txBox="1"/>
            <p:nvPr/>
          </p:nvSpPr>
          <p:spPr>
            <a:xfrm>
              <a:off x="2800439" y="6092210"/>
              <a:ext cx="2265065" cy="584775"/>
            </a:xfrm>
            <a:prstGeom prst="rect">
              <a:avLst/>
            </a:prstGeom>
            <a:noFill/>
          </p:spPr>
          <p:txBody>
            <a:bodyPr wrap="square" rtlCol="0">
              <a:spAutoFit/>
            </a:bodyPr>
            <a:lstStyle/>
            <a:p>
              <a:r>
                <a:rPr lang="cs-CZ" sz="1600" dirty="0" smtClean="0">
                  <a:latin typeface="Trebuchet MS" panose="020B0603020202020204" pitchFamily="34" charset="0"/>
                </a:rPr>
                <a:t>Vztah mezi vlnovou délkou </a:t>
              </a:r>
              <a:r>
                <a:rPr lang="cs-CZ" sz="1600" dirty="0" smtClean="0">
                  <a:latin typeface="Symbol" panose="05050102010706020507" pitchFamily="18" charset="2"/>
                </a:rPr>
                <a:t>l</a:t>
              </a:r>
              <a:r>
                <a:rPr lang="cs-CZ" sz="1600" dirty="0" smtClean="0">
                  <a:latin typeface="Trebuchet MS" panose="020B0603020202020204" pitchFamily="34" charset="0"/>
                </a:rPr>
                <a:t> a frekvencí </a:t>
              </a:r>
              <a:r>
                <a:rPr lang="cs-CZ" sz="1600" i="1" dirty="0" smtClean="0">
                  <a:latin typeface="Trebuchet MS" panose="020B0603020202020204" pitchFamily="34" charset="0"/>
                </a:rPr>
                <a:t>f</a:t>
              </a:r>
            </a:p>
          </p:txBody>
        </p:sp>
      </p:grpSp>
      <p:pic>
        <p:nvPicPr>
          <p:cNvPr id="2093" name="Picture 45" descr="http://tikalon.com/blog/2012/nucleus.g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09952" y="2871450"/>
            <a:ext cx="352915" cy="3529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ovéPole 1"/>
              <p:cNvSpPr txBox="1"/>
              <p:nvPr/>
            </p:nvSpPr>
            <p:spPr>
              <a:xfrm>
                <a:off x="7878757" y="192451"/>
                <a:ext cx="1106585" cy="5550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cs-CZ" sz="1600" i="1" smtClean="0">
                              <a:latin typeface="Cambria Math"/>
                            </a:rPr>
                          </m:ctrlPr>
                        </m:fPr>
                        <m:num>
                          <m:r>
                            <a:rPr lang="cs-CZ" sz="1600" b="0" i="1" smtClean="0">
                              <a:latin typeface="Cambria Math"/>
                            </a:rPr>
                            <m:t>1</m:t>
                          </m:r>
                        </m:num>
                        <m:den>
                          <m:sSup>
                            <m:sSupPr>
                              <m:ctrlPr>
                                <a:rPr lang="cs-CZ" sz="1600" i="1" smtClean="0">
                                  <a:latin typeface="Cambria Math"/>
                                </a:rPr>
                              </m:ctrlPr>
                            </m:sSupPr>
                            <m:e>
                              <m:r>
                                <a:rPr lang="cs-CZ" sz="1600" b="0" i="1" smtClean="0">
                                  <a:latin typeface="Cambria Math"/>
                                </a:rPr>
                                <m:t>𝑐</m:t>
                              </m:r>
                            </m:e>
                            <m:sup>
                              <m:r>
                                <a:rPr lang="cs-CZ" sz="1600" b="0" i="1" smtClean="0">
                                  <a:latin typeface="Cambria Math"/>
                                </a:rPr>
                                <m:t>2</m:t>
                              </m:r>
                            </m:sup>
                          </m:sSup>
                        </m:den>
                      </m:f>
                      <m:r>
                        <a:rPr lang="cs-CZ" sz="1600" i="1" smtClean="0">
                          <a:latin typeface="Cambria Math"/>
                          <a:ea typeface="Cambria Math"/>
                        </a:rPr>
                        <m:t>=</m:t>
                      </m:r>
                      <m:sSub>
                        <m:sSubPr>
                          <m:ctrlPr>
                            <a:rPr lang="cs-CZ" sz="1600" i="1" smtClean="0">
                              <a:latin typeface="Cambria Math"/>
                              <a:ea typeface="Cambria Math"/>
                            </a:rPr>
                          </m:ctrlPr>
                        </m:sSubPr>
                        <m:e>
                          <m:sSub>
                            <m:sSubPr>
                              <m:ctrlPr>
                                <a:rPr lang="cs-CZ" sz="1600" i="1" smtClean="0">
                                  <a:latin typeface="Cambria Math"/>
                                  <a:ea typeface="Cambria Math"/>
                                </a:rPr>
                              </m:ctrlPr>
                            </m:sSubPr>
                            <m:e>
                              <m:r>
                                <a:rPr lang="cs-CZ" sz="1600" i="1" smtClean="0">
                                  <a:latin typeface="Cambria Math"/>
                                  <a:ea typeface="Cambria Math"/>
                                </a:rPr>
                                <m:t>𝜀</m:t>
                              </m:r>
                            </m:e>
                            <m:sub>
                              <m:r>
                                <a:rPr lang="cs-CZ" sz="1600" b="0" i="1" smtClean="0">
                                  <a:latin typeface="Cambria Math"/>
                                  <a:ea typeface="Cambria Math"/>
                                </a:rPr>
                                <m:t>0</m:t>
                              </m:r>
                            </m:sub>
                          </m:sSub>
                          <m:r>
                            <a:rPr lang="cs-CZ" sz="1600" i="1" smtClean="0">
                              <a:latin typeface="Cambria Math"/>
                              <a:ea typeface="Cambria Math"/>
                            </a:rPr>
                            <m:t>𝜇</m:t>
                          </m:r>
                        </m:e>
                        <m:sub>
                          <m:r>
                            <a:rPr lang="cs-CZ" sz="1600" b="0" i="1" smtClean="0">
                              <a:latin typeface="Cambria Math"/>
                              <a:ea typeface="Cambria Math"/>
                            </a:rPr>
                            <m:t>0</m:t>
                          </m:r>
                        </m:sub>
                      </m:sSub>
                    </m:oMath>
                  </m:oMathPara>
                </a14:m>
                <a:endParaRPr lang="cs-CZ" sz="1600" dirty="0" smtClean="0">
                  <a:latin typeface="Trebuchet MS" panose="020B0603020202020204" pitchFamily="34" charset="0"/>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7878757" y="192451"/>
                <a:ext cx="1106585" cy="555024"/>
              </a:xfrm>
              <a:prstGeom prst="rect">
                <a:avLst/>
              </a:prstGeom>
              <a:blipFill rotWithShape="1">
                <a:blip r:embed="rId19"/>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344563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161" y="919840"/>
            <a:ext cx="2942821" cy="189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03745" y="315472"/>
            <a:ext cx="864188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2. Světlo se šíří prázdným prostorem</a:t>
            </a:r>
            <a:endParaRPr lang="cs-CZ" sz="2400" u="sng" dirty="0" smtClean="0">
              <a:solidFill>
                <a:srgbClr val="0000B4"/>
              </a:solidFill>
              <a:latin typeface="Trebuchet MS" panose="020B0603020202020204" pitchFamily="34" charset="0"/>
            </a:endParaRPr>
          </a:p>
        </p:txBody>
      </p:sp>
      <p:cxnSp>
        <p:nvCxnSpPr>
          <p:cNvPr id="102" name="Přímá spojnice 101"/>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1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51" y="952495"/>
            <a:ext cx="3679023" cy="179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TextovéPole 80"/>
          <p:cNvSpPr txBox="1"/>
          <p:nvPr/>
        </p:nvSpPr>
        <p:spPr>
          <a:xfrm>
            <a:off x="1410618" y="2788963"/>
            <a:ext cx="3069780" cy="369332"/>
          </a:xfrm>
          <a:prstGeom prst="rect">
            <a:avLst/>
          </a:prstGeom>
          <a:noFill/>
        </p:spPr>
        <p:txBody>
          <a:bodyPr wrap="square" rtlCol="0">
            <a:spAutoFit/>
          </a:bodyPr>
          <a:lstStyle/>
          <a:p>
            <a:r>
              <a:rPr lang="cs-CZ" b="1" dirty="0" smtClean="0">
                <a:solidFill>
                  <a:srgbClr val="0000B4"/>
                </a:solidFill>
                <a:latin typeface="Trebuchet MS" panose="020B0603020202020204" pitchFamily="34" charset="0"/>
              </a:rPr>
              <a:t>zvuk</a:t>
            </a:r>
            <a:r>
              <a:rPr lang="cs-CZ" dirty="0" smtClean="0">
                <a:solidFill>
                  <a:srgbClr val="0000B4"/>
                </a:solidFill>
                <a:latin typeface="Trebuchet MS" panose="020B0603020202020204" pitchFamily="34" charset="0"/>
              </a:rPr>
              <a:t> </a:t>
            </a:r>
            <a:r>
              <a:rPr lang="cs-CZ" dirty="0" smtClean="0">
                <a:latin typeface="Trebuchet MS" panose="020B0603020202020204" pitchFamily="34" charset="0"/>
              </a:rPr>
              <a:t>– vzduch, voda, kov...</a:t>
            </a:r>
          </a:p>
        </p:txBody>
      </p:sp>
      <p:sp>
        <p:nvSpPr>
          <p:cNvPr id="83" name="TextovéPole 82"/>
          <p:cNvSpPr txBox="1"/>
          <p:nvPr/>
        </p:nvSpPr>
        <p:spPr>
          <a:xfrm>
            <a:off x="664204" y="3279132"/>
            <a:ext cx="7671575" cy="369332"/>
          </a:xfrm>
          <a:prstGeom prst="rect">
            <a:avLst/>
          </a:prstGeom>
          <a:noFill/>
        </p:spPr>
        <p:txBody>
          <a:bodyPr wrap="square" rtlCol="0">
            <a:spAutoFit/>
          </a:bodyPr>
          <a:lstStyle/>
          <a:p>
            <a:r>
              <a:rPr lang="cs-CZ" b="1" dirty="0" smtClean="0">
                <a:solidFill>
                  <a:srgbClr val="0000B4"/>
                </a:solidFill>
                <a:latin typeface="Trebuchet MS" panose="020B0603020202020204" pitchFamily="34" charset="0"/>
              </a:rPr>
              <a:t>světlo</a:t>
            </a:r>
            <a:r>
              <a:rPr lang="cs-CZ" dirty="0" smtClean="0">
                <a:solidFill>
                  <a:srgbClr val="0000B4"/>
                </a:solidFill>
                <a:latin typeface="Trebuchet MS" panose="020B0603020202020204" pitchFamily="34" charset="0"/>
              </a:rPr>
              <a:t> </a:t>
            </a:r>
            <a:r>
              <a:rPr lang="cs-CZ" dirty="0" smtClean="0">
                <a:latin typeface="Trebuchet MS" panose="020B0603020202020204" pitchFamily="34" charset="0"/>
              </a:rPr>
              <a:t>– éter, který vyplňuje veškerý prostor?</a:t>
            </a:r>
          </a:p>
        </p:txBody>
      </p:sp>
      <p:sp>
        <p:nvSpPr>
          <p:cNvPr id="84" name="TextovéPole 83"/>
          <p:cNvSpPr txBox="1"/>
          <p:nvPr/>
        </p:nvSpPr>
        <p:spPr>
          <a:xfrm>
            <a:off x="664203" y="3663204"/>
            <a:ext cx="6233554" cy="584775"/>
          </a:xfrm>
          <a:prstGeom prst="rect">
            <a:avLst/>
          </a:prstGeom>
          <a:noFill/>
        </p:spPr>
        <p:txBody>
          <a:bodyPr wrap="square" rtlCol="0">
            <a:spAutoFit/>
          </a:bodyPr>
          <a:lstStyle/>
          <a:p>
            <a:r>
              <a:rPr lang="cs-CZ" sz="1600" dirty="0" smtClean="0">
                <a:latin typeface="Trebuchet MS" panose="020B0603020202020204" pitchFamily="34" charset="0"/>
              </a:rPr>
              <a:t>Pokud by tomu tak bylo, rychlost světla by byla ve všech směrech stejná jen v soustavě, </a:t>
            </a:r>
            <a:r>
              <a:rPr lang="cs-CZ" sz="1600" b="1" dirty="0" smtClean="0">
                <a:latin typeface="Trebuchet MS" panose="020B0603020202020204" pitchFamily="34" charset="0"/>
              </a:rPr>
              <a:t>vůči které by se éter nepohyboval</a:t>
            </a:r>
            <a:r>
              <a:rPr lang="cs-CZ" sz="1600" dirty="0" smtClean="0">
                <a:latin typeface="Trebuchet MS" panose="020B0603020202020204" pitchFamily="34" charset="0"/>
              </a:rPr>
              <a:t>.</a:t>
            </a:r>
          </a:p>
        </p:txBody>
      </p:sp>
      <p:pic>
        <p:nvPicPr>
          <p:cNvPr id="2095" name="Picture 47" descr="http://animated-sun.weebly.com/uploads/3/6/6/7/3667732/4363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90529" y="4437402"/>
            <a:ext cx="3189339" cy="199333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D:\Pavel\Documents\Fyzika\Science To Go\Vod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02" t="7127"/>
          <a:stretch/>
        </p:blipFill>
        <p:spPr bwMode="auto">
          <a:xfrm>
            <a:off x="747516" y="4365563"/>
            <a:ext cx="2296348" cy="2041390"/>
          </a:xfrm>
          <a:prstGeom prst="rect">
            <a:avLst/>
          </a:prstGeom>
          <a:noFill/>
          <a:extLst>
            <a:ext uri="{909E8E84-426E-40DD-AFC4-6F175D3DCCD1}">
              <a14:hiddenFill xmlns:a14="http://schemas.microsoft.com/office/drawing/2010/main">
                <a:solidFill>
                  <a:srgbClr val="FFFFFF"/>
                </a:solidFill>
              </a14:hiddenFill>
            </a:ext>
          </a:extLst>
        </p:spPr>
      </p:pic>
      <p:sp>
        <p:nvSpPr>
          <p:cNvPr id="85" name="TextovéPole 84"/>
          <p:cNvSpPr txBox="1"/>
          <p:nvPr/>
        </p:nvSpPr>
        <p:spPr>
          <a:xfrm>
            <a:off x="1487163" y="4246458"/>
            <a:ext cx="2266122" cy="323165"/>
          </a:xfrm>
          <a:prstGeom prst="rect">
            <a:avLst/>
          </a:prstGeom>
          <a:noFill/>
        </p:spPr>
        <p:txBody>
          <a:bodyPr wrap="square" rtlCol="0">
            <a:spAutoFit/>
          </a:bodyPr>
          <a:lstStyle/>
          <a:p>
            <a:r>
              <a:rPr lang="cs-CZ" sz="1500" i="1" dirty="0" smtClean="0">
                <a:latin typeface="Trebuchet MS" panose="020B0603020202020204" pitchFamily="34" charset="0"/>
              </a:rPr>
              <a:t>zde měříme</a:t>
            </a:r>
          </a:p>
        </p:txBody>
      </p:sp>
      <p:sp>
        <p:nvSpPr>
          <p:cNvPr id="86" name="TextovéPole 85"/>
          <p:cNvSpPr txBox="1"/>
          <p:nvPr/>
        </p:nvSpPr>
        <p:spPr>
          <a:xfrm>
            <a:off x="6885274" y="4915353"/>
            <a:ext cx="1961322" cy="830997"/>
          </a:xfrm>
          <a:prstGeom prst="rect">
            <a:avLst/>
          </a:prstGeom>
          <a:noFill/>
        </p:spPr>
        <p:txBody>
          <a:bodyPr wrap="square" rtlCol="0">
            <a:spAutoFit/>
          </a:bodyPr>
          <a:lstStyle/>
          <a:p>
            <a:r>
              <a:rPr lang="cs-CZ" sz="1600" dirty="0" smtClean="0">
                <a:latin typeface="Trebuchet MS" panose="020B0603020202020204" pitchFamily="34" charset="0"/>
              </a:rPr>
              <a:t>rychlost obíhání </a:t>
            </a:r>
          </a:p>
          <a:p>
            <a:r>
              <a:rPr lang="cs-CZ" sz="1600" dirty="0" smtClean="0">
                <a:latin typeface="Trebuchet MS" panose="020B0603020202020204" pitchFamily="34" charset="0"/>
              </a:rPr>
              <a:t>Země kolem Slunce </a:t>
            </a:r>
          </a:p>
          <a:p>
            <a:r>
              <a:rPr lang="cs-CZ" sz="1600" dirty="0" smtClean="0">
                <a:latin typeface="Trebuchet MS" panose="020B0603020202020204" pitchFamily="34" charset="0"/>
              </a:rPr>
              <a:t>= 30 km/s</a:t>
            </a:r>
          </a:p>
        </p:txBody>
      </p:sp>
      <p:sp>
        <p:nvSpPr>
          <p:cNvPr id="2" name="Obdélník 1"/>
          <p:cNvSpPr/>
          <p:nvPr/>
        </p:nvSpPr>
        <p:spPr>
          <a:xfrm>
            <a:off x="3154680" y="6224450"/>
            <a:ext cx="3743077" cy="31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3" name="Přímá spojnice 102"/>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3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5"/>
                                        </p:tgtEl>
                                        <p:attrNameLst>
                                          <p:attrName>style.visibility</p:attrName>
                                        </p:attrNameLst>
                                      </p:cBhvr>
                                      <p:to>
                                        <p:strVal val="visible"/>
                                      </p:to>
                                    </p:set>
                                    <p:animEffect transition="in" filter="fade">
                                      <p:cBhvr>
                                        <p:cTn id="7" dur="500"/>
                                        <p:tgtEl>
                                          <p:spTgt spid="20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03745" y="315472"/>
            <a:ext cx="8641881" cy="584775"/>
          </a:xfrm>
          <a:prstGeom prst="rect">
            <a:avLst/>
          </a:prstGeom>
          <a:noFill/>
        </p:spPr>
        <p:txBody>
          <a:bodyPr wrap="square" rtlCol="0">
            <a:spAutoFit/>
          </a:bodyPr>
          <a:lstStyle/>
          <a:p>
            <a:r>
              <a:rPr lang="cs-CZ" sz="3200" u="sng" dirty="0" smtClean="0">
                <a:solidFill>
                  <a:srgbClr val="0000B4"/>
                </a:solidFill>
                <a:latin typeface="Trebuchet MS" panose="020B0603020202020204" pitchFamily="34" charset="0"/>
              </a:rPr>
              <a:t>2. Světlo se šíří prázdným prostorem</a:t>
            </a:r>
            <a:endParaRPr lang="cs-CZ" sz="2400" u="sng" dirty="0" smtClean="0">
              <a:solidFill>
                <a:srgbClr val="0000B4"/>
              </a:solidFill>
              <a:latin typeface="Trebuchet MS" panose="020B0603020202020204" pitchFamily="34" charset="0"/>
            </a:endParaRPr>
          </a:p>
        </p:txBody>
      </p:sp>
      <p:cxnSp>
        <p:nvCxnSpPr>
          <p:cNvPr id="6" name="Přímá spojnice 5"/>
          <p:cNvCxnSpPr/>
          <p:nvPr/>
        </p:nvCxnSpPr>
        <p:spPr>
          <a:xfrm>
            <a:off x="467544" y="332656"/>
            <a:ext cx="0" cy="6336704"/>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H="1">
            <a:off x="179512" y="6453336"/>
            <a:ext cx="8640960" cy="0"/>
          </a:xfrm>
          <a:prstGeom prst="line">
            <a:avLst/>
          </a:prstGeom>
          <a:ln w="25400" cap="rnd">
            <a:solidFill>
              <a:srgbClr val="0000B4"/>
            </a:solidFill>
            <a:bevel/>
            <a:tailEnd type="none" w="sm" len="sm"/>
          </a:ln>
        </p:spPr>
        <p:style>
          <a:lnRef idx="1">
            <a:schemeClr val="accent1"/>
          </a:lnRef>
          <a:fillRef idx="0">
            <a:schemeClr val="accent1"/>
          </a:fillRef>
          <a:effectRef idx="0">
            <a:schemeClr val="accent1"/>
          </a:effectRef>
          <a:fontRef idx="minor">
            <a:schemeClr val="tx1"/>
          </a:fontRef>
        </p:style>
      </p:cxnSp>
      <p:pic>
        <p:nvPicPr>
          <p:cNvPr id="12292" name="Picture 4" descr="http://zapocet.kvalitne.cz/fyzika/1.png"/>
          <p:cNvPicPr>
            <a:picLocks noChangeAspect="1" noChangeArrowheads="1"/>
          </p:cNvPicPr>
          <p:nvPr/>
        </p:nvPicPr>
        <p:blipFill rotWithShape="1">
          <a:blip r:embed="rId2">
            <a:extLst>
              <a:ext uri="{28A0092B-C50C-407E-A947-70E740481C1C}">
                <a14:useLocalDpi xmlns:a14="http://schemas.microsoft.com/office/drawing/2010/main" val="0"/>
              </a:ext>
            </a:extLst>
          </a:blip>
          <a:srcRect b="9616"/>
          <a:stretch/>
        </p:blipFill>
        <p:spPr bwMode="auto">
          <a:xfrm>
            <a:off x="1493379" y="1429589"/>
            <a:ext cx="6063484" cy="2752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96163" y="3455426"/>
            <a:ext cx="973184" cy="523220"/>
          </a:xfrm>
          <a:prstGeom prst="rect">
            <a:avLst/>
          </a:prstGeom>
          <a:noFill/>
        </p:spPr>
        <p:txBody>
          <a:bodyPr wrap="square" rtlCol="0">
            <a:spAutoFit/>
          </a:bodyPr>
          <a:lstStyle/>
          <a:p>
            <a:pPr algn="ctr"/>
            <a:r>
              <a:rPr lang="cs-CZ" sz="1400" dirty="0">
                <a:solidFill>
                  <a:srgbClr val="FFC000"/>
                </a:solidFill>
                <a:latin typeface="Trebuchet MS" panose="020B0603020202020204" pitchFamily="34" charset="0"/>
              </a:rPr>
              <a:t>(</a:t>
            </a:r>
            <a:r>
              <a:rPr lang="cs-CZ" sz="1400" dirty="0" smtClean="0">
                <a:solidFill>
                  <a:srgbClr val="FFC000"/>
                </a:solidFill>
                <a:latin typeface="Trebuchet MS" panose="020B0603020202020204" pitchFamily="34" charset="0"/>
              </a:rPr>
              <a:t>sodíková výbojka)</a:t>
            </a:r>
          </a:p>
        </p:txBody>
      </p:sp>
      <p:sp>
        <p:nvSpPr>
          <p:cNvPr id="8" name="TextovéPole 7"/>
          <p:cNvSpPr txBox="1"/>
          <p:nvPr/>
        </p:nvSpPr>
        <p:spPr>
          <a:xfrm>
            <a:off x="1702372" y="985451"/>
            <a:ext cx="5606288" cy="369332"/>
          </a:xfrm>
          <a:prstGeom prst="rect">
            <a:avLst/>
          </a:prstGeom>
          <a:noFill/>
        </p:spPr>
        <p:txBody>
          <a:bodyPr wrap="square" rtlCol="0">
            <a:spAutoFit/>
          </a:bodyPr>
          <a:lstStyle/>
          <a:p>
            <a:r>
              <a:rPr lang="cs-CZ" dirty="0" smtClean="0">
                <a:latin typeface="Trebuchet MS" panose="020B0603020202020204" pitchFamily="34" charset="0"/>
              </a:rPr>
              <a:t>Princip </a:t>
            </a:r>
            <a:r>
              <a:rPr lang="cs-CZ" dirty="0" err="1" smtClean="0">
                <a:latin typeface="Trebuchet MS" panose="020B0603020202020204" pitchFamily="34" charset="0"/>
              </a:rPr>
              <a:t>Michelsonova</a:t>
            </a:r>
            <a:r>
              <a:rPr lang="cs-CZ" dirty="0" smtClean="0">
                <a:latin typeface="Trebuchet MS" panose="020B0603020202020204" pitchFamily="34" charset="0"/>
              </a:rPr>
              <a:t>-Morleyova experimentu (1881)</a:t>
            </a:r>
          </a:p>
        </p:txBody>
      </p:sp>
      <p:sp>
        <p:nvSpPr>
          <p:cNvPr id="9" name="TextovéPole 8"/>
          <p:cNvSpPr txBox="1"/>
          <p:nvPr/>
        </p:nvSpPr>
        <p:spPr>
          <a:xfrm>
            <a:off x="3415934" y="4220803"/>
            <a:ext cx="1554465" cy="369332"/>
          </a:xfrm>
          <a:prstGeom prst="rect">
            <a:avLst/>
          </a:prstGeom>
          <a:noFill/>
        </p:spPr>
        <p:txBody>
          <a:bodyPr wrap="square" rtlCol="0">
            <a:spAutoFit/>
          </a:bodyPr>
          <a:lstStyle/>
          <a:p>
            <a:r>
              <a:rPr lang="cs-CZ" b="1" dirty="0" smtClean="0">
                <a:solidFill>
                  <a:srgbClr val="0000B4"/>
                </a:solidFill>
                <a:latin typeface="Trebuchet MS" panose="020B0603020202020204" pitchFamily="34" charset="0"/>
              </a:rPr>
              <a:t>pozorovatel</a:t>
            </a:r>
          </a:p>
        </p:txBody>
      </p:sp>
      <p:pic>
        <p:nvPicPr>
          <p:cNvPr id="12299" name="Picture 11" descr="D:\Pavel\Documents\Fyzika\Science To Go\S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0586" y="2831083"/>
            <a:ext cx="561430" cy="3826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Skupina 1"/>
          <p:cNvGrpSpPr/>
          <p:nvPr/>
        </p:nvGrpSpPr>
        <p:grpSpPr>
          <a:xfrm>
            <a:off x="565263" y="4664047"/>
            <a:ext cx="4813940" cy="1005944"/>
            <a:chOff x="565263" y="4664047"/>
            <a:chExt cx="4813940" cy="1005944"/>
          </a:xfrm>
        </p:grpSpPr>
        <p:pic>
          <p:nvPicPr>
            <p:cNvPr id="18" name="Picture 11" descr="D:\Pavel\Documents\Fyzika\Science To Go\S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76383" y="4753422"/>
              <a:ext cx="561430" cy="3826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D:\Pavel\Documents\Fyzika\Science To Go\S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70004" y="4753422"/>
              <a:ext cx="561430" cy="382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D:\Pavel\Documents\Fyzika\Science To Go\S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40133" y="4753423"/>
              <a:ext cx="561430" cy="3826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D:\Pavel\Documents\Fyzika\Science To Go\S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4907149" y="4753422"/>
              <a:ext cx="561430" cy="3826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565263" y="5331437"/>
              <a:ext cx="2783175" cy="338554"/>
            </a:xfrm>
            <a:prstGeom prst="rect">
              <a:avLst/>
            </a:prstGeom>
            <a:noFill/>
          </p:spPr>
          <p:txBody>
            <a:bodyPr wrap="square" rtlCol="0">
              <a:spAutoFit/>
            </a:bodyPr>
            <a:lstStyle/>
            <a:p>
              <a:r>
                <a:rPr lang="cs-CZ" sz="1600" dirty="0" smtClean="0">
                  <a:latin typeface="Trebuchet MS" panose="020B0603020202020204" pitchFamily="34" charset="0"/>
                </a:rPr>
                <a:t>optické dráhy paprsků:</a:t>
              </a:r>
            </a:p>
          </p:txBody>
        </p:sp>
        <p:sp>
          <p:nvSpPr>
            <p:cNvPr id="11" name="TextovéPole 10"/>
            <p:cNvSpPr txBox="1"/>
            <p:nvPr/>
          </p:nvSpPr>
          <p:spPr>
            <a:xfrm>
              <a:off x="2798000" y="5300659"/>
              <a:ext cx="1169126" cy="369332"/>
            </a:xfrm>
            <a:prstGeom prst="rect">
              <a:avLst/>
            </a:prstGeom>
            <a:noFill/>
          </p:spPr>
          <p:txBody>
            <a:bodyPr wrap="square" rtlCol="0">
              <a:spAutoFit/>
            </a:bodyPr>
            <a:lstStyle/>
            <a:p>
              <a:r>
                <a:rPr lang="cs-CZ" b="1" dirty="0" smtClean="0">
                  <a:solidFill>
                    <a:srgbClr val="009900"/>
                  </a:solidFill>
                  <a:latin typeface="Trebuchet MS" panose="020B0603020202020204" pitchFamily="34" charset="0"/>
                </a:rPr>
                <a:t>stejné</a:t>
              </a:r>
            </a:p>
          </p:txBody>
        </p:sp>
      </p:grpSp>
      <p:sp>
        <p:nvSpPr>
          <p:cNvPr id="26" name="TextovéPole 25"/>
          <p:cNvSpPr txBox="1"/>
          <p:nvPr/>
        </p:nvSpPr>
        <p:spPr>
          <a:xfrm>
            <a:off x="4675142" y="5300659"/>
            <a:ext cx="889632" cy="369332"/>
          </a:xfrm>
          <a:prstGeom prst="rect">
            <a:avLst/>
          </a:prstGeom>
          <a:noFill/>
        </p:spPr>
        <p:txBody>
          <a:bodyPr wrap="square" rtlCol="0">
            <a:spAutoFit/>
          </a:bodyPr>
          <a:lstStyle/>
          <a:p>
            <a:r>
              <a:rPr lang="cs-CZ" b="1" dirty="0" smtClean="0">
                <a:solidFill>
                  <a:srgbClr val="FF0000"/>
                </a:solidFill>
                <a:latin typeface="Trebuchet MS" panose="020B0603020202020204" pitchFamily="34" charset="0"/>
              </a:rPr>
              <a:t>různé</a:t>
            </a:r>
          </a:p>
        </p:txBody>
      </p:sp>
      <p:grpSp>
        <p:nvGrpSpPr>
          <p:cNvPr id="3" name="Skupina 2"/>
          <p:cNvGrpSpPr/>
          <p:nvPr/>
        </p:nvGrpSpPr>
        <p:grpSpPr>
          <a:xfrm>
            <a:off x="1760317" y="4590135"/>
            <a:ext cx="5993001" cy="1755357"/>
            <a:chOff x="1760317" y="4590135"/>
            <a:chExt cx="5993001" cy="1755357"/>
          </a:xfrm>
        </p:grpSpPr>
        <p:grpSp>
          <p:nvGrpSpPr>
            <p:cNvPr id="24" name="Skupina 23"/>
            <p:cNvGrpSpPr/>
            <p:nvPr/>
          </p:nvGrpSpPr>
          <p:grpSpPr>
            <a:xfrm>
              <a:off x="4578531" y="4590135"/>
              <a:ext cx="986243" cy="1079856"/>
              <a:chOff x="4578531" y="4668507"/>
              <a:chExt cx="986243" cy="1079856"/>
            </a:xfrm>
          </p:grpSpPr>
          <p:cxnSp>
            <p:nvCxnSpPr>
              <p:cNvPr id="13" name="Přímá spojnice 12"/>
              <p:cNvCxnSpPr/>
              <p:nvPr/>
            </p:nvCxnSpPr>
            <p:spPr>
              <a:xfrm>
                <a:off x="4578531" y="4668507"/>
                <a:ext cx="986243" cy="10798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H="1">
                <a:off x="4578531" y="4668507"/>
                <a:ext cx="986243" cy="10268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ovéPole 24"/>
            <p:cNvSpPr txBox="1"/>
            <p:nvPr/>
          </p:nvSpPr>
          <p:spPr>
            <a:xfrm>
              <a:off x="1760317" y="5760717"/>
              <a:ext cx="5993001" cy="584775"/>
            </a:xfrm>
            <a:prstGeom prst="rect">
              <a:avLst/>
            </a:prstGeom>
            <a:solidFill>
              <a:srgbClr val="FFC000"/>
            </a:solidFill>
          </p:spPr>
          <p:txBody>
            <a:bodyPr wrap="square" rtlCol="0">
              <a:spAutoFit/>
            </a:bodyPr>
            <a:lstStyle/>
            <a:p>
              <a:pPr algn="ctr"/>
              <a:r>
                <a:rPr lang="cs-CZ" sz="1600" dirty="0" smtClean="0">
                  <a:latin typeface="Trebuchet MS" panose="020B0603020202020204" pitchFamily="34" charset="0"/>
                </a:rPr>
                <a:t>Experiment ukázal, že světlo se šíří všemi směry stejně rychle, a zpochybnil tak existenci éteru.</a:t>
              </a:r>
            </a:p>
          </p:txBody>
        </p:sp>
      </p:grpSp>
      <p:pic>
        <p:nvPicPr>
          <p:cNvPr id="1026" name="Picture 2" descr="http://quantumrelativity.calsci.com/Relativity/images/Michelson_Mor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651" y="3188610"/>
            <a:ext cx="3386138"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Trebuchet MS" panose="020B0603020202020204" pitchFamily="34" charset="0"/>
          </a:defRPr>
        </a:defPPr>
      </a:lstStyle>
    </a:tx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7329</TotalTime>
  <Words>2746</Words>
  <Application>Microsoft Office PowerPoint</Application>
  <PresentationFormat>Předvádění na obrazovce (4:3)</PresentationFormat>
  <Paragraphs>453</Paragraphs>
  <Slides>42</Slides>
  <Notes>19</Notes>
  <HiddenSlides>0</HiddenSlides>
  <MMClips>0</MMClips>
  <ScaleCrop>false</ScaleCrop>
  <HeadingPairs>
    <vt:vector size="4" baseType="variant">
      <vt:variant>
        <vt:lpstr>Motiv</vt:lpstr>
      </vt:variant>
      <vt:variant>
        <vt:i4>1</vt:i4>
      </vt:variant>
      <vt:variant>
        <vt:lpstr>Nadpisy snímků</vt:lpstr>
      </vt:variant>
      <vt:variant>
        <vt:i4>42</vt:i4>
      </vt:variant>
    </vt:vector>
  </HeadingPairs>
  <TitlesOfParts>
    <vt:vector size="43" baseType="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dc:creator>
  <cp:lastModifiedBy>Pavel Stránský</cp:lastModifiedBy>
  <cp:revision>330</cp:revision>
  <dcterms:created xsi:type="dcterms:W3CDTF">2015-07-08T14:16:19Z</dcterms:created>
  <dcterms:modified xsi:type="dcterms:W3CDTF">2016-09-21T09:20:39Z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