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1"/>
  </p:notesMasterIdLst>
  <p:sldIdLst>
    <p:sldId id="256" r:id="rId2"/>
    <p:sldId id="325" r:id="rId3"/>
    <p:sldId id="349" r:id="rId4"/>
    <p:sldId id="376" r:id="rId5"/>
    <p:sldId id="340" r:id="rId6"/>
    <p:sldId id="342" r:id="rId7"/>
    <p:sldId id="328" r:id="rId8"/>
    <p:sldId id="344" r:id="rId9"/>
    <p:sldId id="377" r:id="rId10"/>
    <p:sldId id="347" r:id="rId11"/>
    <p:sldId id="327" r:id="rId12"/>
    <p:sldId id="308" r:id="rId13"/>
    <p:sldId id="314" r:id="rId14"/>
    <p:sldId id="315" r:id="rId15"/>
    <p:sldId id="321" r:id="rId16"/>
    <p:sldId id="361" r:id="rId17"/>
    <p:sldId id="317" r:id="rId18"/>
    <p:sldId id="324" r:id="rId19"/>
    <p:sldId id="316" r:id="rId20"/>
    <p:sldId id="351" r:id="rId21"/>
    <p:sldId id="350" r:id="rId22"/>
    <p:sldId id="329" r:id="rId23"/>
    <p:sldId id="330" r:id="rId24"/>
    <p:sldId id="343" r:id="rId25"/>
    <p:sldId id="365" r:id="rId26"/>
    <p:sldId id="353" r:id="rId27"/>
    <p:sldId id="364" r:id="rId28"/>
    <p:sldId id="371" r:id="rId29"/>
    <p:sldId id="366" r:id="rId30"/>
    <p:sldId id="368" r:id="rId31"/>
    <p:sldId id="369" r:id="rId32"/>
    <p:sldId id="356" r:id="rId33"/>
    <p:sldId id="331" r:id="rId34"/>
    <p:sldId id="354" r:id="rId35"/>
    <p:sldId id="370" r:id="rId36"/>
    <p:sldId id="374" r:id="rId37"/>
    <p:sldId id="373" r:id="rId38"/>
    <p:sldId id="357" r:id="rId39"/>
    <p:sldId id="375" r:id="rId40"/>
    <p:sldId id="359" r:id="rId41"/>
    <p:sldId id="306" r:id="rId42"/>
    <p:sldId id="319" r:id="rId43"/>
    <p:sldId id="307" r:id="rId44"/>
    <p:sldId id="305" r:id="rId45"/>
    <p:sldId id="333" r:id="rId46"/>
    <p:sldId id="334" r:id="rId47"/>
    <p:sldId id="352" r:id="rId48"/>
    <p:sldId id="282" r:id="rId49"/>
    <p:sldId id="28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4"/>
    <a:srgbClr val="A0A0A0"/>
    <a:srgbClr val="9B9B9B"/>
    <a:srgbClr val="969696"/>
    <a:srgbClr val="333399"/>
    <a:srgbClr val="009900"/>
    <a:srgbClr val="FF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00" autoAdjust="0"/>
  </p:normalViewPr>
  <p:slideViewPr>
    <p:cSldViewPr snapToGrid="0">
      <p:cViewPr varScale="1">
        <p:scale>
          <a:sx n="145" d="100"/>
          <a:sy n="145" d="100"/>
        </p:scale>
        <p:origin x="-25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56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59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593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02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36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649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649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50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01CD4-FA8C-4FDF-A007-BCD85A7EF77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999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59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5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59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5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02/02/2017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50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4.png"/><Relationship Id="rId5" Type="http://schemas.openxmlformats.org/officeDocument/2006/relationships/image" Target="../media/image8.jpeg"/><Relationship Id="rId10" Type="http://schemas.openxmlformats.org/officeDocument/2006/relationships/image" Target="../media/image53.png"/><Relationship Id="rId4" Type="http://schemas.openxmlformats.org/officeDocument/2006/relationships/image" Target="../media/image42.gif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0.png"/><Relationship Id="rId8" Type="http://schemas.openxmlformats.org/officeDocument/2006/relationships/image" Target="../media/image510.png"/><Relationship Id="rId3" Type="http://schemas.openxmlformats.org/officeDocument/2006/relationships/image" Target="../media/image11.png"/><Relationship Id="rId7" Type="http://schemas.openxmlformats.org/officeDocument/2006/relationships/image" Target="../media/image9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5" Type="http://schemas.openxmlformats.org/officeDocument/2006/relationships/image" Target="../media/image53.jpeg"/><Relationship Id="rId4" Type="http://schemas.openxmlformats.org/officeDocument/2006/relationships/image" Target="../media/image61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1.jpeg"/><Relationship Id="rId10" Type="http://schemas.openxmlformats.org/officeDocument/2006/relationships/image" Target="../media/image80.jpeg"/><Relationship Id="rId9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2.iap.fr/users/riazuelo/bh/APOD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hyperlink" Target="http://www.gps.gov/systems/gps/space" TargetMode="External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6.png"/><Relationship Id="rId5" Type="http://schemas.openxmlformats.org/officeDocument/2006/relationships/image" Target="../media/image91.jpeg"/><Relationship Id="rId10" Type="http://schemas.openxmlformats.org/officeDocument/2006/relationships/hyperlink" Target="http://www.gps.gov/systems/gps/space" TargetMode="External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5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31.pn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3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1197040" y="188505"/>
            <a:ext cx="6775547" cy="138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5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E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INSTEINOVA</a:t>
            </a:r>
            <a:r>
              <a:rPr lang="cs-CZ" sz="42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RELATIVITA</a:t>
            </a:r>
            <a:endParaRPr lang="cs-CZ" sz="4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040130" y="4101465"/>
            <a:ext cx="421766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519988" y="6433591"/>
            <a:ext cx="13724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31. leden</a:t>
            </a:r>
            <a:r>
              <a:rPr lang="en-GB" sz="1400" b="0" dirty="0" smtClean="0">
                <a:latin typeface="Trebuchet MS" panose="020B0603020202020204" pitchFamily="34" charset="0"/>
              </a:rPr>
              <a:t> </a:t>
            </a:r>
            <a:r>
              <a:rPr lang="en-US" sz="1400" b="0" dirty="0" smtClean="0">
                <a:latin typeface="Trebuchet MS" panose="020B0603020202020204" pitchFamily="34" charset="0"/>
              </a:rPr>
              <a:t>2017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54491" y="5581659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84750" y="4723204"/>
            <a:ext cx="49023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sz="1600" dirty="0" smtClean="0">
                <a:latin typeface="Trebuchet MS" panose="020B0603020202020204" pitchFamily="34" charset="0"/>
              </a:rPr>
              <a:t>Ústav částicové a jaderné fyziky</a:t>
            </a:r>
            <a:endParaRPr lang="en-GB" sz="1600" dirty="0" smtClean="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sz="1600" b="0" dirty="0" err="1" smtClean="0">
                <a:latin typeface="Trebuchet MS" panose="020B0603020202020204" pitchFamily="34" charset="0"/>
              </a:rPr>
              <a:t>Matematicko-fyzik</a:t>
            </a:r>
            <a:r>
              <a:rPr lang="cs-CZ" sz="1600" b="0" dirty="0" err="1" smtClean="0">
                <a:latin typeface="Trebuchet MS" panose="020B0603020202020204" pitchFamily="34" charset="0"/>
              </a:rPr>
              <a:t>ální</a:t>
            </a:r>
            <a:r>
              <a:rPr lang="cs-CZ" sz="1600" b="0" dirty="0" smtClean="0">
                <a:latin typeface="Trebuchet MS" panose="020B0603020202020204" pitchFamily="34" charset="0"/>
              </a:rPr>
              <a:t> fakulta Univerzity Karlovy</a:t>
            </a:r>
            <a:endParaRPr lang="cs-CZ" sz="1600" b="0" dirty="0">
              <a:latin typeface="Trebuchet MS" panose="020B0603020202020204" pitchFamily="34" charset="0"/>
            </a:endParaRPr>
          </a:p>
        </p:txBody>
      </p:sp>
      <p:pic>
        <p:nvPicPr>
          <p:cNvPr id="15" name="Picture 5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11" y="4166774"/>
            <a:ext cx="1903356" cy="18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Děčín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s://sevenau2000.files.wordpress.com/2015/05/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11" y="1595321"/>
            <a:ext cx="58674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80356" y="2821578"/>
            <a:ext cx="31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 je světlo?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2596" y="4135042"/>
            <a:ext cx="8668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Světlo (obecně jakékoliv elektromagnetické záření) je vlnění,</a:t>
            </a:r>
          </a:p>
          <a:p>
            <a:pPr algn="ctr">
              <a:lnSpc>
                <a:spcPct val="12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které se šíří prázdným prostorem (vakuem) pro každého pozorovatele stejnou konečnou rychlostí </a:t>
            </a:r>
          </a:p>
          <a:p>
            <a:pPr algn="ctr">
              <a:lnSpc>
                <a:spcPct val="120000"/>
              </a:lnSpc>
            </a:pPr>
            <a:r>
              <a:rPr lang="cs-CZ" sz="2000" b="1" i="1" dirty="0" smtClean="0">
                <a:latin typeface="Trebuchet MS" panose="020B0603020202020204" pitchFamily="34" charset="0"/>
              </a:rPr>
              <a:t>c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cs-CZ" sz="2000" dirty="0">
                <a:latin typeface="Trebuchet MS" panose="020B0603020202020204" pitchFamily="34" charset="0"/>
              </a:rPr>
              <a:t>= 299 792 </a:t>
            </a:r>
            <a:r>
              <a:rPr lang="cs-CZ" sz="2000" dirty="0" smtClean="0">
                <a:latin typeface="Trebuchet MS" panose="020B0603020202020204" pitchFamily="34" charset="0"/>
              </a:rPr>
              <a:t>458 m/s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27" y="286936"/>
            <a:ext cx="2639527" cy="17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95253" y="2668083"/>
            <a:ext cx="668165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Důsledky principu</a:t>
            </a:r>
          </a:p>
          <a:p>
            <a:pPr algn="ctr"/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konstantní rychlosti světla</a:t>
            </a:r>
          </a:p>
          <a:p>
            <a:pPr algn="ctr">
              <a:spcBef>
                <a:spcPts val="600"/>
              </a:spcBef>
            </a:pPr>
            <a:r>
              <a:rPr lang="cs-CZ" sz="28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(efekty speciální teorie relativity)</a:t>
            </a:r>
          </a:p>
        </p:txBody>
      </p:sp>
    </p:spTree>
    <p:extLst>
      <p:ext uri="{BB962C8B-B14F-4D97-AF65-F5344CB8AC3E}">
        <p14:creationId xmlns:p14="http://schemas.microsoft.com/office/powerpoint/2010/main" val="10366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Čas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600892" y="1965898"/>
            <a:ext cx="4947420" cy="2480005"/>
            <a:chOff x="679264" y="1536952"/>
            <a:chExt cx="4947420" cy="2480005"/>
          </a:xfrm>
        </p:grpSpPr>
        <p:pic>
          <p:nvPicPr>
            <p:cNvPr id="7169" name="Picture 1" descr="D:\Pavel\Documents\Fyzika\Science To Go\Relativita\Dilatac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264" y="1536952"/>
              <a:ext cx="4947420" cy="248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Přímá spojnice 10"/>
            <p:cNvCxnSpPr/>
            <p:nvPr/>
          </p:nvCxnSpPr>
          <p:spPr>
            <a:xfrm>
              <a:off x="2651759" y="2194526"/>
              <a:ext cx="0" cy="966652"/>
            </a:xfrm>
            <a:prstGeom prst="line">
              <a:avLst/>
            </a:prstGeom>
            <a:ln w="19050">
              <a:solidFill>
                <a:srgbClr val="0000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rot="10800000">
              <a:off x="2608216" y="2183640"/>
              <a:ext cx="0" cy="966652"/>
            </a:xfrm>
            <a:prstGeom prst="line">
              <a:avLst/>
            </a:prstGeom>
            <a:ln w="19050">
              <a:solidFill>
                <a:srgbClr val="0000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2651759" y="2204323"/>
              <a:ext cx="298268" cy="94596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V="1">
              <a:off x="2953293" y="2204323"/>
              <a:ext cx="298268" cy="94596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/>
            <p:cNvSpPr txBox="1"/>
            <p:nvPr/>
          </p:nvSpPr>
          <p:spPr>
            <a:xfrm>
              <a:off x="3115489" y="1985515"/>
              <a:ext cx="336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A</a:t>
              </a:r>
              <a:r>
                <a:rPr lang="en-GB" sz="14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’</a:t>
              </a:r>
              <a:endParaRPr lang="cs-CZ" sz="1400" dirty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525333" y="4549026"/>
            <a:ext cx="5953540" cy="1782106"/>
            <a:chOff x="525333" y="4549026"/>
            <a:chExt cx="5953540" cy="1782106"/>
          </a:xfrm>
        </p:grpSpPr>
        <p:sp>
          <p:nvSpPr>
            <p:cNvPr id="28" name="TextovéPole 27"/>
            <p:cNvSpPr txBox="1"/>
            <p:nvPr/>
          </p:nvSpPr>
          <p:spPr>
            <a:xfrm>
              <a:off x="632063" y="4549026"/>
              <a:ext cx="33244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u="sng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Dívka na nástupišti</a:t>
              </a:r>
              <a:endParaRPr lang="cs-CZ" sz="2200" u="sng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40" name="Skupina 39"/>
            <p:cNvGrpSpPr/>
            <p:nvPr/>
          </p:nvGrpSpPr>
          <p:grpSpPr>
            <a:xfrm>
              <a:off x="525333" y="5057508"/>
              <a:ext cx="5953540" cy="1273624"/>
              <a:chOff x="525333" y="5109756"/>
              <a:chExt cx="5953540" cy="1273624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2294309" y="5437411"/>
                <a:ext cx="298268" cy="945969"/>
              </a:xfrm>
              <a:prstGeom prst="line">
                <a:avLst/>
              </a:prstGeom>
              <a:ln w="19050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ovéPole 25"/>
              <p:cNvSpPr txBox="1"/>
              <p:nvPr/>
            </p:nvSpPr>
            <p:spPr>
              <a:xfrm>
                <a:off x="542652" y="5616123"/>
                <a:ext cx="181787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400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dráha, kterou světlo urazí za 5 vteřin</a:t>
                </a:r>
              </a:p>
              <a:p>
                <a:pPr algn="ctr"/>
                <a:r>
                  <a:rPr lang="cs-CZ" sz="1400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(1 500 000 km)</a:t>
                </a:r>
                <a:endParaRPr lang="cs-CZ" sz="1400" dirty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30" name="Přímá spojnice se šipkou 29"/>
              <p:cNvCxnSpPr/>
              <p:nvPr/>
            </p:nvCxnSpPr>
            <p:spPr>
              <a:xfrm>
                <a:off x="2294309" y="5437411"/>
                <a:ext cx="298268" cy="0"/>
              </a:xfrm>
              <a:prstGeom prst="straightConnector1">
                <a:avLst/>
              </a:prstGeom>
              <a:ln w="19050">
                <a:solidFill>
                  <a:srgbClr val="00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ovéPole 30"/>
              <p:cNvSpPr txBox="1"/>
              <p:nvPr/>
            </p:nvSpPr>
            <p:spPr>
              <a:xfrm>
                <a:off x="525333" y="5109756"/>
                <a:ext cx="429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400" dirty="0" smtClean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dráha, kterou vlak urazí za 5 vteřin (1 200 000 km)</a:t>
                </a:r>
                <a:endParaRPr lang="cs-CZ" sz="1400" dirty="0">
                  <a:solidFill>
                    <a:srgbClr val="009900"/>
                  </a:solidFill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33" name="Přímá spojnice 32"/>
              <p:cNvCxnSpPr/>
              <p:nvPr/>
            </p:nvCxnSpPr>
            <p:spPr>
              <a:xfrm flipV="1">
                <a:off x="2592577" y="5437411"/>
                <a:ext cx="0" cy="9173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/>
              <p:cNvSpPr txBox="1"/>
              <p:nvPr/>
            </p:nvSpPr>
            <p:spPr>
              <a:xfrm>
                <a:off x="2747630" y="5430880"/>
                <a:ext cx="34180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 smtClean="0">
                    <a:latin typeface="Trebuchet MS" panose="020B0603020202020204" pitchFamily="34" charset="0"/>
                  </a:rPr>
                  <a:t>výška vagónu </a:t>
                </a:r>
                <a:r>
                  <a:rPr lang="cs-CZ" sz="1400" dirty="0" smtClean="0">
                    <a:latin typeface="Trebuchet MS" panose="020B0603020202020204" pitchFamily="34" charset="0"/>
                  </a:rPr>
                  <a:t>podle Pythagorovy věty:</a:t>
                </a:r>
                <a:endParaRPr lang="cs-CZ" sz="1400" dirty="0">
                  <a:latin typeface="Trebuchet MS" panose="020B0603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ovéPole 34"/>
                  <p:cNvSpPr txBox="1"/>
                  <p:nvPr/>
                </p:nvSpPr>
                <p:spPr>
                  <a:xfrm>
                    <a:off x="2662822" y="5745188"/>
                    <a:ext cx="3816051" cy="360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cs-CZ" sz="1400" b="0" i="1" smtClean="0">
                              <a:latin typeface="Cambria Math"/>
                            </a:rPr>
                            <m:t>h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cs-CZ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  <m:t>1500000</m:t>
                                  </m:r>
                                </m:e>
                                <m:sup>
                                  <m: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cs-CZ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  <m:t>1200000</m:t>
                                  </m:r>
                                </m:e>
                                <m:sup>
                                  <m:r>
                                    <a:rPr lang="cs-CZ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  <a:ea typeface="Cambria Math"/>
                            </a:rPr>
                            <m:t>km</m:t>
                          </m:r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=900000 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  <a:ea typeface="Cambria Math"/>
                            </a:rPr>
                            <m:t>km</m:t>
                          </m:r>
                        </m:oMath>
                      </m:oMathPara>
                    </a14:m>
                    <a:endParaRPr lang="cs-CZ" sz="1400" dirty="0"/>
                  </a:p>
                </p:txBody>
              </p:sp>
            </mc:Choice>
            <mc:Fallback xmlns="">
              <p:sp>
                <p:nvSpPr>
                  <p:cNvPr id="35" name="TextovéPole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62822" y="5745188"/>
                    <a:ext cx="3816051" cy="36099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Skupina 38"/>
          <p:cNvGrpSpPr/>
          <p:nvPr/>
        </p:nvGrpSpPr>
        <p:grpSpPr>
          <a:xfrm>
            <a:off x="5548312" y="2172628"/>
            <a:ext cx="3481246" cy="2140633"/>
            <a:chOff x="5548312" y="2153035"/>
            <a:chExt cx="3481246" cy="2140633"/>
          </a:xfrm>
        </p:grpSpPr>
        <p:sp>
          <p:nvSpPr>
            <p:cNvPr id="19" name="TextovéPole 18"/>
            <p:cNvSpPr txBox="1"/>
            <p:nvPr/>
          </p:nvSpPr>
          <p:spPr>
            <a:xfrm>
              <a:off x="5584718" y="2153035"/>
              <a:ext cx="2292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u="sng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Kluk ve vlaku</a:t>
              </a:r>
              <a:endParaRPr lang="cs-CZ" sz="22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548312" y="2620736"/>
              <a:ext cx="3481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dráha světla </a:t>
              </a:r>
              <a:r>
                <a:rPr lang="cs-CZ" sz="1600" dirty="0" smtClean="0">
                  <a:latin typeface="Trebuchet MS" panose="020B0603020202020204" pitchFamily="34" charset="0"/>
                </a:rPr>
                <a:t>= 2 x</a:t>
              </a:r>
              <a:r>
                <a:rPr lang="en-GB" sz="1600" dirty="0" smtClean="0">
                  <a:latin typeface="Trebuchet MS" panose="020B0603020202020204" pitchFamily="34" charset="0"/>
                </a:rPr>
                <a:t> v</a:t>
              </a:r>
              <a:r>
                <a:rPr lang="cs-CZ" sz="1600" dirty="0" err="1" smtClean="0">
                  <a:latin typeface="Trebuchet MS" panose="020B0603020202020204" pitchFamily="34" charset="0"/>
                </a:rPr>
                <a:t>ýška</a:t>
              </a:r>
              <a:r>
                <a:rPr lang="cs-CZ" sz="1600" dirty="0" smtClean="0">
                  <a:latin typeface="Trebuchet MS" panose="020B0603020202020204" pitchFamily="34" charset="0"/>
                </a:rPr>
                <a:t> vagónu</a:t>
              </a:r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6746234" y="2959290"/>
              <a:ext cx="15680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dirty="0">
                  <a:latin typeface="Trebuchet MS" panose="020B0603020202020204" pitchFamily="34" charset="0"/>
                </a:rPr>
                <a:t>= 1 800 000 km</a:t>
              </a:r>
              <a:endParaRPr lang="cs-CZ" sz="1600" i="1" baseline="-25000" dirty="0">
                <a:latin typeface="Trebuchet MS" panose="020B0603020202020204" pitchFamily="34" charset="0"/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584718" y="3638159"/>
              <a:ext cx="336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kluk naměří čas = dráha světla / </a:t>
              </a:r>
              <a:r>
                <a:rPr lang="cs-CZ" sz="1600" b="1" i="1" dirty="0" smtClean="0">
                  <a:latin typeface="Trebuchet MS" panose="020B0603020202020204" pitchFamily="34" charset="0"/>
                </a:rPr>
                <a:t>c</a:t>
              </a:r>
              <a:endParaRPr lang="cs-CZ" sz="1600" b="1" i="1" dirty="0">
                <a:latin typeface="Trebuchet MS" panose="020B0603020202020204" pitchFamily="34" charset="0"/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073064" y="3955114"/>
              <a:ext cx="11493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= 6 vteřin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679264" y="925443"/>
            <a:ext cx="814120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má extrémní rozměry a jede stálou extrémní rychlostí </a:t>
            </a:r>
            <a:r>
              <a:rPr lang="cs-CZ" b="1" i="1" dirty="0" smtClean="0">
                <a:latin typeface="Trebuchet MS" panose="020B0603020202020204" pitchFamily="34" charset="0"/>
              </a:rPr>
              <a:t>v</a:t>
            </a:r>
            <a:r>
              <a:rPr lang="cs-CZ" b="1" dirty="0" smtClean="0">
                <a:latin typeface="Trebuchet MS" panose="020B0603020202020204" pitchFamily="34" charset="0"/>
              </a:rPr>
              <a:t> = 240 000 km/s</a:t>
            </a:r>
            <a:endParaRPr lang="cs-CZ" b="1" dirty="0">
              <a:latin typeface="Trebuchet MS" panose="020B0603020202020204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79264" y="6511833"/>
            <a:ext cx="82195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300" dirty="0" smtClean="0">
                <a:latin typeface="Trebuchet MS" panose="020B0603020202020204" pitchFamily="34" charset="0"/>
              </a:rPr>
              <a:t>Ilustrace převzaty z: L.D. </a:t>
            </a:r>
            <a:r>
              <a:rPr lang="cs-CZ" sz="1300" dirty="0" err="1" smtClean="0">
                <a:latin typeface="Trebuchet MS" panose="020B0603020202020204" pitchFamily="34" charset="0"/>
              </a:rPr>
              <a:t>Landau</a:t>
            </a:r>
            <a:r>
              <a:rPr lang="cs-CZ" sz="1300" dirty="0" smtClean="0">
                <a:latin typeface="Trebuchet MS" panose="020B0603020202020204" pitchFamily="34" charset="0"/>
              </a:rPr>
              <a:t>, J.B. </a:t>
            </a:r>
            <a:r>
              <a:rPr lang="cs-CZ" sz="1300" dirty="0" err="1" smtClean="0">
                <a:latin typeface="Trebuchet MS" panose="020B0603020202020204" pitchFamily="34" charset="0"/>
              </a:rPr>
              <a:t>Rumer</a:t>
            </a:r>
            <a:r>
              <a:rPr lang="cs-CZ" sz="1300" dirty="0" smtClean="0">
                <a:latin typeface="Trebuchet MS" panose="020B0603020202020204" pitchFamily="34" charset="0"/>
              </a:rPr>
              <a:t>, </a:t>
            </a:r>
            <a:r>
              <a:rPr lang="cs-CZ" sz="1300" i="1" dirty="0" smtClean="0">
                <a:latin typeface="Trebuchet MS" panose="020B0603020202020204" pitchFamily="34" charset="0"/>
              </a:rPr>
              <a:t>Co je to teorie relativity </a:t>
            </a:r>
            <a:r>
              <a:rPr lang="cs-CZ" sz="1300" dirty="0" smtClean="0">
                <a:latin typeface="Trebuchet MS" panose="020B0603020202020204" pitchFamily="34" charset="0"/>
              </a:rPr>
              <a:t>(Albatros 1972), ilustroval J. </a:t>
            </a:r>
            <a:r>
              <a:rPr lang="cs-CZ" sz="1300" dirty="0" err="1" smtClean="0">
                <a:latin typeface="Trebuchet MS" panose="020B0603020202020204" pitchFamily="34" charset="0"/>
              </a:rPr>
              <a:t>Malák</a:t>
            </a:r>
            <a:endParaRPr lang="cs-CZ" sz="13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3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Čas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9264" y="925443"/>
            <a:ext cx="821957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má extrémní rozměry a jede stálou extrémní rychlostí </a:t>
            </a:r>
            <a:r>
              <a:rPr lang="cs-CZ" b="1" i="1" dirty="0" smtClean="0">
                <a:latin typeface="Trebuchet MS" panose="020B0603020202020204" pitchFamily="34" charset="0"/>
              </a:rPr>
              <a:t>v</a:t>
            </a:r>
            <a:r>
              <a:rPr lang="cs-CZ" b="1" dirty="0" smtClean="0">
                <a:latin typeface="Trebuchet MS" panose="020B0603020202020204" pitchFamily="34" charset="0"/>
              </a:rPr>
              <a:t> = 240 000 km/s</a:t>
            </a:r>
            <a:endParaRPr lang="cs-CZ" b="1" dirty="0">
              <a:latin typeface="Trebuchet MS" panose="020B0603020202020204" pitchFamily="34" charset="0"/>
            </a:endParaRPr>
          </a:p>
        </p:txBody>
      </p:sp>
      <p:cxnSp>
        <p:nvCxnSpPr>
          <p:cNvPr id="39" name="Přímá spojnice 3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Skupina 39"/>
          <p:cNvGrpSpPr/>
          <p:nvPr/>
        </p:nvGrpSpPr>
        <p:grpSpPr>
          <a:xfrm>
            <a:off x="600892" y="1965898"/>
            <a:ext cx="4947420" cy="2480005"/>
            <a:chOff x="679264" y="1536952"/>
            <a:chExt cx="4947420" cy="2480005"/>
          </a:xfrm>
        </p:grpSpPr>
        <p:pic>
          <p:nvPicPr>
            <p:cNvPr id="41" name="Picture 1" descr="D:\Pavel\Documents\Fyzika\Science To Go\Relativita\Dilatac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264" y="1536952"/>
              <a:ext cx="4947420" cy="248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Přímá spojnice 41"/>
            <p:cNvCxnSpPr/>
            <p:nvPr/>
          </p:nvCxnSpPr>
          <p:spPr>
            <a:xfrm>
              <a:off x="2651759" y="2194526"/>
              <a:ext cx="0" cy="966652"/>
            </a:xfrm>
            <a:prstGeom prst="line">
              <a:avLst/>
            </a:prstGeom>
            <a:ln w="19050">
              <a:solidFill>
                <a:srgbClr val="0000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rot="10800000">
              <a:off x="2608216" y="2183640"/>
              <a:ext cx="0" cy="966652"/>
            </a:xfrm>
            <a:prstGeom prst="line">
              <a:avLst/>
            </a:prstGeom>
            <a:ln w="19050">
              <a:solidFill>
                <a:srgbClr val="0000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2651759" y="2204323"/>
              <a:ext cx="298268" cy="94596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 flipV="1">
              <a:off x="2953293" y="2204323"/>
              <a:ext cx="298268" cy="94596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ovéPole 45"/>
            <p:cNvSpPr txBox="1"/>
            <p:nvPr/>
          </p:nvSpPr>
          <p:spPr>
            <a:xfrm>
              <a:off x="3115489" y="1985515"/>
              <a:ext cx="3361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A</a:t>
              </a:r>
              <a:r>
                <a:rPr lang="en-GB" sz="14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’</a:t>
              </a:r>
              <a:endParaRPr lang="cs-CZ" sz="1400" dirty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47" name="TextovéPole 46"/>
          <p:cNvSpPr txBox="1"/>
          <p:nvPr/>
        </p:nvSpPr>
        <p:spPr>
          <a:xfrm>
            <a:off x="632063" y="4549026"/>
            <a:ext cx="3324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Dívka na nástupišti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8" name="Skupina 47"/>
          <p:cNvGrpSpPr/>
          <p:nvPr/>
        </p:nvGrpSpPr>
        <p:grpSpPr>
          <a:xfrm>
            <a:off x="525333" y="5057508"/>
            <a:ext cx="5953540" cy="1273624"/>
            <a:chOff x="525333" y="5109756"/>
            <a:chExt cx="5953540" cy="1273624"/>
          </a:xfrm>
        </p:grpSpPr>
        <p:cxnSp>
          <p:nvCxnSpPr>
            <p:cNvPr id="49" name="Přímá spojnice 48"/>
            <p:cNvCxnSpPr/>
            <p:nvPr/>
          </p:nvCxnSpPr>
          <p:spPr>
            <a:xfrm>
              <a:off x="2294309" y="5437411"/>
              <a:ext cx="298268" cy="94596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ovéPole 49"/>
            <p:cNvSpPr txBox="1"/>
            <p:nvPr/>
          </p:nvSpPr>
          <p:spPr>
            <a:xfrm>
              <a:off x="542652" y="5616123"/>
              <a:ext cx="18178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dráha, kterou světlo urazí za 5 vteřin</a:t>
              </a: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(1 500 000 km)</a:t>
              </a:r>
              <a:endParaRPr lang="cs-CZ" sz="1400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51" name="Přímá spojnice se šipkou 50"/>
            <p:cNvCxnSpPr/>
            <p:nvPr/>
          </p:nvCxnSpPr>
          <p:spPr>
            <a:xfrm>
              <a:off x="2294309" y="5437411"/>
              <a:ext cx="298268" cy="0"/>
            </a:xfrm>
            <a:prstGeom prst="straightConnector1">
              <a:avLst/>
            </a:prstGeom>
            <a:ln w="19050"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ovéPole 51"/>
            <p:cNvSpPr txBox="1"/>
            <p:nvPr/>
          </p:nvSpPr>
          <p:spPr>
            <a:xfrm>
              <a:off x="525333" y="5109756"/>
              <a:ext cx="429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dráha, kterou vlak urazí za 5 vteřin (1 200 000 km)</a:t>
              </a:r>
              <a:endParaRPr lang="cs-CZ" sz="1400" dirty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53" name="Přímá spojnice 52"/>
            <p:cNvCxnSpPr/>
            <p:nvPr/>
          </p:nvCxnSpPr>
          <p:spPr>
            <a:xfrm flipV="1">
              <a:off x="2592577" y="5437411"/>
              <a:ext cx="0" cy="9173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/>
            <p:cNvSpPr txBox="1"/>
            <p:nvPr/>
          </p:nvSpPr>
          <p:spPr>
            <a:xfrm>
              <a:off x="2747630" y="5430880"/>
              <a:ext cx="34180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>
                  <a:latin typeface="Trebuchet MS" panose="020B0603020202020204" pitchFamily="34" charset="0"/>
                </a:rPr>
                <a:t>výška vagónu </a:t>
              </a:r>
              <a:r>
                <a:rPr lang="cs-CZ" sz="1400" dirty="0" smtClean="0">
                  <a:latin typeface="Trebuchet MS" panose="020B0603020202020204" pitchFamily="34" charset="0"/>
                </a:rPr>
                <a:t>podle Pythagorovy věty: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ovéPole 54"/>
                <p:cNvSpPr txBox="1"/>
                <p:nvPr/>
              </p:nvSpPr>
              <p:spPr>
                <a:xfrm>
                  <a:off x="2662822" y="5745188"/>
                  <a:ext cx="3816051" cy="360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cs-CZ" sz="1400" b="0" i="1" smtClean="0">
                            <a:latin typeface="Cambria Math"/>
                          </a:rPr>
                          <m:t>h</m:t>
                        </m:r>
                        <m:r>
                          <a:rPr lang="cs-CZ" sz="1400" b="0" i="1" smtClean="0"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cs-CZ" sz="1400" b="0" i="1" smtClean="0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  <m:t>1500000</m:t>
                                </m:r>
                              </m:e>
                              <m:sup>
                                <m: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cs-CZ" sz="14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  <m:t>1200000</m:t>
                                </m:r>
                              </m:e>
                              <m:sup>
                                <m:r>
                                  <a:rPr lang="cs-CZ" sz="14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m:rPr>
                            <m:nor/>
                          </m:rPr>
                          <a:rPr lang="cs-CZ" sz="1400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1400" b="0" i="0" smtClean="0">
                            <a:latin typeface="Cambria Math"/>
                            <a:ea typeface="Cambria Math"/>
                          </a:rPr>
                          <m:t>km</m:t>
                        </m:r>
                        <m:r>
                          <a:rPr lang="cs-CZ" sz="1400" b="0" i="1" smtClean="0">
                            <a:latin typeface="Cambria Math"/>
                            <a:ea typeface="Cambria Math"/>
                          </a:rPr>
                          <m:t>=900000 </m:t>
                        </m:r>
                        <m:r>
                          <m:rPr>
                            <m:nor/>
                          </m:rPr>
                          <a:rPr lang="cs-CZ" sz="1400" b="0" i="0" smtClean="0">
                            <a:latin typeface="Cambria Math"/>
                            <a:ea typeface="Cambria Math"/>
                          </a:rPr>
                          <m:t>km</m:t>
                        </m:r>
                      </m:oMath>
                    </m:oMathPara>
                  </a14:m>
                  <a:endParaRPr lang="cs-CZ" sz="1400" dirty="0"/>
                </a:p>
              </p:txBody>
            </p:sp>
          </mc:Choice>
          <mc:Fallback xmlns="">
            <p:sp>
              <p:nvSpPr>
                <p:cNvPr id="55" name="TextovéPol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2822" y="5745188"/>
                  <a:ext cx="3816051" cy="36099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Skupina 55"/>
          <p:cNvGrpSpPr/>
          <p:nvPr/>
        </p:nvGrpSpPr>
        <p:grpSpPr>
          <a:xfrm>
            <a:off x="5548312" y="2172628"/>
            <a:ext cx="3481246" cy="2140633"/>
            <a:chOff x="5548312" y="2153035"/>
            <a:chExt cx="3481246" cy="2140633"/>
          </a:xfrm>
        </p:grpSpPr>
        <p:sp>
          <p:nvSpPr>
            <p:cNvPr id="57" name="TextovéPole 56"/>
            <p:cNvSpPr txBox="1"/>
            <p:nvPr/>
          </p:nvSpPr>
          <p:spPr>
            <a:xfrm>
              <a:off x="5584718" y="2153035"/>
              <a:ext cx="2292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u="sng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Kluk ve vlaku</a:t>
              </a:r>
              <a:endParaRPr lang="cs-CZ" sz="22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5548312" y="2620736"/>
              <a:ext cx="3481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dráha světla </a:t>
              </a:r>
              <a:r>
                <a:rPr lang="cs-CZ" sz="1600" dirty="0" smtClean="0">
                  <a:latin typeface="Trebuchet MS" panose="020B0603020202020204" pitchFamily="34" charset="0"/>
                </a:rPr>
                <a:t>= 2 x</a:t>
              </a:r>
              <a:r>
                <a:rPr lang="en-GB" sz="1600" dirty="0" smtClean="0">
                  <a:latin typeface="Trebuchet MS" panose="020B0603020202020204" pitchFamily="34" charset="0"/>
                </a:rPr>
                <a:t> v</a:t>
              </a:r>
              <a:r>
                <a:rPr lang="cs-CZ" sz="1600" dirty="0" err="1" smtClean="0">
                  <a:latin typeface="Trebuchet MS" panose="020B0603020202020204" pitchFamily="34" charset="0"/>
                </a:rPr>
                <a:t>ýška</a:t>
              </a:r>
              <a:r>
                <a:rPr lang="cs-CZ" sz="1600" dirty="0" smtClean="0">
                  <a:latin typeface="Trebuchet MS" panose="020B0603020202020204" pitchFamily="34" charset="0"/>
                </a:rPr>
                <a:t> vagónu</a:t>
              </a:r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6746234" y="2959290"/>
              <a:ext cx="15680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dirty="0">
                  <a:latin typeface="Trebuchet MS" panose="020B0603020202020204" pitchFamily="34" charset="0"/>
                </a:rPr>
                <a:t>= 1 800 000 km</a:t>
              </a:r>
              <a:endParaRPr lang="cs-CZ" sz="1600" i="1" baseline="-25000" dirty="0">
                <a:latin typeface="Trebuchet MS" panose="020B0603020202020204" pitchFamily="34" charset="0"/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5584718" y="3638159"/>
              <a:ext cx="3364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kluk naměří čas = dráha světla / </a:t>
              </a:r>
              <a:r>
                <a:rPr lang="cs-CZ" sz="1600" b="1" i="1" dirty="0" smtClean="0">
                  <a:latin typeface="Trebuchet MS" panose="020B0603020202020204" pitchFamily="34" charset="0"/>
                </a:rPr>
                <a:t>c</a:t>
              </a:r>
              <a:endParaRPr lang="cs-CZ" sz="1600" b="1" i="1" dirty="0">
                <a:latin typeface="Trebuchet MS" panose="020B0603020202020204" pitchFamily="34" charset="0"/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7073064" y="3955114"/>
              <a:ext cx="11493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= 6 vteřin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266576" y="3488664"/>
            <a:ext cx="4553896" cy="2801809"/>
            <a:chOff x="-4318981" y="2206126"/>
            <a:chExt cx="4553896" cy="2801809"/>
          </a:xfrm>
          <a:solidFill>
            <a:schemeClr val="bg1"/>
          </a:solidFill>
        </p:grpSpPr>
        <p:sp>
          <p:nvSpPr>
            <p:cNvPr id="4" name="Obdélník 3"/>
            <p:cNvSpPr/>
            <p:nvPr/>
          </p:nvSpPr>
          <p:spPr>
            <a:xfrm>
              <a:off x="-4318981" y="2206126"/>
              <a:ext cx="4553896" cy="2801809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-3341837" y="2270329"/>
              <a:ext cx="2652787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1. Dilatace času</a:t>
              </a:r>
              <a:endParaRPr lang="cs-CZ" sz="24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-4134678" y="2809086"/>
              <a:ext cx="431419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Pokud se nějaká věc pohybuje vůči mně rychlostí </a:t>
              </a:r>
              <a:r>
                <a:rPr lang="cs-CZ" i="1" dirty="0" smtClean="0">
                  <a:latin typeface="Trebuchet MS" panose="020B0603020202020204" pitchFamily="34" charset="0"/>
                </a:rPr>
                <a:t>v</a:t>
              </a:r>
              <a:r>
                <a:rPr lang="cs-CZ" dirty="0" smtClean="0">
                  <a:latin typeface="Trebuchet MS" panose="020B0603020202020204" pitchFamily="34" charset="0"/>
                </a:rPr>
                <a:t>, </a:t>
              </a:r>
              <a:r>
                <a:rPr lang="cs-CZ" b="1" dirty="0" smtClean="0">
                  <a:latin typeface="Trebuchet MS" panose="020B0603020202020204" pitchFamily="34" charset="0"/>
                </a:rPr>
                <a:t>plyne pro ni čas pomaleji</a:t>
              </a:r>
              <a:r>
                <a:rPr lang="cs-CZ" dirty="0" smtClean="0">
                  <a:latin typeface="Trebuchet MS" panose="020B0603020202020204" pitchFamily="34" charset="0"/>
                </a:rPr>
                <a:t>.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délník 6"/>
                <p:cNvSpPr/>
                <p:nvPr/>
              </p:nvSpPr>
              <p:spPr>
                <a:xfrm>
                  <a:off x="-3969329" y="3607521"/>
                  <a:ext cx="1378391" cy="461665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cs-CZ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bdélník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969329" y="3607521"/>
                  <a:ext cx="1378391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bdélník 9"/>
                <p:cNvSpPr/>
                <p:nvPr/>
              </p:nvSpPr>
              <p:spPr>
                <a:xfrm>
                  <a:off x="-1955238" y="3509950"/>
                  <a:ext cx="1919628" cy="957313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cs-CZ" i="1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cs-CZ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10" name="Obdélník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5238" y="3509950"/>
                  <a:ext cx="1919628" cy="95731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ovéPole 11"/>
            <p:cNvSpPr txBox="1"/>
            <p:nvPr/>
          </p:nvSpPr>
          <p:spPr>
            <a:xfrm>
              <a:off x="-1949664" y="4545350"/>
              <a:ext cx="192758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cs-CZ" b="1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Lorenzův faktor</a:t>
              </a:r>
              <a:endParaRPr lang="cs-CZ" b="1" i="1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679264" y="6511833"/>
            <a:ext cx="82195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300" dirty="0" smtClean="0">
                <a:latin typeface="Trebuchet MS" panose="020B0603020202020204" pitchFamily="34" charset="0"/>
              </a:rPr>
              <a:t>Ilustrace převzaty z: L.D. </a:t>
            </a:r>
            <a:r>
              <a:rPr lang="cs-CZ" sz="1300" dirty="0" err="1" smtClean="0">
                <a:latin typeface="Trebuchet MS" panose="020B0603020202020204" pitchFamily="34" charset="0"/>
              </a:rPr>
              <a:t>Landau</a:t>
            </a:r>
            <a:r>
              <a:rPr lang="cs-CZ" sz="1300" dirty="0" smtClean="0">
                <a:latin typeface="Trebuchet MS" panose="020B0603020202020204" pitchFamily="34" charset="0"/>
              </a:rPr>
              <a:t>, J.B. </a:t>
            </a:r>
            <a:r>
              <a:rPr lang="cs-CZ" sz="1300" dirty="0" err="1" smtClean="0">
                <a:latin typeface="Trebuchet MS" panose="020B0603020202020204" pitchFamily="34" charset="0"/>
              </a:rPr>
              <a:t>Rumer</a:t>
            </a:r>
            <a:r>
              <a:rPr lang="cs-CZ" sz="1300" dirty="0" smtClean="0">
                <a:latin typeface="Trebuchet MS" panose="020B0603020202020204" pitchFamily="34" charset="0"/>
              </a:rPr>
              <a:t>, </a:t>
            </a:r>
            <a:r>
              <a:rPr lang="cs-CZ" sz="1300" i="1" dirty="0" smtClean="0">
                <a:latin typeface="Trebuchet MS" panose="020B0603020202020204" pitchFamily="34" charset="0"/>
              </a:rPr>
              <a:t>Co je to teorie relativity </a:t>
            </a:r>
            <a:r>
              <a:rPr lang="cs-CZ" sz="1300" dirty="0" smtClean="0">
                <a:latin typeface="Trebuchet MS" panose="020B0603020202020204" pitchFamily="34" charset="0"/>
              </a:rPr>
              <a:t>(Albatros 1972), ilustroval J. </a:t>
            </a:r>
            <a:r>
              <a:rPr lang="cs-CZ" sz="1300" dirty="0" err="1" smtClean="0">
                <a:latin typeface="Trebuchet MS" panose="020B0603020202020204" pitchFamily="34" charset="0"/>
              </a:rPr>
              <a:t>Malák</a:t>
            </a:r>
            <a:endParaRPr lang="cs-CZ" sz="13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9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Rozměry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1266" name="Picture 2" descr="D:\Pavel\Documents\Fyzika\Science To Go\Relativita\Obrazek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4" y="2089891"/>
            <a:ext cx="2813684" cy="43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631470" y="2403038"/>
            <a:ext cx="3324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Dívka ve vlaku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762103" y="2833925"/>
            <a:ext cx="50583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p</a:t>
            </a:r>
            <a:r>
              <a:rPr lang="cs-CZ" sz="1600" dirty="0" smtClean="0">
                <a:latin typeface="Trebuchet MS" panose="020B0603020202020204" pitchFamily="34" charset="0"/>
              </a:rPr>
              <a:t>odle údajů staničních hodin projede nástupiště od začátku do konce za 10 vteřin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její hodiny však ukážou 6 vteřin – nástupiště, které se vůči ní pohybuje, naměří kratší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79265" y="925443"/>
            <a:ext cx="8288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má extrémní rozměry (délka 2 400 000 km) a míjí stejně dlouhé nástupiště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jede stálou extrémní rychlostí </a:t>
            </a:r>
            <a:r>
              <a:rPr lang="cs-CZ" i="1" dirty="0" smtClean="0">
                <a:latin typeface="Trebuchet MS" panose="020B0603020202020204" pitchFamily="34" charset="0"/>
              </a:rPr>
              <a:t>v</a:t>
            </a:r>
            <a:r>
              <a:rPr lang="cs-CZ" dirty="0" smtClean="0">
                <a:latin typeface="Trebuchet MS" panose="020B0603020202020204" pitchFamily="34" charset="0"/>
              </a:rPr>
              <a:t> = 240 000 km/s</a:t>
            </a:r>
            <a:endParaRPr lang="cs-CZ" dirty="0">
              <a:latin typeface="Trebuchet MS" panose="020B0603020202020204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3631470" y="4148744"/>
            <a:ext cx="5189002" cy="1895485"/>
            <a:chOff x="3631470" y="4148744"/>
            <a:chExt cx="5189002" cy="1895485"/>
          </a:xfrm>
        </p:grpSpPr>
        <p:sp>
          <p:nvSpPr>
            <p:cNvPr id="40" name="TextovéPole 39"/>
            <p:cNvSpPr txBox="1"/>
            <p:nvPr/>
          </p:nvSpPr>
          <p:spPr>
            <a:xfrm>
              <a:off x="3631470" y="4148744"/>
              <a:ext cx="33244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u="sng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Kluk na nástupišti</a:t>
              </a:r>
              <a:endParaRPr lang="cs-CZ" sz="22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762103" y="4643846"/>
              <a:ext cx="505836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 smtClean="0">
                  <a:latin typeface="Trebuchet MS" panose="020B0603020202020204" pitchFamily="34" charset="0"/>
                </a:rPr>
                <a:t>mezi vjezdem začátku a konce vlaku do nádraží uplyne ve vlaku 10 vteřin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 smtClean="0">
                  <a:latin typeface="Trebuchet MS" panose="020B0603020202020204" pitchFamily="34" charset="0"/>
                </a:rPr>
                <a:t>nádraží se však vůči vlaku pohybuje a na nástupišti uplyne jen 6 vteřin – vlak se klukovi bude jevit kratší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5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Rozměry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1266" name="Picture 2" descr="D:\Pavel\Documents\Fyzika\Science To Go\Relativita\Obrazek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4" y="2089891"/>
            <a:ext cx="2813684" cy="43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631470" y="2403038"/>
            <a:ext cx="3324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Dívka ve vlaku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762103" y="2833925"/>
            <a:ext cx="50583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p</a:t>
            </a:r>
            <a:r>
              <a:rPr lang="cs-CZ" sz="1600" dirty="0" smtClean="0">
                <a:latin typeface="Trebuchet MS" panose="020B0603020202020204" pitchFamily="34" charset="0"/>
              </a:rPr>
              <a:t>odle údajů staničních hodin projede nástupiště od začátku do konce za 10 vteřin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její hodiny však ukážou 6 vteřin – nástupiště, které se vůči ní pohybuje, naměří kratší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631470" y="4148744"/>
            <a:ext cx="3324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Kluk na nástupišti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79265" y="925443"/>
            <a:ext cx="82883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má extrémní rozměry (délka 2 400 000 km) a míjí stejně dlouhé nástupiště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jede stálou extrémní rychlostí </a:t>
            </a:r>
            <a:r>
              <a:rPr lang="cs-CZ" i="1" dirty="0" smtClean="0">
                <a:latin typeface="Trebuchet MS" panose="020B0603020202020204" pitchFamily="34" charset="0"/>
              </a:rPr>
              <a:t>v</a:t>
            </a:r>
            <a:r>
              <a:rPr lang="cs-CZ" dirty="0" smtClean="0">
                <a:latin typeface="Trebuchet MS" panose="020B0603020202020204" pitchFamily="34" charset="0"/>
              </a:rPr>
              <a:t> = 240 000 km/s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762103" y="4643846"/>
            <a:ext cx="505836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mezi vjezdem začátku a konce vlaku do nádraží uplyne ve vlaku 10 vteřin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nádraží se však vůči vlaku pohybuje a na nástupišti uplyne jen 6 vteřin – vlak se klukovi bude jevit kratší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grpSp>
        <p:nvGrpSpPr>
          <p:cNvPr id="42" name="Skupina 41"/>
          <p:cNvGrpSpPr/>
          <p:nvPr/>
        </p:nvGrpSpPr>
        <p:grpSpPr>
          <a:xfrm>
            <a:off x="3677194" y="3411496"/>
            <a:ext cx="5143278" cy="2801809"/>
            <a:chOff x="-4601406" y="2206126"/>
            <a:chExt cx="5143278" cy="2801809"/>
          </a:xfrm>
        </p:grpSpPr>
        <p:sp>
          <p:nvSpPr>
            <p:cNvPr id="43" name="Obdélník 42"/>
            <p:cNvSpPr/>
            <p:nvPr/>
          </p:nvSpPr>
          <p:spPr>
            <a:xfrm>
              <a:off x="-4601406" y="2206126"/>
              <a:ext cx="5143278" cy="28018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-3436878" y="2300160"/>
              <a:ext cx="2793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2. Kontrakce délek</a:t>
              </a:r>
              <a:endParaRPr lang="cs-CZ" sz="24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-4134678" y="2809086"/>
              <a:ext cx="4314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Pokud se nějaká věc pohybuje vůči mně rychlostí </a:t>
              </a:r>
              <a:r>
                <a:rPr lang="cs-CZ" i="1" dirty="0" smtClean="0">
                  <a:latin typeface="Trebuchet MS" panose="020B0603020202020204" pitchFamily="34" charset="0"/>
                </a:rPr>
                <a:t>v</a:t>
              </a:r>
              <a:r>
                <a:rPr lang="cs-CZ" dirty="0" smtClean="0">
                  <a:latin typeface="Trebuchet MS" panose="020B0603020202020204" pitchFamily="34" charset="0"/>
                </a:rPr>
                <a:t>, </a:t>
              </a:r>
              <a:r>
                <a:rPr lang="cs-CZ" b="1" dirty="0" smtClean="0">
                  <a:latin typeface="Trebuchet MS" panose="020B0603020202020204" pitchFamily="34" charset="0"/>
                </a:rPr>
                <a:t>jeví se mi kratší</a:t>
              </a:r>
              <a:r>
                <a:rPr lang="cs-CZ" dirty="0" smtClean="0">
                  <a:latin typeface="Trebuchet MS" panose="020B0603020202020204" pitchFamily="34" charset="0"/>
                </a:rPr>
                <a:t>.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bdélník 45"/>
                <p:cNvSpPr/>
                <p:nvPr/>
              </p:nvSpPr>
              <p:spPr>
                <a:xfrm>
                  <a:off x="-3969329" y="3607521"/>
                  <a:ext cx="1169102" cy="85145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4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sz="2400" i="1">
                                    <a:latin typeface="Cambria Math"/>
                                    <a:ea typeface="Cambria Math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cs-CZ" sz="2400" i="1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cs-CZ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Obdélník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969329" y="3607521"/>
                  <a:ext cx="1169102" cy="85145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bdélník 46"/>
                <p:cNvSpPr/>
                <p:nvPr/>
              </p:nvSpPr>
              <p:spPr>
                <a:xfrm>
                  <a:off x="-2007486" y="3509950"/>
                  <a:ext cx="1919628" cy="9573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cs-CZ" i="1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cs-CZ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7" name="Obdélník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007486" y="3509950"/>
                  <a:ext cx="1919628" cy="95731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ovéPole 47"/>
            <p:cNvSpPr txBox="1"/>
            <p:nvPr/>
          </p:nvSpPr>
          <p:spPr>
            <a:xfrm>
              <a:off x="-1890154" y="4545350"/>
              <a:ext cx="2005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>
                  <a:latin typeface="Trebuchet MS" panose="020B0603020202020204" pitchFamily="34" charset="0"/>
                </a:rPr>
                <a:t>Lorenzův faktor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1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Současnost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9264" y="925443"/>
            <a:ext cx="78638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má extrémní rozměry (délka 5 400 000 km)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jede stálou rychlostí </a:t>
            </a:r>
            <a:r>
              <a:rPr lang="cs-CZ" i="1" dirty="0" smtClean="0">
                <a:latin typeface="Trebuchet MS" panose="020B0603020202020204" pitchFamily="34" charset="0"/>
              </a:rPr>
              <a:t>v</a:t>
            </a:r>
            <a:r>
              <a:rPr lang="cs-CZ" dirty="0" smtClean="0">
                <a:latin typeface="Trebuchet MS" panose="020B0603020202020204" pitchFamily="34" charset="0"/>
              </a:rPr>
              <a:t> = 240 000 km/s</a:t>
            </a:r>
            <a:endParaRPr lang="cs-CZ" dirty="0">
              <a:latin typeface="Trebuchet MS" panose="020B0603020202020204" pitchFamily="34" charset="0"/>
            </a:endParaRPr>
          </a:p>
        </p:txBody>
      </p:sp>
      <p:pic>
        <p:nvPicPr>
          <p:cNvPr id="12290" name="Picture 2" descr="D:\Pavel\Documents\Fyzika\Science To Go\Relativita\Obrazek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5" y="2094994"/>
            <a:ext cx="2889612" cy="432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Pavel\Documents\Fyzika\Science To Go\Relativita\Relativi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32" y="2094994"/>
            <a:ext cx="2889612" cy="432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09655" y="2094994"/>
            <a:ext cx="255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Pozorování </a:t>
            </a:r>
          </a:p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 vlaku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09655" y="2828083"/>
            <a:ext cx="2440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přední a zadní dveře se otevřou zároveň</a:t>
            </a:r>
            <a:endParaRPr lang="cs-CZ" sz="15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476836" y="3520356"/>
            <a:ext cx="255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Pozorování </a:t>
            </a:r>
          </a:p>
          <a:p>
            <a:pPr algn="r"/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 nástupiště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509655" y="4255377"/>
            <a:ext cx="257264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vlak je kratší, měří jen 3 240 000 km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k </a:t>
            </a:r>
            <a:r>
              <a:rPr lang="en-GB" sz="1500" dirty="0" err="1" smtClean="0">
                <a:latin typeface="Trebuchet MS" panose="020B0603020202020204" pitchFamily="34" charset="0"/>
              </a:rPr>
              <a:t>zadn</a:t>
            </a:r>
            <a:r>
              <a:rPr lang="cs-CZ" sz="1500" dirty="0" err="1" smtClean="0">
                <a:latin typeface="Trebuchet MS" panose="020B0603020202020204" pitchFamily="34" charset="0"/>
              </a:rPr>
              <a:t>ím</a:t>
            </a:r>
            <a:r>
              <a:rPr lang="cs-CZ" sz="1500" dirty="0" smtClean="0">
                <a:latin typeface="Trebuchet MS" panose="020B0603020202020204" pitchFamily="34" charset="0"/>
              </a:rPr>
              <a:t> dveřím světlo dolétne za </a:t>
            </a:r>
            <a:r>
              <a:rPr lang="cs-CZ" sz="1500" b="1" dirty="0" smtClean="0">
                <a:latin typeface="Trebuchet MS" panose="020B0603020202020204" pitchFamily="34" charset="0"/>
              </a:rPr>
              <a:t>3 vteřiny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k předním dveřím dolétne za </a:t>
            </a:r>
            <a:r>
              <a:rPr lang="cs-CZ" sz="1500" b="1" dirty="0" smtClean="0">
                <a:latin typeface="Trebuchet MS" panose="020B0603020202020204" pitchFamily="34" charset="0"/>
              </a:rPr>
              <a:t>27 vteřin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zadní dveře se otevřou o 24 vteřin dříve</a:t>
            </a:r>
            <a:endParaRPr lang="cs-CZ" sz="15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Současnost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9264" y="925443"/>
            <a:ext cx="78638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</a:t>
            </a:r>
            <a:r>
              <a:rPr lang="cs-CZ" sz="2400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expres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má extrémní rozměry (délka 5 400 000 km)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jede stálou rychlostí </a:t>
            </a:r>
            <a:r>
              <a:rPr lang="cs-CZ" i="1" dirty="0" smtClean="0">
                <a:latin typeface="Trebuchet MS" panose="020B0603020202020204" pitchFamily="34" charset="0"/>
              </a:rPr>
              <a:t>v</a:t>
            </a:r>
            <a:r>
              <a:rPr lang="cs-CZ" dirty="0" smtClean="0">
                <a:latin typeface="Trebuchet MS" panose="020B0603020202020204" pitchFamily="34" charset="0"/>
              </a:rPr>
              <a:t> = 240 000 km/s</a:t>
            </a:r>
            <a:endParaRPr lang="cs-CZ" dirty="0">
              <a:latin typeface="Trebuchet MS" panose="020B0603020202020204" pitchFamily="34" charset="0"/>
            </a:endParaRPr>
          </a:p>
        </p:txBody>
      </p:sp>
      <p:pic>
        <p:nvPicPr>
          <p:cNvPr id="12290" name="Picture 2" descr="D:\Pavel\Documents\Fyzika\Science To Go\Relativita\Obrazek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5" y="2094994"/>
            <a:ext cx="2889612" cy="432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Pavel\Documents\Fyzika\Science To Go\Relativita\Relativi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32" y="2094994"/>
            <a:ext cx="2889612" cy="432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09655" y="2094994"/>
            <a:ext cx="255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Pozorování </a:t>
            </a:r>
          </a:p>
          <a:p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 vlaku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09655" y="2828083"/>
            <a:ext cx="24404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přední a zadní dveře se otevřou zároveň</a:t>
            </a:r>
            <a:endParaRPr lang="cs-CZ" sz="15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476836" y="3520356"/>
            <a:ext cx="2558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Pozorování </a:t>
            </a:r>
          </a:p>
          <a:p>
            <a:pPr algn="r"/>
            <a:r>
              <a:rPr lang="cs-CZ" sz="2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 nástupiště</a:t>
            </a:r>
            <a:endParaRPr lang="cs-CZ" sz="2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509655" y="4255377"/>
            <a:ext cx="257264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vlak je kratší, měří jen 3 240 000 km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k </a:t>
            </a:r>
            <a:r>
              <a:rPr lang="en-GB" sz="1500" dirty="0" err="1" smtClean="0">
                <a:latin typeface="Trebuchet MS" panose="020B0603020202020204" pitchFamily="34" charset="0"/>
              </a:rPr>
              <a:t>zadn</a:t>
            </a:r>
            <a:r>
              <a:rPr lang="cs-CZ" sz="1500" dirty="0" err="1" smtClean="0">
                <a:latin typeface="Trebuchet MS" panose="020B0603020202020204" pitchFamily="34" charset="0"/>
              </a:rPr>
              <a:t>ím</a:t>
            </a:r>
            <a:r>
              <a:rPr lang="cs-CZ" sz="1500" dirty="0" smtClean="0">
                <a:latin typeface="Trebuchet MS" panose="020B0603020202020204" pitchFamily="34" charset="0"/>
              </a:rPr>
              <a:t> dveřím světlo dolétne za </a:t>
            </a:r>
            <a:r>
              <a:rPr lang="cs-CZ" sz="1500" b="1" dirty="0" smtClean="0">
                <a:latin typeface="Trebuchet MS" panose="020B0603020202020204" pitchFamily="34" charset="0"/>
              </a:rPr>
              <a:t>3 vteřiny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k předním dveřím dolétne za </a:t>
            </a:r>
            <a:r>
              <a:rPr lang="cs-CZ" sz="1500" b="1" dirty="0" smtClean="0">
                <a:latin typeface="Trebuchet MS" panose="020B0603020202020204" pitchFamily="34" charset="0"/>
              </a:rPr>
              <a:t>27 vteřin</a:t>
            </a:r>
          </a:p>
          <a:p>
            <a:pPr marL="285750" indent="-2857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zadní dveře se otevřou o 24 vteřin dříve</a:t>
            </a:r>
            <a:endParaRPr lang="cs-CZ" sz="15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84596" y="3501008"/>
            <a:ext cx="5143278" cy="2298901"/>
            <a:chOff x="-4601406" y="2206126"/>
            <a:chExt cx="5143278" cy="2298901"/>
          </a:xfrm>
        </p:grpSpPr>
        <p:sp>
          <p:nvSpPr>
            <p:cNvPr id="20" name="Obdélník 19"/>
            <p:cNvSpPr/>
            <p:nvPr/>
          </p:nvSpPr>
          <p:spPr>
            <a:xfrm>
              <a:off x="-4601406" y="2206126"/>
              <a:ext cx="5143278" cy="22989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-3840494" y="2476497"/>
              <a:ext cx="3500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3. Relativita současnosti</a:t>
              </a:r>
              <a:endParaRPr lang="cs-CZ" sz="24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-4488850" y="3242938"/>
              <a:ext cx="49181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Pokud se nějaká věc pohybuje vůči mně, pak události, které jsou pro ni současné, nemusejí být současné pro mě.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80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Skládání rychlostí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482" name="Picture 2" descr="D:\Pavel\Documents\Fyzika\Science To Go\Relativita\Obrazek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8" y="913516"/>
            <a:ext cx="3638005" cy="54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62834" y="2248940"/>
                <a:ext cx="1646027" cy="94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latin typeface="Cambria Math"/>
                          <a:ea typeface="Cambria Math"/>
                        </a:rPr>
                        <m:t>𝑤</m:t>
                      </m:r>
                      <m:r>
                        <a:rPr lang="cs-CZ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cs-CZ" sz="22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GB" sz="2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𝑢</m:t>
                          </m:r>
                        </m:num>
                        <m:den>
                          <m:r>
                            <a:rPr lang="cs-CZ" sz="2200" b="0" i="1" smtClean="0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cs-CZ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B4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  <m:r>
                                <a:rPr lang="en-GB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cs-CZ" sz="22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cs-CZ" sz="2200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cs-CZ" sz="22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cs-CZ" sz="22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34" y="2248940"/>
                <a:ext cx="1646027" cy="9448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/>
          <p:cNvSpPr txBox="1"/>
          <p:nvPr/>
        </p:nvSpPr>
        <p:spPr>
          <a:xfrm>
            <a:off x="4323790" y="1542138"/>
            <a:ext cx="423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Trebuchet MS" panose="020B0603020202020204" pitchFamily="34" charset="0"/>
              </a:rPr>
              <a:t>Rychlost pozorovaná na nástupišti</a:t>
            </a:r>
            <a:endParaRPr lang="cs-CZ" sz="2000" b="1" dirty="0"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88535" y="3637153"/>
            <a:ext cx="4186646" cy="155427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Pozorovaná </a:t>
            </a:r>
            <a:r>
              <a:rPr lang="cs-CZ" dirty="0">
                <a:latin typeface="Trebuchet MS" panose="020B0603020202020204" pitchFamily="34" charset="0"/>
              </a:rPr>
              <a:t>r</a:t>
            </a:r>
            <a:r>
              <a:rPr lang="cs-CZ" dirty="0" smtClean="0">
                <a:latin typeface="Trebuchet MS" panose="020B0603020202020204" pitchFamily="34" charset="0"/>
              </a:rPr>
              <a:t>ychlost je vždy </a:t>
            </a:r>
            <a:r>
              <a:rPr lang="cs-CZ" b="1" dirty="0" smtClean="0">
                <a:latin typeface="Trebuchet MS" panose="020B0603020202020204" pitchFamily="34" charset="0"/>
              </a:rPr>
              <a:t>menší</a:t>
            </a:r>
            <a:r>
              <a:rPr lang="cs-CZ" dirty="0" smtClean="0">
                <a:latin typeface="Trebuchet MS" panose="020B0603020202020204" pitchFamily="34" charset="0"/>
              </a:rPr>
              <a:t> než pouhý součet rychlostí.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Pokud se vlak (nebo dívka) pohybují rychlostí světla, pak je výsledná rychlost také světelná.</a:t>
            </a:r>
            <a:endParaRPr lang="cs-CZ" dirty="0">
              <a:latin typeface="Trebuchet MS" panose="020B0603020202020204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103812" y="4512741"/>
            <a:ext cx="1123406" cy="882219"/>
          </a:xfrm>
          <a:prstGeom prst="straightConnector1">
            <a:avLst/>
          </a:prstGeom>
          <a:ln w="38100">
            <a:solidFill>
              <a:srgbClr val="0000B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2671354" y="3437232"/>
            <a:ext cx="772887" cy="586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56417" y="5378937"/>
            <a:ext cx="2165160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v</a:t>
            </a:r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= 240 000 km/s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958346" y="4044957"/>
            <a:ext cx="211726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u</a:t>
            </a:r>
            <a:r>
              <a:rPr lang="cs-CZ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= 100 000 km/s</a:t>
            </a:r>
          </a:p>
        </p:txBody>
      </p:sp>
    </p:spTree>
    <p:extLst>
      <p:ext uri="{BB962C8B-B14F-4D97-AF65-F5344CB8AC3E}">
        <p14:creationId xmlns:p14="http://schemas.microsoft.com/office/powerpoint/2010/main" val="2862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00892" y="332656"/>
            <a:ext cx="8219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Hmotnost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5" name="Picture 3" descr="D:\Pavel\Documents\Fyzika\Science To Go\Relativita\Bernard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0" y="1426309"/>
            <a:ext cx="394652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4499992" y="1380566"/>
            <a:ext cx="4465721" cy="4342132"/>
            <a:chOff x="4292534" y="1855088"/>
            <a:chExt cx="4465721" cy="4342132"/>
          </a:xfrm>
        </p:grpSpPr>
        <p:sp>
          <p:nvSpPr>
            <p:cNvPr id="21" name="Obdélník 20"/>
            <p:cNvSpPr/>
            <p:nvPr/>
          </p:nvSpPr>
          <p:spPr>
            <a:xfrm>
              <a:off x="4292534" y="1855088"/>
              <a:ext cx="4465721" cy="4342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4702453" y="1988297"/>
              <a:ext cx="35008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solidFill>
                    <a:srgbClr val="0000B4"/>
                  </a:solidFill>
                  <a:latin typeface="Trebuchet MS" panose="020B0603020202020204" pitchFamily="34" charset="0"/>
                </a:rPr>
                <a:t>4</a:t>
              </a:r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. Souvislost mezi hmotností a energií</a:t>
              </a:r>
              <a:endParaRPr lang="cs-CZ" sz="24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4304061" y="2891900"/>
              <a:ext cx="4439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Pokud se nějaká věc pohybuje vůči mně, pak roste její hmotnost.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délník 24"/>
                <p:cNvSpPr/>
                <p:nvPr/>
              </p:nvSpPr>
              <p:spPr>
                <a:xfrm>
                  <a:off x="4419433" y="3576608"/>
                  <a:ext cx="150098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cs-CZ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bdélník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433" y="3576608"/>
                  <a:ext cx="1500988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bdélník 25"/>
                <p:cNvSpPr/>
                <p:nvPr/>
              </p:nvSpPr>
              <p:spPr>
                <a:xfrm>
                  <a:off x="6328787" y="3501008"/>
                  <a:ext cx="1919628" cy="9573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cs-CZ" i="1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cs-CZ" i="1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cs-CZ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cs-CZ" i="1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8787" y="3501008"/>
                  <a:ext cx="1919628" cy="95731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ovéPole 26"/>
            <p:cNvSpPr txBox="1"/>
            <p:nvPr/>
          </p:nvSpPr>
          <p:spPr>
            <a:xfrm>
              <a:off x="6400515" y="4477125"/>
              <a:ext cx="19900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i="1" dirty="0" smtClean="0">
                  <a:latin typeface="Trebuchet MS" panose="020B0603020202020204" pitchFamily="34" charset="0"/>
                </a:rPr>
                <a:t>Lorenzův faktor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4338363" y="5031123"/>
              <a:ext cx="4310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Celková energie věci o hmotnosti </a:t>
              </a:r>
              <a:r>
                <a:rPr lang="cs-CZ" i="1" dirty="0" smtClean="0">
                  <a:latin typeface="Trebuchet MS" panose="020B0603020202020204" pitchFamily="34" charset="0"/>
                </a:rPr>
                <a:t>m</a:t>
              </a:r>
              <a:r>
                <a:rPr lang="cs-CZ" dirty="0" smtClean="0">
                  <a:latin typeface="Trebuchet MS" panose="020B0603020202020204" pitchFamily="34" charset="0"/>
                </a:rPr>
                <a:t> je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/>
                <p:cNvSpPr txBox="1"/>
                <p:nvPr/>
              </p:nvSpPr>
              <p:spPr>
                <a:xfrm>
                  <a:off x="5768747" y="5498874"/>
                  <a:ext cx="1524776" cy="492443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600" b="0" i="1" smtClean="0">
                            <a:latin typeface="Cambria Math"/>
                          </a:rPr>
                          <m:t>𝐸</m:t>
                        </m:r>
                        <m:r>
                          <a:rPr lang="cs-CZ" sz="2600" b="0" i="1" smtClean="0">
                            <a:latin typeface="Cambria Math"/>
                          </a:rPr>
                          <m:t>=</m:t>
                        </m:r>
                        <m:r>
                          <a:rPr lang="cs-CZ" sz="2600" b="0" i="1" smtClean="0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cs-CZ" sz="2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 sz="2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cs-CZ" sz="2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cs-CZ" sz="2600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747" y="5498874"/>
                  <a:ext cx="1524776" cy="49244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356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69" y="4141781"/>
            <a:ext cx="3589084" cy="19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sumavanet.cz/icmodrava/user/zden%C4%9Bk/mobil-plaka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7766" y="2682199"/>
            <a:ext cx="1823565" cy="31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361" y="332656"/>
            <a:ext cx="844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Kde se setkáme s efekty teorie relativity?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2472572" y="1129931"/>
            <a:ext cx="191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1. Vesmír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99989" y="5634892"/>
            <a:ext cx="41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00B4"/>
                </a:solidFill>
                <a:latin typeface="Trebuchet MS" panose="020B0603020202020204" pitchFamily="34" charset="0"/>
              </a:rPr>
              <a:t>3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. Každodenní život - GPS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437670" y="2830042"/>
            <a:ext cx="2984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Laboratoř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60203" y="1591596"/>
            <a:ext cx="463731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velké hmotnosti (silná gravitační pole)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velké rychlosti a vzdálenosti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437670" y="3289568"/>
            <a:ext cx="469590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zkoumání nových vlastností hmoty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err="1" smtClean="0">
                <a:latin typeface="Trebuchet MS" panose="020B0603020202020204" pitchFamily="34" charset="0"/>
              </a:rPr>
              <a:t>Higgsův</a:t>
            </a:r>
            <a:r>
              <a:rPr lang="cs-CZ" dirty="0" smtClean="0">
                <a:latin typeface="Trebuchet MS" panose="020B0603020202020204" pitchFamily="34" charset="0"/>
              </a:rPr>
              <a:t> boson na urychlovači v </a:t>
            </a:r>
            <a:r>
              <a:rPr lang="cs-CZ" dirty="0" err="1" smtClean="0">
                <a:latin typeface="Trebuchet MS" panose="020B0603020202020204" pitchFamily="34" charset="0"/>
              </a:rPr>
              <a:t>CERNu</a:t>
            </a:r>
            <a:endParaRPr lang="cs-CZ" dirty="0" smtClean="0">
              <a:latin typeface="Trebuchet MS" panose="020B0603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028835" y="6052920"/>
            <a:ext cx="397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>
                <a:latin typeface="Trebuchet MS" panose="020B0603020202020204" pitchFamily="34" charset="0"/>
              </a:rPr>
              <a:t>velmi přesná měření času a místa</a:t>
            </a:r>
          </a:p>
        </p:txBody>
      </p:sp>
      <p:pic>
        <p:nvPicPr>
          <p:cNvPr id="14338" name="Picture 2" descr="https://upload.wikimedia.org/wikipedia/commons/thumb/5/5e/BH_LMC.png/261px-BH_LM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0" y="992771"/>
            <a:ext cx="1904196" cy="15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geek.com/wp-content/uploads/2014/10/cosmicray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78" y="992771"/>
            <a:ext cx="2134742" cy="15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2453" y="316703"/>
            <a:ext cx="471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Dopplerův jev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i-creative.cz/wp-content/uploads/2012/03/zachranky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8333" y="1328076"/>
            <a:ext cx="1758133" cy="1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229836" y="947216"/>
            <a:ext cx="2160000" cy="216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971464" y="772313"/>
            <a:ext cx="2520000" cy="252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718828" y="587216"/>
            <a:ext cx="2880000" cy="288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454915" y="412313"/>
            <a:ext cx="3240000" cy="324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480201" y="1099616"/>
            <a:ext cx="1800000" cy="180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205942" y="232313"/>
            <a:ext cx="3600000" cy="360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5404647" y="1266027"/>
            <a:ext cx="45504" cy="12409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5507957" y="1260565"/>
            <a:ext cx="0" cy="124098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564348" y="1309552"/>
            <a:ext cx="72061" cy="76238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5296774" y="1322614"/>
            <a:ext cx="84904" cy="90934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5627977" y="1384663"/>
            <a:ext cx="82180" cy="48732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52453" y="946146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Zvuk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3122024" y="2495007"/>
            <a:ext cx="3742508" cy="151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 descr="D:\Pavel\Documents\Fyzika\Science To Go\S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51" y="1804503"/>
            <a:ext cx="655104" cy="6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Pavel\Documents\Fyzika\Science To Go\S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42" y="1804503"/>
            <a:ext cx="331203" cy="6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Přímá spojnice 35"/>
          <p:cNvCxnSpPr/>
          <p:nvPr/>
        </p:nvCxnSpPr>
        <p:spPr>
          <a:xfrm>
            <a:off x="2096582" y="2508423"/>
            <a:ext cx="5760755" cy="0"/>
          </a:xfrm>
          <a:prstGeom prst="line">
            <a:avLst/>
          </a:prstGeom>
          <a:ln w="50800" cap="rnd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5329429" y="1743472"/>
            <a:ext cx="1704920" cy="0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779818" y="1280158"/>
            <a:ext cx="387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latin typeface="Trebuchet MS" panose="020B0603020202020204" pitchFamily="34" charset="0"/>
              </a:rPr>
              <a:t>v</a:t>
            </a:r>
            <a:endParaRPr lang="cs-CZ" sz="2200" i="1" dirty="0" smtClean="0">
              <a:latin typeface="Trebuchet MS" panose="020B0603020202020204" pitchFamily="34" charset="0"/>
            </a:endParaRPr>
          </a:p>
        </p:txBody>
      </p:sp>
      <p:pic>
        <p:nvPicPr>
          <p:cNvPr id="44" name="Picture 3" descr="D:\Pavel\Documents\Fyzika\Science To Go\Šebestová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6656" y="999381"/>
            <a:ext cx="650094" cy="148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D:\Pavel\Documents\Fyzika\Science To Go\Ma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88" y="1058918"/>
            <a:ext cx="820304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1330146" y="2657130"/>
                <a:ext cx="2517229" cy="895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b="1" dirty="0" smtClean="0">
                    <a:latin typeface="Trebuchet MS" panose="020B0603020202020204" pitchFamily="34" charset="0"/>
                  </a:rPr>
                  <a:t>hlubší tón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za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sz="14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6" y="2657130"/>
                <a:ext cx="2517229" cy="895694"/>
              </a:xfrm>
              <a:prstGeom prst="rect">
                <a:avLst/>
              </a:prstGeom>
              <a:blipFill rotWithShape="1">
                <a:blip r:embed="rId7"/>
                <a:stretch>
                  <a:fillRect t="-40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/>
              <p:cNvSpPr txBox="1"/>
              <p:nvPr/>
            </p:nvSpPr>
            <p:spPr>
              <a:xfrm>
                <a:off x="6319528" y="2620214"/>
                <a:ext cx="2517229" cy="89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b="1" dirty="0" smtClean="0">
                    <a:latin typeface="Trebuchet MS" panose="020B0603020202020204" pitchFamily="34" charset="0"/>
                  </a:rPr>
                  <a:t>vyšší tón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ř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ed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sz="14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7" name="TextovéPol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528" y="2620214"/>
                <a:ext cx="2517229" cy="892167"/>
              </a:xfrm>
              <a:prstGeom prst="rect">
                <a:avLst/>
              </a:prstGeom>
              <a:blipFill rotWithShape="1">
                <a:blip r:embed="rId8"/>
                <a:stretch>
                  <a:fillRect t="-4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ovéPole 41"/>
          <p:cNvSpPr txBox="1"/>
          <p:nvPr/>
        </p:nvSpPr>
        <p:spPr>
          <a:xfrm>
            <a:off x="3775521" y="2677887"/>
            <a:ext cx="230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rychlost zvuku při běžné teplotě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47569" y="1093517"/>
            <a:ext cx="460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latin typeface="Trebuchet MS" panose="020B0603020202020204" pitchFamily="34" charset="0"/>
              </a:rPr>
              <a:t>f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23991" y="3231004"/>
            <a:ext cx="47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rebuchet MS" panose="020B0603020202020204" pitchFamily="34" charset="0"/>
              </a:rPr>
              <a:t>???</a:t>
            </a:r>
            <a:endParaRPr lang="cs-CZ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2453" y="316703"/>
            <a:ext cx="471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Dopplerův jev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i-creative.cz/wp-content/uploads/2012/03/zachranky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8333" y="1328076"/>
            <a:ext cx="1758133" cy="12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4229836" y="947216"/>
            <a:ext cx="2160000" cy="216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971464" y="772313"/>
            <a:ext cx="2520000" cy="252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718828" y="587216"/>
            <a:ext cx="2880000" cy="288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454915" y="412313"/>
            <a:ext cx="3240000" cy="324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480201" y="1099616"/>
            <a:ext cx="1800000" cy="180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205942" y="232313"/>
            <a:ext cx="3600000" cy="3600000"/>
          </a:xfrm>
          <a:prstGeom prst="ellipse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5404647" y="1266027"/>
            <a:ext cx="45504" cy="124097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5507957" y="1260565"/>
            <a:ext cx="0" cy="124098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5564348" y="1309552"/>
            <a:ext cx="72061" cy="76238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5296774" y="1322614"/>
            <a:ext cx="84904" cy="90934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5627977" y="1384663"/>
            <a:ext cx="82180" cy="48732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52453" y="946146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Zvuk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3122024" y="2495007"/>
            <a:ext cx="3742508" cy="151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5" name="Picture 3" descr="D:\Pavel\Documents\Fyzika\Science To Go\S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51" y="1804503"/>
            <a:ext cx="655104" cy="6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D:\Pavel\Documents\Fyzika\Science To Go\S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42" y="1804503"/>
            <a:ext cx="331203" cy="6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Přímá spojnice 35"/>
          <p:cNvCxnSpPr/>
          <p:nvPr/>
        </p:nvCxnSpPr>
        <p:spPr>
          <a:xfrm>
            <a:off x="2096582" y="2508423"/>
            <a:ext cx="5760755" cy="0"/>
          </a:xfrm>
          <a:prstGeom prst="line">
            <a:avLst/>
          </a:prstGeom>
          <a:ln w="50800" cap="rnd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5329429" y="1743472"/>
            <a:ext cx="1704920" cy="0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779818" y="1280158"/>
            <a:ext cx="387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latin typeface="Trebuchet MS" panose="020B0603020202020204" pitchFamily="34" charset="0"/>
              </a:rPr>
              <a:t>v</a:t>
            </a:r>
            <a:endParaRPr lang="cs-CZ" sz="2200" i="1" dirty="0" smtClean="0">
              <a:latin typeface="Trebuchet MS" panose="020B0603020202020204" pitchFamily="34" charset="0"/>
            </a:endParaRPr>
          </a:p>
        </p:txBody>
      </p:sp>
      <p:pic>
        <p:nvPicPr>
          <p:cNvPr id="44" name="Picture 3" descr="D:\Pavel\Documents\Fyzika\Science To Go\Šebestová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6656" y="999381"/>
            <a:ext cx="650094" cy="148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D:\Pavel\Documents\Fyzika\Science To Go\Ma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88" y="1058918"/>
            <a:ext cx="820304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1330146" y="2657130"/>
                <a:ext cx="2517229" cy="895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b="1" dirty="0" smtClean="0">
                    <a:latin typeface="Trebuchet MS" panose="020B0603020202020204" pitchFamily="34" charset="0"/>
                  </a:rPr>
                  <a:t>hlubší tón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za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  <a:ea typeface="Cambria Math"/>
                        </a:rPr>
                        <m:t>&lt;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sz="14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146" y="2657130"/>
                <a:ext cx="2517229" cy="895694"/>
              </a:xfrm>
              <a:prstGeom prst="rect">
                <a:avLst/>
              </a:prstGeom>
              <a:blipFill rotWithShape="1">
                <a:blip r:embed="rId7"/>
                <a:stretch>
                  <a:fillRect t="-408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ovéPole 46"/>
              <p:cNvSpPr txBox="1"/>
              <p:nvPr/>
            </p:nvSpPr>
            <p:spPr>
              <a:xfrm>
                <a:off x="6319528" y="2620214"/>
                <a:ext cx="2517229" cy="89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b="1" dirty="0" smtClean="0">
                    <a:latin typeface="Trebuchet MS" panose="020B0603020202020204" pitchFamily="34" charset="0"/>
                  </a:rPr>
                  <a:t>vyšší tón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ř</m:t>
                          </m:r>
                          <m:r>
                            <m:rPr>
                              <m:nor/>
                            </m:rPr>
                            <a:rPr lang="cs-CZ" sz="1400" b="0" i="0" smtClean="0">
                              <a:latin typeface="Cambria Math"/>
                            </a:rPr>
                            <m:t>ed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cs-CZ" sz="14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cs-CZ" sz="1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400" b="0" i="1" smtClean="0">
                          <a:latin typeface="Cambria Math"/>
                          <a:ea typeface="Cambria Math"/>
                        </a:rPr>
                        <m:t>&gt;</m:t>
                      </m:r>
                      <m:sSub>
                        <m:sSubPr>
                          <m:ctrlPr>
                            <a:rPr lang="cs-CZ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cs-CZ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sz="14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7" name="TextovéPol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528" y="2620214"/>
                <a:ext cx="2517229" cy="892167"/>
              </a:xfrm>
              <a:prstGeom prst="rect">
                <a:avLst/>
              </a:prstGeom>
              <a:blipFill rotWithShape="1">
                <a:blip r:embed="rId8"/>
                <a:stretch>
                  <a:fillRect t="-411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ovéPole 41"/>
          <p:cNvSpPr txBox="1"/>
          <p:nvPr/>
        </p:nvSpPr>
        <p:spPr>
          <a:xfrm>
            <a:off x="3775521" y="2677887"/>
            <a:ext cx="230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rychlost zvuku při běžné teplotě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47569" y="1093517"/>
            <a:ext cx="460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latin typeface="Trebuchet MS" panose="020B0603020202020204" pitchFamily="34" charset="0"/>
              </a:rPr>
              <a:t>f</a:t>
            </a:r>
            <a:r>
              <a:rPr lang="cs-CZ" sz="2000" baseline="-25000" dirty="0" smtClean="0"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79512" y="3929570"/>
            <a:ext cx="8744239" cy="2523766"/>
            <a:chOff x="179512" y="3929570"/>
            <a:chExt cx="8744239" cy="2523766"/>
          </a:xfrm>
        </p:grpSpPr>
        <p:cxnSp>
          <p:nvCxnSpPr>
            <p:cNvPr id="5" name="Přímá spojnice 4"/>
            <p:cNvCxnSpPr/>
            <p:nvPr/>
          </p:nvCxnSpPr>
          <p:spPr>
            <a:xfrm flipH="1">
              <a:off x="179512" y="6453336"/>
              <a:ext cx="8640960" cy="0"/>
            </a:xfrm>
            <a:prstGeom prst="line">
              <a:avLst/>
            </a:prstGeom>
            <a:ln w="25400" cap="rnd">
              <a:solidFill>
                <a:srgbClr val="0000B4"/>
              </a:solidFill>
              <a:bevel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ovéPole 31"/>
            <p:cNvSpPr txBox="1"/>
            <p:nvPr/>
          </p:nvSpPr>
          <p:spPr>
            <a:xfrm>
              <a:off x="552453" y="3929570"/>
              <a:ext cx="128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Světlo</a:t>
              </a:r>
            </a:p>
          </p:txBody>
        </p:sp>
        <p:pic>
          <p:nvPicPr>
            <p:cNvPr id="1026" name="Picture 2" descr="http://philosophyofreality.com/wp-content/uploads/2010/09/Doppler-redshif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54" y="4519746"/>
              <a:ext cx="3328610" cy="1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ovéPole 13"/>
                <p:cNvSpPr txBox="1"/>
                <p:nvPr/>
              </p:nvSpPr>
              <p:spPr>
                <a:xfrm>
                  <a:off x="6401334" y="4551935"/>
                  <a:ext cx="2353616" cy="728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14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cs-CZ" sz="1400" b="0" i="0" smtClean="0">
                                <a:latin typeface="Cambria Math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cs-CZ" sz="1400" b="0" i="0" smtClean="0">
                                <a:latin typeface="Cambria Math"/>
                              </a:rPr>
                              <m:t>ř</m:t>
                            </m:r>
                            <m:r>
                              <m:rPr>
                                <m:nor/>
                              </m:rPr>
                              <a:rPr lang="cs-CZ" sz="1400" b="0" i="0" smtClean="0">
                                <a:latin typeface="Cambria Math"/>
                              </a:rPr>
                              <m:t>ed</m:t>
                            </m:r>
                          </m:sub>
                        </m:sSub>
                        <m:r>
                          <a:rPr lang="cs-CZ" sz="1400" b="0" i="1" smtClean="0"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cs-CZ" sz="14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cs-CZ" sz="14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𝑣</m:t>
                                </m:r>
                              </m:den>
                            </m:f>
                          </m:e>
                        </m:rad>
                        <m:sSub>
                          <m:sSubPr>
                            <m:ctrlPr>
                              <a:rPr lang="cs-CZ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14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cs-CZ" sz="14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cs-CZ" sz="140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ovéPole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334" y="4551935"/>
                  <a:ext cx="2353616" cy="7288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ovéPole 37"/>
                <p:cNvSpPr txBox="1"/>
                <p:nvPr/>
              </p:nvSpPr>
              <p:spPr>
                <a:xfrm>
                  <a:off x="6570135" y="5541864"/>
                  <a:ext cx="2353616" cy="593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16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cs-CZ" sz="1600" b="0" i="0" smtClean="0">
                                <a:latin typeface="Cambria Math"/>
                              </a:rPr>
                              <m:t>za</m:t>
                            </m:r>
                          </m:sub>
                        </m:sSub>
                        <m:r>
                          <a:rPr lang="cs-CZ" sz="1600" b="0" i="1" smtClean="0"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cs-CZ" sz="1600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cs-CZ" sz="16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cs-CZ" sz="1600" b="0" i="1" smtClean="0">
                                    <a:latin typeface="Cambria Math"/>
                                  </a:rPr>
                                  <m:t>𝑣</m:t>
                                </m:r>
                              </m:den>
                            </m:f>
                          </m:e>
                        </m:rad>
                        <m:sSub>
                          <m:sSubPr>
                            <m:ctrlPr>
                              <a:rPr lang="cs-CZ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16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cs-CZ" sz="16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cs-CZ" sz="160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ovéPole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135" y="5541864"/>
                  <a:ext cx="2353616" cy="5934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ovéPole 14"/>
            <p:cNvSpPr txBox="1"/>
            <p:nvPr/>
          </p:nvSpPr>
          <p:spPr>
            <a:xfrm>
              <a:off x="3882180" y="4519746"/>
              <a:ext cx="2585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Přibližuje-li se zdroj k nám, vidíme ho modřejší:</a:t>
              </a:r>
            </a:p>
            <a:p>
              <a:pPr algn="ctr"/>
              <a:r>
                <a:rPr lang="cs-CZ" sz="16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modrý posuv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3858022" y="5423082"/>
              <a:ext cx="2646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Vzdaluje-li se zdroj od nás, vidíme ho červenější:</a:t>
              </a:r>
            </a:p>
            <a:p>
              <a:pPr algn="ctr"/>
              <a:r>
                <a:rPr lang="cs-CZ" sz="1600" b="1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rudý posuv</a:t>
              </a: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4302949" y="3191059"/>
            <a:ext cx="4540500" cy="1126795"/>
            <a:chOff x="4302949" y="3191059"/>
            <a:chExt cx="4540500" cy="1126795"/>
          </a:xfrm>
        </p:grpSpPr>
        <p:pic>
          <p:nvPicPr>
            <p:cNvPr id="3077" name="Picture 5" descr="https://upload.wikimedia.org/wikipedia/commons/5/59/Diatonic_scale_on_C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8" r="67079"/>
            <a:stretch/>
          </p:blipFill>
          <p:spPr bwMode="auto">
            <a:xfrm>
              <a:off x="5680189" y="3541286"/>
              <a:ext cx="1114789" cy="77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6871224" y="3667988"/>
              <a:ext cx="19722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latin typeface="Trebuchet MS" panose="020B0603020202020204" pitchFamily="34" charset="0"/>
                </a:rPr>
                <a:t>při rychlosti sanitky 130 km/h</a:t>
              </a:r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4302949" y="3191059"/>
              <a:ext cx="12570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>
                  <a:latin typeface="Trebuchet MS" panose="020B0603020202020204" pitchFamily="34" charset="0"/>
                </a:rPr>
                <a:t>c</a:t>
              </a:r>
              <a:r>
                <a:rPr lang="cs-CZ" sz="1600" dirty="0">
                  <a:latin typeface="Trebuchet MS" panose="020B0603020202020204" pitchFamily="34" charset="0"/>
                </a:rPr>
                <a:t> = 340 m/s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1832613" y="2620215"/>
            <a:ext cx="7107459" cy="2660574"/>
            <a:chOff x="1832613" y="2620215"/>
            <a:chExt cx="7107459" cy="2660574"/>
          </a:xfrm>
        </p:grpSpPr>
        <p:sp>
          <p:nvSpPr>
            <p:cNvPr id="6" name="Obdélník 5"/>
            <p:cNvSpPr/>
            <p:nvPr/>
          </p:nvSpPr>
          <p:spPr>
            <a:xfrm>
              <a:off x="1832613" y="2620215"/>
              <a:ext cx="6922337" cy="2660574"/>
            </a:xfrm>
            <a:prstGeom prst="rect">
              <a:avLst/>
            </a:prstGeom>
            <a:solidFill>
              <a:srgbClr val="A0A0A0"/>
            </a:solidFill>
            <a:ln>
              <a:solidFill>
                <a:srgbClr val="C00000"/>
              </a:soli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latin typeface="Trebuchet MS" panose="020B0603020202020204" pitchFamily="34" charset="0"/>
              </a:endParaRPr>
            </a:p>
          </p:txBody>
        </p:sp>
        <p:pic>
          <p:nvPicPr>
            <p:cNvPr id="10242" name="Picture 2" descr="D:\Pavel\Desktop\redshift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1899" y="3073630"/>
              <a:ext cx="3642048" cy="149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1894389" y="2677986"/>
              <a:ext cx="4495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V praxi – měření posuvu </a:t>
              </a:r>
              <a:r>
                <a:rPr lang="cs-CZ" b="1" dirty="0" smtClean="0">
                  <a:latin typeface="Trebuchet MS" panose="020B0603020202020204" pitchFamily="34" charset="0"/>
                </a:rPr>
                <a:t>absorpčních čar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920700" y="4806287"/>
              <a:ext cx="6591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Čím je galaxie od nás dál, tím se rychleji vzdaluje – </a:t>
              </a:r>
              <a:r>
                <a:rPr lang="cs-CZ" sz="1600" b="1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Hubbleův</a:t>
              </a:r>
              <a:r>
                <a:rPr lang="cs-CZ" sz="16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 zákon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776085" y="4125742"/>
              <a:ext cx="100461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500" dirty="0" smtClean="0">
                  <a:latin typeface="Trebuchet MS" panose="020B0603020202020204" pitchFamily="34" charset="0"/>
                </a:rPr>
                <a:t>laboratoř</a:t>
              </a: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1919246" y="3798293"/>
              <a:ext cx="1861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500" dirty="0" smtClean="0">
                  <a:latin typeface="Trebuchet MS" panose="020B0603020202020204" pitchFamily="34" charset="0"/>
                </a:rPr>
                <a:t>hvězda naší galaxie</a:t>
              </a:r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1919246" y="3428868"/>
              <a:ext cx="1861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500" dirty="0" smtClean="0">
                  <a:latin typeface="Trebuchet MS" panose="020B0603020202020204" pitchFamily="34" charset="0"/>
                </a:rPr>
                <a:t>blízká galaxie</a:t>
              </a: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919246" y="3073630"/>
              <a:ext cx="18614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500" dirty="0" smtClean="0">
                  <a:latin typeface="Trebuchet MS" panose="020B0603020202020204" pitchFamily="34" charset="0"/>
                </a:rPr>
                <a:t>vzdálená galaxie</a:t>
              </a:r>
            </a:p>
          </p:txBody>
        </p:sp>
        <p:cxnSp>
          <p:nvCxnSpPr>
            <p:cNvPr id="26" name="Přímá spojnice se šipkou 25"/>
            <p:cNvCxnSpPr/>
            <p:nvPr/>
          </p:nvCxnSpPr>
          <p:spPr>
            <a:xfrm>
              <a:off x="5964959" y="4696987"/>
              <a:ext cx="11768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ovéPole 33"/>
            <p:cNvSpPr txBox="1"/>
            <p:nvPr/>
          </p:nvSpPr>
          <p:spPr>
            <a:xfrm>
              <a:off x="7154032" y="4531573"/>
              <a:ext cx="1786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latin typeface="Trebuchet MS" panose="020B0603020202020204" pitchFamily="34" charset="0"/>
                </a:rPr>
                <a:t>vlnová délka (</a:t>
              </a:r>
              <a:r>
                <a:rPr lang="cs-CZ" sz="1400" dirty="0" err="1" smtClean="0">
                  <a:latin typeface="Trebuchet MS" panose="020B0603020202020204" pitchFamily="34" charset="0"/>
                </a:rPr>
                <a:t>nm</a:t>
              </a:r>
              <a:r>
                <a:rPr lang="cs-CZ" sz="1400" dirty="0" smtClean="0">
                  <a:latin typeface="Trebuchet MS" panose="020B0603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07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61703" y="332655"/>
            <a:ext cx="459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Lorentzův faktor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1374732" y="876427"/>
                <a:ext cx="2489977" cy="12455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cs-CZ" sz="240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sz="2400" i="1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2400" i="1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cs-CZ" sz="24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cs-CZ" sz="2400" i="1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cs-CZ" sz="2400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32" y="876427"/>
                <a:ext cx="2489977" cy="12455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5290294" y="1129862"/>
            <a:ext cx="2991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i="1" dirty="0" smtClean="0">
                <a:latin typeface="Trebuchet MS" panose="020B0603020202020204" pitchFamily="34" charset="0"/>
              </a:rPr>
              <a:t>c</a:t>
            </a:r>
            <a:r>
              <a:rPr lang="cs-CZ" sz="2200" dirty="0" smtClean="0">
                <a:latin typeface="Trebuchet MS" panose="020B0603020202020204" pitchFamily="34" charset="0"/>
              </a:rPr>
              <a:t> = 300 000 km/s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1103" y="2420220"/>
            <a:ext cx="2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Malé rychlosti</a:t>
            </a:r>
          </a:p>
        </p:txBody>
      </p:sp>
      <p:pic>
        <p:nvPicPr>
          <p:cNvPr id="2050" name="Picture 2" descr="https://upload.wikimedia.org/wikipedia/commons/6/69/Grapevinesnail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29" y="2214755"/>
            <a:ext cx="1479363" cy="8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705394" y="2854877"/>
                <a:ext cx="7112726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cs-CZ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cs-CZ" i="1" smtClean="0">
                        <a:latin typeface="Cambria Math"/>
                        <a:ea typeface="Cambria Math"/>
                      </a:rPr>
                      <m:t>≈1</m:t>
                    </m:r>
                  </m:oMath>
                </a14:m>
                <a:endParaRPr lang="cs-CZ" b="0" dirty="0" smtClean="0">
                  <a:latin typeface="Trebuchet MS" panose="020B0603020202020204" pitchFamily="34" charset="0"/>
                  <a:ea typeface="Cambria Math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dirty="0" smtClean="0">
                    <a:latin typeface="Trebuchet MS" panose="020B0603020202020204" pitchFamily="34" charset="0"/>
                  </a:rPr>
                  <a:t>K relativistickým efektům nedochází, platí fyzika podle Newtona (a podle naší každodenní zkušenosti)</a:t>
                </a:r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" y="2854877"/>
                <a:ext cx="7112726" cy="1000274"/>
              </a:xfrm>
              <a:prstGeom prst="rect">
                <a:avLst/>
              </a:prstGeom>
              <a:blipFill rotWithShape="1">
                <a:blip r:embed="rId4"/>
                <a:stretch>
                  <a:fillRect l="-600" t="-610" r="-1542" b="-853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ovéPole 9"/>
          <p:cNvSpPr txBox="1"/>
          <p:nvPr/>
        </p:nvSpPr>
        <p:spPr>
          <a:xfrm>
            <a:off x="621103" y="3983424"/>
            <a:ext cx="562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Rychlosti blízké rychlosti světla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99170" y="4440732"/>
            <a:ext cx="812130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Symbol" panose="05050102010706020507" pitchFamily="18" charset="2"/>
              </a:rPr>
              <a:t>g</a:t>
            </a:r>
            <a:r>
              <a:rPr lang="cs-CZ" dirty="0" smtClean="0">
                <a:latin typeface="Trebuchet MS" panose="020B0603020202020204" pitchFamily="34" charset="0"/>
              </a:rPr>
              <a:t> velké,</a:t>
            </a:r>
            <a:r>
              <a:rPr lang="en-GB" dirty="0" smtClean="0">
                <a:latin typeface="Trebuchet MS" panose="020B0603020202020204" pitchFamily="34" charset="0"/>
              </a:rPr>
              <a:t> </a:t>
            </a:r>
            <a:r>
              <a:rPr lang="en-GB" dirty="0" err="1" smtClean="0">
                <a:latin typeface="Trebuchet MS" panose="020B0603020202020204" pitchFamily="34" charset="0"/>
              </a:rPr>
              <a:t>relativistick</a:t>
            </a:r>
            <a:r>
              <a:rPr lang="cs-CZ" dirty="0" smtClean="0">
                <a:latin typeface="Trebuchet MS" panose="020B0603020202020204" pitchFamily="34" charset="0"/>
              </a:rPr>
              <a:t>é efekty silné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Při rostoucí rychlosti se věci již nezrychlují, ale těžknou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9968" y="5540340"/>
            <a:ext cx="562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Nadsvětelné rychlosti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793200" y="5602274"/>
            <a:ext cx="14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NEEXISTUJÍ</a:t>
            </a:r>
          </a:p>
        </p:txBody>
      </p:sp>
    </p:spTree>
    <p:extLst>
      <p:ext uri="{BB962C8B-B14F-4D97-AF65-F5344CB8AC3E}">
        <p14:creationId xmlns:p14="http://schemas.microsoft.com/office/powerpoint/2010/main" val="33145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9046" y="287392"/>
            <a:ext cx="722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Shrnutí – </a:t>
            </a:r>
            <a:r>
              <a:rPr lang="cs-CZ" sz="3200" b="1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Speciální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teorie relativity</a:t>
            </a:r>
          </a:p>
        </p:txBody>
      </p:sp>
      <p:pic>
        <p:nvPicPr>
          <p:cNvPr id="5123" name="Picture 3" descr="D:\Pavel\Documents\Fyzika\Science To Go\Hodiny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9" y="1598352"/>
            <a:ext cx="323749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Pavel\Documents\Fyzika\Science To Go\Hodiny 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64" y="1598351"/>
            <a:ext cx="108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Pavel\Documents\Fyzika\Science To Go\k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65" y="5050139"/>
            <a:ext cx="1024118" cy="11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Pavel\Documents\Fyzika\Science To Go\k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6" y="5050136"/>
            <a:ext cx="1024118" cy="11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Pavel\Documents\Fyzika\Science To Go\k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12" y="5050135"/>
            <a:ext cx="1024118" cy="11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:\Pavel\Documents\Fyzika\Science To Go\k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55" y="5050137"/>
            <a:ext cx="1024118" cy="11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61788" y="882000"/>
            <a:ext cx="243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(jen v systémech,</a:t>
            </a:r>
          </a:p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v nichž nepůsobí síly)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4762725" y="1423851"/>
            <a:ext cx="230435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534140" y="976660"/>
            <a:ext cx="290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v</a:t>
            </a:r>
            <a:r>
              <a:rPr lang="en-GB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 = 280 000 km/s = 94% </a:t>
            </a:r>
            <a:r>
              <a:rPr lang="en-GB" b="1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c</a:t>
            </a:r>
            <a:endParaRPr lang="cs-CZ" b="1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453049" y="2498662"/>
            <a:ext cx="2651761" cy="161582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dirty="0" smtClean="0">
                <a:latin typeface="Trebuchet MS" panose="020B0603020202020204" pitchFamily="34" charset="0"/>
              </a:rPr>
              <a:t>předměty se zplošťují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dirty="0" smtClean="0">
                <a:latin typeface="Trebuchet MS" panose="020B0603020202020204" pitchFamily="34" charset="0"/>
              </a:rPr>
              <a:t>čas pro ně ubíhá pomaleji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dirty="0" smtClean="0">
                <a:latin typeface="Trebuchet MS" panose="020B0603020202020204" pitchFamily="34" charset="0"/>
              </a:rPr>
              <a:t>jejich barva je více červená (pokud se od nás vzdalují)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cs-CZ" sz="1400" dirty="0" smtClean="0">
                <a:latin typeface="Trebuchet MS" panose="020B0603020202020204" pitchFamily="34" charset="0"/>
              </a:rPr>
              <a:t>těžknou</a:t>
            </a:r>
          </a:p>
        </p:txBody>
      </p:sp>
    </p:spTree>
    <p:extLst>
      <p:ext uri="{BB962C8B-B14F-4D97-AF65-F5344CB8AC3E}">
        <p14:creationId xmlns:p14="http://schemas.microsoft.com/office/powerpoint/2010/main" val="33135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1296" y="329156"/>
            <a:ext cx="659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Galileova transformace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81296" y="887810"/>
            <a:ext cx="804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- přechod od jedné inerciální vztažné soustavy do jiné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810636" y="1390865"/>
            <a:ext cx="8055553" cy="1992469"/>
            <a:chOff x="810636" y="1547609"/>
            <a:chExt cx="8055553" cy="1992469"/>
          </a:xfrm>
        </p:grpSpPr>
        <p:grpSp>
          <p:nvGrpSpPr>
            <p:cNvPr id="17" name="Skupina 16"/>
            <p:cNvGrpSpPr/>
            <p:nvPr/>
          </p:nvGrpSpPr>
          <p:grpSpPr>
            <a:xfrm>
              <a:off x="2533358" y="1576891"/>
              <a:ext cx="1554482" cy="1041436"/>
              <a:chOff x="1361652" y="1725896"/>
              <a:chExt cx="1554482" cy="10414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ovéPole 9"/>
                  <p:cNvSpPr txBox="1"/>
                  <p:nvPr/>
                </p:nvSpPr>
                <p:spPr>
                  <a:xfrm>
                    <a:off x="1394307" y="1725896"/>
                    <a:ext cx="152182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0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GB" sz="2000" b="0" i="1" smtClean="0">
                              <a:latin typeface="Cambria Math"/>
                            </a:rPr>
                            <m:t>𝑣𝑡</m:t>
                          </m:r>
                        </m:oMath>
                      </m:oMathPara>
                    </a14:m>
                    <a:endParaRPr lang="en-GB" sz="2000" b="0" dirty="0" smtClean="0">
                      <a:latin typeface="Trebuchet MS" panose="020B0603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ovéPole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4307" y="1725896"/>
                    <a:ext cx="1521827" cy="400110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bdélník 10"/>
                  <p:cNvSpPr/>
                  <p:nvPr/>
                </p:nvSpPr>
                <p:spPr>
                  <a:xfrm>
                    <a:off x="1361652" y="2059446"/>
                    <a:ext cx="1025434" cy="70788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000" i="1">
                              <a:latin typeface="Cambria Math"/>
                            </a:rPr>
                            <m:t>=</m:t>
                          </m:r>
                          <m:r>
                            <a:rPr lang="en-GB" sz="2000" i="1">
                              <a:latin typeface="Cambria Math"/>
                            </a:rPr>
                            <m:t>𝑦</m:t>
                          </m:r>
                        </m:oMath>
                      </m:oMathPara>
                    </a14:m>
                    <a:endParaRPr lang="en-GB" sz="2000" dirty="0">
                      <a:latin typeface="Trebuchet MS" panose="020B0603020202020204" pitchFamily="34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000" i="1">
                              <a:latin typeface="Cambria Math"/>
                            </a:rPr>
                            <m:t>=</m:t>
                          </m:r>
                          <m:r>
                            <a:rPr lang="en-GB" sz="2000" i="1">
                              <a:latin typeface="Cambria Math"/>
                            </a:rPr>
                            <m:t>𝑧</m:t>
                          </m:r>
                        </m:oMath>
                      </m:oMathPara>
                    </a14:m>
                    <a:endParaRPr lang="en-GB" sz="2000" dirty="0">
                      <a:latin typeface="Trebuchet MS" panose="020B0603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Obdélník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61652" y="2059446"/>
                    <a:ext cx="1025434" cy="707886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Skupina 15"/>
            <p:cNvGrpSpPr/>
            <p:nvPr/>
          </p:nvGrpSpPr>
          <p:grpSpPr>
            <a:xfrm>
              <a:off x="3877188" y="1668836"/>
              <a:ext cx="4883980" cy="1871242"/>
              <a:chOff x="2271957" y="2759549"/>
              <a:chExt cx="4883980" cy="1871242"/>
            </a:xfrm>
          </p:grpSpPr>
          <p:pic>
            <p:nvPicPr>
              <p:cNvPr id="13319" name="Picture 7" descr="http://sweetclipart.com/multisite/sweetclipart/files/train_silhouette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flipH="1">
                <a:off x="2271957" y="3029405"/>
                <a:ext cx="4883980" cy="1601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5" name="Picture 3" descr="D:\Pavel\Documents\Fyzika\Science To Go\Šebestová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3664" y="2759549"/>
                <a:ext cx="650094" cy="1482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Přímá spojnice se šipkou 13"/>
              <p:cNvCxnSpPr>
                <a:stCxn id="13315" idx="2"/>
              </p:cNvCxnSpPr>
              <p:nvPr/>
            </p:nvCxnSpPr>
            <p:spPr>
              <a:xfrm>
                <a:off x="3038711" y="4242467"/>
                <a:ext cx="1358441" cy="0"/>
              </a:xfrm>
              <a:prstGeom prst="straightConnector1">
                <a:avLst/>
              </a:prstGeom>
              <a:ln w="38100">
                <a:solidFill>
                  <a:srgbClr val="009900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ovéPole 14"/>
              <p:cNvSpPr txBox="1"/>
              <p:nvPr/>
            </p:nvSpPr>
            <p:spPr>
              <a:xfrm>
                <a:off x="3910423" y="3873135"/>
                <a:ext cx="261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i="1" dirty="0" smtClean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x</a:t>
                </a:r>
              </a:p>
            </p:txBody>
          </p:sp>
        </p:grpSp>
        <p:pic>
          <p:nvPicPr>
            <p:cNvPr id="13320" name="Picture 8" descr="D:\Pavel\Documents\Fyzika\Science To Go\Mach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636" y="1730398"/>
              <a:ext cx="820304" cy="142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Přímá spojnice se šipkou 26"/>
            <p:cNvCxnSpPr/>
            <p:nvPr/>
          </p:nvCxnSpPr>
          <p:spPr>
            <a:xfrm>
              <a:off x="1220788" y="3151754"/>
              <a:ext cx="135844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/>
            <p:cNvSpPr txBox="1"/>
            <p:nvPr/>
          </p:nvSpPr>
          <p:spPr>
            <a:xfrm>
              <a:off x="2043109" y="2739130"/>
              <a:ext cx="464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2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</a:t>
              </a:r>
              <a:r>
                <a:rPr lang="en-GB" sz="22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’</a:t>
              </a:r>
              <a:endParaRPr lang="cs-CZ" sz="22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1612625" y="1730398"/>
              <a:ext cx="725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t’</a:t>
              </a:r>
              <a:endParaRPr lang="cs-CZ" sz="22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4968989" y="1668836"/>
              <a:ext cx="2873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t</a:t>
              </a:r>
              <a:endParaRPr lang="cs-CZ" sz="2200" i="1" dirty="0" smtClean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21" name="Přímá spojnice se šipkou 20"/>
            <p:cNvCxnSpPr/>
            <p:nvPr/>
          </p:nvCxnSpPr>
          <p:spPr>
            <a:xfrm>
              <a:off x="7487539" y="2011250"/>
              <a:ext cx="128016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ovéPole 32"/>
            <p:cNvSpPr txBox="1"/>
            <p:nvPr/>
          </p:nvSpPr>
          <p:spPr>
            <a:xfrm>
              <a:off x="8432820" y="1547609"/>
              <a:ext cx="433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i="1" dirty="0" smtClean="0">
                  <a:latin typeface="Trebuchet MS" panose="020B0603020202020204" pitchFamily="34" charset="0"/>
                </a:rPr>
                <a:t>v</a:t>
              </a:r>
              <a:endParaRPr lang="cs-CZ" sz="2200" i="1" dirty="0" smtClean="0"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2633494" y="2428497"/>
                <a:ext cx="825161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494" y="2428497"/>
                <a:ext cx="825161" cy="36933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ovéPole 2"/>
          <p:cNvSpPr txBox="1"/>
          <p:nvPr/>
        </p:nvSpPr>
        <p:spPr>
          <a:xfrm>
            <a:off x="2494601" y="2879737"/>
            <a:ext cx="110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čas je absolutní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81296" y="3525215"/>
            <a:ext cx="7859557" cy="2922347"/>
            <a:chOff x="581296" y="3525215"/>
            <a:chExt cx="7859557" cy="2922347"/>
          </a:xfrm>
        </p:grpSpPr>
        <p:sp>
          <p:nvSpPr>
            <p:cNvPr id="34" name="TextovéPole 33"/>
            <p:cNvSpPr txBox="1"/>
            <p:nvPr/>
          </p:nvSpPr>
          <p:spPr>
            <a:xfrm>
              <a:off x="581296" y="3525215"/>
              <a:ext cx="6596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Lorentzova</a:t>
              </a:r>
              <a:r>
                <a:rPr lang="en-GB" sz="32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32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transformace</a:t>
              </a:r>
            </a:p>
          </p:txBody>
        </p:sp>
        <p:grpSp>
          <p:nvGrpSpPr>
            <p:cNvPr id="36" name="Skupina 35"/>
            <p:cNvGrpSpPr/>
            <p:nvPr/>
          </p:nvGrpSpPr>
          <p:grpSpPr>
            <a:xfrm>
              <a:off x="770629" y="4387411"/>
              <a:ext cx="7670224" cy="1992469"/>
              <a:chOff x="810636" y="1547609"/>
              <a:chExt cx="7670224" cy="1992469"/>
            </a:xfrm>
          </p:grpSpPr>
          <p:grpSp>
            <p:nvGrpSpPr>
              <p:cNvPr id="37" name="Skupina 36"/>
              <p:cNvGrpSpPr/>
              <p:nvPr/>
            </p:nvGrpSpPr>
            <p:grpSpPr>
              <a:xfrm>
                <a:off x="2556250" y="1671200"/>
                <a:ext cx="1970955" cy="1077254"/>
                <a:chOff x="1384544" y="1820205"/>
                <a:chExt cx="1970955" cy="107725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ovéPole 49"/>
                    <p:cNvSpPr txBox="1"/>
                    <p:nvPr/>
                  </p:nvSpPr>
                  <p:spPr>
                    <a:xfrm>
                      <a:off x="1408619" y="1820205"/>
                      <a:ext cx="194688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GB" sz="20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20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GB" sz="2000" i="1">
                                    <a:latin typeface="Cambria Math"/>
                                  </a:rPr>
                                  <m:t>𝑣𝑡</m:t>
                                </m:r>
                                <m:r>
                                  <m:rPr>
                                    <m:nor/>
                                  </m:rPr>
                                  <a:rPr lang="en-GB" sz="2000" dirty="0">
                                    <a:latin typeface="Trebuchet MS" panose="020B0603020202020204" pitchFamily="34" charset="0"/>
                                  </a:rPr>
                                  <m:t> </m:t>
                                </m:r>
                              </m:e>
                            </m:d>
                          </m:oMath>
                        </m:oMathPara>
                      </a14:m>
                      <a:endParaRPr lang="en-GB" sz="2000" b="0" dirty="0" smtClean="0">
                        <a:latin typeface="Trebuchet MS" panose="020B0603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ovéPole 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08619" y="1820205"/>
                      <a:ext cx="1946880" cy="400110"/>
                    </a:xfrm>
                    <a:prstGeom prst="rect">
                      <a:avLst/>
                    </a:prstGeom>
                    <a:blipFill rotWithShape="1">
                      <a:blip r:embed="rId13"/>
                      <a:stretch>
                        <a:fillRect b="-60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Obdélník 50"/>
                    <p:cNvSpPr/>
                    <p:nvPr/>
                  </p:nvSpPr>
                  <p:spPr>
                    <a:xfrm>
                      <a:off x="1384544" y="2189573"/>
                      <a:ext cx="1025434" cy="70788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000" i="1"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GB" sz="2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GB" sz="2000" i="1">
                                <a:latin typeface="Cambria Math"/>
                              </a:rPr>
                              <m:t>=</m:t>
                            </m:r>
                            <m:r>
                              <a:rPr lang="en-GB" sz="2000" i="1">
                                <a:latin typeface="Cambria Math"/>
                              </a:rPr>
                              <m:t>𝑦</m:t>
                            </m:r>
                          </m:oMath>
                        </m:oMathPara>
                      </a14:m>
                      <a:endParaRPr lang="en-GB" sz="2000" dirty="0">
                        <a:latin typeface="Trebuchet MS" panose="020B0603020202020204" pitchFamily="34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000" i="1"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GB" sz="2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GB" sz="2000" i="1">
                                <a:latin typeface="Cambria Math"/>
                              </a:rPr>
                              <m:t>=</m:t>
                            </m:r>
                            <m:r>
                              <a:rPr lang="en-GB" sz="2000" i="1">
                                <a:latin typeface="Cambria Math"/>
                              </a:rPr>
                              <m:t>𝑧</m:t>
                            </m:r>
                          </m:oMath>
                        </m:oMathPara>
                      </a14:m>
                      <a:endParaRPr lang="en-GB" sz="2000" dirty="0">
                        <a:latin typeface="Trebuchet MS" panose="020B0603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Obdélník 5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84544" y="2189573"/>
                      <a:ext cx="1025434" cy="707886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cs-CZ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8" name="Skupina 37"/>
              <p:cNvGrpSpPr/>
              <p:nvPr/>
            </p:nvGrpSpPr>
            <p:grpSpPr>
              <a:xfrm>
                <a:off x="4871043" y="1668836"/>
                <a:ext cx="3504796" cy="1871242"/>
                <a:chOff x="3265812" y="2759549"/>
                <a:chExt cx="3504796" cy="1871242"/>
              </a:xfrm>
            </p:grpSpPr>
            <p:pic>
              <p:nvPicPr>
                <p:cNvPr id="46" name="Picture 7" descr="http://sweetclipart.com/multisite/sweetclipart/files/train_silhouette.png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flipH="1">
                  <a:off x="3265812" y="3029405"/>
                  <a:ext cx="3504796" cy="16013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3" descr="D:\Pavel\Documents\Fyzika\Science To Go\Šebestová.jp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76468" y="2759549"/>
                  <a:ext cx="466514" cy="14829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8" name="Přímá spojnice se šipkou 47"/>
                <p:cNvCxnSpPr>
                  <a:stCxn id="47" idx="2"/>
                </p:cNvCxnSpPr>
                <p:nvPr/>
              </p:nvCxnSpPr>
              <p:spPr>
                <a:xfrm>
                  <a:off x="3809725" y="4242467"/>
                  <a:ext cx="1117316" cy="0"/>
                </a:xfrm>
                <a:prstGeom prst="straightConnector1">
                  <a:avLst/>
                </a:prstGeom>
                <a:ln w="38100">
                  <a:solidFill>
                    <a:srgbClr val="009900"/>
                  </a:solidFill>
                  <a:headEnd type="oval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ovéPole 48"/>
                <p:cNvSpPr txBox="1"/>
                <p:nvPr/>
              </p:nvSpPr>
              <p:spPr>
                <a:xfrm>
                  <a:off x="4452496" y="3873135"/>
                  <a:ext cx="2612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i="1" dirty="0" smtClean="0">
                      <a:solidFill>
                        <a:srgbClr val="009900"/>
                      </a:solidFill>
                      <a:latin typeface="Trebuchet MS" panose="020B0603020202020204" pitchFamily="34" charset="0"/>
                    </a:rPr>
                    <a:t>x</a:t>
                  </a:r>
                </a:p>
              </p:txBody>
            </p:sp>
          </p:grpSp>
          <p:pic>
            <p:nvPicPr>
              <p:cNvPr id="39" name="Picture 8" descr="D:\Pavel\Documents\Fyzika\Science To Go\Mach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636" y="1730398"/>
                <a:ext cx="820304" cy="1421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0" name="Přímá spojnice se šipkou 39"/>
              <p:cNvCxnSpPr/>
              <p:nvPr/>
            </p:nvCxnSpPr>
            <p:spPr>
              <a:xfrm>
                <a:off x="1220788" y="3151754"/>
                <a:ext cx="1358441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>
                <a:off x="2043109" y="2739130"/>
                <a:ext cx="46427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200" i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x</a:t>
                </a:r>
                <a:r>
                  <a:rPr lang="en-GB" sz="2200" i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’</a:t>
                </a:r>
                <a:endParaRPr lang="cs-CZ" sz="2200" i="1" dirty="0" smtClean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1612625" y="1730398"/>
                <a:ext cx="7256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i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t’</a:t>
                </a:r>
                <a:endParaRPr lang="cs-CZ" sz="2200" i="1" dirty="0" smtClean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>
                <a:off x="5648213" y="1668836"/>
                <a:ext cx="2873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i="1" dirty="0" smtClean="0">
                    <a:solidFill>
                      <a:srgbClr val="009900"/>
                    </a:solidFill>
                    <a:latin typeface="Trebuchet MS" panose="020B0603020202020204" pitchFamily="34" charset="0"/>
                  </a:rPr>
                  <a:t>t</a:t>
                </a:r>
                <a:endParaRPr lang="cs-CZ" sz="2200" i="1" dirty="0" smtClean="0">
                  <a:solidFill>
                    <a:srgbClr val="009900"/>
                  </a:solidFill>
                  <a:latin typeface="Trebuchet MS" panose="020B0603020202020204" pitchFamily="34" charset="0"/>
                </a:endParaRPr>
              </a:p>
            </p:txBody>
          </p:sp>
          <p:cxnSp>
            <p:nvCxnSpPr>
              <p:cNvPr id="44" name="Přímá spojnice se šipkou 43"/>
              <p:cNvCxnSpPr/>
              <p:nvPr/>
            </p:nvCxnSpPr>
            <p:spPr>
              <a:xfrm>
                <a:off x="7102210" y="2011250"/>
                <a:ext cx="128016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ovéPole 44"/>
              <p:cNvSpPr txBox="1"/>
              <p:nvPr/>
            </p:nvSpPr>
            <p:spPr>
              <a:xfrm>
                <a:off x="8047491" y="1547609"/>
                <a:ext cx="433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i="1" dirty="0" smtClean="0">
                    <a:latin typeface="Trebuchet MS" panose="020B0603020202020204" pitchFamily="34" charset="0"/>
                  </a:rPr>
                  <a:t>v</a:t>
                </a:r>
                <a:endParaRPr lang="cs-CZ" sz="2200" i="1" dirty="0" smtClean="0">
                  <a:latin typeface="Trebuchet MS" panose="020B0603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ovéPole 51"/>
                <p:cNvSpPr txBox="1"/>
                <p:nvPr/>
              </p:nvSpPr>
              <p:spPr>
                <a:xfrm>
                  <a:off x="2566442" y="5518867"/>
                  <a:ext cx="2076787" cy="620106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b="0" i="1" smtClean="0">
                            <a:latin typeface="Cambria Math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GB" sz="2000" i="1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GB" sz="200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/>
                                  </a:rPr>
                                  <m:t>𝑣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GB" sz="200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GB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2000" b="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ovéPol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442" y="5518867"/>
                  <a:ext cx="2076787" cy="62010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ovéPole 30"/>
            <p:cNvSpPr txBox="1"/>
            <p:nvPr/>
          </p:nvSpPr>
          <p:spPr>
            <a:xfrm>
              <a:off x="616614" y="4103459"/>
              <a:ext cx="3781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Trebuchet MS" panose="020B0603020202020204" pitchFamily="34" charset="0"/>
                </a:rPr>
                <a:t>- p</a:t>
              </a:r>
              <a:r>
                <a:rPr lang="cs-CZ" dirty="0" err="1" smtClean="0">
                  <a:latin typeface="Trebuchet MS" panose="020B0603020202020204" pitchFamily="34" charset="0"/>
                </a:rPr>
                <a:t>ři</a:t>
              </a:r>
              <a:r>
                <a:rPr lang="cs-CZ" dirty="0" smtClean="0">
                  <a:latin typeface="Trebuchet MS" panose="020B0603020202020204" pitchFamily="34" charset="0"/>
                </a:rPr>
                <a:t> konstantní rychlosti světla</a:t>
              </a: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1025249" y="6139785"/>
              <a:ext cx="42792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anose="020B0603020202020204" pitchFamily="34" charset="0"/>
                </a:rPr>
                <a:t>rozměry i čas závisejí na volbě </a:t>
              </a:r>
              <a:r>
                <a:rPr lang="cs-CZ" sz="1400" dirty="0" err="1" smtClean="0">
                  <a:latin typeface="Trebuchet MS" panose="020B0603020202020204" pitchFamily="34" charset="0"/>
                </a:rPr>
                <a:t>souř</a:t>
              </a:r>
              <a:r>
                <a:rPr lang="cs-CZ" sz="1400" dirty="0" smtClean="0">
                  <a:latin typeface="Trebuchet MS" panose="020B0603020202020204" pitchFamily="34" charset="0"/>
                </a:rPr>
                <a:t>. soustavy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7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500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Minkowského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časoprostor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1306286" y="3685904"/>
            <a:ext cx="633548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062969" y="881573"/>
            <a:ext cx="52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ct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89523" y="3448760"/>
            <a:ext cx="44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x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2241365" y="1679959"/>
            <a:ext cx="4063968" cy="3999712"/>
            <a:chOff x="2241365" y="1679959"/>
            <a:chExt cx="4063968" cy="3999712"/>
          </a:xfrm>
        </p:grpSpPr>
        <p:sp>
          <p:nvSpPr>
            <p:cNvPr id="56" name="Rovnoramenný trojúhelník 55"/>
            <p:cNvSpPr/>
            <p:nvPr/>
          </p:nvSpPr>
          <p:spPr>
            <a:xfrm>
              <a:off x="2260493" y="3676550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Rovnoramenný trojúhelník 54"/>
            <p:cNvSpPr/>
            <p:nvPr/>
          </p:nvSpPr>
          <p:spPr>
            <a:xfrm rot="10800000">
              <a:off x="2241365" y="1679959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560742" y="1710941"/>
              <a:ext cx="1730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světelný kužel</a:t>
              </a: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1105" y="2831063"/>
            <a:ext cx="6812292" cy="323165"/>
            <a:chOff x="751105" y="2831063"/>
            <a:chExt cx="6812292" cy="323165"/>
          </a:xfrm>
        </p:grpSpPr>
        <p:cxnSp>
          <p:nvCxnSpPr>
            <p:cNvPr id="38" name="Přímá spojnice 37"/>
            <p:cNvCxnSpPr/>
            <p:nvPr/>
          </p:nvCxnSpPr>
          <p:spPr>
            <a:xfrm>
              <a:off x="1306286" y="3128554"/>
              <a:ext cx="6257111" cy="0"/>
            </a:xfrm>
            <a:prstGeom prst="line">
              <a:avLst/>
            </a:prstGeom>
            <a:ln w="12700">
              <a:solidFill>
                <a:srgbClr val="0099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ovéPole 41"/>
            <p:cNvSpPr txBox="1"/>
            <p:nvPr/>
          </p:nvSpPr>
          <p:spPr>
            <a:xfrm>
              <a:off x="751105" y="2831063"/>
              <a:ext cx="20508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sou</a:t>
              </a:r>
              <a:r>
                <a:rPr lang="cs-CZ" sz="15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časné události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621267" y="1260569"/>
            <a:ext cx="2050869" cy="5199298"/>
            <a:chOff x="2621267" y="1260569"/>
            <a:chExt cx="2050869" cy="5199298"/>
          </a:xfrm>
        </p:grpSpPr>
        <p:cxnSp>
          <p:nvCxnSpPr>
            <p:cNvPr id="43" name="Přímá spojnice se šipkou 42"/>
            <p:cNvCxnSpPr/>
            <p:nvPr/>
          </p:nvCxnSpPr>
          <p:spPr>
            <a:xfrm flipV="1">
              <a:off x="3567250" y="1260569"/>
              <a:ext cx="0" cy="4924693"/>
            </a:xfrm>
            <a:prstGeom prst="straightConnector1">
              <a:avLst/>
            </a:prstGeom>
            <a:ln w="12700">
              <a:solidFill>
                <a:srgbClr val="0099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ovéPole 43"/>
            <p:cNvSpPr txBox="1"/>
            <p:nvPr/>
          </p:nvSpPr>
          <p:spPr>
            <a:xfrm>
              <a:off x="2621267" y="6136702"/>
              <a:ext cx="20508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sou</a:t>
              </a:r>
              <a:r>
                <a:rPr lang="cs-CZ" sz="1500" dirty="0" err="1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místné</a:t>
              </a:r>
              <a:r>
                <a:rPr lang="cs-CZ" sz="15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 události</a:t>
              </a:r>
            </a:p>
          </p:txBody>
        </p:sp>
      </p:grpSp>
      <p:cxnSp>
        <p:nvCxnSpPr>
          <p:cNvPr id="8" name="Přímá spojnice se šipkou 7"/>
          <p:cNvCxnSpPr/>
          <p:nvPr/>
        </p:nvCxnSpPr>
        <p:spPr>
          <a:xfrm flipV="1">
            <a:off x="4272643" y="1254039"/>
            <a:ext cx="0" cy="4924693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ýbuch 1 1"/>
          <p:cNvSpPr/>
          <p:nvPr/>
        </p:nvSpPr>
        <p:spPr>
          <a:xfrm>
            <a:off x="4049813" y="3461916"/>
            <a:ext cx="437023" cy="439463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0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500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Historie pohybu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1306286" y="3685904"/>
            <a:ext cx="633548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062969" y="881573"/>
            <a:ext cx="548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ct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89524" y="3448760"/>
            <a:ext cx="44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x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2241365" y="1679959"/>
            <a:ext cx="4063968" cy="3999712"/>
            <a:chOff x="2241365" y="1679959"/>
            <a:chExt cx="4063968" cy="3999712"/>
          </a:xfrm>
        </p:grpSpPr>
        <p:sp>
          <p:nvSpPr>
            <p:cNvPr id="56" name="Rovnoramenný trojúhelník 55"/>
            <p:cNvSpPr/>
            <p:nvPr/>
          </p:nvSpPr>
          <p:spPr>
            <a:xfrm>
              <a:off x="2260493" y="3676550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Rovnoramenný trojúhelník 54"/>
            <p:cNvSpPr/>
            <p:nvPr/>
          </p:nvSpPr>
          <p:spPr>
            <a:xfrm rot="10800000">
              <a:off x="2241365" y="1679959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560742" y="1710941"/>
              <a:ext cx="1730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světelný kužel</a:t>
              </a:r>
            </a:p>
          </p:txBody>
        </p:sp>
      </p:grpSp>
      <p:cxnSp>
        <p:nvCxnSpPr>
          <p:cNvPr id="8" name="Přímá spojnice se šipkou 7"/>
          <p:cNvCxnSpPr/>
          <p:nvPr/>
        </p:nvCxnSpPr>
        <p:spPr>
          <a:xfrm flipV="1">
            <a:off x="4272643" y="1254039"/>
            <a:ext cx="0" cy="4924693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3131820" y="447122"/>
            <a:ext cx="3048161" cy="5920307"/>
            <a:chOff x="3131820" y="447122"/>
            <a:chExt cx="3048161" cy="5920307"/>
          </a:xfrm>
        </p:grpSpPr>
        <p:pic>
          <p:nvPicPr>
            <p:cNvPr id="35" name="Picture 2" descr="D:\Pavel\Desktop\life-stages-80096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1820" y="5720007"/>
              <a:ext cx="651838" cy="64742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D:\Pavel\Desktop\life-stages-80096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04113" y="1784087"/>
              <a:ext cx="513872" cy="180666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:\Pavel\Desktop\life-stages-80096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4460" y="4447022"/>
              <a:ext cx="580551" cy="8701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:\Pavel\Desktop\life-stages-80096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03550" y="2753200"/>
              <a:ext cx="478227" cy="158535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:\Pavel\Desktop\life-stages-80096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09706" y="447122"/>
              <a:ext cx="670275" cy="1676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Volný tvar 20"/>
            <p:cNvSpPr/>
            <p:nvPr/>
          </p:nvSpPr>
          <p:spPr>
            <a:xfrm>
              <a:off x="3838618" y="953876"/>
              <a:ext cx="1147821" cy="5145920"/>
            </a:xfrm>
            <a:custGeom>
              <a:avLst/>
              <a:gdLst>
                <a:gd name="connsiteX0" fmla="*/ 22912 w 1147821"/>
                <a:gd name="connsiteY0" fmla="*/ 4986440 h 4986440"/>
                <a:gd name="connsiteX1" fmla="*/ 16333 w 1147821"/>
                <a:gd name="connsiteY1" fmla="*/ 4479902 h 4986440"/>
                <a:gd name="connsiteX2" fmla="*/ 207107 w 1147821"/>
                <a:gd name="connsiteY2" fmla="*/ 4012834 h 4986440"/>
                <a:gd name="connsiteX3" fmla="*/ 529450 w 1147821"/>
                <a:gd name="connsiteY3" fmla="*/ 3512874 h 4986440"/>
                <a:gd name="connsiteX4" fmla="*/ 555763 w 1147821"/>
                <a:gd name="connsiteY4" fmla="*/ 3164218 h 4986440"/>
                <a:gd name="connsiteX5" fmla="*/ 411038 w 1147821"/>
                <a:gd name="connsiteY5" fmla="*/ 2947130 h 4986440"/>
                <a:gd name="connsiteX6" fmla="*/ 476822 w 1147821"/>
                <a:gd name="connsiteY6" fmla="*/ 2749778 h 4986440"/>
                <a:gd name="connsiteX7" fmla="*/ 384725 w 1147821"/>
                <a:gd name="connsiteY7" fmla="*/ 2506376 h 4986440"/>
                <a:gd name="connsiteX8" fmla="*/ 529450 w 1147821"/>
                <a:gd name="connsiteY8" fmla="*/ 2269553 h 4986440"/>
                <a:gd name="connsiteX9" fmla="*/ 667597 w 1147821"/>
                <a:gd name="connsiteY9" fmla="*/ 1999838 h 4986440"/>
                <a:gd name="connsiteX10" fmla="*/ 680753 w 1147821"/>
                <a:gd name="connsiteY10" fmla="*/ 1499879 h 4986440"/>
                <a:gd name="connsiteX11" fmla="*/ 1003096 w 1147821"/>
                <a:gd name="connsiteY11" fmla="*/ 967027 h 4986440"/>
                <a:gd name="connsiteX12" fmla="*/ 1068880 w 1147821"/>
                <a:gd name="connsiteY12" fmla="*/ 361812 h 4986440"/>
                <a:gd name="connsiteX13" fmla="*/ 1147821 w 1147821"/>
                <a:gd name="connsiteY13" fmla="*/ 0 h 498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7821" h="4986440">
                  <a:moveTo>
                    <a:pt x="22912" y="4986440"/>
                  </a:moveTo>
                  <a:cubicBezTo>
                    <a:pt x="4273" y="4814305"/>
                    <a:pt x="-14366" y="4642170"/>
                    <a:pt x="16333" y="4479902"/>
                  </a:cubicBezTo>
                  <a:cubicBezTo>
                    <a:pt x="47032" y="4317634"/>
                    <a:pt x="121588" y="4174005"/>
                    <a:pt x="207107" y="4012834"/>
                  </a:cubicBezTo>
                  <a:cubicBezTo>
                    <a:pt x="292626" y="3851663"/>
                    <a:pt x="471341" y="3654310"/>
                    <a:pt x="529450" y="3512874"/>
                  </a:cubicBezTo>
                  <a:cubicBezTo>
                    <a:pt x="587559" y="3371438"/>
                    <a:pt x="575498" y="3258509"/>
                    <a:pt x="555763" y="3164218"/>
                  </a:cubicBezTo>
                  <a:cubicBezTo>
                    <a:pt x="536028" y="3069927"/>
                    <a:pt x="424195" y="3016203"/>
                    <a:pt x="411038" y="2947130"/>
                  </a:cubicBezTo>
                  <a:cubicBezTo>
                    <a:pt x="397881" y="2878057"/>
                    <a:pt x="481207" y="2823237"/>
                    <a:pt x="476822" y="2749778"/>
                  </a:cubicBezTo>
                  <a:cubicBezTo>
                    <a:pt x="472437" y="2676319"/>
                    <a:pt x="375954" y="2586413"/>
                    <a:pt x="384725" y="2506376"/>
                  </a:cubicBezTo>
                  <a:cubicBezTo>
                    <a:pt x="393496" y="2426339"/>
                    <a:pt x="482305" y="2353976"/>
                    <a:pt x="529450" y="2269553"/>
                  </a:cubicBezTo>
                  <a:cubicBezTo>
                    <a:pt x="576595" y="2185130"/>
                    <a:pt x="642380" y="2128117"/>
                    <a:pt x="667597" y="1999838"/>
                  </a:cubicBezTo>
                  <a:cubicBezTo>
                    <a:pt x="692814" y="1871559"/>
                    <a:pt x="624837" y="1672014"/>
                    <a:pt x="680753" y="1499879"/>
                  </a:cubicBezTo>
                  <a:cubicBezTo>
                    <a:pt x="736670" y="1327744"/>
                    <a:pt x="938408" y="1156705"/>
                    <a:pt x="1003096" y="967027"/>
                  </a:cubicBezTo>
                  <a:cubicBezTo>
                    <a:pt x="1067784" y="777349"/>
                    <a:pt x="1044759" y="522983"/>
                    <a:pt x="1068880" y="361812"/>
                  </a:cubicBezTo>
                  <a:cubicBezTo>
                    <a:pt x="1093001" y="200641"/>
                    <a:pt x="1120411" y="100320"/>
                    <a:pt x="1147821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4363926" y="5017521"/>
              <a:ext cx="15653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 smtClean="0">
                  <a:latin typeface="Trebuchet MS" panose="020B0603020202020204" pitchFamily="34" charset="0"/>
                </a:rPr>
                <a:t>světočára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8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2241365" y="1679959"/>
            <a:ext cx="4063968" cy="3999712"/>
            <a:chOff x="2241365" y="1679959"/>
            <a:chExt cx="4063968" cy="3999712"/>
          </a:xfrm>
        </p:grpSpPr>
        <p:sp>
          <p:nvSpPr>
            <p:cNvPr id="29" name="Rovnoramenný trojúhelník 28"/>
            <p:cNvSpPr/>
            <p:nvPr/>
          </p:nvSpPr>
          <p:spPr>
            <a:xfrm>
              <a:off x="2260493" y="3676550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Rovnoramenný trojúhelník 30"/>
            <p:cNvSpPr/>
            <p:nvPr/>
          </p:nvSpPr>
          <p:spPr>
            <a:xfrm rot="10800000">
              <a:off x="2241365" y="1679959"/>
              <a:ext cx="4044840" cy="2003121"/>
            </a:xfrm>
            <a:prstGeom prst="triangle">
              <a:avLst>
                <a:gd name="adj" fmla="val 4983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2560742" y="1710941"/>
              <a:ext cx="1730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světelný kužel</a:t>
              </a:r>
            </a:p>
          </p:txBody>
        </p:sp>
      </p:grp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843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Lorentzova transformace</a:t>
            </a:r>
            <a:endParaRPr lang="cs-CZ" sz="20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272643" y="1254039"/>
            <a:ext cx="0" cy="4924693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306286" y="3685904"/>
            <a:ext cx="633548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062969" y="881573"/>
            <a:ext cx="58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ct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89524" y="3448760"/>
            <a:ext cx="41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x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1567543" y="888294"/>
            <a:ext cx="5702785" cy="5290439"/>
            <a:chOff x="1567543" y="888294"/>
            <a:chExt cx="5702785" cy="5290439"/>
          </a:xfrm>
        </p:grpSpPr>
        <p:cxnSp>
          <p:nvCxnSpPr>
            <p:cNvPr id="26" name="Přímá spojnice se šipkou 25"/>
            <p:cNvCxnSpPr/>
            <p:nvPr/>
          </p:nvCxnSpPr>
          <p:spPr>
            <a:xfrm flipV="1">
              <a:off x="2841171" y="1254039"/>
              <a:ext cx="2808514" cy="492469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 flipV="1">
              <a:off x="1567543" y="2199458"/>
              <a:ext cx="5278241" cy="304527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ovéPole 32"/>
            <p:cNvSpPr txBox="1"/>
            <p:nvPr/>
          </p:nvSpPr>
          <p:spPr>
            <a:xfrm>
              <a:off x="5538626" y="888294"/>
              <a:ext cx="587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ct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6832722" y="1921031"/>
              <a:ext cx="437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4262814" y="2486642"/>
              <a:ext cx="585480" cy="164460"/>
            </a:xfrm>
            <a:custGeom>
              <a:avLst/>
              <a:gdLst>
                <a:gd name="connsiteX0" fmla="*/ 0 w 585480"/>
                <a:gd name="connsiteY0" fmla="*/ 0 h 164460"/>
                <a:gd name="connsiteX1" fmla="*/ 585480 w 585480"/>
                <a:gd name="connsiteY1" fmla="*/ 164460 h 16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480" h="164460">
                  <a:moveTo>
                    <a:pt x="0" y="0"/>
                  </a:moveTo>
                  <a:cubicBezTo>
                    <a:pt x="208865" y="22476"/>
                    <a:pt x="417730" y="44952"/>
                    <a:pt x="585480" y="16446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5295626" y="3091856"/>
              <a:ext cx="243401" cy="598636"/>
            </a:xfrm>
            <a:custGeom>
              <a:avLst/>
              <a:gdLst>
                <a:gd name="connsiteX0" fmla="*/ 243401 w 243401"/>
                <a:gd name="connsiteY0" fmla="*/ 598636 h 598636"/>
                <a:gd name="connsiteX1" fmla="*/ 0 w 243401"/>
                <a:gd name="connsiteY1" fmla="*/ 0 h 59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01" h="598636">
                  <a:moveTo>
                    <a:pt x="243401" y="598636"/>
                  </a:moveTo>
                  <a:cubicBezTo>
                    <a:pt x="227503" y="394705"/>
                    <a:pt x="211606" y="190774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5631986" y="3028984"/>
                  <a:ext cx="1189043" cy="567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tan</m:t>
                            </m:r>
                          </m:fName>
                          <m:e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𝛼</m:t>
                            </m:r>
                            <m:r>
                              <a:rPr lang="en-GB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𝑐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dirty="0" smtClean="0">
                    <a:solidFill>
                      <a:srgbClr val="C0000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1986" y="3028984"/>
                  <a:ext cx="1189043" cy="56720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Skupina 94"/>
          <p:cNvGrpSpPr/>
          <p:nvPr/>
        </p:nvGrpSpPr>
        <p:grpSpPr>
          <a:xfrm>
            <a:off x="698691" y="1006006"/>
            <a:ext cx="5885836" cy="5451211"/>
            <a:chOff x="698691" y="1006006"/>
            <a:chExt cx="5885836" cy="5451211"/>
          </a:xfrm>
        </p:grpSpPr>
        <p:cxnSp>
          <p:nvCxnSpPr>
            <p:cNvPr id="53" name="Přímá spojnice se šipkou 52"/>
            <p:cNvCxnSpPr/>
            <p:nvPr/>
          </p:nvCxnSpPr>
          <p:spPr>
            <a:xfrm flipV="1">
              <a:off x="1306286" y="1803218"/>
              <a:ext cx="5278241" cy="3045279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se šipkou 57"/>
            <p:cNvCxnSpPr/>
            <p:nvPr/>
          </p:nvCxnSpPr>
          <p:spPr>
            <a:xfrm flipV="1">
              <a:off x="2215241" y="1006006"/>
              <a:ext cx="2808514" cy="4924694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ovéPole 60"/>
            <p:cNvSpPr txBox="1"/>
            <p:nvPr/>
          </p:nvSpPr>
          <p:spPr>
            <a:xfrm rot="19778465">
              <a:off x="698691" y="4225561"/>
              <a:ext cx="20508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sou</a:t>
              </a:r>
              <a:r>
                <a:rPr lang="cs-CZ" sz="15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časné události</a:t>
              </a:r>
            </a:p>
          </p:txBody>
        </p:sp>
        <p:sp>
          <p:nvSpPr>
            <p:cNvPr id="62" name="TextovéPole 61"/>
            <p:cNvSpPr txBox="1"/>
            <p:nvPr/>
          </p:nvSpPr>
          <p:spPr>
            <a:xfrm rot="17960984">
              <a:off x="1248121" y="5270200"/>
              <a:ext cx="20508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sou</a:t>
              </a:r>
              <a:r>
                <a:rPr lang="cs-CZ" sz="1500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místné</a:t>
              </a:r>
              <a:r>
                <a:rPr lang="cs-CZ" sz="15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 události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8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avel\Desktop\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35" y="352395"/>
            <a:ext cx="3707289" cy="282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843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Lorentzova transformace</a:t>
            </a:r>
            <a:endParaRPr lang="cs-CZ" sz="20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620439" y="927437"/>
            <a:ext cx="493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rebuchet MS" panose="020B0603020202020204" pitchFamily="34" charset="0"/>
              </a:rPr>
              <a:t>- </a:t>
            </a:r>
            <a:r>
              <a:rPr lang="en-GB" dirty="0" err="1" smtClean="0">
                <a:latin typeface="Trebuchet MS" panose="020B0603020202020204" pitchFamily="34" charset="0"/>
              </a:rPr>
              <a:t>analogie</a:t>
            </a:r>
            <a:r>
              <a:rPr lang="en-GB" dirty="0" smtClean="0">
                <a:latin typeface="Trebuchet MS" panose="020B0603020202020204" pitchFamily="34" charset="0"/>
              </a:rPr>
              <a:t> </a:t>
            </a:r>
            <a:r>
              <a:rPr lang="en-GB" b="1" dirty="0" smtClean="0">
                <a:latin typeface="Trebuchet MS" panose="020B0603020202020204" pitchFamily="34" charset="0"/>
              </a:rPr>
              <a:t>n</a:t>
            </a:r>
            <a:r>
              <a:rPr lang="cs-CZ" b="1" dirty="0" err="1" smtClean="0">
                <a:latin typeface="Trebuchet MS" panose="020B0603020202020204" pitchFamily="34" charset="0"/>
              </a:rPr>
              <a:t>atočení</a:t>
            </a:r>
            <a:r>
              <a:rPr lang="cs-CZ" b="1" dirty="0" smtClean="0">
                <a:latin typeface="Trebuchet MS" panose="020B0603020202020204" pitchFamily="34" charset="0"/>
              </a:rPr>
              <a:t> prostorových souřadnic</a:t>
            </a:r>
            <a:endParaRPr lang="cs-CZ" b="1" dirty="0">
              <a:latin typeface="Trebuchet MS" panose="020B0603020202020204" pitchFamily="34" charset="0"/>
            </a:endParaRPr>
          </a:p>
        </p:txBody>
      </p:sp>
      <p:grpSp>
        <p:nvGrpSpPr>
          <p:cNvPr id="92" name="Skupina 91"/>
          <p:cNvGrpSpPr/>
          <p:nvPr/>
        </p:nvGrpSpPr>
        <p:grpSpPr>
          <a:xfrm>
            <a:off x="851218" y="1301327"/>
            <a:ext cx="2871191" cy="2639303"/>
            <a:chOff x="5916572" y="772704"/>
            <a:chExt cx="2871191" cy="2639303"/>
          </a:xfrm>
        </p:grpSpPr>
        <p:sp>
          <p:nvSpPr>
            <p:cNvPr id="70" name="TextovéPole 69"/>
            <p:cNvSpPr txBox="1"/>
            <p:nvPr/>
          </p:nvSpPr>
          <p:spPr>
            <a:xfrm>
              <a:off x="5916572" y="772704"/>
              <a:ext cx="405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y</a:t>
              </a:r>
              <a:r>
                <a:rPr lang="en-GB" sz="2000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’</a:t>
              </a:r>
              <a:endPara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1" name="TextovéPole 70"/>
            <p:cNvSpPr txBox="1"/>
            <p:nvPr/>
          </p:nvSpPr>
          <p:spPr>
            <a:xfrm>
              <a:off x="8382464" y="3011897"/>
              <a:ext cx="405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x</a:t>
              </a:r>
              <a:r>
                <a:rPr lang="en-GB" sz="2000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’</a:t>
              </a:r>
              <a:endPara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  <p:grpSp>
          <p:nvGrpSpPr>
            <p:cNvPr id="40" name="Skupina 39"/>
            <p:cNvGrpSpPr/>
            <p:nvPr/>
          </p:nvGrpSpPr>
          <p:grpSpPr>
            <a:xfrm>
              <a:off x="5942264" y="1172466"/>
              <a:ext cx="2504435" cy="2219692"/>
              <a:chOff x="6126448" y="1389540"/>
              <a:chExt cx="2504435" cy="2219692"/>
            </a:xfrm>
          </p:grpSpPr>
          <p:cxnSp>
            <p:nvCxnSpPr>
              <p:cNvPr id="36" name="Přímá spojnice se šipkou 35"/>
              <p:cNvCxnSpPr/>
              <p:nvPr/>
            </p:nvCxnSpPr>
            <p:spPr>
              <a:xfrm>
                <a:off x="6126448" y="3448760"/>
                <a:ext cx="2504435" cy="0"/>
              </a:xfrm>
              <a:prstGeom prst="straightConnector1">
                <a:avLst/>
              </a:prstGeom>
              <a:ln w="25400">
                <a:solidFill>
                  <a:srgbClr val="00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se šipkou 66"/>
              <p:cNvCxnSpPr/>
              <p:nvPr/>
            </p:nvCxnSpPr>
            <p:spPr>
              <a:xfrm flipV="1">
                <a:off x="6278848" y="1389540"/>
                <a:ext cx="0" cy="2219692"/>
              </a:xfrm>
              <a:prstGeom prst="straightConnector1">
                <a:avLst/>
              </a:prstGeom>
              <a:ln w="25400">
                <a:solidFill>
                  <a:srgbClr val="00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TextovéPole 80"/>
            <p:cNvSpPr txBox="1"/>
            <p:nvPr/>
          </p:nvSpPr>
          <p:spPr>
            <a:xfrm>
              <a:off x="7069669" y="2585322"/>
              <a:ext cx="1570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[</a:t>
              </a:r>
              <a:r>
                <a:rPr lang="en-GB" dirty="0" err="1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x’,y</a:t>
              </a:r>
              <a:r>
                <a:rPr lang="en-GB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’]=[5,0</a:t>
              </a:r>
              <a:r>
                <a:rPr lang="en-GB" dirty="0">
                  <a:solidFill>
                    <a:srgbClr val="009900"/>
                  </a:solidFill>
                  <a:latin typeface="Trebuchet MS" panose="020B0603020202020204" pitchFamily="34" charset="0"/>
                </a:rPr>
                <a:t>]</a:t>
              </a:r>
              <a:endParaRPr lang="cs-CZ" dirty="0" smtClean="0">
                <a:solidFill>
                  <a:srgbClr val="0099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1" name="Ovál 40"/>
            <p:cNvSpPr/>
            <p:nvPr/>
          </p:nvSpPr>
          <p:spPr>
            <a:xfrm>
              <a:off x="7275742" y="3125228"/>
              <a:ext cx="198000" cy="19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1029310" y="1700900"/>
            <a:ext cx="2687498" cy="3626145"/>
            <a:chOff x="6094664" y="1173084"/>
            <a:chExt cx="2687498" cy="3626145"/>
          </a:xfrm>
        </p:grpSpPr>
        <p:sp>
          <p:nvSpPr>
            <p:cNvPr id="72" name="TextovéPole 71"/>
            <p:cNvSpPr txBox="1"/>
            <p:nvPr/>
          </p:nvSpPr>
          <p:spPr>
            <a:xfrm>
              <a:off x="7194481" y="1173084"/>
              <a:ext cx="405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y</a:t>
              </a:r>
            </a:p>
          </p:txBody>
        </p:sp>
        <p:sp>
          <p:nvSpPr>
            <p:cNvPr id="73" name="TextovéPole 72"/>
            <p:cNvSpPr txBox="1"/>
            <p:nvPr/>
          </p:nvSpPr>
          <p:spPr>
            <a:xfrm>
              <a:off x="7940154" y="4399119"/>
              <a:ext cx="405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</a:t>
              </a:r>
            </a:p>
          </p:txBody>
        </p:sp>
        <p:grpSp>
          <p:nvGrpSpPr>
            <p:cNvPr id="39" name="Skupina 38"/>
            <p:cNvGrpSpPr/>
            <p:nvPr/>
          </p:nvGrpSpPr>
          <p:grpSpPr>
            <a:xfrm rot="2121560">
              <a:off x="6277727" y="1979592"/>
              <a:ext cx="2504435" cy="2219692"/>
              <a:chOff x="6278848" y="1541940"/>
              <a:chExt cx="2504435" cy="2219692"/>
            </a:xfrm>
          </p:grpSpPr>
          <p:cxnSp>
            <p:nvCxnSpPr>
              <p:cNvPr id="68" name="Přímá spojnice se šipkou 67"/>
              <p:cNvCxnSpPr/>
              <p:nvPr/>
            </p:nvCxnSpPr>
            <p:spPr>
              <a:xfrm>
                <a:off x="6278848" y="3601160"/>
                <a:ext cx="2504435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Přímá spojnice se šipkou 68"/>
              <p:cNvCxnSpPr/>
              <p:nvPr/>
            </p:nvCxnSpPr>
            <p:spPr>
              <a:xfrm flipV="1">
                <a:off x="6431248" y="1541940"/>
                <a:ext cx="0" cy="2219692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Volný tvar 76"/>
            <p:cNvSpPr/>
            <p:nvPr/>
          </p:nvSpPr>
          <p:spPr>
            <a:xfrm>
              <a:off x="6094664" y="2238911"/>
              <a:ext cx="585480" cy="164460"/>
            </a:xfrm>
            <a:custGeom>
              <a:avLst/>
              <a:gdLst>
                <a:gd name="connsiteX0" fmla="*/ 0 w 585480"/>
                <a:gd name="connsiteY0" fmla="*/ 0 h 164460"/>
                <a:gd name="connsiteX1" fmla="*/ 585480 w 585480"/>
                <a:gd name="connsiteY1" fmla="*/ 164460 h 16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5480" h="164460">
                  <a:moveTo>
                    <a:pt x="0" y="0"/>
                  </a:moveTo>
                  <a:cubicBezTo>
                    <a:pt x="208865" y="22476"/>
                    <a:pt x="417730" y="44952"/>
                    <a:pt x="585480" y="16446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6252971" y="1740698"/>
              <a:ext cx="373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j</a:t>
              </a:r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1477162" y="3167122"/>
            <a:ext cx="2279299" cy="1171457"/>
            <a:chOff x="6538944" y="2637946"/>
            <a:chExt cx="2279299" cy="1171457"/>
          </a:xfrm>
        </p:grpSpPr>
        <p:cxnSp>
          <p:nvCxnSpPr>
            <p:cNvPr id="82" name="Přímá spojnice se šipkou 81"/>
            <p:cNvCxnSpPr/>
            <p:nvPr/>
          </p:nvCxnSpPr>
          <p:spPr>
            <a:xfrm flipV="1">
              <a:off x="6941733" y="3306123"/>
              <a:ext cx="373477" cy="503280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Přímá spojnice se šipkou 83"/>
            <p:cNvCxnSpPr/>
            <p:nvPr/>
          </p:nvCxnSpPr>
          <p:spPr>
            <a:xfrm>
              <a:off x="6538944" y="2637946"/>
              <a:ext cx="776266" cy="533658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ovéPole 88"/>
            <p:cNvSpPr txBox="1"/>
            <p:nvPr/>
          </p:nvSpPr>
          <p:spPr>
            <a:xfrm>
              <a:off x="7240527" y="3421999"/>
              <a:ext cx="1577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[</a:t>
              </a:r>
              <a:r>
                <a:rPr lang="en-GB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x,y</a:t>
              </a:r>
              <a:r>
                <a:rPr lang="en-GB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]=[4,3]</a:t>
              </a:r>
              <a:endParaRPr lang="cs-CZ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565743" y="5528260"/>
                <a:ext cx="3670757" cy="6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smtClean="0">
                    <a:latin typeface="Trebuchet MS" panose="020B0603020202020204" pitchFamily="34" charset="0"/>
                  </a:rPr>
                  <a:t>Při natočení se z</a:t>
                </a:r>
                <a:r>
                  <a:rPr lang="en-GB" dirty="0" err="1" smtClean="0">
                    <a:latin typeface="Trebuchet MS" panose="020B0603020202020204" pitchFamily="34" charset="0"/>
                  </a:rPr>
                  <a:t>achov</a:t>
                </a:r>
                <a:r>
                  <a:rPr lang="cs-CZ" dirty="0" err="1" smtClean="0">
                    <a:latin typeface="Trebuchet MS" panose="020B0603020202020204" pitchFamily="34" charset="0"/>
                  </a:rPr>
                  <a:t>ává</a:t>
                </a:r>
                <a:r>
                  <a:rPr lang="cs-CZ" dirty="0" smtClean="0">
                    <a:latin typeface="Trebuchet MS" panose="020B0603020202020204" pitchFamily="34" charset="0"/>
                  </a:rPr>
                  <a:t> délka: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𝑧</m:t>
                          </m:r>
                        </m:sub>
                        <m:sup>
                          <m:r>
                            <a:rPr lang="en-GB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cs-CZ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43" y="5528260"/>
                <a:ext cx="3670757" cy="673774"/>
              </a:xfrm>
              <a:prstGeom prst="rect">
                <a:avLst/>
              </a:prstGeom>
              <a:blipFill rotWithShape="1">
                <a:blip r:embed="rId3"/>
                <a:stretch>
                  <a:fillRect t="-5455" b="-1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4539460" y="3700780"/>
                <a:ext cx="4238405" cy="1842749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cs-CZ" dirty="0" smtClean="0">
                    <a:solidFill>
                      <a:srgbClr val="0000B4"/>
                    </a:solidFill>
                    <a:latin typeface="Trebuchet MS" panose="020B0603020202020204" pitchFamily="34" charset="0"/>
                  </a:rPr>
                  <a:t>Při Lorentzově transformaci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600" dirty="0">
                    <a:latin typeface="Trebuchet MS" panose="020B0603020202020204" pitchFamily="34" charset="0"/>
                  </a:rPr>
                  <a:t>d</a:t>
                </a:r>
                <a:r>
                  <a:rPr lang="cs-CZ" sz="1600" dirty="0" smtClean="0">
                    <a:latin typeface="Trebuchet MS" panose="020B0603020202020204" pitchFamily="34" charset="0"/>
                  </a:rPr>
                  <a:t>élka se nezachovává (kontrakce délek)</a:t>
                </a:r>
                <a:endParaRPr lang="en-GB" sz="1600" dirty="0" smtClean="0">
                  <a:latin typeface="Trebuchet MS" panose="020B060302020202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 err="1" smtClean="0">
                    <a:latin typeface="Trebuchet MS" panose="020B0603020202020204" pitchFamily="34" charset="0"/>
                  </a:rPr>
                  <a:t>doba</a:t>
                </a:r>
                <a:r>
                  <a:rPr lang="en-GB" sz="1600" dirty="0" smtClean="0">
                    <a:latin typeface="Trebuchet MS" panose="020B0603020202020204" pitchFamily="34" charset="0"/>
                  </a:rPr>
                  <a:t> se </a:t>
                </a:r>
                <a:r>
                  <a:rPr lang="en-GB" sz="1600" dirty="0" err="1" smtClean="0">
                    <a:latin typeface="Trebuchet MS" panose="020B0603020202020204" pitchFamily="34" charset="0"/>
                  </a:rPr>
                  <a:t>nezachov</a:t>
                </a:r>
                <a:r>
                  <a:rPr lang="cs-CZ" sz="1600" dirty="0" err="1" smtClean="0">
                    <a:latin typeface="Trebuchet MS" panose="020B0603020202020204" pitchFamily="34" charset="0"/>
                  </a:rPr>
                  <a:t>ává</a:t>
                </a:r>
                <a:r>
                  <a:rPr lang="cs-CZ" sz="1600" dirty="0" smtClean="0">
                    <a:latin typeface="Trebuchet MS" panose="020B0603020202020204" pitchFamily="34" charset="0"/>
                  </a:rPr>
                  <a:t> (dilatace času)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cs-CZ" sz="1600" dirty="0" smtClean="0">
                    <a:latin typeface="Trebuchet MS" panose="020B0603020202020204" pitchFamily="34" charset="0"/>
                  </a:rPr>
                  <a:t>zachovává se </a:t>
                </a:r>
                <a:r>
                  <a:rPr lang="cs-CZ" sz="1600" b="1" dirty="0" smtClean="0">
                    <a:solidFill>
                      <a:srgbClr val="C00000"/>
                    </a:solidFill>
                    <a:latin typeface="Trebuchet MS" panose="020B0603020202020204" pitchFamily="34" charset="0"/>
                  </a:rPr>
                  <a:t>časoprostorový interval</a:t>
                </a:r>
                <a:endParaRPr lang="en-GB" sz="1600" b="1" dirty="0" smtClean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cs-CZ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</m:t>
                          </m:r>
                        </m:e>
                        <m:sup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GB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sub>
                        <m:sup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bSup>
                      <m:r>
                        <a:rPr lang="en-GB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𝒚</m:t>
                          </m:r>
                        </m:sub>
                        <m:sup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bSup>
                      <m:r>
                        <a:rPr lang="en-GB" sz="20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𝒅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𝒛</m:t>
                          </m:r>
                        </m:sub>
                        <m:sup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bSup>
                      <m:r>
                        <a:rPr lang="en-GB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𝒄</m:t>
                              </m:r>
                              <m:sSub>
                                <m:sSubPr>
                                  <m:ctrlPr>
                                    <a:rPr lang="en-GB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GB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cs-CZ" sz="2000" b="1" dirty="0" smtClean="0">
                  <a:solidFill>
                    <a:srgbClr val="C0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60" y="3700780"/>
                <a:ext cx="4238405" cy="1842749"/>
              </a:xfrm>
              <a:prstGeom prst="rect">
                <a:avLst/>
              </a:prstGeom>
              <a:blipFill rotWithShape="1">
                <a:blip r:embed="rId4"/>
                <a:stretch>
                  <a:fillRect l="-1001" t="-1307"/>
                </a:stretch>
              </a:blipFill>
              <a:ln w="2540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843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Relativita současnosti</a:t>
            </a:r>
            <a:endParaRPr lang="cs-CZ" sz="20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272643" y="1254039"/>
            <a:ext cx="0" cy="4924693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306286" y="3685904"/>
            <a:ext cx="633548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062969" y="881573"/>
            <a:ext cx="568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ct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89523" y="3448760"/>
            <a:ext cx="46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x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1567543" y="888294"/>
            <a:ext cx="5702785" cy="5290439"/>
            <a:chOff x="1567543" y="888294"/>
            <a:chExt cx="5702785" cy="5290439"/>
          </a:xfrm>
        </p:grpSpPr>
        <p:cxnSp>
          <p:nvCxnSpPr>
            <p:cNvPr id="26" name="Přímá spojnice se šipkou 25"/>
            <p:cNvCxnSpPr/>
            <p:nvPr/>
          </p:nvCxnSpPr>
          <p:spPr>
            <a:xfrm flipV="1">
              <a:off x="2841171" y="1254039"/>
              <a:ext cx="2808514" cy="492469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 flipV="1">
              <a:off x="1567543" y="2199458"/>
              <a:ext cx="5278241" cy="304527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ovéPole 32"/>
            <p:cNvSpPr txBox="1"/>
            <p:nvPr/>
          </p:nvSpPr>
          <p:spPr>
            <a:xfrm>
              <a:off x="5538626" y="888294"/>
              <a:ext cx="587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ct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6832722" y="1921031"/>
              <a:ext cx="437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2822988" y="3006085"/>
            <a:ext cx="1245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 smtClean="0">
                <a:latin typeface="Trebuchet MS" panose="020B0603020202020204" pitchFamily="34" charset="0"/>
              </a:rPr>
              <a:t>zadní dveře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98691" y="2304515"/>
            <a:ext cx="5024532" cy="2543983"/>
            <a:chOff x="698691" y="2304515"/>
            <a:chExt cx="5024532" cy="2543983"/>
          </a:xfrm>
        </p:grpSpPr>
        <p:cxnSp>
          <p:nvCxnSpPr>
            <p:cNvPr id="39" name="Přímá spojnice se šipkou 38"/>
            <p:cNvCxnSpPr/>
            <p:nvPr/>
          </p:nvCxnSpPr>
          <p:spPr>
            <a:xfrm flipV="1">
              <a:off x="1306286" y="2304515"/>
              <a:ext cx="4416937" cy="2543983"/>
            </a:xfrm>
            <a:prstGeom prst="straightConnector1">
              <a:avLst/>
            </a:prstGeom>
            <a:ln w="12700">
              <a:solidFill>
                <a:srgbClr val="C0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 rot="19778465">
              <a:off x="698691" y="4225561"/>
              <a:ext cx="20508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sou</a:t>
              </a:r>
              <a:r>
                <a:rPr lang="cs-CZ" sz="15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časné události</a:t>
              </a: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5316327" y="1932084"/>
            <a:ext cx="1346844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b="1" dirty="0" smtClean="0">
                <a:latin typeface="Trebuchet MS" panose="020B0603020202020204" pitchFamily="34" charset="0"/>
              </a:rPr>
              <a:t>přední dveře</a:t>
            </a:r>
          </a:p>
        </p:txBody>
      </p:sp>
      <p:sp>
        <p:nvSpPr>
          <p:cNvPr id="2" name="Ovál 1"/>
          <p:cNvSpPr/>
          <p:nvPr/>
        </p:nvSpPr>
        <p:spPr>
          <a:xfrm>
            <a:off x="3678156" y="3335544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5469685" y="2304515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2" name="Picture 2" descr="D:\Pavel\Documents\Fyzika\Science To Go\Relativita\Obrazek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06" y="177760"/>
            <a:ext cx="1891508" cy="28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1296" y="329156"/>
            <a:ext cx="659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Galileova transformace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81296" y="887810"/>
            <a:ext cx="804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- přechod od jedné inerciální vztažné soustavy do jiné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2533358" y="1420147"/>
            <a:ext cx="1554482" cy="1349213"/>
            <a:chOff x="1361652" y="1725896"/>
            <a:chExt cx="1554482" cy="1349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ovéPole 9"/>
                <p:cNvSpPr txBox="1"/>
                <p:nvPr/>
              </p:nvSpPr>
              <p:spPr>
                <a:xfrm>
                  <a:off x="1394307" y="1725896"/>
                  <a:ext cx="15218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b="0" i="1" smtClean="0">
                            <a:latin typeface="Cambria Math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/>
                          </a:rPr>
                          <m:t>+</m:t>
                        </m:r>
                        <m:r>
                          <a:rPr lang="en-GB" sz="2000" b="0" i="1" smtClean="0">
                            <a:latin typeface="Cambria Math"/>
                          </a:rPr>
                          <m:t>𝑣𝑡</m:t>
                        </m:r>
                      </m:oMath>
                    </m:oMathPara>
                  </a14:m>
                  <a:endParaRPr lang="en-GB" sz="2000" b="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ovéPol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4307" y="1725896"/>
                  <a:ext cx="1521827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délník 10"/>
                <p:cNvSpPr/>
                <p:nvPr/>
              </p:nvSpPr>
              <p:spPr>
                <a:xfrm>
                  <a:off x="1361652" y="2059446"/>
                  <a:ext cx="102543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GB" sz="2000" dirty="0">
                    <a:latin typeface="Trebuchet MS" panose="020B0603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GB" sz="2000" dirty="0">
                    <a:latin typeface="Trebuchet MS" panose="020B0603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cs-CZ" sz="2000" dirty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Obdélní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1652" y="2059446"/>
                  <a:ext cx="1025434" cy="101566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Skupina 15"/>
          <p:cNvGrpSpPr/>
          <p:nvPr/>
        </p:nvGrpSpPr>
        <p:grpSpPr>
          <a:xfrm>
            <a:off x="3877188" y="1512092"/>
            <a:ext cx="4883980" cy="1871242"/>
            <a:chOff x="2271957" y="2759549"/>
            <a:chExt cx="4883980" cy="1871242"/>
          </a:xfrm>
        </p:grpSpPr>
        <p:pic>
          <p:nvPicPr>
            <p:cNvPr id="13319" name="Picture 7" descr="http://sweetclipart.com/multisite/sweetclipart/files/train_silhouett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2271957" y="3029405"/>
              <a:ext cx="4883980" cy="160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5" name="Picture 3" descr="D:\Pavel\Documents\Fyzika\Science To Go\Šebestová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664" y="2759549"/>
              <a:ext cx="650094" cy="148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Přímá spojnice se šipkou 13"/>
            <p:cNvCxnSpPr>
              <a:stCxn id="13315" idx="2"/>
            </p:cNvCxnSpPr>
            <p:nvPr/>
          </p:nvCxnSpPr>
          <p:spPr>
            <a:xfrm>
              <a:off x="3038711" y="4242467"/>
              <a:ext cx="1358441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3910423" y="3873135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x</a:t>
              </a:r>
            </a:p>
          </p:txBody>
        </p:sp>
      </p:grpSp>
      <p:pic>
        <p:nvPicPr>
          <p:cNvPr id="13320" name="Picture 8" descr="D:\Pavel\Documents\Fyzika\Science To Go\Ma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6" y="1573654"/>
            <a:ext cx="820304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Přímá spojnice se šipkou 26"/>
          <p:cNvCxnSpPr/>
          <p:nvPr/>
        </p:nvCxnSpPr>
        <p:spPr>
          <a:xfrm>
            <a:off x="1220788" y="2995010"/>
            <a:ext cx="1358441" cy="0"/>
          </a:xfrm>
          <a:prstGeom prst="straightConnector1">
            <a:avLst/>
          </a:prstGeom>
          <a:ln w="38100">
            <a:solidFill>
              <a:srgbClr val="C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043109" y="2582386"/>
            <a:ext cx="464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x</a:t>
            </a:r>
            <a:r>
              <a:rPr lang="en-GB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’</a:t>
            </a:r>
            <a:endParaRPr lang="cs-CZ" sz="2200" i="1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612625" y="1573654"/>
            <a:ext cx="725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t’</a:t>
            </a:r>
            <a:endParaRPr lang="cs-CZ" sz="2200" i="1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968989" y="1512092"/>
            <a:ext cx="287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t</a:t>
            </a:r>
            <a:endParaRPr lang="cs-CZ" sz="22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7487539" y="1854506"/>
            <a:ext cx="1280160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8432820" y="1390865"/>
            <a:ext cx="433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latin typeface="Trebuchet MS" panose="020B0603020202020204" pitchFamily="34" charset="0"/>
              </a:rPr>
              <a:t>v</a:t>
            </a:r>
            <a:endParaRPr lang="cs-CZ" sz="2200" i="1" dirty="0" smtClean="0">
              <a:latin typeface="Trebuchet MS" panose="020B0603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39141" y="3570387"/>
            <a:ext cx="514567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Galileův princip relativity: </a:t>
            </a:r>
          </a:p>
          <a:p>
            <a:pPr algn="ctr"/>
            <a:r>
              <a:rPr lang="cs-CZ" dirty="0" smtClean="0">
                <a:latin typeface="Trebuchet MS" panose="020B0603020202020204" pitchFamily="34" charset="0"/>
              </a:rPr>
              <a:t>Všechny inerciální soustavy jsou rovnocenné.</a:t>
            </a:r>
          </a:p>
          <a:p>
            <a:pPr algn="ctr"/>
            <a:r>
              <a:rPr lang="cs-CZ" b="1" dirty="0" smtClean="0">
                <a:latin typeface="Trebuchet MS" panose="020B0603020202020204" pitchFamily="34" charset="0"/>
              </a:rPr>
              <a:t>Platí v nich stejné přírodní zákony.</a:t>
            </a:r>
          </a:p>
          <a:p>
            <a:pPr algn="ctr"/>
            <a:r>
              <a:rPr lang="cs-CZ" dirty="0" smtClean="0">
                <a:latin typeface="Trebuchet MS" panose="020B0603020202020204" pitchFamily="34" charset="0"/>
              </a:rPr>
              <a:t>Pohybují se vůči sobě rovnoměrně přímočaře.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844042" y="3620080"/>
            <a:ext cx="327224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Důsled</a:t>
            </a:r>
            <a:r>
              <a:rPr lang="en-GB" sz="1600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ek</a:t>
            </a:r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cs-CZ" sz="1600" b="1" dirty="0" smtClean="0">
                <a:latin typeface="Trebuchet MS" panose="020B0603020202020204" pitchFamily="34" charset="0"/>
              </a:rPr>
              <a:t>Rychlost a poloha jsou relativní</a:t>
            </a:r>
            <a:r>
              <a:rPr lang="cs-CZ" sz="1600" dirty="0" smtClean="0">
                <a:latin typeface="Trebuchet MS" panose="020B0603020202020204" pitchFamily="34" charset="0"/>
              </a:rPr>
              <a:t>: Má smysl udávat jen ve vztahu k něčemu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25561" y="5068067"/>
            <a:ext cx="754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latin typeface="Trebuchet MS" panose="020B0603020202020204" pitchFamily="34" charset="0"/>
              </a:rPr>
              <a:t>inerci</a:t>
            </a:r>
            <a:r>
              <a:rPr lang="cs-CZ" i="1" dirty="0" err="1" smtClean="0">
                <a:latin typeface="Trebuchet MS" panose="020B0603020202020204" pitchFamily="34" charset="0"/>
              </a:rPr>
              <a:t>ální</a:t>
            </a:r>
            <a:r>
              <a:rPr lang="cs-CZ" i="1" dirty="0" smtClean="0">
                <a:latin typeface="Trebuchet MS" panose="020B0603020202020204" pitchFamily="34" charset="0"/>
              </a:rPr>
              <a:t> vztažná soustava </a:t>
            </a:r>
            <a:r>
              <a:rPr lang="cs-CZ" dirty="0" smtClean="0">
                <a:latin typeface="Trebuchet MS" panose="020B0603020202020204" pitchFamily="34" charset="0"/>
              </a:rPr>
              <a:t>– celková síla, která na ni působí, je nulová</a:t>
            </a:r>
          </a:p>
        </p:txBody>
      </p:sp>
      <p:sp>
        <p:nvSpPr>
          <p:cNvPr id="3" name="Obdélník 2"/>
          <p:cNvSpPr/>
          <p:nvPr/>
        </p:nvSpPr>
        <p:spPr>
          <a:xfrm>
            <a:off x="725266" y="5643074"/>
            <a:ext cx="716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>
                <a:solidFill>
                  <a:srgbClr val="0000B4"/>
                </a:solidFill>
                <a:latin typeface="Trebuchet MS" panose="020B0603020202020204" pitchFamily="34" charset="0"/>
              </a:rPr>
              <a:t>Galileo Galilei (počátek 17. století</a:t>
            </a:r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 - </a:t>
            </a:r>
            <a:r>
              <a:rPr lang="cs-CZ" dirty="0" smtClean="0">
                <a:latin typeface="Trebuchet MS" panose="020B0603020202020204" pitchFamily="34" charset="0"/>
              </a:rPr>
              <a:t>princip setrvačnosti (inercie)</a:t>
            </a:r>
            <a:endParaRPr lang="cs-CZ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843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Relativita současnosti</a:t>
            </a:r>
            <a:endParaRPr lang="cs-CZ" sz="20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4272643" y="1254039"/>
            <a:ext cx="0" cy="4924693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306286" y="3685904"/>
            <a:ext cx="6335486" cy="0"/>
          </a:xfrm>
          <a:prstGeom prst="straightConnector1">
            <a:avLst/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062969" y="881573"/>
            <a:ext cx="568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ct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89523" y="3448760"/>
            <a:ext cx="469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x</a:t>
            </a:r>
            <a:r>
              <a:rPr lang="en-GB" sz="20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’</a:t>
            </a:r>
            <a:endParaRPr lang="cs-CZ" sz="20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1567543" y="888294"/>
            <a:ext cx="5702785" cy="5290439"/>
            <a:chOff x="1567543" y="888294"/>
            <a:chExt cx="5702785" cy="5290439"/>
          </a:xfrm>
        </p:grpSpPr>
        <p:cxnSp>
          <p:nvCxnSpPr>
            <p:cNvPr id="26" name="Přímá spojnice se šipkou 25"/>
            <p:cNvCxnSpPr/>
            <p:nvPr/>
          </p:nvCxnSpPr>
          <p:spPr>
            <a:xfrm flipV="1">
              <a:off x="2841171" y="1254039"/>
              <a:ext cx="2808514" cy="492469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 flipV="1">
              <a:off x="1567543" y="2199458"/>
              <a:ext cx="5278241" cy="304527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ovéPole 32"/>
            <p:cNvSpPr txBox="1"/>
            <p:nvPr/>
          </p:nvSpPr>
          <p:spPr>
            <a:xfrm>
              <a:off x="5538626" y="888294"/>
              <a:ext cx="587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i="1" dirty="0" err="1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ct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6832722" y="1921031"/>
              <a:ext cx="437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i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x</a:t>
              </a:r>
              <a:endParaRPr lang="cs-CZ" sz="2000" i="1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2822988" y="3006085"/>
            <a:ext cx="1245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b="1" dirty="0" smtClean="0">
                <a:latin typeface="Trebuchet MS" panose="020B0603020202020204" pitchFamily="34" charset="0"/>
              </a:rPr>
              <a:t>zadní dveře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316327" y="1932084"/>
            <a:ext cx="1346844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500" b="1" dirty="0" smtClean="0">
                <a:latin typeface="Trebuchet MS" panose="020B0603020202020204" pitchFamily="34" charset="0"/>
              </a:rPr>
              <a:t>přední dveře</a:t>
            </a:r>
          </a:p>
        </p:txBody>
      </p:sp>
      <p:sp>
        <p:nvSpPr>
          <p:cNvPr id="2" name="Ovál 1"/>
          <p:cNvSpPr/>
          <p:nvPr/>
        </p:nvSpPr>
        <p:spPr>
          <a:xfrm>
            <a:off x="3678156" y="3335544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5469685" y="2304515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1152389" y="3114555"/>
            <a:ext cx="3347603" cy="323165"/>
            <a:chOff x="1152389" y="3114555"/>
            <a:chExt cx="3347603" cy="323165"/>
          </a:xfrm>
        </p:grpSpPr>
        <p:cxnSp>
          <p:nvCxnSpPr>
            <p:cNvPr id="21" name="Přímá spojnice 20"/>
            <p:cNvCxnSpPr/>
            <p:nvPr/>
          </p:nvCxnSpPr>
          <p:spPr>
            <a:xfrm>
              <a:off x="1306286" y="3424564"/>
              <a:ext cx="3193706" cy="0"/>
            </a:xfrm>
            <a:prstGeom prst="line">
              <a:avLst/>
            </a:prstGeom>
            <a:ln w="12700">
              <a:solidFill>
                <a:srgbClr val="0099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/>
            <p:cNvSpPr txBox="1"/>
            <p:nvPr/>
          </p:nvSpPr>
          <p:spPr>
            <a:xfrm>
              <a:off x="1152389" y="3114555"/>
              <a:ext cx="155134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dřívější událost</a:t>
              </a: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1199287" y="2056497"/>
            <a:ext cx="4525387" cy="338018"/>
            <a:chOff x="1199287" y="2056497"/>
            <a:chExt cx="4525387" cy="338018"/>
          </a:xfrm>
        </p:grpSpPr>
        <p:cxnSp>
          <p:nvCxnSpPr>
            <p:cNvPr id="24" name="Přímá spojnice 23"/>
            <p:cNvCxnSpPr/>
            <p:nvPr/>
          </p:nvCxnSpPr>
          <p:spPr>
            <a:xfrm>
              <a:off x="1361732" y="2394515"/>
              <a:ext cx="4362942" cy="0"/>
            </a:xfrm>
            <a:prstGeom prst="line">
              <a:avLst/>
            </a:prstGeom>
            <a:ln w="12700">
              <a:solidFill>
                <a:srgbClr val="0099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ovéPole 28"/>
            <p:cNvSpPr txBox="1"/>
            <p:nvPr/>
          </p:nvSpPr>
          <p:spPr>
            <a:xfrm>
              <a:off x="1199287" y="2056497"/>
              <a:ext cx="17104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pozdější událost</a:t>
              </a:r>
            </a:p>
          </p:txBody>
        </p:sp>
      </p:grpSp>
      <p:pic>
        <p:nvPicPr>
          <p:cNvPr id="41" name="Picture 3" descr="D:\Pavel\Documents\Fyzika\Science To Go\Relativita\Relativi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30" y="1533478"/>
            <a:ext cx="1850459" cy="27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7017" y="332656"/>
            <a:ext cx="8438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Relativita současnosti</a:t>
            </a:r>
            <a:endParaRPr lang="cs-CZ" sz="2000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6" name="Picture 2" descr="D:\Pavel\Desktop\Obráze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68" y="247595"/>
            <a:ext cx="3004955" cy="23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723974" y="999295"/>
            <a:ext cx="407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rebuchet MS" panose="020B0603020202020204" pitchFamily="34" charset="0"/>
              </a:rPr>
              <a:t>Paradox</a:t>
            </a:r>
            <a:r>
              <a:rPr lang="cs-CZ" dirty="0" smtClean="0">
                <a:latin typeface="Trebuchet MS" panose="020B0603020202020204" pitchFamily="34" charset="0"/>
              </a:rPr>
              <a:t>: ukládání dlouhého žebříku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131331" y="1594146"/>
            <a:ext cx="756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garáž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1318726" y="1564967"/>
            <a:ext cx="2825688" cy="1219722"/>
            <a:chOff x="1318726" y="1564967"/>
            <a:chExt cx="2825688" cy="1219722"/>
          </a:xfrm>
        </p:grpSpPr>
        <p:pic>
          <p:nvPicPr>
            <p:cNvPr id="2052" name="Picture 4" descr="https://upload.wikimedia.org/wikipedia/commons/thumb/7/74/Ladder_Paradox_Overview.svg/278px-Ladder_Paradox_Overview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726" y="1564967"/>
              <a:ext cx="2825688" cy="121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2499317" y="2006417"/>
              <a:ext cx="578546" cy="332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644697" y="2351447"/>
            <a:ext cx="1358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přední dveře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3419336" y="2338815"/>
            <a:ext cx="12570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zadní dveře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2430278" y="2087484"/>
            <a:ext cx="7560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žebřík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627018" y="2887824"/>
            <a:ext cx="4168996" cy="2191061"/>
            <a:chOff x="627018" y="2887824"/>
            <a:chExt cx="4168996" cy="2191061"/>
          </a:xfrm>
        </p:grpSpPr>
        <p:grpSp>
          <p:nvGrpSpPr>
            <p:cNvPr id="12" name="Skupina 11"/>
            <p:cNvGrpSpPr/>
            <p:nvPr/>
          </p:nvGrpSpPr>
          <p:grpSpPr>
            <a:xfrm>
              <a:off x="850370" y="3674821"/>
              <a:ext cx="1778480" cy="1404064"/>
              <a:chOff x="838894" y="3321682"/>
              <a:chExt cx="1778480" cy="1404064"/>
            </a:xfrm>
          </p:grpSpPr>
          <p:pic>
            <p:nvPicPr>
              <p:cNvPr id="6148" name="Picture 4" descr="https://upload.wikimedia.org/wikipedia/commons/thumb/7/72/Ladder_Paradox_GarageFrame.svg/152px-Ladder_Paradox_GarageFrame.svg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894" y="3321682"/>
                <a:ext cx="1778480" cy="1404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Obdélník 38"/>
              <p:cNvSpPr/>
              <p:nvPr/>
            </p:nvSpPr>
            <p:spPr>
              <a:xfrm>
                <a:off x="1338460" y="3807708"/>
                <a:ext cx="578546" cy="332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0" name="Obdélník 39"/>
              <p:cNvSpPr/>
              <p:nvPr/>
            </p:nvSpPr>
            <p:spPr>
              <a:xfrm>
                <a:off x="1049186" y="4086834"/>
                <a:ext cx="1148005" cy="1661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8" name="TextovéPole 17"/>
            <p:cNvSpPr txBox="1"/>
            <p:nvPr/>
          </p:nvSpPr>
          <p:spPr>
            <a:xfrm>
              <a:off x="627018" y="2887824"/>
              <a:ext cx="41689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latin typeface="Trebuchet MS" panose="020B0603020202020204" pitchFamily="34" charset="0"/>
                </a:rPr>
                <a:t>Rozhýbeme </a:t>
              </a:r>
              <a:r>
                <a:rPr lang="cs-CZ" sz="14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žebřík</a:t>
              </a:r>
              <a:r>
                <a:rPr lang="cs-CZ" sz="14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400" dirty="0" smtClean="0">
                  <a:latin typeface="Trebuchet MS" panose="020B0603020202020204" pitchFamily="34" charset="0"/>
                </a:rPr>
                <a:t>na relativistickou rychlost 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v</a:t>
              </a:r>
              <a:r>
                <a:rPr lang="cs-CZ" sz="1400" dirty="0" smtClean="0">
                  <a:latin typeface="Trebuchet MS" panose="020B0603020202020204" pitchFamily="34" charset="0"/>
                </a:rPr>
                <a:t>.</a:t>
              </a:r>
            </a:p>
            <a:p>
              <a:r>
                <a:rPr lang="cs-CZ" sz="1400" dirty="0" smtClean="0">
                  <a:latin typeface="Trebuchet MS" panose="020B0603020202020204" pitchFamily="34" charset="0"/>
                </a:rPr>
                <a:t>Díky 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kontrakci délek</a:t>
              </a:r>
              <a:r>
                <a:rPr lang="cs-CZ" sz="1400" dirty="0" smtClean="0">
                  <a:latin typeface="Trebuchet MS" panose="020B0603020202020204" pitchFamily="34" charset="0"/>
                </a:rPr>
                <a:t> se vůči garáži zkrátí a vejde se dovnitř. Když je uvnitř, zavřeme 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naráz </a:t>
              </a:r>
              <a:r>
                <a:rPr lang="cs-CZ" sz="1400" dirty="0" smtClean="0">
                  <a:latin typeface="Trebuchet MS" panose="020B0603020202020204" pitchFamily="34" charset="0"/>
                </a:rPr>
                <a:t>dveře.</a:t>
              </a: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4959679" y="2909845"/>
            <a:ext cx="4105379" cy="2202417"/>
            <a:chOff x="4959679" y="2909845"/>
            <a:chExt cx="4105379" cy="2202417"/>
          </a:xfrm>
        </p:grpSpPr>
        <p:grpSp>
          <p:nvGrpSpPr>
            <p:cNvPr id="15" name="Skupina 14"/>
            <p:cNvGrpSpPr/>
            <p:nvPr/>
          </p:nvGrpSpPr>
          <p:grpSpPr>
            <a:xfrm>
              <a:off x="5223126" y="3687520"/>
              <a:ext cx="1881360" cy="1424742"/>
              <a:chOff x="3253951" y="3314160"/>
              <a:chExt cx="1881360" cy="1424742"/>
            </a:xfrm>
          </p:grpSpPr>
          <p:pic>
            <p:nvPicPr>
              <p:cNvPr id="6150" name="Picture 6" descr="https://upload.wikimedia.org/wikipedia/commons/thumb/4/4b/Ladder_Paradox_LadderFrame.svg/150px-Ladder_Paradox_LadderFrame.sv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3951" y="3314160"/>
                <a:ext cx="1780926" cy="1424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Obdélník 40"/>
              <p:cNvSpPr/>
              <p:nvPr/>
            </p:nvSpPr>
            <p:spPr>
              <a:xfrm>
                <a:off x="3791490" y="3973907"/>
                <a:ext cx="578546" cy="27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3" name="Obdélník 42"/>
              <p:cNvSpPr/>
              <p:nvPr/>
            </p:nvSpPr>
            <p:spPr>
              <a:xfrm>
                <a:off x="4460695" y="3387884"/>
                <a:ext cx="578546" cy="432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Obdélník 43"/>
              <p:cNvSpPr/>
              <p:nvPr/>
            </p:nvSpPr>
            <p:spPr>
              <a:xfrm>
                <a:off x="4556765" y="3701359"/>
                <a:ext cx="578546" cy="2725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49" name="TextovéPole 48"/>
            <p:cNvSpPr txBox="1"/>
            <p:nvPr/>
          </p:nvSpPr>
          <p:spPr>
            <a:xfrm>
              <a:off x="4959679" y="2909845"/>
              <a:ext cx="41053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latin typeface="Trebuchet MS" panose="020B0603020202020204" pitchFamily="34" charset="0"/>
                </a:rPr>
                <a:t>Sedíme na žebříku a </a:t>
              </a:r>
              <a:r>
                <a:rPr lang="cs-CZ" sz="14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garáž</a:t>
              </a:r>
              <a:r>
                <a:rPr lang="cs-CZ" sz="1400" dirty="0" smtClean="0">
                  <a:latin typeface="Trebuchet MS" panose="020B0603020202020204" pitchFamily="34" charset="0"/>
                </a:rPr>
                <a:t> se vůči nám pohybuje</a:t>
              </a:r>
              <a:r>
                <a:rPr lang="cs-CZ" sz="1400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400" dirty="0" smtClean="0">
                  <a:latin typeface="Trebuchet MS" panose="020B0603020202020204" pitchFamily="34" charset="0"/>
                </a:rPr>
                <a:t>rychlostí 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v</a:t>
              </a:r>
              <a:r>
                <a:rPr lang="cs-CZ" sz="1400" dirty="0" smtClean="0">
                  <a:latin typeface="Trebuchet MS" panose="020B0603020202020204" pitchFamily="34" charset="0"/>
                </a:rPr>
                <a:t>. Kvůli 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kontrakci délek</a:t>
              </a:r>
              <a:r>
                <a:rPr lang="cs-CZ" sz="1400" dirty="0" smtClean="0">
                  <a:latin typeface="Trebuchet MS" panose="020B0603020202020204" pitchFamily="34" charset="0"/>
                </a:rPr>
                <a:t> se garáž zkrátí a žebřík se dovnitř tuplem nevejde.</a:t>
              </a:r>
            </a:p>
          </p:txBody>
        </p:sp>
      </p:grpSp>
      <p:pic>
        <p:nvPicPr>
          <p:cNvPr id="6152" name="Picture 8" descr="https://upload.wikimedia.org/wikipedia/commons/thumb/3/3b/Ladder_Paradox_GarageScenario.svg/390px-Ladder_Paradox_GarageScenari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12" y="3589517"/>
            <a:ext cx="1671638" cy="28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2/25/Ladder_Paradox_LadderScenario.svg/390px-Ladder_Paradox_LadderScenario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76" y="3401398"/>
            <a:ext cx="1485900" cy="30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61904" y="2285999"/>
            <a:ext cx="465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Obecná teorie relativity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32097" y="3233056"/>
            <a:ext cx="4689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Trebuchet MS" panose="020B0603020202020204" pitchFamily="34" charset="0"/>
              </a:rPr>
              <a:t>Rozšíření speciální teorie relativity na případy, kdy časoprostor </a:t>
            </a:r>
          </a:p>
          <a:p>
            <a:pPr algn="ctr"/>
            <a:r>
              <a:rPr lang="cs-CZ" sz="2000" b="1" dirty="0" smtClean="0">
                <a:latin typeface="Trebuchet MS" panose="020B0603020202020204" pitchFamily="34" charset="0"/>
              </a:rPr>
              <a:t>není plochý, nýbrž zakřivený</a:t>
            </a:r>
          </a:p>
        </p:txBody>
      </p:sp>
    </p:spTree>
    <p:extLst>
      <p:ext uri="{BB962C8B-B14F-4D97-AF65-F5344CB8AC3E}">
        <p14:creationId xmlns:p14="http://schemas.microsoft.com/office/powerpoint/2010/main" val="6352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20" y="989275"/>
            <a:ext cx="1796143" cy="47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68232" y="332655"/>
            <a:ext cx="845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Ekvivalence setrvačné a gravitační hmotnosti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7433" y="4804171"/>
            <a:ext cx="23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setrva</a:t>
            </a:r>
            <a:r>
              <a:rPr lang="cs-CZ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čná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hmotnost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581295" y="943138"/>
            <a:ext cx="2607211" cy="3874095"/>
            <a:chOff x="6213260" y="939567"/>
            <a:chExt cx="2607211" cy="3874095"/>
          </a:xfrm>
        </p:grpSpPr>
        <p:pic>
          <p:nvPicPr>
            <p:cNvPr id="3075" name="Picture 3" descr="D:\Pavel\Documents\Fyzika\Science To Go\Relativita\Obrazek00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213260" y="939567"/>
              <a:ext cx="2607211" cy="3874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6466115" y="2279468"/>
              <a:ext cx="867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olovo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258594" y="2672355"/>
              <a:ext cx="788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dřevo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803035" y="1335414"/>
            <a:ext cx="3041875" cy="3182129"/>
            <a:chOff x="5803035" y="917430"/>
            <a:chExt cx="3041875" cy="3182129"/>
          </a:xfrm>
        </p:grpSpPr>
        <p:pic>
          <p:nvPicPr>
            <p:cNvPr id="3079" name="Picture 7" descr="D:\Pavel\Documents\Fyzika\Science To Go\pružina 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704" y="917430"/>
              <a:ext cx="1289050" cy="1929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D:\Pavel\Documents\Fyzika\Science To Go\pružina 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035" y="923545"/>
              <a:ext cx="1440180" cy="1680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D:\Pavel\Documents\Fyzika\Science To Go\woo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277" y="2443472"/>
              <a:ext cx="1227819" cy="123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D:\Pavel\Documents\Fyzika\Science To Go\olov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074" y="2788750"/>
              <a:ext cx="1334836" cy="1310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ovéPole 18"/>
          <p:cNvSpPr txBox="1"/>
          <p:nvPr/>
        </p:nvSpPr>
        <p:spPr>
          <a:xfrm>
            <a:off x="6124570" y="4804171"/>
            <a:ext cx="23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gravitační hmotnost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41742" y="5855728"/>
            <a:ext cx="330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rebuchet MS" panose="020B0603020202020204" pitchFamily="34" charset="0"/>
              </a:rPr>
              <a:t>Galileo Galilei, Pisa, 1590</a:t>
            </a:r>
          </a:p>
        </p:txBody>
      </p:sp>
    </p:spTree>
    <p:extLst>
      <p:ext uri="{BB962C8B-B14F-4D97-AF65-F5344CB8AC3E}">
        <p14:creationId xmlns:p14="http://schemas.microsoft.com/office/powerpoint/2010/main" val="26906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68232" y="332655"/>
            <a:ext cx="845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Einsteinův výtah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5453258" y="2407629"/>
            <a:ext cx="2406831" cy="3415055"/>
            <a:chOff x="940526" y="2233749"/>
            <a:chExt cx="2406831" cy="3415055"/>
          </a:xfrm>
        </p:grpSpPr>
        <p:sp>
          <p:nvSpPr>
            <p:cNvPr id="13" name="Obdélník 12"/>
            <p:cNvSpPr/>
            <p:nvPr/>
          </p:nvSpPr>
          <p:spPr>
            <a:xfrm>
              <a:off x="940526" y="2233749"/>
              <a:ext cx="2406831" cy="3415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F</a:t>
              </a:r>
              <a:endParaRPr lang="cs-CZ" dirty="0"/>
            </a:p>
          </p:txBody>
        </p:sp>
        <p:pic>
          <p:nvPicPr>
            <p:cNvPr id="5124" name="Picture 4" descr="http://images.hayneedle.com/mgen/master:HMI25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664" y="2258786"/>
              <a:ext cx="833611" cy="83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Přímá spojnice se šipkou 19"/>
            <p:cNvCxnSpPr/>
            <p:nvPr/>
          </p:nvCxnSpPr>
          <p:spPr>
            <a:xfrm>
              <a:off x="2074248" y="5078827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/>
            <p:cNvSpPr txBox="1"/>
            <p:nvPr/>
          </p:nvSpPr>
          <p:spPr>
            <a:xfrm>
              <a:off x="1062947" y="4470650"/>
              <a:ext cx="1260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 smtClean="0">
                  <a:latin typeface="Trebuchet MS" panose="020B0603020202020204" pitchFamily="34" charset="0"/>
                </a:rPr>
                <a:t>gravitační síla</a:t>
              </a: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4389119" y="5839868"/>
            <a:ext cx="4508987" cy="1018132"/>
            <a:chOff x="4389119" y="5839868"/>
            <a:chExt cx="4508987" cy="1018132"/>
          </a:xfrm>
        </p:grpSpPr>
        <p:sp>
          <p:nvSpPr>
            <p:cNvPr id="26" name="Ovál 25"/>
            <p:cNvSpPr/>
            <p:nvPr/>
          </p:nvSpPr>
          <p:spPr>
            <a:xfrm>
              <a:off x="4499992" y="5839868"/>
              <a:ext cx="4320480" cy="92746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4389119" y="6248622"/>
              <a:ext cx="4508987" cy="609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Skupina 37"/>
          <p:cNvGrpSpPr/>
          <p:nvPr/>
        </p:nvGrpSpPr>
        <p:grpSpPr>
          <a:xfrm>
            <a:off x="1092926" y="1171303"/>
            <a:ext cx="2406831" cy="4629901"/>
            <a:chOff x="940526" y="1018903"/>
            <a:chExt cx="2406831" cy="4629901"/>
          </a:xfrm>
        </p:grpSpPr>
        <p:sp>
          <p:nvSpPr>
            <p:cNvPr id="39" name="Obdélník 38"/>
            <p:cNvSpPr/>
            <p:nvPr/>
          </p:nvSpPr>
          <p:spPr>
            <a:xfrm>
              <a:off x="940526" y="2233749"/>
              <a:ext cx="2406831" cy="3415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F</a:t>
              </a:r>
              <a:endParaRPr lang="cs-CZ" dirty="0"/>
            </a:p>
          </p:txBody>
        </p:sp>
        <p:pic>
          <p:nvPicPr>
            <p:cNvPr id="40" name="Picture 4" descr="http://images.hayneedle.com/mgen/master:HMI25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043" y="2254140"/>
              <a:ext cx="833611" cy="83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D:\Pavel\Documents\Fyzika\Science To Go\Šebestová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89" y="3688302"/>
              <a:ext cx="842373" cy="1921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Přímá spojnice 41"/>
            <p:cNvCxnSpPr>
              <a:stCxn id="39" idx="0"/>
            </p:cNvCxnSpPr>
            <p:nvPr/>
          </p:nvCxnSpPr>
          <p:spPr>
            <a:xfrm flipH="1" flipV="1">
              <a:off x="2143941" y="1018903"/>
              <a:ext cx="1" cy="1214846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se šipkou 42"/>
            <p:cNvCxnSpPr/>
            <p:nvPr/>
          </p:nvCxnSpPr>
          <p:spPr>
            <a:xfrm flipV="1">
              <a:off x="2671354" y="1626326"/>
              <a:ext cx="0" cy="60742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se šipkou 43"/>
            <p:cNvCxnSpPr/>
            <p:nvPr/>
          </p:nvCxnSpPr>
          <p:spPr>
            <a:xfrm>
              <a:off x="2070471" y="5063743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>
              <a:off x="1811512" y="4436924"/>
              <a:ext cx="1260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setrvačná síla</a:t>
              </a: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2176411" y="1263525"/>
              <a:ext cx="1125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zrychlení</a:t>
              </a:r>
            </a:p>
          </p:txBody>
        </p:sp>
      </p:grpSp>
      <p:pic>
        <p:nvPicPr>
          <p:cNvPr id="47" name="Picture 8" descr="D:\Pavel\Documents\Fyzika\Science To Go\Ma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30" y="4000433"/>
            <a:ext cx="1024695" cy="17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Volný tvar 30"/>
          <p:cNvSpPr/>
          <p:nvPr/>
        </p:nvSpPr>
        <p:spPr>
          <a:xfrm>
            <a:off x="1417320" y="3169576"/>
            <a:ext cx="2076994" cy="481501"/>
          </a:xfrm>
          <a:custGeom>
            <a:avLst/>
            <a:gdLst>
              <a:gd name="connsiteX0" fmla="*/ 0 w 2410097"/>
              <a:gd name="connsiteY0" fmla="*/ 4706 h 481501"/>
              <a:gd name="connsiteX1" fmla="*/ 777240 w 2410097"/>
              <a:gd name="connsiteY1" fmla="*/ 11238 h 481501"/>
              <a:gd name="connsiteX2" fmla="*/ 1489166 w 2410097"/>
              <a:gd name="connsiteY2" fmla="*/ 102678 h 481501"/>
              <a:gd name="connsiteX3" fmla="*/ 1972492 w 2410097"/>
              <a:gd name="connsiteY3" fmla="*/ 252901 h 481501"/>
              <a:gd name="connsiteX4" fmla="*/ 2410097 w 2410097"/>
              <a:gd name="connsiteY4" fmla="*/ 481501 h 48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097" h="481501">
                <a:moveTo>
                  <a:pt x="0" y="4706"/>
                </a:moveTo>
                <a:cubicBezTo>
                  <a:pt x="264523" y="-193"/>
                  <a:pt x="529046" y="-5091"/>
                  <a:pt x="777240" y="11238"/>
                </a:cubicBezTo>
                <a:cubicBezTo>
                  <a:pt x="1025434" y="27567"/>
                  <a:pt x="1289957" y="62401"/>
                  <a:pt x="1489166" y="102678"/>
                </a:cubicBezTo>
                <a:cubicBezTo>
                  <a:pt x="1688375" y="142955"/>
                  <a:pt x="1819004" y="189764"/>
                  <a:pt x="1972492" y="252901"/>
                </a:cubicBezTo>
                <a:cubicBezTo>
                  <a:pt x="2125980" y="316038"/>
                  <a:pt x="2332809" y="441224"/>
                  <a:pt x="2410097" y="48150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5" name="Picture 5" descr="D:\Pavel\Documents\Fyzika\Science To Go\bul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6403" y="2997331"/>
            <a:ext cx="217344" cy="3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Volný tvar 50"/>
          <p:cNvSpPr/>
          <p:nvPr/>
        </p:nvSpPr>
        <p:spPr>
          <a:xfrm>
            <a:off x="5797748" y="3191408"/>
            <a:ext cx="2076994" cy="481501"/>
          </a:xfrm>
          <a:custGeom>
            <a:avLst/>
            <a:gdLst>
              <a:gd name="connsiteX0" fmla="*/ 0 w 2410097"/>
              <a:gd name="connsiteY0" fmla="*/ 4706 h 481501"/>
              <a:gd name="connsiteX1" fmla="*/ 777240 w 2410097"/>
              <a:gd name="connsiteY1" fmla="*/ 11238 h 481501"/>
              <a:gd name="connsiteX2" fmla="*/ 1489166 w 2410097"/>
              <a:gd name="connsiteY2" fmla="*/ 102678 h 481501"/>
              <a:gd name="connsiteX3" fmla="*/ 1972492 w 2410097"/>
              <a:gd name="connsiteY3" fmla="*/ 252901 h 481501"/>
              <a:gd name="connsiteX4" fmla="*/ 2410097 w 2410097"/>
              <a:gd name="connsiteY4" fmla="*/ 481501 h 48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097" h="481501">
                <a:moveTo>
                  <a:pt x="0" y="4706"/>
                </a:moveTo>
                <a:cubicBezTo>
                  <a:pt x="264523" y="-193"/>
                  <a:pt x="529046" y="-5091"/>
                  <a:pt x="777240" y="11238"/>
                </a:cubicBezTo>
                <a:cubicBezTo>
                  <a:pt x="1025434" y="27567"/>
                  <a:pt x="1289957" y="62401"/>
                  <a:pt x="1489166" y="102678"/>
                </a:cubicBezTo>
                <a:cubicBezTo>
                  <a:pt x="1688375" y="142955"/>
                  <a:pt x="1819004" y="189764"/>
                  <a:pt x="1972492" y="252901"/>
                </a:cubicBezTo>
                <a:cubicBezTo>
                  <a:pt x="2125980" y="316038"/>
                  <a:pt x="2332809" y="441224"/>
                  <a:pt x="2410097" y="48150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2" name="Picture 5" descr="D:\Pavel\Documents\Fyzika\Science To Go\bul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831" y="3019163"/>
            <a:ext cx="217344" cy="3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6364136" y="5859697"/>
            <a:ext cx="75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Země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3506847" y="3059233"/>
            <a:ext cx="198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sv</a:t>
            </a:r>
            <a:r>
              <a:rPr lang="cs-CZ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ětelný</a:t>
            </a:r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paprsek se ohýbá</a:t>
            </a:r>
          </a:p>
        </p:txBody>
      </p:sp>
      <p:pic>
        <p:nvPicPr>
          <p:cNvPr id="5126" name="Picture 6" descr="D:\Pavel\Documents\Fyzika\Science To Go\Red shif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48" y="3823337"/>
            <a:ext cx="337892" cy="16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D:\Pavel\Documents\Fyzika\Science To Go\bul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92" y="5481307"/>
            <a:ext cx="217344" cy="3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D:\Pavel\Documents\Fyzika\Science To Go\Red shif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37" y="3823337"/>
            <a:ext cx="337892" cy="16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D:\Pavel\Documents\Fyzika\Science To Go\bul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74" y="5481307"/>
            <a:ext cx="217344" cy="3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ovéPole 35"/>
          <p:cNvSpPr txBox="1"/>
          <p:nvPr/>
        </p:nvSpPr>
        <p:spPr>
          <a:xfrm>
            <a:off x="3693363" y="4422902"/>
            <a:ext cx="153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gravitační 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rudý</a:t>
            </a:r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posuv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4137808" y="463459"/>
            <a:ext cx="4558843" cy="115416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b="1" dirty="0" smtClean="0">
                <a:latin typeface="Trebuchet MS" panose="020B0603020202020204" pitchFamily="34" charset="0"/>
              </a:rPr>
              <a:t>Princip ekvivalence: </a:t>
            </a:r>
            <a:r>
              <a:rPr lang="cs-CZ" sz="1600" dirty="0" smtClean="0">
                <a:latin typeface="Trebuchet MS" panose="020B0603020202020204" pitchFamily="34" charset="0"/>
              </a:rPr>
              <a:t>Žádným pokusem nelze odlišit zrychlení od působení gravitačního pole.</a:t>
            </a:r>
          </a:p>
          <a:p>
            <a:pPr>
              <a:spcAft>
                <a:spcPts val="600"/>
              </a:spcAft>
            </a:pPr>
            <a:r>
              <a:rPr lang="cs-CZ" sz="1600" b="1" dirty="0" smtClean="0">
                <a:latin typeface="Trebuchet MS" panose="020B0603020202020204" pitchFamily="34" charset="0"/>
              </a:rPr>
              <a:t>Gravitaci lze úplně popsat jako vlastnost časoprostoru.</a:t>
            </a:r>
          </a:p>
        </p:txBody>
      </p:sp>
    </p:spTree>
    <p:extLst>
      <p:ext uri="{BB962C8B-B14F-4D97-AF65-F5344CB8AC3E}">
        <p14:creationId xmlns:p14="http://schemas.microsoft.com/office/powerpoint/2010/main" val="39562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79263" y="290288"/>
            <a:ext cx="4512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Zakřivený (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časo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)prostor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97228" y="1110786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obvod </a:t>
            </a:r>
            <a:r>
              <a:rPr lang="cs-CZ" i="1" dirty="0" smtClean="0">
                <a:latin typeface="Trebuchet MS" panose="020B0603020202020204" pitchFamily="34" charset="0"/>
              </a:rPr>
              <a:t>O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16930" y="15195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d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507677" y="2006401"/>
            <a:ext cx="14777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b="1" i="1" dirty="0" smtClean="0">
                <a:latin typeface="Trebuchet MS" panose="020B0603020202020204" pitchFamily="34" charset="0"/>
              </a:rPr>
              <a:t>O</a:t>
            </a:r>
            <a:r>
              <a:rPr lang="en-GB" b="1" i="1" dirty="0" smtClean="0">
                <a:latin typeface="Trebuchet MS" panose="020B0603020202020204" pitchFamily="34" charset="0"/>
              </a:rPr>
              <a:t>’</a:t>
            </a:r>
            <a:r>
              <a:rPr lang="cs-CZ" b="1" i="1" dirty="0" smtClean="0">
                <a:latin typeface="Trebuchet MS" panose="020B0603020202020204" pitchFamily="34" charset="0"/>
              </a:rPr>
              <a:t> </a:t>
            </a:r>
            <a:r>
              <a:rPr lang="en-GB" b="1" i="1" dirty="0" smtClean="0">
                <a:latin typeface="Trebuchet MS" panose="020B0603020202020204" pitchFamily="34" charset="0"/>
              </a:rPr>
              <a:t>&gt;</a:t>
            </a:r>
            <a:r>
              <a:rPr lang="cs-CZ" b="1" i="1" dirty="0" smtClean="0">
                <a:latin typeface="Trebuchet MS" panose="020B0603020202020204" pitchFamily="34" charset="0"/>
              </a:rPr>
              <a:t> </a:t>
            </a:r>
            <a:r>
              <a:rPr lang="en-GB" b="1" i="1" dirty="0" smtClean="0">
                <a:latin typeface="Trebuchet MS" panose="020B0603020202020204" pitchFamily="34" charset="0"/>
              </a:rPr>
              <a:t>O - </a:t>
            </a:r>
            <a:r>
              <a:rPr lang="en-GB" b="1" dirty="0" smtClean="0">
                <a:latin typeface="Trebuchet MS" panose="020B0603020202020204" pitchFamily="34" charset="0"/>
              </a:rPr>
              <a:t>2</a:t>
            </a:r>
            <a:r>
              <a:rPr lang="en-GB" b="1" dirty="0" smtClean="0">
                <a:latin typeface="Symbol" panose="05050102010706020507" pitchFamily="18" charset="2"/>
              </a:rPr>
              <a:t>p</a:t>
            </a:r>
            <a:r>
              <a:rPr lang="en-GB" b="1" i="1" dirty="0" smtClean="0">
                <a:latin typeface="Trebuchet MS" panose="020B0603020202020204" pitchFamily="34" charset="0"/>
              </a:rPr>
              <a:t>d</a:t>
            </a:r>
            <a:endParaRPr lang="cs-CZ" b="1" i="1" dirty="0" smtClean="0">
              <a:latin typeface="Trebuchet MS" panose="020B0603020202020204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3906870" y="3991057"/>
            <a:ext cx="4990878" cy="2289984"/>
            <a:chOff x="7924800" y="2673849"/>
            <a:chExt cx="4990878" cy="2289984"/>
          </a:xfrm>
        </p:grpSpPr>
        <p:sp>
          <p:nvSpPr>
            <p:cNvPr id="26" name="Obdélník 25"/>
            <p:cNvSpPr/>
            <p:nvPr/>
          </p:nvSpPr>
          <p:spPr>
            <a:xfrm>
              <a:off x="7924800" y="2673849"/>
              <a:ext cx="4990878" cy="22899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8626362" y="2751957"/>
              <a:ext cx="35877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Gravitační dilatace času</a:t>
              </a:r>
              <a:endParaRPr lang="cs-CZ" sz="2400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8004313" y="3276808"/>
              <a:ext cx="485596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Pokud na mě působí gravitace, </a:t>
              </a:r>
            </a:p>
            <a:p>
              <a:pPr algn="ctr"/>
              <a:r>
                <a:rPr lang="cs-CZ" b="1" dirty="0" smtClean="0">
                  <a:latin typeface="Trebuchet MS" panose="020B0603020202020204" pitchFamily="34" charset="0"/>
                </a:rPr>
                <a:t>plyne pro mě čas pomaleji</a:t>
              </a:r>
              <a:r>
                <a:rPr lang="cs-CZ" dirty="0" smtClean="0">
                  <a:latin typeface="Trebuchet MS" panose="020B0603020202020204" pitchFamily="34" charset="0"/>
                </a:rPr>
                <a:t>.</a:t>
              </a:r>
              <a:endParaRPr lang="cs-CZ" i="1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délník 28"/>
                <p:cNvSpPr/>
                <p:nvPr/>
              </p:nvSpPr>
              <p:spPr>
                <a:xfrm>
                  <a:off x="8136615" y="4065673"/>
                  <a:ext cx="152298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  <m:r>
                          <a:rPr lang="cs-CZ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</m:t>
                            </m:r>
                          </m:sub>
                        </m:sSub>
                        <m:sSub>
                          <m:sSubPr>
                            <m:ctrlP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cs-CZ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Obdélník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6615" y="4065673"/>
                  <a:ext cx="1522981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933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2626" y="3975899"/>
              <a:ext cx="2835005" cy="96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AutoShape 6" descr="Výsledek obrázku pro su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AutoShape 8" descr="Výsledek obrázku pro su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1" name="AutoShape 10" descr="Výsledek obrázku pro su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82" name="Picture 14" descr="Výsledek obrázku pro su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2081" y="2762170"/>
            <a:ext cx="687755" cy="6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Skupina 31"/>
          <p:cNvGrpSpPr/>
          <p:nvPr/>
        </p:nvGrpSpPr>
        <p:grpSpPr>
          <a:xfrm>
            <a:off x="3988040" y="1008340"/>
            <a:ext cx="4850506" cy="2762947"/>
            <a:chOff x="4034086" y="1008340"/>
            <a:chExt cx="4850506" cy="2762947"/>
          </a:xfrm>
        </p:grpSpPr>
        <p:pic>
          <p:nvPicPr>
            <p:cNvPr id="7170" name="Picture 2" descr="Související obrázek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086" y="1008340"/>
              <a:ext cx="4850506" cy="276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4164140" y="1087823"/>
              <a:ext cx="24368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Diagram </a:t>
              </a:r>
              <a:r>
                <a:rPr lang="en-GB" sz="24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vno</a:t>
              </a:r>
              <a:r>
                <a:rPr lang="cs-CZ" sz="24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ř</a:t>
              </a:r>
              <a:r>
                <a:rPr lang="en-GB" sz="24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en</a:t>
              </a:r>
              <a:r>
                <a:rPr lang="cs-CZ" sz="24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í</a:t>
              </a:r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V="1">
              <a:off x="4177293" y="1868295"/>
              <a:ext cx="493382" cy="691827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>
              <a:off x="5650857" y="3473429"/>
              <a:ext cx="185511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7520396" y="327560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rebuchet MS" panose="020B0603020202020204" pitchFamily="34" charset="0"/>
                </a:rPr>
                <a:t>x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613831" y="151869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rebuchet MS" panose="020B0603020202020204" pitchFamily="34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0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77577" y="296033"/>
            <a:ext cx="538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Gravitační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čočkování</a:t>
            </a:r>
            <a:endParaRPr lang="cs-CZ" sz="3200" u="sng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221456" y="5363918"/>
            <a:ext cx="466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Místo jedné hvězdy vidí pozorovatel </a:t>
            </a:r>
            <a:r>
              <a:rPr lang="cs-CZ" b="1" dirty="0" smtClean="0">
                <a:latin typeface="Trebuchet MS" panose="020B0603020202020204" pitchFamily="34" charset="0"/>
              </a:rPr>
              <a:t>dvě</a:t>
            </a:r>
            <a:r>
              <a:rPr lang="cs-CZ" dirty="0" smtClean="0">
                <a:latin typeface="Trebuchet MS" panose="020B0603020202020204" pitchFamily="34" charset="0"/>
              </a:rPr>
              <a:t>. Jejich jas je </a:t>
            </a:r>
            <a:r>
              <a:rPr lang="cs-CZ" b="1" dirty="0" smtClean="0">
                <a:latin typeface="Trebuchet MS" panose="020B0603020202020204" pitchFamily="34" charset="0"/>
              </a:rPr>
              <a:t>zvýšený</a:t>
            </a:r>
            <a:r>
              <a:rPr lang="cs-CZ" dirty="0" smtClean="0">
                <a:latin typeface="Trebuchet MS" panose="020B0603020202020204" pitchFamily="34" charset="0"/>
              </a:rPr>
              <a:t>.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66067" y="1232880"/>
            <a:ext cx="4876800" cy="3887263"/>
            <a:chOff x="1151279" y="1232880"/>
            <a:chExt cx="4876800" cy="3887263"/>
          </a:xfrm>
        </p:grpSpPr>
        <p:pic>
          <p:nvPicPr>
            <p:cNvPr id="12290" name="Picture 2" descr="curva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279" y="1705429"/>
              <a:ext cx="4876800" cy="229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Přímá spojnice 5"/>
            <p:cNvCxnSpPr/>
            <p:nvPr/>
          </p:nvCxnSpPr>
          <p:spPr>
            <a:xfrm flipH="1" flipV="1">
              <a:off x="2368284" y="1960352"/>
              <a:ext cx="1052548" cy="1440673"/>
            </a:xfrm>
            <a:prstGeom prst="line">
              <a:avLst/>
            </a:prstGeom>
            <a:ln w="3175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V="1">
              <a:off x="3914215" y="1685694"/>
              <a:ext cx="598635" cy="1723009"/>
            </a:xfrm>
            <a:prstGeom prst="line">
              <a:avLst/>
            </a:prstGeom>
            <a:ln w="3175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7cípá hvězda 9"/>
            <p:cNvSpPr/>
            <p:nvPr/>
          </p:nvSpPr>
          <p:spPr>
            <a:xfrm>
              <a:off x="3251984" y="1367457"/>
              <a:ext cx="254367" cy="268080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7cípá hvězda 11"/>
            <p:cNvSpPr/>
            <p:nvPr/>
          </p:nvSpPr>
          <p:spPr>
            <a:xfrm>
              <a:off x="4371413" y="1232880"/>
              <a:ext cx="425405" cy="407861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3" name="7cípá hvězda 12"/>
            <p:cNvSpPr/>
            <p:nvPr/>
          </p:nvSpPr>
          <p:spPr>
            <a:xfrm>
              <a:off x="2043747" y="1508075"/>
              <a:ext cx="425405" cy="407861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pic>
          <p:nvPicPr>
            <p:cNvPr id="12292" name="Picture 4" descr="Související obráz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167" y="4000955"/>
              <a:ext cx="952500" cy="1119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2973498" y="1244352"/>
              <a:ext cx="84198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500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(    )</a:t>
              </a:r>
              <a:endParaRPr lang="cs-CZ" sz="2500" dirty="0" smtClean="0">
                <a:solidFill>
                  <a:srgbClr val="FFC0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776634" y="1079220"/>
            <a:ext cx="404383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err="1">
                <a:solidFill>
                  <a:srgbClr val="0000B4"/>
                </a:solidFill>
                <a:latin typeface="Trebuchet MS" panose="020B0603020202020204" pitchFamily="34" charset="0"/>
              </a:rPr>
              <a:t>Fermatův</a:t>
            </a:r>
            <a:r>
              <a:rPr lang="cs-CZ" b="1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princip:</a:t>
            </a:r>
          </a:p>
          <a:p>
            <a:pPr>
              <a:spcAft>
                <a:spcPts val="300"/>
              </a:spcAft>
            </a:pPr>
            <a:r>
              <a:rPr lang="cs-CZ" sz="1600" dirty="0" smtClean="0">
                <a:latin typeface="Trebuchet MS" panose="020B0603020202020204" pitchFamily="34" charset="0"/>
              </a:rPr>
              <a:t>Paprsky světla se pohybují </a:t>
            </a:r>
            <a:r>
              <a:rPr lang="cs-CZ" sz="1600" i="1" dirty="0" smtClean="0">
                <a:latin typeface="Trebuchet MS" panose="020B0603020202020204" pitchFamily="34" charset="0"/>
              </a:rPr>
              <a:t>i v zakřiveném prostoru</a:t>
            </a:r>
            <a:r>
              <a:rPr lang="cs-CZ" sz="1600" dirty="0" smtClean="0">
                <a:latin typeface="Trebuchet MS" panose="020B0603020202020204" pitchFamily="34" charset="0"/>
              </a:rPr>
              <a:t> po nejkratších drahách</a:t>
            </a:r>
          </a:p>
        </p:txBody>
      </p:sp>
    </p:spTree>
    <p:extLst>
      <p:ext uri="{BB962C8B-B14F-4D97-AF65-F5344CB8AC3E}">
        <p14:creationId xmlns:p14="http://schemas.microsoft.com/office/powerpoint/2010/main" val="2752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24062" y="319368"/>
            <a:ext cx="4783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>
              <a:spcBef>
                <a:spcPct val="0"/>
              </a:spcBef>
            </a:pP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Zakřivený zemský povrch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9080" y="5809194"/>
            <a:ext cx="519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nejkratší cesta mezi dvěma body – </a:t>
            </a:r>
            <a:r>
              <a:rPr lang="cs-CZ" sz="1600" b="1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geodetika</a:t>
            </a:r>
            <a:r>
              <a:rPr lang="cs-CZ" sz="1600" b="1" dirty="0">
                <a:latin typeface="Trebuchet MS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1600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(zobecnění rovnoměrného přímočarého pohybu)</a:t>
            </a:r>
            <a:endParaRPr lang="en-GB" sz="1600" dirty="0" smtClean="0"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Pavel\Desktop\PPT background\m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8" y="984186"/>
            <a:ext cx="7609050" cy="47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52873" y="2087776"/>
            <a:ext cx="2429980" cy="338554"/>
          </a:xfrm>
          <a:prstGeom prst="rect">
            <a:avLst/>
          </a:prstGeom>
          <a:noFill/>
          <a:effectLst>
            <a:glow rad="381000">
              <a:schemeClr val="bg2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letadlo (Paříž 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-&gt; </a:t>
            </a:r>
            <a:r>
              <a:rPr lang="cs-CZ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Mexiko)</a:t>
            </a:r>
            <a:endParaRPr lang="en-GB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4308507" y="2288266"/>
            <a:ext cx="38297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Skupina 13"/>
          <p:cNvGrpSpPr/>
          <p:nvPr/>
        </p:nvGrpSpPr>
        <p:grpSpPr>
          <a:xfrm>
            <a:off x="7246188" y="1621705"/>
            <a:ext cx="1759789" cy="2346835"/>
            <a:chOff x="7246188" y="1621705"/>
            <a:chExt cx="1759789" cy="2346835"/>
          </a:xfrm>
        </p:grpSpPr>
        <p:pic>
          <p:nvPicPr>
            <p:cNvPr id="2050" name="Picture 2" descr="D:\Pavel\Desktop\tatka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923" y="1621705"/>
              <a:ext cx="1538054" cy="2346835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ál 9"/>
            <p:cNvSpPr/>
            <p:nvPr/>
          </p:nvSpPr>
          <p:spPr>
            <a:xfrm>
              <a:off x="7246188" y="3029789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8007164" y="3067215"/>
              <a:ext cx="4716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šle</a:t>
              </a:r>
              <a:endParaRPr lang="cs-CZ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7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13955" y="322624"/>
            <a:ext cx="3331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Černá díra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520" y="960120"/>
            <a:ext cx="473528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velmi hmotný objekt malých rozměrů (minimálně asi 3 x hmotnost Slunce)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prostoročas v jejich okolí silně zakřiven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13955" y="2022648"/>
            <a:ext cx="727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Horizont černé díry</a:t>
            </a:r>
            <a:r>
              <a:rPr lang="en-GB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(Schwarzschild</a:t>
            </a:r>
            <a:r>
              <a:rPr lang="cs-CZ" sz="24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ův</a:t>
            </a:r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poloměr)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1520" y="2534167"/>
            <a:ext cx="723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pod horizontem je </a:t>
            </a:r>
            <a:r>
              <a:rPr lang="cs-CZ" b="1" dirty="0" smtClean="0">
                <a:latin typeface="Trebuchet MS" panose="020B0603020202020204" pitchFamily="34" charset="0"/>
              </a:rPr>
              <a:t>2. kosmická </a:t>
            </a:r>
            <a:r>
              <a:rPr lang="cs-CZ" b="1" dirty="0" err="1" smtClean="0">
                <a:latin typeface="Trebuchet MS" panose="020B0603020202020204" pitchFamily="34" charset="0"/>
              </a:rPr>
              <a:t>rychost</a:t>
            </a:r>
            <a:r>
              <a:rPr lang="cs-CZ" b="1" dirty="0" smtClean="0">
                <a:latin typeface="Trebuchet MS" panose="020B0603020202020204" pitchFamily="34" charset="0"/>
              </a:rPr>
              <a:t> vyšší než </a:t>
            </a:r>
            <a:r>
              <a:rPr lang="cs-CZ" b="1" dirty="0" err="1" smtClean="0">
                <a:latin typeface="Trebuchet MS" panose="020B0603020202020204" pitchFamily="34" charset="0"/>
              </a:rPr>
              <a:t>rychost</a:t>
            </a:r>
            <a:r>
              <a:rPr lang="cs-CZ" b="1" dirty="0" smtClean="0">
                <a:latin typeface="Trebuchet MS" panose="020B0603020202020204" pitchFamily="34" charset="0"/>
              </a:rPr>
              <a:t> světla </a:t>
            </a:r>
            <a:r>
              <a:rPr lang="cs-CZ" dirty="0" smtClean="0">
                <a:latin typeface="Trebuchet MS" panose="020B0603020202020204" pitchFamily="34" charset="0"/>
              </a:rPr>
              <a:t>(nic se nemůže zpoza horizontu ven)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2279469" y="3444849"/>
                <a:ext cx="1553246" cy="786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cs-CZ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cs-CZ" sz="2400" b="0" i="1" smtClean="0">
                              <a:latin typeface="Cambria Math"/>
                              <a:ea typeface="Cambria Math"/>
                            </a:rPr>
                            <m:t>𝜅</m:t>
                          </m:r>
                          <m:r>
                            <a:rPr lang="cs-CZ" sz="24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cs-CZ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sz="24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cs-CZ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4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469" y="3444849"/>
                <a:ext cx="1553246" cy="78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ovéPole 12"/>
          <p:cNvSpPr txBox="1"/>
          <p:nvPr/>
        </p:nvSpPr>
        <p:spPr>
          <a:xfrm>
            <a:off x="1018894" y="4778322"/>
            <a:ext cx="35204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dirty="0" smtClean="0">
                <a:latin typeface="Trebuchet MS" panose="020B0603020202020204" pitchFamily="34" charset="0"/>
              </a:rPr>
              <a:t>Země	       9 mm</a:t>
            </a:r>
          </a:p>
          <a:p>
            <a:pPr>
              <a:spcAft>
                <a:spcPts val="600"/>
              </a:spcAft>
            </a:pPr>
            <a:r>
              <a:rPr lang="cs-CZ" sz="1600" dirty="0" smtClean="0">
                <a:latin typeface="Trebuchet MS" panose="020B0603020202020204" pitchFamily="34" charset="0"/>
              </a:rPr>
              <a:t>Slunce	       3 km</a:t>
            </a:r>
          </a:p>
          <a:p>
            <a:pPr>
              <a:spcAft>
                <a:spcPts val="600"/>
              </a:spcAft>
            </a:pPr>
            <a:r>
              <a:rPr lang="cs-CZ" sz="1600" dirty="0" smtClean="0">
                <a:latin typeface="Trebuchet MS" panose="020B0603020202020204" pitchFamily="34" charset="0"/>
              </a:rPr>
              <a:t>NGC 4889	       60 biliónů km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018894" y="4591594"/>
            <a:ext cx="2860767" cy="132588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AutoShape 2" descr="Výsledek obrázku pro black hole curved space"/>
          <p:cNvSpPr>
            <a:spLocks noChangeAspect="1" noChangeArrowheads="1"/>
          </p:cNvSpPr>
          <p:nvPr/>
        </p:nvSpPr>
        <p:spPr bwMode="auto">
          <a:xfrm>
            <a:off x="155575" y="-1570038"/>
            <a:ext cx="52387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black hole curved space"/>
          <p:cNvSpPr>
            <a:spLocks noChangeAspect="1" noChangeArrowheads="1"/>
          </p:cNvSpPr>
          <p:nvPr/>
        </p:nvSpPr>
        <p:spPr bwMode="auto">
          <a:xfrm>
            <a:off x="307975" y="-1417638"/>
            <a:ext cx="52387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8" name="Picture 6" descr="http://www.americaspace.com/wp-content/uploads/2013/12/Blackhole_spacetime_curva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37" y="3447008"/>
            <a:ext cx="4257106" cy="26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933650" y="5571963"/>
            <a:ext cx="1795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singularita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6756037" y="2253480"/>
            <a:ext cx="1684122" cy="1838293"/>
          </a:xfrm>
          <a:custGeom>
            <a:avLst/>
            <a:gdLst>
              <a:gd name="connsiteX0" fmla="*/ 644685 w 1684122"/>
              <a:gd name="connsiteY0" fmla="*/ 14034 h 1816521"/>
              <a:gd name="connsiteX1" fmla="*/ 1670918 w 1684122"/>
              <a:gd name="connsiteY1" fmla="*/ 264014 h 1816521"/>
              <a:gd name="connsiteX2" fmla="*/ 0 w 1684122"/>
              <a:gd name="connsiteY2" fmla="*/ 1816521 h 181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4122" h="1816521">
                <a:moveTo>
                  <a:pt x="644685" y="14034"/>
                </a:moveTo>
                <a:cubicBezTo>
                  <a:pt x="1211525" y="-11183"/>
                  <a:pt x="1778365" y="-36400"/>
                  <a:pt x="1670918" y="264014"/>
                </a:cubicBezTo>
                <a:cubicBezTo>
                  <a:pt x="1563471" y="564428"/>
                  <a:pt x="235727" y="1597240"/>
                  <a:pt x="0" y="1816521"/>
                </a:cubicBezTo>
              </a:path>
            </a:pathLst>
          </a:custGeom>
          <a:noFill/>
          <a:ln w="31750">
            <a:solidFill>
              <a:srgbClr val="0000B4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1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2.iap.fr/users/riazuelo/bh/IMG/public/LMC_APO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5192" cy="42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2.iap.fr/users/riazuelo/bh/IMG/public/BH_LMC_APOD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4" y="2622533"/>
            <a:ext cx="5295626" cy="42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0" y="6365557"/>
            <a:ext cx="39356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dirty="0" smtClean="0">
                <a:latin typeface="Trebuchet MS" panose="020B0603020202020204" pitchFamily="34" charset="0"/>
              </a:rPr>
              <a:t>Zdroj: </a:t>
            </a:r>
            <a:r>
              <a:rPr lang="cs-CZ" sz="1300" dirty="0">
                <a:latin typeface="Trebuchet MS" panose="020B0603020202020204" pitchFamily="34" charset="0"/>
              </a:rPr>
              <a:t>Alain </a:t>
            </a:r>
            <a:r>
              <a:rPr lang="cs-CZ" sz="1300" dirty="0" err="1">
                <a:latin typeface="Trebuchet MS" panose="020B0603020202020204" pitchFamily="34" charset="0"/>
              </a:rPr>
              <a:t>Riazuelo</a:t>
            </a:r>
            <a:r>
              <a:rPr lang="cs-CZ" sz="1300" dirty="0">
                <a:latin typeface="Trebuchet MS" panose="020B0603020202020204" pitchFamily="34" charset="0"/>
              </a:rPr>
              <a:t>, </a:t>
            </a:r>
            <a:r>
              <a:rPr lang="cs-CZ" sz="1300" dirty="0" err="1" smtClean="0">
                <a:latin typeface="Trebuchet MS" panose="020B0603020202020204" pitchFamily="34" charset="0"/>
              </a:rPr>
              <a:t>IAP</a:t>
            </a:r>
            <a:r>
              <a:rPr lang="cs-CZ" sz="1300" dirty="0" smtClean="0">
                <a:latin typeface="Trebuchet MS" panose="020B0603020202020204" pitchFamily="34" charset="0"/>
              </a:rPr>
              <a:t>/</a:t>
            </a:r>
            <a:r>
              <a:rPr lang="cs-CZ" sz="1300" dirty="0" err="1" smtClean="0">
                <a:latin typeface="Trebuchet MS" panose="020B0603020202020204" pitchFamily="34" charset="0"/>
              </a:rPr>
              <a:t>UPMC</a:t>
            </a:r>
            <a:r>
              <a:rPr lang="cs-CZ" sz="1300" dirty="0" smtClean="0">
                <a:latin typeface="Trebuchet MS" panose="020B0603020202020204" pitchFamily="34" charset="0"/>
              </a:rPr>
              <a:t>/</a:t>
            </a:r>
            <a:r>
              <a:rPr lang="cs-CZ" sz="1300" dirty="0" err="1" smtClean="0">
                <a:latin typeface="Trebuchet MS" panose="020B0603020202020204" pitchFamily="34" charset="0"/>
              </a:rPr>
              <a:t>CNRS</a:t>
            </a:r>
            <a:endParaRPr lang="cs-CZ" sz="1300" dirty="0" smtClean="0">
              <a:latin typeface="Trebuchet MS" panose="020B0603020202020204" pitchFamily="34" charset="0"/>
            </a:endParaRPr>
          </a:p>
          <a:p>
            <a:r>
              <a:rPr lang="cs-CZ" sz="1300" dirty="0">
                <a:latin typeface="Trebuchet MS" panose="020B0603020202020204" pitchFamily="34" charset="0"/>
                <a:hlinkClick r:id="rId4"/>
              </a:rPr>
              <a:t>http://</a:t>
            </a:r>
            <a:r>
              <a:rPr lang="cs-CZ" sz="1300" dirty="0" smtClean="0">
                <a:latin typeface="Trebuchet MS" panose="020B0603020202020204" pitchFamily="34" charset="0"/>
                <a:hlinkClick r:id="rId4"/>
              </a:rPr>
              <a:t>www2.iap.fr/users/riazuelo/bh/APOD.php</a:t>
            </a:r>
            <a:endParaRPr lang="cs-CZ" sz="13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1296" y="329156"/>
            <a:ext cx="659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Galileova transformace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81296" y="887810"/>
            <a:ext cx="804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- přechod od jedné inerciální vztažné soustavy do jiné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2533358" y="1420147"/>
            <a:ext cx="1554482" cy="1349213"/>
            <a:chOff x="1361652" y="1725896"/>
            <a:chExt cx="1554482" cy="1349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ovéPole 9"/>
                <p:cNvSpPr txBox="1"/>
                <p:nvPr/>
              </p:nvSpPr>
              <p:spPr>
                <a:xfrm>
                  <a:off x="1394307" y="1725896"/>
                  <a:ext cx="15218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b="0" i="1" smtClean="0">
                            <a:latin typeface="Cambria Math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/>
                          </a:rPr>
                          <m:t>+</m:t>
                        </m:r>
                        <m:r>
                          <a:rPr lang="en-GB" sz="2000" b="0" i="1" smtClean="0">
                            <a:latin typeface="Cambria Math"/>
                          </a:rPr>
                          <m:t>𝑣𝑡</m:t>
                        </m:r>
                      </m:oMath>
                    </m:oMathPara>
                  </a14:m>
                  <a:endParaRPr lang="en-GB" sz="2000" b="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ovéPol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4307" y="1725896"/>
                  <a:ext cx="1521827" cy="40011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délník 10"/>
                <p:cNvSpPr/>
                <p:nvPr/>
              </p:nvSpPr>
              <p:spPr>
                <a:xfrm>
                  <a:off x="1361652" y="2059446"/>
                  <a:ext cx="102543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  <a:endParaRPr lang="en-GB" sz="2000" dirty="0">
                    <a:latin typeface="Trebuchet MS" panose="020B0603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𝑧</m:t>
                        </m:r>
                      </m:oMath>
                    </m:oMathPara>
                  </a14:m>
                  <a:endParaRPr lang="en-GB" sz="2000" dirty="0">
                    <a:latin typeface="Trebuchet MS" panose="020B0603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GB" sz="2000" i="1">
                            <a:latin typeface="Cambria Math"/>
                          </a:rPr>
                          <m:t>=</m:t>
                        </m:r>
                        <m:r>
                          <a:rPr lang="en-GB" sz="2000" i="1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cs-CZ" sz="2000" dirty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Obdélní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1652" y="2059446"/>
                  <a:ext cx="1025434" cy="101566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Skupina 15"/>
          <p:cNvGrpSpPr/>
          <p:nvPr/>
        </p:nvGrpSpPr>
        <p:grpSpPr>
          <a:xfrm>
            <a:off x="3877188" y="1512092"/>
            <a:ext cx="4883980" cy="1871242"/>
            <a:chOff x="2271957" y="2759549"/>
            <a:chExt cx="4883980" cy="1871242"/>
          </a:xfrm>
        </p:grpSpPr>
        <p:pic>
          <p:nvPicPr>
            <p:cNvPr id="13319" name="Picture 7" descr="http://sweetclipart.com/multisite/sweetclipart/files/train_silhouett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2271957" y="3029405"/>
              <a:ext cx="4883980" cy="160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5" name="Picture 3" descr="D:\Pavel\Documents\Fyzika\Science To Go\Šebestová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3664" y="2759549"/>
              <a:ext cx="650094" cy="148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Přímá spojnice se šipkou 13"/>
            <p:cNvCxnSpPr>
              <a:stCxn id="13315" idx="2"/>
            </p:cNvCxnSpPr>
            <p:nvPr/>
          </p:nvCxnSpPr>
          <p:spPr>
            <a:xfrm>
              <a:off x="3038711" y="4242467"/>
              <a:ext cx="1358441" cy="0"/>
            </a:xfrm>
            <a:prstGeom prst="straightConnector1">
              <a:avLst/>
            </a:prstGeom>
            <a:ln w="38100">
              <a:solidFill>
                <a:srgbClr val="0099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3910423" y="3873135"/>
              <a:ext cx="261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x</a:t>
              </a:r>
            </a:p>
          </p:txBody>
        </p:sp>
      </p:grpSp>
      <p:pic>
        <p:nvPicPr>
          <p:cNvPr id="13320" name="Picture 8" descr="D:\Pavel\Documents\Fyzika\Science To Go\Mac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6" y="1573654"/>
            <a:ext cx="820304" cy="142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Přímá spojnice se šipkou 26"/>
          <p:cNvCxnSpPr/>
          <p:nvPr/>
        </p:nvCxnSpPr>
        <p:spPr>
          <a:xfrm>
            <a:off x="1220788" y="2995010"/>
            <a:ext cx="1358441" cy="0"/>
          </a:xfrm>
          <a:prstGeom prst="straightConnector1">
            <a:avLst/>
          </a:prstGeom>
          <a:ln w="38100">
            <a:solidFill>
              <a:srgbClr val="C0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043109" y="2582386"/>
            <a:ext cx="464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x</a:t>
            </a:r>
            <a:r>
              <a:rPr lang="en-GB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’</a:t>
            </a:r>
            <a:endParaRPr lang="cs-CZ" sz="2200" i="1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612625" y="1573654"/>
            <a:ext cx="725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t’</a:t>
            </a:r>
            <a:endParaRPr lang="cs-CZ" sz="2200" i="1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968989" y="1512092"/>
            <a:ext cx="287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t</a:t>
            </a:r>
            <a:endParaRPr lang="cs-CZ" sz="2200" i="1" dirty="0" smtClean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7487539" y="1854506"/>
            <a:ext cx="1280160" cy="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8432820" y="1390865"/>
            <a:ext cx="433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 smtClean="0">
                <a:latin typeface="Trebuchet MS" panose="020B0603020202020204" pitchFamily="34" charset="0"/>
              </a:rPr>
              <a:t>v</a:t>
            </a:r>
            <a:endParaRPr lang="cs-CZ" sz="2200" i="1" dirty="0" smtClean="0">
              <a:latin typeface="Trebuchet MS" panose="020B0603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39141" y="3570387"/>
            <a:ext cx="514567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Galileův princip relativity: </a:t>
            </a:r>
          </a:p>
          <a:p>
            <a:pPr algn="ctr"/>
            <a:r>
              <a:rPr lang="cs-CZ" dirty="0" smtClean="0">
                <a:latin typeface="Trebuchet MS" panose="020B0603020202020204" pitchFamily="34" charset="0"/>
              </a:rPr>
              <a:t>Všechny inerciální soustavy jsou rovnocenné.</a:t>
            </a:r>
          </a:p>
          <a:p>
            <a:pPr algn="ctr"/>
            <a:r>
              <a:rPr lang="cs-CZ" b="1" dirty="0" smtClean="0">
                <a:latin typeface="Trebuchet MS" panose="020B0603020202020204" pitchFamily="34" charset="0"/>
              </a:rPr>
              <a:t>Platí v nich stejné přírodní zákony.</a:t>
            </a:r>
          </a:p>
          <a:p>
            <a:pPr algn="ctr"/>
            <a:r>
              <a:rPr lang="cs-CZ" dirty="0" smtClean="0">
                <a:latin typeface="Trebuchet MS" panose="020B0603020202020204" pitchFamily="34" charset="0"/>
              </a:rPr>
              <a:t>Pohybují se vůči sobě rovnoměrně přímočaře.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844042" y="3620080"/>
            <a:ext cx="327224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Důsled</a:t>
            </a:r>
            <a:r>
              <a:rPr lang="en-GB" sz="1600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ek</a:t>
            </a:r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cs-CZ" sz="1600" b="1" dirty="0" smtClean="0">
                <a:latin typeface="Trebuchet MS" panose="020B0603020202020204" pitchFamily="34" charset="0"/>
              </a:rPr>
              <a:t>Rychlost a poloha jsou relativní</a:t>
            </a:r>
            <a:r>
              <a:rPr lang="cs-CZ" sz="1600" dirty="0" smtClean="0">
                <a:latin typeface="Trebuchet MS" panose="020B0603020202020204" pitchFamily="34" charset="0"/>
              </a:rPr>
              <a:t>: Má smysl udávat jen ve vztahu k něčemu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633548" y="5014399"/>
            <a:ext cx="8321040" cy="1384995"/>
            <a:chOff x="633548" y="5014399"/>
            <a:chExt cx="8321040" cy="1384995"/>
          </a:xfrm>
        </p:grpSpPr>
        <p:sp>
          <p:nvSpPr>
            <p:cNvPr id="29" name="TextovéPole 28"/>
            <p:cNvSpPr txBox="1"/>
            <p:nvPr/>
          </p:nvSpPr>
          <p:spPr>
            <a:xfrm>
              <a:off x="633548" y="5014399"/>
              <a:ext cx="8321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Albert Einstein (počátek 20. století)</a:t>
              </a:r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633548" y="5476064"/>
              <a:ext cx="5903090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Princip konstantní rychlosti světla:</a:t>
              </a:r>
            </a:p>
            <a:p>
              <a:pPr algn="ctr"/>
              <a:r>
                <a:rPr lang="cs-CZ" dirty="0">
                  <a:latin typeface="Trebuchet MS" panose="020B0603020202020204" pitchFamily="34" charset="0"/>
                </a:rPr>
                <a:t>Světlo se ve všech inerciálních soustavách pohybuje stejnou konečnou rychlostí </a:t>
              </a:r>
              <a:r>
                <a:rPr lang="cs-CZ" i="1" dirty="0" smtClean="0">
                  <a:latin typeface="Trebuchet MS" panose="020B0603020202020204" pitchFamily="34" charset="0"/>
                </a:rPr>
                <a:t>c</a:t>
              </a:r>
              <a:r>
                <a:rPr lang="cs-CZ" dirty="0" smtClean="0">
                  <a:latin typeface="Trebuchet MS" panose="020B0603020202020204" pitchFamily="34" charset="0"/>
                </a:rPr>
                <a:t> </a:t>
              </a:r>
              <a:r>
                <a:rPr lang="cs-CZ" dirty="0">
                  <a:latin typeface="Trebuchet MS" panose="020B0603020202020204" pitchFamily="34" charset="0"/>
                </a:rPr>
                <a:t>= 300 000 km/s.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693845" y="5615824"/>
              <a:ext cx="2231123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Experimentálně </a:t>
              </a:r>
              <a:r>
                <a:rPr lang="en-GB" sz="1300" dirty="0" err="1" smtClean="0">
                  <a:latin typeface="Trebuchet MS" panose="020B0603020202020204" pitchFamily="34" charset="0"/>
                </a:rPr>
                <a:t>uk</a:t>
              </a:r>
              <a:r>
                <a:rPr lang="cs-CZ" sz="1300" dirty="0" err="1" smtClean="0">
                  <a:latin typeface="Trebuchet MS" panose="020B0603020202020204" pitchFamily="34" charset="0"/>
                </a:rPr>
                <a:t>ázáno</a:t>
              </a:r>
              <a:endParaRPr lang="cs-CZ" sz="1300" dirty="0" smtClean="0">
                <a:latin typeface="Trebuchet MS" panose="020B0603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300" dirty="0" err="1" smtClean="0">
                  <a:latin typeface="Trebuchet MS" panose="020B0603020202020204" pitchFamily="34" charset="0"/>
                </a:rPr>
                <a:t>Fizeau</a:t>
              </a:r>
              <a:r>
                <a:rPr lang="cs-CZ" sz="1300" dirty="0" smtClean="0">
                  <a:latin typeface="Trebuchet MS" panose="020B0603020202020204" pitchFamily="34" charset="0"/>
                </a:rPr>
                <a:t> 1850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300" dirty="0" err="1" smtClean="0">
                  <a:latin typeface="Trebuchet MS" panose="020B0603020202020204" pitchFamily="34" charset="0"/>
                </a:rPr>
                <a:t>Michelson</a:t>
              </a:r>
              <a:r>
                <a:rPr lang="cs-CZ" sz="1300" dirty="0" smtClean="0">
                  <a:latin typeface="Trebuchet MS" panose="020B0603020202020204" pitchFamily="34" charset="0"/>
                </a:rPr>
                <a:t>-Morley 1880</a:t>
              </a:r>
              <a:r>
                <a:rPr lang="en-GB" sz="1300" dirty="0" smtClean="0">
                  <a:latin typeface="Trebuchet MS" panose="020B0603020202020204" pitchFamily="34" charset="0"/>
                </a:rPr>
                <a:t>’</a:t>
              </a:r>
              <a:endParaRPr lang="cs-CZ" sz="1300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63474" y="2977884"/>
            <a:ext cx="844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Kde se setkáme s efekty teorie relativity?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www.gps.gov/multimedia/images/constell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1" y="289942"/>
            <a:ext cx="3327446" cy="28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40080" y="323071"/>
            <a:ext cx="818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GPS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(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G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lobal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P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ositioning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ystem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87164" y="3477813"/>
            <a:ext cx="58003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latin typeface="Trebuchet MS" panose="020B0603020202020204" pitchFamily="34" charset="0"/>
              </a:rPr>
              <a:t>32 družic </a:t>
            </a:r>
            <a:r>
              <a:rPr lang="cs-CZ" dirty="0" smtClean="0">
                <a:latin typeface="Trebuchet MS" panose="020B0603020202020204" pitchFamily="34" charset="0"/>
              </a:rPr>
              <a:t>obíhajících Zemi ve výšce cca </a:t>
            </a:r>
            <a:r>
              <a:rPr lang="cs-CZ" b="1" dirty="0" smtClean="0">
                <a:latin typeface="Trebuchet MS" panose="020B0603020202020204" pitchFamily="34" charset="0"/>
              </a:rPr>
              <a:t>20 000 km </a:t>
            </a:r>
            <a:r>
              <a:rPr lang="cs-CZ" dirty="0" smtClean="0">
                <a:latin typeface="Trebuchet MS" panose="020B0603020202020204" pitchFamily="34" charset="0"/>
              </a:rPr>
              <a:t>(v každou chvíli je na každém bodě Země vidět minimálně 9 družic)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Rychlost družice vůči </a:t>
            </a:r>
            <a:r>
              <a:rPr lang="cs-CZ" i="1" dirty="0" smtClean="0">
                <a:latin typeface="Trebuchet MS" panose="020B0603020202020204" pitchFamily="34" charset="0"/>
              </a:rPr>
              <a:t>nerotující</a:t>
            </a:r>
            <a:r>
              <a:rPr lang="cs-CZ" dirty="0" smtClean="0">
                <a:latin typeface="Trebuchet MS" panose="020B0603020202020204" pitchFamily="34" charset="0"/>
              </a:rPr>
              <a:t> Zemi je cca </a:t>
            </a:r>
            <a:r>
              <a:rPr lang="cs-CZ" b="1" dirty="0" smtClean="0">
                <a:latin typeface="Trebuchet MS" panose="020B0603020202020204" pitchFamily="34" charset="0"/>
              </a:rPr>
              <a:t>4 km/s</a:t>
            </a:r>
            <a:r>
              <a:rPr lang="cs-CZ" dirty="0" smtClean="0">
                <a:latin typeface="Trebuchet MS" panose="020B0603020202020204" pitchFamily="34" charset="0"/>
              </a:rPr>
              <a:t> (každá družice Zemi oběhne 2x za den)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V každé družici – </a:t>
            </a:r>
            <a:r>
              <a:rPr lang="cs-CZ" b="1" dirty="0" smtClean="0">
                <a:latin typeface="Trebuchet MS" panose="020B0603020202020204" pitchFamily="34" charset="0"/>
              </a:rPr>
              <a:t>atomové hodiny</a:t>
            </a:r>
            <a:r>
              <a:rPr lang="cs-CZ" dirty="0" smtClean="0">
                <a:latin typeface="Trebuchet MS" panose="020B0603020202020204" pitchFamily="34" charset="0"/>
              </a:rPr>
              <a:t>, které se za den opozdí nanejvýš o 1 nanosekundu</a:t>
            </a:r>
          </a:p>
        </p:txBody>
      </p:sp>
      <p:pic>
        <p:nvPicPr>
          <p:cNvPr id="2052" name="Picture 4" descr="https://timeandnavigation.si.edu/sites/default/files/multimedia-assets/nasm2013-0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29" y="4865904"/>
            <a:ext cx="1798132" cy="15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S IIA satell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86" y="979332"/>
            <a:ext cx="1097284" cy="10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S IIR satell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979332"/>
            <a:ext cx="1093304" cy="10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PS IIR(M) satell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86" y="2125644"/>
            <a:ext cx="1097284" cy="10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PS IIF satelli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2129624"/>
            <a:ext cx="1093304" cy="10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PS III satelli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05" y="1525984"/>
            <a:ext cx="1288774" cy="12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18387" y="6505304"/>
            <a:ext cx="3402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Zdroj: </a:t>
            </a:r>
            <a:r>
              <a:rPr lang="cs-CZ" sz="1400" dirty="0" smtClean="0">
                <a:latin typeface="Trebuchet MS" panose="020B0603020202020204" pitchFamily="34" charset="0"/>
                <a:hlinkClick r:id="rId10"/>
              </a:rPr>
              <a:t>www.gps.gov/systems/gps/space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://www.gps.gov/multimedia/images/constell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1" y="289942"/>
            <a:ext cx="3327446" cy="28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40080" y="323071"/>
            <a:ext cx="818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GPS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(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G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lobal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P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ositioning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</a:t>
            </a:r>
            <a:r>
              <a:rPr lang="cs-CZ" sz="2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ystem</a:t>
            </a:r>
            <a:r>
              <a:rPr lang="cs-CZ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87164" y="3477813"/>
            <a:ext cx="580038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latin typeface="Trebuchet MS" panose="020B0603020202020204" pitchFamily="34" charset="0"/>
              </a:rPr>
              <a:t>32 družic </a:t>
            </a:r>
            <a:r>
              <a:rPr lang="cs-CZ" dirty="0" smtClean="0">
                <a:latin typeface="Trebuchet MS" panose="020B0603020202020204" pitchFamily="34" charset="0"/>
              </a:rPr>
              <a:t>obíhajících Zemi ve výšce cca </a:t>
            </a:r>
            <a:r>
              <a:rPr lang="cs-CZ" b="1" dirty="0" smtClean="0">
                <a:latin typeface="Trebuchet MS" panose="020B0603020202020204" pitchFamily="34" charset="0"/>
              </a:rPr>
              <a:t>20 000 km </a:t>
            </a:r>
            <a:r>
              <a:rPr lang="cs-CZ" dirty="0" smtClean="0">
                <a:latin typeface="Trebuchet MS" panose="020B0603020202020204" pitchFamily="34" charset="0"/>
              </a:rPr>
              <a:t>(v každou chvíli je na každém bodě Země vidět minimálně 9 družic)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Rychlost družice vůči </a:t>
            </a:r>
            <a:r>
              <a:rPr lang="cs-CZ" i="1" dirty="0" smtClean="0">
                <a:latin typeface="Trebuchet MS" panose="020B0603020202020204" pitchFamily="34" charset="0"/>
              </a:rPr>
              <a:t>nerotující</a:t>
            </a:r>
            <a:r>
              <a:rPr lang="cs-CZ" dirty="0" smtClean="0">
                <a:latin typeface="Trebuchet MS" panose="020B0603020202020204" pitchFamily="34" charset="0"/>
              </a:rPr>
              <a:t> Zemi je cca </a:t>
            </a:r>
            <a:r>
              <a:rPr lang="cs-CZ" b="1" dirty="0" smtClean="0">
                <a:latin typeface="Trebuchet MS" panose="020B0603020202020204" pitchFamily="34" charset="0"/>
              </a:rPr>
              <a:t>4 km/s</a:t>
            </a:r>
            <a:r>
              <a:rPr lang="cs-CZ" dirty="0" smtClean="0">
                <a:latin typeface="Trebuchet MS" panose="020B0603020202020204" pitchFamily="34" charset="0"/>
              </a:rPr>
              <a:t> (každá družice Zemi oběhne 2x za den)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V každé družici – </a:t>
            </a:r>
            <a:r>
              <a:rPr lang="cs-CZ" b="1" dirty="0" smtClean="0">
                <a:latin typeface="Trebuchet MS" panose="020B0603020202020204" pitchFamily="34" charset="0"/>
              </a:rPr>
              <a:t>atomové hodiny</a:t>
            </a:r>
            <a:r>
              <a:rPr lang="cs-CZ" dirty="0" smtClean="0">
                <a:latin typeface="Trebuchet MS" panose="020B0603020202020204" pitchFamily="34" charset="0"/>
              </a:rPr>
              <a:t>, které se za den opozdí nanejvýš o 1 nanosekundu</a:t>
            </a:r>
          </a:p>
        </p:txBody>
      </p:sp>
      <p:pic>
        <p:nvPicPr>
          <p:cNvPr id="2052" name="Picture 4" descr="https://timeandnavigation.si.edu/sites/default/files/multimedia-assets/nasm2013-0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29" y="4865904"/>
            <a:ext cx="1798132" cy="15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S IIA satell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86" y="979332"/>
            <a:ext cx="1097284" cy="10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S IIR satell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979332"/>
            <a:ext cx="1093304" cy="10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PS IIR(M) satell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86" y="2125644"/>
            <a:ext cx="1097284" cy="109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PS IIF satelli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78" y="2129624"/>
            <a:ext cx="1093304" cy="10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PS III satelli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05" y="1525984"/>
            <a:ext cx="1288774" cy="12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418387" y="6505304"/>
            <a:ext cx="3402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</a:rPr>
              <a:t>Zdroj: </a:t>
            </a:r>
            <a:r>
              <a:rPr lang="cs-CZ" sz="1400" dirty="0" smtClean="0">
                <a:latin typeface="Trebuchet MS" panose="020B0603020202020204" pitchFamily="34" charset="0"/>
                <a:hlinkClick r:id="rId10"/>
              </a:rPr>
              <a:t>www.gps.gov/systems/gps/space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1903801" y="1313813"/>
            <a:ext cx="5652949" cy="4676013"/>
            <a:chOff x="1903801" y="1313813"/>
            <a:chExt cx="5652949" cy="4676013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801" y="1313813"/>
              <a:ext cx="5652949" cy="46760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" name="Přímá spojnice se šipkou 6"/>
            <p:cNvCxnSpPr/>
            <p:nvPr/>
          </p:nvCxnSpPr>
          <p:spPr>
            <a:xfrm>
              <a:off x="2390503" y="2442753"/>
              <a:ext cx="1162594" cy="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36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40080" y="323071"/>
            <a:ext cx="361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Jak GPS funguje</a:t>
            </a:r>
            <a:endParaRPr lang="cs-CZ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3" name="Picture 3" descr="D:\Pavel\Desktop\G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033696"/>
            <a:ext cx="5824128" cy="51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07455" y="1267097"/>
            <a:ext cx="275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Každá družice vysílá údaj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o své poloze a o svém čase.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07455" y="2937069"/>
            <a:ext cx="255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Signál se šíří rychlostí světla </a:t>
            </a:r>
            <a:r>
              <a:rPr lang="en-GB" sz="1600" b="1" i="1" dirty="0" smtClean="0">
                <a:latin typeface="Trebuchet MS" panose="020B0603020202020204" pitchFamily="34" charset="0"/>
              </a:rPr>
              <a:t>c</a:t>
            </a:r>
            <a:r>
              <a:rPr lang="en-GB" sz="1600" dirty="0" smtClean="0">
                <a:latin typeface="Trebuchet MS" panose="020B0603020202020204" pitchFamily="34" charset="0"/>
              </a:rPr>
              <a:t> </a:t>
            </a:r>
            <a:r>
              <a:rPr lang="cs-CZ" sz="1600" dirty="0" smtClean="0">
                <a:latin typeface="Trebuchet MS" panose="020B0603020202020204" pitchFamily="34" charset="0"/>
              </a:rPr>
              <a:t>k zemi.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11067" y="4597687"/>
            <a:ext cx="3589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Pokud GPS zařízení zachytí signál alespoň ze </a:t>
            </a:r>
            <a:r>
              <a:rPr lang="cs-CZ" sz="1600" b="1" dirty="0" smtClean="0">
                <a:latin typeface="Trebuchet MS" panose="020B0603020202020204" pitchFamily="34" charset="0"/>
              </a:rPr>
              <a:t>čtyř družic</a:t>
            </a:r>
            <a:r>
              <a:rPr lang="cs-CZ" sz="1600" dirty="0" smtClean="0">
                <a:latin typeface="Trebuchet MS" panose="020B0603020202020204" pitchFamily="34" charset="0"/>
              </a:rPr>
              <a:t>, ze zpoždění signálu vypočítá triangulací svou přesnou polohu.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26116" y="3997715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vzd</a:t>
            </a:r>
            <a:r>
              <a:rPr lang="cs-CZ" sz="1400" dirty="0" err="1" smtClean="0">
                <a:solidFill>
                  <a:srgbClr val="FF0000"/>
                </a:solidFill>
                <a:latin typeface="Trebuchet MS" panose="020B0603020202020204" pitchFamily="34" charset="0"/>
              </a:rPr>
              <a:t>álenost</a:t>
            </a:r>
            <a:r>
              <a:rPr lang="cs-CZ" sz="14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družice = </a:t>
            </a:r>
            <a:r>
              <a:rPr lang="cs-CZ" sz="1400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c</a:t>
            </a:r>
            <a:r>
              <a:rPr lang="cs-CZ" sz="14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x zpoždění signálu</a:t>
            </a:r>
            <a:endParaRPr lang="cs-CZ" sz="14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98171" y="6048715"/>
            <a:ext cx="5985101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1 </a:t>
            </a:r>
            <a:r>
              <a:rPr lang="cs-CZ" sz="1600" dirty="0" err="1" smtClean="0">
                <a:latin typeface="Trebuchet MS" panose="020B0603020202020204" pitchFamily="34" charset="0"/>
              </a:rPr>
              <a:t>ns</a:t>
            </a:r>
            <a:r>
              <a:rPr lang="cs-CZ" sz="1600" dirty="0" smtClean="0">
                <a:latin typeface="Trebuchet MS" panose="020B0603020202020204" pitchFamily="34" charset="0"/>
              </a:rPr>
              <a:t> chyba </a:t>
            </a:r>
            <a:r>
              <a:rPr lang="en-GB" sz="1600" dirty="0" smtClean="0">
                <a:latin typeface="Trebuchet MS" panose="020B0603020202020204" pitchFamily="34" charset="0"/>
              </a:rPr>
              <a:t>v m</a:t>
            </a:r>
            <a:r>
              <a:rPr lang="cs-CZ" sz="1600" dirty="0" err="1" smtClean="0">
                <a:latin typeface="Trebuchet MS" panose="020B0603020202020204" pitchFamily="34" charset="0"/>
              </a:rPr>
              <a:t>ěření</a:t>
            </a:r>
            <a:r>
              <a:rPr lang="cs-CZ" sz="1600" dirty="0" smtClean="0">
                <a:latin typeface="Trebuchet MS" panose="020B0603020202020204" pitchFamily="34" charset="0"/>
              </a:rPr>
              <a:t> času           </a:t>
            </a:r>
            <a:r>
              <a:rPr lang="en-GB" sz="1600" dirty="0" smtClean="0">
                <a:latin typeface="Trebuchet MS" panose="020B0603020202020204" pitchFamily="34" charset="0"/>
              </a:rPr>
              <a:t>30 cm</a:t>
            </a:r>
            <a:r>
              <a:rPr lang="cs-CZ" sz="1600" dirty="0" smtClean="0">
                <a:latin typeface="Trebuchet MS" panose="020B0603020202020204" pitchFamily="34" charset="0"/>
              </a:rPr>
              <a:t> chyba v měření polohy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13" name="Šipka dolů 12"/>
          <p:cNvSpPr/>
          <p:nvPr/>
        </p:nvSpPr>
        <p:spPr>
          <a:xfrm rot="16200000">
            <a:off x="4391854" y="6023899"/>
            <a:ext cx="244928" cy="407155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2.fjfi.cvut.cz/files/kse/pictures/budova_cel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1" y="4718506"/>
            <a:ext cx="3452939" cy="16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3547" y="944992"/>
            <a:ext cx="53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Efekty speciální relativity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31520" y="2793562"/>
            <a:ext cx="53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Efekt obecné relativity</a:t>
            </a:r>
            <a:endParaRPr lang="cs-CZ" sz="24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5191" y="1406657"/>
            <a:ext cx="828511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Družice se vůči nám na Zemi pohybují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dirty="0" smtClean="0"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endParaRPr lang="cs-CZ" sz="1600" dirty="0" smtClean="0"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Člověk na rovníku se pohybuje rychlostí cca 460 m/s </a:t>
            </a:r>
            <a:r>
              <a:rPr lang="cs-CZ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– odchylka </a:t>
            </a:r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200 </a:t>
            </a:r>
            <a:r>
              <a:rPr lang="cs-CZ" sz="1600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ns</a:t>
            </a:r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za den</a:t>
            </a:r>
            <a:endParaRPr lang="cs-CZ" sz="16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15191" y="3255226"/>
            <a:ext cx="815753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Na družice působí slabší gravitace než na pozorovatele na Zemi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Trebuchet MS" panose="020B0603020202020204" pitchFamily="34" charset="0"/>
              </a:rPr>
              <a:t>Navíc na ně působí odstředivá síla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33548" y="332656"/>
            <a:ext cx="7935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Jak se projeví teorie relativity?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459798" y="1995247"/>
            <a:ext cx="537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dirty="0">
                <a:latin typeface="Trebuchet MS" panose="020B0603020202020204" pitchFamily="34" charset="0"/>
              </a:rPr>
              <a:t>čas v nich plyne </a:t>
            </a:r>
            <a:r>
              <a:rPr lang="cs-CZ" sz="1600" b="1" dirty="0" smtClean="0">
                <a:latin typeface="Trebuchet MS" panose="020B0603020202020204" pitchFamily="34" charset="0"/>
              </a:rPr>
              <a:t>pomaleji </a:t>
            </a:r>
            <a:r>
              <a:rPr lang="cs-CZ" sz="16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– </a:t>
            </a:r>
            <a:r>
              <a:rPr lang="cs-CZ" sz="1600" dirty="0">
                <a:solidFill>
                  <a:srgbClr val="C00000"/>
                </a:solidFill>
                <a:latin typeface="Trebuchet MS" panose="020B0603020202020204" pitchFamily="34" charset="0"/>
              </a:rPr>
              <a:t>odchylka </a:t>
            </a:r>
            <a:r>
              <a:rPr lang="cs-CZ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7700 </a:t>
            </a:r>
            <a:r>
              <a:rPr lang="cs-CZ" sz="1600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ns</a:t>
            </a:r>
            <a:r>
              <a:rPr lang="cs-CZ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 za den</a:t>
            </a:r>
          </a:p>
        </p:txBody>
      </p:sp>
      <p:sp>
        <p:nvSpPr>
          <p:cNvPr id="12" name="Šipka dolů 11"/>
          <p:cNvSpPr/>
          <p:nvPr/>
        </p:nvSpPr>
        <p:spPr>
          <a:xfrm>
            <a:off x="4020095" y="1715561"/>
            <a:ext cx="244928" cy="345122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266362" y="4268924"/>
            <a:ext cx="6472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Trebuchet MS" panose="020B0603020202020204" pitchFamily="34" charset="0"/>
              </a:rPr>
              <a:t> čas v nich plyne </a:t>
            </a:r>
            <a:r>
              <a:rPr lang="cs-CZ" sz="1600" b="1" dirty="0">
                <a:latin typeface="Trebuchet MS" panose="020B0603020202020204" pitchFamily="34" charset="0"/>
              </a:rPr>
              <a:t>rychleji než na Zemi </a:t>
            </a:r>
            <a:r>
              <a:rPr lang="cs-CZ" sz="1600" dirty="0">
                <a:solidFill>
                  <a:srgbClr val="C00000"/>
                </a:solidFill>
                <a:latin typeface="Trebuchet MS" panose="020B0603020202020204" pitchFamily="34" charset="0"/>
              </a:rPr>
              <a:t>– odchylka </a:t>
            </a:r>
            <a:r>
              <a:rPr lang="cs-CZ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46 000 </a:t>
            </a:r>
            <a:r>
              <a:rPr lang="cs-CZ" sz="1600" b="1" dirty="0" err="1">
                <a:solidFill>
                  <a:srgbClr val="C00000"/>
                </a:solidFill>
                <a:latin typeface="Trebuchet MS" panose="020B0603020202020204" pitchFamily="34" charset="0"/>
              </a:rPr>
              <a:t>ns</a:t>
            </a:r>
            <a:r>
              <a:rPr lang="cs-CZ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 za den</a:t>
            </a:r>
            <a:endParaRPr lang="cs-CZ" sz="1600" dirty="0"/>
          </a:p>
        </p:txBody>
      </p:sp>
      <p:sp>
        <p:nvSpPr>
          <p:cNvPr id="18" name="Šipka dolů 17"/>
          <p:cNvSpPr/>
          <p:nvPr/>
        </p:nvSpPr>
        <p:spPr>
          <a:xfrm>
            <a:off x="3425735" y="3887675"/>
            <a:ext cx="244928" cy="407155"/>
          </a:xfrm>
          <a:prstGeom prst="downArrow">
            <a:avLst/>
          </a:prstGeom>
          <a:solidFill>
            <a:srgbClr val="000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AutoShape 4" descr="Výsledek obrázku pro Centrum &amp;Ccaron;erný m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" name="AutoShape 6" descr="Výsledek obrázku pro Centrum &amp;Ccaron;erný mo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s://upload.wikimedia.org/wikipedia/commons/thumb/8/8c/Pravcicka_brana1.JPG/250px-Pravcicka_bran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22" y="4810040"/>
            <a:ext cx="23812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2756999" y="4607478"/>
            <a:ext cx="4650434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Celková odchylka: </a:t>
            </a:r>
            <a:r>
              <a:rPr lang="cs-CZ" sz="1600" b="1" dirty="0" smtClean="0">
                <a:latin typeface="Trebuchet MS" panose="020B0603020202020204" pitchFamily="34" charset="0"/>
              </a:rPr>
              <a:t>38 000 </a:t>
            </a:r>
            <a:r>
              <a:rPr lang="cs-CZ" sz="1600" b="1" dirty="0" err="1" smtClean="0">
                <a:latin typeface="Trebuchet MS" panose="020B0603020202020204" pitchFamily="34" charset="0"/>
              </a:rPr>
              <a:t>ns</a:t>
            </a:r>
            <a:r>
              <a:rPr lang="cs-CZ" sz="1600" b="1" dirty="0" smtClean="0">
                <a:latin typeface="Trebuchet MS" panose="020B0603020202020204" pitchFamily="34" charset="0"/>
              </a:rPr>
              <a:t> za den</a:t>
            </a:r>
            <a:r>
              <a:rPr lang="cs-CZ" sz="1600" dirty="0" smtClean="0">
                <a:latin typeface="Trebuchet MS" panose="020B0603020202020204" pitchFamily="34" charset="0"/>
              </a:rPr>
              <a:t>. </a:t>
            </a:r>
          </a:p>
          <a:p>
            <a:pPr algn="ctr"/>
            <a:r>
              <a:rPr lang="cs-CZ" sz="1600" dirty="0" smtClean="0">
                <a:latin typeface="Trebuchet MS" panose="020B0603020202020204" pitchFamily="34" charset="0"/>
              </a:rPr>
              <a:t>Přepočteno na vzdálenost to je víc jak </a:t>
            </a:r>
            <a:r>
              <a:rPr lang="cs-CZ" sz="1600" b="1" dirty="0" smtClean="0">
                <a:latin typeface="Trebuchet MS" panose="020B0603020202020204" pitchFamily="34" charset="0"/>
              </a:rPr>
              <a:t>10 km</a:t>
            </a:r>
            <a:r>
              <a:rPr lang="cs-CZ" sz="1600" dirty="0" smtClean="0">
                <a:latin typeface="Trebuchet MS" panose="020B0603020202020204" pitchFamily="34" charset="0"/>
              </a:rPr>
              <a:t>!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35731" y="312738"/>
            <a:ext cx="3836992" cy="3982092"/>
            <a:chOff x="5035731" y="312738"/>
            <a:chExt cx="3836992" cy="3982092"/>
          </a:xfrm>
        </p:grpSpPr>
        <p:sp>
          <p:nvSpPr>
            <p:cNvPr id="6" name="Obdélník 5"/>
            <p:cNvSpPr/>
            <p:nvPr/>
          </p:nvSpPr>
          <p:spPr>
            <a:xfrm>
              <a:off x="5035731" y="312738"/>
              <a:ext cx="3836992" cy="3982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8194" name="Picture 2" descr="https://upload.wikimedia.org/wikipedia/commons/f/f9/Daily_satellite_time_dilatio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53743" y="423018"/>
              <a:ext cx="328531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 rot="16200000">
              <a:off x="3860126" y="2023418"/>
              <a:ext cx="29088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denní odchylka (v 1000 </a:t>
              </a:r>
              <a:r>
                <a:rPr lang="cs-CZ" sz="1600" dirty="0" err="1" smtClean="0">
                  <a:latin typeface="Trebuchet MS" panose="020B0603020202020204" pitchFamily="34" charset="0"/>
                </a:rPr>
                <a:t>ns</a:t>
              </a:r>
              <a:r>
                <a:rPr lang="cs-CZ" sz="1600" dirty="0" smtClean="0">
                  <a:latin typeface="Trebuchet MS" panose="020B0603020202020204" pitchFamily="34" charset="0"/>
                </a:rPr>
                <a:t>)</a:t>
              </a:r>
            </a:p>
          </p:txBody>
        </p:sp>
        <p:sp>
          <p:nvSpPr>
            <p:cNvPr id="14" name="Ovál 13"/>
            <p:cNvSpPr/>
            <p:nvPr/>
          </p:nvSpPr>
          <p:spPr>
            <a:xfrm>
              <a:off x="6786159" y="881742"/>
              <a:ext cx="144000" cy="144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442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66206" y="316705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Kosmické záření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547608" y="963692"/>
            <a:ext cx="3717265" cy="5387340"/>
            <a:chOff x="730476" y="963692"/>
            <a:chExt cx="3717265" cy="5387340"/>
          </a:xfrm>
        </p:grpSpPr>
        <p:pic>
          <p:nvPicPr>
            <p:cNvPr id="18434" name="Picture 2" descr="http://www.extremetech.com/wp-content/uploads/2015/06/ParticleShowe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76" y="963692"/>
              <a:ext cx="3717265" cy="5387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1338943" y="2109651"/>
              <a:ext cx="783771" cy="411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4402182" y="963692"/>
            <a:ext cx="455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Ve vrchních vrstvách atmosféry vznikají </a:t>
            </a:r>
            <a:r>
              <a:rPr lang="cs-CZ" sz="1600" b="1" dirty="0" err="1" smtClean="0">
                <a:latin typeface="Trebuchet MS" panose="020B0603020202020204" pitchFamily="34" charset="0"/>
              </a:rPr>
              <a:t>miony</a:t>
            </a:r>
            <a:r>
              <a:rPr lang="cs-CZ" sz="1600" dirty="0" smtClean="0">
                <a:latin typeface="Trebuchet MS" panose="020B0603020202020204" pitchFamily="34" charset="0"/>
              </a:rPr>
              <a:t>, částice s poločasem rozpadu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783635" y="1557980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smtClean="0">
                <a:latin typeface="Trebuchet MS" panose="020B0603020202020204" pitchFamily="34" charset="0"/>
              </a:rPr>
              <a:t>T</a:t>
            </a:r>
            <a:r>
              <a:rPr lang="cs-CZ" b="1" dirty="0" smtClean="0">
                <a:latin typeface="Trebuchet MS" panose="020B0603020202020204" pitchFamily="34" charset="0"/>
              </a:rPr>
              <a:t> = 1,5 </a:t>
            </a:r>
            <a:r>
              <a:rPr lang="cs-CZ" b="1" dirty="0" err="1" smtClean="0">
                <a:latin typeface="Symbol" panose="05050102010706020507" pitchFamily="18" charset="2"/>
              </a:rPr>
              <a:t>m</a:t>
            </a:r>
            <a:r>
              <a:rPr lang="cs-CZ" b="1" dirty="0" err="1" smtClean="0">
                <a:latin typeface="Trebuchet MS" panose="020B0603020202020204" pitchFamily="34" charset="0"/>
              </a:rPr>
              <a:t>s</a:t>
            </a:r>
            <a:endParaRPr lang="cs-CZ" b="1" dirty="0">
              <a:latin typeface="Trebuchet MS" panose="020B0603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402181" y="1927312"/>
            <a:ext cx="4552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které se šíří rychlostí </a:t>
            </a:r>
            <a:r>
              <a:rPr lang="cs-CZ" sz="1600" i="1" dirty="0" smtClean="0">
                <a:latin typeface="Trebuchet MS" panose="020B0603020202020204" pitchFamily="34" charset="0"/>
              </a:rPr>
              <a:t>v</a:t>
            </a:r>
            <a:r>
              <a:rPr lang="cs-CZ" sz="1600" dirty="0" smtClean="0">
                <a:latin typeface="Trebuchet MS" panose="020B0603020202020204" pitchFamily="34" charset="0"/>
              </a:rPr>
              <a:t> = 0,9997 </a:t>
            </a:r>
            <a:r>
              <a:rPr lang="cs-CZ" sz="1600" b="1" i="1" dirty="0" smtClean="0">
                <a:latin typeface="Trebuchet MS" panose="020B0603020202020204" pitchFamily="34" charset="0"/>
              </a:rPr>
              <a:t>c</a:t>
            </a:r>
            <a:r>
              <a:rPr lang="cs-CZ" sz="1600" dirty="0" smtClean="0">
                <a:latin typeface="Trebuchet MS" panose="020B0603020202020204" pitchFamily="34" charset="0"/>
              </a:rPr>
              <a:t> k zemi.</a:t>
            </a:r>
            <a:endParaRPr lang="cs-CZ" sz="1600" b="1" i="1" dirty="0" smtClean="0">
              <a:latin typeface="Trebuchet MS" panose="020B0603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402181" y="2416635"/>
            <a:ext cx="441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Polovina vzniklých </a:t>
            </a:r>
            <a:r>
              <a:rPr lang="cs-CZ" sz="1600" dirty="0" err="1" smtClean="0">
                <a:latin typeface="Trebuchet MS" panose="020B0603020202020204" pitchFamily="34" charset="0"/>
              </a:rPr>
              <a:t>mionů</a:t>
            </a:r>
            <a:r>
              <a:rPr lang="cs-CZ" sz="1600" dirty="0" smtClean="0">
                <a:latin typeface="Trebuchet MS" panose="020B0603020202020204" pitchFamily="34" charset="0"/>
              </a:rPr>
              <a:t> se rozpadne během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783635" y="2747728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latin typeface="Trebuchet MS" panose="020B0603020202020204" pitchFamily="34" charset="0"/>
              </a:rPr>
              <a:t>L</a:t>
            </a:r>
            <a:r>
              <a:rPr lang="cs-CZ" b="1" dirty="0" smtClean="0">
                <a:latin typeface="Trebuchet MS" panose="020B0603020202020204" pitchFamily="34" charset="0"/>
              </a:rPr>
              <a:t> = </a:t>
            </a:r>
            <a:r>
              <a:rPr lang="cs-CZ" b="1" i="1" dirty="0" smtClean="0">
                <a:latin typeface="Trebuchet MS" panose="020B0603020202020204" pitchFamily="34" charset="0"/>
              </a:rPr>
              <a:t>v</a:t>
            </a:r>
            <a:r>
              <a:rPr lang="cs-CZ" b="1" dirty="0" smtClean="0">
                <a:latin typeface="Trebuchet MS" panose="020B0603020202020204" pitchFamily="34" charset="0"/>
              </a:rPr>
              <a:t> </a:t>
            </a:r>
            <a:r>
              <a:rPr lang="cs-CZ" b="1" i="1" dirty="0" smtClean="0">
                <a:latin typeface="Trebuchet MS" panose="020B0603020202020204" pitchFamily="34" charset="0"/>
              </a:rPr>
              <a:t>T</a:t>
            </a:r>
            <a:r>
              <a:rPr lang="cs-CZ" b="1" dirty="0" smtClean="0">
                <a:latin typeface="Trebuchet MS" panose="020B0603020202020204" pitchFamily="34" charset="0"/>
              </a:rPr>
              <a:t> = 450 metrů letu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402181" y="3123591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a na zem nedoletí skoro žádný.</a:t>
            </a:r>
          </a:p>
        </p:txBody>
      </p:sp>
      <p:grpSp>
        <p:nvGrpSpPr>
          <p:cNvPr id="30" name="Skupina 29"/>
          <p:cNvGrpSpPr/>
          <p:nvPr/>
        </p:nvGrpSpPr>
        <p:grpSpPr>
          <a:xfrm>
            <a:off x="4402181" y="3657362"/>
            <a:ext cx="4669973" cy="2700200"/>
            <a:chOff x="4402181" y="3657362"/>
            <a:chExt cx="4669973" cy="2700200"/>
          </a:xfrm>
        </p:grpSpPr>
        <p:sp>
          <p:nvSpPr>
            <p:cNvPr id="15" name="TextovéPole 14"/>
            <p:cNvSpPr txBox="1"/>
            <p:nvPr/>
          </p:nvSpPr>
          <p:spPr>
            <a:xfrm>
              <a:off x="4402182" y="3657362"/>
              <a:ext cx="4320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POZOR! </a:t>
              </a:r>
              <a:r>
                <a:rPr lang="cs-CZ" sz="1600" dirty="0" smtClean="0">
                  <a:latin typeface="Trebuchet MS" panose="020B0603020202020204" pitchFamily="34" charset="0"/>
                </a:rPr>
                <a:t>Rychlost je blízká rychlosti světla, musíme započíst dilataci času: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402181" y="4421777"/>
              <a:ext cx="46699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Při dané rychlosti je Lorentzův faktor</a:t>
              </a:r>
              <a:r>
                <a:rPr lang="en-GB" sz="1600" dirty="0" smtClean="0">
                  <a:latin typeface="Trebuchet MS" panose="020B0603020202020204" pitchFamily="34" charset="0"/>
                </a:rPr>
                <a:t> p</a:t>
              </a:r>
              <a:r>
                <a:rPr lang="cs-CZ" sz="1600" dirty="0" err="1" smtClean="0">
                  <a:latin typeface="Trebuchet MS" panose="020B0603020202020204" pitchFamily="34" charset="0"/>
                </a:rPr>
                <a:t>řibližně</a:t>
              </a:r>
              <a:endParaRPr lang="cs-CZ" sz="16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4783635" y="4760331"/>
              <a:ext cx="821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i="1" dirty="0" smtClean="0">
                  <a:latin typeface="Symbol" panose="05050102010706020507" pitchFamily="18" charset="2"/>
                </a:rPr>
                <a:t>g</a:t>
              </a:r>
              <a:r>
                <a:rPr lang="cs-CZ" b="1" dirty="0" smtClean="0">
                  <a:latin typeface="Trebuchet MS" panose="020B0603020202020204" pitchFamily="34" charset="0"/>
                </a:rPr>
                <a:t> = 40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402181" y="5119092"/>
              <a:ext cx="43204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takže vzhledem k nám je poločas rozpadu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4635593" y="5420231"/>
              <a:ext cx="12715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i="1" dirty="0" smtClean="0">
                  <a:latin typeface="Trebuchet MS" panose="020B0603020202020204" pitchFamily="34" charset="0"/>
                </a:rPr>
                <a:t>T</a:t>
              </a:r>
              <a:r>
                <a:rPr lang="en-GB" b="1" i="1" dirty="0" smtClean="0">
                  <a:latin typeface="Trebuchet MS" panose="020B0603020202020204" pitchFamily="34" charset="0"/>
                </a:rPr>
                <a:t>’</a:t>
              </a:r>
              <a:r>
                <a:rPr lang="cs-CZ" b="1" dirty="0" smtClean="0">
                  <a:latin typeface="Trebuchet MS" panose="020B0603020202020204" pitchFamily="34" charset="0"/>
                </a:rPr>
                <a:t> = </a:t>
              </a:r>
              <a:r>
                <a:rPr lang="en-GB" b="1" dirty="0" smtClean="0">
                  <a:latin typeface="Trebuchet MS" panose="020B0603020202020204" pitchFamily="34" charset="0"/>
                </a:rPr>
                <a:t>60</a:t>
              </a:r>
              <a:r>
                <a:rPr lang="cs-CZ" b="1" dirty="0" smtClean="0">
                  <a:latin typeface="Trebuchet MS" panose="020B0603020202020204" pitchFamily="34" charset="0"/>
                </a:rPr>
                <a:t> </a:t>
              </a:r>
              <a:r>
                <a:rPr lang="cs-CZ" b="1" dirty="0" err="1" smtClean="0">
                  <a:latin typeface="Symbol" panose="05050102010706020507" pitchFamily="18" charset="2"/>
                </a:rPr>
                <a:t>m</a:t>
              </a:r>
              <a:r>
                <a:rPr lang="cs-CZ" b="1" dirty="0" err="1" smtClean="0">
                  <a:latin typeface="Trebuchet MS" panose="020B0603020202020204" pitchFamily="34" charset="0"/>
                </a:rPr>
                <a:t>s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402181" y="5772787"/>
              <a:ext cx="4669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Trebuchet MS" panose="020B0603020202020204" pitchFamily="34" charset="0"/>
                </a:rPr>
                <a:t>a </a:t>
              </a:r>
              <a:r>
                <a:rPr lang="en-GB" sz="1600" dirty="0" err="1" smtClean="0">
                  <a:latin typeface="Trebuchet MS" panose="020B0603020202020204" pitchFamily="34" charset="0"/>
                </a:rPr>
                <a:t>polovina</a:t>
              </a:r>
              <a:r>
                <a:rPr lang="en-GB" sz="1600" dirty="0" smtClean="0">
                  <a:latin typeface="Trebuchet MS" panose="020B0603020202020204" pitchFamily="34" charset="0"/>
                </a:rPr>
                <a:t> </a:t>
              </a:r>
              <a:r>
                <a:rPr lang="en-GB" sz="1600" dirty="0" err="1" smtClean="0">
                  <a:latin typeface="Trebuchet MS" panose="020B0603020202020204" pitchFamily="34" charset="0"/>
                </a:rPr>
                <a:t>mion</a:t>
              </a:r>
              <a:r>
                <a:rPr lang="cs-CZ" sz="1600" dirty="0" smtClean="0">
                  <a:latin typeface="Trebuchet MS" panose="020B0603020202020204" pitchFamily="34" charset="0"/>
                </a:rPr>
                <a:t>ů ulétne 18 km, než se rozpadne – dost na to, aby dopadly na zemský povrch.</a:t>
              </a: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4473453" y="2416635"/>
            <a:ext cx="4249209" cy="1045510"/>
            <a:chOff x="4473453" y="2416635"/>
            <a:chExt cx="4249209" cy="1045510"/>
          </a:xfrm>
        </p:grpSpPr>
        <p:cxnSp>
          <p:nvCxnSpPr>
            <p:cNvPr id="22" name="Přímá spojnice 21"/>
            <p:cNvCxnSpPr/>
            <p:nvPr/>
          </p:nvCxnSpPr>
          <p:spPr>
            <a:xfrm>
              <a:off x="4473453" y="2416635"/>
              <a:ext cx="4249209" cy="104551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 flipV="1">
              <a:off x="4473453" y="2416635"/>
              <a:ext cx="4249209" cy="1010359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6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96446" y="331482"/>
            <a:ext cx="520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Urychlovače částic</a:t>
            </a:r>
          </a:p>
        </p:txBody>
      </p:sp>
      <p:pic>
        <p:nvPicPr>
          <p:cNvPr id="4098" name="Picture 2" descr="http://www.physicsoftheuniverse.com/images/relativity_c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30" y="1167346"/>
            <a:ext cx="5168141" cy="516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96446" y="2491341"/>
            <a:ext cx="325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LHC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(</a:t>
            </a:r>
            <a:r>
              <a:rPr lang="cs-CZ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L</a:t>
            </a:r>
            <a:r>
              <a:rPr lang="cs-CZ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arge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H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adron </a:t>
            </a:r>
            <a:r>
              <a:rPr lang="cs-CZ" b="1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C</a:t>
            </a:r>
            <a:r>
              <a:rPr lang="cs-CZ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ollider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884818" y="2534190"/>
            <a:ext cx="93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27 km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85954" y="3046774"/>
            <a:ext cx="225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cca 100 m pod zemí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0949" y="2857477"/>
            <a:ext cx="281296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urychluje protony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1" dirty="0" smtClean="0">
                <a:latin typeface="Trebuchet MS" panose="020B0603020202020204" pitchFamily="34" charset="0"/>
              </a:rPr>
              <a:t>v</a:t>
            </a:r>
            <a:r>
              <a:rPr lang="cs-CZ" dirty="0" smtClean="0">
                <a:latin typeface="Trebuchet MS" panose="020B0603020202020204" pitchFamily="34" charset="0"/>
              </a:rPr>
              <a:t> = 0.999 999 99 </a:t>
            </a:r>
            <a:r>
              <a:rPr lang="cs-CZ" b="1" i="1" dirty="0" smtClean="0">
                <a:latin typeface="Trebuchet MS" panose="020B0603020202020204" pitchFamily="34" charset="0"/>
              </a:rPr>
              <a:t>c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sz="1400" dirty="0" smtClean="0">
                <a:latin typeface="Trebuchet MS" panose="020B0603020202020204" pitchFamily="34" charset="0"/>
              </a:rPr>
              <a:t>(rychlost jen o 10 km/h menší než rychlost světla)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Symbol" panose="05050102010706020507" pitchFamily="18" charset="2"/>
              </a:rPr>
              <a:t>g </a:t>
            </a:r>
            <a:r>
              <a:rPr lang="cs-CZ" dirty="0" smtClean="0">
                <a:latin typeface="Trebuchet MS" panose="020B0603020202020204" pitchFamily="34" charset="0"/>
              </a:rPr>
              <a:t>= 7 000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latin typeface="Trebuchet MS" panose="020B0603020202020204" pitchFamily="34" charset="0"/>
              </a:rPr>
              <a:t>protony oběhnou prstenec 10 000 krát za vteřinu</a:t>
            </a:r>
            <a:endParaRPr lang="cs-CZ" sz="1500" dirty="0">
              <a:latin typeface="Symbol" panose="05050102010706020507" pitchFamily="18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15645" y="2664380"/>
            <a:ext cx="97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Ženeva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74825" y="1458990"/>
            <a:ext cx="276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Trebuchet MS" panose="020B0603020202020204" pitchFamily="34" charset="0"/>
              </a:rPr>
              <a:t>Centrum pro jaderný výzkum CERN</a:t>
            </a:r>
          </a:p>
        </p:txBody>
      </p:sp>
    </p:spTree>
    <p:extLst>
      <p:ext uri="{BB962C8B-B14F-4D97-AF65-F5344CB8AC3E}">
        <p14:creationId xmlns:p14="http://schemas.microsoft.com/office/powerpoint/2010/main" val="18839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96446" y="331482"/>
            <a:ext cx="5209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Urychlovače částic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0" y="973184"/>
            <a:ext cx="3504071" cy="263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3108269"/>
            <a:ext cx="4868956" cy="32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ttps://upload.wikimedia.org/wikipedia/commons/0/04/ATLAS_Draw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7" y="3966448"/>
            <a:ext cx="3698205" cy="19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786829" y="1463345"/>
            <a:ext cx="337746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Trebuchet MS" panose="020B0603020202020204" pitchFamily="34" charset="0"/>
              </a:rPr>
              <a:t>S</a:t>
            </a:r>
            <a:r>
              <a:rPr lang="cs-CZ" dirty="0" smtClean="0">
                <a:latin typeface="Trebuchet MS" panose="020B0603020202020204" pitchFamily="34" charset="0"/>
              </a:rPr>
              <a:t>rážkami se dozvídáme, z čeho jsou částice složeny a jaké síly je drží pohromadě.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164607" y="6018552"/>
            <a:ext cx="279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Detektor ATLAS (CERN)</a:t>
            </a:r>
          </a:p>
        </p:txBody>
      </p:sp>
    </p:spTree>
    <p:extLst>
      <p:ext uri="{BB962C8B-B14F-4D97-AF65-F5344CB8AC3E}">
        <p14:creationId xmlns:p14="http://schemas.microsoft.com/office/powerpoint/2010/main" val="3074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sevenau2000.files.wordpress.com/2015/05/image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8414" y="4385812"/>
            <a:ext cx="3836504" cy="191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761212" y="5060268"/>
            <a:ext cx="3847202" cy="1390103"/>
            <a:chOff x="5328607" y="3707210"/>
            <a:chExt cx="3821924" cy="1390103"/>
          </a:xfrm>
        </p:grpSpPr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5328607" y="3707210"/>
              <a:ext cx="3521147" cy="1390103"/>
            </a:xfrm>
            <a:prstGeom prst="cloudCallout">
              <a:avLst>
                <a:gd name="adj1" fmla="val 53788"/>
                <a:gd name="adj2" fmla="val -101215"/>
              </a:avLst>
            </a:prstGeom>
            <a:noFill/>
            <a:ln w="19050">
              <a:solidFill>
                <a:srgbClr val="0000B4"/>
              </a:solidFill>
              <a:round/>
              <a:headEnd type="none" w="sm" len="sm"/>
              <a:tailEnd type="none" w="lg" len="med"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cs-CZ" altLang="en-US" b="0">
                <a:solidFill>
                  <a:srgbClr val="0000B4"/>
                </a:solidFill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622293" y="3988105"/>
              <a:ext cx="35282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cap="small" dirty="0" smtClean="0">
                  <a:solidFill>
                    <a:srgbClr val="0000B4"/>
                  </a:solidFill>
                  <a:latin typeface="Trebuchet MS" pitchFamily="34" charset="0"/>
                </a:rPr>
                <a:t>Díky za pozornost</a:t>
              </a:r>
              <a:endParaRPr lang="en-US" sz="3000" cap="small" dirty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450668" y="597838"/>
            <a:ext cx="777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Einsteinova relativita</a:t>
            </a:r>
            <a:endParaRPr lang="cs-CZ" sz="3200" u="sng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0668" y="1256471"/>
            <a:ext cx="852647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Poloha, rozměry, čas, rychlost, současnost a hmotnost nejsou absolutní pojmy – závisí na jejich rychlosti </a:t>
            </a:r>
            <a:r>
              <a:rPr lang="en-GB" dirty="0" smtClean="0">
                <a:latin typeface="Trebuchet MS" panose="020B0603020202020204" pitchFamily="34" charset="0"/>
              </a:rPr>
              <a:t>v</a:t>
            </a:r>
            <a:r>
              <a:rPr lang="cs-CZ" dirty="0" err="1" smtClean="0">
                <a:latin typeface="Trebuchet MS" panose="020B0603020202020204" pitchFamily="34" charset="0"/>
              </a:rPr>
              <a:t>ůči</a:t>
            </a:r>
            <a:r>
              <a:rPr lang="cs-CZ" dirty="0" smtClean="0">
                <a:latin typeface="Trebuchet MS" panose="020B0603020202020204" pitchFamily="34" charset="0"/>
              </a:rPr>
              <a:t> pozorovateli.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Absolutní je rychlost světla</a:t>
            </a:r>
            <a:r>
              <a:rPr lang="cs-CZ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latin typeface="Trebuchet MS" panose="020B0603020202020204" pitchFamily="34" charset="0"/>
              </a:rPr>
              <a:t>(pro všechny pozorovatele stejná).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Teorie vychází z toho, že hledáme takové vztažné soustavy, ve kterých budou mít všechny fyzikální zákony stejný tvar.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dirty="0" smtClean="0">
                <a:latin typeface="Trebuchet MS" panose="020B0603020202020204" pitchFamily="34" charset="0"/>
              </a:rPr>
              <a:t>Kvůli gravitačnímu působení hmotných těles je 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prostoročas zakřivený</a:t>
            </a:r>
            <a:r>
              <a:rPr lang="cs-CZ" dirty="0" smtClean="0">
                <a:latin typeface="Trebuchet MS" panose="020B0603020202020204" pitchFamily="34" charset="0"/>
              </a:rPr>
              <a:t>.</a:t>
            </a:r>
            <a:endParaRPr lang="cs-CZ" b="1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 err="1" smtClean="0">
                <a:latin typeface="Trebuchet MS" panose="020B0603020202020204" pitchFamily="34" charset="0"/>
              </a:rPr>
              <a:t>Efekty</a:t>
            </a:r>
            <a:r>
              <a:rPr lang="en-GB" dirty="0" smtClean="0">
                <a:latin typeface="Trebuchet MS" panose="020B0603020202020204" pitchFamily="34" charset="0"/>
              </a:rPr>
              <a:t> </a:t>
            </a:r>
            <a:r>
              <a:rPr lang="en-GB" dirty="0" err="1" smtClean="0">
                <a:latin typeface="Trebuchet MS" panose="020B0603020202020204" pitchFamily="34" charset="0"/>
              </a:rPr>
              <a:t>teorie</a:t>
            </a:r>
            <a:r>
              <a:rPr lang="en-GB" dirty="0" smtClean="0">
                <a:latin typeface="Trebuchet MS" panose="020B0603020202020204" pitchFamily="34" charset="0"/>
              </a:rPr>
              <a:t> relativity se </a:t>
            </a:r>
            <a:r>
              <a:rPr lang="en-GB" dirty="0" err="1" smtClean="0">
                <a:latin typeface="Trebuchet MS" panose="020B0603020202020204" pitchFamily="34" charset="0"/>
              </a:rPr>
              <a:t>projevuj</a:t>
            </a:r>
            <a:r>
              <a:rPr lang="cs-CZ" dirty="0" smtClean="0">
                <a:latin typeface="Trebuchet MS" panose="020B0603020202020204" pitchFamily="34" charset="0"/>
              </a:rPr>
              <a:t>í při vysokých rychlostech nebo při velmi silné gravitaci.</a:t>
            </a:r>
            <a:endParaRPr lang="en-GB" b="1" baseline="30000" dirty="0" smtClean="0">
              <a:latin typeface="Trebuchet MS" panose="020B0603020202020204" pitchFamily="34" charset="0"/>
            </a:endParaRPr>
          </a:p>
        </p:txBody>
      </p:sp>
      <p:pic>
        <p:nvPicPr>
          <p:cNvPr id="19459" name="Picture 3" descr="D:\Pavel\Documents\Fyzika\Science To Go\Relativita\Pozorno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51158" y="4002157"/>
            <a:ext cx="3773178" cy="26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7.40741E-7 L 1.46579 -7.40741E-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avel\Documents\Fyzika\Science To Go\Relativita\Obrazek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00201" y="859068"/>
            <a:ext cx="3594402" cy="54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80356" y="2821578"/>
            <a:ext cx="31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Co je světlo?</a:t>
            </a:r>
          </a:p>
        </p:txBody>
      </p:sp>
    </p:spTree>
    <p:extLst>
      <p:ext uri="{BB962C8B-B14F-4D97-AF65-F5344CB8AC3E}">
        <p14:creationId xmlns:p14="http://schemas.microsoft.com/office/powerpoint/2010/main" val="32339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05328" y="160245"/>
            <a:ext cx="864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1. Světlo je vlnění - </a:t>
            </a:r>
            <a:r>
              <a:rPr lang="cs-CZ" sz="24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Elektromagnetické vlnění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18443" y="2902287"/>
            <a:ext cx="90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anose="020B0603020202020204" pitchFamily="34" charset="0"/>
              </a:rPr>
              <a:t>vlnová délka </a:t>
            </a:r>
            <a:r>
              <a:rPr lang="cs-CZ" sz="1600" dirty="0" smtClean="0">
                <a:latin typeface="Symbol" panose="05050102010706020507" pitchFamily="18" charset="2"/>
              </a:rPr>
              <a:t>l</a:t>
            </a:r>
          </a:p>
        </p:txBody>
      </p:sp>
      <p:pic>
        <p:nvPicPr>
          <p:cNvPr id="2055" name="Picture 7" descr="http://assets2.classicfm.com/2012/14/fm-radio-classic-fm-1333620823-hero-promo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8" y="1130735"/>
            <a:ext cx="1177111" cy="117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3032" y="804503"/>
            <a:ext cx="114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rádio FM</a:t>
            </a:r>
          </a:p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(88-108 MHz)</a:t>
            </a:r>
          </a:p>
        </p:txBody>
      </p:sp>
      <p:pic>
        <p:nvPicPr>
          <p:cNvPr id="2057" name="Picture 9" descr="http://vignette2.wikia.nocookie.net/creepypasta/images/a/af/Mobile_phone.jpg/revision/latest?cb=201305050933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26" y="1343192"/>
            <a:ext cx="755051" cy="80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jameystegmaier.com/wp-content/uploads/2011/06/ilve-microwave-oven-convection-gri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52" y="1408081"/>
            <a:ext cx="1088453" cy="70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585319" y="804501"/>
            <a:ext cx="97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mikrovlnka </a:t>
            </a:r>
          </a:p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(2,45 GHz)</a:t>
            </a:r>
          </a:p>
        </p:txBody>
      </p:sp>
      <p:pic>
        <p:nvPicPr>
          <p:cNvPr id="2063" name="Picture 15" descr="http://www.dopravni-pravo.cz/wp-content/uploads/Men_ryhlosti_2_web_Kopivni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07" y="1341320"/>
            <a:ext cx="1191380" cy="79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884072" y="804502"/>
            <a:ext cx="226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mobil </a:t>
            </a:r>
            <a:endParaRPr lang="en-GB" sz="1200" dirty="0" smtClean="0">
              <a:latin typeface="Trebuchet MS" panose="020B0603020202020204" pitchFamily="34" charset="0"/>
            </a:endParaRPr>
          </a:p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(900-2400 MHz)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3553100" y="804500"/>
            <a:ext cx="156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radar</a:t>
            </a:r>
            <a:endParaRPr lang="en-GB" sz="1200" dirty="0" smtClean="0">
              <a:latin typeface="Trebuchet MS" panose="020B0603020202020204" pitchFamily="34" charset="0"/>
            </a:endParaRPr>
          </a:p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(1-100 GHz)</a:t>
            </a:r>
          </a:p>
        </p:txBody>
      </p:sp>
      <p:grpSp>
        <p:nvGrpSpPr>
          <p:cNvPr id="77" name="Skupina 76"/>
          <p:cNvGrpSpPr/>
          <p:nvPr/>
        </p:nvGrpSpPr>
        <p:grpSpPr>
          <a:xfrm>
            <a:off x="431073" y="3171156"/>
            <a:ext cx="8416137" cy="2533829"/>
            <a:chOff x="431073" y="3171156"/>
            <a:chExt cx="8416137" cy="2533829"/>
          </a:xfrm>
        </p:grpSpPr>
        <p:pic>
          <p:nvPicPr>
            <p:cNvPr id="2052" name="Picture 4" descr="D:\Pavel\Documents\Fyzika\Science To Go\Spectrum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73" y="3396192"/>
              <a:ext cx="8334217" cy="213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650285" y="3171160"/>
              <a:ext cx="98624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mikrometr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187317" y="3186957"/>
              <a:ext cx="98624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nanometr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733325" y="3171158"/>
              <a:ext cx="98624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err="1" smtClean="0">
                  <a:latin typeface="Trebuchet MS" panose="020B0603020202020204" pitchFamily="34" charset="0"/>
                </a:rPr>
                <a:t>pikometr</a:t>
              </a:r>
              <a:endParaRPr lang="cs-CZ" sz="13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3200400" y="3171157"/>
              <a:ext cx="88827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milimetr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860048" y="3171156"/>
              <a:ext cx="5500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300" dirty="0" smtClean="0">
                  <a:latin typeface="Trebuchet MS" panose="020B0603020202020204" pitchFamily="34" charset="0"/>
                </a:rPr>
                <a:t>metr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701867" y="5427986"/>
              <a:ext cx="795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latin typeface="Trebuchet MS" panose="020B0603020202020204" pitchFamily="34" charset="0"/>
                </a:rPr>
                <a:t>7</a:t>
              </a:r>
              <a:r>
                <a:rPr lang="cs-CZ" sz="1200" dirty="0" smtClean="0">
                  <a:latin typeface="Trebuchet MS" panose="020B0603020202020204" pitchFamily="34" charset="0"/>
                </a:rPr>
                <a:t>00 </a:t>
              </a:r>
              <a:r>
                <a:rPr lang="cs-CZ" sz="1200" dirty="0" err="1" smtClean="0">
                  <a:latin typeface="Trebuchet MS" panose="020B0603020202020204" pitchFamily="34" charset="0"/>
                </a:rPr>
                <a:t>nm</a:t>
              </a:r>
              <a:endParaRPr lang="cs-CZ" sz="12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388606" y="5427986"/>
              <a:ext cx="795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anose="020B0603020202020204" pitchFamily="34" charset="0"/>
                </a:rPr>
                <a:t>400 </a:t>
              </a:r>
              <a:r>
                <a:rPr lang="cs-CZ" sz="1200" dirty="0" err="1" smtClean="0">
                  <a:latin typeface="Trebuchet MS" panose="020B0603020202020204" pitchFamily="34" charset="0"/>
                </a:rPr>
                <a:t>nm</a:t>
              </a:r>
              <a:endParaRPr lang="cs-CZ" sz="12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273949" y="5427986"/>
              <a:ext cx="795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anose="020B0603020202020204" pitchFamily="34" charset="0"/>
                </a:rPr>
                <a:t>600 </a:t>
              </a:r>
              <a:r>
                <a:rPr lang="cs-CZ" sz="1200" dirty="0" err="1" smtClean="0">
                  <a:latin typeface="Trebuchet MS" panose="020B0603020202020204" pitchFamily="34" charset="0"/>
                </a:rPr>
                <a:t>nm</a:t>
              </a:r>
              <a:endParaRPr lang="cs-CZ" sz="12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825070" y="5427985"/>
              <a:ext cx="795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latin typeface="Trebuchet MS" panose="020B0603020202020204" pitchFamily="34" charset="0"/>
                </a:rPr>
                <a:t>5</a:t>
              </a:r>
              <a:r>
                <a:rPr lang="cs-CZ" sz="1200" dirty="0" smtClean="0">
                  <a:latin typeface="Trebuchet MS" panose="020B0603020202020204" pitchFamily="34" charset="0"/>
                </a:rPr>
                <a:t>00 </a:t>
              </a:r>
              <a:r>
                <a:rPr lang="cs-CZ" sz="1200" dirty="0" err="1" smtClean="0">
                  <a:latin typeface="Trebuchet MS" panose="020B0603020202020204" pitchFamily="34" charset="0"/>
                </a:rPr>
                <a:t>nm</a:t>
              </a:r>
              <a:endParaRPr lang="cs-CZ" sz="1200" dirty="0" smtClean="0">
                <a:latin typeface="Trebuchet MS" panose="020B0603020202020204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183633" y="3677136"/>
              <a:ext cx="14309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radiov</a:t>
              </a:r>
              <a:r>
                <a:rPr lang="cs-CZ" sz="14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é vlny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2051476" y="3869681"/>
              <a:ext cx="1235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mikrovlny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13457" y="4697940"/>
              <a:ext cx="12747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5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infračervené</a:t>
              </a:r>
            </a:p>
            <a:p>
              <a:pPr algn="ctr"/>
              <a:r>
                <a:rPr lang="cs-CZ" sz="15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(IR)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3814835" y="4813356"/>
              <a:ext cx="151355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5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rPr>
                <a:t>viditelné světlo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7133962" y="4697939"/>
              <a:ext cx="11833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5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ultrafialové</a:t>
              </a:r>
            </a:p>
            <a:p>
              <a:pPr algn="ctr"/>
              <a:r>
                <a:rPr lang="cs-CZ" sz="15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(UV)</a:t>
              </a:r>
            </a:p>
          </p:txBody>
        </p:sp>
        <p:cxnSp>
          <p:nvCxnSpPr>
            <p:cNvPr id="24" name="Přímá spojnice se šipkou 23"/>
            <p:cNvCxnSpPr/>
            <p:nvPr/>
          </p:nvCxnSpPr>
          <p:spPr>
            <a:xfrm flipH="1">
              <a:off x="2985845" y="3651085"/>
              <a:ext cx="626034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/>
            <p:cNvSpPr txBox="1"/>
            <p:nvPr/>
          </p:nvSpPr>
          <p:spPr>
            <a:xfrm>
              <a:off x="2708421" y="3670678"/>
              <a:ext cx="1412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elektronika</a:t>
              </a:r>
            </a:p>
          </p:txBody>
        </p:sp>
        <p:cxnSp>
          <p:nvCxnSpPr>
            <p:cNvPr id="37" name="Přímá spojnice se šipkou 36"/>
            <p:cNvCxnSpPr/>
            <p:nvPr/>
          </p:nvCxnSpPr>
          <p:spPr>
            <a:xfrm flipH="1">
              <a:off x="4596603" y="3666330"/>
              <a:ext cx="1523346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ovéPole 42"/>
            <p:cNvSpPr txBox="1"/>
            <p:nvPr/>
          </p:nvSpPr>
          <p:spPr>
            <a:xfrm>
              <a:off x="4371645" y="3684841"/>
              <a:ext cx="1412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optika</a:t>
              </a:r>
            </a:p>
          </p:txBody>
        </p:sp>
        <p:cxnSp>
          <p:nvCxnSpPr>
            <p:cNvPr id="46" name="Přímá spojnice se šipkou 45"/>
            <p:cNvCxnSpPr/>
            <p:nvPr/>
          </p:nvCxnSpPr>
          <p:spPr>
            <a:xfrm flipH="1">
              <a:off x="6187317" y="3664148"/>
              <a:ext cx="1436386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ovéPole 46"/>
            <p:cNvSpPr txBox="1"/>
            <p:nvPr/>
          </p:nvSpPr>
          <p:spPr>
            <a:xfrm>
              <a:off x="6145485" y="3684841"/>
              <a:ext cx="1412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rentgen</a:t>
              </a:r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7434303" y="3670678"/>
              <a:ext cx="1412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solidFill>
                    <a:srgbClr val="FFC000"/>
                  </a:solidFill>
                  <a:latin typeface="Symbol" panose="05050102010706020507" pitchFamily="18" charset="2"/>
                </a:rPr>
                <a:t>g</a:t>
              </a:r>
              <a:r>
                <a:rPr lang="cs-CZ" sz="1600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 záření</a:t>
              </a:r>
            </a:p>
          </p:txBody>
        </p:sp>
        <p:cxnSp>
          <p:nvCxnSpPr>
            <p:cNvPr id="49" name="Přímá spojnice se šipkou 48"/>
            <p:cNvCxnSpPr/>
            <p:nvPr/>
          </p:nvCxnSpPr>
          <p:spPr>
            <a:xfrm>
              <a:off x="7687867" y="3662377"/>
              <a:ext cx="736530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5" name="Picture 17" descr="http://ecx.images-amazon.com/images/I/41RejpgFT0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4" y="5526240"/>
            <a:ext cx="602263" cy="105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/>
          <p:cNvSpPr txBox="1"/>
          <p:nvPr/>
        </p:nvSpPr>
        <p:spPr>
          <a:xfrm>
            <a:off x="241662" y="6496590"/>
            <a:ext cx="2267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dálkové ovládání (865 </a:t>
            </a:r>
            <a:r>
              <a:rPr lang="cs-CZ" sz="1200" dirty="0" err="1" smtClean="0">
                <a:latin typeface="Trebuchet MS" panose="020B0603020202020204" pitchFamily="34" charset="0"/>
              </a:rPr>
              <a:t>nm</a:t>
            </a:r>
            <a:r>
              <a:rPr lang="cs-CZ" sz="1200" dirty="0" smtClean="0"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2067" name="Picture 19" descr="http://www.katika.cz/fotky12732/fotos/_vyrn_4233sonnen_allergie_creme-gel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729" y="5379846"/>
            <a:ext cx="891720" cy="12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/>
          <p:cNvSpPr txBox="1"/>
          <p:nvPr/>
        </p:nvSpPr>
        <p:spPr>
          <a:xfrm>
            <a:off x="7349400" y="6496589"/>
            <a:ext cx="936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latin typeface="Trebuchet MS" panose="020B0603020202020204" pitchFamily="34" charset="0"/>
              </a:rPr>
              <a:t>opalování</a:t>
            </a:r>
          </a:p>
        </p:txBody>
      </p:sp>
      <p:pic>
        <p:nvPicPr>
          <p:cNvPr id="2069" name="Picture 21" descr="http://www.mineralfit.cz/system/files/photos/2933/images/original_pos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69" y="1309745"/>
            <a:ext cx="1385589" cy="8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ovéPole 55"/>
          <p:cNvSpPr txBox="1"/>
          <p:nvPr/>
        </p:nvSpPr>
        <p:spPr>
          <a:xfrm>
            <a:off x="5815741" y="896835"/>
            <a:ext cx="1652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Trebuchet MS" panose="020B0603020202020204" pitchFamily="34" charset="0"/>
              </a:rPr>
              <a:t>rentgenové vyšetření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7752434" y="896835"/>
            <a:ext cx="1174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latin typeface="Trebuchet MS" panose="020B0603020202020204" pitchFamily="34" charset="0"/>
              </a:rPr>
              <a:t>radioterapie</a:t>
            </a:r>
            <a:endParaRPr lang="cs-CZ" sz="1200" dirty="0" smtClean="0">
              <a:latin typeface="Trebuchet MS" panose="020B0603020202020204" pitchFamily="34" charset="0"/>
            </a:endParaRPr>
          </a:p>
        </p:txBody>
      </p:sp>
      <p:pic>
        <p:nvPicPr>
          <p:cNvPr id="2071" name="Picture 23" descr="http://topnews.ae/images/Radiotherap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02" y="1187020"/>
            <a:ext cx="1632293" cy="10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http://images.clipartpanda.com/female-engineer-clipart-119498464629784896woman_fashion_02_gerald__01.svg.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34" y="2305601"/>
            <a:ext cx="310692" cy="102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http://media.coreperformance.com/images/411*308/relieve-soreness-with-just-a-tennis-bal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8" y="2758876"/>
            <a:ext cx="771382" cy="5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http://www.nature.com/scitable/content/ne0000/ne0000/ne0000/ne0000/14704902/U1CP1-5_ProkvsEukCell_ksm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3891" y="2806310"/>
            <a:ext cx="493442" cy="4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 descr="https://upload.wikimedia.org/wikipedia/commons/1/15/Water-elpot-transparent-3D-ball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77" y="2777513"/>
            <a:ext cx="595158" cy="5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https://upload.wikimedia.org/wikipedia/commons/thumb/e/e2/Stylised_Lithium_Atom.png/200px-Stylised_Lithium_Atom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55" y="2710376"/>
            <a:ext cx="557787" cy="6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http://www.pivomil.cz/fotky53/K1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86" y="2775352"/>
            <a:ext cx="646131" cy="48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Přímá spojnice 70"/>
          <p:cNvCxnSpPr/>
          <p:nvPr/>
        </p:nvCxnSpPr>
        <p:spPr>
          <a:xfrm>
            <a:off x="263032" y="2307846"/>
            <a:ext cx="1271854" cy="981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 flipH="1">
            <a:off x="3621772" y="2219545"/>
            <a:ext cx="1293315" cy="981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Skupina 75"/>
          <p:cNvGrpSpPr/>
          <p:nvPr/>
        </p:nvGrpSpPr>
        <p:grpSpPr>
          <a:xfrm>
            <a:off x="2754137" y="5832569"/>
            <a:ext cx="3907297" cy="979714"/>
            <a:chOff x="2669234" y="5878286"/>
            <a:chExt cx="3907297" cy="979714"/>
          </a:xfrm>
        </p:grpSpPr>
        <p:sp>
          <p:nvSpPr>
            <p:cNvPr id="74" name="Obdélník 73"/>
            <p:cNvSpPr/>
            <p:nvPr/>
          </p:nvSpPr>
          <p:spPr>
            <a:xfrm>
              <a:off x="2669234" y="5878286"/>
              <a:ext cx="3719372" cy="9797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/>
                <p:cNvSpPr txBox="1"/>
                <p:nvPr/>
              </p:nvSpPr>
              <p:spPr>
                <a:xfrm>
                  <a:off x="4901281" y="6029014"/>
                  <a:ext cx="1675250" cy="789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cs-CZ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num>
                          <m:den>
                            <m:r>
                              <a:rPr lang="cs-CZ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cs-CZ" sz="2400" dirty="0" smtClean="0">
                    <a:solidFill>
                      <a:schemeClr val="tx1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1281" y="6029014"/>
                  <a:ext cx="1675250" cy="789447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ovéPole 72"/>
            <p:cNvSpPr txBox="1"/>
            <p:nvPr/>
          </p:nvSpPr>
          <p:spPr>
            <a:xfrm>
              <a:off x="2800439" y="6092210"/>
              <a:ext cx="22650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Vztah mezi vlnovou délkou </a:t>
              </a:r>
              <a:r>
                <a:rPr lang="cs-CZ" sz="1600" dirty="0" smtClean="0">
                  <a:latin typeface="Symbol" panose="05050102010706020507" pitchFamily="18" charset="2"/>
                </a:rPr>
                <a:t>l</a:t>
              </a:r>
              <a:r>
                <a:rPr lang="cs-CZ" sz="1600" dirty="0" smtClean="0">
                  <a:latin typeface="Trebuchet MS" panose="020B0603020202020204" pitchFamily="34" charset="0"/>
                </a:rPr>
                <a:t> a frekvencí </a:t>
              </a:r>
              <a:r>
                <a:rPr lang="cs-CZ" sz="1600" i="1" dirty="0" smtClean="0">
                  <a:latin typeface="Trebuchet MS" panose="020B0603020202020204" pitchFamily="34" charset="0"/>
                </a:rPr>
                <a:t>f</a:t>
              </a:r>
            </a:p>
          </p:txBody>
        </p:sp>
      </p:grpSp>
      <p:pic>
        <p:nvPicPr>
          <p:cNvPr id="2093" name="Picture 45" descr="http://tikalon.com/blog/2012/nucleus.g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952" y="2871450"/>
            <a:ext cx="352915" cy="35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7878757" y="192451"/>
                <a:ext cx="1106585" cy="5550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cs-CZ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sz="16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cs-CZ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sz="160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16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cs-CZ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sz="160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cs-CZ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16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cs-CZ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sz="1600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757" y="192451"/>
                <a:ext cx="1106585" cy="555024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5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161" y="919840"/>
            <a:ext cx="2942821" cy="189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3745" y="315472"/>
            <a:ext cx="864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Světlo se šíří prázdným prostorem</a:t>
            </a:r>
            <a:endParaRPr lang="cs-CZ" sz="2400" u="sng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02" name="Přímá spojnice 10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1" y="952495"/>
            <a:ext cx="3679023" cy="17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ovéPole 80"/>
          <p:cNvSpPr txBox="1"/>
          <p:nvPr/>
        </p:nvSpPr>
        <p:spPr>
          <a:xfrm>
            <a:off x="1410618" y="2788963"/>
            <a:ext cx="306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zvuk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latin typeface="Trebuchet MS" panose="020B0603020202020204" pitchFamily="34" charset="0"/>
              </a:rPr>
              <a:t>– vzduch, voda, kov...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664204" y="3279132"/>
            <a:ext cx="76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světlo</a:t>
            </a:r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dirty="0" smtClean="0">
                <a:latin typeface="Trebuchet MS" panose="020B0603020202020204" pitchFamily="34" charset="0"/>
              </a:rPr>
              <a:t>– éter, který vyplňuje veškerý prostor?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664203" y="3663204"/>
            <a:ext cx="623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Pokud by tomu tak bylo, rychlost světla by byla ve všech směrech stejná jen v soustavě, </a:t>
            </a:r>
            <a:r>
              <a:rPr lang="cs-CZ" sz="1600" b="1" dirty="0" smtClean="0">
                <a:latin typeface="Trebuchet MS" panose="020B0603020202020204" pitchFamily="34" charset="0"/>
              </a:rPr>
              <a:t>vůči které by se éter nepohyboval</a:t>
            </a:r>
            <a:r>
              <a:rPr lang="cs-CZ" sz="1600" dirty="0" smtClean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2095" name="Picture 47" descr="http://animated-sun.weebly.com/uploads/3/6/6/7/3667732/4363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29" y="4437402"/>
            <a:ext cx="3189339" cy="199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D:\Pavel\Documents\Fyzika\Science To Go\Vod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516" y="4365563"/>
            <a:ext cx="2296348" cy="20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ovéPole 84"/>
          <p:cNvSpPr txBox="1"/>
          <p:nvPr/>
        </p:nvSpPr>
        <p:spPr>
          <a:xfrm>
            <a:off x="1487163" y="4246458"/>
            <a:ext cx="2266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i="1" dirty="0" smtClean="0">
                <a:latin typeface="Trebuchet MS" panose="020B0603020202020204" pitchFamily="34" charset="0"/>
              </a:rPr>
              <a:t>zde měříme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6885274" y="4915353"/>
            <a:ext cx="1961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rychlost obíhání 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Země kolem Slunce </a:t>
            </a:r>
          </a:p>
          <a:p>
            <a:r>
              <a:rPr lang="cs-CZ" sz="1600" dirty="0" smtClean="0">
                <a:latin typeface="Trebuchet MS" panose="020B0603020202020204" pitchFamily="34" charset="0"/>
              </a:rPr>
              <a:t>= 30 km/s</a:t>
            </a:r>
          </a:p>
        </p:txBody>
      </p:sp>
      <p:sp>
        <p:nvSpPr>
          <p:cNvPr id="2" name="Obdélník 1"/>
          <p:cNvSpPr/>
          <p:nvPr/>
        </p:nvSpPr>
        <p:spPr>
          <a:xfrm>
            <a:off x="3154680" y="6224450"/>
            <a:ext cx="3743077" cy="313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3" name="Přímá spojnice 10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33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03745" y="315472"/>
            <a:ext cx="864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2. Světlo se šíří prázdným prostorem</a:t>
            </a:r>
            <a:endParaRPr lang="cs-CZ" sz="2400" u="sng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 descr="http://zapocet.kvalitne.cz/fyzika/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6"/>
          <a:stretch/>
        </p:blipFill>
        <p:spPr bwMode="auto">
          <a:xfrm>
            <a:off x="1493379" y="1429589"/>
            <a:ext cx="6063484" cy="27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86832" y="3464757"/>
            <a:ext cx="97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rgbClr val="FFC000"/>
                </a:solidFill>
                <a:latin typeface="Trebuchet MS" panose="020B0603020202020204" pitchFamily="34" charset="0"/>
              </a:rPr>
              <a:t>(</a:t>
            </a:r>
            <a:r>
              <a:rPr lang="cs-CZ" sz="14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sodíková výbojka)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02371" y="985451"/>
            <a:ext cx="578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Princip </a:t>
            </a:r>
            <a:r>
              <a:rPr lang="cs-CZ" b="1" dirty="0" err="1" smtClean="0">
                <a:latin typeface="Trebuchet MS" panose="020B0603020202020204" pitchFamily="34" charset="0"/>
              </a:rPr>
              <a:t>Michelsonova</a:t>
            </a:r>
            <a:r>
              <a:rPr lang="cs-CZ" b="1" dirty="0" smtClean="0">
                <a:latin typeface="Trebuchet MS" panose="020B0603020202020204" pitchFamily="34" charset="0"/>
              </a:rPr>
              <a:t>-Morleyova</a:t>
            </a:r>
            <a:r>
              <a:rPr lang="cs-CZ" dirty="0" smtClean="0">
                <a:latin typeface="Trebuchet MS" panose="020B0603020202020204" pitchFamily="34" charset="0"/>
              </a:rPr>
              <a:t> experimentu (1881)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415934" y="4220803"/>
            <a:ext cx="155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pozorovatel</a:t>
            </a:r>
          </a:p>
        </p:txBody>
      </p:sp>
      <p:pic>
        <p:nvPicPr>
          <p:cNvPr id="12299" name="Picture 11" descr="D:\Pavel\Documents\Fyzika\Science To Go\Sin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586" y="2831083"/>
            <a:ext cx="561430" cy="3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565263" y="4664047"/>
            <a:ext cx="4813940" cy="1005944"/>
            <a:chOff x="565263" y="4664047"/>
            <a:chExt cx="4813940" cy="1005944"/>
          </a:xfrm>
        </p:grpSpPr>
        <p:pic>
          <p:nvPicPr>
            <p:cNvPr id="18" name="Picture 11" descr="D:\Pavel\Documents\Fyzika\Science To Go\S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76383" y="4753422"/>
              <a:ext cx="561430" cy="38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D:\Pavel\Documents\Fyzika\Science To Go\S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70004" y="4753422"/>
              <a:ext cx="561430" cy="38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1" descr="D:\Pavel\Documents\Fyzika\Science To Go\S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640133" y="4753423"/>
              <a:ext cx="561430" cy="38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D:\Pavel\Documents\Fyzika\Science To Go\Sine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907149" y="4753422"/>
              <a:ext cx="561430" cy="38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65263" y="5331437"/>
              <a:ext cx="2783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optické dráhy paprsků: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798000" y="5300659"/>
              <a:ext cx="11691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9900"/>
                  </a:solidFill>
                  <a:latin typeface="Trebuchet MS" panose="020B0603020202020204" pitchFamily="34" charset="0"/>
                </a:rPr>
                <a:t>stejné</a:t>
              </a:r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4675142" y="5300659"/>
            <a:ext cx="88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různé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760317" y="4590135"/>
            <a:ext cx="5993001" cy="1755357"/>
            <a:chOff x="1760317" y="4590135"/>
            <a:chExt cx="5993001" cy="1755357"/>
          </a:xfrm>
        </p:grpSpPr>
        <p:grpSp>
          <p:nvGrpSpPr>
            <p:cNvPr id="24" name="Skupina 23"/>
            <p:cNvGrpSpPr/>
            <p:nvPr/>
          </p:nvGrpSpPr>
          <p:grpSpPr>
            <a:xfrm>
              <a:off x="4578531" y="4590135"/>
              <a:ext cx="986243" cy="1079856"/>
              <a:chOff x="4578531" y="4668507"/>
              <a:chExt cx="986243" cy="1079856"/>
            </a:xfrm>
          </p:grpSpPr>
          <p:cxnSp>
            <p:nvCxnSpPr>
              <p:cNvPr id="13" name="Přímá spojnice 12"/>
              <p:cNvCxnSpPr/>
              <p:nvPr/>
            </p:nvCxnSpPr>
            <p:spPr>
              <a:xfrm>
                <a:off x="4578531" y="4668507"/>
                <a:ext cx="986243" cy="107985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>
              <a:xfrm flipH="1">
                <a:off x="4578531" y="4668507"/>
                <a:ext cx="986243" cy="1026899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ovéPole 24"/>
            <p:cNvSpPr txBox="1"/>
            <p:nvPr/>
          </p:nvSpPr>
          <p:spPr>
            <a:xfrm>
              <a:off x="1760317" y="5760717"/>
              <a:ext cx="5993001" cy="58477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smtClean="0">
                  <a:latin typeface="Trebuchet MS" panose="020B0603020202020204" pitchFamily="34" charset="0"/>
                </a:rPr>
                <a:t>Experiment ukázal, že světlo se šíří všemi směry stejně rychle, a zpochybnil tak existenci éteru.</a:t>
              </a:r>
            </a:p>
          </p:txBody>
        </p:sp>
      </p:grpSp>
      <p:pic>
        <p:nvPicPr>
          <p:cNvPr id="1026" name="Picture 2" descr="http://quantumrelativity.calsci.com/Relativity/images/Michelson_Mor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51" y="3188610"/>
            <a:ext cx="3386138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Výbuch 1 26"/>
          <p:cNvSpPr/>
          <p:nvPr/>
        </p:nvSpPr>
        <p:spPr>
          <a:xfrm>
            <a:off x="2022167" y="2668559"/>
            <a:ext cx="572409" cy="697952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9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03745" y="315472"/>
            <a:ext cx="864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3</a:t>
            </a:r>
            <a:r>
              <a:rPr lang="cs-CZ" sz="3200" u="sng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. Světlo je kvantované</a:t>
            </a:r>
            <a:endParaRPr lang="cs-CZ" sz="2400" u="sng" dirty="0" smtClean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603744" y="1025036"/>
                <a:ext cx="45813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latin typeface="Trebuchet MS" panose="020B0603020202020204" pitchFamily="34" charset="0"/>
                  </a:rPr>
                  <a:t>- </a:t>
                </a:r>
                <a:r>
                  <a:rPr lang="cs-CZ" b="1" dirty="0" smtClean="0">
                    <a:latin typeface="Trebuchet MS" panose="020B0603020202020204" pitchFamily="34" charset="0"/>
                  </a:rPr>
                  <a:t>fotony</a:t>
                </a:r>
                <a:r>
                  <a:rPr lang="cs-CZ" dirty="0" smtClean="0">
                    <a:latin typeface="Trebuchet MS" panose="020B0603020202020204" pitchFamily="34" charset="0"/>
                  </a:rPr>
                  <a:t> – každý přenáší energii 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𝐸</m:t>
                    </m:r>
                    <m:r>
                      <a:rPr lang="cs-CZ" sz="2000" b="0" i="1" smtClean="0">
                        <a:latin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</a:rPr>
                      <m:t>h𝑓</m:t>
                    </m:r>
                  </m:oMath>
                </a14:m>
                <a:endParaRPr lang="cs-CZ" sz="2000" b="1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44" y="1025036"/>
                <a:ext cx="4581331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1064" t="-3030" b="-196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s://letstalkphysics.files.wordpress.com/2013/03/phot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09" y="1763700"/>
            <a:ext cx="4191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5280116" y="1025036"/>
                <a:ext cx="3965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h</m:t>
                      </m:r>
                      <m:r>
                        <a:rPr lang="cs-CZ" b="0" i="1" smtClean="0">
                          <a:latin typeface="Cambria Math"/>
                        </a:rPr>
                        <m:t>=6,6∙</m:t>
                      </m:r>
                      <m:sSup>
                        <m:sSup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−34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cs-CZ" b="0" i="0" smtClean="0">
                          <a:latin typeface="Cambria Math"/>
                          <a:ea typeface="Cambria Math"/>
                        </a:rPr>
                        <m:t>Js</m:t>
                      </m:r>
                    </m:oMath>
                  </m:oMathPara>
                </a14:m>
                <a:endParaRPr lang="cs-CZ" dirty="0" smtClean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16" y="1025036"/>
                <a:ext cx="396551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ovéPole 16"/>
          <p:cNvSpPr txBox="1"/>
          <p:nvPr/>
        </p:nvSpPr>
        <p:spPr>
          <a:xfrm>
            <a:off x="6148874" y="1394368"/>
            <a:ext cx="2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Planckova konstanta</a:t>
            </a:r>
          </a:p>
        </p:txBody>
      </p:sp>
      <p:grpSp>
        <p:nvGrpSpPr>
          <p:cNvPr id="36" name="Skupina 35"/>
          <p:cNvGrpSpPr/>
          <p:nvPr/>
        </p:nvGrpSpPr>
        <p:grpSpPr>
          <a:xfrm>
            <a:off x="605661" y="3959650"/>
            <a:ext cx="8256182" cy="2446589"/>
            <a:chOff x="605661" y="3959650"/>
            <a:chExt cx="8256182" cy="2446589"/>
          </a:xfrm>
        </p:grpSpPr>
        <p:sp>
          <p:nvSpPr>
            <p:cNvPr id="21" name="TextovéPole 20"/>
            <p:cNvSpPr txBox="1"/>
            <p:nvPr/>
          </p:nvSpPr>
          <p:spPr>
            <a:xfrm>
              <a:off x="699796" y="3959650"/>
              <a:ext cx="4823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Energie v elektronvoltech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1177574" y="4522002"/>
                  <a:ext cx="25752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0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cs-CZ" sz="2000" b="0" i="0" smtClean="0">
                                <a:latin typeface="Cambria Math"/>
                              </a:rPr>
                              <m:t>eV</m:t>
                            </m:r>
                          </m:e>
                        </m:d>
                        <m:r>
                          <a:rPr lang="cs-CZ" sz="2000" b="0" i="1" smtClean="0">
                            <a:latin typeface="Cambria Math"/>
                          </a:rPr>
                          <m:t>=</m:t>
                        </m:r>
                        <m:r>
                          <a:rPr lang="cs-CZ" sz="2000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cs-CZ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cs-CZ" sz="2000" b="0" i="0" smtClean="0">
                                <a:latin typeface="Cambria Math"/>
                              </a:rPr>
                              <m:t>J</m:t>
                            </m:r>
                          </m:e>
                        </m:d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𝑒</m:t>
                        </m:r>
                      </m:oMath>
                    </m:oMathPara>
                  </a14:m>
                  <a:endParaRPr lang="cs-CZ" sz="2000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574" y="4522002"/>
                  <a:ext cx="257524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846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ovéPole 26"/>
                <p:cNvSpPr txBox="1"/>
                <p:nvPr/>
              </p:nvSpPr>
              <p:spPr>
                <a:xfrm>
                  <a:off x="6313637" y="4289135"/>
                  <a:ext cx="20587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0" i="1" smtClean="0">
                            <a:latin typeface="Cambria Math"/>
                          </a:rPr>
                          <m:t>𝑒</m:t>
                        </m:r>
                        <m:r>
                          <a:rPr lang="cs-CZ" b="0" i="1" smtClean="0">
                            <a:latin typeface="Cambria Math"/>
                          </a:rPr>
                          <m:t>=1,6∙</m:t>
                        </m:r>
                        <m:sSup>
                          <m:sSupPr>
                            <m:ctrlPr>
                              <a:rPr lang="cs-CZ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−19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cs-CZ" b="0" i="0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cs-CZ" b="0" i="0" smtClean="0">
                            <a:latin typeface="Cambria Math"/>
                            <a:ea typeface="Cambria Math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GB" b="0" i="0" smtClean="0">
                            <a:latin typeface="Cambria Math"/>
                            <a:ea typeface="Cambria Math"/>
                          </a:rPr>
                          <m:t>]</m:t>
                        </m:r>
                      </m:oMath>
                    </m:oMathPara>
                  </a14:m>
                  <a:endParaRPr lang="cs-CZ" dirty="0" smtClean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ovéPol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637" y="4289135"/>
                  <a:ext cx="2058769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833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ovéPole 27"/>
            <p:cNvSpPr txBox="1"/>
            <p:nvPr/>
          </p:nvSpPr>
          <p:spPr>
            <a:xfrm>
              <a:off x="5665814" y="4654574"/>
              <a:ext cx="3194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elementární elektrický náboj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99797" y="5068607"/>
              <a:ext cx="6820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(energie, kterou získá elektron, je-li urychlen napětím 1 volt)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05661" y="5682331"/>
              <a:ext cx="3506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u="sng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Č</a:t>
              </a:r>
              <a:r>
                <a:rPr lang="cs-CZ" u="sng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ervené světlo </a:t>
              </a:r>
              <a:r>
                <a:rPr lang="cs-CZ" dirty="0" smtClean="0">
                  <a:latin typeface="Trebuchet MS" panose="020B0603020202020204" pitchFamily="34" charset="0"/>
                </a:rPr>
                <a:t>(příklad)</a:t>
              </a:r>
              <a:endParaRPr lang="cs-CZ" dirty="0" smtClean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05661" y="6036907"/>
              <a:ext cx="8256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latin typeface="Trebuchet MS" panose="020B0603020202020204" pitchFamily="34" charset="0"/>
                </a:rPr>
                <a:t>Vlnová délka 700 </a:t>
              </a:r>
              <a:r>
                <a:rPr lang="cs-CZ" dirty="0" err="1" smtClean="0">
                  <a:latin typeface="Trebuchet MS" panose="020B0603020202020204" pitchFamily="34" charset="0"/>
                </a:rPr>
                <a:t>nm</a:t>
              </a:r>
              <a:r>
                <a:rPr lang="cs-CZ" dirty="0" smtClean="0">
                  <a:latin typeface="Trebuchet MS" panose="020B0603020202020204" pitchFamily="34" charset="0"/>
                </a:rPr>
                <a:t>            frekvence  </a:t>
              </a:r>
              <a:r>
                <a:rPr lang="en-GB" dirty="0" smtClean="0">
                  <a:latin typeface="Trebuchet MS" panose="020B0603020202020204" pitchFamily="34" charset="0"/>
                </a:rPr>
                <a:t>430 THz </a:t>
              </a:r>
              <a:r>
                <a:rPr lang="cs-CZ" dirty="0" smtClean="0">
                  <a:latin typeface="Trebuchet MS" panose="020B0603020202020204" pitchFamily="34" charset="0"/>
                </a:rPr>
                <a:t>           </a:t>
              </a:r>
              <a:r>
                <a:rPr lang="en-GB" dirty="0" err="1" smtClean="0">
                  <a:latin typeface="Trebuchet MS" panose="020B0603020202020204" pitchFamily="34" charset="0"/>
                </a:rPr>
                <a:t>energie</a:t>
              </a:r>
              <a:r>
                <a:rPr lang="cs-CZ" dirty="0">
                  <a:latin typeface="Trebuchet MS" panose="020B0603020202020204" pitchFamily="34" charset="0"/>
                </a:rPr>
                <a:t> </a:t>
              </a:r>
              <a:r>
                <a:rPr lang="cs-CZ" dirty="0" smtClean="0">
                  <a:latin typeface="Trebuchet MS" panose="020B0603020202020204" pitchFamily="34" charset="0"/>
                </a:rPr>
                <a:t>fotonů</a:t>
              </a:r>
              <a:r>
                <a:rPr lang="en-GB" dirty="0" smtClean="0">
                  <a:latin typeface="Trebuchet MS" panose="020B0603020202020204" pitchFamily="34" charset="0"/>
                </a:rPr>
                <a:t> 1,8 eV</a:t>
              </a:r>
              <a:endParaRPr lang="cs-CZ" dirty="0" smtClean="0">
                <a:latin typeface="Trebuchet MS" panose="020B0603020202020204" pitchFamily="34" charset="0"/>
              </a:endParaRPr>
            </a:p>
          </p:txBody>
        </p:sp>
        <p:cxnSp>
          <p:nvCxnSpPr>
            <p:cNvPr id="34" name="Přímá spojnice se šipkou 33"/>
            <p:cNvCxnSpPr/>
            <p:nvPr/>
          </p:nvCxnSpPr>
          <p:spPr>
            <a:xfrm>
              <a:off x="2950395" y="6240235"/>
              <a:ext cx="585909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>
              <a:off x="5743468" y="6234008"/>
              <a:ext cx="585909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91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2962</Words>
  <Application>Microsoft Office PowerPoint</Application>
  <PresentationFormat>Předvádění na obrazovce (4:3)</PresentationFormat>
  <Paragraphs>513</Paragraphs>
  <Slides>49</Slides>
  <Notes>21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2017-02-02T09:53:31Z</dcterms:created>
  <dcterms:modified xsi:type="dcterms:W3CDTF">2017-02-02T09:53:41Z</dcterms:modified>
</cp:coreProperties>
</file>