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sldIdLst>
    <p:sldId id="256" r:id="rId2"/>
    <p:sldId id="380" r:id="rId3"/>
    <p:sldId id="381" r:id="rId4"/>
    <p:sldId id="379" r:id="rId5"/>
    <p:sldId id="349" r:id="rId6"/>
    <p:sldId id="382" r:id="rId7"/>
    <p:sldId id="342" r:id="rId8"/>
    <p:sldId id="328" r:id="rId9"/>
    <p:sldId id="344" r:id="rId10"/>
    <p:sldId id="384" r:id="rId11"/>
    <p:sldId id="383" r:id="rId12"/>
    <p:sldId id="327" r:id="rId13"/>
    <p:sldId id="308" r:id="rId14"/>
    <p:sldId id="314" r:id="rId15"/>
    <p:sldId id="315" r:id="rId16"/>
    <p:sldId id="385" r:id="rId17"/>
    <p:sldId id="361" r:id="rId18"/>
    <p:sldId id="317" r:id="rId19"/>
    <p:sldId id="324" r:id="rId20"/>
    <p:sldId id="316" r:id="rId21"/>
    <p:sldId id="351" r:id="rId22"/>
    <p:sldId id="350" r:id="rId23"/>
    <p:sldId id="343" r:id="rId24"/>
    <p:sldId id="329" r:id="rId25"/>
    <p:sldId id="365" r:id="rId26"/>
    <p:sldId id="353" r:id="rId27"/>
    <p:sldId id="364" r:id="rId28"/>
    <p:sldId id="371" r:id="rId29"/>
    <p:sldId id="366" r:id="rId30"/>
    <p:sldId id="368" r:id="rId31"/>
    <p:sldId id="369" r:id="rId32"/>
    <p:sldId id="330" r:id="rId33"/>
    <p:sldId id="386" r:id="rId34"/>
    <p:sldId id="325" r:id="rId35"/>
    <p:sldId id="306" r:id="rId36"/>
    <p:sldId id="319" r:id="rId37"/>
    <p:sldId id="307" r:id="rId38"/>
    <p:sldId id="388" r:id="rId39"/>
    <p:sldId id="305" r:id="rId40"/>
    <p:sldId id="333" r:id="rId41"/>
    <p:sldId id="334" r:id="rId42"/>
    <p:sldId id="352" r:id="rId43"/>
    <p:sldId id="282" r:id="rId44"/>
    <p:sldId id="38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A0A0A0"/>
    <a:srgbClr val="9B9B9B"/>
    <a:srgbClr val="969696"/>
    <a:srgbClr val="333399"/>
    <a:srgbClr val="0099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0" autoAdjust="0"/>
  </p:normalViewPr>
  <p:slideViewPr>
    <p:cSldViewPr snapToGrid="0">
      <p:cViewPr varScale="1">
        <p:scale>
          <a:sx n="145" d="100"/>
          <a:sy n="145" d="100"/>
        </p:scale>
        <p:origin x="-25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33A5-37D9-4D18-A449-0E10CB8BFADB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9C8E5-37EA-42EB-9C7F-E8D7F76D7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7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4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93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93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02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36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4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49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56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59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59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59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59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5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3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9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9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9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0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05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4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F09A-C508-42DC-8D78-A099E8F30A3D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76676-178C-429E-8D39-9BA2D6FB5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10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53.jpeg"/><Relationship Id="rId3" Type="http://schemas.openxmlformats.org/officeDocument/2006/relationships/image" Target="../media/image45.jpeg"/><Relationship Id="rId7" Type="http://schemas.openxmlformats.org/officeDocument/2006/relationships/image" Target="../media/image501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4" Type="http://schemas.openxmlformats.org/officeDocument/2006/relationships/image" Target="../media/image46.gif"/><Relationship Id="rId9" Type="http://schemas.openxmlformats.org/officeDocument/2006/relationships/image" Target="../media/image48.jpeg"/><Relationship Id="rId1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520.png"/><Relationship Id="rId7" Type="http://schemas.openxmlformats.org/officeDocument/2006/relationships/image" Target="../media/image9.jpe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6.jpeg"/><Relationship Id="rId5" Type="http://schemas.openxmlformats.org/officeDocument/2006/relationships/image" Target="../media/image6.jpeg"/><Relationship Id="rId15" Type="http://schemas.openxmlformats.org/officeDocument/2006/relationships/image" Target="../media/image64.png"/><Relationship Id="rId10" Type="http://schemas.openxmlformats.org/officeDocument/2006/relationships/image" Target="../media/image55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hyperlink" Target="http://www.gps.gov/systems/gps/space" TargetMode="External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1.png"/><Relationship Id="rId5" Type="http://schemas.openxmlformats.org/officeDocument/2006/relationships/image" Target="../media/image85.jpeg"/><Relationship Id="rId10" Type="http://schemas.openxmlformats.org/officeDocument/2006/relationships/hyperlink" Target="http://www.gps.gov/systems/gps/space" TargetMode="External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5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31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197040" y="188505"/>
            <a:ext cx="6775547" cy="138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cs-CZ" sz="5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E</a:t>
            </a:r>
            <a:r>
              <a:rPr lang="cs-CZ" sz="4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INSTEINOVA</a:t>
            </a:r>
            <a:r>
              <a:rPr lang="cs-CZ" sz="42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4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RELATIVITA</a:t>
            </a:r>
            <a:endParaRPr lang="cs-CZ" sz="42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40130" y="4101465"/>
            <a:ext cx="421766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>
                <a:latin typeface="Trebuchet MS" panose="020B0603020202020204" pitchFamily="34" charset="0"/>
              </a:rPr>
              <a:t>Pavel </a:t>
            </a:r>
            <a:r>
              <a:rPr lang="en-US" sz="2400" b="0" dirty="0" err="1">
                <a:latin typeface="Trebuchet MS" panose="020B0603020202020204" pitchFamily="34" charset="0"/>
              </a:rPr>
              <a:t>Str</a:t>
            </a:r>
            <a:r>
              <a:rPr lang="cs-CZ" sz="2400" b="0" dirty="0" err="1" smtClean="0">
                <a:latin typeface="Trebuchet MS" panose="020B0603020202020204" pitchFamily="34" charset="0"/>
              </a:rPr>
              <a:t>ánský</a:t>
            </a:r>
            <a:endParaRPr lang="cs-CZ" sz="2400" b="0" baseline="30000" dirty="0">
              <a:latin typeface="Trebuchet MS" panose="020B060302020202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519988" y="6433591"/>
            <a:ext cx="1372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 smtClean="0">
                <a:latin typeface="Trebuchet MS" panose="020B0603020202020204" pitchFamily="34" charset="0"/>
              </a:rPr>
              <a:t>18. leden</a:t>
            </a:r>
            <a:r>
              <a:rPr lang="en-GB" sz="1400" b="0" dirty="0" smtClean="0">
                <a:latin typeface="Trebuchet MS" panose="020B0603020202020204" pitchFamily="34" charset="0"/>
              </a:rPr>
              <a:t> </a:t>
            </a:r>
            <a:r>
              <a:rPr lang="en-US" sz="1400" b="0" dirty="0" smtClean="0">
                <a:latin typeface="Trebuchet MS" panose="020B0603020202020204" pitchFamily="34" charset="0"/>
              </a:rPr>
              <a:t>201</a:t>
            </a:r>
            <a:r>
              <a:rPr lang="cs-CZ" sz="1400" b="0" dirty="0" smtClean="0">
                <a:latin typeface="Trebuchet MS" panose="020B0603020202020204" pitchFamily="34" charset="0"/>
              </a:rPr>
              <a:t>8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4491" y="5581659"/>
            <a:ext cx="4338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www.pavelstransky.cz</a:t>
            </a:r>
            <a:endParaRPr lang="cs-CZ" sz="16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84750" y="4723204"/>
            <a:ext cx="49023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 smtClean="0">
                <a:latin typeface="Trebuchet MS" panose="020B0603020202020204" pitchFamily="34" charset="0"/>
              </a:rPr>
              <a:t>Ústav částicové a jaderné fyziky</a:t>
            </a:r>
            <a:endParaRPr lang="en-GB" sz="1600" dirty="0" smtClean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600" b="0" dirty="0" err="1" smtClean="0">
                <a:latin typeface="Trebuchet MS" panose="020B0603020202020204" pitchFamily="34" charset="0"/>
              </a:rPr>
              <a:t>Matematicko-fyzik</a:t>
            </a:r>
            <a:r>
              <a:rPr lang="cs-CZ" sz="1600" b="0" dirty="0" err="1" smtClean="0">
                <a:latin typeface="Trebuchet MS" panose="020B0603020202020204" pitchFamily="34" charset="0"/>
              </a:rPr>
              <a:t>ální</a:t>
            </a:r>
            <a:r>
              <a:rPr lang="cs-CZ" sz="1600" b="0" dirty="0" smtClean="0">
                <a:latin typeface="Trebuchet MS" panose="020B0603020202020204" pitchFamily="34" charset="0"/>
              </a:rPr>
              <a:t> fakulta Univerzity Karlovy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pic>
        <p:nvPicPr>
          <p:cNvPr id="1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11" y="4166774"/>
            <a:ext cx="1903356" cy="1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9511" y="6433590"/>
            <a:ext cx="69976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0" dirty="0" smtClean="0">
                <a:latin typeface="Trebuchet MS" panose="020B0603020202020204" pitchFamily="34" charset="0"/>
              </a:rPr>
              <a:t>Děčín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sevenau2000.files.wordpress.com/2015/05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11" y="1595321"/>
            <a:ext cx="58674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2166475" y="332656"/>
            <a:ext cx="5145677" cy="13901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2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Galileův princip relativity: </a:t>
            </a:r>
          </a:p>
          <a:p>
            <a:pPr algn="ctr">
              <a:spcAft>
                <a:spcPts val="200"/>
              </a:spcAft>
            </a:pPr>
            <a:r>
              <a:rPr lang="cs-CZ" dirty="0" smtClean="0">
                <a:latin typeface="Trebuchet MS" panose="020B0603020202020204" pitchFamily="34" charset="0"/>
              </a:rPr>
              <a:t>Všechny inerciální soustavy jsou rovnocenné.</a:t>
            </a:r>
          </a:p>
          <a:p>
            <a:pPr algn="ctr">
              <a:spcAft>
                <a:spcPts val="200"/>
              </a:spcAft>
            </a:pPr>
            <a:r>
              <a:rPr lang="cs-CZ" b="1" dirty="0" smtClean="0">
                <a:latin typeface="Trebuchet MS" panose="020B0603020202020204" pitchFamily="34" charset="0"/>
              </a:rPr>
              <a:t>Platí v nich stejné přírodní zákony.</a:t>
            </a:r>
          </a:p>
          <a:p>
            <a:pPr algn="ctr">
              <a:spcAft>
                <a:spcPts val="200"/>
              </a:spcAft>
            </a:pPr>
            <a:r>
              <a:rPr lang="cs-CZ" dirty="0" smtClean="0">
                <a:latin typeface="Trebuchet MS" panose="020B0603020202020204" pitchFamily="34" charset="0"/>
              </a:rPr>
              <a:t>Pohybují se vůči sobě rovnoměrně přímočaře.</a:t>
            </a:r>
            <a:endParaRPr lang="cs-CZ" dirty="0">
              <a:latin typeface="Trebuchet MS" panose="020B0603020202020204" pitchFamily="34" charset="0"/>
            </a:endParaRPr>
          </a:p>
        </p:txBody>
      </p:sp>
      <p:sp>
        <p:nvSpPr>
          <p:cNvPr id="8" name="AutoShape 6" descr="Výsledek obrázku pro flash light free clipart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flash light free clipart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0" descr="Výsledek obrázku pro flash light free clipart"/>
          <p:cNvSpPr>
            <a:spLocks noChangeAspect="1" noChangeArrowheads="1"/>
          </p:cNvSpPr>
          <p:nvPr/>
        </p:nvSpPr>
        <p:spPr bwMode="auto">
          <a:xfrm>
            <a:off x="460375" y="-7080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58" name="Skupina 57"/>
          <p:cNvGrpSpPr/>
          <p:nvPr/>
        </p:nvGrpSpPr>
        <p:grpSpPr>
          <a:xfrm>
            <a:off x="512039" y="1773297"/>
            <a:ext cx="7230018" cy="1523494"/>
            <a:chOff x="512039" y="1773297"/>
            <a:chExt cx="7230018" cy="1523494"/>
          </a:xfrm>
        </p:grpSpPr>
        <p:sp>
          <p:nvSpPr>
            <p:cNvPr id="29" name="TextovéPole 28"/>
            <p:cNvSpPr txBox="1"/>
            <p:nvPr/>
          </p:nvSpPr>
          <p:spPr>
            <a:xfrm>
              <a:off x="512039" y="1773297"/>
              <a:ext cx="342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Albert Einstein </a:t>
              </a:r>
              <a:r>
                <a:rPr lang="cs-CZ" b="1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(1905)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1838967" y="2234962"/>
              <a:ext cx="5903090" cy="106182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22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Princip konstantní rychlosti světla:</a:t>
              </a:r>
            </a:p>
            <a:p>
              <a:pPr algn="ctr"/>
              <a:r>
                <a:rPr lang="cs-CZ" dirty="0">
                  <a:latin typeface="Trebuchet MS" panose="020B0603020202020204" pitchFamily="34" charset="0"/>
                </a:rPr>
                <a:t>Světlo se ve všech inerciálních soustavách pohybuje stejnou konečnou rychlostí </a:t>
              </a:r>
              <a:r>
                <a:rPr lang="cs-CZ" i="1" dirty="0" smtClean="0">
                  <a:latin typeface="Trebuchet MS" panose="020B0603020202020204" pitchFamily="34" charset="0"/>
                </a:rPr>
                <a:t>c</a:t>
              </a:r>
              <a:r>
                <a:rPr lang="cs-CZ" dirty="0" smtClean="0">
                  <a:latin typeface="Trebuchet MS" panose="020B0603020202020204" pitchFamily="34" charset="0"/>
                </a:rPr>
                <a:t> </a:t>
              </a:r>
              <a:r>
                <a:rPr lang="cs-CZ" dirty="0">
                  <a:latin typeface="Trebuchet MS" panose="020B0603020202020204" pitchFamily="34" charset="0"/>
                </a:rPr>
                <a:t>= 299 792 458 </a:t>
              </a:r>
              <a:r>
                <a:rPr lang="cs-CZ" dirty="0" smtClean="0">
                  <a:latin typeface="Trebuchet MS" panose="020B0603020202020204" pitchFamily="34" charset="0"/>
                </a:rPr>
                <a:t>m/s.</a:t>
              </a:r>
              <a:endParaRPr lang="cs-CZ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392596" y="3586527"/>
            <a:ext cx="6681650" cy="2517834"/>
            <a:chOff x="1392596" y="3586527"/>
            <a:chExt cx="6681650" cy="2517834"/>
          </a:xfrm>
        </p:grpSpPr>
        <p:sp>
          <p:nvSpPr>
            <p:cNvPr id="2" name="Šipka dolů 1"/>
            <p:cNvSpPr/>
            <p:nvPr/>
          </p:nvSpPr>
          <p:spPr>
            <a:xfrm>
              <a:off x="4430127" y="3586527"/>
              <a:ext cx="618371" cy="1084149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1392596" y="4780922"/>
              <a:ext cx="66816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000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Speciální Teorie Relativity (</a:t>
              </a:r>
              <a:r>
                <a:rPr lang="cs-CZ" sz="4000" dirty="0" err="1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STR</a:t>
              </a:r>
              <a:r>
                <a:rPr lang="cs-CZ" sz="4000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kupina 56"/>
          <p:cNvGrpSpPr/>
          <p:nvPr/>
        </p:nvGrpSpPr>
        <p:grpSpPr>
          <a:xfrm>
            <a:off x="512039" y="4020779"/>
            <a:ext cx="2806235" cy="1496534"/>
            <a:chOff x="512039" y="4020779"/>
            <a:chExt cx="2806235" cy="1496534"/>
          </a:xfrm>
        </p:grpSpPr>
        <p:pic>
          <p:nvPicPr>
            <p:cNvPr id="36" name="Picture 2" descr="http://www2.fjfi.cvut.cz/files/kse/pictures/budova_cele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39" y="4094728"/>
              <a:ext cx="2806235" cy="134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Skupina 45"/>
            <p:cNvGrpSpPr/>
            <p:nvPr/>
          </p:nvGrpSpPr>
          <p:grpSpPr>
            <a:xfrm>
              <a:off x="765651" y="4020779"/>
              <a:ext cx="2422087" cy="1496534"/>
              <a:chOff x="765651" y="3290621"/>
              <a:chExt cx="2422087" cy="1496534"/>
            </a:xfrm>
          </p:grpSpPr>
          <p:cxnSp>
            <p:nvCxnSpPr>
              <p:cNvPr id="47" name="Přímá spojnice se šipkou 46"/>
              <p:cNvCxnSpPr/>
              <p:nvPr/>
            </p:nvCxnSpPr>
            <p:spPr>
              <a:xfrm>
                <a:off x="1917716" y="4607687"/>
                <a:ext cx="805749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ovéPole 47"/>
              <p:cNvSpPr txBox="1"/>
              <p:nvPr/>
            </p:nvSpPr>
            <p:spPr>
              <a:xfrm>
                <a:off x="765651" y="3290621"/>
                <a:ext cx="51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t’</a:t>
                </a:r>
                <a:endParaRPr lang="cs-CZ" sz="22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2723465" y="4356268"/>
                <a:ext cx="4642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x</a:t>
                </a:r>
                <a:r>
                  <a:rPr lang="en-GB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’</a:t>
                </a:r>
                <a:endParaRPr lang="cs-CZ" sz="22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p:grpSp>
      </p:grpSp>
      <p:grpSp>
        <p:nvGrpSpPr>
          <p:cNvPr id="59" name="Skupina 58"/>
          <p:cNvGrpSpPr/>
          <p:nvPr/>
        </p:nvGrpSpPr>
        <p:grpSpPr>
          <a:xfrm>
            <a:off x="5338484" y="3802802"/>
            <a:ext cx="1576735" cy="944505"/>
            <a:chOff x="5338484" y="3802802"/>
            <a:chExt cx="1576735" cy="944505"/>
          </a:xfrm>
        </p:grpSpPr>
        <p:pic>
          <p:nvPicPr>
            <p:cNvPr id="4108" name="Picture 12" descr="Flashlight clipart free images 3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7848">
              <a:off x="5338484" y="3965524"/>
              <a:ext cx="1051726" cy="78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http://philosophyofreality.com/wp-content/uploads/2010/09/Doppler-redshif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18372" y="4106636"/>
              <a:ext cx="696847" cy="318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6432715" y="3802802"/>
              <a:ext cx="269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c</a:t>
              </a:r>
              <a:endParaRPr lang="cs-CZ" i="1" dirty="0" smtClean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2166475" y="332656"/>
            <a:ext cx="5145677" cy="13901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2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Galileův princip relativity: </a:t>
            </a:r>
          </a:p>
          <a:p>
            <a:pPr algn="ctr">
              <a:spcAft>
                <a:spcPts val="200"/>
              </a:spcAft>
            </a:pPr>
            <a:r>
              <a:rPr lang="cs-CZ" dirty="0" smtClean="0">
                <a:latin typeface="Trebuchet MS" panose="020B0603020202020204" pitchFamily="34" charset="0"/>
              </a:rPr>
              <a:t>Všechny inerciální soustavy jsou rovnocenné.</a:t>
            </a:r>
          </a:p>
          <a:p>
            <a:pPr algn="ctr">
              <a:spcAft>
                <a:spcPts val="200"/>
              </a:spcAft>
            </a:pPr>
            <a:r>
              <a:rPr lang="cs-CZ" b="1" dirty="0" smtClean="0">
                <a:latin typeface="Trebuchet MS" panose="020B0603020202020204" pitchFamily="34" charset="0"/>
              </a:rPr>
              <a:t>Platí v nich stejné přírodní zákony.</a:t>
            </a:r>
          </a:p>
          <a:p>
            <a:pPr algn="ctr">
              <a:spcAft>
                <a:spcPts val="200"/>
              </a:spcAft>
            </a:pPr>
            <a:r>
              <a:rPr lang="cs-CZ" dirty="0" smtClean="0">
                <a:latin typeface="Trebuchet MS" panose="020B0603020202020204" pitchFamily="34" charset="0"/>
              </a:rPr>
              <a:t>Pohybují se vůči sobě rovnoměrně přímočaře.</a:t>
            </a:r>
            <a:endParaRPr lang="cs-CZ" dirty="0">
              <a:latin typeface="Trebuchet MS" panose="020B0603020202020204" pitchFamily="34" charset="0"/>
            </a:endParaRPr>
          </a:p>
        </p:txBody>
      </p:sp>
      <p:grpSp>
        <p:nvGrpSpPr>
          <p:cNvPr id="55" name="Skupina 54"/>
          <p:cNvGrpSpPr/>
          <p:nvPr/>
        </p:nvGrpSpPr>
        <p:grpSpPr>
          <a:xfrm>
            <a:off x="3936492" y="3430791"/>
            <a:ext cx="5157889" cy="2200201"/>
            <a:chOff x="3936492" y="3430791"/>
            <a:chExt cx="5157889" cy="2200201"/>
          </a:xfrm>
        </p:grpSpPr>
        <p:grpSp>
          <p:nvGrpSpPr>
            <p:cNvPr id="37" name="Skupina 36"/>
            <p:cNvGrpSpPr/>
            <p:nvPr/>
          </p:nvGrpSpPr>
          <p:grpSpPr>
            <a:xfrm>
              <a:off x="3936492" y="3605393"/>
              <a:ext cx="5157889" cy="2025599"/>
              <a:chOff x="3936492" y="2875235"/>
              <a:chExt cx="5157889" cy="2025599"/>
            </a:xfrm>
          </p:grpSpPr>
          <p:pic>
            <p:nvPicPr>
              <p:cNvPr id="38" name="Picture 7" descr="http://sweetclipart.com/multisite/sweetclipart/files/train_silhouet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3936492" y="3299448"/>
                <a:ext cx="4883980" cy="1601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Přímá spojnice se šipkou 38"/>
              <p:cNvCxnSpPr/>
              <p:nvPr/>
            </p:nvCxnSpPr>
            <p:spPr>
              <a:xfrm>
                <a:off x="7612502" y="3364570"/>
                <a:ext cx="12801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8661012" y="2875235"/>
                <a:ext cx="4333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i="1" dirty="0" smtClean="0">
                    <a:latin typeface="Trebuchet MS" panose="020B0603020202020204" pitchFamily="34" charset="0"/>
                  </a:rPr>
                  <a:t>v</a:t>
                </a:r>
              </a:p>
            </p:txBody>
          </p:sp>
        </p:grpSp>
        <p:pic>
          <p:nvPicPr>
            <p:cNvPr id="1026" name="Picture 2" descr="Výsledek obrázku pro Einstein photo 190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131002" y="3538310"/>
              <a:ext cx="1118176" cy="161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Skupina 41"/>
            <p:cNvGrpSpPr/>
            <p:nvPr/>
          </p:nvGrpSpPr>
          <p:grpSpPr>
            <a:xfrm>
              <a:off x="4703246" y="3430791"/>
              <a:ext cx="929654" cy="1993700"/>
              <a:chOff x="4703246" y="2700633"/>
              <a:chExt cx="929654" cy="1993700"/>
            </a:xfrm>
          </p:grpSpPr>
          <p:cxnSp>
            <p:nvCxnSpPr>
              <p:cNvPr id="43" name="Přímá spojnice se šipkou 42"/>
              <p:cNvCxnSpPr/>
              <p:nvPr/>
            </p:nvCxnSpPr>
            <p:spPr>
              <a:xfrm>
                <a:off x="4703246" y="4512510"/>
                <a:ext cx="750262" cy="0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ovéPole 43"/>
              <p:cNvSpPr txBox="1"/>
              <p:nvPr/>
            </p:nvSpPr>
            <p:spPr>
              <a:xfrm>
                <a:off x="5371643" y="4263446"/>
                <a:ext cx="2612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i="1" dirty="0" smtClean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x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968884" y="2700633"/>
                <a:ext cx="2873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i="1" dirty="0" smtClean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</a:t>
                </a:r>
                <a:endParaRPr lang="cs-CZ" sz="2200" i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8" name="AutoShape 6" descr="Výsledek obrázku pro flash light free clipart"/>
          <p:cNvSpPr>
            <a:spLocks noChangeAspect="1" noChangeArrowheads="1"/>
          </p:cNvSpPr>
          <p:nvPr/>
        </p:nvSpPr>
        <p:spPr bwMode="auto">
          <a:xfrm>
            <a:off x="155575" y="-10128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flash light free clipart"/>
          <p:cNvSpPr>
            <a:spLocks noChangeAspect="1" noChangeArrowheads="1"/>
          </p:cNvSpPr>
          <p:nvPr/>
        </p:nvSpPr>
        <p:spPr bwMode="auto">
          <a:xfrm>
            <a:off x="307975" y="-8604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0" descr="Výsledek obrázku pro flash light free clipart"/>
          <p:cNvSpPr>
            <a:spLocks noChangeAspect="1" noChangeArrowheads="1"/>
          </p:cNvSpPr>
          <p:nvPr/>
        </p:nvSpPr>
        <p:spPr bwMode="auto">
          <a:xfrm>
            <a:off x="460375" y="-708025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60" name="Skupina 59"/>
          <p:cNvGrpSpPr/>
          <p:nvPr/>
        </p:nvGrpSpPr>
        <p:grpSpPr>
          <a:xfrm>
            <a:off x="512039" y="5631799"/>
            <a:ext cx="6548367" cy="714246"/>
            <a:chOff x="512039" y="5631799"/>
            <a:chExt cx="6548367" cy="714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ovéPole 49"/>
                <p:cNvSpPr txBox="1"/>
                <p:nvPr/>
              </p:nvSpPr>
              <p:spPr>
                <a:xfrm>
                  <a:off x="696563" y="5976713"/>
                  <a:ext cx="161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cs-CZ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ovéPol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63" y="5976713"/>
                  <a:ext cx="161701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ovéPole 51"/>
            <p:cNvSpPr txBox="1"/>
            <p:nvPr/>
          </p:nvSpPr>
          <p:spPr>
            <a:xfrm>
              <a:off x="512039" y="5631799"/>
              <a:ext cx="1986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rebuchet MS" panose="020B0603020202020204" pitchFamily="34" charset="0"/>
                </a:rPr>
                <a:t>skl</a:t>
              </a:r>
              <a:r>
                <a:rPr lang="cs-CZ" dirty="0" err="1" smtClean="0">
                  <a:latin typeface="Trebuchet MS" panose="020B0603020202020204" pitchFamily="34" charset="0"/>
                </a:rPr>
                <a:t>ádání</a:t>
              </a:r>
              <a:r>
                <a:rPr lang="cs-CZ" dirty="0" smtClean="0">
                  <a:latin typeface="Trebuchet MS" panose="020B0603020202020204" pitchFamily="34" charset="0"/>
                </a:rPr>
                <a:t> rychlostí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2775871" y="5829297"/>
              <a:ext cx="428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rebuchet MS" panose="020B0603020202020204" pitchFamily="34" charset="0"/>
                </a:rPr>
                <a:t>Galileovu transformaci musíme opravit.</a:t>
              </a: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512039" y="1773297"/>
            <a:ext cx="7230018" cy="1523494"/>
            <a:chOff x="512039" y="1773297"/>
            <a:chExt cx="7230018" cy="1523494"/>
          </a:xfrm>
        </p:grpSpPr>
        <p:sp>
          <p:nvSpPr>
            <p:cNvPr id="29" name="TextovéPole 28"/>
            <p:cNvSpPr txBox="1"/>
            <p:nvPr/>
          </p:nvSpPr>
          <p:spPr>
            <a:xfrm>
              <a:off x="512039" y="1773297"/>
              <a:ext cx="342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Albert Einstein </a:t>
              </a:r>
              <a:r>
                <a:rPr lang="cs-CZ" b="1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(1905)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1838967" y="2234962"/>
              <a:ext cx="5903090" cy="106182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22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Princip konstantní rychlosti světla:</a:t>
              </a:r>
            </a:p>
            <a:p>
              <a:pPr algn="ctr"/>
              <a:r>
                <a:rPr lang="cs-CZ" dirty="0">
                  <a:latin typeface="Trebuchet MS" panose="020B0603020202020204" pitchFamily="34" charset="0"/>
                </a:rPr>
                <a:t>Světlo se ve všech inerciálních soustavách pohybuje stejnou konečnou rychlostí </a:t>
              </a:r>
              <a:r>
                <a:rPr lang="cs-CZ" i="1" dirty="0" smtClean="0">
                  <a:latin typeface="Trebuchet MS" panose="020B0603020202020204" pitchFamily="34" charset="0"/>
                </a:rPr>
                <a:t>c</a:t>
              </a:r>
              <a:r>
                <a:rPr lang="cs-CZ" dirty="0" smtClean="0">
                  <a:latin typeface="Trebuchet MS" panose="020B0603020202020204" pitchFamily="34" charset="0"/>
                </a:rPr>
                <a:t> </a:t>
              </a:r>
              <a:r>
                <a:rPr lang="cs-CZ" dirty="0">
                  <a:latin typeface="Trebuchet MS" panose="020B0603020202020204" pitchFamily="34" charset="0"/>
                </a:rPr>
                <a:t>= 299 792 458 </a:t>
              </a:r>
              <a:r>
                <a:rPr lang="cs-CZ" dirty="0" smtClean="0">
                  <a:latin typeface="Trebuchet MS" panose="020B0603020202020204" pitchFamily="34" charset="0"/>
                </a:rPr>
                <a:t>m/s.</a:t>
              </a:r>
              <a:endParaRPr lang="cs-CZ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3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47880" y="2794243"/>
            <a:ext cx="668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2. Důsledky </a:t>
            </a:r>
            <a:r>
              <a:rPr lang="cs-CZ" sz="40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STR</a:t>
            </a:r>
            <a:endParaRPr lang="cs-CZ" sz="4000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Čas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600892" y="1965898"/>
            <a:ext cx="4947420" cy="2480005"/>
            <a:chOff x="679264" y="1536952"/>
            <a:chExt cx="4947420" cy="2480005"/>
          </a:xfrm>
        </p:grpSpPr>
        <p:pic>
          <p:nvPicPr>
            <p:cNvPr id="7169" name="Picture 1" descr="D:\Pavel\Documents\Fyzika\Science To Go\Relativita\Dilata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9264" y="1536952"/>
              <a:ext cx="4947420" cy="2480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Přímá spojnice 10"/>
            <p:cNvCxnSpPr/>
            <p:nvPr/>
          </p:nvCxnSpPr>
          <p:spPr>
            <a:xfrm>
              <a:off x="2651759" y="2194526"/>
              <a:ext cx="0" cy="966652"/>
            </a:xfrm>
            <a:prstGeom prst="line">
              <a:avLst/>
            </a:prstGeom>
            <a:ln w="19050">
              <a:solidFill>
                <a:srgbClr val="0000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2608216" y="2183640"/>
              <a:ext cx="0" cy="966652"/>
            </a:xfrm>
            <a:prstGeom prst="line">
              <a:avLst/>
            </a:prstGeom>
            <a:ln w="19050">
              <a:solidFill>
                <a:srgbClr val="0000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2651759" y="2204323"/>
              <a:ext cx="298268" cy="94596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flipV="1">
              <a:off x="2953293" y="2204323"/>
              <a:ext cx="298268" cy="94596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3115489" y="1985515"/>
              <a:ext cx="3361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A</a:t>
              </a:r>
              <a:r>
                <a:rPr lang="en-GB" sz="14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’</a:t>
              </a:r>
              <a:endParaRPr lang="cs-CZ" sz="1400" dirty="0">
                <a:solidFill>
                  <a:srgbClr val="0099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525333" y="4549026"/>
            <a:ext cx="5953540" cy="1782106"/>
            <a:chOff x="525333" y="4549026"/>
            <a:chExt cx="5953540" cy="1782106"/>
          </a:xfrm>
        </p:grpSpPr>
        <p:sp>
          <p:nvSpPr>
            <p:cNvPr id="28" name="TextovéPole 27"/>
            <p:cNvSpPr txBox="1"/>
            <p:nvPr/>
          </p:nvSpPr>
          <p:spPr>
            <a:xfrm>
              <a:off x="632063" y="4549026"/>
              <a:ext cx="33244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u="sng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Dívka na nástupišti</a:t>
              </a:r>
              <a:endParaRPr lang="cs-CZ" sz="2200" u="sng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525333" y="5057508"/>
              <a:ext cx="5953540" cy="1273624"/>
              <a:chOff x="525333" y="5109756"/>
              <a:chExt cx="5953540" cy="1273624"/>
            </a:xfrm>
          </p:grpSpPr>
          <p:cxnSp>
            <p:nvCxnSpPr>
              <p:cNvPr id="29" name="Přímá spojnice 28"/>
              <p:cNvCxnSpPr/>
              <p:nvPr/>
            </p:nvCxnSpPr>
            <p:spPr>
              <a:xfrm>
                <a:off x="2294309" y="5437411"/>
                <a:ext cx="298268" cy="945969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ovéPole 25"/>
              <p:cNvSpPr txBox="1"/>
              <p:nvPr/>
            </p:nvSpPr>
            <p:spPr>
              <a:xfrm>
                <a:off x="542652" y="5616123"/>
                <a:ext cx="18178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dráha, kterou světlo urazí za 5 vteřin</a:t>
                </a:r>
              </a:p>
              <a:p>
                <a:pPr algn="ctr"/>
                <a:r>
                  <a:rPr lang="cs-CZ" sz="1400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(1 500 000 km)</a:t>
                </a:r>
                <a:endParaRPr lang="cs-CZ" sz="1400" dirty="0">
                  <a:solidFill>
                    <a:srgbClr val="C00000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30" name="Přímá spojnice se šipkou 29"/>
              <p:cNvCxnSpPr/>
              <p:nvPr/>
            </p:nvCxnSpPr>
            <p:spPr>
              <a:xfrm>
                <a:off x="2294309" y="5437411"/>
                <a:ext cx="298268" cy="0"/>
              </a:xfrm>
              <a:prstGeom prst="straightConnector1">
                <a:avLst/>
              </a:prstGeom>
              <a:ln w="1905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525333" y="5109756"/>
                <a:ext cx="4296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solidFill>
                      <a:srgbClr val="009900"/>
                    </a:solidFill>
                    <a:latin typeface="Trebuchet MS" panose="020B0603020202020204" pitchFamily="34" charset="0"/>
                  </a:rPr>
                  <a:t>dráha, kterou vlak urazí za 5 vteřin (1 200 000 km)</a:t>
                </a:r>
                <a:endParaRPr lang="cs-CZ" sz="1400" dirty="0">
                  <a:solidFill>
                    <a:srgbClr val="009900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33" name="Přímá spojnice 32"/>
              <p:cNvCxnSpPr/>
              <p:nvPr/>
            </p:nvCxnSpPr>
            <p:spPr>
              <a:xfrm flipV="1">
                <a:off x="2592577" y="5437411"/>
                <a:ext cx="0" cy="917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2747630" y="5430880"/>
                <a:ext cx="3418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b="1" dirty="0" smtClean="0">
                    <a:latin typeface="Trebuchet MS" panose="020B0603020202020204" pitchFamily="34" charset="0"/>
                  </a:rPr>
                  <a:t>výška vagónu </a:t>
                </a:r>
                <a:r>
                  <a:rPr lang="cs-CZ" sz="1400" dirty="0" smtClean="0">
                    <a:latin typeface="Trebuchet MS" panose="020B0603020202020204" pitchFamily="34" charset="0"/>
                  </a:rPr>
                  <a:t>podle Pythagorovy věty:</a:t>
                </a:r>
                <a:endParaRPr lang="cs-CZ" sz="1400" dirty="0">
                  <a:latin typeface="Trebuchet MS" panose="020B0603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ovéPole 34"/>
                  <p:cNvSpPr txBox="1"/>
                  <p:nvPr/>
                </p:nvSpPr>
                <p:spPr>
                  <a:xfrm>
                    <a:off x="2662822" y="5745188"/>
                    <a:ext cx="3816051" cy="360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cs-CZ" sz="1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1500000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1200000</m:t>
                                  </m:r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  <a:ea typeface="Cambria Math"/>
                            </a:rPr>
                            <m:t>km</m:t>
                          </m:r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=900000 </m:t>
                          </m:r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  <a:ea typeface="Cambria Math"/>
                            </a:rPr>
                            <m:t>km</m:t>
                          </m:r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35" name="TextovéPole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2822" y="5745188"/>
                    <a:ext cx="3816051" cy="36099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" name="Skupina 38"/>
          <p:cNvGrpSpPr/>
          <p:nvPr/>
        </p:nvGrpSpPr>
        <p:grpSpPr>
          <a:xfrm>
            <a:off x="5548312" y="2172628"/>
            <a:ext cx="3481246" cy="2140633"/>
            <a:chOff x="5548312" y="2153035"/>
            <a:chExt cx="3481246" cy="2140633"/>
          </a:xfrm>
        </p:grpSpPr>
        <p:sp>
          <p:nvSpPr>
            <p:cNvPr id="19" name="TextovéPole 18"/>
            <p:cNvSpPr txBox="1"/>
            <p:nvPr/>
          </p:nvSpPr>
          <p:spPr>
            <a:xfrm>
              <a:off x="5584718" y="2153035"/>
              <a:ext cx="2292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u="sng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Kluk ve vlaku</a:t>
              </a:r>
              <a:endParaRPr lang="cs-CZ" sz="2200" u="sng" dirty="0">
                <a:solidFill>
                  <a:srgbClr val="0000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548312" y="2620736"/>
              <a:ext cx="3481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dráha světla </a:t>
              </a:r>
              <a:r>
                <a:rPr lang="cs-CZ" sz="1600" dirty="0" smtClean="0">
                  <a:latin typeface="Trebuchet MS" panose="020B0603020202020204" pitchFamily="34" charset="0"/>
                </a:rPr>
                <a:t>= 2 x</a:t>
              </a:r>
              <a:r>
                <a:rPr lang="en-GB" sz="1600" dirty="0" smtClean="0">
                  <a:latin typeface="Trebuchet MS" panose="020B0603020202020204" pitchFamily="34" charset="0"/>
                </a:rPr>
                <a:t> v</a:t>
              </a:r>
              <a:r>
                <a:rPr lang="cs-CZ" sz="1600" dirty="0" err="1" smtClean="0">
                  <a:latin typeface="Trebuchet MS" panose="020B0603020202020204" pitchFamily="34" charset="0"/>
                </a:rPr>
                <a:t>ýška</a:t>
              </a:r>
              <a:r>
                <a:rPr lang="cs-CZ" sz="1600" dirty="0" smtClean="0">
                  <a:latin typeface="Trebuchet MS" panose="020B0603020202020204" pitchFamily="34" charset="0"/>
                </a:rPr>
                <a:t> vagónu</a:t>
              </a:r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6746234" y="2959290"/>
              <a:ext cx="15680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Trebuchet MS" panose="020B0603020202020204" pitchFamily="34" charset="0"/>
                </a:rPr>
                <a:t>= 1 800 000 km</a:t>
              </a:r>
              <a:endParaRPr lang="cs-CZ" sz="1600" i="1" baseline="-25000" dirty="0">
                <a:latin typeface="Trebuchet MS" panose="020B0603020202020204" pitchFamily="34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5584718" y="3638159"/>
              <a:ext cx="3364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kluk naměří čas = dráha světla / </a:t>
              </a:r>
              <a:r>
                <a:rPr lang="cs-CZ" sz="1600" b="1" i="1" dirty="0" smtClean="0">
                  <a:latin typeface="Trebuchet MS" panose="020B0603020202020204" pitchFamily="34" charset="0"/>
                </a:rPr>
                <a:t>c</a:t>
              </a:r>
              <a:endParaRPr lang="cs-CZ" sz="1600" b="1" i="1" dirty="0">
                <a:latin typeface="Trebuchet MS" panose="020B0603020202020204" pitchFamily="34" charset="0"/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7073064" y="3955114"/>
              <a:ext cx="1149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= 6 vteřin</a:t>
              </a:r>
              <a:endParaRPr lang="cs-CZ" sz="16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679264" y="925443"/>
            <a:ext cx="81412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Einstein</a:t>
            </a:r>
            <a:r>
              <a:rPr lang="cs-CZ" sz="2400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ův</a:t>
            </a:r>
            <a:r>
              <a:rPr lang="cs-CZ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expres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má extrémní rozměry a jede stálou extrémní rychlostí </a:t>
            </a:r>
            <a:r>
              <a:rPr lang="cs-CZ" b="1" i="1" dirty="0" smtClean="0">
                <a:latin typeface="Trebuchet MS" panose="020B0603020202020204" pitchFamily="34" charset="0"/>
              </a:rPr>
              <a:t>u</a:t>
            </a:r>
            <a:r>
              <a:rPr lang="cs-CZ" b="1" dirty="0" smtClean="0">
                <a:latin typeface="Trebuchet MS" panose="020B0603020202020204" pitchFamily="34" charset="0"/>
              </a:rPr>
              <a:t> = 240 000 km/s</a:t>
            </a:r>
            <a:endParaRPr lang="cs-CZ" b="1" dirty="0">
              <a:latin typeface="Trebuchet MS" panose="020B0603020202020204" pitchFamily="34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79264" y="6511833"/>
            <a:ext cx="8219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300" dirty="0" smtClean="0">
                <a:latin typeface="Trebuchet MS" panose="020B0603020202020204" pitchFamily="34" charset="0"/>
              </a:rPr>
              <a:t>Ilustrace převzaty z: L.D. </a:t>
            </a:r>
            <a:r>
              <a:rPr lang="cs-CZ" sz="1300" dirty="0" err="1" smtClean="0">
                <a:latin typeface="Trebuchet MS" panose="020B0603020202020204" pitchFamily="34" charset="0"/>
              </a:rPr>
              <a:t>Landau</a:t>
            </a:r>
            <a:r>
              <a:rPr lang="cs-CZ" sz="1300" dirty="0" smtClean="0">
                <a:latin typeface="Trebuchet MS" panose="020B0603020202020204" pitchFamily="34" charset="0"/>
              </a:rPr>
              <a:t>, J.B. </a:t>
            </a:r>
            <a:r>
              <a:rPr lang="cs-CZ" sz="1300" dirty="0" err="1" smtClean="0">
                <a:latin typeface="Trebuchet MS" panose="020B0603020202020204" pitchFamily="34" charset="0"/>
              </a:rPr>
              <a:t>Rumer</a:t>
            </a:r>
            <a:r>
              <a:rPr lang="cs-CZ" sz="1300" dirty="0" smtClean="0">
                <a:latin typeface="Trebuchet MS" panose="020B0603020202020204" pitchFamily="34" charset="0"/>
              </a:rPr>
              <a:t>, </a:t>
            </a:r>
            <a:r>
              <a:rPr lang="cs-CZ" sz="1300" i="1" dirty="0" smtClean="0">
                <a:latin typeface="Trebuchet MS" panose="020B0603020202020204" pitchFamily="34" charset="0"/>
              </a:rPr>
              <a:t>Co je to teorie relativity </a:t>
            </a:r>
            <a:r>
              <a:rPr lang="cs-CZ" sz="1300" dirty="0" smtClean="0">
                <a:latin typeface="Trebuchet MS" panose="020B0603020202020204" pitchFamily="34" charset="0"/>
              </a:rPr>
              <a:t>(Albatros 1972), ilustroval J. </a:t>
            </a:r>
            <a:r>
              <a:rPr lang="cs-CZ" sz="1300" dirty="0" err="1" smtClean="0">
                <a:latin typeface="Trebuchet MS" panose="020B0603020202020204" pitchFamily="34" charset="0"/>
              </a:rPr>
              <a:t>Malák</a:t>
            </a:r>
            <a:endParaRPr lang="cs-CZ" sz="1300" dirty="0">
              <a:latin typeface="Trebuchet MS" panose="020B0603020202020204" pitchFamily="34" charset="0"/>
            </a:endParaRPr>
          </a:p>
        </p:txBody>
      </p:sp>
      <p:pic>
        <p:nvPicPr>
          <p:cNvPr id="32" name="Picture 6" descr="Mileva Mar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Čas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9264" y="925443"/>
            <a:ext cx="821957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Einstein</a:t>
            </a:r>
            <a:r>
              <a:rPr lang="cs-CZ" sz="2400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ův</a:t>
            </a:r>
            <a:r>
              <a:rPr lang="cs-CZ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expres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má extrémní rozměry a jede stálou extrémní rychlostí </a:t>
            </a:r>
            <a:r>
              <a:rPr lang="cs-CZ" b="1" i="1" dirty="0" smtClean="0">
                <a:latin typeface="Trebuchet MS" panose="020B0603020202020204" pitchFamily="34" charset="0"/>
              </a:rPr>
              <a:t>v</a:t>
            </a:r>
            <a:r>
              <a:rPr lang="cs-CZ" b="1" dirty="0" smtClean="0">
                <a:latin typeface="Trebuchet MS" panose="020B0603020202020204" pitchFamily="34" charset="0"/>
              </a:rPr>
              <a:t> = 240 000 km/s</a:t>
            </a:r>
            <a:endParaRPr lang="cs-CZ" b="1" dirty="0">
              <a:latin typeface="Trebuchet MS" panose="020B0603020202020204" pitchFamily="34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/>
          <p:cNvGrpSpPr/>
          <p:nvPr/>
        </p:nvGrpSpPr>
        <p:grpSpPr>
          <a:xfrm>
            <a:off x="600892" y="1965898"/>
            <a:ext cx="4947420" cy="2480005"/>
            <a:chOff x="679264" y="1536952"/>
            <a:chExt cx="4947420" cy="2480005"/>
          </a:xfrm>
        </p:grpSpPr>
        <p:pic>
          <p:nvPicPr>
            <p:cNvPr id="41" name="Picture 1" descr="D:\Pavel\Documents\Fyzika\Science To Go\Relativita\Dilata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9264" y="1536952"/>
              <a:ext cx="4947420" cy="2480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Přímá spojnice 41"/>
            <p:cNvCxnSpPr/>
            <p:nvPr/>
          </p:nvCxnSpPr>
          <p:spPr>
            <a:xfrm>
              <a:off x="2651759" y="2194526"/>
              <a:ext cx="0" cy="966652"/>
            </a:xfrm>
            <a:prstGeom prst="line">
              <a:avLst/>
            </a:prstGeom>
            <a:ln w="19050">
              <a:solidFill>
                <a:srgbClr val="0000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rot="10800000">
              <a:off x="2608216" y="2183640"/>
              <a:ext cx="0" cy="966652"/>
            </a:xfrm>
            <a:prstGeom prst="line">
              <a:avLst/>
            </a:prstGeom>
            <a:ln w="19050">
              <a:solidFill>
                <a:srgbClr val="0000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2651759" y="2204323"/>
              <a:ext cx="298268" cy="94596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 flipV="1">
              <a:off x="2953293" y="2204323"/>
              <a:ext cx="298268" cy="94596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ovéPole 45"/>
            <p:cNvSpPr txBox="1"/>
            <p:nvPr/>
          </p:nvSpPr>
          <p:spPr>
            <a:xfrm>
              <a:off x="3115489" y="1985515"/>
              <a:ext cx="3361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A</a:t>
              </a:r>
              <a:r>
                <a:rPr lang="en-GB" sz="14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’</a:t>
              </a:r>
              <a:endParaRPr lang="cs-CZ" sz="1400" dirty="0">
                <a:solidFill>
                  <a:srgbClr val="0099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7" name="TextovéPole 46"/>
          <p:cNvSpPr txBox="1"/>
          <p:nvPr/>
        </p:nvSpPr>
        <p:spPr>
          <a:xfrm>
            <a:off x="632063" y="4549026"/>
            <a:ext cx="3324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Dívka na nástupišti</a:t>
            </a:r>
            <a:endParaRPr lang="cs-CZ" sz="2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525333" y="5057508"/>
            <a:ext cx="5953540" cy="1273624"/>
            <a:chOff x="525333" y="5109756"/>
            <a:chExt cx="5953540" cy="1273624"/>
          </a:xfrm>
        </p:grpSpPr>
        <p:cxnSp>
          <p:nvCxnSpPr>
            <p:cNvPr id="49" name="Přímá spojnice 48"/>
            <p:cNvCxnSpPr/>
            <p:nvPr/>
          </p:nvCxnSpPr>
          <p:spPr>
            <a:xfrm>
              <a:off x="2294309" y="5437411"/>
              <a:ext cx="298268" cy="94596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ovéPole 49"/>
            <p:cNvSpPr txBox="1"/>
            <p:nvPr/>
          </p:nvSpPr>
          <p:spPr>
            <a:xfrm>
              <a:off x="542652" y="5616123"/>
              <a:ext cx="18178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dráha, kterou světlo urazí za 5 vteřin</a:t>
              </a:r>
            </a:p>
            <a:p>
              <a:pPr algn="ctr"/>
              <a:r>
                <a:rPr lang="cs-CZ" sz="140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(1 500 000 km)</a:t>
              </a:r>
              <a:endParaRPr lang="cs-CZ" sz="1400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51" name="Přímá spojnice se šipkou 50"/>
            <p:cNvCxnSpPr/>
            <p:nvPr/>
          </p:nvCxnSpPr>
          <p:spPr>
            <a:xfrm>
              <a:off x="2294309" y="5437411"/>
              <a:ext cx="29826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ovéPole 51"/>
            <p:cNvSpPr txBox="1"/>
            <p:nvPr/>
          </p:nvSpPr>
          <p:spPr>
            <a:xfrm>
              <a:off x="525333" y="5109756"/>
              <a:ext cx="4296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dráha, kterou vlak urazí za 5 vteřin (1 200 000 km)</a:t>
              </a:r>
              <a:endParaRPr lang="cs-CZ" sz="1400" dirty="0">
                <a:solidFill>
                  <a:srgbClr val="0099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53" name="Přímá spojnice 52"/>
            <p:cNvCxnSpPr/>
            <p:nvPr/>
          </p:nvCxnSpPr>
          <p:spPr>
            <a:xfrm flipV="1">
              <a:off x="2592577" y="5437411"/>
              <a:ext cx="0" cy="917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/>
            <p:cNvSpPr txBox="1"/>
            <p:nvPr/>
          </p:nvSpPr>
          <p:spPr>
            <a:xfrm>
              <a:off x="2747630" y="5430880"/>
              <a:ext cx="3418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rebuchet MS" panose="020B0603020202020204" pitchFamily="34" charset="0"/>
                </a:rPr>
                <a:t>výška vagónu </a:t>
              </a:r>
              <a:r>
                <a:rPr lang="cs-CZ" sz="1400" dirty="0" smtClean="0">
                  <a:latin typeface="Trebuchet MS" panose="020B0603020202020204" pitchFamily="34" charset="0"/>
                </a:rPr>
                <a:t>podle Pythagorovy věty:</a:t>
              </a:r>
              <a:endParaRPr lang="cs-CZ" sz="1400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ovéPole 54"/>
                <p:cNvSpPr txBox="1"/>
                <p:nvPr/>
              </p:nvSpPr>
              <p:spPr>
                <a:xfrm>
                  <a:off x="2662822" y="5745188"/>
                  <a:ext cx="3816051" cy="36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cs-CZ" sz="1400" b="0" i="1" smtClean="0">
                            <a:latin typeface="Cambria Math"/>
                          </a:rPr>
                          <m:t>h</m:t>
                        </m:r>
                        <m:r>
                          <a:rPr lang="cs-CZ" sz="14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  <m:t>1500000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  <m:t>1200000</m:t>
                                </m:r>
                              </m:e>
                              <m:sup>
                                <m:r>
                                  <a:rPr lang="cs-CZ" sz="1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m:rPr>
                            <m:nor/>
                          </m:rPr>
                          <a:rPr lang="cs-CZ" sz="14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1400" b="0" i="0" smtClean="0">
                            <a:latin typeface="Cambria Math"/>
                            <a:ea typeface="Cambria Math"/>
                          </a:rPr>
                          <m:t>km</m:t>
                        </m:r>
                        <m:r>
                          <a:rPr lang="cs-CZ" sz="1400" b="0" i="1" smtClean="0">
                            <a:latin typeface="Cambria Math"/>
                            <a:ea typeface="Cambria Math"/>
                          </a:rPr>
                          <m:t>=900000 </m:t>
                        </m:r>
                        <m:r>
                          <m:rPr>
                            <m:nor/>
                          </m:rPr>
                          <a:rPr lang="cs-CZ" sz="1400" b="0" i="0" smtClean="0">
                            <a:latin typeface="Cambria Math"/>
                            <a:ea typeface="Cambria Math"/>
                          </a:rPr>
                          <m:t>km</m:t>
                        </m:r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55" name="TextovéPol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822" y="5745188"/>
                  <a:ext cx="3816051" cy="3609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Skupina 55"/>
          <p:cNvGrpSpPr/>
          <p:nvPr/>
        </p:nvGrpSpPr>
        <p:grpSpPr>
          <a:xfrm>
            <a:off x="5548312" y="2172628"/>
            <a:ext cx="3481246" cy="2140633"/>
            <a:chOff x="5548312" y="2153035"/>
            <a:chExt cx="3481246" cy="2140633"/>
          </a:xfrm>
        </p:grpSpPr>
        <p:sp>
          <p:nvSpPr>
            <p:cNvPr id="57" name="TextovéPole 56"/>
            <p:cNvSpPr txBox="1"/>
            <p:nvPr/>
          </p:nvSpPr>
          <p:spPr>
            <a:xfrm>
              <a:off x="5584718" y="2153035"/>
              <a:ext cx="2292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u="sng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Kluk ve vlaku</a:t>
              </a:r>
              <a:endParaRPr lang="cs-CZ" sz="2200" u="sng" dirty="0">
                <a:solidFill>
                  <a:srgbClr val="0000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5548312" y="2620736"/>
              <a:ext cx="3481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dráha světla </a:t>
              </a:r>
              <a:r>
                <a:rPr lang="cs-CZ" sz="1600" dirty="0" smtClean="0">
                  <a:latin typeface="Trebuchet MS" panose="020B0603020202020204" pitchFamily="34" charset="0"/>
                </a:rPr>
                <a:t>= 2 x</a:t>
              </a:r>
              <a:r>
                <a:rPr lang="en-GB" sz="1600" dirty="0" smtClean="0">
                  <a:latin typeface="Trebuchet MS" panose="020B0603020202020204" pitchFamily="34" charset="0"/>
                </a:rPr>
                <a:t> v</a:t>
              </a:r>
              <a:r>
                <a:rPr lang="cs-CZ" sz="1600" dirty="0" err="1" smtClean="0">
                  <a:latin typeface="Trebuchet MS" panose="020B0603020202020204" pitchFamily="34" charset="0"/>
                </a:rPr>
                <a:t>ýška</a:t>
              </a:r>
              <a:r>
                <a:rPr lang="cs-CZ" sz="1600" dirty="0" smtClean="0">
                  <a:latin typeface="Trebuchet MS" panose="020B0603020202020204" pitchFamily="34" charset="0"/>
                </a:rPr>
                <a:t> vagónu</a:t>
              </a:r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6746234" y="2959290"/>
              <a:ext cx="15680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Trebuchet MS" panose="020B0603020202020204" pitchFamily="34" charset="0"/>
                </a:rPr>
                <a:t>= 1 800 000 km</a:t>
              </a:r>
              <a:endParaRPr lang="cs-CZ" sz="1600" i="1" baseline="-25000" dirty="0">
                <a:latin typeface="Trebuchet MS" panose="020B0603020202020204" pitchFamily="34" charset="0"/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5584718" y="3638159"/>
              <a:ext cx="3364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kluk naměří čas = dráha světla / </a:t>
              </a:r>
              <a:r>
                <a:rPr lang="cs-CZ" sz="1600" b="1" i="1" dirty="0" smtClean="0">
                  <a:latin typeface="Trebuchet MS" panose="020B0603020202020204" pitchFamily="34" charset="0"/>
                </a:rPr>
                <a:t>c</a:t>
              </a:r>
              <a:endParaRPr lang="cs-CZ" sz="1600" b="1" i="1" dirty="0">
                <a:latin typeface="Trebuchet MS" panose="020B0603020202020204" pitchFamily="34" charset="0"/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7073064" y="3955114"/>
              <a:ext cx="1149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= 6 vteřin</a:t>
              </a:r>
              <a:endParaRPr lang="cs-CZ" sz="16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266576" y="3488664"/>
            <a:ext cx="4553896" cy="2801809"/>
            <a:chOff x="-4318981" y="2206126"/>
            <a:chExt cx="4553896" cy="2801809"/>
          </a:xfrm>
          <a:solidFill>
            <a:schemeClr val="bg1"/>
          </a:solidFill>
        </p:grpSpPr>
        <p:sp>
          <p:nvSpPr>
            <p:cNvPr id="4" name="Obdélník 3"/>
            <p:cNvSpPr/>
            <p:nvPr/>
          </p:nvSpPr>
          <p:spPr>
            <a:xfrm>
              <a:off x="-4318981" y="2206126"/>
              <a:ext cx="4553896" cy="2801809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-3341837" y="2270329"/>
              <a:ext cx="26527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1. Dilatace času</a:t>
              </a:r>
              <a:endParaRPr lang="cs-CZ" sz="24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-4134678" y="2809086"/>
              <a:ext cx="431419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rebuchet MS" panose="020B0603020202020204" pitchFamily="34" charset="0"/>
                </a:rPr>
                <a:t>Pokud se nějaká věc pohybuje vůči mně rychlostí </a:t>
              </a:r>
              <a:r>
                <a:rPr lang="cs-CZ" i="1" dirty="0" smtClean="0">
                  <a:latin typeface="Trebuchet MS" panose="020B0603020202020204" pitchFamily="34" charset="0"/>
                </a:rPr>
                <a:t>v</a:t>
              </a:r>
              <a:r>
                <a:rPr lang="cs-CZ" dirty="0" smtClean="0">
                  <a:latin typeface="Trebuchet MS" panose="020B0603020202020204" pitchFamily="34" charset="0"/>
                </a:rPr>
                <a:t>, </a:t>
              </a:r>
              <a:r>
                <a:rPr lang="cs-CZ" b="1" dirty="0" smtClean="0">
                  <a:latin typeface="Trebuchet MS" panose="020B0603020202020204" pitchFamily="34" charset="0"/>
                </a:rPr>
                <a:t>plyne pro ni čas pomaleji</a:t>
              </a:r>
              <a:r>
                <a:rPr lang="cs-CZ" dirty="0" smtClean="0">
                  <a:latin typeface="Trebuchet MS" panose="020B0603020202020204" pitchFamily="34" charset="0"/>
                </a:rPr>
                <a:t>.</a:t>
              </a:r>
              <a:endParaRPr lang="cs-CZ" i="1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délník 6"/>
                <p:cNvSpPr/>
                <p:nvPr/>
              </p:nvSpPr>
              <p:spPr>
                <a:xfrm>
                  <a:off x="-3969329" y="3607521"/>
                  <a:ext cx="1378391" cy="46166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cs-CZ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bdélní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969329" y="3607521"/>
                  <a:ext cx="137839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délník 9"/>
                <p:cNvSpPr/>
                <p:nvPr/>
              </p:nvSpPr>
              <p:spPr>
                <a:xfrm>
                  <a:off x="-1955238" y="3509950"/>
                  <a:ext cx="1919628" cy="95731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0" name="Obdélní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55238" y="3509950"/>
                  <a:ext cx="1919628" cy="9573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ovéPole 11"/>
            <p:cNvSpPr txBox="1"/>
            <p:nvPr/>
          </p:nvSpPr>
          <p:spPr>
            <a:xfrm>
              <a:off x="-2015445" y="4545350"/>
              <a:ext cx="206734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Lorentzův faktor</a:t>
              </a:r>
              <a:endParaRPr lang="cs-CZ" b="1" i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679264" y="6511833"/>
            <a:ext cx="82195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300" dirty="0" smtClean="0">
                <a:latin typeface="Trebuchet MS" panose="020B0603020202020204" pitchFamily="34" charset="0"/>
              </a:rPr>
              <a:t>Ilustrace převzaty z: L.D. </a:t>
            </a:r>
            <a:r>
              <a:rPr lang="cs-CZ" sz="1300" dirty="0" err="1" smtClean="0">
                <a:latin typeface="Trebuchet MS" panose="020B0603020202020204" pitchFamily="34" charset="0"/>
              </a:rPr>
              <a:t>Landau</a:t>
            </a:r>
            <a:r>
              <a:rPr lang="cs-CZ" sz="1300" dirty="0" smtClean="0">
                <a:latin typeface="Trebuchet MS" panose="020B0603020202020204" pitchFamily="34" charset="0"/>
              </a:rPr>
              <a:t>, J.B. </a:t>
            </a:r>
            <a:r>
              <a:rPr lang="cs-CZ" sz="1300" dirty="0" err="1" smtClean="0">
                <a:latin typeface="Trebuchet MS" panose="020B0603020202020204" pitchFamily="34" charset="0"/>
              </a:rPr>
              <a:t>Rumer</a:t>
            </a:r>
            <a:r>
              <a:rPr lang="cs-CZ" sz="1300" dirty="0" smtClean="0">
                <a:latin typeface="Trebuchet MS" panose="020B0603020202020204" pitchFamily="34" charset="0"/>
              </a:rPr>
              <a:t>, </a:t>
            </a:r>
            <a:r>
              <a:rPr lang="cs-CZ" sz="1300" i="1" dirty="0" smtClean="0">
                <a:latin typeface="Trebuchet MS" panose="020B0603020202020204" pitchFamily="34" charset="0"/>
              </a:rPr>
              <a:t>Co je to teorie relativity </a:t>
            </a:r>
            <a:r>
              <a:rPr lang="cs-CZ" sz="1300" dirty="0" smtClean="0">
                <a:latin typeface="Trebuchet MS" panose="020B0603020202020204" pitchFamily="34" charset="0"/>
              </a:rPr>
              <a:t>(Albatros 1972), ilustroval J. </a:t>
            </a:r>
            <a:r>
              <a:rPr lang="cs-CZ" sz="1300" dirty="0" err="1" smtClean="0">
                <a:latin typeface="Trebuchet MS" panose="020B0603020202020204" pitchFamily="34" charset="0"/>
              </a:rPr>
              <a:t>Malák</a:t>
            </a:r>
            <a:endParaRPr lang="cs-CZ" sz="1300" dirty="0">
              <a:latin typeface="Trebuchet MS" panose="020B0603020202020204" pitchFamily="34" charset="0"/>
            </a:endParaRPr>
          </a:p>
        </p:txBody>
      </p:sp>
      <p:pic>
        <p:nvPicPr>
          <p:cNvPr id="37" name="Picture 6" descr="Mileva Mari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Rozměry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Pavel\Documents\Fyzika\Science To Go\Relativita\Obrazek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4" y="2089891"/>
            <a:ext cx="2813684" cy="43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3631470" y="2403038"/>
            <a:ext cx="3324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Dívka ve vlaku</a:t>
            </a:r>
            <a:endParaRPr lang="cs-CZ" sz="2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62102" y="2833925"/>
            <a:ext cx="53818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anose="020B0603020202020204" pitchFamily="34" charset="0"/>
              </a:rPr>
              <a:t>p</a:t>
            </a:r>
            <a:r>
              <a:rPr lang="cs-CZ" sz="1600" dirty="0" smtClean="0">
                <a:latin typeface="Trebuchet MS" panose="020B0603020202020204" pitchFamily="34" charset="0"/>
              </a:rPr>
              <a:t>odle údajů staničních hodin projede nástupiště od začátku do konce za 10 vteřin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její hodiny však ukážou 6 vteřin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smtClean="0">
                <a:latin typeface="Trebuchet MS" panose="020B0603020202020204" pitchFamily="34" charset="0"/>
              </a:rPr>
              <a:t>   </a:t>
            </a:r>
            <a:r>
              <a:rPr lang="cs-CZ" sz="1500" b="1" dirty="0" smtClean="0">
                <a:latin typeface="Trebuchet MS" panose="020B0603020202020204" pitchFamily="34" charset="0"/>
              </a:rPr>
              <a:t>– nástupiště, které se vůči ní pohybuje, naměří kratší</a:t>
            </a:r>
            <a:endParaRPr lang="cs-CZ" sz="1500" b="1" dirty="0">
              <a:latin typeface="Trebuchet MS" panose="020B0603020202020204" pitchFamily="34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79265" y="925443"/>
            <a:ext cx="8288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Einstein</a:t>
            </a:r>
            <a:r>
              <a:rPr lang="cs-CZ" sz="2400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ův</a:t>
            </a:r>
            <a:r>
              <a:rPr lang="cs-CZ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expres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má extrémní rozměry (délka 2 400 000 km) a míjí stejně dlouhé nástupiště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jede stálou extrémní rychlostí </a:t>
            </a:r>
            <a:r>
              <a:rPr lang="cs-CZ" i="1" dirty="0" smtClean="0">
                <a:latin typeface="Trebuchet MS" panose="020B0603020202020204" pitchFamily="34" charset="0"/>
              </a:rPr>
              <a:t>v</a:t>
            </a:r>
            <a:r>
              <a:rPr lang="cs-CZ" dirty="0" smtClean="0">
                <a:latin typeface="Trebuchet MS" panose="020B0603020202020204" pitchFamily="34" charset="0"/>
              </a:rPr>
              <a:t> = 240 000 km/s</a:t>
            </a:r>
            <a:endParaRPr lang="cs-CZ" dirty="0">
              <a:latin typeface="Trebuchet MS" panose="020B060302020202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3631470" y="4148744"/>
            <a:ext cx="5189002" cy="1972430"/>
            <a:chOff x="3631470" y="4148744"/>
            <a:chExt cx="5189002" cy="1972430"/>
          </a:xfrm>
        </p:grpSpPr>
        <p:sp>
          <p:nvSpPr>
            <p:cNvPr id="40" name="TextovéPole 39"/>
            <p:cNvSpPr txBox="1"/>
            <p:nvPr/>
          </p:nvSpPr>
          <p:spPr>
            <a:xfrm>
              <a:off x="3631470" y="4148744"/>
              <a:ext cx="33244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u="sng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Kluk na nástupišti</a:t>
              </a:r>
              <a:endParaRPr lang="cs-CZ" sz="2200" u="sng" dirty="0">
                <a:solidFill>
                  <a:srgbClr val="0000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762103" y="4643846"/>
              <a:ext cx="50583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 smtClean="0">
                  <a:latin typeface="Trebuchet MS" panose="020B0603020202020204" pitchFamily="34" charset="0"/>
                </a:rPr>
                <a:t>mezi vjezdem začátku a konce vlaku do nádraží uplyne ve vlaku 10 vteřin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 smtClean="0">
                  <a:latin typeface="Trebuchet MS" panose="020B0603020202020204" pitchFamily="34" charset="0"/>
                </a:rPr>
                <a:t>nádraží se však vůči vlaku pohybuje a na nástupišti uplyne jen 6 vteřin </a:t>
              </a:r>
            </a:p>
            <a:p>
              <a:pPr>
                <a:spcAft>
                  <a:spcPts val="600"/>
                </a:spcAft>
              </a:pPr>
              <a:r>
                <a:rPr lang="cs-CZ" sz="1600" dirty="0">
                  <a:latin typeface="Trebuchet MS" panose="020B0603020202020204" pitchFamily="34" charset="0"/>
                </a:rPr>
                <a:t> </a:t>
              </a:r>
              <a:r>
                <a:rPr lang="cs-CZ" sz="1600" dirty="0" smtClean="0">
                  <a:latin typeface="Trebuchet MS" panose="020B0603020202020204" pitchFamily="34" charset="0"/>
                </a:rPr>
                <a:t>   </a:t>
              </a:r>
              <a:r>
                <a:rPr lang="cs-CZ" sz="1500" b="1" dirty="0" smtClean="0">
                  <a:latin typeface="Trebuchet MS" panose="020B0603020202020204" pitchFamily="34" charset="0"/>
                </a:rPr>
                <a:t>– vlak se klukovi bude jevit kratší</a:t>
              </a:r>
              <a:endParaRPr lang="cs-CZ" sz="1500" b="1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12" name="Picture 6" descr="Mileva Mar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Rozměry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Pavel\Documents\Fyzika\Science To Go\Relativita\Obrazek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4" y="2089891"/>
            <a:ext cx="2813684" cy="43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3631470" y="2403038"/>
            <a:ext cx="3324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Dívka ve vlaku</a:t>
            </a:r>
            <a:endParaRPr lang="cs-CZ" sz="2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62102" y="2833925"/>
            <a:ext cx="53818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anose="020B0603020202020204" pitchFamily="34" charset="0"/>
              </a:rPr>
              <a:t>p</a:t>
            </a:r>
            <a:r>
              <a:rPr lang="cs-CZ" sz="1600" dirty="0" smtClean="0">
                <a:latin typeface="Trebuchet MS" panose="020B0603020202020204" pitchFamily="34" charset="0"/>
              </a:rPr>
              <a:t>odle údajů staničních hodin projede nástupiště od začátku do konce za 10 vteřin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její hodiny však ukážou 6 vteřin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smtClean="0">
                <a:latin typeface="Trebuchet MS" panose="020B0603020202020204" pitchFamily="34" charset="0"/>
              </a:rPr>
              <a:t>   </a:t>
            </a:r>
            <a:r>
              <a:rPr lang="cs-CZ" sz="1500" b="1" dirty="0" smtClean="0">
                <a:latin typeface="Trebuchet MS" panose="020B0603020202020204" pitchFamily="34" charset="0"/>
              </a:rPr>
              <a:t>– nástupiště, které se vůči ní pohybuje, naměří kratší</a:t>
            </a:r>
            <a:endParaRPr lang="cs-CZ" sz="1500" b="1" dirty="0">
              <a:latin typeface="Trebuchet MS" panose="020B0603020202020204" pitchFamily="34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79265" y="925443"/>
            <a:ext cx="8288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Einstein</a:t>
            </a:r>
            <a:r>
              <a:rPr lang="cs-CZ" sz="2400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ův</a:t>
            </a:r>
            <a:r>
              <a:rPr lang="cs-CZ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expres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má extrémní rozměry (délka 2 400 000 km) a míjí stejně dlouhé nástupiště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jede stálou extrémní rychlostí </a:t>
            </a:r>
            <a:r>
              <a:rPr lang="cs-CZ" i="1" dirty="0" smtClean="0">
                <a:latin typeface="Trebuchet MS" panose="020B0603020202020204" pitchFamily="34" charset="0"/>
              </a:rPr>
              <a:t>v</a:t>
            </a:r>
            <a:r>
              <a:rPr lang="cs-CZ" dirty="0" smtClean="0">
                <a:latin typeface="Trebuchet MS" panose="020B0603020202020204" pitchFamily="34" charset="0"/>
              </a:rPr>
              <a:t> = 240 000 km/s</a:t>
            </a:r>
            <a:endParaRPr lang="cs-CZ" dirty="0">
              <a:latin typeface="Trebuchet MS" panose="020B060302020202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3631470" y="4148744"/>
            <a:ext cx="5189002" cy="1972430"/>
            <a:chOff x="3631470" y="4148744"/>
            <a:chExt cx="5189002" cy="1972430"/>
          </a:xfrm>
        </p:grpSpPr>
        <p:sp>
          <p:nvSpPr>
            <p:cNvPr id="40" name="TextovéPole 39"/>
            <p:cNvSpPr txBox="1"/>
            <p:nvPr/>
          </p:nvSpPr>
          <p:spPr>
            <a:xfrm>
              <a:off x="3631470" y="4148744"/>
              <a:ext cx="33244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u="sng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Kluk na nástupišti</a:t>
              </a:r>
              <a:endParaRPr lang="cs-CZ" sz="2200" u="sng" dirty="0">
                <a:solidFill>
                  <a:srgbClr val="0000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762103" y="4643846"/>
              <a:ext cx="50583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 smtClean="0">
                  <a:latin typeface="Trebuchet MS" panose="020B0603020202020204" pitchFamily="34" charset="0"/>
                </a:rPr>
                <a:t>mezi vjezdem začátku a konce vlaku do nádraží uplyne ve vlaku 10 vteřin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 smtClean="0">
                  <a:latin typeface="Trebuchet MS" panose="020B0603020202020204" pitchFamily="34" charset="0"/>
                </a:rPr>
                <a:t>nádraží se však vůči vlaku pohybuje a na nástupišti uplyne jen 6 vteřin </a:t>
              </a:r>
            </a:p>
            <a:p>
              <a:pPr>
                <a:spcAft>
                  <a:spcPts val="600"/>
                </a:spcAft>
              </a:pPr>
              <a:r>
                <a:rPr lang="cs-CZ" sz="1600" dirty="0">
                  <a:latin typeface="Trebuchet MS" panose="020B0603020202020204" pitchFamily="34" charset="0"/>
                </a:rPr>
                <a:t> </a:t>
              </a:r>
              <a:r>
                <a:rPr lang="cs-CZ" sz="1600" dirty="0" smtClean="0">
                  <a:latin typeface="Trebuchet MS" panose="020B0603020202020204" pitchFamily="34" charset="0"/>
                </a:rPr>
                <a:t>   </a:t>
              </a:r>
              <a:r>
                <a:rPr lang="cs-CZ" sz="1500" b="1" dirty="0" smtClean="0">
                  <a:latin typeface="Trebuchet MS" panose="020B0603020202020204" pitchFamily="34" charset="0"/>
                </a:rPr>
                <a:t>– vlak se klukovi bude jevit kratší</a:t>
              </a:r>
              <a:endParaRPr lang="cs-CZ" sz="1500" b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677194" y="3411496"/>
            <a:ext cx="5143278" cy="2801809"/>
            <a:chOff x="-4601406" y="2206126"/>
            <a:chExt cx="5143278" cy="2801809"/>
          </a:xfrm>
        </p:grpSpPr>
        <p:sp>
          <p:nvSpPr>
            <p:cNvPr id="13" name="Obdélník 12"/>
            <p:cNvSpPr/>
            <p:nvPr/>
          </p:nvSpPr>
          <p:spPr>
            <a:xfrm>
              <a:off x="-4601406" y="2206126"/>
              <a:ext cx="5143278" cy="28018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-3482924" y="2300160"/>
              <a:ext cx="2960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2. Kontrakce délek</a:t>
              </a:r>
              <a:endParaRPr lang="cs-CZ" sz="24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-4134678" y="2809086"/>
              <a:ext cx="4314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rebuchet MS" panose="020B0603020202020204" pitchFamily="34" charset="0"/>
                </a:rPr>
                <a:t>Pokud se nějaká věc pohybuje vůči mně rychlostí </a:t>
              </a:r>
              <a:r>
                <a:rPr lang="cs-CZ" i="1" dirty="0" smtClean="0">
                  <a:latin typeface="Trebuchet MS" panose="020B0603020202020204" pitchFamily="34" charset="0"/>
                </a:rPr>
                <a:t>v</a:t>
              </a:r>
              <a:r>
                <a:rPr lang="cs-CZ" dirty="0" smtClean="0">
                  <a:latin typeface="Trebuchet MS" panose="020B0603020202020204" pitchFamily="34" charset="0"/>
                </a:rPr>
                <a:t>, </a:t>
              </a:r>
              <a:r>
                <a:rPr lang="cs-CZ" b="1" dirty="0" smtClean="0">
                  <a:latin typeface="Trebuchet MS" panose="020B0603020202020204" pitchFamily="34" charset="0"/>
                </a:rPr>
                <a:t>jeví se mi kratší</a:t>
              </a:r>
              <a:r>
                <a:rPr lang="cs-CZ" dirty="0" smtClean="0">
                  <a:latin typeface="Trebuchet MS" panose="020B0603020202020204" pitchFamily="34" charset="0"/>
                </a:rPr>
                <a:t>.</a:t>
              </a:r>
              <a:endParaRPr lang="cs-CZ" i="1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délník 15"/>
                <p:cNvSpPr/>
                <p:nvPr/>
              </p:nvSpPr>
              <p:spPr>
                <a:xfrm>
                  <a:off x="-3969329" y="3607521"/>
                  <a:ext cx="1169102" cy="85145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den>
                        </m:f>
                      </m:oMath>
                    </m:oMathPara>
                  </a14:m>
                  <a:endParaRPr lang="cs-CZ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Obdélník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969329" y="3607521"/>
                  <a:ext cx="1169102" cy="8514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bdélník 17"/>
                <p:cNvSpPr/>
                <p:nvPr/>
              </p:nvSpPr>
              <p:spPr>
                <a:xfrm>
                  <a:off x="-2007486" y="3509950"/>
                  <a:ext cx="1919628" cy="9573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7" name="Obdélník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07486" y="3509950"/>
                  <a:ext cx="1919628" cy="9573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ovéPole 18"/>
            <p:cNvSpPr txBox="1"/>
            <p:nvPr/>
          </p:nvSpPr>
          <p:spPr>
            <a:xfrm>
              <a:off x="-1890154" y="4545350"/>
              <a:ext cx="2005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latin typeface="Trebuchet MS" panose="020B0603020202020204" pitchFamily="34" charset="0"/>
                </a:rPr>
                <a:t>Lorentzův faktor</a:t>
              </a:r>
              <a:endParaRPr lang="cs-CZ" i="1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20" name="Picture 6" descr="Mileva Mar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Současnost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9264" y="925443"/>
            <a:ext cx="7863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Einstein</a:t>
            </a:r>
            <a:r>
              <a:rPr lang="cs-CZ" sz="2400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ův</a:t>
            </a:r>
            <a:r>
              <a:rPr lang="cs-CZ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expres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má extrémní rozměry (délka 5 400 000 km)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jede stálou rychlostí </a:t>
            </a:r>
            <a:r>
              <a:rPr lang="cs-CZ" i="1" dirty="0" smtClean="0">
                <a:latin typeface="Trebuchet MS" panose="020B0603020202020204" pitchFamily="34" charset="0"/>
              </a:rPr>
              <a:t>v</a:t>
            </a:r>
            <a:r>
              <a:rPr lang="cs-CZ" dirty="0" smtClean="0">
                <a:latin typeface="Trebuchet MS" panose="020B0603020202020204" pitchFamily="34" charset="0"/>
              </a:rPr>
              <a:t> = 240 000 km/s</a:t>
            </a:r>
            <a:endParaRPr lang="cs-CZ" dirty="0">
              <a:latin typeface="Trebuchet MS" panose="020B0603020202020204" pitchFamily="34" charset="0"/>
            </a:endParaRPr>
          </a:p>
        </p:txBody>
      </p:sp>
      <p:pic>
        <p:nvPicPr>
          <p:cNvPr id="12290" name="Picture 2" descr="D:\Pavel\Documents\Fyzika\Science To Go\Relativita\Obrazek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5" y="2094994"/>
            <a:ext cx="2889612" cy="43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Pavel\Documents\Fyzika\Science To Go\Relativita\Relativi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32" y="2094994"/>
            <a:ext cx="2889612" cy="43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09655" y="2094994"/>
            <a:ext cx="255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Pozorování </a:t>
            </a:r>
          </a:p>
          <a:p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z vlaku</a:t>
            </a:r>
            <a:endParaRPr lang="cs-CZ" sz="2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09655" y="2828083"/>
            <a:ext cx="2440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přední a zadní dveře se otevřou zároveň</a:t>
            </a:r>
            <a:endParaRPr lang="cs-CZ" sz="15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476836" y="3520356"/>
            <a:ext cx="255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Pozorování </a:t>
            </a:r>
          </a:p>
          <a:p>
            <a:pPr algn="r"/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z nástupiště</a:t>
            </a:r>
            <a:endParaRPr lang="cs-CZ" sz="2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09655" y="4255377"/>
            <a:ext cx="257264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rebuchet MS" panose="020B0603020202020204" pitchFamily="34" charset="0"/>
              </a:rPr>
              <a:t>vlak je kratší, měří jen 3 240 000 km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rebuchet MS" panose="020B0603020202020204" pitchFamily="34" charset="0"/>
              </a:rPr>
              <a:t>k </a:t>
            </a:r>
            <a:r>
              <a:rPr lang="en-GB" sz="1500" dirty="0" err="1" smtClean="0">
                <a:latin typeface="Trebuchet MS" panose="020B0603020202020204" pitchFamily="34" charset="0"/>
              </a:rPr>
              <a:t>zadn</a:t>
            </a:r>
            <a:r>
              <a:rPr lang="cs-CZ" sz="1500" dirty="0" err="1" smtClean="0">
                <a:latin typeface="Trebuchet MS" panose="020B0603020202020204" pitchFamily="34" charset="0"/>
              </a:rPr>
              <a:t>ím</a:t>
            </a:r>
            <a:r>
              <a:rPr lang="cs-CZ" sz="1500" dirty="0" smtClean="0">
                <a:latin typeface="Trebuchet MS" panose="020B0603020202020204" pitchFamily="34" charset="0"/>
              </a:rPr>
              <a:t> dveřím světlo dolétne za </a:t>
            </a:r>
            <a:r>
              <a:rPr lang="cs-CZ" sz="1500" b="1" dirty="0" smtClean="0">
                <a:latin typeface="Trebuchet MS" panose="020B0603020202020204" pitchFamily="34" charset="0"/>
              </a:rPr>
              <a:t>3 vteřiny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rebuchet MS" panose="020B0603020202020204" pitchFamily="34" charset="0"/>
              </a:rPr>
              <a:t>k předním dveřím dolétne za </a:t>
            </a:r>
            <a:r>
              <a:rPr lang="cs-CZ" sz="1500" b="1" dirty="0" smtClean="0">
                <a:latin typeface="Trebuchet MS" panose="020B0603020202020204" pitchFamily="34" charset="0"/>
              </a:rPr>
              <a:t>27 vteřin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zadní dveře se otevřou o 24 vteřin dříve</a:t>
            </a:r>
            <a:endParaRPr lang="cs-CZ" sz="15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6" descr="Mileva Mar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Současnost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9264" y="925443"/>
            <a:ext cx="7863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Einstein</a:t>
            </a:r>
            <a:r>
              <a:rPr lang="cs-CZ" sz="2400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ův</a:t>
            </a:r>
            <a:r>
              <a:rPr lang="cs-CZ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expres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má extrémní rozměry (délka 5 400 000 km)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jede stálou rychlostí </a:t>
            </a:r>
            <a:r>
              <a:rPr lang="cs-CZ" i="1" dirty="0" smtClean="0">
                <a:latin typeface="Trebuchet MS" panose="020B0603020202020204" pitchFamily="34" charset="0"/>
              </a:rPr>
              <a:t>v</a:t>
            </a:r>
            <a:r>
              <a:rPr lang="cs-CZ" dirty="0" smtClean="0">
                <a:latin typeface="Trebuchet MS" panose="020B0603020202020204" pitchFamily="34" charset="0"/>
              </a:rPr>
              <a:t> = 240 000 km/s</a:t>
            </a:r>
            <a:endParaRPr lang="cs-CZ" dirty="0">
              <a:latin typeface="Trebuchet MS" panose="020B0603020202020204" pitchFamily="34" charset="0"/>
            </a:endParaRPr>
          </a:p>
        </p:txBody>
      </p:sp>
      <p:pic>
        <p:nvPicPr>
          <p:cNvPr id="12290" name="Picture 2" descr="D:\Pavel\Documents\Fyzika\Science To Go\Relativita\Obrazek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5" y="2094994"/>
            <a:ext cx="2889612" cy="43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Pavel\Documents\Fyzika\Science To Go\Relativita\Relativi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32" y="2094994"/>
            <a:ext cx="2889612" cy="43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09655" y="2094994"/>
            <a:ext cx="255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Pozorování </a:t>
            </a:r>
          </a:p>
          <a:p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z vlaku</a:t>
            </a:r>
            <a:endParaRPr lang="cs-CZ" sz="2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09655" y="2828083"/>
            <a:ext cx="2440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přední a zadní dveře se otevřou zároveň</a:t>
            </a:r>
            <a:endParaRPr lang="cs-CZ" sz="15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476836" y="3520356"/>
            <a:ext cx="255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Pozorování </a:t>
            </a:r>
          </a:p>
          <a:p>
            <a:pPr algn="r"/>
            <a:r>
              <a:rPr lang="cs-CZ" sz="2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z nástupiště</a:t>
            </a:r>
            <a:endParaRPr lang="cs-CZ" sz="2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09655" y="4255377"/>
            <a:ext cx="257264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rebuchet MS" panose="020B0603020202020204" pitchFamily="34" charset="0"/>
              </a:rPr>
              <a:t>vlak je kratší, měří jen 3 240 000 km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rebuchet MS" panose="020B0603020202020204" pitchFamily="34" charset="0"/>
              </a:rPr>
              <a:t>k </a:t>
            </a:r>
            <a:r>
              <a:rPr lang="en-GB" sz="1500" dirty="0" err="1" smtClean="0">
                <a:latin typeface="Trebuchet MS" panose="020B0603020202020204" pitchFamily="34" charset="0"/>
              </a:rPr>
              <a:t>zadn</a:t>
            </a:r>
            <a:r>
              <a:rPr lang="cs-CZ" sz="1500" dirty="0" err="1" smtClean="0">
                <a:latin typeface="Trebuchet MS" panose="020B0603020202020204" pitchFamily="34" charset="0"/>
              </a:rPr>
              <a:t>ím</a:t>
            </a:r>
            <a:r>
              <a:rPr lang="cs-CZ" sz="1500" dirty="0" smtClean="0">
                <a:latin typeface="Trebuchet MS" panose="020B0603020202020204" pitchFamily="34" charset="0"/>
              </a:rPr>
              <a:t> dveřím světlo dolétne za </a:t>
            </a:r>
            <a:r>
              <a:rPr lang="cs-CZ" sz="1500" b="1" dirty="0" smtClean="0">
                <a:latin typeface="Trebuchet MS" panose="020B0603020202020204" pitchFamily="34" charset="0"/>
              </a:rPr>
              <a:t>3 vteřiny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rebuchet MS" panose="020B0603020202020204" pitchFamily="34" charset="0"/>
              </a:rPr>
              <a:t>k předním dveřím dolétne za </a:t>
            </a:r>
            <a:r>
              <a:rPr lang="cs-CZ" sz="1500" b="1" dirty="0" smtClean="0">
                <a:latin typeface="Trebuchet MS" panose="020B0603020202020204" pitchFamily="34" charset="0"/>
              </a:rPr>
              <a:t>27 vteřin</a:t>
            </a:r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zadní dveře se otevřou o 24 vteřin dříve</a:t>
            </a:r>
            <a:endParaRPr lang="cs-CZ" sz="15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2184596" y="3501008"/>
            <a:ext cx="5143278" cy="2298901"/>
            <a:chOff x="-4601406" y="2206126"/>
            <a:chExt cx="5143278" cy="2298901"/>
          </a:xfrm>
        </p:grpSpPr>
        <p:sp>
          <p:nvSpPr>
            <p:cNvPr id="20" name="Obdélník 19"/>
            <p:cNvSpPr/>
            <p:nvPr/>
          </p:nvSpPr>
          <p:spPr>
            <a:xfrm>
              <a:off x="-4601406" y="2206126"/>
              <a:ext cx="5143278" cy="22989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-3879963" y="2476497"/>
              <a:ext cx="3665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3. Relativita současnosti</a:t>
              </a:r>
              <a:endParaRPr lang="cs-CZ" sz="24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-4488850" y="3242938"/>
              <a:ext cx="49181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Trebuchet MS" panose="020B0603020202020204" pitchFamily="34" charset="0"/>
                </a:rPr>
                <a:t>Pokud se nějaká věc pohybuje vůči mně, pak události, které jsou pro ni současné, nemusejí být současné pro mě.</a:t>
              </a:r>
              <a:endParaRPr lang="cs-CZ" i="1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16" name="Picture 6" descr="Mileva Mar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Skládání rychlostí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20482" name="Picture 2" descr="D:\Pavel\Documents\Fyzika\Science To Go\Relativita\Obrazek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8" y="913516"/>
            <a:ext cx="3638005" cy="54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662834" y="2248940"/>
                <a:ext cx="1663404" cy="94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B4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B4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n-GB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34" y="2248940"/>
                <a:ext cx="1663404" cy="944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323790" y="1542138"/>
            <a:ext cx="423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rebuchet MS" panose="020B0603020202020204" pitchFamily="34" charset="0"/>
              </a:rPr>
              <a:t>Rychlost pozorovaná na nástupišti</a:t>
            </a:r>
            <a:endParaRPr lang="cs-CZ" sz="2000" b="1" dirty="0"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88535" y="3637153"/>
            <a:ext cx="4186646" cy="15542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Pozorovaná </a:t>
            </a:r>
            <a:r>
              <a:rPr lang="cs-CZ" dirty="0">
                <a:latin typeface="Trebuchet MS" panose="020B0603020202020204" pitchFamily="34" charset="0"/>
              </a:rPr>
              <a:t>r</a:t>
            </a:r>
            <a:r>
              <a:rPr lang="cs-CZ" dirty="0" smtClean="0">
                <a:latin typeface="Trebuchet MS" panose="020B0603020202020204" pitchFamily="34" charset="0"/>
              </a:rPr>
              <a:t>ychlost je vždy </a:t>
            </a:r>
            <a:r>
              <a:rPr lang="cs-CZ" b="1" dirty="0" smtClean="0">
                <a:latin typeface="Trebuchet MS" panose="020B0603020202020204" pitchFamily="34" charset="0"/>
              </a:rPr>
              <a:t>menší</a:t>
            </a:r>
            <a:r>
              <a:rPr lang="cs-CZ" dirty="0" smtClean="0">
                <a:latin typeface="Trebuchet MS" panose="020B0603020202020204" pitchFamily="34" charset="0"/>
              </a:rPr>
              <a:t> než pouhý součet rychlostí.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Pokud se vlak (nebo dívka) pohybují rychlostí světla, pak je výsledná rychlost také světelná.</a:t>
            </a:r>
            <a:endParaRPr lang="cs-CZ" dirty="0">
              <a:latin typeface="Trebuchet MS" panose="020B0603020202020204" pitchFamily="34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103812" y="4512741"/>
            <a:ext cx="1123406" cy="882219"/>
          </a:xfrm>
          <a:prstGeom prst="straightConnector1">
            <a:avLst/>
          </a:prstGeom>
          <a:ln w="38100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671354" y="3437232"/>
            <a:ext cx="772887" cy="586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56417" y="5378937"/>
            <a:ext cx="216516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v</a:t>
            </a:r>
            <a:r>
              <a:rPr lang="cs-CZ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= 240 000 km/s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58346" y="4044957"/>
            <a:ext cx="2117263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u</a:t>
            </a:r>
            <a:r>
              <a:rPr lang="cs-CZ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100 000 km/s</a:t>
            </a:r>
          </a:p>
        </p:txBody>
      </p:sp>
      <p:pic>
        <p:nvPicPr>
          <p:cNvPr id="14" name="Picture 6" descr="Mileva Mar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4399" y="2605054"/>
            <a:ext cx="74007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800" dirty="0" smtClean="0">
                <a:latin typeface="Trebuchet MS" panose="020B0603020202020204" pitchFamily="34" charset="0"/>
              </a:rPr>
              <a:t>Inerciální soustava a principy relativity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800" dirty="0" smtClean="0">
                <a:latin typeface="Trebuchet MS" panose="020B0603020202020204" pitchFamily="34" charset="0"/>
              </a:rPr>
              <a:t>Důsledky speciální teorie relativity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800" dirty="0" smtClean="0">
                <a:latin typeface="Trebuchet MS" panose="020B0603020202020204" pitchFamily="34" charset="0"/>
              </a:rPr>
              <a:t>Kde se setkáme s efekty teorie relativity?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792" y="546009"/>
            <a:ext cx="2045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latin typeface="Trebuchet MS" panose="020B0603020202020204" pitchFamily="34" charset="0"/>
              </a:rPr>
              <a:t>Plán</a:t>
            </a:r>
          </a:p>
        </p:txBody>
      </p:sp>
    </p:spTree>
    <p:extLst>
      <p:ext uri="{BB962C8B-B14F-4D97-AF65-F5344CB8AC3E}">
        <p14:creationId xmlns:p14="http://schemas.microsoft.com/office/powerpoint/2010/main" val="35272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00892" y="332656"/>
            <a:ext cx="8219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Hmotnost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13315" name="Picture 3" descr="D:\Pavel\Documents\Fyzika\Science To Go\Relativita\Bernardy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0" y="1426309"/>
            <a:ext cx="3946525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4499992" y="1380566"/>
            <a:ext cx="4465721" cy="4342132"/>
            <a:chOff x="4292534" y="1855088"/>
            <a:chExt cx="4465721" cy="4342132"/>
          </a:xfrm>
        </p:grpSpPr>
        <p:sp>
          <p:nvSpPr>
            <p:cNvPr id="21" name="Obdélník 20"/>
            <p:cNvSpPr/>
            <p:nvPr/>
          </p:nvSpPr>
          <p:spPr>
            <a:xfrm>
              <a:off x="4292534" y="1855088"/>
              <a:ext cx="4465721" cy="4342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702453" y="1988297"/>
              <a:ext cx="35008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4</a:t>
              </a:r>
              <a:r>
                <a:rPr lang="cs-CZ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. Souvislost mezi hmotností a energií</a:t>
              </a:r>
              <a:endParaRPr lang="cs-CZ" sz="24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304061" y="2891900"/>
              <a:ext cx="4439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Trebuchet MS" panose="020B0603020202020204" pitchFamily="34" charset="0"/>
                </a:rPr>
                <a:t>Pokud se nějaká věc pohybuje vůči mně, pak se mi jeví těžší.</a:t>
              </a:r>
              <a:endParaRPr lang="cs-CZ" i="1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délník 24"/>
                <p:cNvSpPr/>
                <p:nvPr/>
              </p:nvSpPr>
              <p:spPr>
                <a:xfrm>
                  <a:off x="4419433" y="3576608"/>
                  <a:ext cx="15009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bdélník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433" y="3576608"/>
                  <a:ext cx="150098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délník 25"/>
                <p:cNvSpPr/>
                <p:nvPr/>
              </p:nvSpPr>
              <p:spPr>
                <a:xfrm>
                  <a:off x="6328787" y="3501008"/>
                  <a:ext cx="1919628" cy="95731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cs-CZ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6" name="Obdélník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787" y="3501008"/>
                  <a:ext cx="1919628" cy="9573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ovéPole 26"/>
            <p:cNvSpPr txBox="1"/>
            <p:nvPr/>
          </p:nvSpPr>
          <p:spPr>
            <a:xfrm>
              <a:off x="6400515" y="4477125"/>
              <a:ext cx="19900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latin typeface="Trebuchet MS" panose="020B0603020202020204" pitchFamily="34" charset="0"/>
                </a:rPr>
                <a:t>Lorenzův faktor</a:t>
              </a:r>
              <a:endParaRPr lang="cs-CZ" i="1" dirty="0">
                <a:latin typeface="Trebuchet MS" panose="020B0603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4338363" y="5031123"/>
              <a:ext cx="43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rebuchet MS" panose="020B0603020202020204" pitchFamily="34" charset="0"/>
                </a:rPr>
                <a:t>Celková energie věci o hmotnosti </a:t>
              </a:r>
              <a:r>
                <a:rPr lang="cs-CZ" i="1" dirty="0" smtClean="0">
                  <a:latin typeface="Trebuchet MS" panose="020B0603020202020204" pitchFamily="34" charset="0"/>
                </a:rPr>
                <a:t>m</a:t>
              </a:r>
              <a:r>
                <a:rPr lang="cs-CZ" dirty="0" smtClean="0">
                  <a:latin typeface="Trebuchet MS" panose="020B0603020202020204" pitchFamily="34" charset="0"/>
                </a:rPr>
                <a:t> je</a:t>
              </a:r>
              <a:endParaRPr lang="cs-CZ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5768747" y="5498874"/>
                  <a:ext cx="1524776" cy="4924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600" b="0" i="1" smtClean="0">
                            <a:latin typeface="Cambria Math"/>
                          </a:rPr>
                          <m:t>𝐸</m:t>
                        </m:r>
                        <m:r>
                          <a:rPr lang="cs-CZ" sz="2600" b="0" i="1" smtClean="0">
                            <a:latin typeface="Cambria Math"/>
                          </a:rPr>
                          <m:t>=</m:t>
                        </m:r>
                        <m:r>
                          <a:rPr lang="cs-CZ" sz="26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cs-CZ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cs-CZ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747" y="5498874"/>
                  <a:ext cx="1524776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ovéPole 2"/>
          <p:cNvSpPr txBox="1"/>
          <p:nvPr/>
        </p:nvSpPr>
        <p:spPr>
          <a:xfrm>
            <a:off x="2186146" y="6028653"/>
            <a:ext cx="504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(nutné pro splnění zákona zachování energie)</a:t>
            </a:r>
          </a:p>
        </p:txBody>
      </p:sp>
      <p:pic>
        <p:nvPicPr>
          <p:cNvPr id="16" name="Picture 6" descr="Mileva Mar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35" y="14077"/>
            <a:ext cx="1197923" cy="13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ýsledek obrázku pro Einstein photo 190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251188" y="177802"/>
            <a:ext cx="673430" cy="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2453" y="316703"/>
            <a:ext cx="5254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Dopplerův jev </a:t>
            </a:r>
          </a:p>
          <a:p>
            <a:r>
              <a:rPr lang="cs-CZ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(1842 Praha)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i-creative.cz/wp-content/uploads/2012/03/zachranky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8333" y="1328076"/>
            <a:ext cx="1758133" cy="12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4229836" y="947216"/>
            <a:ext cx="2160000" cy="216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971464" y="772313"/>
            <a:ext cx="2520000" cy="252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718828" y="587216"/>
            <a:ext cx="2880000" cy="288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454915" y="412313"/>
            <a:ext cx="3240000" cy="324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480201" y="1099616"/>
            <a:ext cx="1800000" cy="180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205942" y="232313"/>
            <a:ext cx="3600000" cy="360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H="1" flipV="1">
            <a:off x="5404647" y="1266027"/>
            <a:ext cx="45504" cy="12409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5507957" y="1260565"/>
            <a:ext cx="0" cy="12409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5564348" y="1309552"/>
            <a:ext cx="72061" cy="76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 flipV="1">
            <a:off x="5296774" y="1322614"/>
            <a:ext cx="84904" cy="9093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5627977" y="1384663"/>
            <a:ext cx="82180" cy="4873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52453" y="1330364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Zvuk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122024" y="2495007"/>
            <a:ext cx="3742508" cy="1515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 descr="D:\Pavel\Documents\Fyzika\Science To Go\Sin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51" y="1804503"/>
            <a:ext cx="655104" cy="6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avel\Documents\Fyzika\Science To Go\Sin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42" y="1804503"/>
            <a:ext cx="331203" cy="6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2096582" y="2508423"/>
            <a:ext cx="5760755" cy="0"/>
          </a:xfrm>
          <a:prstGeom prst="line">
            <a:avLst/>
          </a:prstGeom>
          <a:ln w="50800" cap="rnd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5329429" y="1743472"/>
            <a:ext cx="1704920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779818" y="1280158"/>
            <a:ext cx="387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latin typeface="Trebuchet MS" panose="020B0603020202020204" pitchFamily="34" charset="0"/>
              </a:rPr>
              <a:t>v</a:t>
            </a:r>
            <a:endParaRPr lang="cs-CZ" sz="2200" i="1" dirty="0" smtClean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1330146" y="2657130"/>
                <a:ext cx="2517229" cy="895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b="1" dirty="0" smtClean="0">
                    <a:latin typeface="Trebuchet MS" panose="020B0603020202020204" pitchFamily="34" charset="0"/>
                  </a:rPr>
                  <a:t>hlubší tón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za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1400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46" y="2657130"/>
                <a:ext cx="2517229" cy="895694"/>
              </a:xfrm>
              <a:prstGeom prst="rect">
                <a:avLst/>
              </a:prstGeom>
              <a:blipFill rotWithShape="1">
                <a:blip r:embed="rId7"/>
                <a:stretch>
                  <a:fillRect t="-4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6319528" y="2620214"/>
                <a:ext cx="2517229" cy="8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b="1" dirty="0" smtClean="0">
                    <a:latin typeface="Trebuchet MS" panose="020B0603020202020204" pitchFamily="34" charset="0"/>
                  </a:rPr>
                  <a:t>vyšší tón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ř</m:t>
                          </m:r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ed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1400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28" y="2620214"/>
                <a:ext cx="2517229" cy="892167"/>
              </a:xfrm>
              <a:prstGeom prst="rect">
                <a:avLst/>
              </a:prstGeom>
              <a:blipFill rotWithShape="1">
                <a:blip r:embed="rId8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3775521" y="2677887"/>
            <a:ext cx="230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rebuchet MS" panose="020B0603020202020204" pitchFamily="34" charset="0"/>
              </a:rPr>
              <a:t>rychlost zvuku při běžné teplotě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947569" y="1093517"/>
            <a:ext cx="46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latin typeface="Trebuchet MS" panose="020B0603020202020204" pitchFamily="34" charset="0"/>
              </a:rPr>
              <a:t>f</a:t>
            </a:r>
            <a:r>
              <a:rPr lang="cs-CZ" sz="2000" baseline="-25000" dirty="0" smtClean="0">
                <a:latin typeface="Trebuchet MS" panose="020B0603020202020204" pitchFamily="34" charset="0"/>
              </a:rPr>
              <a:t>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23991" y="3231004"/>
            <a:ext cx="4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???</a:t>
            </a:r>
            <a:endParaRPr lang="cs-CZ" dirty="0" smtClean="0">
              <a:latin typeface="Trebuchet MS" panose="020B0603020202020204" pitchFamily="34" charset="0"/>
            </a:endParaRPr>
          </a:p>
        </p:txBody>
      </p:sp>
      <p:cxnSp>
        <p:nvCxnSpPr>
          <p:cNvPr id="32" name="Přímá spojnice 3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ýsledek obrázku pro Doppl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49" y="947216"/>
            <a:ext cx="1217982" cy="15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Výsledek obrázku pro Doppler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1992" y="944516"/>
            <a:ext cx="1216800" cy="15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2453" y="316703"/>
            <a:ext cx="471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Dopplerův jev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i-creative.cz/wp-content/uploads/2012/03/zachranky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8333" y="1328076"/>
            <a:ext cx="1758133" cy="12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4229836" y="947216"/>
            <a:ext cx="2160000" cy="216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971464" y="772313"/>
            <a:ext cx="2520000" cy="252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718828" y="587216"/>
            <a:ext cx="2880000" cy="288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454915" y="412313"/>
            <a:ext cx="3240000" cy="324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480201" y="1099616"/>
            <a:ext cx="1800000" cy="180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205942" y="232313"/>
            <a:ext cx="3600000" cy="3600000"/>
          </a:xfrm>
          <a:prstGeom prst="ellips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H="1" flipV="1">
            <a:off x="5404647" y="1266027"/>
            <a:ext cx="45504" cy="12409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5507957" y="1260565"/>
            <a:ext cx="0" cy="12409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5564348" y="1309552"/>
            <a:ext cx="72061" cy="762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 flipV="1">
            <a:off x="5296774" y="1322614"/>
            <a:ext cx="84904" cy="9093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5627977" y="1384663"/>
            <a:ext cx="82180" cy="4873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52453" y="946146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Zvuk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122024" y="2495007"/>
            <a:ext cx="3742508" cy="1515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 descr="D:\Pavel\Documents\Fyzika\Science To Go\Sin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51" y="1804503"/>
            <a:ext cx="655104" cy="6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avel\Documents\Fyzika\Science To Go\Sin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42" y="1804503"/>
            <a:ext cx="331203" cy="6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2096582" y="2508423"/>
            <a:ext cx="5760755" cy="0"/>
          </a:xfrm>
          <a:prstGeom prst="line">
            <a:avLst/>
          </a:prstGeom>
          <a:ln w="50800" cap="rnd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5329429" y="1743472"/>
            <a:ext cx="1704920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779818" y="1280158"/>
            <a:ext cx="387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latin typeface="Trebuchet MS" panose="020B0603020202020204" pitchFamily="34" charset="0"/>
              </a:rPr>
              <a:t>v</a:t>
            </a:r>
            <a:endParaRPr lang="cs-CZ" sz="2200" i="1" dirty="0" smtClean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1330146" y="2657130"/>
                <a:ext cx="2517229" cy="895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b="1" dirty="0" smtClean="0">
                    <a:latin typeface="Trebuchet MS" panose="020B0603020202020204" pitchFamily="34" charset="0"/>
                  </a:rPr>
                  <a:t>hlubší tón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za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1400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46" y="2657130"/>
                <a:ext cx="2517229" cy="895694"/>
              </a:xfrm>
              <a:prstGeom prst="rect">
                <a:avLst/>
              </a:prstGeom>
              <a:blipFill rotWithShape="1">
                <a:blip r:embed="rId7"/>
                <a:stretch>
                  <a:fillRect t="-4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6319528" y="2620214"/>
                <a:ext cx="2517229" cy="8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cs-CZ" b="1" dirty="0" smtClean="0">
                    <a:latin typeface="Trebuchet MS" panose="020B0603020202020204" pitchFamily="34" charset="0"/>
                  </a:rPr>
                  <a:t>vyšší tón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ř</m:t>
                          </m:r>
                          <m:r>
                            <m:rPr>
                              <m:nor/>
                            </m:rPr>
                            <a:rPr lang="cs-CZ" sz="1400" b="0" i="0" smtClean="0">
                              <a:latin typeface="Cambria Math"/>
                            </a:rPr>
                            <m:t>ed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1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1400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28" y="2620214"/>
                <a:ext cx="2517229" cy="892167"/>
              </a:xfrm>
              <a:prstGeom prst="rect">
                <a:avLst/>
              </a:prstGeom>
              <a:blipFill rotWithShape="1">
                <a:blip r:embed="rId8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3775521" y="2677887"/>
            <a:ext cx="230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rebuchet MS" panose="020B0603020202020204" pitchFamily="34" charset="0"/>
              </a:rPr>
              <a:t>rychlost zvuku při běžné teplotě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947569" y="1093517"/>
            <a:ext cx="46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latin typeface="Trebuchet MS" panose="020B0603020202020204" pitchFamily="34" charset="0"/>
              </a:rPr>
              <a:t>f</a:t>
            </a:r>
            <a:r>
              <a:rPr lang="cs-CZ" sz="2000" baseline="-25000" dirty="0" smtClean="0">
                <a:latin typeface="Trebuchet MS" panose="020B0603020202020204" pitchFamily="34" charset="0"/>
              </a:rPr>
              <a:t>0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179512" y="3929570"/>
            <a:ext cx="8744239" cy="2523766"/>
            <a:chOff x="179512" y="3929570"/>
            <a:chExt cx="8744239" cy="2523766"/>
          </a:xfrm>
        </p:grpSpPr>
        <p:cxnSp>
          <p:nvCxnSpPr>
            <p:cNvPr id="5" name="Přímá spojnice 4"/>
            <p:cNvCxnSpPr/>
            <p:nvPr/>
          </p:nvCxnSpPr>
          <p:spPr>
            <a:xfrm flipH="1">
              <a:off x="179512" y="6453336"/>
              <a:ext cx="8640960" cy="0"/>
            </a:xfrm>
            <a:prstGeom prst="line">
              <a:avLst/>
            </a:prstGeom>
            <a:ln w="25400" cap="rnd">
              <a:solidFill>
                <a:srgbClr val="0000B4"/>
              </a:solidFill>
              <a:bevel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/>
            <p:cNvSpPr txBox="1"/>
            <p:nvPr/>
          </p:nvSpPr>
          <p:spPr>
            <a:xfrm>
              <a:off x="552453" y="3929570"/>
              <a:ext cx="128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Světlo</a:t>
              </a:r>
            </a:p>
          </p:txBody>
        </p:sp>
        <p:pic>
          <p:nvPicPr>
            <p:cNvPr id="1026" name="Picture 2" descr="http://philosophyofreality.com/wp-content/uploads/2010/09/Doppler-redshift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54" y="4519746"/>
              <a:ext cx="3328610" cy="170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6401334" y="4551935"/>
                  <a:ext cx="2353616" cy="728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cs-CZ" sz="1400" b="0" i="0" smtClean="0">
                                <a:latin typeface="Cambria Math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cs-CZ" sz="1400" b="0" i="0" smtClean="0">
                                <a:latin typeface="Cambria Math"/>
                              </a:rPr>
                              <m:t>ř</m:t>
                            </m:r>
                            <m:r>
                              <m:rPr>
                                <m:nor/>
                              </m:rPr>
                              <a:rPr lang="cs-CZ" sz="1400" b="0" i="0" smtClean="0">
                                <a:latin typeface="Cambria Math"/>
                              </a:rPr>
                              <m:t>ed</m:t>
                            </m:r>
                          </m:sub>
                        </m:sSub>
                        <m:r>
                          <a:rPr lang="cs-CZ" sz="14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sz="1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1400" b="0" i="1" smtClean="0">
                                    <a:latin typeface="Cambria Math"/>
                                  </a:rPr>
                                  <m:t>𝑣</m:t>
                                </m:r>
                              </m:den>
                            </m:f>
                          </m:e>
                        </m:rad>
                        <m:sSub>
                          <m:sSubPr>
                            <m:ctrlPr>
                              <a:rPr lang="cs-CZ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sz="1400" dirty="0" smtClean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334" y="4551935"/>
                  <a:ext cx="2353616" cy="7288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6570135" y="5541864"/>
                  <a:ext cx="2353616" cy="593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cs-CZ" sz="1600" b="0" i="0" smtClean="0">
                                <a:latin typeface="Cambria Math"/>
                              </a:rPr>
                              <m:t>za</m:t>
                            </m:r>
                          </m:sub>
                        </m:sSub>
                        <m:r>
                          <a:rPr lang="cs-CZ" sz="16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cs-CZ" sz="1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sz="1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cs-CZ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1600" b="0" i="1" smtClean="0"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cs-CZ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cs-CZ" sz="16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cs-CZ" sz="1600" b="0" i="1" smtClean="0">
                                    <a:latin typeface="Cambria Math"/>
                                  </a:rPr>
                                  <m:t>𝑣</m:t>
                                </m:r>
                              </m:den>
                            </m:f>
                          </m:e>
                        </m:rad>
                        <m:sSub>
                          <m:sSubPr>
                            <m:ctrlPr>
                              <a:rPr lang="cs-CZ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sz="1600" dirty="0" smtClean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135" y="5541864"/>
                  <a:ext cx="2353616" cy="5934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ovéPole 14"/>
            <p:cNvSpPr txBox="1"/>
            <p:nvPr/>
          </p:nvSpPr>
          <p:spPr>
            <a:xfrm>
              <a:off x="3882180" y="4519746"/>
              <a:ext cx="2585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Přibližuje-li se zdroj k nám, vidíme ho modřejší:</a:t>
              </a:r>
            </a:p>
            <a:p>
              <a:pPr algn="ctr"/>
              <a:r>
                <a:rPr lang="cs-CZ" sz="1600" b="1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modrý posuv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3858022" y="5423082"/>
              <a:ext cx="2646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Vzdaluje-li se zdroj od nás, vidíme ho červenější:</a:t>
              </a:r>
            </a:p>
            <a:p>
              <a:pPr algn="ctr"/>
              <a:r>
                <a:rPr lang="cs-CZ" sz="160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rudý posuv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4302949" y="3191059"/>
            <a:ext cx="4540500" cy="1126795"/>
            <a:chOff x="4302949" y="3191059"/>
            <a:chExt cx="4540500" cy="1126795"/>
          </a:xfrm>
        </p:grpSpPr>
        <p:pic>
          <p:nvPicPr>
            <p:cNvPr id="3077" name="Picture 5" descr="https://upload.wikimedia.org/wikipedia/commons/5/59/Diatonic_scale_on_C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8" r="67079"/>
            <a:stretch/>
          </p:blipFill>
          <p:spPr bwMode="auto">
            <a:xfrm>
              <a:off x="5680189" y="3541286"/>
              <a:ext cx="1114789" cy="77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6871224" y="3667988"/>
              <a:ext cx="19722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latin typeface="Trebuchet MS" panose="020B0603020202020204" pitchFamily="34" charset="0"/>
                </a:rPr>
                <a:t>při rychlosti sanitky 130 km/h</a:t>
              </a:r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4302949" y="3191059"/>
              <a:ext cx="12570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i="1" dirty="0">
                  <a:latin typeface="Trebuchet MS" panose="020B0603020202020204" pitchFamily="34" charset="0"/>
                </a:rPr>
                <a:t>c</a:t>
              </a:r>
              <a:r>
                <a:rPr lang="cs-CZ" sz="1600" dirty="0">
                  <a:latin typeface="Trebuchet MS" panose="020B0603020202020204" pitchFamily="34" charset="0"/>
                </a:rPr>
                <a:t> = 340 m/s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1832613" y="2620215"/>
            <a:ext cx="7107459" cy="2660574"/>
            <a:chOff x="1832613" y="2620215"/>
            <a:chExt cx="7107459" cy="2660574"/>
          </a:xfrm>
        </p:grpSpPr>
        <p:sp>
          <p:nvSpPr>
            <p:cNvPr id="6" name="Obdélník 5"/>
            <p:cNvSpPr/>
            <p:nvPr/>
          </p:nvSpPr>
          <p:spPr>
            <a:xfrm>
              <a:off x="1832613" y="2620215"/>
              <a:ext cx="6922337" cy="2660574"/>
            </a:xfrm>
            <a:prstGeom prst="rect">
              <a:avLst/>
            </a:prstGeom>
            <a:solidFill>
              <a:srgbClr val="A0A0A0"/>
            </a:solidFill>
            <a:ln>
              <a:solidFill>
                <a:srgbClr val="C00000"/>
              </a:soli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Trebuchet MS" panose="020B0603020202020204" pitchFamily="34" charset="0"/>
              </a:endParaRPr>
            </a:p>
          </p:txBody>
        </p:sp>
        <p:pic>
          <p:nvPicPr>
            <p:cNvPr id="10242" name="Picture 2" descr="D:\Pavel\Desktop\redshift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11899" y="3073630"/>
              <a:ext cx="3642048" cy="149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1894389" y="2677986"/>
              <a:ext cx="44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rebuchet MS" panose="020B0603020202020204" pitchFamily="34" charset="0"/>
                </a:rPr>
                <a:t>V praxi – měření posuvu </a:t>
              </a:r>
              <a:r>
                <a:rPr lang="cs-CZ" b="1" dirty="0" smtClean="0">
                  <a:latin typeface="Trebuchet MS" panose="020B0603020202020204" pitchFamily="34" charset="0"/>
                </a:rPr>
                <a:t>absorpčních čar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1920700" y="4806287"/>
              <a:ext cx="6591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Čím je galaxie od nás dál, tím se rychleji vzdaluje – </a:t>
              </a:r>
              <a:r>
                <a:rPr lang="cs-CZ" sz="1600" b="1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Hubbleův</a:t>
              </a:r>
              <a:r>
                <a:rPr lang="cs-CZ" sz="16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zákon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776085" y="4125742"/>
              <a:ext cx="10046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500" dirty="0" smtClean="0">
                  <a:latin typeface="Trebuchet MS" panose="020B0603020202020204" pitchFamily="34" charset="0"/>
                </a:rPr>
                <a:t>laboratoř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1919246" y="3798293"/>
              <a:ext cx="18614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500" dirty="0" smtClean="0">
                  <a:latin typeface="Trebuchet MS" panose="020B0603020202020204" pitchFamily="34" charset="0"/>
                </a:rPr>
                <a:t>hvězda naší galaxie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1919246" y="3428868"/>
              <a:ext cx="18614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500" dirty="0" smtClean="0">
                  <a:latin typeface="Trebuchet MS" panose="020B0603020202020204" pitchFamily="34" charset="0"/>
                </a:rPr>
                <a:t>blízká galaxie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1919246" y="3073630"/>
              <a:ext cx="18614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500" dirty="0" smtClean="0">
                  <a:latin typeface="Trebuchet MS" panose="020B0603020202020204" pitchFamily="34" charset="0"/>
                </a:rPr>
                <a:t>vzdálená galaxie</a:t>
              </a:r>
            </a:p>
          </p:txBody>
        </p:sp>
        <p:cxnSp>
          <p:nvCxnSpPr>
            <p:cNvPr id="26" name="Přímá spojnice se šipkou 25"/>
            <p:cNvCxnSpPr/>
            <p:nvPr/>
          </p:nvCxnSpPr>
          <p:spPr>
            <a:xfrm>
              <a:off x="5964959" y="4696987"/>
              <a:ext cx="11768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/>
            <p:cNvSpPr txBox="1"/>
            <p:nvPr/>
          </p:nvSpPr>
          <p:spPr>
            <a:xfrm>
              <a:off x="7154032" y="4531573"/>
              <a:ext cx="1786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anose="020B0603020202020204" pitchFamily="34" charset="0"/>
                </a:rPr>
                <a:t>vlnová délka (</a:t>
              </a:r>
              <a:r>
                <a:rPr lang="cs-CZ" sz="1400" dirty="0" err="1" smtClean="0">
                  <a:latin typeface="Trebuchet MS" panose="020B0603020202020204" pitchFamily="34" charset="0"/>
                </a:rPr>
                <a:t>nm</a:t>
              </a:r>
              <a:r>
                <a:rPr lang="cs-CZ" sz="1400" dirty="0" smtClean="0">
                  <a:latin typeface="Trebuchet MS" panose="020B0603020202020204" pitchFamily="34" charset="0"/>
                </a:rPr>
                <a:t>)</a:t>
              </a:r>
            </a:p>
          </p:txBody>
        </p:sp>
      </p:grpSp>
      <p:pic>
        <p:nvPicPr>
          <p:cNvPr id="52" name="Picture 4" descr="Výsledek obrázku pro Doppl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49" y="947216"/>
            <a:ext cx="1217982" cy="15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Výsledek obrázku pro Dopple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1992" y="944516"/>
            <a:ext cx="1216800" cy="15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1296" y="329156"/>
            <a:ext cx="659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Galileova transformace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472325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55786" y="3433881"/>
            <a:ext cx="659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Lorentzova</a:t>
            </a:r>
            <a:r>
              <a:rPr lang="en-GB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transformace</a:t>
            </a:r>
          </a:p>
        </p:txBody>
      </p:sp>
      <p:grpSp>
        <p:nvGrpSpPr>
          <p:cNvPr id="121" name="Skupina 120"/>
          <p:cNvGrpSpPr/>
          <p:nvPr/>
        </p:nvGrpSpPr>
        <p:grpSpPr>
          <a:xfrm>
            <a:off x="544130" y="715647"/>
            <a:ext cx="8582342" cy="2266930"/>
            <a:chOff x="544130" y="555471"/>
            <a:chExt cx="8582342" cy="2266930"/>
          </a:xfrm>
        </p:grpSpPr>
        <p:grpSp>
          <p:nvGrpSpPr>
            <p:cNvPr id="18" name="Skupina 17"/>
            <p:cNvGrpSpPr/>
            <p:nvPr/>
          </p:nvGrpSpPr>
          <p:grpSpPr>
            <a:xfrm>
              <a:off x="544130" y="555471"/>
              <a:ext cx="8582342" cy="2102324"/>
              <a:chOff x="544130" y="435339"/>
              <a:chExt cx="8582342" cy="2102324"/>
            </a:xfrm>
          </p:grpSpPr>
          <p:grpSp>
            <p:nvGrpSpPr>
              <p:cNvPr id="91" name="Skupina 90"/>
              <p:cNvGrpSpPr/>
              <p:nvPr/>
            </p:nvGrpSpPr>
            <p:grpSpPr>
              <a:xfrm>
                <a:off x="3450319" y="966775"/>
                <a:ext cx="1554482" cy="1041436"/>
                <a:chOff x="3611481" y="269775"/>
                <a:chExt cx="1554482" cy="10414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ovéPole 91"/>
                    <p:cNvSpPr txBox="1"/>
                    <p:nvPr/>
                  </p:nvSpPr>
                  <p:spPr>
                    <a:xfrm>
                      <a:off x="3644136" y="269775"/>
                      <a:ext cx="152182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𝑡</m:t>
                            </m:r>
                          </m:oMath>
                        </m:oMathPara>
                      </a14:m>
                      <a:endParaRPr lang="en-GB" sz="2000" b="0" dirty="0" smtClean="0">
                        <a:latin typeface="Trebuchet MS" panose="020B0603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2" name="TextovéPole 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44136" y="269775"/>
                      <a:ext cx="1521827" cy="40011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Obdélník 92"/>
                    <p:cNvSpPr/>
                    <p:nvPr/>
                  </p:nvSpPr>
                  <p:spPr>
                    <a:xfrm>
                      <a:off x="3611481" y="603325"/>
                      <a:ext cx="1025434" cy="70788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𝑦</m:t>
                            </m:r>
                          </m:oMath>
                        </m:oMathPara>
                      </a14:m>
                      <a:endParaRPr lang="en-GB" sz="2000" dirty="0">
                        <a:latin typeface="Trebuchet MS" panose="020B0603020202020204" pitchFamily="34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𝑧</m:t>
                            </m:r>
                          </m:oMath>
                        </m:oMathPara>
                      </a14:m>
                      <a:endParaRPr lang="en-GB" sz="2000" dirty="0">
                        <a:latin typeface="Trebuchet MS" panose="020B0603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Obdélník 9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11481" y="603325"/>
                      <a:ext cx="1025434" cy="707886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94" name="Picture 2" descr="http://www2.fjfi.cvut.cz/files/kse/pictures/budova_celek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30" y="1001399"/>
                <a:ext cx="2806235" cy="1343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5" name="Skupina 94"/>
              <p:cNvGrpSpPr/>
              <p:nvPr/>
            </p:nvGrpSpPr>
            <p:grpSpPr>
              <a:xfrm>
                <a:off x="4771403" y="512064"/>
                <a:ext cx="4355069" cy="2025599"/>
                <a:chOff x="4739312" y="2875235"/>
                <a:chExt cx="4355069" cy="2025599"/>
              </a:xfrm>
            </p:grpSpPr>
            <p:pic>
              <p:nvPicPr>
                <p:cNvPr id="96" name="Picture 7" descr="http://sweetclipart.com/multisite/sweetclipart/files/trai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739312" y="3299448"/>
                  <a:ext cx="4081157" cy="16013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7" name="Přímá spojnice se šipkou 96"/>
                <p:cNvCxnSpPr/>
                <p:nvPr/>
              </p:nvCxnSpPr>
              <p:spPr>
                <a:xfrm>
                  <a:off x="7612502" y="3364570"/>
                  <a:ext cx="128016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ovéPole 97"/>
                <p:cNvSpPr txBox="1"/>
                <p:nvPr/>
              </p:nvSpPr>
              <p:spPr>
                <a:xfrm>
                  <a:off x="8661012" y="2875235"/>
                  <a:ext cx="43336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200" i="1" dirty="0" smtClean="0">
                      <a:latin typeface="Trebuchet MS" panose="020B0603020202020204" pitchFamily="34" charset="0"/>
                    </a:rPr>
                    <a:t>v</a:t>
                  </a:r>
                </a:p>
              </p:txBody>
            </p:sp>
            <p:pic>
              <p:nvPicPr>
                <p:cNvPr id="99" name="Picture 2" descr="Výsledek obrázku pro Galileo Galilei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9073" y="2966384"/>
                  <a:ext cx="1082588" cy="13748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0" name="Skupina 99"/>
              <p:cNvGrpSpPr/>
              <p:nvPr/>
            </p:nvGrpSpPr>
            <p:grpSpPr>
              <a:xfrm>
                <a:off x="5610403" y="550589"/>
                <a:ext cx="1408669" cy="1787497"/>
                <a:chOff x="5578312" y="2913760"/>
                <a:chExt cx="1408669" cy="1787497"/>
              </a:xfrm>
            </p:grpSpPr>
            <p:cxnSp>
              <p:nvCxnSpPr>
                <p:cNvPr id="101" name="Přímá spojnice se šipkou 100"/>
                <p:cNvCxnSpPr/>
                <p:nvPr/>
              </p:nvCxnSpPr>
              <p:spPr>
                <a:xfrm>
                  <a:off x="6061687" y="4512510"/>
                  <a:ext cx="734688" cy="0"/>
                </a:xfrm>
                <a:prstGeom prst="straightConnector1">
                  <a:avLst/>
                </a:prstGeom>
                <a:ln w="38100">
                  <a:solidFill>
                    <a:srgbClr val="009900"/>
                  </a:solidFill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ovéPole 101"/>
                <p:cNvSpPr txBox="1"/>
                <p:nvPr/>
              </p:nvSpPr>
              <p:spPr>
                <a:xfrm>
                  <a:off x="6725724" y="4270370"/>
                  <a:ext cx="26125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200" i="1" dirty="0" smtClean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x</a:t>
                  </a:r>
                </a:p>
              </p:txBody>
            </p:sp>
            <p:sp>
              <p:nvSpPr>
                <p:cNvPr id="103" name="TextovéPole 102"/>
                <p:cNvSpPr txBox="1"/>
                <p:nvPr/>
              </p:nvSpPr>
              <p:spPr>
                <a:xfrm>
                  <a:off x="5578312" y="2913760"/>
                  <a:ext cx="28738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200" i="1" dirty="0" smtClean="0">
                      <a:solidFill>
                        <a:srgbClr val="009900"/>
                      </a:solidFill>
                      <a:latin typeface="Trebuchet MS" panose="020B0603020202020204" pitchFamily="34" charset="0"/>
                    </a:rPr>
                    <a:t>t</a:t>
                  </a:r>
                  <a:endParaRPr lang="cs-CZ" sz="2200" i="1" dirty="0" smtClean="0">
                    <a:solidFill>
                      <a:srgbClr val="009900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104" name="Skupina 103"/>
              <p:cNvGrpSpPr/>
              <p:nvPr/>
            </p:nvGrpSpPr>
            <p:grpSpPr>
              <a:xfrm>
                <a:off x="797742" y="927450"/>
                <a:ext cx="2341584" cy="1500672"/>
                <a:chOff x="765651" y="3290621"/>
                <a:chExt cx="2341584" cy="1500672"/>
              </a:xfrm>
            </p:grpSpPr>
            <p:cxnSp>
              <p:nvCxnSpPr>
                <p:cNvPr id="105" name="Přímá spojnice se šipkou 104"/>
                <p:cNvCxnSpPr/>
                <p:nvPr/>
              </p:nvCxnSpPr>
              <p:spPr>
                <a:xfrm flipV="1">
                  <a:off x="1929372" y="4602357"/>
                  <a:ext cx="681620" cy="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ovéPole 105"/>
                <p:cNvSpPr txBox="1"/>
                <p:nvPr/>
              </p:nvSpPr>
              <p:spPr>
                <a:xfrm>
                  <a:off x="765651" y="3290621"/>
                  <a:ext cx="51768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200" i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t’</a:t>
                  </a:r>
                  <a:endParaRPr lang="cs-CZ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07" name="TextovéPole 106"/>
                <p:cNvSpPr txBox="1"/>
                <p:nvPr/>
              </p:nvSpPr>
              <p:spPr>
                <a:xfrm>
                  <a:off x="2642962" y="4360406"/>
                  <a:ext cx="4642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200" i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x</a:t>
                  </a:r>
                  <a:r>
                    <a:rPr lang="en-GB" sz="2200" i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’</a:t>
                  </a:r>
                  <a:endParaRPr lang="cs-CZ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ovéPole 108"/>
                  <p:cNvSpPr txBox="1"/>
                  <p:nvPr/>
                </p:nvSpPr>
                <p:spPr>
                  <a:xfrm>
                    <a:off x="7092883" y="435339"/>
                    <a:ext cx="161701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cs-CZ" dirty="0" smtClean="0">
                      <a:solidFill>
                        <a:srgbClr val="C00000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9" name="TextovéPole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883" y="435339"/>
                    <a:ext cx="161701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Obdélník 117"/>
                <p:cNvSpPr/>
                <p:nvPr/>
              </p:nvSpPr>
              <p:spPr>
                <a:xfrm>
                  <a:off x="3519121" y="2092712"/>
                  <a:ext cx="897105" cy="400110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>
                            <a:latin typeface="Cambria Math"/>
                          </a:rPr>
                          <m:t>=</m:t>
                        </m:r>
                        <m:r>
                          <a:rPr lang="en-GB" sz="20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cs-CZ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Obdélník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121" y="2092712"/>
                  <a:ext cx="897105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ovéPole 118"/>
            <p:cNvSpPr txBox="1"/>
            <p:nvPr/>
          </p:nvSpPr>
          <p:spPr>
            <a:xfrm>
              <a:off x="3186044" y="2514624"/>
              <a:ext cx="16566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latin typeface="Trebuchet MS" panose="020B0603020202020204" pitchFamily="34" charset="0"/>
                </a:rPr>
                <a:t>čas je absolutní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555786" y="3702736"/>
            <a:ext cx="8534809" cy="2599988"/>
            <a:chOff x="555786" y="3702736"/>
            <a:chExt cx="8534809" cy="2599988"/>
          </a:xfrm>
        </p:grpSpPr>
        <p:grpSp>
          <p:nvGrpSpPr>
            <p:cNvPr id="72" name="Skupina 71"/>
            <p:cNvGrpSpPr/>
            <p:nvPr/>
          </p:nvGrpSpPr>
          <p:grpSpPr>
            <a:xfrm>
              <a:off x="5706656" y="4049789"/>
              <a:ext cx="3383939" cy="2252935"/>
              <a:chOff x="5710442" y="3378057"/>
              <a:chExt cx="3383939" cy="2252935"/>
            </a:xfrm>
          </p:grpSpPr>
          <p:grpSp>
            <p:nvGrpSpPr>
              <p:cNvPr id="73" name="Skupina 72"/>
              <p:cNvGrpSpPr/>
              <p:nvPr/>
            </p:nvGrpSpPr>
            <p:grpSpPr>
              <a:xfrm>
                <a:off x="5710442" y="3605393"/>
                <a:ext cx="3383939" cy="2025599"/>
                <a:chOff x="5710442" y="2875235"/>
                <a:chExt cx="3383939" cy="2025599"/>
              </a:xfrm>
            </p:grpSpPr>
            <p:pic>
              <p:nvPicPr>
                <p:cNvPr id="79" name="Picture 7" descr="http://sweetclipart.com/multisite/sweetclipart/files/train_silhouette.pn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5710442" y="3299448"/>
                  <a:ext cx="3110028" cy="16013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80" name="Přímá spojnice se šipkou 79"/>
                <p:cNvCxnSpPr/>
                <p:nvPr/>
              </p:nvCxnSpPr>
              <p:spPr>
                <a:xfrm>
                  <a:off x="7612502" y="3364570"/>
                  <a:ext cx="128016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ovéPole 80"/>
                <p:cNvSpPr txBox="1"/>
                <p:nvPr/>
              </p:nvSpPr>
              <p:spPr>
                <a:xfrm>
                  <a:off x="8661012" y="2875235"/>
                  <a:ext cx="43336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200" i="1" dirty="0" smtClean="0">
                      <a:latin typeface="Trebuchet MS" panose="020B0603020202020204" pitchFamily="34" charset="0"/>
                    </a:rPr>
                    <a:t>v</a:t>
                  </a:r>
                </a:p>
              </p:txBody>
            </p:sp>
          </p:grpSp>
          <p:pic>
            <p:nvPicPr>
              <p:cNvPr id="74" name="Picture 2" descr="Výsledek obrázku pro Einstein photo 1905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6468040" y="3484184"/>
                <a:ext cx="660043" cy="1617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5" name="Skupina 74"/>
              <p:cNvGrpSpPr/>
              <p:nvPr/>
            </p:nvGrpSpPr>
            <p:grpSpPr>
              <a:xfrm>
                <a:off x="6832252" y="3378057"/>
                <a:ext cx="606523" cy="2046434"/>
                <a:chOff x="6832252" y="2647899"/>
                <a:chExt cx="606523" cy="2046434"/>
              </a:xfrm>
            </p:grpSpPr>
            <p:cxnSp>
              <p:nvCxnSpPr>
                <p:cNvPr id="76" name="Přímá spojnice se šipkou 75"/>
                <p:cNvCxnSpPr/>
                <p:nvPr/>
              </p:nvCxnSpPr>
              <p:spPr>
                <a:xfrm>
                  <a:off x="6832252" y="4512510"/>
                  <a:ext cx="433204" cy="0"/>
                </a:xfrm>
                <a:prstGeom prst="straightConnector1">
                  <a:avLst/>
                </a:prstGeom>
                <a:ln w="38100">
                  <a:solidFill>
                    <a:srgbClr val="009900"/>
                  </a:solidFill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ovéPole 76"/>
                <p:cNvSpPr txBox="1"/>
                <p:nvPr/>
              </p:nvSpPr>
              <p:spPr>
                <a:xfrm>
                  <a:off x="7177518" y="4263446"/>
                  <a:ext cx="26125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200" i="1" dirty="0" smtClean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x</a:t>
                  </a:r>
                </a:p>
              </p:txBody>
            </p:sp>
            <p:sp>
              <p:nvSpPr>
                <p:cNvPr id="78" name="TextovéPole 77"/>
                <p:cNvSpPr txBox="1"/>
                <p:nvPr/>
              </p:nvSpPr>
              <p:spPr>
                <a:xfrm>
                  <a:off x="6899322" y="2647899"/>
                  <a:ext cx="28738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200" i="1" dirty="0" smtClean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t</a:t>
                  </a:r>
                  <a:endParaRPr lang="cs-CZ" sz="2200" i="1" dirty="0" smtClean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endParaRPr>
                </a:p>
              </p:txBody>
            </p:sp>
          </p:grpSp>
        </p:grpSp>
        <p:grpSp>
          <p:nvGrpSpPr>
            <p:cNvPr id="20" name="Skupina 19"/>
            <p:cNvGrpSpPr/>
            <p:nvPr/>
          </p:nvGrpSpPr>
          <p:grpSpPr>
            <a:xfrm>
              <a:off x="555786" y="4482368"/>
              <a:ext cx="2806235" cy="1496157"/>
              <a:chOff x="696530" y="1199982"/>
              <a:chExt cx="2806235" cy="1496157"/>
            </a:xfrm>
          </p:grpSpPr>
          <p:pic>
            <p:nvPicPr>
              <p:cNvPr id="111" name="Picture 2" descr="http://www2.fjfi.cvut.cz/files/kse/pictures/budova_celek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30" y="1273931"/>
                <a:ext cx="2806235" cy="1343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2" name="Přímá spojnice se šipkou 111"/>
              <p:cNvCxnSpPr/>
              <p:nvPr/>
            </p:nvCxnSpPr>
            <p:spPr>
              <a:xfrm flipV="1">
                <a:off x="2102207" y="2507772"/>
                <a:ext cx="713590" cy="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ovéPole 112"/>
              <p:cNvSpPr txBox="1"/>
              <p:nvPr/>
            </p:nvSpPr>
            <p:spPr>
              <a:xfrm>
                <a:off x="950142" y="1199982"/>
                <a:ext cx="51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t’</a:t>
                </a:r>
                <a:endParaRPr lang="cs-CZ" sz="22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14" name="TextovéPole 113"/>
              <p:cNvSpPr txBox="1"/>
              <p:nvPr/>
            </p:nvSpPr>
            <p:spPr>
              <a:xfrm>
                <a:off x="2830545" y="2265252"/>
                <a:ext cx="4642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x</a:t>
                </a:r>
                <a:r>
                  <a:rPr lang="en-GB" sz="2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’</a:t>
                </a:r>
                <a:endParaRPr lang="cs-CZ" sz="22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ovéPole 114"/>
                <p:cNvSpPr txBox="1"/>
                <p:nvPr/>
              </p:nvSpPr>
              <p:spPr>
                <a:xfrm>
                  <a:off x="3457604" y="4263090"/>
                  <a:ext cx="19468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𝑣𝑡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latin typeface="Trebuchet MS" panose="020B0603020202020204" pitchFamily="34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GB" sz="2000" b="0" dirty="0" smtClean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15" name="TextovéPole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604" y="4263090"/>
                  <a:ext cx="1946880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bdélník 115"/>
                <p:cNvSpPr/>
                <p:nvPr/>
              </p:nvSpPr>
              <p:spPr>
                <a:xfrm>
                  <a:off x="3433529" y="4632458"/>
                  <a:ext cx="1025434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>
                            <a:latin typeface="Cambria Math"/>
                          </a:rPr>
                          <m:t>=</m:t>
                        </m:r>
                        <m:r>
                          <a:rPr lang="en-GB" sz="2000" i="1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Trebuchet MS" panose="020B0603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>
                            <a:latin typeface="Cambria Math"/>
                          </a:rPr>
                          <m:t>=</m:t>
                        </m:r>
                        <m:r>
                          <a:rPr lang="en-GB" sz="2000" i="1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16" name="Obdélník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3529" y="4632458"/>
                  <a:ext cx="1025434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ovéPole 116"/>
                <p:cNvSpPr txBox="1"/>
                <p:nvPr/>
              </p:nvSpPr>
              <p:spPr>
                <a:xfrm>
                  <a:off x="3483728" y="5270955"/>
                  <a:ext cx="2076787" cy="620106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GB" sz="2000" b="0" dirty="0" smtClean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17" name="TextovéPole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728" y="5270955"/>
                  <a:ext cx="2076787" cy="62010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TextovéPole 119"/>
            <p:cNvSpPr txBox="1"/>
            <p:nvPr/>
          </p:nvSpPr>
          <p:spPr>
            <a:xfrm>
              <a:off x="581297" y="5994947"/>
              <a:ext cx="5086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Trebuchet MS" panose="020B0603020202020204" pitchFamily="34" charset="0"/>
                </a:rPr>
                <a:t>vlastnost</a:t>
              </a:r>
              <a:r>
                <a:rPr lang="cs-CZ" sz="1400" dirty="0" smtClean="0">
                  <a:latin typeface="Trebuchet MS" panose="020B0603020202020204" pitchFamily="34" charset="0"/>
                </a:rPr>
                <a:t>i prostoru a času závisejí na volbě vztažné soustavy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ovéPole 122"/>
                <p:cNvSpPr txBox="1"/>
                <p:nvPr/>
              </p:nvSpPr>
              <p:spPr>
                <a:xfrm>
                  <a:off x="7211342" y="3702736"/>
                  <a:ext cx="1399166" cy="789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cs-CZ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𝑣𝑢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cs-CZ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oMath>
                    </m:oMathPara>
                  </a14:m>
                  <a:endParaRPr lang="cs-CZ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ovéPole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1342" y="3702736"/>
                  <a:ext cx="1399166" cy="7898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TextovéPole 121"/>
          <p:cNvSpPr txBox="1"/>
          <p:nvPr/>
        </p:nvSpPr>
        <p:spPr>
          <a:xfrm>
            <a:off x="581296" y="792372"/>
            <a:ext cx="184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(malé rychlosti)</a:t>
            </a:r>
          </a:p>
        </p:txBody>
      </p:sp>
      <p:sp>
        <p:nvSpPr>
          <p:cNvPr id="127" name="TextovéPole 126"/>
          <p:cNvSpPr txBox="1"/>
          <p:nvPr/>
        </p:nvSpPr>
        <p:spPr>
          <a:xfrm>
            <a:off x="581296" y="3907793"/>
            <a:ext cx="531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(rychlosti srovnatelné s rychlostí světla)</a:t>
            </a:r>
          </a:p>
        </p:txBody>
      </p:sp>
    </p:spTree>
    <p:extLst>
      <p:ext uri="{BB962C8B-B14F-4D97-AF65-F5344CB8AC3E}">
        <p14:creationId xmlns:p14="http://schemas.microsoft.com/office/powerpoint/2010/main" val="9597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1703" y="332655"/>
            <a:ext cx="459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Lorentzův faktor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374732" y="876427"/>
                <a:ext cx="2489977" cy="12455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32" y="876427"/>
                <a:ext cx="2489977" cy="12455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290294" y="1129862"/>
            <a:ext cx="2991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 smtClean="0">
                <a:latin typeface="Trebuchet MS" panose="020B0603020202020204" pitchFamily="34" charset="0"/>
              </a:rPr>
              <a:t>c</a:t>
            </a:r>
            <a:r>
              <a:rPr lang="cs-CZ" sz="2200" dirty="0" smtClean="0">
                <a:latin typeface="Trebuchet MS" panose="020B0603020202020204" pitchFamily="34" charset="0"/>
              </a:rPr>
              <a:t> = 300 000 km/s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1103" y="2420220"/>
            <a:ext cx="22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Malé rychlosti</a:t>
            </a:r>
          </a:p>
        </p:txBody>
      </p:sp>
      <p:pic>
        <p:nvPicPr>
          <p:cNvPr id="2050" name="Picture 2" descr="https://upload.wikimedia.org/wikipedia/commons/6/69/Grapevinesnail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29" y="2214755"/>
            <a:ext cx="1479363" cy="8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05394" y="2854877"/>
                <a:ext cx="7112726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≈1</m:t>
                    </m:r>
                  </m:oMath>
                </a14:m>
                <a:endParaRPr lang="cs-CZ" b="0" dirty="0" smtClean="0">
                  <a:latin typeface="Trebuchet MS" panose="020B0603020202020204" pitchFamily="34" charset="0"/>
                  <a:ea typeface="Cambria Math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Trebuchet MS" panose="020B0603020202020204" pitchFamily="34" charset="0"/>
                  </a:rPr>
                  <a:t>K relativistickým efektům nedochází, platí fyzika podle Newtona (a podle naší každodenní zkušenosti)</a:t>
                </a: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" y="2854877"/>
                <a:ext cx="7112726" cy="1000274"/>
              </a:xfrm>
              <a:prstGeom prst="rect">
                <a:avLst/>
              </a:prstGeom>
              <a:blipFill rotWithShape="1">
                <a:blip r:embed="rId4"/>
                <a:stretch>
                  <a:fillRect l="-600" t="-610" r="-1542" b="-85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621103" y="3983424"/>
            <a:ext cx="562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Rychlosti blízké rychlosti světla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99170" y="4440732"/>
            <a:ext cx="81213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Symbol" panose="05050102010706020507" pitchFamily="18" charset="2"/>
              </a:rPr>
              <a:t>g</a:t>
            </a:r>
            <a:r>
              <a:rPr lang="cs-CZ" dirty="0" smtClean="0">
                <a:latin typeface="Trebuchet MS" panose="020B0603020202020204" pitchFamily="34" charset="0"/>
              </a:rPr>
              <a:t> velké,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</a:rPr>
              <a:t>relativistick</a:t>
            </a:r>
            <a:r>
              <a:rPr lang="cs-CZ" dirty="0" smtClean="0">
                <a:latin typeface="Trebuchet MS" panose="020B0603020202020204" pitchFamily="34" charset="0"/>
              </a:rPr>
              <a:t>é efekty silné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Při rostoucí rychlosti se věci již nezrychlují, ale těžknou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9968" y="5540340"/>
            <a:ext cx="562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Nadsvětelné rychlosti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793200" y="5602274"/>
            <a:ext cx="149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NEEXISTUJÍ</a:t>
            </a:r>
          </a:p>
        </p:txBody>
      </p:sp>
    </p:spTree>
    <p:extLst>
      <p:ext uri="{BB962C8B-B14F-4D97-AF65-F5344CB8AC3E}">
        <p14:creationId xmlns:p14="http://schemas.microsoft.com/office/powerpoint/2010/main" val="33145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27017" y="332656"/>
            <a:ext cx="500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Minkowského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časoprostor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306286" y="3685904"/>
            <a:ext cx="6335486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062969" y="881573"/>
            <a:ext cx="52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009900"/>
                </a:solidFill>
                <a:latin typeface="Trebuchet MS" panose="020B0603020202020204" pitchFamily="34" charset="0"/>
              </a:rPr>
              <a:t>ct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89523" y="3448760"/>
            <a:ext cx="44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x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2241365" y="1679959"/>
            <a:ext cx="4063968" cy="3999712"/>
            <a:chOff x="2241365" y="1679959"/>
            <a:chExt cx="4063968" cy="3999712"/>
          </a:xfrm>
        </p:grpSpPr>
        <p:sp>
          <p:nvSpPr>
            <p:cNvPr id="56" name="Rovnoramenný trojúhelník 55"/>
            <p:cNvSpPr/>
            <p:nvPr/>
          </p:nvSpPr>
          <p:spPr>
            <a:xfrm>
              <a:off x="2260493" y="3676550"/>
              <a:ext cx="4044840" cy="2003121"/>
            </a:xfrm>
            <a:prstGeom prst="triangle">
              <a:avLst>
                <a:gd name="adj" fmla="val 4983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Rovnoramenný trojúhelník 54"/>
            <p:cNvSpPr/>
            <p:nvPr/>
          </p:nvSpPr>
          <p:spPr>
            <a:xfrm rot="10800000">
              <a:off x="2241365" y="1679959"/>
              <a:ext cx="4044840" cy="2003121"/>
            </a:xfrm>
            <a:prstGeom prst="triangle">
              <a:avLst>
                <a:gd name="adj" fmla="val 4983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60742" y="1710941"/>
              <a:ext cx="173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světelný kužel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51105" y="2831063"/>
            <a:ext cx="6812292" cy="323165"/>
            <a:chOff x="751105" y="2831063"/>
            <a:chExt cx="6812292" cy="323165"/>
          </a:xfrm>
        </p:grpSpPr>
        <p:cxnSp>
          <p:nvCxnSpPr>
            <p:cNvPr id="38" name="Přímá spojnice 37"/>
            <p:cNvCxnSpPr/>
            <p:nvPr/>
          </p:nvCxnSpPr>
          <p:spPr>
            <a:xfrm>
              <a:off x="1306286" y="3128554"/>
              <a:ext cx="6257111" cy="0"/>
            </a:xfrm>
            <a:prstGeom prst="line">
              <a:avLst/>
            </a:prstGeom>
            <a:ln w="127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ovéPole 41"/>
            <p:cNvSpPr txBox="1"/>
            <p:nvPr/>
          </p:nvSpPr>
          <p:spPr>
            <a:xfrm>
              <a:off x="751105" y="2831063"/>
              <a:ext cx="20508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err="1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sou</a:t>
              </a:r>
              <a:r>
                <a:rPr lang="cs-CZ" sz="15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časné události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621267" y="1260569"/>
            <a:ext cx="2050869" cy="5199298"/>
            <a:chOff x="2621267" y="1260569"/>
            <a:chExt cx="2050869" cy="5199298"/>
          </a:xfrm>
        </p:grpSpPr>
        <p:cxnSp>
          <p:nvCxnSpPr>
            <p:cNvPr id="43" name="Přímá spojnice se šipkou 42"/>
            <p:cNvCxnSpPr/>
            <p:nvPr/>
          </p:nvCxnSpPr>
          <p:spPr>
            <a:xfrm flipV="1">
              <a:off x="3567250" y="1260569"/>
              <a:ext cx="0" cy="4924693"/>
            </a:xfrm>
            <a:prstGeom prst="straightConnector1">
              <a:avLst/>
            </a:prstGeom>
            <a:ln w="12700">
              <a:solidFill>
                <a:srgbClr val="0099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43"/>
            <p:cNvSpPr txBox="1"/>
            <p:nvPr/>
          </p:nvSpPr>
          <p:spPr>
            <a:xfrm>
              <a:off x="2621267" y="6136702"/>
              <a:ext cx="20508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err="1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sou</a:t>
              </a:r>
              <a:r>
                <a:rPr lang="cs-CZ" sz="1500" dirty="0" err="1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místné</a:t>
              </a:r>
              <a:r>
                <a:rPr lang="cs-CZ" sz="15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 události</a:t>
              </a:r>
            </a:p>
          </p:txBody>
        </p:sp>
      </p:grpSp>
      <p:cxnSp>
        <p:nvCxnSpPr>
          <p:cNvPr id="8" name="Přímá spojnice se šipkou 7"/>
          <p:cNvCxnSpPr/>
          <p:nvPr/>
        </p:nvCxnSpPr>
        <p:spPr>
          <a:xfrm flipV="1">
            <a:off x="4272643" y="1254039"/>
            <a:ext cx="0" cy="4924693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ýbuch 1 1"/>
          <p:cNvSpPr/>
          <p:nvPr/>
        </p:nvSpPr>
        <p:spPr>
          <a:xfrm>
            <a:off x="4049813" y="3461916"/>
            <a:ext cx="437023" cy="4394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0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27017" y="332656"/>
            <a:ext cx="500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Historie pohybu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306286" y="3685904"/>
            <a:ext cx="6335486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062969" y="881573"/>
            <a:ext cx="54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009900"/>
                </a:solidFill>
                <a:latin typeface="Trebuchet MS" panose="020B0603020202020204" pitchFamily="34" charset="0"/>
              </a:rPr>
              <a:t>ct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89524" y="3448760"/>
            <a:ext cx="44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x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2241365" y="1679959"/>
            <a:ext cx="4063968" cy="3999712"/>
            <a:chOff x="2241365" y="1679959"/>
            <a:chExt cx="4063968" cy="3999712"/>
          </a:xfrm>
        </p:grpSpPr>
        <p:sp>
          <p:nvSpPr>
            <p:cNvPr id="56" name="Rovnoramenný trojúhelník 55"/>
            <p:cNvSpPr/>
            <p:nvPr/>
          </p:nvSpPr>
          <p:spPr>
            <a:xfrm>
              <a:off x="2260493" y="3676550"/>
              <a:ext cx="4044840" cy="2003121"/>
            </a:xfrm>
            <a:prstGeom prst="triangle">
              <a:avLst>
                <a:gd name="adj" fmla="val 4983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Rovnoramenný trojúhelník 54"/>
            <p:cNvSpPr/>
            <p:nvPr/>
          </p:nvSpPr>
          <p:spPr>
            <a:xfrm rot="10800000">
              <a:off x="2241365" y="1679959"/>
              <a:ext cx="4044840" cy="2003121"/>
            </a:xfrm>
            <a:prstGeom prst="triangle">
              <a:avLst>
                <a:gd name="adj" fmla="val 4983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60742" y="1710941"/>
              <a:ext cx="173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světelný kužel</a:t>
              </a:r>
            </a:p>
          </p:txBody>
        </p:sp>
      </p:grpSp>
      <p:cxnSp>
        <p:nvCxnSpPr>
          <p:cNvPr id="8" name="Přímá spojnice se šipkou 7"/>
          <p:cNvCxnSpPr/>
          <p:nvPr/>
        </p:nvCxnSpPr>
        <p:spPr>
          <a:xfrm flipV="1">
            <a:off x="4272643" y="1254039"/>
            <a:ext cx="0" cy="4924693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3131820" y="447122"/>
            <a:ext cx="3048161" cy="5920307"/>
            <a:chOff x="3131820" y="447122"/>
            <a:chExt cx="3048161" cy="5920307"/>
          </a:xfrm>
        </p:grpSpPr>
        <p:pic>
          <p:nvPicPr>
            <p:cNvPr id="35" name="Picture 2" descr="D:\Pavel\Desktop\life-stages-80096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31820" y="5720007"/>
              <a:ext cx="651838" cy="6474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Pavel\Desktop\life-stages-80096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4113" y="1784087"/>
              <a:ext cx="513872" cy="1806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D:\Pavel\Desktop\life-stages-80096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4460" y="4447022"/>
              <a:ext cx="580551" cy="87011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Pavel\Desktop\life-stages-80096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03550" y="2753200"/>
              <a:ext cx="478227" cy="1585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D:\Pavel\Desktop\life-stages-80096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09706" y="447122"/>
              <a:ext cx="670275" cy="167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Volný tvar 20"/>
            <p:cNvSpPr/>
            <p:nvPr/>
          </p:nvSpPr>
          <p:spPr>
            <a:xfrm>
              <a:off x="3838618" y="953876"/>
              <a:ext cx="1147821" cy="5145920"/>
            </a:xfrm>
            <a:custGeom>
              <a:avLst/>
              <a:gdLst>
                <a:gd name="connsiteX0" fmla="*/ 22912 w 1147821"/>
                <a:gd name="connsiteY0" fmla="*/ 4986440 h 4986440"/>
                <a:gd name="connsiteX1" fmla="*/ 16333 w 1147821"/>
                <a:gd name="connsiteY1" fmla="*/ 4479902 h 4986440"/>
                <a:gd name="connsiteX2" fmla="*/ 207107 w 1147821"/>
                <a:gd name="connsiteY2" fmla="*/ 4012834 h 4986440"/>
                <a:gd name="connsiteX3" fmla="*/ 529450 w 1147821"/>
                <a:gd name="connsiteY3" fmla="*/ 3512874 h 4986440"/>
                <a:gd name="connsiteX4" fmla="*/ 555763 w 1147821"/>
                <a:gd name="connsiteY4" fmla="*/ 3164218 h 4986440"/>
                <a:gd name="connsiteX5" fmla="*/ 411038 w 1147821"/>
                <a:gd name="connsiteY5" fmla="*/ 2947130 h 4986440"/>
                <a:gd name="connsiteX6" fmla="*/ 476822 w 1147821"/>
                <a:gd name="connsiteY6" fmla="*/ 2749778 h 4986440"/>
                <a:gd name="connsiteX7" fmla="*/ 384725 w 1147821"/>
                <a:gd name="connsiteY7" fmla="*/ 2506376 h 4986440"/>
                <a:gd name="connsiteX8" fmla="*/ 529450 w 1147821"/>
                <a:gd name="connsiteY8" fmla="*/ 2269553 h 4986440"/>
                <a:gd name="connsiteX9" fmla="*/ 667597 w 1147821"/>
                <a:gd name="connsiteY9" fmla="*/ 1999838 h 4986440"/>
                <a:gd name="connsiteX10" fmla="*/ 680753 w 1147821"/>
                <a:gd name="connsiteY10" fmla="*/ 1499879 h 4986440"/>
                <a:gd name="connsiteX11" fmla="*/ 1003096 w 1147821"/>
                <a:gd name="connsiteY11" fmla="*/ 967027 h 4986440"/>
                <a:gd name="connsiteX12" fmla="*/ 1068880 w 1147821"/>
                <a:gd name="connsiteY12" fmla="*/ 361812 h 4986440"/>
                <a:gd name="connsiteX13" fmla="*/ 1147821 w 1147821"/>
                <a:gd name="connsiteY13" fmla="*/ 0 h 49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7821" h="4986440">
                  <a:moveTo>
                    <a:pt x="22912" y="4986440"/>
                  </a:moveTo>
                  <a:cubicBezTo>
                    <a:pt x="4273" y="4814305"/>
                    <a:pt x="-14366" y="4642170"/>
                    <a:pt x="16333" y="4479902"/>
                  </a:cubicBezTo>
                  <a:cubicBezTo>
                    <a:pt x="47032" y="4317634"/>
                    <a:pt x="121588" y="4174005"/>
                    <a:pt x="207107" y="4012834"/>
                  </a:cubicBezTo>
                  <a:cubicBezTo>
                    <a:pt x="292626" y="3851663"/>
                    <a:pt x="471341" y="3654310"/>
                    <a:pt x="529450" y="3512874"/>
                  </a:cubicBezTo>
                  <a:cubicBezTo>
                    <a:pt x="587559" y="3371438"/>
                    <a:pt x="575498" y="3258509"/>
                    <a:pt x="555763" y="3164218"/>
                  </a:cubicBezTo>
                  <a:cubicBezTo>
                    <a:pt x="536028" y="3069927"/>
                    <a:pt x="424195" y="3016203"/>
                    <a:pt x="411038" y="2947130"/>
                  </a:cubicBezTo>
                  <a:cubicBezTo>
                    <a:pt x="397881" y="2878057"/>
                    <a:pt x="481207" y="2823237"/>
                    <a:pt x="476822" y="2749778"/>
                  </a:cubicBezTo>
                  <a:cubicBezTo>
                    <a:pt x="472437" y="2676319"/>
                    <a:pt x="375954" y="2586413"/>
                    <a:pt x="384725" y="2506376"/>
                  </a:cubicBezTo>
                  <a:cubicBezTo>
                    <a:pt x="393496" y="2426339"/>
                    <a:pt x="482305" y="2353976"/>
                    <a:pt x="529450" y="2269553"/>
                  </a:cubicBezTo>
                  <a:cubicBezTo>
                    <a:pt x="576595" y="2185130"/>
                    <a:pt x="642380" y="2128117"/>
                    <a:pt x="667597" y="1999838"/>
                  </a:cubicBezTo>
                  <a:cubicBezTo>
                    <a:pt x="692814" y="1871559"/>
                    <a:pt x="624837" y="1672014"/>
                    <a:pt x="680753" y="1499879"/>
                  </a:cubicBezTo>
                  <a:cubicBezTo>
                    <a:pt x="736670" y="1327744"/>
                    <a:pt x="938408" y="1156705"/>
                    <a:pt x="1003096" y="967027"/>
                  </a:cubicBezTo>
                  <a:cubicBezTo>
                    <a:pt x="1067784" y="777349"/>
                    <a:pt x="1044759" y="522983"/>
                    <a:pt x="1068880" y="361812"/>
                  </a:cubicBezTo>
                  <a:cubicBezTo>
                    <a:pt x="1093001" y="200641"/>
                    <a:pt x="1120411" y="100320"/>
                    <a:pt x="114782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63926" y="5017521"/>
              <a:ext cx="15653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latin typeface="Trebuchet MS" panose="020B0603020202020204" pitchFamily="34" charset="0"/>
                </a:rPr>
                <a:t>světočára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8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 27"/>
          <p:cNvGrpSpPr/>
          <p:nvPr/>
        </p:nvGrpSpPr>
        <p:grpSpPr>
          <a:xfrm>
            <a:off x="2241365" y="1679959"/>
            <a:ext cx="4063968" cy="3999712"/>
            <a:chOff x="2241365" y="1679959"/>
            <a:chExt cx="4063968" cy="3999712"/>
          </a:xfrm>
        </p:grpSpPr>
        <p:sp>
          <p:nvSpPr>
            <p:cNvPr id="29" name="Rovnoramenný trojúhelník 28"/>
            <p:cNvSpPr/>
            <p:nvPr/>
          </p:nvSpPr>
          <p:spPr>
            <a:xfrm>
              <a:off x="2260493" y="3676550"/>
              <a:ext cx="4044840" cy="2003121"/>
            </a:xfrm>
            <a:prstGeom prst="triangle">
              <a:avLst>
                <a:gd name="adj" fmla="val 4983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ovnoramenný trojúhelník 30"/>
            <p:cNvSpPr/>
            <p:nvPr/>
          </p:nvSpPr>
          <p:spPr>
            <a:xfrm rot="10800000">
              <a:off x="2241365" y="1679959"/>
              <a:ext cx="4044840" cy="2003121"/>
            </a:xfrm>
            <a:prstGeom prst="triangle">
              <a:avLst>
                <a:gd name="adj" fmla="val 4983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560742" y="1710941"/>
              <a:ext cx="173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světelný kužel</a:t>
              </a:r>
            </a:p>
          </p:txBody>
        </p:sp>
      </p:grp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27017" y="332656"/>
            <a:ext cx="84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Lorentzova transformace</a:t>
            </a:r>
            <a:endParaRPr lang="cs-CZ" sz="2000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272643" y="1254039"/>
            <a:ext cx="0" cy="4924693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306286" y="3685904"/>
            <a:ext cx="6335486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062969" y="881573"/>
            <a:ext cx="58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009900"/>
                </a:solidFill>
                <a:latin typeface="Trebuchet MS" panose="020B0603020202020204" pitchFamily="34" charset="0"/>
              </a:rPr>
              <a:t>ct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89524" y="3448760"/>
            <a:ext cx="41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x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1567543" y="888294"/>
            <a:ext cx="5702785" cy="5290439"/>
            <a:chOff x="1567543" y="888294"/>
            <a:chExt cx="5702785" cy="5290439"/>
          </a:xfrm>
        </p:grpSpPr>
        <p:cxnSp>
          <p:nvCxnSpPr>
            <p:cNvPr id="26" name="Přímá spojnice se šipkou 25"/>
            <p:cNvCxnSpPr/>
            <p:nvPr/>
          </p:nvCxnSpPr>
          <p:spPr>
            <a:xfrm flipV="1">
              <a:off x="2841171" y="1254039"/>
              <a:ext cx="2808514" cy="492469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1567543" y="2199458"/>
              <a:ext cx="5278241" cy="304527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5538626" y="888294"/>
              <a:ext cx="587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ct</a:t>
              </a:r>
              <a:endParaRPr lang="cs-CZ" sz="2000" i="1" dirty="0" smtClean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6832722" y="1921031"/>
              <a:ext cx="437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x</a:t>
              </a:r>
              <a:endParaRPr lang="cs-CZ" sz="2000" i="1" dirty="0" smtClean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262814" y="2486642"/>
              <a:ext cx="585480" cy="164460"/>
            </a:xfrm>
            <a:custGeom>
              <a:avLst/>
              <a:gdLst>
                <a:gd name="connsiteX0" fmla="*/ 0 w 585480"/>
                <a:gd name="connsiteY0" fmla="*/ 0 h 164460"/>
                <a:gd name="connsiteX1" fmla="*/ 585480 w 585480"/>
                <a:gd name="connsiteY1" fmla="*/ 164460 h 16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480" h="164460">
                  <a:moveTo>
                    <a:pt x="0" y="0"/>
                  </a:moveTo>
                  <a:cubicBezTo>
                    <a:pt x="208865" y="22476"/>
                    <a:pt x="417730" y="44952"/>
                    <a:pt x="585480" y="164460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295626" y="3091856"/>
              <a:ext cx="243401" cy="598636"/>
            </a:xfrm>
            <a:custGeom>
              <a:avLst/>
              <a:gdLst>
                <a:gd name="connsiteX0" fmla="*/ 243401 w 243401"/>
                <a:gd name="connsiteY0" fmla="*/ 598636 h 598636"/>
                <a:gd name="connsiteX1" fmla="*/ 0 w 243401"/>
                <a:gd name="connsiteY1" fmla="*/ 0 h 59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401" h="598636">
                  <a:moveTo>
                    <a:pt x="243401" y="598636"/>
                  </a:moveTo>
                  <a:cubicBezTo>
                    <a:pt x="227503" y="394705"/>
                    <a:pt x="211606" y="190774"/>
                    <a:pt x="0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5631986" y="3028984"/>
                  <a:ext cx="1189043" cy="567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cs-CZ" dirty="0" smtClean="0">
                    <a:solidFill>
                      <a:srgbClr val="C0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986" y="3028984"/>
                  <a:ext cx="1189043" cy="5672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Skupina 94"/>
          <p:cNvGrpSpPr/>
          <p:nvPr/>
        </p:nvGrpSpPr>
        <p:grpSpPr>
          <a:xfrm>
            <a:off x="698691" y="1006006"/>
            <a:ext cx="5885836" cy="5451211"/>
            <a:chOff x="698691" y="1006006"/>
            <a:chExt cx="5885836" cy="5451211"/>
          </a:xfrm>
        </p:grpSpPr>
        <p:cxnSp>
          <p:nvCxnSpPr>
            <p:cNvPr id="53" name="Přímá spojnice se šipkou 52"/>
            <p:cNvCxnSpPr/>
            <p:nvPr/>
          </p:nvCxnSpPr>
          <p:spPr>
            <a:xfrm flipV="1">
              <a:off x="1306286" y="1803218"/>
              <a:ext cx="5278241" cy="3045279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 flipV="1">
              <a:off x="2215241" y="1006006"/>
              <a:ext cx="2808514" cy="4924694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ovéPole 60"/>
            <p:cNvSpPr txBox="1"/>
            <p:nvPr/>
          </p:nvSpPr>
          <p:spPr>
            <a:xfrm rot="19778465">
              <a:off x="698691" y="4225561"/>
              <a:ext cx="20508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sou</a:t>
              </a:r>
              <a:r>
                <a:rPr lang="cs-CZ" sz="150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časné události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 rot="17960984">
              <a:off x="1248121" y="5270200"/>
              <a:ext cx="20508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sou</a:t>
              </a:r>
              <a:r>
                <a:rPr lang="cs-CZ" sz="1500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místné</a:t>
              </a:r>
              <a:r>
                <a:rPr lang="cs-CZ" sz="150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události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8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avel\Desktop\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35" y="352395"/>
            <a:ext cx="3707289" cy="28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27017" y="332656"/>
            <a:ext cx="84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Lorentzova transformace</a:t>
            </a:r>
            <a:endParaRPr lang="cs-CZ" sz="2000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20439" y="927437"/>
            <a:ext cx="493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- </a:t>
            </a:r>
            <a:r>
              <a:rPr lang="en-GB" dirty="0" err="1" smtClean="0">
                <a:latin typeface="Trebuchet MS" panose="020B0603020202020204" pitchFamily="34" charset="0"/>
              </a:rPr>
              <a:t>analogie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r>
              <a:rPr lang="en-GB" b="1" dirty="0" smtClean="0">
                <a:latin typeface="Trebuchet MS" panose="020B0603020202020204" pitchFamily="34" charset="0"/>
              </a:rPr>
              <a:t>n</a:t>
            </a:r>
            <a:r>
              <a:rPr lang="cs-CZ" b="1" dirty="0" err="1" smtClean="0">
                <a:latin typeface="Trebuchet MS" panose="020B0603020202020204" pitchFamily="34" charset="0"/>
              </a:rPr>
              <a:t>atočení</a:t>
            </a:r>
            <a:r>
              <a:rPr lang="cs-CZ" b="1" dirty="0" smtClean="0">
                <a:latin typeface="Trebuchet MS" panose="020B0603020202020204" pitchFamily="34" charset="0"/>
              </a:rPr>
              <a:t> prostorových souřadnic</a:t>
            </a:r>
            <a:endParaRPr lang="cs-CZ" b="1" dirty="0">
              <a:latin typeface="Trebuchet MS" panose="020B0603020202020204" pitchFamily="34" charset="0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851218" y="1301327"/>
            <a:ext cx="2871191" cy="2639303"/>
            <a:chOff x="5916572" y="772704"/>
            <a:chExt cx="2871191" cy="2639303"/>
          </a:xfrm>
        </p:grpSpPr>
        <p:sp>
          <p:nvSpPr>
            <p:cNvPr id="70" name="TextovéPole 69"/>
            <p:cNvSpPr txBox="1"/>
            <p:nvPr/>
          </p:nvSpPr>
          <p:spPr>
            <a:xfrm>
              <a:off x="5916572" y="772704"/>
              <a:ext cx="405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y</a:t>
              </a:r>
              <a:r>
                <a:rPr lang="en-GB" sz="2000" i="1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’</a:t>
              </a:r>
              <a:endParaRPr lang="cs-CZ" sz="2000" i="1" dirty="0" smtClean="0">
                <a:solidFill>
                  <a:srgbClr val="0099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8382464" y="3011897"/>
              <a:ext cx="405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x</a:t>
              </a:r>
              <a:r>
                <a:rPr lang="en-GB" sz="2000" i="1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’</a:t>
              </a:r>
              <a:endParaRPr lang="cs-CZ" sz="2000" i="1" dirty="0" smtClean="0">
                <a:solidFill>
                  <a:srgbClr val="009900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5942264" y="1172466"/>
              <a:ext cx="2504435" cy="2219692"/>
              <a:chOff x="6126448" y="1389540"/>
              <a:chExt cx="2504435" cy="2219692"/>
            </a:xfrm>
          </p:grpSpPr>
          <p:cxnSp>
            <p:nvCxnSpPr>
              <p:cNvPr id="36" name="Přímá spojnice se šipkou 35"/>
              <p:cNvCxnSpPr/>
              <p:nvPr/>
            </p:nvCxnSpPr>
            <p:spPr>
              <a:xfrm>
                <a:off x="6126448" y="3448760"/>
                <a:ext cx="2504435" cy="0"/>
              </a:xfrm>
              <a:prstGeom prst="straightConnector1">
                <a:avLst/>
              </a:prstGeom>
              <a:ln w="254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se šipkou 66"/>
              <p:cNvCxnSpPr/>
              <p:nvPr/>
            </p:nvCxnSpPr>
            <p:spPr>
              <a:xfrm flipV="1">
                <a:off x="6278848" y="1389540"/>
                <a:ext cx="0" cy="2219692"/>
              </a:xfrm>
              <a:prstGeom prst="straightConnector1">
                <a:avLst/>
              </a:prstGeom>
              <a:ln w="254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ovéPole 80"/>
            <p:cNvSpPr txBox="1"/>
            <p:nvPr/>
          </p:nvSpPr>
          <p:spPr>
            <a:xfrm>
              <a:off x="7069669" y="2585322"/>
              <a:ext cx="1570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[</a:t>
              </a:r>
              <a:r>
                <a:rPr lang="en-GB" dirty="0" err="1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x’,y</a:t>
              </a:r>
              <a:r>
                <a:rPr lang="en-GB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’]=[5,0</a:t>
              </a:r>
              <a:r>
                <a:rPr lang="en-GB" dirty="0">
                  <a:solidFill>
                    <a:srgbClr val="009900"/>
                  </a:solidFill>
                  <a:latin typeface="Trebuchet MS" panose="020B0603020202020204" pitchFamily="34" charset="0"/>
                </a:rPr>
                <a:t>]</a:t>
              </a:r>
              <a:endParaRPr lang="cs-CZ" dirty="0" smtClean="0">
                <a:solidFill>
                  <a:srgbClr val="0099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" name="Ovál 40"/>
            <p:cNvSpPr/>
            <p:nvPr/>
          </p:nvSpPr>
          <p:spPr>
            <a:xfrm>
              <a:off x="7275742" y="3125228"/>
              <a:ext cx="198000" cy="19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1029310" y="1700900"/>
            <a:ext cx="2687498" cy="3626145"/>
            <a:chOff x="6094664" y="1173084"/>
            <a:chExt cx="2687498" cy="3626145"/>
          </a:xfrm>
        </p:grpSpPr>
        <p:sp>
          <p:nvSpPr>
            <p:cNvPr id="72" name="TextovéPole 71"/>
            <p:cNvSpPr txBox="1"/>
            <p:nvPr/>
          </p:nvSpPr>
          <p:spPr>
            <a:xfrm>
              <a:off x="7194481" y="1173084"/>
              <a:ext cx="405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y</a:t>
              </a:r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7940154" y="4399119"/>
              <a:ext cx="405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x</a:t>
              </a:r>
            </a:p>
          </p:txBody>
        </p:sp>
        <p:grpSp>
          <p:nvGrpSpPr>
            <p:cNvPr id="39" name="Skupina 38"/>
            <p:cNvGrpSpPr/>
            <p:nvPr/>
          </p:nvGrpSpPr>
          <p:grpSpPr>
            <a:xfrm rot="2121560">
              <a:off x="6277727" y="1979592"/>
              <a:ext cx="2504435" cy="2219692"/>
              <a:chOff x="6278848" y="1541940"/>
              <a:chExt cx="2504435" cy="2219692"/>
            </a:xfrm>
          </p:grpSpPr>
          <p:cxnSp>
            <p:nvCxnSpPr>
              <p:cNvPr id="68" name="Přímá spojnice se šipkou 67"/>
              <p:cNvCxnSpPr/>
              <p:nvPr/>
            </p:nvCxnSpPr>
            <p:spPr>
              <a:xfrm>
                <a:off x="6278848" y="3601160"/>
                <a:ext cx="2504435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se šipkou 68"/>
              <p:cNvCxnSpPr/>
              <p:nvPr/>
            </p:nvCxnSpPr>
            <p:spPr>
              <a:xfrm flipV="1">
                <a:off x="6431248" y="1541940"/>
                <a:ext cx="0" cy="221969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Volný tvar 76"/>
            <p:cNvSpPr/>
            <p:nvPr/>
          </p:nvSpPr>
          <p:spPr>
            <a:xfrm>
              <a:off x="6094664" y="2238911"/>
              <a:ext cx="585480" cy="164460"/>
            </a:xfrm>
            <a:custGeom>
              <a:avLst/>
              <a:gdLst>
                <a:gd name="connsiteX0" fmla="*/ 0 w 585480"/>
                <a:gd name="connsiteY0" fmla="*/ 0 h 164460"/>
                <a:gd name="connsiteX1" fmla="*/ 585480 w 585480"/>
                <a:gd name="connsiteY1" fmla="*/ 164460 h 16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480" h="164460">
                  <a:moveTo>
                    <a:pt x="0" y="0"/>
                  </a:moveTo>
                  <a:cubicBezTo>
                    <a:pt x="208865" y="22476"/>
                    <a:pt x="417730" y="44952"/>
                    <a:pt x="585480" y="164460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6252971" y="1740698"/>
              <a:ext cx="373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j</a:t>
              </a:r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1477162" y="3167122"/>
            <a:ext cx="2279299" cy="1171457"/>
            <a:chOff x="6538944" y="2637946"/>
            <a:chExt cx="2279299" cy="1171457"/>
          </a:xfrm>
        </p:grpSpPr>
        <p:cxnSp>
          <p:nvCxnSpPr>
            <p:cNvPr id="82" name="Přímá spojnice se šipkou 81"/>
            <p:cNvCxnSpPr/>
            <p:nvPr/>
          </p:nvCxnSpPr>
          <p:spPr>
            <a:xfrm flipV="1">
              <a:off x="6941733" y="3306123"/>
              <a:ext cx="373477" cy="503280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>
              <a:off x="6538944" y="2637946"/>
              <a:ext cx="776266" cy="533658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ovéPole 88"/>
            <p:cNvSpPr txBox="1"/>
            <p:nvPr/>
          </p:nvSpPr>
          <p:spPr>
            <a:xfrm>
              <a:off x="7240527" y="3421999"/>
              <a:ext cx="157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[</a:t>
              </a:r>
              <a:r>
                <a:rPr lang="en-GB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x,y</a:t>
              </a:r>
              <a:r>
                <a:rPr lang="en-GB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]=[4,3]</a:t>
              </a:r>
              <a:endParaRPr lang="cs-CZ" dirty="0" smtClean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65743" y="5528260"/>
                <a:ext cx="3670757" cy="6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latin typeface="Trebuchet MS" panose="020B0603020202020204" pitchFamily="34" charset="0"/>
                  </a:rPr>
                  <a:t>Při natočení se z</a:t>
                </a:r>
                <a:r>
                  <a:rPr lang="en-GB" dirty="0" err="1" smtClean="0">
                    <a:latin typeface="Trebuchet MS" panose="020B0603020202020204" pitchFamily="34" charset="0"/>
                  </a:rPr>
                  <a:t>achov</a:t>
                </a:r>
                <a:r>
                  <a:rPr lang="cs-CZ" dirty="0" err="1" smtClean="0">
                    <a:latin typeface="Trebuchet MS" panose="020B0603020202020204" pitchFamily="34" charset="0"/>
                  </a:rPr>
                  <a:t>ává</a:t>
                </a:r>
                <a:r>
                  <a:rPr lang="cs-CZ" dirty="0" smtClean="0">
                    <a:latin typeface="Trebuchet MS" panose="020B0603020202020204" pitchFamily="34" charset="0"/>
                  </a:rPr>
                  <a:t> délka: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3" y="5528260"/>
                <a:ext cx="3670757" cy="67377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539460" y="3700780"/>
                <a:ext cx="4238405" cy="1842749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dirty="0" smtClean="0">
                    <a:solidFill>
                      <a:srgbClr val="0000B4"/>
                    </a:solidFill>
                    <a:latin typeface="Trebuchet MS" panose="020B0603020202020204" pitchFamily="34" charset="0"/>
                  </a:rPr>
                  <a:t>Při Lorentzově transformaci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dirty="0">
                    <a:latin typeface="Trebuchet MS" panose="020B0603020202020204" pitchFamily="34" charset="0"/>
                  </a:rPr>
                  <a:t>d</a:t>
                </a:r>
                <a:r>
                  <a:rPr lang="cs-CZ" sz="1600" dirty="0" smtClean="0">
                    <a:latin typeface="Trebuchet MS" panose="020B0603020202020204" pitchFamily="34" charset="0"/>
                  </a:rPr>
                  <a:t>élka se nezachovává (kontrakce délek)</a:t>
                </a:r>
                <a:endParaRPr lang="en-GB" sz="1600" dirty="0" smtClean="0">
                  <a:latin typeface="Trebuchet MS" panose="020B0603020202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600" dirty="0" err="1" smtClean="0">
                    <a:latin typeface="Trebuchet MS" panose="020B0603020202020204" pitchFamily="34" charset="0"/>
                  </a:rPr>
                  <a:t>doba</a:t>
                </a:r>
                <a:r>
                  <a:rPr lang="en-GB" sz="1600" dirty="0" smtClean="0">
                    <a:latin typeface="Trebuchet MS" panose="020B0603020202020204" pitchFamily="34" charset="0"/>
                  </a:rPr>
                  <a:t> se </a:t>
                </a:r>
                <a:r>
                  <a:rPr lang="en-GB" sz="1600" dirty="0" err="1" smtClean="0">
                    <a:latin typeface="Trebuchet MS" panose="020B0603020202020204" pitchFamily="34" charset="0"/>
                  </a:rPr>
                  <a:t>nezachov</a:t>
                </a:r>
                <a:r>
                  <a:rPr lang="cs-CZ" sz="1600" dirty="0" err="1" smtClean="0">
                    <a:latin typeface="Trebuchet MS" panose="020B0603020202020204" pitchFamily="34" charset="0"/>
                  </a:rPr>
                  <a:t>ává</a:t>
                </a:r>
                <a:r>
                  <a:rPr lang="cs-CZ" sz="1600" dirty="0" smtClean="0">
                    <a:latin typeface="Trebuchet MS" panose="020B0603020202020204" pitchFamily="34" charset="0"/>
                  </a:rPr>
                  <a:t> (dilatace času)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dirty="0" smtClean="0">
                    <a:latin typeface="Trebuchet MS" panose="020B0603020202020204" pitchFamily="34" charset="0"/>
                  </a:rPr>
                  <a:t>zachovává se </a:t>
                </a:r>
                <a:r>
                  <a:rPr lang="cs-CZ" sz="16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časoprostorový interval</a:t>
                </a:r>
                <a:endParaRPr lang="en-GB" sz="1600" b="1" dirty="0" smtClean="0">
                  <a:solidFill>
                    <a:srgbClr val="C00000"/>
                  </a:solidFill>
                  <a:latin typeface="Trebuchet MS" panose="020B0603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𝒛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  <m:sSub>
                                <m:sSubPr>
                                  <m:ctrlP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000" b="1" dirty="0" smtClean="0">
                  <a:solidFill>
                    <a:srgbClr val="C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460" y="3700780"/>
                <a:ext cx="4238405" cy="1842749"/>
              </a:xfrm>
              <a:prstGeom prst="rect">
                <a:avLst/>
              </a:prstGeom>
              <a:blipFill rotWithShape="1">
                <a:blip r:embed="rId4"/>
                <a:stretch>
                  <a:fillRect l="-1001" t="-1307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27017" y="332656"/>
            <a:ext cx="84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Relativita současnosti</a:t>
            </a:r>
            <a:endParaRPr lang="cs-CZ" sz="2000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272643" y="1254039"/>
            <a:ext cx="0" cy="4924693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306286" y="3685904"/>
            <a:ext cx="6335486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062969" y="881573"/>
            <a:ext cx="5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009900"/>
                </a:solidFill>
                <a:latin typeface="Trebuchet MS" panose="020B0603020202020204" pitchFamily="34" charset="0"/>
              </a:rPr>
              <a:t>ct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89523" y="3448760"/>
            <a:ext cx="46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x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1567543" y="888294"/>
            <a:ext cx="5702785" cy="5290439"/>
            <a:chOff x="1567543" y="888294"/>
            <a:chExt cx="5702785" cy="5290439"/>
          </a:xfrm>
        </p:grpSpPr>
        <p:cxnSp>
          <p:nvCxnSpPr>
            <p:cNvPr id="26" name="Přímá spojnice se šipkou 25"/>
            <p:cNvCxnSpPr/>
            <p:nvPr/>
          </p:nvCxnSpPr>
          <p:spPr>
            <a:xfrm flipV="1">
              <a:off x="2841171" y="1254039"/>
              <a:ext cx="2808514" cy="492469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1567543" y="2199458"/>
              <a:ext cx="5278241" cy="304527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5538626" y="888294"/>
              <a:ext cx="587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ct</a:t>
              </a:r>
              <a:endParaRPr lang="cs-CZ" sz="2000" i="1" dirty="0" smtClean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6832722" y="1921031"/>
              <a:ext cx="437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x</a:t>
              </a:r>
              <a:endParaRPr lang="cs-CZ" sz="2000" i="1" dirty="0" smtClean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2822988" y="3006085"/>
            <a:ext cx="12458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b="1" dirty="0" smtClean="0">
                <a:latin typeface="Trebuchet MS" panose="020B0603020202020204" pitchFamily="34" charset="0"/>
              </a:rPr>
              <a:t>zadní dveře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698691" y="2304515"/>
            <a:ext cx="5024532" cy="2543983"/>
            <a:chOff x="698691" y="2304515"/>
            <a:chExt cx="5024532" cy="2543983"/>
          </a:xfrm>
        </p:grpSpPr>
        <p:cxnSp>
          <p:nvCxnSpPr>
            <p:cNvPr id="39" name="Přímá spojnice se šipkou 38"/>
            <p:cNvCxnSpPr/>
            <p:nvPr/>
          </p:nvCxnSpPr>
          <p:spPr>
            <a:xfrm flipV="1">
              <a:off x="1306286" y="2304515"/>
              <a:ext cx="4416937" cy="2543983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 rot="19778465">
              <a:off x="698691" y="4225561"/>
              <a:ext cx="20508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sou</a:t>
              </a:r>
              <a:r>
                <a:rPr lang="cs-CZ" sz="150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časné události</a:t>
              </a: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5316327" y="1932084"/>
            <a:ext cx="134684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b="1" dirty="0" smtClean="0">
                <a:latin typeface="Trebuchet MS" panose="020B0603020202020204" pitchFamily="34" charset="0"/>
              </a:rPr>
              <a:t>přední dveře</a:t>
            </a:r>
          </a:p>
        </p:txBody>
      </p:sp>
      <p:sp>
        <p:nvSpPr>
          <p:cNvPr id="2" name="Ovál 1"/>
          <p:cNvSpPr/>
          <p:nvPr/>
        </p:nvSpPr>
        <p:spPr>
          <a:xfrm>
            <a:off x="3678156" y="333554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5469685" y="230451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2" name="Picture 2" descr="D:\Pavel\Documents\Fyzika\Science To Go\Relativita\Obrazek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06" y="177760"/>
            <a:ext cx="1891508" cy="28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88906" y="2574059"/>
            <a:ext cx="7124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1. Inerciální vztažná soustava</a:t>
            </a:r>
          </a:p>
          <a:p>
            <a:pPr algn="ctr"/>
            <a:r>
              <a:rPr lang="cs-CZ" sz="40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a principy relativity</a:t>
            </a:r>
          </a:p>
        </p:txBody>
      </p:sp>
    </p:spTree>
    <p:extLst>
      <p:ext uri="{BB962C8B-B14F-4D97-AF65-F5344CB8AC3E}">
        <p14:creationId xmlns:p14="http://schemas.microsoft.com/office/powerpoint/2010/main" val="35560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27017" y="332656"/>
            <a:ext cx="84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Relativita současnosti</a:t>
            </a:r>
            <a:endParaRPr lang="cs-CZ" sz="2000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272643" y="1254039"/>
            <a:ext cx="0" cy="4924693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306286" y="3685904"/>
            <a:ext cx="6335486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062969" y="881573"/>
            <a:ext cx="5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>
                <a:solidFill>
                  <a:srgbClr val="009900"/>
                </a:solidFill>
                <a:latin typeface="Trebuchet MS" panose="020B0603020202020204" pitchFamily="34" charset="0"/>
              </a:rPr>
              <a:t>ct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89523" y="3448760"/>
            <a:ext cx="46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x</a:t>
            </a:r>
            <a:r>
              <a:rPr lang="en-GB" sz="2000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’</a:t>
            </a:r>
            <a:endParaRPr lang="cs-CZ" sz="2000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1567543" y="888294"/>
            <a:ext cx="5702785" cy="5290439"/>
            <a:chOff x="1567543" y="888294"/>
            <a:chExt cx="5702785" cy="5290439"/>
          </a:xfrm>
        </p:grpSpPr>
        <p:cxnSp>
          <p:nvCxnSpPr>
            <p:cNvPr id="26" name="Přímá spojnice se šipkou 25"/>
            <p:cNvCxnSpPr/>
            <p:nvPr/>
          </p:nvCxnSpPr>
          <p:spPr>
            <a:xfrm flipV="1">
              <a:off x="2841171" y="1254039"/>
              <a:ext cx="2808514" cy="492469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1567543" y="2199458"/>
              <a:ext cx="5278241" cy="304527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5538626" y="888294"/>
              <a:ext cx="587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ct</a:t>
              </a:r>
              <a:endParaRPr lang="cs-CZ" sz="2000" i="1" dirty="0" smtClean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6832722" y="1921031"/>
              <a:ext cx="437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x</a:t>
              </a:r>
              <a:endParaRPr lang="cs-CZ" sz="2000" i="1" dirty="0" smtClean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2822988" y="3006085"/>
            <a:ext cx="12458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b="1" dirty="0" smtClean="0">
                <a:latin typeface="Trebuchet MS" panose="020B0603020202020204" pitchFamily="34" charset="0"/>
              </a:rPr>
              <a:t>zadní dveře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316327" y="1932084"/>
            <a:ext cx="134684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b="1" dirty="0" smtClean="0">
                <a:latin typeface="Trebuchet MS" panose="020B0603020202020204" pitchFamily="34" charset="0"/>
              </a:rPr>
              <a:t>přední dveře</a:t>
            </a:r>
          </a:p>
        </p:txBody>
      </p:sp>
      <p:sp>
        <p:nvSpPr>
          <p:cNvPr id="2" name="Ovál 1"/>
          <p:cNvSpPr/>
          <p:nvPr/>
        </p:nvSpPr>
        <p:spPr>
          <a:xfrm>
            <a:off x="3678156" y="333554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5469685" y="230451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Skupina 15"/>
          <p:cNvGrpSpPr/>
          <p:nvPr/>
        </p:nvGrpSpPr>
        <p:grpSpPr>
          <a:xfrm>
            <a:off x="1152389" y="3114555"/>
            <a:ext cx="3347603" cy="323165"/>
            <a:chOff x="1152389" y="3114555"/>
            <a:chExt cx="3347603" cy="323165"/>
          </a:xfrm>
        </p:grpSpPr>
        <p:cxnSp>
          <p:nvCxnSpPr>
            <p:cNvPr id="21" name="Přímá spojnice 20"/>
            <p:cNvCxnSpPr/>
            <p:nvPr/>
          </p:nvCxnSpPr>
          <p:spPr>
            <a:xfrm>
              <a:off x="1306286" y="3424564"/>
              <a:ext cx="3193706" cy="0"/>
            </a:xfrm>
            <a:prstGeom prst="line">
              <a:avLst/>
            </a:prstGeom>
            <a:ln w="127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1152389" y="3114555"/>
              <a:ext cx="15513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dřívější událost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199287" y="2056497"/>
            <a:ext cx="4525387" cy="338018"/>
            <a:chOff x="1199287" y="2056497"/>
            <a:chExt cx="4525387" cy="338018"/>
          </a:xfrm>
        </p:grpSpPr>
        <p:cxnSp>
          <p:nvCxnSpPr>
            <p:cNvPr id="24" name="Přímá spojnice 23"/>
            <p:cNvCxnSpPr/>
            <p:nvPr/>
          </p:nvCxnSpPr>
          <p:spPr>
            <a:xfrm>
              <a:off x="1361732" y="2394515"/>
              <a:ext cx="4362942" cy="0"/>
            </a:xfrm>
            <a:prstGeom prst="line">
              <a:avLst/>
            </a:prstGeom>
            <a:ln w="127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1199287" y="2056497"/>
              <a:ext cx="17104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pozdější událost</a:t>
              </a:r>
            </a:p>
          </p:txBody>
        </p:sp>
      </p:grpSp>
      <p:pic>
        <p:nvPicPr>
          <p:cNvPr id="41" name="Picture 3" descr="D:\Pavel\Documents\Fyzika\Science To Go\Relativita\Relativi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30" y="1533478"/>
            <a:ext cx="1850459" cy="27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27017" y="332656"/>
            <a:ext cx="843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Relativita současnosti</a:t>
            </a:r>
            <a:endParaRPr lang="cs-CZ" sz="2000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6" name="Picture 2" descr="D:\Pavel\Desktop\Obráz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68" y="247595"/>
            <a:ext cx="3004955" cy="23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723974" y="999295"/>
            <a:ext cx="407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rebuchet MS" panose="020B0603020202020204" pitchFamily="34" charset="0"/>
              </a:rPr>
              <a:t>Paradox</a:t>
            </a:r>
            <a:r>
              <a:rPr lang="cs-CZ" dirty="0" smtClean="0">
                <a:latin typeface="Trebuchet MS" panose="020B0603020202020204" pitchFamily="34" charset="0"/>
              </a:rPr>
              <a:t>: ukládání dlouhého žebříku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131331" y="1594146"/>
            <a:ext cx="756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garáž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318726" y="1564967"/>
            <a:ext cx="2825688" cy="1219722"/>
            <a:chOff x="1318726" y="1564967"/>
            <a:chExt cx="2825688" cy="1219722"/>
          </a:xfrm>
        </p:grpSpPr>
        <p:pic>
          <p:nvPicPr>
            <p:cNvPr id="2052" name="Picture 4" descr="https://upload.wikimedia.org/wikipedia/commons/thumb/7/74/Ladder_Paradox_Overview.svg/278px-Ladder_Paradox_Overview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726" y="1564967"/>
              <a:ext cx="2825688" cy="1219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2499317" y="2006417"/>
              <a:ext cx="578546" cy="332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644697" y="2351447"/>
            <a:ext cx="13580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přední dveře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19336" y="2338815"/>
            <a:ext cx="12570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zadní dveře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430278" y="2087484"/>
            <a:ext cx="756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žebřík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27018" y="2887824"/>
            <a:ext cx="4168996" cy="2191061"/>
            <a:chOff x="627018" y="2887824"/>
            <a:chExt cx="4168996" cy="2191061"/>
          </a:xfrm>
        </p:grpSpPr>
        <p:grpSp>
          <p:nvGrpSpPr>
            <p:cNvPr id="12" name="Skupina 11"/>
            <p:cNvGrpSpPr/>
            <p:nvPr/>
          </p:nvGrpSpPr>
          <p:grpSpPr>
            <a:xfrm>
              <a:off x="850370" y="3674821"/>
              <a:ext cx="1778480" cy="1404064"/>
              <a:chOff x="838894" y="3321682"/>
              <a:chExt cx="1778480" cy="1404064"/>
            </a:xfrm>
          </p:grpSpPr>
          <p:pic>
            <p:nvPicPr>
              <p:cNvPr id="6148" name="Picture 4" descr="https://upload.wikimedia.org/wikipedia/commons/thumb/7/72/Ladder_Paradox_GarageFrame.svg/152px-Ladder_Paradox_GarageFrame.svg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94" y="3321682"/>
                <a:ext cx="1778480" cy="1404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Obdélník 38"/>
              <p:cNvSpPr/>
              <p:nvPr/>
            </p:nvSpPr>
            <p:spPr>
              <a:xfrm>
                <a:off x="1338460" y="3807708"/>
                <a:ext cx="578546" cy="332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1049186" y="4086834"/>
                <a:ext cx="1148005" cy="166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8" name="TextovéPole 17"/>
            <p:cNvSpPr txBox="1"/>
            <p:nvPr/>
          </p:nvSpPr>
          <p:spPr>
            <a:xfrm>
              <a:off x="627018" y="2887824"/>
              <a:ext cx="41689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anose="020B0603020202020204" pitchFamily="34" charset="0"/>
                </a:rPr>
                <a:t>Rozhýbeme </a:t>
              </a:r>
              <a:r>
                <a:rPr lang="cs-CZ" sz="1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žebřík</a:t>
              </a:r>
              <a:r>
                <a:rPr lang="cs-CZ" sz="140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</a:t>
              </a:r>
              <a:r>
                <a:rPr lang="cs-CZ" sz="1400" dirty="0" smtClean="0">
                  <a:latin typeface="Trebuchet MS" panose="020B0603020202020204" pitchFamily="34" charset="0"/>
                </a:rPr>
                <a:t>na relativistickou rychlost </a:t>
              </a:r>
              <a:r>
                <a:rPr lang="cs-CZ" sz="1400" b="1" i="1" dirty="0" smtClean="0">
                  <a:latin typeface="Trebuchet MS" panose="020B0603020202020204" pitchFamily="34" charset="0"/>
                </a:rPr>
                <a:t>v</a:t>
              </a:r>
              <a:r>
                <a:rPr lang="cs-CZ" sz="1400" dirty="0" smtClean="0">
                  <a:latin typeface="Trebuchet MS" panose="020B0603020202020204" pitchFamily="34" charset="0"/>
                </a:rPr>
                <a:t>.</a:t>
              </a:r>
            </a:p>
            <a:p>
              <a:r>
                <a:rPr lang="cs-CZ" sz="1400" dirty="0" smtClean="0">
                  <a:latin typeface="Trebuchet MS" panose="020B0603020202020204" pitchFamily="34" charset="0"/>
                </a:rPr>
                <a:t>Díky </a:t>
              </a:r>
              <a:r>
                <a:rPr lang="cs-CZ" sz="1400" b="1" dirty="0" smtClean="0">
                  <a:latin typeface="Trebuchet MS" panose="020B0603020202020204" pitchFamily="34" charset="0"/>
                </a:rPr>
                <a:t>kontrakci délek</a:t>
              </a:r>
              <a:r>
                <a:rPr lang="cs-CZ" sz="1400" dirty="0" smtClean="0">
                  <a:latin typeface="Trebuchet MS" panose="020B0603020202020204" pitchFamily="34" charset="0"/>
                </a:rPr>
                <a:t> se vůči garáži zkrátí a vejde se dovnitř. Když je uvnitř, zavřeme </a:t>
              </a:r>
              <a:r>
                <a:rPr lang="cs-CZ" sz="1400" b="1" dirty="0" smtClean="0">
                  <a:latin typeface="Trebuchet MS" panose="020B0603020202020204" pitchFamily="34" charset="0"/>
                </a:rPr>
                <a:t>naráz </a:t>
              </a:r>
              <a:r>
                <a:rPr lang="cs-CZ" sz="1400" dirty="0" smtClean="0">
                  <a:latin typeface="Trebuchet MS" panose="020B0603020202020204" pitchFamily="34" charset="0"/>
                </a:rPr>
                <a:t>dveře.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959679" y="2909845"/>
            <a:ext cx="4105379" cy="2202417"/>
            <a:chOff x="4959679" y="2909845"/>
            <a:chExt cx="4105379" cy="2202417"/>
          </a:xfrm>
        </p:grpSpPr>
        <p:grpSp>
          <p:nvGrpSpPr>
            <p:cNvPr id="15" name="Skupina 14"/>
            <p:cNvGrpSpPr/>
            <p:nvPr/>
          </p:nvGrpSpPr>
          <p:grpSpPr>
            <a:xfrm>
              <a:off x="5223126" y="3687520"/>
              <a:ext cx="1881360" cy="1424742"/>
              <a:chOff x="3253951" y="3314160"/>
              <a:chExt cx="1881360" cy="1424742"/>
            </a:xfrm>
          </p:grpSpPr>
          <p:pic>
            <p:nvPicPr>
              <p:cNvPr id="6150" name="Picture 6" descr="https://upload.wikimedia.org/wikipedia/commons/thumb/4/4b/Ladder_Paradox_LadderFrame.svg/150px-Ladder_Paradox_LadderFrame.svg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3951" y="3314160"/>
                <a:ext cx="1780926" cy="1424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bdélník 40"/>
              <p:cNvSpPr/>
              <p:nvPr/>
            </p:nvSpPr>
            <p:spPr>
              <a:xfrm>
                <a:off x="3791490" y="3973907"/>
                <a:ext cx="578546" cy="272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460695" y="3387884"/>
                <a:ext cx="578546" cy="432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4556765" y="3701359"/>
                <a:ext cx="578546" cy="272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4959679" y="2909845"/>
              <a:ext cx="41053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anose="020B0603020202020204" pitchFamily="34" charset="0"/>
                </a:rPr>
                <a:t>Sedíme na žebříku a </a:t>
              </a:r>
              <a:r>
                <a:rPr lang="cs-CZ" sz="1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garáž</a:t>
              </a:r>
              <a:r>
                <a:rPr lang="cs-CZ" sz="1400" dirty="0" smtClean="0">
                  <a:latin typeface="Trebuchet MS" panose="020B0603020202020204" pitchFamily="34" charset="0"/>
                </a:rPr>
                <a:t> se vůči nám pohybuje</a:t>
              </a:r>
              <a:r>
                <a:rPr lang="cs-CZ" sz="140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</a:t>
              </a:r>
              <a:r>
                <a:rPr lang="cs-CZ" sz="1400" dirty="0" smtClean="0">
                  <a:latin typeface="Trebuchet MS" panose="020B0603020202020204" pitchFamily="34" charset="0"/>
                </a:rPr>
                <a:t>rychlostí </a:t>
              </a:r>
              <a:r>
                <a:rPr lang="cs-CZ" sz="1400" b="1" dirty="0" smtClean="0">
                  <a:latin typeface="Trebuchet MS" panose="020B0603020202020204" pitchFamily="34" charset="0"/>
                </a:rPr>
                <a:t>v</a:t>
              </a:r>
              <a:r>
                <a:rPr lang="cs-CZ" sz="1400" dirty="0" smtClean="0">
                  <a:latin typeface="Trebuchet MS" panose="020B0603020202020204" pitchFamily="34" charset="0"/>
                </a:rPr>
                <a:t>. Kvůli </a:t>
              </a:r>
              <a:r>
                <a:rPr lang="cs-CZ" sz="1400" b="1" dirty="0" smtClean="0">
                  <a:latin typeface="Trebuchet MS" panose="020B0603020202020204" pitchFamily="34" charset="0"/>
                </a:rPr>
                <a:t>kontrakci délek</a:t>
              </a:r>
              <a:r>
                <a:rPr lang="cs-CZ" sz="1400" dirty="0" smtClean="0">
                  <a:latin typeface="Trebuchet MS" panose="020B0603020202020204" pitchFamily="34" charset="0"/>
                </a:rPr>
                <a:t> se garáž zkrátí a žebřík se dovnitř tuplem nevejde.</a:t>
              </a:r>
            </a:p>
          </p:txBody>
        </p:sp>
      </p:grpSp>
      <p:pic>
        <p:nvPicPr>
          <p:cNvPr id="6152" name="Picture 8" descr="https://upload.wikimedia.org/wikipedia/commons/thumb/3/3b/Ladder_Paradox_GarageScenario.svg/390px-Ladder_Paradox_GarageScenari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12" y="3589517"/>
            <a:ext cx="1671638" cy="28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pload.wikimedia.org/wikipedia/commons/thumb/2/25/Ladder_Paradox_LadderScenario.svg/390px-Ladder_Paradox_LadderScenari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76" y="3401398"/>
            <a:ext cx="1485900" cy="30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9046" y="287392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Shrnutí – </a:t>
            </a:r>
            <a:r>
              <a:rPr lang="cs-CZ" sz="3200" b="1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Speciální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teorie relativity</a:t>
            </a:r>
          </a:p>
        </p:txBody>
      </p:sp>
      <p:pic>
        <p:nvPicPr>
          <p:cNvPr id="5123" name="Picture 3" descr="D:\Pavel\Documents\Fyzika\Science To Go\Hodin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" y="1598352"/>
            <a:ext cx="323749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Pavel\Documents\Fyzika\Science To Go\Hodiny 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64" y="1598351"/>
            <a:ext cx="108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Pavel\Documents\Fyzika\Science To Go\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65" y="5050139"/>
            <a:ext cx="1024118" cy="11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Pavel\Documents\Fyzika\Science To Go\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6" y="5050136"/>
            <a:ext cx="1024118" cy="11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Pavel\Documents\Fyzika\Science To Go\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12" y="5050135"/>
            <a:ext cx="1024118" cy="11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:\Pavel\Documents\Fyzika\Science To Go\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55" y="5050137"/>
            <a:ext cx="1024118" cy="11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61788" y="882000"/>
            <a:ext cx="243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rebuchet MS" panose="020B0603020202020204" pitchFamily="34" charset="0"/>
              </a:rPr>
              <a:t>(jen v systémech,</a:t>
            </a:r>
          </a:p>
          <a:p>
            <a:pPr algn="ctr"/>
            <a:r>
              <a:rPr lang="cs-CZ" sz="1600" dirty="0" smtClean="0">
                <a:latin typeface="Trebuchet MS" panose="020B0603020202020204" pitchFamily="34" charset="0"/>
              </a:rPr>
              <a:t>v nichž nepůsobí síly)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762725" y="1423851"/>
            <a:ext cx="2304356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534140" y="976660"/>
            <a:ext cx="290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v</a:t>
            </a:r>
            <a:r>
              <a:rPr lang="en-GB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 = 280 000 km/s = 94% </a:t>
            </a:r>
            <a:r>
              <a:rPr lang="en-GB" b="1" i="1" dirty="0" smtClean="0">
                <a:solidFill>
                  <a:srgbClr val="009900"/>
                </a:solidFill>
                <a:latin typeface="Trebuchet MS" panose="020B0603020202020204" pitchFamily="34" charset="0"/>
              </a:rPr>
              <a:t>c</a:t>
            </a:r>
            <a:endParaRPr lang="cs-CZ" b="1" i="1" dirty="0" smtClean="0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453049" y="2498662"/>
            <a:ext cx="2651761" cy="161582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400" dirty="0" smtClean="0">
                <a:latin typeface="Trebuchet MS" panose="020B0603020202020204" pitchFamily="34" charset="0"/>
              </a:rPr>
              <a:t>předměty se zplošťují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400" dirty="0" smtClean="0">
                <a:latin typeface="Trebuchet MS" panose="020B0603020202020204" pitchFamily="34" charset="0"/>
              </a:rPr>
              <a:t>čas pro ně ubíhá pomaleji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400" dirty="0" smtClean="0">
                <a:latin typeface="Trebuchet MS" panose="020B0603020202020204" pitchFamily="34" charset="0"/>
              </a:rPr>
              <a:t>jejich barva je více červená (pokud se od nás vzdalují)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cs-CZ" sz="1400" dirty="0" smtClean="0">
                <a:latin typeface="Trebuchet MS" panose="020B0603020202020204" pitchFamily="34" charset="0"/>
              </a:rPr>
              <a:t>těžknou</a:t>
            </a:r>
          </a:p>
        </p:txBody>
      </p:sp>
    </p:spTree>
    <p:extLst>
      <p:ext uri="{BB962C8B-B14F-4D97-AF65-F5344CB8AC3E}">
        <p14:creationId xmlns:p14="http://schemas.microsoft.com/office/powerpoint/2010/main" val="33135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95986" y="2967689"/>
            <a:ext cx="7538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40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3. Kde </a:t>
            </a:r>
            <a:r>
              <a:rPr lang="cs-CZ" sz="4000" dirty="0">
                <a:solidFill>
                  <a:srgbClr val="0000B4"/>
                </a:solidFill>
                <a:latin typeface="Trebuchet MS" panose="020B0603020202020204" pitchFamily="34" charset="0"/>
              </a:rPr>
              <a:t>se setkáme s efekty </a:t>
            </a:r>
            <a:r>
              <a:rPr lang="cs-CZ" sz="40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STR</a:t>
            </a:r>
            <a:r>
              <a:rPr lang="cs-CZ" sz="40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?</a:t>
            </a:r>
            <a:endParaRPr lang="cs-CZ" sz="40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upload.wikimedia.org/wikipedia/commons/0/04/ATLAS_Draw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6" y="3877752"/>
            <a:ext cx="3589084" cy="19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sumavanet.cz/icmodrava/user/zden%C4%9Bk/mobil-plaka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7766" y="2682199"/>
            <a:ext cx="1823565" cy="312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472572" y="364786"/>
            <a:ext cx="191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1. Vesmír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99989" y="5634892"/>
            <a:ext cx="416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3</a:t>
            </a:r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. Každodenní život - GPS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37670" y="2451366"/>
            <a:ext cx="298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2. Laboratoř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470450" y="826070"/>
            <a:ext cx="463731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velké hmotnosti (silná gravitační pole)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velké rychlosti a vzdálenosti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37670" y="2848814"/>
            <a:ext cx="469590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zkoumání nových vlastností hmoty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dirty="0" err="1" smtClean="0">
                <a:latin typeface="Trebuchet MS" panose="020B0603020202020204" pitchFamily="34" charset="0"/>
              </a:rPr>
              <a:t>Higgsův</a:t>
            </a:r>
            <a:r>
              <a:rPr lang="cs-CZ" dirty="0" smtClean="0">
                <a:latin typeface="Trebuchet MS" panose="020B0603020202020204" pitchFamily="34" charset="0"/>
              </a:rPr>
              <a:t> boson na urychlovači v </a:t>
            </a:r>
            <a:r>
              <a:rPr lang="cs-CZ" dirty="0" err="1" smtClean="0">
                <a:latin typeface="Trebuchet MS" panose="020B0603020202020204" pitchFamily="34" charset="0"/>
              </a:rPr>
              <a:t>CERNu</a:t>
            </a:r>
            <a:endParaRPr lang="cs-CZ" dirty="0" smtClean="0">
              <a:latin typeface="Trebuchet MS" panose="020B0603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28835" y="6052920"/>
            <a:ext cx="397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Trebuchet MS" panose="020B0603020202020204" pitchFamily="34" charset="0"/>
              </a:rPr>
              <a:t>velmi přesná měření času a místa</a:t>
            </a:r>
          </a:p>
        </p:txBody>
      </p:sp>
      <p:pic>
        <p:nvPicPr>
          <p:cNvPr id="14338" name="Picture 2" descr="https://upload.wikimedia.org/wikipedia/commons/thumb/5/5e/BH_LMC.png/261px-BH_LM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6" y="352010"/>
            <a:ext cx="1904196" cy="15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geek.com/wp-content/uploads/2014/10/cosmicray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75" y="332656"/>
            <a:ext cx="2134742" cy="15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gps.gov/multimedia/images/constell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1" y="289942"/>
            <a:ext cx="3327446" cy="28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40080" y="323071"/>
            <a:ext cx="818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GPS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(</a:t>
            </a:r>
            <a:r>
              <a:rPr lang="cs-CZ" sz="32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G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lobal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P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ositioning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ystem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32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7164" y="3477813"/>
            <a:ext cx="58003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latin typeface="Trebuchet MS" panose="020B0603020202020204" pitchFamily="34" charset="0"/>
              </a:rPr>
              <a:t>32 družic </a:t>
            </a:r>
            <a:r>
              <a:rPr lang="cs-CZ" dirty="0" smtClean="0">
                <a:latin typeface="Trebuchet MS" panose="020B0603020202020204" pitchFamily="34" charset="0"/>
              </a:rPr>
              <a:t>obíhajících Zemi ve výšce cca </a:t>
            </a:r>
            <a:r>
              <a:rPr lang="cs-CZ" b="1" dirty="0" smtClean="0">
                <a:latin typeface="Trebuchet MS" panose="020B0603020202020204" pitchFamily="34" charset="0"/>
              </a:rPr>
              <a:t>20 000 km </a:t>
            </a:r>
            <a:r>
              <a:rPr lang="cs-CZ" dirty="0" smtClean="0">
                <a:latin typeface="Trebuchet MS" panose="020B0603020202020204" pitchFamily="34" charset="0"/>
              </a:rPr>
              <a:t>(v každou chvíli je na každém bodě Země vidět minimálně 9 družic)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Rychlost družice vůči </a:t>
            </a:r>
            <a:r>
              <a:rPr lang="cs-CZ" i="1" dirty="0" smtClean="0">
                <a:latin typeface="Trebuchet MS" panose="020B0603020202020204" pitchFamily="34" charset="0"/>
              </a:rPr>
              <a:t>nerotující</a:t>
            </a:r>
            <a:r>
              <a:rPr lang="cs-CZ" dirty="0" smtClean="0">
                <a:latin typeface="Trebuchet MS" panose="020B0603020202020204" pitchFamily="34" charset="0"/>
              </a:rPr>
              <a:t> Zemi je cca </a:t>
            </a:r>
            <a:r>
              <a:rPr lang="cs-CZ" b="1" dirty="0" smtClean="0">
                <a:latin typeface="Trebuchet MS" panose="020B0603020202020204" pitchFamily="34" charset="0"/>
              </a:rPr>
              <a:t>4 km/s</a:t>
            </a:r>
            <a:r>
              <a:rPr lang="cs-CZ" dirty="0" smtClean="0">
                <a:latin typeface="Trebuchet MS" panose="020B0603020202020204" pitchFamily="34" charset="0"/>
              </a:rPr>
              <a:t> (každá družice Zemi oběhne 2x za den)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V každé družici – </a:t>
            </a:r>
            <a:r>
              <a:rPr lang="cs-CZ" b="1" dirty="0" smtClean="0">
                <a:latin typeface="Trebuchet MS" panose="020B0603020202020204" pitchFamily="34" charset="0"/>
              </a:rPr>
              <a:t>atomové hodiny</a:t>
            </a:r>
            <a:r>
              <a:rPr lang="cs-CZ" dirty="0" smtClean="0">
                <a:latin typeface="Trebuchet MS" panose="020B0603020202020204" pitchFamily="34" charset="0"/>
              </a:rPr>
              <a:t>, které se za den opozdí nanejvýš o 1 nanosekundu</a:t>
            </a:r>
          </a:p>
        </p:txBody>
      </p:sp>
      <p:pic>
        <p:nvPicPr>
          <p:cNvPr id="2052" name="Picture 4" descr="https://timeandnavigation.si.edu/sites/default/files/multimedia-assets/nasm2013-00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29" y="4865904"/>
            <a:ext cx="1798132" cy="15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PS IIA satell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6" y="979332"/>
            <a:ext cx="1097284" cy="1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PS IIR satell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8" y="979332"/>
            <a:ext cx="109330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PS IIR(M) satell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6" y="2125644"/>
            <a:ext cx="1097284" cy="1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PS IIF satell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8" y="2129624"/>
            <a:ext cx="109330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PS III satell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05" y="1525984"/>
            <a:ext cx="1288774" cy="12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18387" y="6505304"/>
            <a:ext cx="3402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rebuchet MS" panose="020B0603020202020204" pitchFamily="34" charset="0"/>
              </a:rPr>
              <a:t>Zdroj: </a:t>
            </a:r>
            <a:r>
              <a:rPr lang="cs-CZ" sz="1400" dirty="0" smtClean="0">
                <a:latin typeface="Trebuchet MS" panose="020B0603020202020204" pitchFamily="34" charset="0"/>
                <a:hlinkClick r:id="rId10"/>
              </a:rPr>
              <a:t>www.gps.gov/systems/gps/space</a:t>
            </a:r>
            <a:endParaRPr lang="cs-CZ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gps.gov/multimedia/images/constell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1" y="289942"/>
            <a:ext cx="3327446" cy="28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40080" y="323071"/>
            <a:ext cx="818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GPS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(</a:t>
            </a:r>
            <a:r>
              <a:rPr lang="cs-CZ" sz="32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G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lobal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P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ositioning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sz="32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</a:t>
            </a:r>
            <a:r>
              <a:rPr lang="cs-CZ" sz="26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ystem</a:t>
            </a:r>
            <a:r>
              <a:rPr lang="cs-CZ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32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7164" y="3477813"/>
            <a:ext cx="58003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latin typeface="Trebuchet MS" panose="020B0603020202020204" pitchFamily="34" charset="0"/>
              </a:rPr>
              <a:t>32 družic </a:t>
            </a:r>
            <a:r>
              <a:rPr lang="cs-CZ" dirty="0" smtClean="0">
                <a:latin typeface="Trebuchet MS" panose="020B0603020202020204" pitchFamily="34" charset="0"/>
              </a:rPr>
              <a:t>obíhajících Zemi ve výšce cca </a:t>
            </a:r>
            <a:r>
              <a:rPr lang="cs-CZ" b="1" dirty="0" smtClean="0">
                <a:latin typeface="Trebuchet MS" panose="020B0603020202020204" pitchFamily="34" charset="0"/>
              </a:rPr>
              <a:t>20 000 km </a:t>
            </a:r>
            <a:r>
              <a:rPr lang="cs-CZ" dirty="0" smtClean="0">
                <a:latin typeface="Trebuchet MS" panose="020B0603020202020204" pitchFamily="34" charset="0"/>
              </a:rPr>
              <a:t>(v každou chvíli je na každém bodě Země vidět minimálně 9 družic)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Rychlost družice vůči </a:t>
            </a:r>
            <a:r>
              <a:rPr lang="cs-CZ" i="1" dirty="0" smtClean="0">
                <a:latin typeface="Trebuchet MS" panose="020B0603020202020204" pitchFamily="34" charset="0"/>
              </a:rPr>
              <a:t>nerotující</a:t>
            </a:r>
            <a:r>
              <a:rPr lang="cs-CZ" dirty="0" smtClean="0">
                <a:latin typeface="Trebuchet MS" panose="020B0603020202020204" pitchFamily="34" charset="0"/>
              </a:rPr>
              <a:t> Zemi je cca </a:t>
            </a:r>
            <a:r>
              <a:rPr lang="cs-CZ" b="1" dirty="0" smtClean="0">
                <a:latin typeface="Trebuchet MS" panose="020B0603020202020204" pitchFamily="34" charset="0"/>
              </a:rPr>
              <a:t>4 km/s</a:t>
            </a:r>
            <a:r>
              <a:rPr lang="cs-CZ" dirty="0" smtClean="0">
                <a:latin typeface="Trebuchet MS" panose="020B0603020202020204" pitchFamily="34" charset="0"/>
              </a:rPr>
              <a:t> (každá družice Zemi oběhne 2x za den)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V každé družici – </a:t>
            </a:r>
            <a:r>
              <a:rPr lang="cs-CZ" b="1" dirty="0" smtClean="0">
                <a:latin typeface="Trebuchet MS" panose="020B0603020202020204" pitchFamily="34" charset="0"/>
              </a:rPr>
              <a:t>atomové hodiny</a:t>
            </a:r>
            <a:r>
              <a:rPr lang="cs-CZ" dirty="0" smtClean="0">
                <a:latin typeface="Trebuchet MS" panose="020B0603020202020204" pitchFamily="34" charset="0"/>
              </a:rPr>
              <a:t>, které se za den opozdí nanejvýš o 1 nanosekundu</a:t>
            </a:r>
          </a:p>
        </p:txBody>
      </p:sp>
      <p:pic>
        <p:nvPicPr>
          <p:cNvPr id="2052" name="Picture 4" descr="https://timeandnavigation.si.edu/sites/default/files/multimedia-assets/nasm2013-00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29" y="4865904"/>
            <a:ext cx="1798132" cy="15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PS IIA satell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6" y="979332"/>
            <a:ext cx="1097284" cy="1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PS IIR satell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8" y="979332"/>
            <a:ext cx="109330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PS IIR(M) satell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6" y="2125644"/>
            <a:ext cx="1097284" cy="1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PS IIF satell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8" y="2129624"/>
            <a:ext cx="109330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PS III satell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05" y="1525984"/>
            <a:ext cx="1288774" cy="12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18387" y="6505304"/>
            <a:ext cx="3402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rebuchet MS" panose="020B0603020202020204" pitchFamily="34" charset="0"/>
              </a:rPr>
              <a:t>Zdroj: </a:t>
            </a:r>
            <a:r>
              <a:rPr lang="cs-CZ" sz="1400" dirty="0" smtClean="0">
                <a:latin typeface="Trebuchet MS" panose="020B0603020202020204" pitchFamily="34" charset="0"/>
                <a:hlinkClick r:id="rId10"/>
              </a:rPr>
              <a:t>www.gps.gov/systems/gps/space</a:t>
            </a:r>
            <a:endParaRPr lang="cs-CZ" sz="1400" dirty="0">
              <a:latin typeface="Trebuchet MS" panose="020B0603020202020204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903801" y="1313813"/>
            <a:ext cx="5652949" cy="4676013"/>
            <a:chOff x="1903801" y="1313813"/>
            <a:chExt cx="5652949" cy="4676013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801" y="1313813"/>
              <a:ext cx="5652949" cy="46760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Přímá spojnice se šipkou 6"/>
            <p:cNvCxnSpPr/>
            <p:nvPr/>
          </p:nvCxnSpPr>
          <p:spPr>
            <a:xfrm>
              <a:off x="2390503" y="2442753"/>
              <a:ext cx="1162594" cy="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6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40080" y="323071"/>
            <a:ext cx="361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Jak GPS funguje</a:t>
            </a:r>
            <a:endParaRPr lang="cs-CZ" sz="32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3" name="Picture 3" descr="D:\Pavel\Desktop\G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033696"/>
            <a:ext cx="5824128" cy="51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07455" y="1267097"/>
            <a:ext cx="275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Každá družice vysílá údaj</a:t>
            </a:r>
          </a:p>
          <a:p>
            <a:r>
              <a:rPr lang="cs-CZ" sz="1600" dirty="0" smtClean="0">
                <a:latin typeface="Trebuchet MS" panose="020B0603020202020204" pitchFamily="34" charset="0"/>
              </a:rPr>
              <a:t>o své poloze a o svém čase.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07455" y="2937069"/>
            <a:ext cx="2558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Signál se šíří rychlostí světla </a:t>
            </a:r>
            <a:r>
              <a:rPr lang="en-GB" sz="1600" b="1" i="1" dirty="0" smtClean="0">
                <a:latin typeface="Trebuchet MS" panose="020B0603020202020204" pitchFamily="34" charset="0"/>
              </a:rPr>
              <a:t>c</a:t>
            </a:r>
            <a:r>
              <a:rPr lang="en-GB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smtClean="0">
                <a:latin typeface="Trebuchet MS" panose="020B0603020202020204" pitchFamily="34" charset="0"/>
              </a:rPr>
              <a:t>k zemi.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11067" y="4597687"/>
            <a:ext cx="3589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Pokud GPS zařízení zachytí signál alespoň ze </a:t>
            </a:r>
            <a:r>
              <a:rPr lang="cs-CZ" sz="1600" b="1" dirty="0" smtClean="0">
                <a:latin typeface="Trebuchet MS" panose="020B0603020202020204" pitchFamily="34" charset="0"/>
              </a:rPr>
              <a:t>čtyř družic</a:t>
            </a:r>
            <a:r>
              <a:rPr lang="cs-CZ" sz="1600" dirty="0" smtClean="0">
                <a:latin typeface="Trebuchet MS" panose="020B0603020202020204" pitchFamily="34" charset="0"/>
              </a:rPr>
              <a:t>, ze zpoždění signálu vypočítá triangulací svou přesnou polohu.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26116" y="399771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vzd</a:t>
            </a:r>
            <a:r>
              <a:rPr lang="cs-CZ" sz="14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álenost</a:t>
            </a:r>
            <a:r>
              <a:rPr lang="cs-CZ" sz="1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družice = </a:t>
            </a:r>
            <a:r>
              <a:rPr lang="cs-CZ" sz="14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r>
              <a:rPr lang="cs-CZ" sz="1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x zpoždění signálu</a:t>
            </a:r>
            <a:endParaRPr lang="cs-CZ" sz="1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98171" y="6048715"/>
            <a:ext cx="598510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rebuchet MS" panose="020B0603020202020204" pitchFamily="34" charset="0"/>
              </a:rPr>
              <a:t>1 </a:t>
            </a:r>
            <a:r>
              <a:rPr lang="cs-CZ" sz="1600" dirty="0" err="1" smtClean="0">
                <a:latin typeface="Trebuchet MS" panose="020B0603020202020204" pitchFamily="34" charset="0"/>
              </a:rPr>
              <a:t>ns</a:t>
            </a:r>
            <a:r>
              <a:rPr lang="cs-CZ" sz="1600" dirty="0" smtClean="0">
                <a:latin typeface="Trebuchet MS" panose="020B0603020202020204" pitchFamily="34" charset="0"/>
              </a:rPr>
              <a:t> chyba </a:t>
            </a:r>
            <a:r>
              <a:rPr lang="en-GB" sz="1600" dirty="0" smtClean="0">
                <a:latin typeface="Trebuchet MS" panose="020B0603020202020204" pitchFamily="34" charset="0"/>
              </a:rPr>
              <a:t>v m</a:t>
            </a:r>
            <a:r>
              <a:rPr lang="cs-CZ" sz="1600" dirty="0" err="1" smtClean="0">
                <a:latin typeface="Trebuchet MS" panose="020B0603020202020204" pitchFamily="34" charset="0"/>
              </a:rPr>
              <a:t>ěření</a:t>
            </a:r>
            <a:r>
              <a:rPr lang="cs-CZ" sz="1600" dirty="0" smtClean="0">
                <a:latin typeface="Trebuchet MS" panose="020B0603020202020204" pitchFamily="34" charset="0"/>
              </a:rPr>
              <a:t> času           </a:t>
            </a:r>
            <a:r>
              <a:rPr lang="en-GB" sz="1600" dirty="0" smtClean="0">
                <a:latin typeface="Trebuchet MS" panose="020B0603020202020204" pitchFamily="34" charset="0"/>
              </a:rPr>
              <a:t>30 cm</a:t>
            </a:r>
            <a:r>
              <a:rPr lang="cs-CZ" sz="1600" dirty="0" smtClean="0">
                <a:latin typeface="Trebuchet MS" panose="020B0603020202020204" pitchFamily="34" charset="0"/>
              </a:rPr>
              <a:t> chyba v měření polohy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13" name="Šipka dolů 12"/>
          <p:cNvSpPr/>
          <p:nvPr/>
        </p:nvSpPr>
        <p:spPr>
          <a:xfrm rot="16200000">
            <a:off x="4391854" y="6023899"/>
            <a:ext cx="244928" cy="407155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33547" y="944992"/>
            <a:ext cx="538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Efekty speciální relativity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1520" y="2793562"/>
            <a:ext cx="538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Efekt obecné relativity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5191" y="1406657"/>
            <a:ext cx="82851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Družice se vůči nám na Zemi pohybují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 smtClean="0"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</a:pPr>
            <a:endParaRPr lang="cs-CZ" sz="1600" dirty="0" smtClean="0">
              <a:latin typeface="Trebuchet MS" panose="020B06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Člověk na rovníku se pohybuje rychlostí cca 460 m/s </a:t>
            </a:r>
            <a:r>
              <a:rPr lang="cs-CZ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– odchylka </a:t>
            </a:r>
            <a:r>
              <a:rPr lang="cs-CZ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200 </a:t>
            </a:r>
            <a:r>
              <a:rPr lang="cs-CZ" sz="16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ns</a:t>
            </a:r>
            <a:r>
              <a:rPr lang="cs-CZ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za den</a:t>
            </a:r>
            <a:endParaRPr lang="cs-CZ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15191" y="3255226"/>
            <a:ext cx="81575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Na družice působí slabší gravitace než na pozorovatele na Zemi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Navíc na ně působí odstředivá síla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3548" y="332656"/>
            <a:ext cx="793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Jak se projeví teorie relativity?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59798" y="1995247"/>
            <a:ext cx="537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latin typeface="Trebuchet MS" panose="020B0603020202020204" pitchFamily="34" charset="0"/>
              </a:rPr>
              <a:t>čas v nich plyne </a:t>
            </a:r>
            <a:r>
              <a:rPr lang="cs-CZ" sz="1600" b="1" dirty="0" smtClean="0">
                <a:latin typeface="Trebuchet MS" panose="020B0603020202020204" pitchFamily="34" charset="0"/>
              </a:rPr>
              <a:t>pomaleji </a:t>
            </a:r>
            <a:r>
              <a:rPr lang="cs-CZ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– </a:t>
            </a:r>
            <a:r>
              <a:rPr 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odchylka 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7700 </a:t>
            </a:r>
            <a:r>
              <a:rPr 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ns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za den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4020095" y="1715561"/>
            <a:ext cx="244928" cy="345122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66362" y="4268924"/>
            <a:ext cx="6472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rebuchet MS" panose="020B0603020202020204" pitchFamily="34" charset="0"/>
              </a:rPr>
              <a:t> čas v nich plyne </a:t>
            </a:r>
            <a:r>
              <a:rPr lang="cs-CZ" sz="1600" b="1" dirty="0">
                <a:latin typeface="Trebuchet MS" panose="020B0603020202020204" pitchFamily="34" charset="0"/>
              </a:rPr>
              <a:t>rychleji než na Zemi </a:t>
            </a:r>
            <a:r>
              <a:rPr 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– odchylka 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46 000 </a:t>
            </a:r>
            <a:r>
              <a:rPr 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ns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za den</a:t>
            </a:r>
            <a:endParaRPr lang="cs-CZ" sz="1600" dirty="0"/>
          </a:p>
        </p:txBody>
      </p:sp>
      <p:sp>
        <p:nvSpPr>
          <p:cNvPr id="18" name="Šipka dolů 17"/>
          <p:cNvSpPr/>
          <p:nvPr/>
        </p:nvSpPr>
        <p:spPr>
          <a:xfrm>
            <a:off x="3425735" y="3887675"/>
            <a:ext cx="244928" cy="407155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AutoShape 4" descr="Výsledek obrázku pro Centrum &amp;Ccaron;erný m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6" descr="Výsledek obrázku pro Centrum &amp;Ccaron;erný mo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1188532" y="4682877"/>
            <a:ext cx="7342410" cy="1660398"/>
            <a:chOff x="6797117" y="2751958"/>
            <a:chExt cx="7342410" cy="1660398"/>
          </a:xfrm>
        </p:grpSpPr>
        <p:sp>
          <p:nvSpPr>
            <p:cNvPr id="24" name="Obdélník 23"/>
            <p:cNvSpPr/>
            <p:nvPr/>
          </p:nvSpPr>
          <p:spPr>
            <a:xfrm>
              <a:off x="6797117" y="2751958"/>
              <a:ext cx="6907338" cy="16603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797117" y="2852552"/>
              <a:ext cx="3587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Gravitační dilatace času</a:t>
              </a:r>
              <a:endParaRPr lang="cs-CZ" sz="24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854054" y="2760220"/>
              <a:ext cx="4285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Trebuchet MS" panose="020B0603020202020204" pitchFamily="34" charset="0"/>
                </a:rPr>
                <a:t>Pokud na mě působí gravitace, </a:t>
              </a:r>
            </a:p>
            <a:p>
              <a:pPr algn="ctr"/>
              <a:r>
                <a:rPr lang="cs-CZ" b="1" dirty="0" smtClean="0">
                  <a:latin typeface="Trebuchet MS" panose="020B0603020202020204" pitchFamily="34" charset="0"/>
                </a:rPr>
                <a:t>plyne pro mě čas pomaleji</a:t>
              </a:r>
              <a:r>
                <a:rPr lang="cs-CZ" dirty="0" smtClean="0">
                  <a:latin typeface="Trebuchet MS" panose="020B0603020202020204" pitchFamily="34" charset="0"/>
                </a:rPr>
                <a:t>.</a:t>
              </a:r>
              <a:endParaRPr lang="cs-CZ" i="1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délník 26"/>
                <p:cNvSpPr/>
                <p:nvPr/>
              </p:nvSpPr>
              <p:spPr>
                <a:xfrm>
                  <a:off x="7719584" y="3548395"/>
                  <a:ext cx="1522981" cy="4616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délník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584" y="3548395"/>
                  <a:ext cx="152298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806" y="3394348"/>
              <a:ext cx="2835005" cy="96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04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2.fjfi.cvut.cz/files/kse/pictures/budova_cel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1" y="4718506"/>
            <a:ext cx="3452939" cy="1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33547" y="944992"/>
            <a:ext cx="538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Efekty speciální relativity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1520" y="2793562"/>
            <a:ext cx="538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Efekt obecné relativity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5191" y="1406657"/>
            <a:ext cx="82851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Družice se vůči nám na Zemi pohybují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 smtClean="0"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</a:pPr>
            <a:endParaRPr lang="cs-CZ" sz="1600" dirty="0" smtClean="0">
              <a:latin typeface="Trebuchet MS" panose="020B06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Člověk na rovníku se pohybuje rychlostí cca 460 m/s </a:t>
            </a:r>
            <a:r>
              <a:rPr lang="cs-CZ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– odchylka </a:t>
            </a:r>
            <a:r>
              <a:rPr lang="cs-CZ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200 </a:t>
            </a:r>
            <a:r>
              <a:rPr lang="cs-CZ" sz="16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ns</a:t>
            </a:r>
            <a:r>
              <a:rPr lang="cs-CZ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za den</a:t>
            </a:r>
            <a:endParaRPr lang="cs-CZ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15191" y="3255226"/>
            <a:ext cx="81575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Na družice působí slabší gravitace než na pozorovatele na Zemi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anose="020B0603020202020204" pitchFamily="34" charset="0"/>
              </a:rPr>
              <a:t>Navíc na ně působí odstředivá síla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3548" y="332656"/>
            <a:ext cx="793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Jak se projeví teorie relativity?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59798" y="1995247"/>
            <a:ext cx="537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latin typeface="Trebuchet MS" panose="020B0603020202020204" pitchFamily="34" charset="0"/>
              </a:rPr>
              <a:t>čas v nich plyne </a:t>
            </a:r>
            <a:r>
              <a:rPr lang="cs-CZ" sz="1600" b="1" dirty="0" smtClean="0">
                <a:latin typeface="Trebuchet MS" panose="020B0603020202020204" pitchFamily="34" charset="0"/>
              </a:rPr>
              <a:t>pomaleji </a:t>
            </a:r>
            <a:r>
              <a:rPr lang="cs-CZ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– </a:t>
            </a:r>
            <a:r>
              <a:rPr 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odchylka 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7700 </a:t>
            </a:r>
            <a:r>
              <a:rPr 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ns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za den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4020095" y="1715561"/>
            <a:ext cx="244928" cy="345122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66362" y="4268924"/>
            <a:ext cx="6472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rebuchet MS" panose="020B0603020202020204" pitchFamily="34" charset="0"/>
              </a:rPr>
              <a:t> čas v nich plyne </a:t>
            </a:r>
            <a:r>
              <a:rPr lang="cs-CZ" sz="1600" b="1" dirty="0">
                <a:latin typeface="Trebuchet MS" panose="020B0603020202020204" pitchFamily="34" charset="0"/>
              </a:rPr>
              <a:t>rychleji než na Zemi </a:t>
            </a:r>
            <a:r>
              <a:rPr 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– odchylka 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46 000 </a:t>
            </a:r>
            <a:r>
              <a:rPr 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ns</a:t>
            </a:r>
            <a:r>
              <a:rPr 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za den</a:t>
            </a:r>
            <a:endParaRPr lang="cs-CZ" sz="1600" dirty="0"/>
          </a:p>
        </p:txBody>
      </p:sp>
      <p:sp>
        <p:nvSpPr>
          <p:cNvPr id="18" name="Šipka dolů 17"/>
          <p:cNvSpPr/>
          <p:nvPr/>
        </p:nvSpPr>
        <p:spPr>
          <a:xfrm>
            <a:off x="3425735" y="3887675"/>
            <a:ext cx="244928" cy="407155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AutoShape 4" descr="Výsledek obrázku pro Centrum &amp;Ccaron;erný m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6" descr="Výsledek obrázku pro Centrum &amp;Ccaron;erný mo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s://upload.wikimedia.org/wikipedia/commons/thumb/8/8c/Pravcicka_brana1.JPG/250px-Pravcicka_bran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4810040"/>
            <a:ext cx="23812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756999" y="4607478"/>
            <a:ext cx="465043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rebuchet MS" panose="020B0603020202020204" pitchFamily="34" charset="0"/>
              </a:rPr>
              <a:t>Celková odchylka: </a:t>
            </a:r>
            <a:r>
              <a:rPr lang="cs-CZ" sz="1600" b="1" dirty="0" smtClean="0">
                <a:latin typeface="Trebuchet MS" panose="020B0603020202020204" pitchFamily="34" charset="0"/>
              </a:rPr>
              <a:t>38 000 </a:t>
            </a:r>
            <a:r>
              <a:rPr lang="cs-CZ" sz="1600" b="1" dirty="0" err="1" smtClean="0">
                <a:latin typeface="Trebuchet MS" panose="020B0603020202020204" pitchFamily="34" charset="0"/>
              </a:rPr>
              <a:t>ns</a:t>
            </a:r>
            <a:r>
              <a:rPr lang="cs-CZ" sz="1600" b="1" dirty="0" smtClean="0">
                <a:latin typeface="Trebuchet MS" panose="020B0603020202020204" pitchFamily="34" charset="0"/>
              </a:rPr>
              <a:t> za den</a:t>
            </a:r>
            <a:r>
              <a:rPr lang="cs-CZ" sz="1600" dirty="0" smtClean="0">
                <a:latin typeface="Trebuchet MS" panose="020B0603020202020204" pitchFamily="34" charset="0"/>
              </a:rPr>
              <a:t>. </a:t>
            </a:r>
          </a:p>
          <a:p>
            <a:pPr algn="ctr"/>
            <a:r>
              <a:rPr lang="cs-CZ" sz="1600" dirty="0" smtClean="0">
                <a:latin typeface="Trebuchet MS" panose="020B0603020202020204" pitchFamily="34" charset="0"/>
              </a:rPr>
              <a:t>Přepočteno na vzdálenost to je víc jak </a:t>
            </a:r>
            <a:r>
              <a:rPr lang="cs-CZ" sz="1600" b="1" dirty="0" smtClean="0">
                <a:latin typeface="Trebuchet MS" panose="020B0603020202020204" pitchFamily="34" charset="0"/>
              </a:rPr>
              <a:t>10 km</a:t>
            </a:r>
            <a:r>
              <a:rPr lang="cs-CZ" sz="1600" dirty="0" smtClean="0">
                <a:latin typeface="Trebuchet MS" panose="020B0603020202020204" pitchFamily="34" charset="0"/>
              </a:rPr>
              <a:t>!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5035731" y="312738"/>
            <a:ext cx="3836992" cy="3982092"/>
            <a:chOff x="5035731" y="312738"/>
            <a:chExt cx="3836992" cy="3982092"/>
          </a:xfrm>
        </p:grpSpPr>
        <p:sp>
          <p:nvSpPr>
            <p:cNvPr id="6" name="Obdélník 5"/>
            <p:cNvSpPr/>
            <p:nvPr/>
          </p:nvSpPr>
          <p:spPr>
            <a:xfrm>
              <a:off x="5035731" y="312738"/>
              <a:ext cx="3836992" cy="3982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194" name="Picture 2" descr="https://upload.wikimedia.org/wikipedia/commons/f/f9/Daily_satellite_time_dilation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53743" y="423018"/>
              <a:ext cx="3285318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 rot="16200000">
              <a:off x="3860126" y="2023418"/>
              <a:ext cx="2908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denní odchylka (v 1000 </a:t>
              </a:r>
              <a:r>
                <a:rPr lang="cs-CZ" sz="1600" dirty="0" err="1" smtClean="0">
                  <a:latin typeface="Trebuchet MS" panose="020B0603020202020204" pitchFamily="34" charset="0"/>
                </a:rPr>
                <a:t>ns</a:t>
              </a:r>
              <a:r>
                <a:rPr lang="cs-CZ" sz="1600" dirty="0" smtClean="0">
                  <a:latin typeface="Trebuchet MS" panose="020B0603020202020204" pitchFamily="34" charset="0"/>
                </a:rPr>
                <a:t>)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6786159" y="881742"/>
              <a:ext cx="144000" cy="14400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442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1961" y="332656"/>
            <a:ext cx="8321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Aristoteles (4. století př.n.l.)</a:t>
            </a:r>
            <a:endParaRPr lang="cs-CZ" sz="2400" dirty="0" smtClean="0">
              <a:latin typeface="Trebuchet MS" panose="020B06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rebuchet MS" panose="020B0603020202020204" pitchFamily="34" charset="0"/>
              </a:rPr>
              <a:t>P</a:t>
            </a:r>
            <a:r>
              <a:rPr lang="cs-CZ" dirty="0" smtClean="0">
                <a:latin typeface="Trebuchet MS" panose="020B0603020202020204" pitchFamily="34" charset="0"/>
              </a:rPr>
              <a:t>řirozeným stavem věcí je klid, nehybnost.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Věci se </a:t>
            </a:r>
            <a:r>
              <a:rPr lang="cs-CZ" b="1" dirty="0" smtClean="0">
                <a:latin typeface="Trebuchet MS" panose="020B0603020202020204" pitchFamily="34" charset="0"/>
              </a:rPr>
              <a:t>pohybují</a:t>
            </a:r>
            <a:r>
              <a:rPr lang="cs-CZ" dirty="0" smtClean="0">
                <a:latin typeface="Trebuchet MS" panose="020B0603020202020204" pitchFamily="34" charset="0"/>
              </a:rPr>
              <a:t> díky </a:t>
            </a:r>
            <a:r>
              <a:rPr lang="cs-CZ" b="1" dirty="0" smtClean="0">
                <a:latin typeface="Trebuchet MS" panose="020B0603020202020204" pitchFamily="34" charset="0"/>
              </a:rPr>
              <a:t>silám</a:t>
            </a:r>
            <a:r>
              <a:rPr lang="cs-CZ" dirty="0" smtClean="0">
                <a:latin typeface="Trebuchet MS" panose="020B0603020202020204" pitchFamily="34" charset="0"/>
              </a:rPr>
              <a:t>.</a:t>
            </a:r>
            <a:endParaRPr lang="cs-CZ" dirty="0">
              <a:latin typeface="Trebuchet MS" panose="020B060302020202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Výsledek obrázku pro třen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3868" y="181351"/>
            <a:ext cx="2706604" cy="28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istotle Altemps Inv85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5994" y="113772"/>
            <a:ext cx="975748" cy="10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587828" y="1917604"/>
            <a:ext cx="9371896" cy="4399134"/>
            <a:chOff x="587828" y="1917604"/>
            <a:chExt cx="9371896" cy="4399134"/>
          </a:xfrm>
        </p:grpSpPr>
        <p:sp>
          <p:nvSpPr>
            <p:cNvPr id="5" name="TextovéPole 4"/>
            <p:cNvSpPr txBox="1"/>
            <p:nvPr/>
          </p:nvSpPr>
          <p:spPr>
            <a:xfrm>
              <a:off x="587828" y="1917604"/>
              <a:ext cx="9371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2400" b="1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Galileo Galilei</a:t>
              </a:r>
              <a:endParaRPr lang="cs-CZ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4704538" y="5763210"/>
              <a:ext cx="312833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latin typeface="Trebuchet MS" panose="020B0603020202020204" pitchFamily="34" charset="0"/>
                </a:rPr>
                <a:t>inerciální vztažná soustava</a:t>
              </a:r>
            </a:p>
          </p:txBody>
        </p:sp>
        <p:sp>
          <p:nvSpPr>
            <p:cNvPr id="16" name="Šipka dolů 15"/>
            <p:cNvSpPr/>
            <p:nvPr/>
          </p:nvSpPr>
          <p:spPr>
            <a:xfrm>
              <a:off x="5436582" y="4887821"/>
              <a:ext cx="378823" cy="777240"/>
            </a:xfrm>
            <a:prstGeom prst="downArrow">
              <a:avLst/>
            </a:prstGeom>
            <a:solidFill>
              <a:srgbClr val="000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076" name="Picture 4" descr="Výsledek obrázku pro Discorsi e Dimostrazioni Matematiche:  Intorno a due nuove Scienz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61" y="2379269"/>
              <a:ext cx="3139865" cy="3937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bdélník 12"/>
            <p:cNvSpPr/>
            <p:nvPr/>
          </p:nvSpPr>
          <p:spPr>
            <a:xfrm>
              <a:off x="3731826" y="3548173"/>
              <a:ext cx="5412173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 smtClean="0">
                  <a:latin typeface="Trebuchet MS" panose="020B0603020202020204" pitchFamily="34" charset="0"/>
                </a:rPr>
                <a:t>Rovnoměrný </a:t>
              </a:r>
              <a:r>
                <a:rPr lang="cs-CZ" sz="1600" dirty="0">
                  <a:latin typeface="Trebuchet MS" panose="020B0603020202020204" pitchFamily="34" charset="0"/>
                </a:rPr>
                <a:t>přímočarý pohyb je trvalý, přirozený.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>
                  <a:latin typeface="Trebuchet MS" panose="020B0603020202020204" pitchFamily="34" charset="0"/>
                </a:rPr>
                <a:t>Klid je jen speciální případ pohybu.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>
                  <a:latin typeface="Trebuchet MS" panose="020B0603020202020204" pitchFamily="34" charset="0"/>
                </a:rPr>
                <a:t>Jsou to </a:t>
              </a:r>
              <a:r>
                <a:rPr lang="cs-CZ" sz="1600" b="1" dirty="0">
                  <a:latin typeface="Trebuchet MS" panose="020B0603020202020204" pitchFamily="34" charset="0"/>
                </a:rPr>
                <a:t>síly tření</a:t>
              </a:r>
              <a:r>
                <a:rPr lang="cs-CZ" sz="1600" dirty="0">
                  <a:latin typeface="Trebuchet MS" panose="020B0603020202020204" pitchFamily="34" charset="0"/>
                </a:rPr>
                <a:t>, které způsobují, </a:t>
              </a:r>
              <a:r>
                <a:rPr lang="cs-CZ" sz="1600" dirty="0" smtClean="0">
                  <a:latin typeface="Trebuchet MS" panose="020B0603020202020204" pitchFamily="34" charset="0"/>
                </a:rPr>
                <a:t>že pohyb ustává.</a:t>
              </a:r>
              <a:endParaRPr lang="cs-CZ" sz="1600" dirty="0">
                <a:latin typeface="Trebuchet MS" panose="020B0603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>
                  <a:latin typeface="Trebuchet MS" panose="020B0603020202020204" pitchFamily="34" charset="0"/>
                </a:rPr>
                <a:t>Nepůsobí – </a:t>
              </a:r>
              <a:r>
                <a:rPr lang="cs-CZ" sz="1600" dirty="0" err="1">
                  <a:latin typeface="Trebuchet MS" panose="020B0603020202020204" pitchFamily="34" charset="0"/>
                </a:rPr>
                <a:t>li</a:t>
              </a:r>
              <a:r>
                <a:rPr lang="cs-CZ" sz="1600" dirty="0">
                  <a:latin typeface="Trebuchet MS" panose="020B0603020202020204" pitchFamily="34" charset="0"/>
                </a:rPr>
                <a:t> </a:t>
              </a:r>
              <a:r>
                <a:rPr lang="cs-CZ" sz="1600" dirty="0" smtClean="0">
                  <a:latin typeface="Trebuchet MS" panose="020B0603020202020204" pitchFamily="34" charset="0"/>
                </a:rPr>
                <a:t>žádné vnější síly </a:t>
              </a:r>
              <a:endParaRPr lang="cs-CZ" sz="1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2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66206" y="316705"/>
            <a:ext cx="397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Kosmické záření</a:t>
            </a: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Skupina 7"/>
          <p:cNvGrpSpPr/>
          <p:nvPr/>
        </p:nvGrpSpPr>
        <p:grpSpPr>
          <a:xfrm>
            <a:off x="547608" y="963692"/>
            <a:ext cx="3717265" cy="5387340"/>
            <a:chOff x="730476" y="963692"/>
            <a:chExt cx="3717265" cy="5387340"/>
          </a:xfrm>
        </p:grpSpPr>
        <p:pic>
          <p:nvPicPr>
            <p:cNvPr id="18434" name="Picture 2" descr="http://www.extremetech.com/wp-content/uploads/2015/06/ParticleShow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6" y="963692"/>
              <a:ext cx="3717265" cy="5387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1338943" y="2109651"/>
              <a:ext cx="783771" cy="4114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4402182" y="963692"/>
            <a:ext cx="455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Ve vrchních vrstvách atmosféry vznikají </a:t>
            </a:r>
            <a:r>
              <a:rPr lang="cs-CZ" sz="1600" b="1" dirty="0" err="1" smtClean="0">
                <a:latin typeface="Trebuchet MS" panose="020B0603020202020204" pitchFamily="34" charset="0"/>
              </a:rPr>
              <a:t>miony</a:t>
            </a:r>
            <a:r>
              <a:rPr lang="cs-CZ" sz="1600" dirty="0" smtClean="0">
                <a:latin typeface="Trebuchet MS" panose="020B0603020202020204" pitchFamily="34" charset="0"/>
              </a:rPr>
              <a:t>, částice s poločasem rozpadu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783635" y="155798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 smtClean="0">
                <a:latin typeface="Trebuchet MS" panose="020B0603020202020204" pitchFamily="34" charset="0"/>
              </a:rPr>
              <a:t>T</a:t>
            </a:r>
            <a:r>
              <a:rPr lang="cs-CZ" b="1" dirty="0" smtClean="0">
                <a:latin typeface="Trebuchet MS" panose="020B0603020202020204" pitchFamily="34" charset="0"/>
              </a:rPr>
              <a:t> = 1,5 </a:t>
            </a:r>
            <a:r>
              <a:rPr lang="cs-CZ" b="1" dirty="0" err="1" smtClean="0">
                <a:latin typeface="Symbol" panose="05050102010706020507" pitchFamily="18" charset="2"/>
              </a:rPr>
              <a:t>m</a:t>
            </a:r>
            <a:r>
              <a:rPr lang="cs-CZ" b="1" dirty="0" err="1" smtClean="0">
                <a:latin typeface="Trebuchet MS" panose="020B0603020202020204" pitchFamily="34" charset="0"/>
              </a:rPr>
              <a:t>s</a:t>
            </a:r>
            <a:endParaRPr lang="cs-CZ" b="1" dirty="0">
              <a:latin typeface="Trebuchet MS" panose="020B0603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02181" y="1927312"/>
            <a:ext cx="4552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které se šíří rychlostí </a:t>
            </a:r>
            <a:r>
              <a:rPr lang="cs-CZ" sz="1600" i="1" dirty="0" smtClean="0">
                <a:latin typeface="Trebuchet MS" panose="020B0603020202020204" pitchFamily="34" charset="0"/>
              </a:rPr>
              <a:t>v</a:t>
            </a:r>
            <a:r>
              <a:rPr lang="cs-CZ" sz="1600" dirty="0" smtClean="0">
                <a:latin typeface="Trebuchet MS" panose="020B0603020202020204" pitchFamily="34" charset="0"/>
              </a:rPr>
              <a:t> = 0,9997 </a:t>
            </a:r>
            <a:r>
              <a:rPr lang="cs-CZ" sz="1600" b="1" i="1" dirty="0" smtClean="0">
                <a:latin typeface="Trebuchet MS" panose="020B0603020202020204" pitchFamily="34" charset="0"/>
              </a:rPr>
              <a:t>c</a:t>
            </a:r>
            <a:r>
              <a:rPr lang="cs-CZ" sz="1600" dirty="0" smtClean="0">
                <a:latin typeface="Trebuchet MS" panose="020B0603020202020204" pitchFamily="34" charset="0"/>
              </a:rPr>
              <a:t> k zemi.</a:t>
            </a:r>
            <a:endParaRPr lang="cs-CZ" sz="1600" b="1" i="1" dirty="0" smtClean="0">
              <a:latin typeface="Trebuchet MS" panose="020B0603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02181" y="2416635"/>
            <a:ext cx="44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Polovina vzniklých </a:t>
            </a:r>
            <a:r>
              <a:rPr lang="cs-CZ" sz="1600" dirty="0" err="1" smtClean="0">
                <a:latin typeface="Trebuchet MS" panose="020B0603020202020204" pitchFamily="34" charset="0"/>
              </a:rPr>
              <a:t>mionů</a:t>
            </a:r>
            <a:r>
              <a:rPr lang="cs-CZ" sz="1600" dirty="0" smtClean="0">
                <a:latin typeface="Trebuchet MS" panose="020B0603020202020204" pitchFamily="34" charset="0"/>
              </a:rPr>
              <a:t> se rozpadne během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783635" y="2747728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rebuchet MS" panose="020B0603020202020204" pitchFamily="34" charset="0"/>
              </a:rPr>
              <a:t>L</a:t>
            </a:r>
            <a:r>
              <a:rPr lang="cs-CZ" b="1" dirty="0" smtClean="0">
                <a:latin typeface="Trebuchet MS" panose="020B0603020202020204" pitchFamily="34" charset="0"/>
              </a:rPr>
              <a:t> = </a:t>
            </a:r>
            <a:r>
              <a:rPr lang="cs-CZ" b="1" i="1" dirty="0" smtClean="0">
                <a:latin typeface="Trebuchet MS" panose="020B0603020202020204" pitchFamily="34" charset="0"/>
              </a:rPr>
              <a:t>v</a:t>
            </a:r>
            <a:r>
              <a:rPr lang="cs-CZ" b="1" dirty="0" smtClean="0">
                <a:latin typeface="Trebuchet MS" panose="020B0603020202020204" pitchFamily="34" charset="0"/>
              </a:rPr>
              <a:t> </a:t>
            </a:r>
            <a:r>
              <a:rPr lang="cs-CZ" b="1" i="1" dirty="0" smtClean="0">
                <a:latin typeface="Trebuchet MS" panose="020B0603020202020204" pitchFamily="34" charset="0"/>
              </a:rPr>
              <a:t>T</a:t>
            </a:r>
            <a:r>
              <a:rPr lang="cs-CZ" b="1" dirty="0" smtClean="0">
                <a:latin typeface="Trebuchet MS" panose="020B0603020202020204" pitchFamily="34" charset="0"/>
              </a:rPr>
              <a:t> = 450 metrů letu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402181" y="3123591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a na zem nedoletí skoro žádný.</a:t>
            </a:r>
          </a:p>
        </p:txBody>
      </p:sp>
      <p:grpSp>
        <p:nvGrpSpPr>
          <p:cNvPr id="30" name="Skupina 29"/>
          <p:cNvGrpSpPr/>
          <p:nvPr/>
        </p:nvGrpSpPr>
        <p:grpSpPr>
          <a:xfrm>
            <a:off x="4402181" y="3657362"/>
            <a:ext cx="4669973" cy="2700200"/>
            <a:chOff x="4402181" y="3657362"/>
            <a:chExt cx="4669973" cy="2700200"/>
          </a:xfrm>
        </p:grpSpPr>
        <p:sp>
          <p:nvSpPr>
            <p:cNvPr id="15" name="TextovéPole 14"/>
            <p:cNvSpPr txBox="1"/>
            <p:nvPr/>
          </p:nvSpPr>
          <p:spPr>
            <a:xfrm>
              <a:off x="4402182" y="3657362"/>
              <a:ext cx="4320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POZOR! </a:t>
              </a:r>
              <a:r>
                <a:rPr lang="cs-CZ" sz="1600" dirty="0" smtClean="0">
                  <a:latin typeface="Trebuchet MS" panose="020B0603020202020204" pitchFamily="34" charset="0"/>
                </a:rPr>
                <a:t>Rychlost je blízká rychlosti světla, musíme započíst dilataci času: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402181" y="4421777"/>
              <a:ext cx="4669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Při dané rychlosti je Lorentzův faktor</a:t>
              </a:r>
              <a:r>
                <a:rPr lang="en-GB" sz="1600" dirty="0" smtClean="0">
                  <a:latin typeface="Trebuchet MS" panose="020B0603020202020204" pitchFamily="34" charset="0"/>
                </a:rPr>
                <a:t> p</a:t>
              </a:r>
              <a:r>
                <a:rPr lang="cs-CZ" sz="1600" dirty="0" err="1" smtClean="0">
                  <a:latin typeface="Trebuchet MS" panose="020B0603020202020204" pitchFamily="34" charset="0"/>
                </a:rPr>
                <a:t>řibližně</a:t>
              </a:r>
              <a:endParaRPr lang="cs-CZ" sz="16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783635" y="4760331"/>
              <a:ext cx="821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i="1" dirty="0" smtClean="0">
                  <a:latin typeface="Symbol" panose="05050102010706020507" pitchFamily="18" charset="2"/>
                </a:rPr>
                <a:t>g</a:t>
              </a:r>
              <a:r>
                <a:rPr lang="cs-CZ" b="1" dirty="0" smtClean="0">
                  <a:latin typeface="Trebuchet MS" panose="020B0603020202020204" pitchFamily="34" charset="0"/>
                </a:rPr>
                <a:t> = 40</a:t>
              </a:r>
              <a:endParaRPr lang="cs-CZ" b="1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402181" y="5119092"/>
              <a:ext cx="4320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takže vzhledem k nám je poločas rozpadu</a:t>
              </a: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4635593" y="5420231"/>
              <a:ext cx="1271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i="1" dirty="0" smtClean="0">
                  <a:latin typeface="Trebuchet MS" panose="020B0603020202020204" pitchFamily="34" charset="0"/>
                </a:rPr>
                <a:t>T</a:t>
              </a:r>
              <a:r>
                <a:rPr lang="en-GB" b="1" i="1" dirty="0" smtClean="0">
                  <a:latin typeface="Trebuchet MS" panose="020B0603020202020204" pitchFamily="34" charset="0"/>
                </a:rPr>
                <a:t>’</a:t>
              </a:r>
              <a:r>
                <a:rPr lang="cs-CZ" b="1" dirty="0" smtClean="0">
                  <a:latin typeface="Trebuchet MS" panose="020B0603020202020204" pitchFamily="34" charset="0"/>
                </a:rPr>
                <a:t> = </a:t>
              </a:r>
              <a:r>
                <a:rPr lang="en-GB" b="1" dirty="0" smtClean="0">
                  <a:latin typeface="Trebuchet MS" panose="020B0603020202020204" pitchFamily="34" charset="0"/>
                </a:rPr>
                <a:t>60</a:t>
              </a:r>
              <a:r>
                <a:rPr lang="cs-CZ" b="1" dirty="0" smtClean="0">
                  <a:latin typeface="Trebuchet MS" panose="020B0603020202020204" pitchFamily="34" charset="0"/>
                </a:rPr>
                <a:t> </a:t>
              </a:r>
              <a:r>
                <a:rPr lang="cs-CZ" b="1" dirty="0" err="1" smtClean="0">
                  <a:latin typeface="Symbol" panose="05050102010706020507" pitchFamily="18" charset="2"/>
                </a:rPr>
                <a:t>m</a:t>
              </a:r>
              <a:r>
                <a:rPr lang="cs-CZ" b="1" dirty="0" err="1" smtClean="0">
                  <a:latin typeface="Trebuchet MS" panose="020B0603020202020204" pitchFamily="34" charset="0"/>
                </a:rPr>
                <a:t>s</a:t>
              </a:r>
              <a:endParaRPr lang="cs-CZ" b="1" dirty="0">
                <a:latin typeface="Trebuchet MS" panose="020B0603020202020204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402181" y="5772787"/>
              <a:ext cx="4669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Trebuchet MS" panose="020B0603020202020204" pitchFamily="34" charset="0"/>
                </a:rPr>
                <a:t>a </a:t>
              </a:r>
              <a:r>
                <a:rPr lang="en-GB" sz="1600" dirty="0" err="1" smtClean="0">
                  <a:latin typeface="Trebuchet MS" panose="020B0603020202020204" pitchFamily="34" charset="0"/>
                </a:rPr>
                <a:t>polovina</a:t>
              </a:r>
              <a:r>
                <a:rPr lang="en-GB" sz="1600" dirty="0" smtClean="0">
                  <a:latin typeface="Trebuchet MS" panose="020B0603020202020204" pitchFamily="34" charset="0"/>
                </a:rPr>
                <a:t> </a:t>
              </a:r>
              <a:r>
                <a:rPr lang="en-GB" sz="1600" dirty="0" err="1" smtClean="0">
                  <a:latin typeface="Trebuchet MS" panose="020B0603020202020204" pitchFamily="34" charset="0"/>
                </a:rPr>
                <a:t>mion</a:t>
              </a:r>
              <a:r>
                <a:rPr lang="cs-CZ" sz="1600" dirty="0" smtClean="0">
                  <a:latin typeface="Trebuchet MS" panose="020B0603020202020204" pitchFamily="34" charset="0"/>
                </a:rPr>
                <a:t>ů ulétne 18 km, než se rozpadne – dost na to, aby dopadly na zemský povrch.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4473453" y="2416635"/>
            <a:ext cx="4249209" cy="1045510"/>
            <a:chOff x="4473453" y="2416635"/>
            <a:chExt cx="4249209" cy="1045510"/>
          </a:xfrm>
        </p:grpSpPr>
        <p:cxnSp>
          <p:nvCxnSpPr>
            <p:cNvPr id="22" name="Přímá spojnice 21"/>
            <p:cNvCxnSpPr/>
            <p:nvPr/>
          </p:nvCxnSpPr>
          <p:spPr>
            <a:xfrm>
              <a:off x="4473453" y="2416635"/>
              <a:ext cx="4249209" cy="10455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 flipV="1">
              <a:off x="4473453" y="2416635"/>
              <a:ext cx="4249209" cy="101035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6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6446" y="331482"/>
            <a:ext cx="520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Urychlovače částic</a:t>
            </a:r>
          </a:p>
        </p:txBody>
      </p:sp>
      <p:pic>
        <p:nvPicPr>
          <p:cNvPr id="4098" name="Picture 2" descr="http://www.physicsoftheuniverse.com/images/relativity_c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30" y="1167346"/>
            <a:ext cx="5168141" cy="51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596446" y="2491341"/>
            <a:ext cx="325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LHC</a:t>
            </a:r>
            <a:r>
              <a:rPr lang="cs-CZ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(</a:t>
            </a:r>
            <a:r>
              <a:rPr lang="cs-CZ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L</a:t>
            </a:r>
            <a:r>
              <a:rPr lang="cs-CZ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arge</a:t>
            </a:r>
            <a:r>
              <a:rPr lang="cs-CZ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H</a:t>
            </a:r>
            <a:r>
              <a:rPr lang="cs-CZ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adron </a:t>
            </a:r>
            <a:r>
              <a:rPr lang="cs-CZ" b="1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C</a:t>
            </a:r>
            <a:r>
              <a:rPr lang="cs-CZ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ollider</a:t>
            </a:r>
            <a:r>
              <a:rPr lang="cs-CZ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884818" y="2534190"/>
            <a:ext cx="9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27 km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85954" y="3046774"/>
            <a:ext cx="22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cca 100 m pod zemí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0949" y="2857477"/>
            <a:ext cx="281296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urychluje protony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i="1" dirty="0" smtClean="0">
                <a:latin typeface="Trebuchet MS" panose="020B0603020202020204" pitchFamily="34" charset="0"/>
              </a:rPr>
              <a:t>v</a:t>
            </a:r>
            <a:r>
              <a:rPr lang="cs-CZ" dirty="0" smtClean="0">
                <a:latin typeface="Trebuchet MS" panose="020B0603020202020204" pitchFamily="34" charset="0"/>
              </a:rPr>
              <a:t> = 0.999 999 99 </a:t>
            </a:r>
            <a:r>
              <a:rPr lang="cs-CZ" b="1" i="1" dirty="0" smtClean="0">
                <a:latin typeface="Trebuchet MS" panose="020B0603020202020204" pitchFamily="34" charset="0"/>
              </a:rPr>
              <a:t>c</a:t>
            </a:r>
            <a:r>
              <a:rPr lang="cs-CZ" dirty="0" smtClean="0">
                <a:latin typeface="Trebuchet MS" panose="020B0603020202020204" pitchFamily="34" charset="0"/>
              </a:rPr>
              <a:t> </a:t>
            </a:r>
            <a:r>
              <a:rPr lang="cs-CZ" sz="1400" dirty="0" smtClean="0">
                <a:latin typeface="Trebuchet MS" panose="020B0603020202020204" pitchFamily="34" charset="0"/>
              </a:rPr>
              <a:t>(rychlost jen o 10 km/h menší než rychlost světla)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Symbol" panose="05050102010706020507" pitchFamily="18" charset="2"/>
              </a:rPr>
              <a:t>g </a:t>
            </a:r>
            <a:r>
              <a:rPr lang="cs-CZ" dirty="0" smtClean="0">
                <a:latin typeface="Trebuchet MS" panose="020B0603020202020204" pitchFamily="34" charset="0"/>
              </a:rPr>
              <a:t>= 7 000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rebuchet MS" panose="020B0603020202020204" pitchFamily="34" charset="0"/>
              </a:rPr>
              <a:t>protony oběhnou prstenec 10 000 krát za vteřinu</a:t>
            </a:r>
            <a:endParaRPr lang="cs-CZ" sz="1500" dirty="0">
              <a:latin typeface="Symbol" panose="05050102010706020507" pitchFamily="18" charset="2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15645" y="2664380"/>
            <a:ext cx="97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Ženeva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4825" y="1458990"/>
            <a:ext cx="276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Trebuchet MS" panose="020B0603020202020204" pitchFamily="34" charset="0"/>
              </a:rPr>
              <a:t>Centrum pro jaderný výzkum CERN</a:t>
            </a:r>
          </a:p>
        </p:txBody>
      </p:sp>
    </p:spTree>
    <p:extLst>
      <p:ext uri="{BB962C8B-B14F-4D97-AF65-F5344CB8AC3E}">
        <p14:creationId xmlns:p14="http://schemas.microsoft.com/office/powerpoint/2010/main" val="18839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6446" y="331482"/>
            <a:ext cx="520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Urychlovače částic</a:t>
            </a:r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0" y="973184"/>
            <a:ext cx="3504071" cy="263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4" y="3108269"/>
            <a:ext cx="4868956" cy="32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s://upload.wikimedia.org/wikipedia/commons/0/04/ATLAS_Draw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7" y="3966448"/>
            <a:ext cx="3698205" cy="19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86829" y="1463345"/>
            <a:ext cx="3377460" cy="92333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rebuchet MS" panose="020B0603020202020204" pitchFamily="34" charset="0"/>
              </a:rPr>
              <a:t>S</a:t>
            </a:r>
            <a:r>
              <a:rPr lang="cs-CZ" dirty="0" smtClean="0">
                <a:latin typeface="Trebuchet MS" panose="020B0603020202020204" pitchFamily="34" charset="0"/>
              </a:rPr>
              <a:t>rážkami se dozvídáme, z čeho jsou částice složeny a jaké síly je drží pohromadě.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64607" y="6018552"/>
            <a:ext cx="279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Detektor ATLAS (CERN)</a:t>
            </a:r>
          </a:p>
        </p:txBody>
      </p:sp>
    </p:spTree>
    <p:extLst>
      <p:ext uri="{BB962C8B-B14F-4D97-AF65-F5344CB8AC3E}">
        <p14:creationId xmlns:p14="http://schemas.microsoft.com/office/powerpoint/2010/main" val="3074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sevenau2000.files.wordpress.com/2015/05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8414" y="4385812"/>
            <a:ext cx="3836504" cy="19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761212" y="5060268"/>
            <a:ext cx="3847202" cy="1390103"/>
            <a:chOff x="5328607" y="3707210"/>
            <a:chExt cx="3821924" cy="1390103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5328607" y="3707210"/>
              <a:ext cx="3521147" cy="1390103"/>
            </a:xfrm>
            <a:prstGeom prst="cloudCallout">
              <a:avLst>
                <a:gd name="adj1" fmla="val 53788"/>
                <a:gd name="adj2" fmla="val -101215"/>
              </a:avLst>
            </a:prstGeom>
            <a:noFill/>
            <a:ln w="19050">
              <a:solidFill>
                <a:srgbClr val="0000B4"/>
              </a:solidFill>
              <a:round/>
              <a:headEnd type="none" w="sm" len="sm"/>
              <a:tailEnd type="none" w="lg" len="med"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en-US" b="0">
                <a:solidFill>
                  <a:srgbClr val="0000B4"/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622293" y="3988105"/>
              <a:ext cx="35282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000" cap="small" dirty="0" smtClean="0">
                  <a:solidFill>
                    <a:srgbClr val="0000B4"/>
                  </a:solidFill>
                  <a:latin typeface="Trebuchet MS" pitchFamily="34" charset="0"/>
                </a:rPr>
                <a:t>Díky za pozornost</a:t>
              </a:r>
              <a:endParaRPr lang="en-US" sz="3000" cap="small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450668" y="597838"/>
            <a:ext cx="777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Einsteinova relativita</a:t>
            </a:r>
            <a:endParaRPr lang="cs-CZ" sz="3200" u="sng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0668" y="1256471"/>
            <a:ext cx="85264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Poloha, rozměry, čas, rychlost, současnost a hmotnost nejsou absolutní pojmy – závisejí na rychlosti vztažné soustavy </a:t>
            </a:r>
            <a:r>
              <a:rPr lang="en-GB" dirty="0" smtClean="0">
                <a:latin typeface="Trebuchet MS" panose="020B0603020202020204" pitchFamily="34" charset="0"/>
              </a:rPr>
              <a:t>v</a:t>
            </a:r>
            <a:r>
              <a:rPr lang="cs-CZ" dirty="0" err="1" smtClean="0">
                <a:latin typeface="Trebuchet MS" panose="020B0603020202020204" pitchFamily="34" charset="0"/>
              </a:rPr>
              <a:t>ůči</a:t>
            </a:r>
            <a:r>
              <a:rPr lang="cs-CZ" dirty="0" smtClean="0">
                <a:latin typeface="Trebuchet MS" panose="020B0603020202020204" pitchFamily="34" charset="0"/>
              </a:rPr>
              <a:t> pozorovateli.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Absolutní je rychlost světla</a:t>
            </a:r>
            <a:r>
              <a:rPr lang="cs-CZ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dirty="0" smtClean="0">
                <a:latin typeface="Trebuchet MS" panose="020B0603020202020204" pitchFamily="34" charset="0"/>
              </a:rPr>
              <a:t>(pro všechny pozorovatele stejná).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Teorie vychází z toho, že hledáme takové vztažné soustavy, ve kterých budou mít všechny fyzikální zákony stejný tvar.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Trebuchet MS" panose="020B0603020202020204" pitchFamily="34" charset="0"/>
              </a:rPr>
              <a:t>Prostor a čas jsou provázané (</a:t>
            </a:r>
            <a:r>
              <a:rPr lang="cs-CZ" dirty="0" err="1" smtClean="0">
                <a:latin typeface="Trebuchet MS" panose="020B0603020202020204" pitchFamily="34" charset="0"/>
              </a:rPr>
              <a:t>Minkowského</a:t>
            </a:r>
            <a:r>
              <a:rPr lang="cs-CZ" dirty="0" smtClean="0">
                <a:latin typeface="Trebuchet MS" panose="020B0603020202020204" pitchFamily="34" charset="0"/>
              </a:rPr>
              <a:t> prostoročas). </a:t>
            </a:r>
            <a:r>
              <a:rPr lang="cs-CZ" sz="1600" dirty="0" smtClean="0">
                <a:latin typeface="Trebuchet MS" panose="020B0603020202020204" pitchFamily="34" charset="0"/>
              </a:rPr>
              <a:t>Kvůli gravitačnímu působení hmotných těles je </a:t>
            </a:r>
            <a:r>
              <a:rPr lang="cs-CZ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prostoročas zakřivený</a:t>
            </a:r>
            <a:r>
              <a:rPr lang="cs-CZ" sz="1600" dirty="0" smtClean="0">
                <a:latin typeface="Trebuchet MS" panose="020B0603020202020204" pitchFamily="34" charset="0"/>
              </a:rPr>
              <a:t>.</a:t>
            </a:r>
            <a:endParaRPr lang="cs-CZ" sz="1600" b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Trebuchet MS" panose="020B0603020202020204" pitchFamily="34" charset="0"/>
              </a:rPr>
              <a:t>Efekty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r>
              <a:rPr lang="cs-CZ" dirty="0" smtClean="0">
                <a:latin typeface="Trebuchet MS" panose="020B0603020202020204" pitchFamily="34" charset="0"/>
              </a:rPr>
              <a:t>speciální </a:t>
            </a:r>
            <a:r>
              <a:rPr lang="en-GB" dirty="0" err="1" smtClean="0">
                <a:latin typeface="Trebuchet MS" panose="020B0603020202020204" pitchFamily="34" charset="0"/>
              </a:rPr>
              <a:t>teorie</a:t>
            </a:r>
            <a:r>
              <a:rPr lang="en-GB" dirty="0" smtClean="0">
                <a:latin typeface="Trebuchet MS" panose="020B0603020202020204" pitchFamily="34" charset="0"/>
              </a:rPr>
              <a:t> relativity se </a:t>
            </a:r>
            <a:r>
              <a:rPr lang="en-GB" dirty="0" err="1" smtClean="0">
                <a:latin typeface="Trebuchet MS" panose="020B0603020202020204" pitchFamily="34" charset="0"/>
              </a:rPr>
              <a:t>projevuj</a:t>
            </a:r>
            <a:r>
              <a:rPr lang="cs-CZ" dirty="0" smtClean="0">
                <a:latin typeface="Trebuchet MS" panose="020B0603020202020204" pitchFamily="34" charset="0"/>
              </a:rPr>
              <a:t>í při vysokých rychlostech.</a:t>
            </a:r>
            <a:endParaRPr lang="en-GB" b="1" baseline="30000" dirty="0" smtClean="0">
              <a:latin typeface="Trebuchet MS" panose="020B0603020202020204" pitchFamily="34" charset="0"/>
            </a:endParaRPr>
          </a:p>
        </p:txBody>
      </p:sp>
      <p:pic>
        <p:nvPicPr>
          <p:cNvPr id="19459" name="Picture 3" descr="D:\Pavel\Documents\Fyzika\Science To Go\Relativita\Pozorno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151158" y="4002157"/>
            <a:ext cx="3773178" cy="26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7.40741E-7 L 1.46579 -7.40741E-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1679250" y="3329946"/>
            <a:ext cx="5867472" cy="2508399"/>
            <a:chOff x="1679250" y="3471025"/>
            <a:chExt cx="5867472" cy="2508399"/>
          </a:xfrm>
        </p:grpSpPr>
        <p:sp>
          <p:nvSpPr>
            <p:cNvPr id="4" name="TextovéPole 3"/>
            <p:cNvSpPr txBox="1"/>
            <p:nvPr/>
          </p:nvSpPr>
          <p:spPr>
            <a:xfrm>
              <a:off x="2281852" y="5037449"/>
              <a:ext cx="4914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Galileova transformace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679250" y="5610092"/>
              <a:ext cx="5867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rebuchet MS" panose="020B0603020202020204" pitchFamily="34" charset="0"/>
                </a:rPr>
                <a:t>- přechod od jedné inerciální vztažné soustavy do jiné</a:t>
              </a: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3418228" y="3471025"/>
              <a:ext cx="1554482" cy="1349213"/>
              <a:chOff x="3611481" y="269775"/>
              <a:chExt cx="1554482" cy="13492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ovéPole 9"/>
                  <p:cNvSpPr txBox="1"/>
                  <p:nvPr/>
                </p:nvSpPr>
                <p:spPr>
                  <a:xfrm>
                    <a:off x="3644136" y="269775"/>
                    <a:ext cx="152182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GB" sz="2000" b="0" dirty="0" smtClean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ovéPol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4136" y="269775"/>
                    <a:ext cx="1521827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délník 10"/>
                  <p:cNvSpPr/>
                  <p:nvPr/>
                </p:nvSpPr>
                <p:spPr>
                  <a:xfrm>
                    <a:off x="3611481" y="603325"/>
                    <a:ext cx="1025434" cy="10156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/>
                            </a:rPr>
                            <m:t>=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latin typeface="Trebuchet MS" panose="020B0603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/>
                            </a:rPr>
                            <m:t>=</m:t>
                          </m:r>
                          <m:r>
                            <a:rPr lang="en-GB" sz="2000" i="1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GB" sz="2000" dirty="0">
                      <a:latin typeface="Trebuchet MS" panose="020B0603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000" i="1">
                              <a:latin typeface="Cambria Math"/>
                            </a:rPr>
                            <m:t>=</m:t>
                          </m:r>
                          <m:r>
                            <a:rPr lang="en-GB" sz="2000" i="1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cs-CZ" sz="2000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Obdélník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481" y="603325"/>
                    <a:ext cx="1025434" cy="101566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TextovéPole 22"/>
          <p:cNvSpPr txBox="1"/>
          <p:nvPr/>
        </p:nvSpPr>
        <p:spPr>
          <a:xfrm>
            <a:off x="2166475" y="332656"/>
            <a:ext cx="5145677" cy="13901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2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Galileův princip relativity: </a:t>
            </a:r>
          </a:p>
          <a:p>
            <a:pPr algn="ctr">
              <a:spcAft>
                <a:spcPts val="200"/>
              </a:spcAft>
            </a:pPr>
            <a:r>
              <a:rPr lang="cs-CZ" dirty="0" smtClean="0">
                <a:latin typeface="Trebuchet MS" panose="020B0603020202020204" pitchFamily="34" charset="0"/>
              </a:rPr>
              <a:t>Všechny inerciální soustavy jsou rovnocenné.</a:t>
            </a:r>
          </a:p>
          <a:p>
            <a:pPr algn="ctr">
              <a:spcAft>
                <a:spcPts val="200"/>
              </a:spcAft>
            </a:pPr>
            <a:r>
              <a:rPr lang="cs-CZ" b="1" dirty="0" smtClean="0">
                <a:latin typeface="Trebuchet MS" panose="020B0603020202020204" pitchFamily="34" charset="0"/>
              </a:rPr>
              <a:t>Platí v nich stejné přírodní zákony.</a:t>
            </a:r>
          </a:p>
          <a:p>
            <a:pPr algn="ctr">
              <a:spcAft>
                <a:spcPts val="200"/>
              </a:spcAft>
            </a:pPr>
            <a:r>
              <a:rPr lang="cs-CZ" dirty="0" smtClean="0">
                <a:latin typeface="Trebuchet MS" panose="020B0603020202020204" pitchFamily="34" charset="0"/>
              </a:rPr>
              <a:t>Pohybují se vůči sobě rovnoměrně přímočaře.</a:t>
            </a:r>
            <a:endParaRPr lang="cs-CZ" dirty="0">
              <a:latin typeface="Trebuchet MS" panose="020B0603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65651" y="1914179"/>
            <a:ext cx="782578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Důsled</a:t>
            </a:r>
            <a:r>
              <a:rPr lang="en-GB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k</a:t>
            </a:r>
            <a:r>
              <a:rPr lang="cs-CZ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y: </a:t>
            </a:r>
          </a:p>
          <a:p>
            <a:pPr>
              <a:spcAft>
                <a:spcPts val="300"/>
              </a:spcAft>
            </a:pPr>
            <a:r>
              <a:rPr lang="cs-CZ" sz="1600" b="1" dirty="0" smtClean="0">
                <a:latin typeface="Trebuchet MS" panose="020B0603020202020204" pitchFamily="34" charset="0"/>
              </a:rPr>
              <a:t>Rychlost a poloha jsou relativní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smtClean="0">
                <a:latin typeface="Trebuchet MS" panose="020B0603020202020204" pitchFamily="34" charset="0"/>
              </a:rPr>
              <a:t>(má smysl udávat jen ve vztahu k něčemu)</a:t>
            </a:r>
          </a:p>
          <a:p>
            <a:pPr>
              <a:spcAft>
                <a:spcPts val="300"/>
              </a:spcAft>
            </a:pPr>
            <a:r>
              <a:rPr lang="cs-CZ" sz="1600" b="1" dirty="0" smtClean="0">
                <a:latin typeface="Trebuchet MS" panose="020B0603020202020204" pitchFamily="34" charset="0"/>
              </a:rPr>
              <a:t>Kinematika nenabízí privilegovanou (absolutní) inerciální vztažnou soustavu.</a:t>
            </a:r>
          </a:p>
        </p:txBody>
      </p:sp>
      <p:pic>
        <p:nvPicPr>
          <p:cNvPr id="25" name="Picture 2" descr="http://www2.fjfi.cvut.cz/files/kse/pictures/budova_cel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9" y="3364570"/>
            <a:ext cx="2806235" cy="13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4739312" y="2875235"/>
            <a:ext cx="4355069" cy="2025599"/>
            <a:chOff x="4739312" y="2875235"/>
            <a:chExt cx="4355069" cy="2025599"/>
          </a:xfrm>
        </p:grpSpPr>
        <p:pic>
          <p:nvPicPr>
            <p:cNvPr id="13319" name="Picture 7" descr="http://sweetclipart.com/multisite/sweetclipart/files/train_silhouet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739312" y="3299448"/>
              <a:ext cx="4081157" cy="1601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Přímá spojnice se šipkou 20"/>
            <p:cNvCxnSpPr/>
            <p:nvPr/>
          </p:nvCxnSpPr>
          <p:spPr>
            <a:xfrm>
              <a:off x="7612502" y="3364570"/>
              <a:ext cx="12801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8661012" y="2875235"/>
              <a:ext cx="433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i="1" dirty="0" smtClean="0">
                  <a:latin typeface="Trebuchet MS" panose="020B0603020202020204" pitchFamily="34" charset="0"/>
                </a:rPr>
                <a:t>v</a:t>
              </a:r>
            </a:p>
          </p:txBody>
        </p:sp>
        <p:pic>
          <p:nvPicPr>
            <p:cNvPr id="2050" name="Picture 2" descr="Výsledek obrázku pro Galileo Galile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073" y="2966384"/>
              <a:ext cx="1082588" cy="1374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5578312" y="2913760"/>
            <a:ext cx="1439371" cy="1793730"/>
            <a:chOff x="5578312" y="2913760"/>
            <a:chExt cx="1439371" cy="1793730"/>
          </a:xfrm>
        </p:grpSpPr>
        <p:cxnSp>
          <p:nvCxnSpPr>
            <p:cNvPr id="14" name="Přímá spojnice se šipkou 13"/>
            <p:cNvCxnSpPr/>
            <p:nvPr/>
          </p:nvCxnSpPr>
          <p:spPr>
            <a:xfrm>
              <a:off x="6061687" y="4512510"/>
              <a:ext cx="806181" cy="3079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6756426" y="4276603"/>
              <a:ext cx="2612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i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x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578312" y="2913760"/>
              <a:ext cx="2873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i="1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t</a:t>
              </a:r>
              <a:endParaRPr lang="cs-CZ" sz="2200" i="1" dirty="0" smtClean="0">
                <a:solidFill>
                  <a:srgbClr val="0099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65651" y="3290621"/>
            <a:ext cx="2448403" cy="1503112"/>
            <a:chOff x="765651" y="3290621"/>
            <a:chExt cx="2448403" cy="1503112"/>
          </a:xfrm>
        </p:grpSpPr>
        <p:cxnSp>
          <p:nvCxnSpPr>
            <p:cNvPr id="27" name="Přímá spojnice se šipkou 26"/>
            <p:cNvCxnSpPr/>
            <p:nvPr/>
          </p:nvCxnSpPr>
          <p:spPr>
            <a:xfrm>
              <a:off x="1917716" y="4607688"/>
              <a:ext cx="8781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765651" y="3290621"/>
              <a:ext cx="5176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t’</a:t>
              </a:r>
              <a:endParaRPr lang="cs-CZ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749781" y="4362846"/>
              <a:ext cx="464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x</a:t>
              </a:r>
              <a:r>
                <a:rPr lang="en-GB" sz="22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’</a:t>
              </a:r>
              <a:endParaRPr lang="cs-CZ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2408965" y="6036696"/>
            <a:ext cx="5181910" cy="383750"/>
            <a:chOff x="1077117" y="6095898"/>
            <a:chExt cx="5181910" cy="383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1077117" y="6095898"/>
                  <a:ext cx="16170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cs-CZ" dirty="0" smtClean="0">
                    <a:solidFill>
                      <a:srgbClr val="C0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117" y="6095898"/>
                  <a:ext cx="161701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ovéPole 25"/>
            <p:cNvSpPr txBox="1"/>
            <p:nvPr/>
          </p:nvSpPr>
          <p:spPr>
            <a:xfrm>
              <a:off x="3217003" y="6110316"/>
              <a:ext cx="304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(</a:t>
              </a:r>
              <a:r>
                <a:rPr lang="en-US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skl</a:t>
              </a:r>
              <a:r>
                <a:rPr lang="cs-CZ" dirty="0" err="1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ádání</a:t>
              </a:r>
              <a:r>
                <a:rPr lang="cs-CZ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rychlostí)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6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4037" y="2101971"/>
            <a:ext cx="682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rebuchet MS" panose="020B0603020202020204" pitchFamily="34" charset="0"/>
              </a:rPr>
              <a:t>Kandidát na absolutní vztažnou soustavu: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9499" y="3025800"/>
            <a:ext cx="1197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0000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éter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35734" y="4146215"/>
            <a:ext cx="484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(hypotetické prostředí, kterým se šíří světlo)</a:t>
            </a:r>
          </a:p>
        </p:txBody>
      </p:sp>
    </p:spTree>
    <p:extLst>
      <p:ext uri="{BB962C8B-B14F-4D97-AF65-F5344CB8AC3E}">
        <p14:creationId xmlns:p14="http://schemas.microsoft.com/office/powerpoint/2010/main" val="28149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5328" y="160245"/>
            <a:ext cx="864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Světlo je </a:t>
            </a:r>
            <a:r>
              <a:rPr lang="cs-CZ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elektromagnetické 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vlnění</a:t>
            </a:r>
            <a:endParaRPr lang="cs-CZ" sz="2400" u="sng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8443" y="2902287"/>
            <a:ext cx="90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rebuchet MS" panose="020B0603020202020204" pitchFamily="34" charset="0"/>
              </a:rPr>
              <a:t>vlnová délka </a:t>
            </a:r>
            <a:r>
              <a:rPr lang="cs-CZ" sz="1600" dirty="0" smtClean="0">
                <a:latin typeface="Symbol" panose="05050102010706020507" pitchFamily="18" charset="2"/>
              </a:rPr>
              <a:t>l</a:t>
            </a:r>
          </a:p>
        </p:txBody>
      </p:sp>
      <p:pic>
        <p:nvPicPr>
          <p:cNvPr id="2055" name="Picture 7" descr="http://assets2.classicfm.com/2012/14/fm-radio-classic-fm-1333620823-hero-promo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8" y="1130735"/>
            <a:ext cx="1177111" cy="11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63032" y="804503"/>
            <a:ext cx="114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rádio FM</a:t>
            </a:r>
          </a:p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(88-108 MHz)</a:t>
            </a:r>
          </a:p>
        </p:txBody>
      </p:sp>
      <p:pic>
        <p:nvPicPr>
          <p:cNvPr id="2057" name="Picture 9" descr="http://vignette2.wikia.nocookie.net/creepypasta/images/a/af/Mobile_phone.jpg/revision/latest?cb=20130505093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26" y="1343192"/>
            <a:ext cx="755051" cy="8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jameystegmaier.com/wp-content/uploads/2011/06/ilve-microwave-oven-convection-gr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52" y="1408081"/>
            <a:ext cx="1088453" cy="7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585319" y="804501"/>
            <a:ext cx="97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mikrovlnka </a:t>
            </a:r>
          </a:p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(2,45 GHz)</a:t>
            </a:r>
          </a:p>
        </p:txBody>
      </p:sp>
      <p:pic>
        <p:nvPicPr>
          <p:cNvPr id="2063" name="Picture 15" descr="http://www.dopravni-pravo.cz/wp-content/uploads/Men_ryhlosti_2_web_Kopivn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07" y="1341320"/>
            <a:ext cx="1191380" cy="7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84072" y="804502"/>
            <a:ext cx="226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mobil </a:t>
            </a:r>
            <a:endParaRPr lang="en-GB" sz="1200" dirty="0" smtClean="0">
              <a:latin typeface="Trebuchet MS" panose="020B0603020202020204" pitchFamily="34" charset="0"/>
            </a:endParaRPr>
          </a:p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(900-2400 MHz)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53100" y="804500"/>
            <a:ext cx="1566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radar</a:t>
            </a:r>
            <a:endParaRPr lang="en-GB" sz="1200" dirty="0" smtClean="0">
              <a:latin typeface="Trebuchet MS" panose="020B0603020202020204" pitchFamily="34" charset="0"/>
            </a:endParaRPr>
          </a:p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(1-100 GHz)</a:t>
            </a:r>
          </a:p>
        </p:txBody>
      </p:sp>
      <p:grpSp>
        <p:nvGrpSpPr>
          <p:cNvPr id="77" name="Skupina 76"/>
          <p:cNvGrpSpPr/>
          <p:nvPr/>
        </p:nvGrpSpPr>
        <p:grpSpPr>
          <a:xfrm>
            <a:off x="431073" y="3171156"/>
            <a:ext cx="8416137" cy="2533829"/>
            <a:chOff x="431073" y="3171156"/>
            <a:chExt cx="8416137" cy="2533829"/>
          </a:xfrm>
        </p:grpSpPr>
        <p:pic>
          <p:nvPicPr>
            <p:cNvPr id="2052" name="Picture 4" descr="D:\Pavel\Documents\Fyzika\Science To Go\Spectru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73" y="3396192"/>
              <a:ext cx="8334217" cy="213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4650285" y="3171160"/>
              <a:ext cx="98624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dirty="0" smtClean="0">
                  <a:latin typeface="Trebuchet MS" panose="020B0603020202020204" pitchFamily="34" charset="0"/>
                </a:rPr>
                <a:t>mikrometr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187317" y="3186957"/>
              <a:ext cx="98624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dirty="0" smtClean="0">
                  <a:latin typeface="Trebuchet MS" panose="020B0603020202020204" pitchFamily="34" charset="0"/>
                </a:rPr>
                <a:t>nanometr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733325" y="3171158"/>
              <a:ext cx="98624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dirty="0" err="1" smtClean="0">
                  <a:latin typeface="Trebuchet MS" panose="020B0603020202020204" pitchFamily="34" charset="0"/>
                </a:rPr>
                <a:t>pikometr</a:t>
              </a:r>
              <a:endParaRPr lang="cs-CZ" sz="13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200400" y="3171157"/>
              <a:ext cx="88827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dirty="0" smtClean="0">
                  <a:latin typeface="Trebuchet MS" panose="020B0603020202020204" pitchFamily="34" charset="0"/>
                </a:rPr>
                <a:t>milimetr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860048" y="3171156"/>
              <a:ext cx="55004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00" dirty="0" smtClean="0">
                  <a:latin typeface="Trebuchet MS" panose="020B0603020202020204" pitchFamily="34" charset="0"/>
                </a:rPr>
                <a:t>metr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1701867" y="5427986"/>
              <a:ext cx="795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rebuchet MS" panose="020B0603020202020204" pitchFamily="34" charset="0"/>
                </a:rPr>
                <a:t>7</a:t>
              </a:r>
              <a:r>
                <a:rPr lang="cs-CZ" sz="1200" dirty="0" smtClean="0">
                  <a:latin typeface="Trebuchet MS" panose="020B0603020202020204" pitchFamily="34" charset="0"/>
                </a:rPr>
                <a:t>00 </a:t>
              </a:r>
              <a:r>
                <a:rPr lang="cs-CZ" sz="1200" dirty="0" err="1" smtClean="0">
                  <a:latin typeface="Trebuchet MS" panose="020B0603020202020204" pitchFamily="34" charset="0"/>
                </a:rPr>
                <a:t>nm</a:t>
              </a:r>
              <a:endParaRPr lang="cs-CZ" sz="12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88606" y="5427986"/>
              <a:ext cx="795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rebuchet MS" panose="020B0603020202020204" pitchFamily="34" charset="0"/>
                </a:rPr>
                <a:t>400 </a:t>
              </a:r>
              <a:r>
                <a:rPr lang="cs-CZ" sz="1200" dirty="0" err="1" smtClean="0">
                  <a:latin typeface="Trebuchet MS" panose="020B0603020202020204" pitchFamily="34" charset="0"/>
                </a:rPr>
                <a:t>nm</a:t>
              </a:r>
              <a:endParaRPr lang="cs-CZ" sz="12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273949" y="5427986"/>
              <a:ext cx="795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rebuchet MS" panose="020B0603020202020204" pitchFamily="34" charset="0"/>
                </a:rPr>
                <a:t>600 </a:t>
              </a:r>
              <a:r>
                <a:rPr lang="cs-CZ" sz="1200" dirty="0" err="1" smtClean="0">
                  <a:latin typeface="Trebuchet MS" panose="020B0603020202020204" pitchFamily="34" charset="0"/>
                </a:rPr>
                <a:t>nm</a:t>
              </a:r>
              <a:endParaRPr lang="cs-CZ" sz="12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825070" y="5427985"/>
              <a:ext cx="795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Trebuchet MS" panose="020B0603020202020204" pitchFamily="34" charset="0"/>
                </a:rPr>
                <a:t>5</a:t>
              </a:r>
              <a:r>
                <a:rPr lang="cs-CZ" sz="1200" dirty="0" smtClean="0">
                  <a:latin typeface="Trebuchet MS" panose="020B0603020202020204" pitchFamily="34" charset="0"/>
                </a:rPr>
                <a:t>00 </a:t>
              </a:r>
              <a:r>
                <a:rPr lang="cs-CZ" sz="1200" dirty="0" err="1" smtClean="0">
                  <a:latin typeface="Trebuchet MS" panose="020B0603020202020204" pitchFamily="34" charset="0"/>
                </a:rPr>
                <a:t>nm</a:t>
              </a:r>
              <a:endParaRPr lang="cs-CZ" sz="12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183633" y="3677136"/>
              <a:ext cx="1430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radiov</a:t>
              </a:r>
              <a:r>
                <a:rPr lang="cs-CZ" sz="1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é vlny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051476" y="3869681"/>
              <a:ext cx="1235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mikrovlny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13457" y="4697940"/>
              <a:ext cx="12747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5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infračervené</a:t>
              </a:r>
            </a:p>
            <a:p>
              <a:pPr algn="ctr"/>
              <a:r>
                <a:rPr lang="cs-CZ" sz="15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(IR)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3814835" y="4813356"/>
              <a:ext cx="15135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viditelné světlo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7133962" y="4697939"/>
              <a:ext cx="118333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5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ultrafialové</a:t>
              </a:r>
            </a:p>
            <a:p>
              <a:pPr algn="ctr"/>
              <a:r>
                <a:rPr lang="cs-CZ" sz="15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(UV)</a:t>
              </a:r>
            </a:p>
          </p:txBody>
        </p:sp>
        <p:cxnSp>
          <p:nvCxnSpPr>
            <p:cNvPr id="24" name="Přímá spojnice se šipkou 23"/>
            <p:cNvCxnSpPr/>
            <p:nvPr/>
          </p:nvCxnSpPr>
          <p:spPr>
            <a:xfrm flipH="1">
              <a:off x="2985845" y="3651085"/>
              <a:ext cx="626034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708421" y="3670678"/>
              <a:ext cx="141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elektronika</a:t>
              </a:r>
            </a:p>
          </p:txBody>
        </p:sp>
        <p:cxnSp>
          <p:nvCxnSpPr>
            <p:cNvPr id="37" name="Přímá spojnice se šipkou 36"/>
            <p:cNvCxnSpPr/>
            <p:nvPr/>
          </p:nvCxnSpPr>
          <p:spPr>
            <a:xfrm flipH="1">
              <a:off x="4596603" y="3666330"/>
              <a:ext cx="1523346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ovéPole 42"/>
            <p:cNvSpPr txBox="1"/>
            <p:nvPr/>
          </p:nvSpPr>
          <p:spPr>
            <a:xfrm>
              <a:off x="4371645" y="3684841"/>
              <a:ext cx="141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optika</a:t>
              </a:r>
            </a:p>
          </p:txBody>
        </p:sp>
        <p:cxnSp>
          <p:nvCxnSpPr>
            <p:cNvPr id="46" name="Přímá spojnice se šipkou 45"/>
            <p:cNvCxnSpPr/>
            <p:nvPr/>
          </p:nvCxnSpPr>
          <p:spPr>
            <a:xfrm flipH="1">
              <a:off x="6187317" y="3664148"/>
              <a:ext cx="1436386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/>
            <p:cNvSpPr txBox="1"/>
            <p:nvPr/>
          </p:nvSpPr>
          <p:spPr>
            <a:xfrm>
              <a:off x="6145485" y="3684841"/>
              <a:ext cx="141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rentgen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434303" y="3670678"/>
              <a:ext cx="1412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srgbClr val="FFC000"/>
                  </a:solidFill>
                  <a:latin typeface="Symbol" panose="05050102010706020507" pitchFamily="18" charset="2"/>
                </a:rPr>
                <a:t>g</a:t>
              </a:r>
              <a:r>
                <a:rPr lang="cs-CZ" sz="1600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 záření</a:t>
              </a:r>
            </a:p>
          </p:txBody>
        </p:sp>
        <p:cxnSp>
          <p:nvCxnSpPr>
            <p:cNvPr id="49" name="Přímá spojnice se šipkou 48"/>
            <p:cNvCxnSpPr/>
            <p:nvPr/>
          </p:nvCxnSpPr>
          <p:spPr>
            <a:xfrm>
              <a:off x="7687867" y="3662377"/>
              <a:ext cx="736530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5" name="Picture 17" descr="http://ecx.images-amazon.com/images/I/41RejpgFT0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14" y="5526240"/>
            <a:ext cx="602263" cy="10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ovéPole 64"/>
          <p:cNvSpPr txBox="1"/>
          <p:nvPr/>
        </p:nvSpPr>
        <p:spPr>
          <a:xfrm>
            <a:off x="241662" y="6496590"/>
            <a:ext cx="2267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dálkové ovládání (865 </a:t>
            </a:r>
            <a:r>
              <a:rPr lang="cs-CZ" sz="1200" dirty="0" err="1" smtClean="0">
                <a:latin typeface="Trebuchet MS" panose="020B0603020202020204" pitchFamily="34" charset="0"/>
              </a:rPr>
              <a:t>nm</a:t>
            </a:r>
            <a:r>
              <a:rPr lang="cs-CZ" sz="1200" dirty="0" smtClean="0">
                <a:latin typeface="Trebuchet MS" panose="020B0603020202020204" pitchFamily="34" charset="0"/>
              </a:rPr>
              <a:t>)</a:t>
            </a:r>
          </a:p>
        </p:txBody>
      </p:sp>
      <p:pic>
        <p:nvPicPr>
          <p:cNvPr id="2067" name="Picture 19" descr="http://www.katika.cz/fotky12732/fotos/_vyrn_4233sonnen_allergie_creme-gel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29" y="5379846"/>
            <a:ext cx="891720" cy="12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ovéPole 66"/>
          <p:cNvSpPr txBox="1"/>
          <p:nvPr/>
        </p:nvSpPr>
        <p:spPr>
          <a:xfrm>
            <a:off x="7349400" y="6496589"/>
            <a:ext cx="936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rebuchet MS" panose="020B0603020202020204" pitchFamily="34" charset="0"/>
              </a:rPr>
              <a:t>opalování</a:t>
            </a:r>
          </a:p>
        </p:txBody>
      </p:sp>
      <p:pic>
        <p:nvPicPr>
          <p:cNvPr id="2069" name="Picture 21" descr="http://www.mineralfit.cz/system/files/photos/2933/images/original_pos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69" y="1309745"/>
            <a:ext cx="1385589" cy="8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ovéPole 55"/>
          <p:cNvSpPr txBox="1"/>
          <p:nvPr/>
        </p:nvSpPr>
        <p:spPr>
          <a:xfrm>
            <a:off x="5815741" y="896835"/>
            <a:ext cx="165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anose="020B0603020202020204" pitchFamily="34" charset="0"/>
              </a:rPr>
              <a:t>rentgenové vyšetření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752434" y="896835"/>
            <a:ext cx="117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Trebuchet MS" panose="020B0603020202020204" pitchFamily="34" charset="0"/>
              </a:rPr>
              <a:t>radioterapie</a:t>
            </a:r>
            <a:endParaRPr lang="cs-CZ" sz="1200" dirty="0" smtClean="0">
              <a:latin typeface="Trebuchet MS" panose="020B0603020202020204" pitchFamily="34" charset="0"/>
            </a:endParaRPr>
          </a:p>
        </p:txBody>
      </p:sp>
      <p:pic>
        <p:nvPicPr>
          <p:cNvPr id="2071" name="Picture 23" descr="http://topnews.ae/images/Radiotherap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02" y="1187020"/>
            <a:ext cx="1632293" cy="10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://images.clipartpanda.com/female-engineer-clipart-119498464629784896woman_fashion_02_gerald__01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4" y="2305601"/>
            <a:ext cx="310692" cy="10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http://media.coreperformance.com/images/411*308/relieve-soreness-with-just-a-tennis-b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18" y="2758876"/>
            <a:ext cx="771382" cy="5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http://www.nature.com/scitable/content/ne0000/ne0000/ne0000/ne0000/14704902/U1CP1-5_ProkvsEukCell_ksm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3891" y="2806310"/>
            <a:ext cx="493442" cy="4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https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77" y="2777513"/>
            <a:ext cx="595158" cy="5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https://upload.wikimedia.org/wikipedia/commons/thumb/e/e2/Stylised_Lithium_Atom.png/200px-Stylised_Lithium_Atom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55" y="2710376"/>
            <a:ext cx="557787" cy="6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http://www.pivomil.cz/fotky53/K1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86" y="2775352"/>
            <a:ext cx="646131" cy="4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Přímá spojnice 70"/>
          <p:cNvCxnSpPr/>
          <p:nvPr/>
        </p:nvCxnSpPr>
        <p:spPr>
          <a:xfrm>
            <a:off x="263032" y="2307846"/>
            <a:ext cx="1271854" cy="9816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H="1">
            <a:off x="3621772" y="2219545"/>
            <a:ext cx="1293315" cy="9816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Skupina 75"/>
          <p:cNvGrpSpPr/>
          <p:nvPr/>
        </p:nvGrpSpPr>
        <p:grpSpPr>
          <a:xfrm>
            <a:off x="2754137" y="5832569"/>
            <a:ext cx="3907297" cy="979714"/>
            <a:chOff x="2669234" y="5878286"/>
            <a:chExt cx="3907297" cy="979714"/>
          </a:xfrm>
        </p:grpSpPr>
        <p:sp>
          <p:nvSpPr>
            <p:cNvPr id="74" name="Obdélník 73"/>
            <p:cNvSpPr/>
            <p:nvPr/>
          </p:nvSpPr>
          <p:spPr>
            <a:xfrm>
              <a:off x="2669234" y="5878286"/>
              <a:ext cx="3719372" cy="9797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4901281" y="6029014"/>
                  <a:ext cx="1675250" cy="789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cs-CZ" sz="24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281" y="6029014"/>
                  <a:ext cx="1675250" cy="78944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ovéPole 72"/>
            <p:cNvSpPr txBox="1"/>
            <p:nvPr/>
          </p:nvSpPr>
          <p:spPr>
            <a:xfrm>
              <a:off x="2800439" y="6092210"/>
              <a:ext cx="2265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Vztah mezi vlnovou délkou </a:t>
              </a:r>
              <a:r>
                <a:rPr lang="cs-CZ" sz="1600" dirty="0" smtClean="0">
                  <a:latin typeface="Symbol" panose="05050102010706020507" pitchFamily="18" charset="2"/>
                </a:rPr>
                <a:t>l</a:t>
              </a:r>
              <a:r>
                <a:rPr lang="cs-CZ" sz="1600" dirty="0" smtClean="0">
                  <a:latin typeface="Trebuchet MS" panose="020B0603020202020204" pitchFamily="34" charset="0"/>
                </a:rPr>
                <a:t> a frekvencí </a:t>
              </a:r>
              <a:r>
                <a:rPr lang="cs-CZ" sz="1600" i="1" dirty="0" smtClean="0">
                  <a:latin typeface="Trebuchet MS" panose="020B0603020202020204" pitchFamily="34" charset="0"/>
                </a:rPr>
                <a:t>f</a:t>
              </a:r>
            </a:p>
          </p:txBody>
        </p:sp>
      </p:grpSp>
      <p:pic>
        <p:nvPicPr>
          <p:cNvPr id="2093" name="Picture 45" descr="http://tikalon.com/blog/2012/nucleus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52" y="2871450"/>
            <a:ext cx="352915" cy="3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7725630" y="192451"/>
                <a:ext cx="1106585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160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16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1600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630" y="192451"/>
                <a:ext cx="1106585" cy="55502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5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61" y="919840"/>
            <a:ext cx="2942821" cy="189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3745" y="315472"/>
            <a:ext cx="864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Šíření vlnění prostorem</a:t>
            </a:r>
            <a:endParaRPr lang="cs-CZ" sz="2400" u="sng" dirty="0" smtClean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02" name="Přímá spojnice 101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" y="952495"/>
            <a:ext cx="3679023" cy="17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ovéPole 80"/>
          <p:cNvSpPr txBox="1"/>
          <p:nvPr/>
        </p:nvSpPr>
        <p:spPr>
          <a:xfrm>
            <a:off x="1410618" y="2788963"/>
            <a:ext cx="306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zvuk</a:t>
            </a:r>
            <a:r>
              <a:rPr lang="cs-CZ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dirty="0" smtClean="0">
                <a:latin typeface="Trebuchet MS" panose="020B0603020202020204" pitchFamily="34" charset="0"/>
              </a:rPr>
              <a:t>– vzduch, voda, kov...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664204" y="3279132"/>
            <a:ext cx="76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světlo</a:t>
            </a:r>
            <a:r>
              <a:rPr lang="cs-CZ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cs-CZ" dirty="0" smtClean="0">
                <a:latin typeface="Trebuchet MS" panose="020B0603020202020204" pitchFamily="34" charset="0"/>
              </a:rPr>
              <a:t>– éter, který vyplňuje veškerý prostor?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4480397" y="4274089"/>
            <a:ext cx="427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rebuchet MS" panose="020B0603020202020204" pitchFamily="34" charset="0"/>
              </a:rPr>
              <a:t>Pokud by existoval </a:t>
            </a:r>
            <a:r>
              <a:rPr lang="cs-CZ" sz="1600" dirty="0" err="1" smtClean="0">
                <a:latin typeface="Trebuchet MS" panose="020B0603020202020204" pitchFamily="34" charset="0"/>
              </a:rPr>
              <a:t>všeprostupný</a:t>
            </a:r>
            <a:r>
              <a:rPr lang="cs-CZ" sz="1600" dirty="0" smtClean="0">
                <a:latin typeface="Trebuchet MS" panose="020B0603020202020204" pitchFamily="34" charset="0"/>
              </a:rPr>
              <a:t> éter, pozorovaná rychlost světla by závisela na rychlosti našeho pohybu vzhledem k éteru.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54680" y="6224450"/>
            <a:ext cx="3743077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3" name="Přímá spojnice 102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1410618" y="3732763"/>
            <a:ext cx="3323004" cy="2700514"/>
            <a:chOff x="1846042" y="4126608"/>
            <a:chExt cx="2896997" cy="2280345"/>
          </a:xfrm>
        </p:grpSpPr>
        <p:pic>
          <p:nvPicPr>
            <p:cNvPr id="2096" name="Picture 48" descr="D:\Pavel\Documents\Fyzika\Science To Go\Vod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042" y="4365563"/>
              <a:ext cx="2296348" cy="204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ovéPole 84"/>
            <p:cNvSpPr txBox="1"/>
            <p:nvPr/>
          </p:nvSpPr>
          <p:spPr>
            <a:xfrm>
              <a:off x="2600229" y="4126608"/>
              <a:ext cx="1842485" cy="467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i="1" dirty="0" smtClean="0">
                  <a:latin typeface="Trebuchet MS" panose="020B0603020202020204" pitchFamily="34" charset="0"/>
                </a:rPr>
                <a:t>zde měříme (ostrůvek v obtékajícím éteru)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4142390" y="5511388"/>
              <a:ext cx="60064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i="1" dirty="0" smtClean="0">
                  <a:latin typeface="Trebuchet MS" panose="020B0603020202020204" pitchFamily="34" charset="0"/>
                </a:rPr>
                <a:t>éter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3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3745" y="315472"/>
            <a:ext cx="864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Michelsonův</a:t>
            </a:r>
            <a:r>
              <a:rPr lang="cs-CZ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-Morleyův experiment </a:t>
            </a:r>
            <a:r>
              <a:rPr lang="cs-CZ" sz="24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(1881)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42059" y="3974544"/>
            <a:ext cx="15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pozorovatel</a:t>
            </a:r>
          </a:p>
        </p:txBody>
      </p:sp>
      <p:pic>
        <p:nvPicPr>
          <p:cNvPr id="12299" name="Picture 11" descr="D:\Pavel\Documents\Fyzika\Science To Go\Si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86" y="2831083"/>
            <a:ext cx="561430" cy="3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565263" y="4565377"/>
            <a:ext cx="4340324" cy="1005944"/>
            <a:chOff x="565263" y="4664047"/>
            <a:chExt cx="4340324" cy="1005944"/>
          </a:xfrm>
        </p:grpSpPr>
        <p:pic>
          <p:nvPicPr>
            <p:cNvPr id="18" name="Picture 11" descr="D:\Pavel\Documents\Fyzika\Science To Go\Sin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76383" y="4753422"/>
              <a:ext cx="561430" cy="38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D:\Pavel\Documents\Fyzika\Science To Go\Sin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70004" y="4753422"/>
              <a:ext cx="561430" cy="38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D:\Pavel\Documents\Fyzika\Science To Go\Sin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66517" y="4753423"/>
              <a:ext cx="561430" cy="38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D:\Pavel\Documents\Fyzika\Science To Go\Sin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4433533" y="4753422"/>
              <a:ext cx="561430" cy="38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565263" y="5331437"/>
              <a:ext cx="2783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anose="020B0603020202020204" pitchFamily="34" charset="0"/>
                </a:rPr>
                <a:t>optické dráhy paprsků: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798000" y="5300659"/>
              <a:ext cx="1169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009900"/>
                  </a:solidFill>
                  <a:latin typeface="Trebuchet MS" panose="020B0603020202020204" pitchFamily="34" charset="0"/>
                </a:rPr>
                <a:t>stejné</a:t>
              </a: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4219291" y="5195560"/>
            <a:ext cx="8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různé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760317" y="4353327"/>
            <a:ext cx="5993001" cy="1952697"/>
            <a:chOff x="1760317" y="4353327"/>
            <a:chExt cx="5993001" cy="1952697"/>
          </a:xfrm>
        </p:grpSpPr>
        <p:grpSp>
          <p:nvGrpSpPr>
            <p:cNvPr id="24" name="Skupina 23"/>
            <p:cNvGrpSpPr/>
            <p:nvPr/>
          </p:nvGrpSpPr>
          <p:grpSpPr>
            <a:xfrm>
              <a:off x="4098337" y="4353327"/>
              <a:ext cx="986243" cy="1079856"/>
              <a:chOff x="4098337" y="4431699"/>
              <a:chExt cx="986243" cy="1079856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4098337" y="4431699"/>
                <a:ext cx="986243" cy="107985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 flipH="1">
                <a:off x="4098337" y="4431699"/>
                <a:ext cx="986243" cy="10268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ovéPole 24"/>
            <p:cNvSpPr txBox="1"/>
            <p:nvPr/>
          </p:nvSpPr>
          <p:spPr>
            <a:xfrm>
              <a:off x="1760317" y="5721249"/>
              <a:ext cx="5993001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latin typeface="Trebuchet MS" panose="020B0603020202020204" pitchFamily="34" charset="0"/>
                </a:rPr>
                <a:t>Experiment ukázal, že světlo se šíří všemi směry stejně rychle, a </a:t>
              </a:r>
              <a:r>
                <a:rPr lang="cs-CZ" sz="1600" b="1" dirty="0" smtClean="0">
                  <a:latin typeface="Trebuchet MS" panose="020B0603020202020204" pitchFamily="34" charset="0"/>
                </a:rPr>
                <a:t>zpochybnil tak existenci éteru</a:t>
              </a:r>
              <a:r>
                <a:rPr lang="cs-CZ" sz="1600" dirty="0" smtClean="0">
                  <a:latin typeface="Trebuchet MS" panose="020B0603020202020204" pitchFamily="34" charset="0"/>
                </a:rPr>
                <a:t>.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493379" y="1074377"/>
            <a:ext cx="6063484" cy="2752028"/>
            <a:chOff x="1493379" y="1429589"/>
            <a:chExt cx="6063484" cy="2752028"/>
          </a:xfrm>
        </p:grpSpPr>
        <p:pic>
          <p:nvPicPr>
            <p:cNvPr id="12292" name="Picture 4" descr="http://zapocet.kvalitne.cz/fyzika/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6"/>
            <a:stretch/>
          </p:blipFill>
          <p:spPr bwMode="auto">
            <a:xfrm>
              <a:off x="1493379" y="1429589"/>
              <a:ext cx="6063484" cy="27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786832" y="3464757"/>
              <a:ext cx="973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rgbClr val="FFC000"/>
                  </a:solidFill>
                  <a:latin typeface="Trebuchet MS" panose="020B0603020202020204" pitchFamily="34" charset="0"/>
                </a:rPr>
                <a:t>(</a:t>
              </a:r>
              <a:r>
                <a:rPr lang="cs-CZ" sz="1400" b="1" dirty="0" smtClean="0">
                  <a:solidFill>
                    <a:srgbClr val="FFC000"/>
                  </a:solidFill>
                  <a:latin typeface="Trebuchet MS" panose="020B0603020202020204" pitchFamily="34" charset="0"/>
                </a:rPr>
                <a:t>sodíková výbojka)</a:t>
              </a:r>
            </a:p>
          </p:txBody>
        </p:sp>
        <p:sp>
          <p:nvSpPr>
            <p:cNvPr id="27" name="Výbuch 1 26"/>
            <p:cNvSpPr/>
            <p:nvPr/>
          </p:nvSpPr>
          <p:spPr>
            <a:xfrm>
              <a:off x="2022167" y="2668559"/>
              <a:ext cx="572409" cy="697952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26" name="Picture 2" descr="http://quantumrelativity.calsci.com/Relativity/images/Michelson_Mor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52" y="3371155"/>
            <a:ext cx="3792935" cy="22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7" descr="http://animated-sun.weebly.com/uploads/3/6/6/7/3667732/43630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3" y="3755086"/>
            <a:ext cx="2194753" cy="13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2830</Words>
  <Application>Microsoft Office PowerPoint</Application>
  <PresentationFormat>Předvádění na obrazovce (4:3)</PresentationFormat>
  <Paragraphs>487</Paragraphs>
  <Slides>44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2018-01-18T15:03:36Z</dcterms:created>
  <dcterms:modified xsi:type="dcterms:W3CDTF">2018-01-18T15:03:45Z</dcterms:modified>
</cp:coreProperties>
</file>