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7"/>
  </p:notesMasterIdLst>
  <p:sldIdLst>
    <p:sldId id="256" r:id="rId2"/>
    <p:sldId id="297" r:id="rId3"/>
    <p:sldId id="295" r:id="rId4"/>
    <p:sldId id="318" r:id="rId5"/>
    <p:sldId id="301" r:id="rId6"/>
    <p:sldId id="332" r:id="rId7"/>
    <p:sldId id="320" r:id="rId8"/>
    <p:sldId id="335" r:id="rId9"/>
    <p:sldId id="296" r:id="rId10"/>
    <p:sldId id="298" r:id="rId11"/>
    <p:sldId id="262" r:id="rId12"/>
    <p:sldId id="263" r:id="rId13"/>
    <p:sldId id="264" r:id="rId14"/>
    <p:sldId id="265" r:id="rId15"/>
    <p:sldId id="266" r:id="rId16"/>
    <p:sldId id="299" r:id="rId17"/>
    <p:sldId id="300" r:id="rId18"/>
    <p:sldId id="270" r:id="rId19"/>
    <p:sldId id="334" r:id="rId20"/>
    <p:sldId id="281" r:id="rId21"/>
    <p:sldId id="288" r:id="rId22"/>
    <p:sldId id="315" r:id="rId23"/>
    <p:sldId id="317" r:id="rId24"/>
    <p:sldId id="282" r:id="rId25"/>
    <p:sldId id="286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4"/>
    <a:srgbClr val="00FFFF"/>
    <a:srgbClr val="FF00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8144" autoAdjust="0"/>
    <p:restoredTop sz="87872" autoAdjust="0"/>
  </p:normalViewPr>
  <p:slideViewPr>
    <p:cSldViewPr snapToGrid="0">
      <p:cViewPr>
        <p:scale>
          <a:sx n="150" d="100"/>
          <a:sy n="150" d="100"/>
        </p:scale>
        <p:origin x="-504" y="19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833A5-37D9-4D18-A449-0E10CB8BFADB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C8E5-37EA-42EB-9C7F-E8D7F76D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7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136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1B09C8-68C7-4AF5-A99D-C9C18645B5EC}" type="slidenum">
              <a:rPr lang="cs-CZ"/>
              <a:pPr/>
              <a:t>13</a:t>
            </a:fld>
            <a:endParaRPr lang="cs-CZ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C08B5-FB0E-4564-A476-F41206534322}" type="slidenum">
              <a:rPr lang="cs-CZ"/>
              <a:pPr/>
              <a:t>14</a:t>
            </a:fld>
            <a:endParaRPr lang="cs-CZ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01947-597D-4DB5-B5AB-B83BCACEAE15}" type="slidenum">
              <a:rPr lang="cs-CZ"/>
              <a:pPr/>
              <a:t>15</a:t>
            </a:fld>
            <a:endParaRPr lang="cs-CZ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167C9-1684-46E6-BC0C-C01A370E946C}" type="slidenum">
              <a:rPr lang="cs-CZ"/>
              <a:pPr/>
              <a:t>16</a:t>
            </a:fld>
            <a:endParaRPr lang="cs-CZ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1366AD-2084-4FAC-8E06-D4F5FF24910A}" type="slidenum">
              <a:rPr lang="cs-CZ"/>
              <a:pPr/>
              <a:t>17</a:t>
            </a:fld>
            <a:endParaRPr lang="cs-CZ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70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70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9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91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04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4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729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50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27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47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9C8E5-37EA-42EB-9C7F-E8D7F76D711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61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0F9D9A-E16B-4336-9DFE-5F2D3207E99C}" type="slidenum">
              <a:rPr lang="cs-CZ"/>
              <a:pPr/>
              <a:t>12</a:t>
            </a:fld>
            <a:endParaRPr lang="cs-CZ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0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5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0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14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63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0F09A-C508-42DC-8D78-A099E8F30A3D}" type="datetimeFigureOut">
              <a:rPr lang="en-GB" smtClean="0"/>
              <a:t>19/12/2016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76676-178C-429E-8D39-9BA2D6FB58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09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0.png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gi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8.jpe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hyperlink" Target="https://www.wolframalpha.com/input/?i=logistic+syste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42.gif"/><Relationship Id="rId4" Type="http://schemas.openxmlformats.org/officeDocument/2006/relationships/hyperlink" Target="https://www.wolframalpha.com/input/?i=logistic+system" TargetMode="Externa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998941" y="2203614"/>
            <a:ext cx="6769930" cy="66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Aft>
                <a:spcPts val="2400"/>
              </a:spcAft>
            </a:pPr>
            <a:r>
              <a:rPr lang="cs-CZ" sz="50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</a:t>
            </a:r>
            <a:r>
              <a:rPr lang="cs-CZ" sz="42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YZIKÁLNÍ CHAOS: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013708" y="4507960"/>
            <a:ext cx="516059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0" dirty="0">
                <a:latin typeface="Trebuchet MS" panose="020B0603020202020204" pitchFamily="34" charset="0"/>
              </a:rPr>
              <a:t>Pavel </a:t>
            </a:r>
            <a:r>
              <a:rPr lang="en-US" sz="2400" b="0" dirty="0" err="1">
                <a:latin typeface="Trebuchet MS" panose="020B0603020202020204" pitchFamily="34" charset="0"/>
              </a:rPr>
              <a:t>Str</a:t>
            </a:r>
            <a:r>
              <a:rPr lang="cs-CZ" sz="2400" b="0" dirty="0" err="1" smtClean="0">
                <a:latin typeface="Trebuchet MS" panose="020B0603020202020204" pitchFamily="34" charset="0"/>
              </a:rPr>
              <a:t>ánský</a:t>
            </a:r>
            <a:endParaRPr lang="cs-CZ" sz="2400" b="0" baseline="30000" dirty="0">
              <a:latin typeface="Trebuchet MS" panose="020B060302020202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1" y="6433590"/>
            <a:ext cx="6997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400" b="0" dirty="0" err="1" smtClean="0">
                <a:latin typeface="Trebuchet MS" panose="020B0603020202020204" pitchFamily="34" charset="0"/>
              </a:rPr>
              <a:t>Gaudeamus</a:t>
            </a:r>
            <a:r>
              <a:rPr lang="cs-CZ" sz="1400" b="0" dirty="0" smtClean="0">
                <a:latin typeface="Trebuchet MS" panose="020B0603020202020204" pitchFamily="34" charset="0"/>
              </a:rPr>
              <a:t> Brno</a:t>
            </a:r>
            <a:endParaRPr lang="cs-CZ" sz="1400" b="0" dirty="0">
              <a:latin typeface="Trebuchet MS" panose="020B0603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423808" y="6433591"/>
            <a:ext cx="14686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lg" len="med"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400" b="0" dirty="0" smtClean="0">
                <a:latin typeface="Trebuchet MS" panose="020B0603020202020204" pitchFamily="34" charset="0"/>
              </a:rPr>
              <a:t>3. listopad </a:t>
            </a:r>
            <a:r>
              <a:rPr lang="en-US" sz="1400" b="0" dirty="0" smtClean="0">
                <a:latin typeface="Trebuchet MS" panose="020B0603020202020204" pitchFamily="34" charset="0"/>
              </a:rPr>
              <a:t>201</a:t>
            </a:r>
            <a:r>
              <a:rPr lang="cs-CZ" sz="1400" b="0" dirty="0"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478831" y="4966296"/>
            <a:ext cx="4338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600" dirty="0" smtClean="0">
                <a:latin typeface="Courier New" pitchFamily="49" charset="0"/>
                <a:cs typeface="Courier New" pitchFamily="49" charset="0"/>
              </a:rPr>
              <a:t>www.pavelstransky.cz</a:t>
            </a:r>
            <a:endParaRPr lang="cs-CZ" sz="1600" baseline="30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8" name="Picture 5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41" y="250405"/>
            <a:ext cx="182479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225312" y="5560960"/>
            <a:ext cx="490230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sz="1600" dirty="0" smtClean="0">
                <a:latin typeface="Trebuchet MS" panose="020B0603020202020204" pitchFamily="34" charset="0"/>
              </a:rPr>
              <a:t>Ústav částicové a jaderné fyziky</a:t>
            </a:r>
            <a:endParaRPr lang="en-GB" sz="1600" dirty="0" smtClean="0">
              <a:latin typeface="Trebuchet MS" panose="020B0603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GB" sz="1600" b="0" dirty="0" err="1" smtClean="0">
                <a:latin typeface="Trebuchet MS" panose="020B0603020202020204" pitchFamily="34" charset="0"/>
              </a:rPr>
              <a:t>Matematicko-fyzik</a:t>
            </a:r>
            <a:r>
              <a:rPr lang="cs-CZ" sz="1600" b="0" dirty="0" err="1" smtClean="0">
                <a:latin typeface="Trebuchet MS" panose="020B0603020202020204" pitchFamily="34" charset="0"/>
              </a:rPr>
              <a:t>ální</a:t>
            </a:r>
            <a:r>
              <a:rPr lang="cs-CZ" sz="1600" b="0" dirty="0" smtClean="0">
                <a:latin typeface="Trebuchet MS" panose="020B0603020202020204" pitchFamily="34" charset="0"/>
              </a:rPr>
              <a:t> fakulta Univerzity Karlovy</a:t>
            </a:r>
            <a:endParaRPr lang="cs-CZ" sz="1600" b="0" dirty="0">
              <a:latin typeface="Trebuchet MS" panose="020B0603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936353" y="3074455"/>
            <a:ext cx="6870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3600" dirty="0">
                <a:solidFill>
                  <a:srgbClr val="C00000"/>
                </a:solidFill>
                <a:latin typeface="Trebuchet MS" panose="020B0603020202020204" pitchFamily="34" charset="0"/>
              </a:rPr>
              <a:t>OD MÁVNUTÍ MOTÝLÍCH KŘÍDEL K ROZPADU SLUNEČNÍ SOUSTAVY</a:t>
            </a:r>
          </a:p>
        </p:txBody>
      </p:sp>
      <p:pic>
        <p:nvPicPr>
          <p:cNvPr id="5124" name="Picture 4" descr="Výsledek obrázku pro butterfly animated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04" y="59904"/>
            <a:ext cx="6791745" cy="67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švédský a norský král Oscar II </a:t>
            </a:r>
            <a:r>
              <a:rPr lang="cs-CZ" sz="1600" dirty="0">
                <a:latin typeface="Trebuchet MS" pitchFamily="34" charset="0"/>
              </a:rPr>
              <a:t>v</a:t>
            </a:r>
            <a:r>
              <a:rPr lang="cs-CZ" sz="1600" dirty="0" smtClean="0">
                <a:latin typeface="Trebuchet MS" pitchFamily="34" charset="0"/>
              </a:rPr>
              <a:t>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07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Historie: </a:t>
            </a:r>
            <a:r>
              <a:rPr lang="cs-CZ" sz="2400" u="sng" smtClean="0">
                <a:solidFill>
                  <a:srgbClr val="0000B4"/>
                </a:solidFill>
                <a:latin typeface="Trebuchet MS" pitchFamily="34" charset="0"/>
              </a:rPr>
              <a:t>Problém více těles v nebeské mechanice</a:t>
            </a:r>
            <a:endParaRPr lang="cs-CZ" sz="2400" i="1" u="sng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/>
          <p:cNvGrpSpPr/>
          <p:nvPr/>
        </p:nvGrpSpPr>
        <p:grpSpPr>
          <a:xfrm>
            <a:off x="875211" y="3037114"/>
            <a:ext cx="7863840" cy="3135085"/>
            <a:chOff x="875211" y="3037114"/>
            <a:chExt cx="7863840" cy="3135085"/>
          </a:xfrm>
        </p:grpSpPr>
        <p:sp>
          <p:nvSpPr>
            <p:cNvPr id="2" name="TextovéPole 1"/>
            <p:cNvSpPr txBox="1"/>
            <p:nvPr/>
          </p:nvSpPr>
          <p:spPr>
            <a:xfrm>
              <a:off x="1576245" y="3688101"/>
              <a:ext cx="6167855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sz="2200" b="1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Soutěžní úloha:</a:t>
              </a:r>
            </a:p>
            <a:p>
              <a:pPr>
                <a:spcAft>
                  <a:spcPts val="600"/>
                </a:spcAft>
              </a:pPr>
              <a:r>
                <a:rPr lang="cs-CZ" smtClean="0">
                  <a:latin typeface="Trebuchet MS" panose="020B0603020202020204" pitchFamily="34" charset="0"/>
                </a:rPr>
                <a:t>Uvažujte soustavu libovolně mnoha hmotných bodů, které se navzájem přitahují podle Newtonova gravitačního zákona. Za předpokladu, že mezi hmotnými body nikdy nedojde ke srážce, zkuste naleznout souřadnice každého z nich ve tvaru </a:t>
              </a:r>
              <a:r>
                <a:rPr lang="cs-CZ" i="1" smtClean="0">
                  <a:latin typeface="Trebuchet MS" panose="020B0603020202020204" pitchFamily="34" charset="0"/>
                </a:rPr>
                <a:t>dobře se chovající</a:t>
              </a:r>
              <a:r>
                <a:rPr lang="en-US" i="1" err="1" smtClean="0">
                  <a:latin typeface="Trebuchet MS" panose="020B0603020202020204" pitchFamily="34" charset="0"/>
                </a:rPr>
                <a:t>ch</a:t>
              </a:r>
              <a:r>
                <a:rPr lang="cs-CZ" i="1" smtClean="0">
                  <a:latin typeface="Trebuchet MS" panose="020B0603020202020204" pitchFamily="34" charset="0"/>
                </a:rPr>
                <a:t> funkcí času</a:t>
              </a:r>
              <a:r>
                <a:rPr lang="cs-CZ" smtClean="0">
                  <a:latin typeface="Trebuchet MS" panose="020B0603020202020204" pitchFamily="34" charset="0"/>
                </a:rPr>
                <a:t>.</a:t>
              </a:r>
              <a:endParaRPr lang="cs-CZ">
                <a:latin typeface="Trebuchet MS" panose="020B0603020202020204" pitchFamily="34" charset="0"/>
              </a:endParaRPr>
            </a:p>
          </p:txBody>
        </p:sp>
        <p:sp>
          <p:nvSpPr>
            <p:cNvPr id="6" name="Obláček 5"/>
            <p:cNvSpPr/>
            <p:nvPr/>
          </p:nvSpPr>
          <p:spPr>
            <a:xfrm>
              <a:off x="875211" y="3037114"/>
              <a:ext cx="7863840" cy="3135085"/>
            </a:xfrm>
            <a:prstGeom prst="cloudCallout">
              <a:avLst>
                <a:gd name="adj1" fmla="val -36530"/>
                <a:gd name="adj2" fmla="val -93750"/>
              </a:avLst>
            </a:prstGeom>
            <a:noFill/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96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e:King Oscar II of Sweden in unifor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758" y="974674"/>
            <a:ext cx="1184721" cy="159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/>
          <p:cNvSpPr txBox="1"/>
          <p:nvPr/>
        </p:nvSpPr>
        <p:spPr>
          <a:xfrm>
            <a:off x="2555776" y="917719"/>
            <a:ext cx="604867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dirty="0" smtClean="0">
                <a:solidFill>
                  <a:srgbClr val="0000B4"/>
                </a:solidFill>
                <a:latin typeface="Trebuchet MS" pitchFamily="34" charset="0"/>
              </a:rPr>
              <a:t>1887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švédský a norský král Oscar II vyhlašuje u příležitosti svých 60. narozenin vědeckou soutěž s cílem nalezení obecného řešení systému mnoha těles v nebeské mechanice</a:t>
            </a:r>
            <a:endParaRPr lang="cs-CZ" sz="1600" dirty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dirty="0" smtClean="0">
                <a:latin typeface="Trebuchet MS" pitchFamily="34" charset="0"/>
              </a:rPr>
              <a:t>cena pro vítěze: </a:t>
            </a:r>
            <a:r>
              <a:rPr lang="cs-CZ" sz="1600" i="1" dirty="0" smtClean="0">
                <a:latin typeface="Trebuchet MS" pitchFamily="34" charset="0"/>
              </a:rPr>
              <a:t>zlatá medaile a 2500 zlatých korun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55776" y="2520186"/>
            <a:ext cx="57083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smtClean="0">
                <a:solidFill>
                  <a:srgbClr val="0000B4"/>
                </a:solidFill>
                <a:latin typeface="Trebuchet MS" pitchFamily="34" charset="0"/>
              </a:rPr>
              <a:t>1888 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do soutěže se přihlašuje </a:t>
            </a:r>
            <a:r>
              <a:rPr lang="cs-CZ" sz="1600" b="1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600" b="1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600" b="1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r>
              <a:rPr lang="cs-CZ" sz="1600" b="1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prací nazvanou </a:t>
            </a:r>
            <a:r>
              <a:rPr lang="cs-CZ" sz="1600" i="1" smtClean="0">
                <a:latin typeface="Trebuchet MS" pitchFamily="34" charset="0"/>
              </a:rPr>
              <a:t>O problému tří těles a rovnicích dynamiky</a:t>
            </a:r>
            <a:endParaRPr lang="cs-CZ" sz="160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Karl </a:t>
            </a:r>
            <a:r>
              <a:rPr lang="cs-CZ" sz="1600" err="1" smtClean="0">
                <a:latin typeface="Trebuchet MS" pitchFamily="34" charset="0"/>
              </a:rPr>
              <a:t>Weierstrass</a:t>
            </a:r>
            <a:r>
              <a:rPr lang="cs-CZ" sz="1600" smtClean="0">
                <a:latin typeface="Trebuchet MS" pitchFamily="34" charset="0"/>
              </a:rPr>
              <a:t>, Charles </a:t>
            </a:r>
            <a:r>
              <a:rPr lang="cs-CZ" sz="1600" err="1" smtClean="0">
                <a:latin typeface="Trebuchet MS" pitchFamily="34" charset="0"/>
              </a:rPr>
              <a:t>Hermite</a:t>
            </a:r>
            <a:r>
              <a:rPr lang="cs-CZ" sz="1600" smtClean="0">
                <a:latin typeface="Trebuchet MS" pitchFamily="34" charset="0"/>
              </a:rPr>
              <a:t>, </a:t>
            </a:r>
            <a:r>
              <a:rPr lang="cs-CZ" sz="1600" err="1" smtClean="0">
                <a:latin typeface="Trebuchet MS" pitchFamily="34" charset="0"/>
              </a:rPr>
              <a:t>Gösta</a:t>
            </a:r>
            <a:r>
              <a:rPr lang="cs-CZ" sz="1600" smtClean="0">
                <a:latin typeface="Trebuchet MS" pitchFamily="34" charset="0"/>
              </a:rPr>
              <a:t> </a:t>
            </a:r>
            <a:r>
              <a:rPr lang="cs-CZ" sz="1600" err="1" smtClean="0">
                <a:latin typeface="Trebuchet MS" pitchFamily="34" charset="0"/>
              </a:rPr>
              <a:t>Mittag-Leﬄer</a:t>
            </a:r>
            <a:r>
              <a:rPr lang="cs-CZ" sz="1600"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jako porotci soutěže ho vyhlašují </a:t>
            </a:r>
            <a:r>
              <a:rPr lang="cs-CZ" sz="1600" smtClean="0">
                <a:solidFill>
                  <a:srgbClr val="C00000"/>
                </a:solidFill>
                <a:latin typeface="Trebuchet MS" pitchFamily="34" charset="0"/>
              </a:rPr>
              <a:t>vítězem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vítězná 160 stránková práce má být publikována, avšak editor upozorňuje </a:t>
            </a:r>
            <a:r>
              <a:rPr lang="cs-CZ" sz="1600" err="1" smtClean="0">
                <a:latin typeface="Trebuchet MS" pitchFamily="34" charset="0"/>
              </a:rPr>
              <a:t>Poincarého</a:t>
            </a:r>
            <a:r>
              <a:rPr lang="cs-CZ" sz="1600" smtClean="0">
                <a:latin typeface="Trebuchet MS" pitchFamily="34" charset="0"/>
              </a:rPr>
              <a:t> na určité nejasnosti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smtClean="0">
                <a:latin typeface="Trebuchet MS" pitchFamily="34" charset="0"/>
              </a:rPr>
              <a:t>po dlouhém mlčení </a:t>
            </a:r>
            <a:r>
              <a:rPr lang="cs-CZ" sz="1600" err="1" smtClean="0">
                <a:latin typeface="Trebuchet MS" pitchFamily="34" charset="0"/>
              </a:rPr>
              <a:t>Poincaré</a:t>
            </a:r>
            <a:r>
              <a:rPr lang="cs-CZ" sz="1600" smtClean="0">
                <a:latin typeface="Trebuchet MS" pitchFamily="34" charset="0"/>
              </a:rPr>
              <a:t> nachází fatální chybu a stahuje již vytištěné vydání práce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597023" y="323945"/>
            <a:ext cx="8079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Historie: </a:t>
            </a:r>
            <a:r>
              <a:rPr lang="cs-CZ" sz="2400" u="sng" smtClean="0">
                <a:solidFill>
                  <a:srgbClr val="0000B4"/>
                </a:solidFill>
                <a:latin typeface="Trebuchet MS" pitchFamily="34" charset="0"/>
              </a:rPr>
              <a:t>Problém více těles v nebeské mechanice</a:t>
            </a:r>
            <a:endParaRPr lang="cs-CZ" sz="2400" i="1" u="sng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1" name="Picture 2" descr="http://www.math.qc.edu/~zakeri/mat542/men/Poinca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745" y="2859360"/>
            <a:ext cx="1760745" cy="2153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ovéPole 11"/>
          <p:cNvSpPr txBox="1"/>
          <p:nvPr/>
        </p:nvSpPr>
        <p:spPr>
          <a:xfrm>
            <a:off x="820034" y="5066020"/>
            <a:ext cx="1636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err="1" smtClean="0">
                <a:solidFill>
                  <a:srgbClr val="C00000"/>
                </a:solidFill>
                <a:latin typeface="Trebuchet MS" pitchFamily="34" charset="0"/>
              </a:rPr>
              <a:t>Henri</a:t>
            </a:r>
            <a:r>
              <a:rPr lang="cs-CZ" sz="140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1400" err="1" smtClean="0">
                <a:solidFill>
                  <a:srgbClr val="C00000"/>
                </a:solidFill>
                <a:latin typeface="Trebuchet MS" pitchFamily="34" charset="0"/>
              </a:rPr>
              <a:t>Poincaré</a:t>
            </a:r>
            <a:endParaRPr lang="en-US" sz="1400" smtClean="0">
              <a:solidFill>
                <a:srgbClr val="C00000"/>
              </a:solidFill>
              <a:latin typeface="Trebuchet MS" pitchFamily="34" charset="0"/>
            </a:endParaRPr>
          </a:p>
          <a:p>
            <a:pPr algn="ctr"/>
            <a:r>
              <a:rPr lang="cs-CZ" sz="1400" smtClean="0">
                <a:latin typeface="Trebuchet MS" pitchFamily="34" charset="0"/>
              </a:rPr>
              <a:t>(1854-1912)</a:t>
            </a:r>
            <a:endParaRPr lang="cs-CZ" sz="1400">
              <a:latin typeface="Trebuchet MS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555776" y="5085184"/>
            <a:ext cx="6264696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b="1" smtClean="0">
                <a:solidFill>
                  <a:srgbClr val="0000B4"/>
                </a:solidFill>
                <a:latin typeface="Trebuchet MS" pitchFamily="34" charset="0"/>
              </a:rPr>
              <a:t>1890</a:t>
            </a:r>
            <a:endParaRPr lang="cs-CZ" sz="1600" smtClean="0">
              <a:latin typeface="Trebuchet MS" pitchFamily="34" charset="0"/>
            </a:endParaRP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z="1600" err="1" smtClean="0">
                <a:latin typeface="Trebuchet MS" pitchFamily="34" charset="0"/>
              </a:rPr>
              <a:t>Poincaré</a:t>
            </a:r>
            <a:r>
              <a:rPr lang="cs-CZ" sz="1600" smtClean="0">
                <a:latin typeface="Trebuchet MS" pitchFamily="34" charset="0"/>
              </a:rPr>
              <a:t> publikuje na vlastní náklady (přesahující výhru 2500 korun) novou práci v rozsahu 270 stránek, v nichž odhaluje do té doby skrytou bohatost a složitost řešení pohybových rovnic klasické mechaniky a ukazuje jejich </a:t>
            </a:r>
            <a:r>
              <a:rPr lang="cs-CZ" sz="1600" b="1" smtClean="0">
                <a:latin typeface="Trebuchet MS" pitchFamily="34" charset="0"/>
              </a:rPr>
              <a:t>nestabilitu</a:t>
            </a:r>
            <a:r>
              <a:rPr lang="cs-CZ" sz="1600" smtClean="0">
                <a:latin typeface="Trebuchet MS" pitchFamily="34" charset="0"/>
              </a:rPr>
              <a:t>.</a:t>
            </a:r>
          </a:p>
        </p:txBody>
      </p:sp>
      <p:cxnSp>
        <p:nvCxnSpPr>
          <p:cNvPr id="15" name="Přímá spojnice 1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6" name="Picture 48" descr="Počá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819" name="Line 51"/>
          <p:cNvSpPr>
            <a:spLocks noChangeShapeType="1"/>
          </p:cNvSpPr>
          <p:nvPr/>
        </p:nvSpPr>
        <p:spPr bwMode="auto">
          <a:xfrm flipV="1">
            <a:off x="2889250" y="2401888"/>
            <a:ext cx="0" cy="25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0" name="Line 52"/>
          <p:cNvSpPr>
            <a:spLocks noChangeShapeType="1"/>
          </p:cNvSpPr>
          <p:nvPr/>
        </p:nvSpPr>
        <p:spPr bwMode="auto">
          <a:xfrm>
            <a:off x="3873500" y="2809875"/>
            <a:ext cx="0" cy="27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2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72628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r>
              <a:rPr lang="cs-CZ" sz="3200" b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  <a:p>
            <a:pPr algn="l"/>
            <a:r>
              <a:rPr lang="cs-CZ" sz="2400" b="0" smtClean="0">
                <a:solidFill>
                  <a:srgbClr val="0000B4"/>
                </a:solidFill>
                <a:latin typeface="Trebuchet MS" pitchFamily="34" charset="0"/>
              </a:rPr>
              <a:t>(přitahující se gravitačně)</a:t>
            </a:r>
            <a:endParaRPr lang="cs-CZ" sz="2400" b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88823" name="Rectangle 55"/>
          <p:cNvSpPr>
            <a:spLocks noChangeArrowheads="1"/>
          </p:cNvSpPr>
          <p:nvPr/>
        </p:nvSpPr>
        <p:spPr bwMode="auto">
          <a:xfrm>
            <a:off x="686446" y="5934728"/>
            <a:ext cx="4632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0" err="1">
                <a:latin typeface="Trebuchet MS" pitchFamily="34" charset="0"/>
              </a:rPr>
              <a:t>pravideln</a:t>
            </a:r>
            <a:r>
              <a:rPr lang="cs-CZ" b="0">
                <a:latin typeface="Trebuchet MS" pitchFamily="34" charset="0"/>
              </a:rPr>
              <a:t>ý</a:t>
            </a:r>
            <a:r>
              <a:rPr lang="en-US" b="0">
                <a:latin typeface="Trebuchet MS" pitchFamily="34" charset="0"/>
              </a:rPr>
              <a:t> </a:t>
            </a:r>
            <a:r>
              <a:rPr lang="en-US" b="1" err="1" smtClean="0">
                <a:latin typeface="Trebuchet MS" pitchFamily="34" charset="0"/>
              </a:rPr>
              <a:t>periodi</a:t>
            </a:r>
            <a:r>
              <a:rPr lang="cs-CZ" b="1" err="1" smtClean="0">
                <a:latin typeface="Trebuchet MS" pitchFamily="34" charset="0"/>
              </a:rPr>
              <a:t>cký</a:t>
            </a:r>
            <a:r>
              <a:rPr lang="cs-CZ" b="0" smtClean="0">
                <a:latin typeface="Trebuchet MS" pitchFamily="34" charset="0"/>
              </a:rPr>
              <a:t> pohyb po elipsách</a:t>
            </a:r>
            <a:endParaRPr lang="cs-CZ" b="0">
              <a:latin typeface="Trebuchet MS" pitchFamily="34" charset="0"/>
            </a:endParaRPr>
          </a:p>
        </p:txBody>
      </p:sp>
      <p:sp>
        <p:nvSpPr>
          <p:cNvPr id="288824" name="Line 56"/>
          <p:cNvSpPr>
            <a:spLocks noChangeShapeType="1"/>
          </p:cNvSpPr>
          <p:nvPr/>
        </p:nvSpPr>
        <p:spPr bwMode="auto">
          <a:xfrm flipV="1">
            <a:off x="2889250" y="2390775"/>
            <a:ext cx="0" cy="25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8825" name="Line 57"/>
          <p:cNvSpPr>
            <a:spLocks noChangeShapeType="1"/>
          </p:cNvSpPr>
          <p:nvPr/>
        </p:nvSpPr>
        <p:spPr bwMode="auto">
          <a:xfrm>
            <a:off x="3873500" y="2798763"/>
            <a:ext cx="0" cy="27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2" name="Přímá spojnice 11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148064" y="594805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(1609 - Johannes Kepler a jeho zákony)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53329" y="4472466"/>
            <a:ext cx="360466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dirty="0" smtClean="0">
                <a:solidFill>
                  <a:srgbClr val="C00000"/>
                </a:solidFill>
                <a:latin typeface="Trebuchet MS" pitchFamily="34" charset="0"/>
              </a:rPr>
              <a:t>zjednodušení: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mají zanedbatelné rozměry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nemají žádnou vnitřní strukturu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nevyzařují energii</a:t>
            </a:r>
            <a:endParaRPr lang="en-GB" sz="1600" dirty="0">
              <a:latin typeface="Trebuchet MS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136289" y="3995772"/>
            <a:ext cx="27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(stejná hmotnost těles)</a:t>
            </a:r>
            <a:endParaRPr lang="en-GB">
              <a:latin typeface="Trebuchet MS" pitchFamily="34" charset="0"/>
            </a:endParaRPr>
          </a:p>
        </p:txBody>
      </p:sp>
      <p:pic>
        <p:nvPicPr>
          <p:cNvPr id="15" name="Picture 2" descr="Výsledek obrázku pro binary sta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41" y="644093"/>
            <a:ext cx="2219367" cy="12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4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6" name="Picture 10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72628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r>
              <a:rPr lang="cs-CZ" sz="3200" b="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</a:p>
          <a:p>
            <a:pPr algn="l"/>
            <a:r>
              <a:rPr lang="cs-CZ" sz="2400" b="0" smtClean="0">
                <a:solidFill>
                  <a:srgbClr val="0000B4"/>
                </a:solidFill>
                <a:latin typeface="Trebuchet MS" pitchFamily="34" charset="0"/>
              </a:rPr>
              <a:t>(přitahující se gravitačně)</a:t>
            </a:r>
            <a:endParaRPr lang="cs-CZ" sz="2400" b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686446" y="5934728"/>
            <a:ext cx="46320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b="0" err="1">
                <a:latin typeface="Trebuchet MS" pitchFamily="34" charset="0"/>
              </a:rPr>
              <a:t>pravideln</a:t>
            </a:r>
            <a:r>
              <a:rPr lang="cs-CZ" b="0">
                <a:latin typeface="Trebuchet MS" pitchFamily="34" charset="0"/>
              </a:rPr>
              <a:t>ý</a:t>
            </a:r>
            <a:r>
              <a:rPr lang="en-US" b="0">
                <a:latin typeface="Trebuchet MS" pitchFamily="34" charset="0"/>
              </a:rPr>
              <a:t> </a:t>
            </a:r>
            <a:r>
              <a:rPr lang="en-US" b="1" err="1" smtClean="0">
                <a:latin typeface="Trebuchet MS" pitchFamily="34" charset="0"/>
              </a:rPr>
              <a:t>periodi</a:t>
            </a:r>
            <a:r>
              <a:rPr lang="cs-CZ" b="1" err="1" smtClean="0">
                <a:latin typeface="Trebuchet MS" pitchFamily="34" charset="0"/>
              </a:rPr>
              <a:t>cký</a:t>
            </a:r>
            <a:r>
              <a:rPr lang="cs-CZ" b="0" smtClean="0">
                <a:latin typeface="Trebuchet MS" pitchFamily="34" charset="0"/>
              </a:rPr>
              <a:t> pohyb po elipsách</a:t>
            </a:r>
            <a:endParaRPr lang="cs-CZ" b="0">
              <a:latin typeface="Trebuchet MS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48064" y="594805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(1609 - Johannes Kepler a jeho zákony)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136289" y="3995772"/>
            <a:ext cx="27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(stejná hmotnost těles)</a:t>
            </a:r>
            <a:endParaRPr lang="en-GB">
              <a:latin typeface="Trebuchet MS" pitchFamily="34" charset="0"/>
            </a:endParaRPr>
          </a:p>
        </p:txBody>
      </p:sp>
      <p:pic>
        <p:nvPicPr>
          <p:cNvPr id="11" name="Picture 2" descr="Výsledek obrázku pro binary sta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41" y="644093"/>
            <a:ext cx="2219367" cy="12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053329" y="4472466"/>
            <a:ext cx="360466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dirty="0" smtClean="0">
                <a:solidFill>
                  <a:srgbClr val="C00000"/>
                </a:solidFill>
                <a:latin typeface="Trebuchet MS" pitchFamily="34" charset="0"/>
              </a:rPr>
              <a:t>zjednodušení: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mají zanedbatelné rozměry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nemají žádnou vnitřní strukturu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cs-CZ" sz="1600" dirty="0" smtClean="0">
                <a:latin typeface="Trebuchet MS" pitchFamily="34" charset="0"/>
              </a:rPr>
              <a:t>tělesa nevyzařují energii</a:t>
            </a:r>
            <a:endParaRPr lang="en-GB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5" name="Picture 5" descr="Počát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40652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endParaRPr lang="cs-CZ" sz="3200" b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/>
          <p:cNvGrpSpPr/>
          <p:nvPr/>
        </p:nvGrpSpPr>
        <p:grpSpPr>
          <a:xfrm>
            <a:off x="2889250" y="332656"/>
            <a:ext cx="6104524" cy="5080719"/>
            <a:chOff x="2889250" y="332656"/>
            <a:chExt cx="6104524" cy="5080719"/>
          </a:xfrm>
        </p:grpSpPr>
        <p:sp>
          <p:nvSpPr>
            <p:cNvPr id="296979" name="Line 19"/>
            <p:cNvSpPr>
              <a:spLocks noChangeShapeType="1"/>
            </p:cNvSpPr>
            <p:nvPr/>
          </p:nvSpPr>
          <p:spPr bwMode="auto">
            <a:xfrm flipV="1">
              <a:off x="2889250" y="2390775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0" name="Line 20"/>
            <p:cNvSpPr>
              <a:spLocks noChangeShapeType="1"/>
            </p:cNvSpPr>
            <p:nvPr/>
          </p:nvSpPr>
          <p:spPr bwMode="auto">
            <a:xfrm>
              <a:off x="3873500" y="2798763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296964" name="Picture 4" descr="Počáte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763" y="1412875"/>
              <a:ext cx="3810000" cy="400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6969" name="Line 9"/>
            <p:cNvSpPr>
              <a:spLocks noChangeShapeType="1"/>
            </p:cNvSpPr>
            <p:nvPr/>
          </p:nvSpPr>
          <p:spPr bwMode="auto">
            <a:xfrm flipV="1">
              <a:off x="6423025" y="2401888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70" name="Line 10"/>
            <p:cNvSpPr>
              <a:spLocks noChangeShapeType="1"/>
            </p:cNvSpPr>
            <p:nvPr/>
          </p:nvSpPr>
          <p:spPr bwMode="auto">
            <a:xfrm>
              <a:off x="7407275" y="2809875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7" name="Line 27"/>
            <p:cNvSpPr>
              <a:spLocks noChangeShapeType="1"/>
            </p:cNvSpPr>
            <p:nvPr/>
          </p:nvSpPr>
          <p:spPr bwMode="auto">
            <a:xfrm flipV="1">
              <a:off x="6423025" y="2401888"/>
              <a:ext cx="0" cy="254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6988" name="Line 28"/>
            <p:cNvSpPr>
              <a:spLocks noChangeShapeType="1"/>
            </p:cNvSpPr>
            <p:nvPr/>
          </p:nvSpPr>
          <p:spPr bwMode="auto">
            <a:xfrm>
              <a:off x="7407275" y="2809875"/>
              <a:ext cx="0" cy="279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96992" name="Group 32"/>
            <p:cNvGrpSpPr>
              <a:grpSpLocks/>
            </p:cNvGrpSpPr>
            <p:nvPr/>
          </p:nvGrpSpPr>
          <p:grpSpPr bwMode="auto">
            <a:xfrm>
              <a:off x="4576763" y="1412875"/>
              <a:ext cx="3810000" cy="4000500"/>
              <a:chOff x="2883" y="890"/>
              <a:chExt cx="2400" cy="2520"/>
            </a:xfrm>
          </p:grpSpPr>
          <p:pic>
            <p:nvPicPr>
              <p:cNvPr id="296989" name="Picture 29" descr="Počátek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3" y="890"/>
                <a:ext cx="2400" cy="2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6990" name="Line 30"/>
              <p:cNvSpPr>
                <a:spLocks noChangeShapeType="1"/>
              </p:cNvSpPr>
              <p:nvPr/>
            </p:nvSpPr>
            <p:spPr bwMode="auto">
              <a:xfrm flipV="1">
                <a:off x="4046" y="1513"/>
                <a:ext cx="0" cy="1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6991" name="Line 31"/>
              <p:cNvSpPr>
                <a:spLocks noChangeShapeType="1"/>
              </p:cNvSpPr>
              <p:nvPr/>
            </p:nvSpPr>
            <p:spPr bwMode="auto">
              <a:xfrm>
                <a:off x="4666" y="1770"/>
                <a:ext cx="0" cy="1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7" name="TextovéPole 26"/>
            <p:cNvSpPr txBox="1"/>
            <p:nvPr/>
          </p:nvSpPr>
          <p:spPr>
            <a:xfrm>
              <a:off x="4545709" y="4951293"/>
              <a:ext cx="4448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(</a:t>
              </a:r>
              <a:r>
                <a:rPr lang="cs-CZ" smtClean="0">
                  <a:solidFill>
                    <a:srgbClr val="C00000"/>
                  </a:solidFill>
                </a:rPr>
                <a:t>zjednodušení: </a:t>
              </a:r>
              <a:r>
                <a:rPr lang="en-GB" err="1" smtClean="0"/>
                <a:t>pohyb</a:t>
              </a:r>
              <a:r>
                <a:rPr lang="en-GB" smtClean="0"/>
                <a:t> </a:t>
              </a:r>
              <a:r>
                <a:rPr lang="cs-CZ" smtClean="0"/>
                <a:t>probíhá v jedné rovině)</a:t>
              </a:r>
              <a:endParaRPr lang="en-GB"/>
            </a:p>
          </p:txBody>
        </p:sp>
        <p:sp>
          <p:nvSpPr>
            <p:cNvPr id="33" name="Text Box 54"/>
            <p:cNvSpPr txBox="1">
              <a:spLocks noChangeArrowheads="1"/>
            </p:cNvSpPr>
            <p:nvPr/>
          </p:nvSpPr>
          <p:spPr bwMode="auto">
            <a:xfrm>
              <a:off x="4644008" y="332656"/>
              <a:ext cx="244827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cs-CZ" sz="3200" b="0" u="sng" smtClean="0">
                  <a:solidFill>
                    <a:srgbClr val="0000B4"/>
                  </a:solidFill>
                  <a:latin typeface="Trebuchet MS" pitchFamily="34" charset="0"/>
                </a:rPr>
                <a:t>Tři tělesa</a:t>
              </a:r>
              <a:endParaRPr lang="cs-CZ" sz="3200" b="0" smtClean="0">
                <a:solidFill>
                  <a:srgbClr val="0000B4"/>
                </a:solidFill>
                <a:latin typeface="Trebuchet MS" pitchFamily="34" charset="0"/>
              </a:endParaRPr>
            </a:p>
          </p:txBody>
        </p:sp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078" y="995870"/>
              <a:ext cx="808486" cy="602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6228184" y="1052736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600" b="1" smtClean="0">
                  <a:latin typeface="Trebuchet MS" pitchFamily="34" charset="0"/>
                </a:rPr>
                <a:t>+</a:t>
              </a:r>
              <a:endParaRPr lang="en-GB" sz="2600" b="1">
                <a:latin typeface="Trebuchet MS" pitchFamily="34" charset="0"/>
              </a:endParaRPr>
            </a:p>
          </p:txBody>
        </p:sp>
      </p:grpSp>
      <p:pic>
        <p:nvPicPr>
          <p:cNvPr id="24" name="Picture 2" descr="Výsledek obrázku pro binary sta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41" y="644093"/>
            <a:ext cx="2219367" cy="12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70" name="Picture 6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806825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Dvě tělesa</a:t>
            </a:r>
            <a:endParaRPr lang="cs-CZ" sz="3200" b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8" name="Text Box 54"/>
          <p:cNvSpPr txBox="1">
            <a:spLocks noChangeArrowheads="1"/>
          </p:cNvSpPr>
          <p:nvPr/>
        </p:nvSpPr>
        <p:spPr bwMode="auto">
          <a:xfrm>
            <a:off x="4644008" y="332656"/>
            <a:ext cx="24482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Tři tělesa</a:t>
            </a:r>
            <a:endParaRPr lang="cs-CZ" sz="3200" b="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78" y="995870"/>
            <a:ext cx="808486" cy="60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10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17018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228184" y="1052736"/>
            <a:ext cx="432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smtClean="0">
                <a:latin typeface="Trebuchet MS" pitchFamily="34" charset="0"/>
              </a:rPr>
              <a:t>+</a:t>
            </a:r>
            <a:endParaRPr lang="en-GB" sz="2600" b="1">
              <a:latin typeface="Trebuchet MS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545709" y="4951293"/>
            <a:ext cx="4448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(</a:t>
            </a:r>
            <a:r>
              <a:rPr lang="cs-CZ" smtClean="0">
                <a:solidFill>
                  <a:srgbClr val="C00000"/>
                </a:solidFill>
              </a:rPr>
              <a:t>zjednodušení: </a:t>
            </a:r>
            <a:r>
              <a:rPr lang="en-GB" err="1" smtClean="0"/>
              <a:t>pohyb</a:t>
            </a:r>
            <a:r>
              <a:rPr lang="en-GB" smtClean="0"/>
              <a:t> </a:t>
            </a:r>
            <a:r>
              <a:rPr lang="cs-CZ" smtClean="0"/>
              <a:t>probíhá v jedné rovině)</a:t>
            </a:r>
            <a:endParaRPr lang="en-GB"/>
          </a:p>
        </p:txBody>
      </p:sp>
      <p:sp>
        <p:nvSpPr>
          <p:cNvPr id="16" name="Rectangle 55"/>
          <p:cNvSpPr>
            <a:spLocks noChangeArrowheads="1"/>
          </p:cNvSpPr>
          <p:nvPr/>
        </p:nvSpPr>
        <p:spPr bwMode="auto">
          <a:xfrm>
            <a:off x="5010150" y="5955175"/>
            <a:ext cx="3848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80"/>
                </a:solidFill>
                <a:miter lim="800000"/>
                <a:headEnd type="none" w="sm" len="sm"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dirty="0" smtClean="0">
                <a:latin typeface="Trebuchet MS" pitchFamily="34" charset="0"/>
              </a:rPr>
              <a:t>téměř </a:t>
            </a:r>
            <a:r>
              <a:rPr lang="en-US" b="1" dirty="0" err="1" smtClean="0">
                <a:latin typeface="Trebuchet MS" pitchFamily="34" charset="0"/>
              </a:rPr>
              <a:t>periodi</a:t>
            </a:r>
            <a:r>
              <a:rPr lang="cs-CZ" b="1" dirty="0" err="1" smtClean="0">
                <a:latin typeface="Trebuchet MS" pitchFamily="34" charset="0"/>
              </a:rPr>
              <a:t>cký</a:t>
            </a:r>
            <a:r>
              <a:rPr lang="cs-CZ" b="0" dirty="0" smtClean="0">
                <a:latin typeface="Trebuchet MS" pitchFamily="34" charset="0"/>
              </a:rPr>
              <a:t> </a:t>
            </a:r>
            <a:r>
              <a:rPr lang="en-GB" b="0" dirty="0" err="1" smtClean="0">
                <a:latin typeface="Trebuchet MS" pitchFamily="34" charset="0"/>
              </a:rPr>
              <a:t>stabiln</a:t>
            </a:r>
            <a:r>
              <a:rPr lang="cs-CZ" b="0" dirty="0" smtClean="0">
                <a:latin typeface="Trebuchet MS" pitchFamily="34" charset="0"/>
              </a:rPr>
              <a:t>í pohyb</a:t>
            </a:r>
            <a:endParaRPr lang="cs-CZ" b="0" dirty="0">
              <a:latin typeface="Trebuchet MS" pitchFamily="34" charset="0"/>
            </a:endParaRPr>
          </a:p>
        </p:txBody>
      </p:sp>
      <p:pic>
        <p:nvPicPr>
          <p:cNvPr id="8194" name="Picture 2" descr="Výsledek obrázku pro binary sta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741" y="644093"/>
            <a:ext cx="2219367" cy="12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378" name="Group 10"/>
          <p:cNvGrpSpPr>
            <a:grpSpLocks/>
          </p:cNvGrpSpPr>
          <p:nvPr/>
        </p:nvGrpSpPr>
        <p:grpSpPr bwMode="auto">
          <a:xfrm>
            <a:off x="4578350" y="1412875"/>
            <a:ext cx="3810000" cy="4000500"/>
            <a:chOff x="655" y="890"/>
            <a:chExt cx="2400" cy="2520"/>
          </a:xfrm>
        </p:grpSpPr>
        <p:pic>
          <p:nvPicPr>
            <p:cNvPr id="314379" name="Picture 11" descr="Počát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" y="890"/>
              <a:ext cx="2400" cy="2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4380" name="Line 12"/>
            <p:cNvSpPr>
              <a:spLocks noChangeShapeType="1"/>
            </p:cNvSpPr>
            <p:nvPr/>
          </p:nvSpPr>
          <p:spPr bwMode="auto">
            <a:xfrm flipV="1">
              <a:off x="1820" y="1513"/>
              <a:ext cx="0" cy="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4381" name="Line 13"/>
            <p:cNvSpPr>
              <a:spLocks noChangeShapeType="1"/>
            </p:cNvSpPr>
            <p:nvPr/>
          </p:nvSpPr>
          <p:spPr bwMode="auto">
            <a:xfrm>
              <a:off x="2440" y="1770"/>
              <a:ext cx="0" cy="1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4400" name="Group 32"/>
          <p:cNvGrpSpPr>
            <a:grpSpLocks/>
          </p:cNvGrpSpPr>
          <p:nvPr/>
        </p:nvGrpSpPr>
        <p:grpSpPr bwMode="auto">
          <a:xfrm>
            <a:off x="1049338" y="1412875"/>
            <a:ext cx="3810000" cy="4000500"/>
            <a:chOff x="612" y="890"/>
            <a:chExt cx="2400" cy="2520"/>
          </a:xfrm>
        </p:grpSpPr>
        <p:pic>
          <p:nvPicPr>
            <p:cNvPr id="314396" name="Picture 28" descr="Počát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890"/>
              <a:ext cx="2400" cy="2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4397" name="Line 29"/>
            <p:cNvSpPr>
              <a:spLocks noChangeShapeType="1"/>
            </p:cNvSpPr>
            <p:nvPr/>
          </p:nvSpPr>
          <p:spPr bwMode="auto">
            <a:xfrm flipV="1">
              <a:off x="1777" y="1513"/>
              <a:ext cx="0" cy="1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4398" name="Line 30"/>
            <p:cNvSpPr>
              <a:spLocks noChangeShapeType="1"/>
            </p:cNvSpPr>
            <p:nvPr/>
          </p:nvSpPr>
          <p:spPr bwMode="auto">
            <a:xfrm>
              <a:off x="2397" y="1770"/>
              <a:ext cx="0" cy="1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Tři tělesa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- příklad </a:t>
            </a:r>
            <a:r>
              <a:rPr lang="cs-CZ" sz="2400" dirty="0" smtClean="0">
                <a:solidFill>
                  <a:srgbClr val="FF0000"/>
                </a:solidFill>
                <a:latin typeface="Trebuchet MS" pitchFamily="34" charset="0"/>
              </a:rPr>
              <a:t>n</a:t>
            </a:r>
            <a:r>
              <a:rPr lang="cs-CZ" sz="2400" b="0" dirty="0" smtClean="0">
                <a:solidFill>
                  <a:srgbClr val="FF0000"/>
                </a:solidFill>
                <a:latin typeface="Trebuchet MS" pitchFamily="34" charset="0"/>
              </a:rPr>
              <a:t>estabilního pohybu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5541176" y="1243069"/>
            <a:ext cx="324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err="1" smtClean="0">
                <a:solidFill>
                  <a:srgbClr val="0000B4"/>
                </a:solidFill>
                <a:latin typeface="Trebuchet MS" pitchFamily="34" charset="0"/>
              </a:rPr>
              <a:t>modr</a:t>
            </a:r>
            <a:r>
              <a:rPr lang="cs-CZ" smtClean="0">
                <a:solidFill>
                  <a:srgbClr val="0000B4"/>
                </a:solidFill>
                <a:latin typeface="Trebuchet MS" pitchFamily="34" charset="0"/>
              </a:rPr>
              <a:t>á družice </a:t>
            </a:r>
            <a:r>
              <a:rPr lang="cs-CZ" smtClean="0">
                <a:latin typeface="Trebuchet MS" pitchFamily="34" charset="0"/>
              </a:rPr>
              <a:t>na počátku nepatrně posunuta</a:t>
            </a:r>
            <a:endParaRPr lang="en-GB">
              <a:latin typeface="Trebuchet MS" pitchFamily="34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6936375" y="2214154"/>
            <a:ext cx="43760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Skupina 7"/>
          <p:cNvGrpSpPr/>
          <p:nvPr/>
        </p:nvGrpSpPr>
        <p:grpSpPr>
          <a:xfrm>
            <a:off x="3402873" y="1883047"/>
            <a:ext cx="499746" cy="139700"/>
            <a:chOff x="3402873" y="1883047"/>
            <a:chExt cx="499746" cy="139700"/>
          </a:xfrm>
        </p:grpSpPr>
        <p:cxnSp>
          <p:nvCxnSpPr>
            <p:cNvPr id="5" name="Přímá spojnice se šipkou 4"/>
            <p:cNvCxnSpPr/>
            <p:nvPr/>
          </p:nvCxnSpPr>
          <p:spPr>
            <a:xfrm>
              <a:off x="3402873" y="1952897"/>
              <a:ext cx="49974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>
              <a:off x="3402873" y="1883047"/>
              <a:ext cx="0" cy="139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3902619" y="1883047"/>
              <a:ext cx="0" cy="1397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ovéPole 8"/>
          <p:cNvSpPr txBox="1"/>
          <p:nvPr/>
        </p:nvSpPr>
        <p:spPr>
          <a:xfrm>
            <a:off x="3324652" y="1575717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latin typeface="Trebuchet MS" panose="020B0603020202020204" pitchFamily="34" charset="0"/>
              </a:rPr>
              <a:t>1 km</a:t>
            </a:r>
            <a:endParaRPr lang="cs-CZ" sz="1600">
              <a:latin typeface="Trebuchet MS" panose="020B06030202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76809" y="1840408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mtClean="0">
                <a:latin typeface="Trebuchet MS" panose="020B0603020202020204" pitchFamily="34" charset="0"/>
              </a:rPr>
              <a:t>+1 cm</a:t>
            </a:r>
            <a:endParaRPr lang="cs-CZ" sz="16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9" name="Picture 13" descr="Anim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817938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1" name="Picture 15" descr="Anima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412875"/>
            <a:ext cx="3810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Skupina 12"/>
          <p:cNvGrpSpPr/>
          <p:nvPr/>
        </p:nvGrpSpPr>
        <p:grpSpPr>
          <a:xfrm>
            <a:off x="513269" y="3141621"/>
            <a:ext cx="8307204" cy="3263847"/>
            <a:chOff x="513269" y="3141621"/>
            <a:chExt cx="8307204" cy="3263847"/>
          </a:xfrm>
        </p:grpSpPr>
        <p:sp>
          <p:nvSpPr>
            <p:cNvPr id="4" name="Obdélník 3"/>
            <p:cNvSpPr/>
            <p:nvPr/>
          </p:nvSpPr>
          <p:spPr>
            <a:xfrm>
              <a:off x="513269" y="3141621"/>
              <a:ext cx="8307204" cy="3263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grpSp>
          <p:nvGrpSpPr>
            <p:cNvPr id="18" name="Skupina 17"/>
            <p:cNvGrpSpPr/>
            <p:nvPr/>
          </p:nvGrpSpPr>
          <p:grpSpPr>
            <a:xfrm>
              <a:off x="946863" y="3479147"/>
              <a:ext cx="3705652" cy="2828825"/>
              <a:chOff x="4604466" y="3510138"/>
              <a:chExt cx="3705652" cy="2828825"/>
            </a:xfrm>
          </p:grpSpPr>
          <p:pic>
            <p:nvPicPr>
              <p:cNvPr id="25" name="Picture 2" descr="D:\Pavel\Desktop\Differences 2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1692" y="3510138"/>
                <a:ext cx="3048426" cy="2667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Skupina 25"/>
              <p:cNvGrpSpPr/>
              <p:nvPr/>
            </p:nvGrpSpPr>
            <p:grpSpPr>
              <a:xfrm>
                <a:off x="5252361" y="6042663"/>
                <a:ext cx="2246024" cy="296300"/>
                <a:chOff x="5252361" y="6117311"/>
                <a:chExt cx="2246024" cy="296300"/>
              </a:xfrm>
            </p:grpSpPr>
            <p:sp>
              <p:nvSpPr>
                <p:cNvPr id="36" name="TextovéPole 35"/>
                <p:cNvSpPr txBox="1"/>
                <p:nvPr/>
              </p:nvSpPr>
              <p:spPr>
                <a:xfrm>
                  <a:off x="6174348" y="6136612"/>
                  <a:ext cx="3449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50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7" name="TextovéPole 36"/>
                <p:cNvSpPr txBox="1"/>
                <p:nvPr/>
              </p:nvSpPr>
              <p:spPr>
                <a:xfrm>
                  <a:off x="5252361" y="6117311"/>
                  <a:ext cx="2744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8" name="TextovéPole 37"/>
                <p:cNvSpPr txBox="1"/>
                <p:nvPr/>
              </p:nvSpPr>
              <p:spPr>
                <a:xfrm>
                  <a:off x="7073269" y="6136612"/>
                  <a:ext cx="4251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</p:grpSp>
          <p:grpSp>
            <p:nvGrpSpPr>
              <p:cNvPr id="27" name="Skupina 26"/>
              <p:cNvGrpSpPr/>
              <p:nvPr/>
            </p:nvGrpSpPr>
            <p:grpSpPr>
              <a:xfrm>
                <a:off x="4604466" y="3657459"/>
                <a:ext cx="724470" cy="2258631"/>
                <a:chOff x="971600" y="3635693"/>
                <a:chExt cx="724470" cy="2258631"/>
              </a:xfrm>
            </p:grpSpPr>
            <p:sp>
              <p:nvSpPr>
                <p:cNvPr id="28" name="TextovéPole 27"/>
                <p:cNvSpPr txBox="1"/>
                <p:nvPr/>
              </p:nvSpPr>
              <p:spPr>
                <a:xfrm>
                  <a:off x="1054549" y="5345223"/>
                  <a:ext cx="64152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29" name="TextovéPole 28"/>
                <p:cNvSpPr txBox="1"/>
                <p:nvPr/>
              </p:nvSpPr>
              <p:spPr>
                <a:xfrm>
                  <a:off x="971600" y="5617325"/>
                  <a:ext cx="7216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0.00001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0" name="TextovéPole 29"/>
                <p:cNvSpPr txBox="1"/>
                <p:nvPr/>
              </p:nvSpPr>
              <p:spPr>
                <a:xfrm>
                  <a:off x="1131901" y="5054918"/>
                  <a:ext cx="5613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0.001</a:t>
                  </a:r>
                  <a:endParaRPr lang="en-GB" sz="1200" b="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1" name="TextovéPole 30"/>
                <p:cNvSpPr txBox="1"/>
                <p:nvPr/>
              </p:nvSpPr>
              <p:spPr>
                <a:xfrm>
                  <a:off x="1214848" y="4787701"/>
                  <a:ext cx="48122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0.01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2" name="TextovéPole 31"/>
                <p:cNvSpPr txBox="1"/>
                <p:nvPr/>
              </p:nvSpPr>
              <p:spPr>
                <a:xfrm>
                  <a:off x="1294999" y="4484016"/>
                  <a:ext cx="4010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0.1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3" name="TextovéPole 32"/>
                <p:cNvSpPr txBox="1"/>
                <p:nvPr/>
              </p:nvSpPr>
              <p:spPr>
                <a:xfrm>
                  <a:off x="1421636" y="4207017"/>
                  <a:ext cx="27443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4" name="TextovéPole 33"/>
                <p:cNvSpPr txBox="1"/>
                <p:nvPr/>
              </p:nvSpPr>
              <p:spPr>
                <a:xfrm>
                  <a:off x="1351104" y="3911884"/>
                  <a:ext cx="34496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dirty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</a:t>
                  </a:r>
                  <a:endParaRPr lang="en-GB" sz="1200" b="0" dirty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  <p:sp>
              <p:nvSpPr>
                <p:cNvPr id="35" name="TextovéPole 34"/>
                <p:cNvSpPr txBox="1"/>
                <p:nvPr/>
              </p:nvSpPr>
              <p:spPr>
                <a:xfrm>
                  <a:off x="1268156" y="3635693"/>
                  <a:ext cx="42511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GB" sz="1200" b="0" smtClean="0">
                      <a:solidFill>
                        <a:srgbClr val="FF0000"/>
                      </a:solidFill>
                      <a:latin typeface="Trebuchet MS" pitchFamily="34" charset="0"/>
                    </a:rPr>
                    <a:t>100</a:t>
                  </a:r>
                  <a:endParaRPr lang="en-GB" sz="1200" b="0">
                    <a:solidFill>
                      <a:srgbClr val="FF0000"/>
                    </a:solidFill>
                    <a:latin typeface="Trebuchet MS" pitchFamily="34" charset="0"/>
                  </a:endParaRPr>
                </a:p>
              </p:txBody>
            </p:sp>
          </p:grpSp>
        </p:grpSp>
        <p:sp>
          <p:nvSpPr>
            <p:cNvPr id="19" name="TextovéPole 18"/>
            <p:cNvSpPr txBox="1"/>
            <p:nvPr/>
          </p:nvSpPr>
          <p:spPr>
            <a:xfrm>
              <a:off x="524925" y="3167462"/>
              <a:ext cx="36225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i="1" dirty="0" smtClean="0">
                  <a:solidFill>
                    <a:srgbClr val="FF0000"/>
                  </a:solidFill>
                  <a:latin typeface="Trebuchet MS" pitchFamily="34" charset="0"/>
                </a:rPr>
                <a:t>vzdálenost mezi modrými družicemi</a:t>
              </a:r>
            </a:p>
            <a:p>
              <a:r>
                <a:rPr lang="cs-CZ" sz="1500" dirty="0" smtClean="0">
                  <a:solidFill>
                    <a:srgbClr val="FF0000"/>
                  </a:solidFill>
                  <a:latin typeface="Trebuchet MS" pitchFamily="34" charset="0"/>
                </a:rPr>
                <a:t>(obrázek nalevo - obrázek napravo)</a:t>
              </a:r>
              <a:endParaRPr lang="en-GB" sz="1500" b="0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4338830" y="6034259"/>
              <a:ext cx="971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i="1" smtClean="0">
                  <a:solidFill>
                    <a:srgbClr val="FF0000"/>
                  </a:solidFill>
                  <a:latin typeface="Trebuchet MS" pitchFamily="34" charset="0"/>
                </a:rPr>
                <a:t>čas</a:t>
              </a:r>
              <a:r>
                <a:rPr lang="en-GB" sz="1600" b="0" i="1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cs-CZ" sz="1600" b="0" i="1" smtClean="0">
                  <a:solidFill>
                    <a:srgbClr val="FF0000"/>
                  </a:solidFill>
                  <a:latin typeface="Trebuchet MS" pitchFamily="34" charset="0"/>
                </a:rPr>
                <a:t>t </a:t>
              </a:r>
              <a:r>
                <a:rPr lang="en-GB" sz="1600" b="0" smtClean="0">
                  <a:solidFill>
                    <a:srgbClr val="FF0000"/>
                  </a:solidFill>
                  <a:latin typeface="Trebuchet MS" pitchFamily="34" charset="0"/>
                </a:rPr>
                <a:t>[h]</a:t>
              </a:r>
              <a:endParaRPr lang="en-GB" sz="1600" b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2" name="Obdélník 1"/>
            <p:cNvSpPr/>
            <p:nvPr/>
          </p:nvSpPr>
          <p:spPr>
            <a:xfrm>
              <a:off x="646241" y="3746673"/>
              <a:ext cx="7857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i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cs-CZ" sz="1600" smtClean="0">
                  <a:solidFill>
                    <a:srgbClr val="FF0000"/>
                  </a:solidFill>
                  <a:latin typeface="Trebuchet MS" pitchFamily="34" charset="0"/>
                </a:rPr>
                <a:t> </a:t>
              </a:r>
              <a:r>
                <a:rPr lang="en-GB" sz="1600" smtClean="0">
                  <a:solidFill>
                    <a:srgbClr val="FF0000"/>
                  </a:solidFill>
                  <a:latin typeface="Trebuchet MS" pitchFamily="34" charset="0"/>
                </a:rPr>
                <a:t>[</a:t>
              </a:r>
              <a:r>
                <a:rPr lang="cs-CZ" sz="1600" smtClean="0">
                  <a:solidFill>
                    <a:srgbClr val="FF0000"/>
                  </a:solidFill>
                  <a:latin typeface="Trebuchet MS" pitchFamily="34" charset="0"/>
                </a:rPr>
                <a:t>km</a:t>
              </a:r>
              <a:r>
                <a:rPr lang="en-GB" sz="1600" smtClean="0">
                  <a:solidFill>
                    <a:srgbClr val="FF0000"/>
                  </a:solidFill>
                  <a:latin typeface="Trebuchet MS" pitchFamily="34" charset="0"/>
                </a:rPr>
                <a:t>]</a:t>
              </a:r>
              <a:endParaRPr lang="cs-CZ" sz="1600"/>
            </a:p>
          </p:txBody>
        </p:sp>
      </p:grpSp>
      <p:cxnSp>
        <p:nvCxnSpPr>
          <p:cNvPr id="8" name="Přímá spojnice 7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Skupina 13"/>
          <p:cNvGrpSpPr/>
          <p:nvPr/>
        </p:nvGrpSpPr>
        <p:grpSpPr>
          <a:xfrm>
            <a:off x="1741307" y="3361584"/>
            <a:ext cx="3875711" cy="2524736"/>
            <a:chOff x="1741307" y="3361584"/>
            <a:chExt cx="3875711" cy="2524736"/>
          </a:xfrm>
        </p:grpSpPr>
        <p:cxnSp>
          <p:nvCxnSpPr>
            <p:cNvPr id="22" name="Přímá spojnice 21"/>
            <p:cNvCxnSpPr/>
            <p:nvPr/>
          </p:nvCxnSpPr>
          <p:spPr>
            <a:xfrm flipH="1">
              <a:off x="1741307" y="4028723"/>
              <a:ext cx="1896248" cy="13166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ovéPole 22"/>
            <p:cNvSpPr txBox="1"/>
            <p:nvPr/>
          </p:nvSpPr>
          <p:spPr>
            <a:xfrm>
              <a:off x="2647409" y="4829007"/>
              <a:ext cx="2723602" cy="6463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sklon přímky – </a:t>
              </a:r>
              <a:r>
                <a:rPr lang="cs-CZ" b="1" dirty="0" err="1" smtClean="0">
                  <a:latin typeface="Trebuchet MS" panose="020B0603020202020204" pitchFamily="34" charset="0"/>
                </a:rPr>
                <a:t>Ljapunovův</a:t>
              </a:r>
              <a:r>
                <a:rPr lang="cs-CZ" b="1" dirty="0" smtClean="0">
                  <a:latin typeface="Trebuchet MS" panose="020B0603020202020204" pitchFamily="34" charset="0"/>
                </a:rPr>
                <a:t> exponent </a:t>
              </a:r>
              <a:r>
                <a:rPr lang="cs-CZ" b="1" i="1" dirty="0" smtClean="0">
                  <a:latin typeface="Symbol" panose="05050102010706020507" pitchFamily="18" charset="2"/>
                </a:rPr>
                <a:t>l</a:t>
              </a:r>
              <a:endParaRPr lang="en-GB" b="1" i="1" dirty="0">
                <a:latin typeface="Symbol" panose="05050102010706020507" pitchFamily="18" charset="2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1767830" y="5547766"/>
              <a:ext cx="38491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čím větší, tím je systém nestabilnější</a:t>
              </a:r>
              <a:endParaRPr lang="en-GB" sz="1600" dirty="0">
                <a:latin typeface="Trebuchet MS" panose="020B0603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ovéPole 2"/>
                <p:cNvSpPr txBox="1"/>
                <p:nvPr/>
              </p:nvSpPr>
              <p:spPr>
                <a:xfrm>
                  <a:off x="3825462" y="3361584"/>
                  <a:ext cx="1599540" cy="446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220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a:rPr lang="cs-CZ" sz="22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𝜆</m:t>
                            </m:r>
                            <m:r>
                              <a:rPr lang="cs-CZ" sz="22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cs-CZ" sz="2200" dirty="0"/>
                </a:p>
              </p:txBody>
            </p:sp>
          </mc:Choice>
          <mc:Fallback xmlns="">
            <p:sp>
              <p:nvSpPr>
                <p:cNvPr id="3" name="TextovéPol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5462" y="3361584"/>
                  <a:ext cx="1599540" cy="446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Skupina 14"/>
          <p:cNvGrpSpPr/>
          <p:nvPr/>
        </p:nvGrpSpPr>
        <p:grpSpPr>
          <a:xfrm>
            <a:off x="5477318" y="3510133"/>
            <a:ext cx="3298382" cy="2890425"/>
            <a:chOff x="5477318" y="3510133"/>
            <a:chExt cx="3298382" cy="2890425"/>
          </a:xfrm>
        </p:grpSpPr>
        <p:pic>
          <p:nvPicPr>
            <p:cNvPr id="3074" name="Picture 2" descr="Folding a piece of paper in half 7 tim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219" y="4673669"/>
              <a:ext cx="1314790" cy="825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5477318" y="3510133"/>
              <a:ext cx="3298382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cs-CZ" dirty="0" smtClean="0">
                  <a:latin typeface="Trebuchet MS" panose="020B0603020202020204" pitchFamily="34" charset="0"/>
                </a:rPr>
                <a:t>Odchylka roste exponenciálně</a:t>
              </a:r>
            </a:p>
            <a:p>
              <a:pPr algn="ctr">
                <a:spcAft>
                  <a:spcPts val="600"/>
                </a:spcAft>
              </a:pPr>
              <a:r>
                <a:rPr lang="cs-CZ" sz="1500" dirty="0" smtClean="0">
                  <a:latin typeface="Trebuchet MS" panose="020B0603020202020204" pitchFamily="34" charset="0"/>
                </a:rPr>
                <a:t>(jako například tloušťka papíru v</a:t>
              </a:r>
              <a:r>
                <a:rPr lang="es-MX" sz="1500" dirty="0">
                  <a:latin typeface="Trebuchet MS" panose="020B0603020202020204" pitchFamily="34" charset="0"/>
                </a:rPr>
                <a:t> </a:t>
              </a:r>
              <a:r>
                <a:rPr lang="cs-CZ" sz="1500" dirty="0" smtClean="0">
                  <a:latin typeface="Trebuchet MS" panose="020B0603020202020204" pitchFamily="34" charset="0"/>
                </a:rPr>
                <a:t>závislosti na počtu přehnutí)</a:t>
              </a:r>
              <a:endParaRPr lang="cs-CZ" sz="1500" dirty="0">
                <a:latin typeface="Trebuchet MS" panose="020B0603020202020204" pitchFamily="34" charset="0"/>
              </a:endParaRPr>
            </a:p>
          </p:txBody>
        </p:sp>
        <p:pic>
          <p:nvPicPr>
            <p:cNvPr id="3076" name="Picture 4" descr="britne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6951" y="4425228"/>
              <a:ext cx="1149672" cy="1425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6235700" y="5612733"/>
              <a:ext cx="730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 smtClean="0">
                  <a:latin typeface="Trebuchet MS" panose="020B0603020202020204" pitchFamily="34" charset="0"/>
                </a:rPr>
                <a:t>7 krát</a:t>
              </a:r>
              <a:endParaRPr lang="cs-CZ" sz="1400" b="1" dirty="0">
                <a:latin typeface="Trebuchet MS" panose="020B0603020202020204" pitchFamily="34" charset="0"/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7551738" y="6092781"/>
              <a:ext cx="8112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 smtClean="0">
                  <a:latin typeface="Trebuchet MS" panose="020B0603020202020204" pitchFamily="34" charset="0"/>
                </a:rPr>
                <a:t>12</a:t>
              </a:r>
              <a:r>
                <a:rPr lang="cs-CZ" sz="1400" b="1" dirty="0" smtClean="0">
                  <a:latin typeface="Trebuchet MS" panose="020B0603020202020204" pitchFamily="34" charset="0"/>
                </a:rPr>
                <a:t> krát</a:t>
              </a:r>
              <a:endParaRPr lang="cs-CZ" sz="1400" b="1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6" name="Obdélník 15"/>
          <p:cNvSpPr/>
          <p:nvPr/>
        </p:nvSpPr>
        <p:spPr>
          <a:xfrm>
            <a:off x="7210304" y="5813238"/>
            <a:ext cx="1470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>
                <a:latin typeface="Trebuchet MS" panose="020B0603020202020204" pitchFamily="34" charset="0"/>
              </a:rPr>
              <a:t>Britney</a:t>
            </a:r>
            <a:r>
              <a:rPr lang="cs-CZ" sz="1400" dirty="0">
                <a:latin typeface="Trebuchet MS" panose="020B0603020202020204" pitchFamily="34" charset="0"/>
              </a:rPr>
              <a:t> </a:t>
            </a:r>
            <a:r>
              <a:rPr lang="cs-CZ" sz="1400" dirty="0" err="1">
                <a:latin typeface="Trebuchet MS" panose="020B0603020202020204" pitchFamily="34" charset="0"/>
              </a:rPr>
              <a:t>Gallivan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40" name="Text Box 54"/>
          <p:cNvSpPr txBox="1">
            <a:spLocks noChangeArrowheads="1"/>
          </p:cNvSpPr>
          <p:nvPr/>
        </p:nvSpPr>
        <p:spPr bwMode="auto">
          <a:xfrm>
            <a:off x="755576" y="332656"/>
            <a:ext cx="48580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b="0" u="sng" dirty="0" smtClean="0">
                <a:solidFill>
                  <a:srgbClr val="0000B4"/>
                </a:solidFill>
                <a:latin typeface="Trebuchet MS" pitchFamily="34" charset="0"/>
              </a:rPr>
              <a:t>Tři tělesa </a:t>
            </a:r>
          </a:p>
          <a:p>
            <a:pPr algn="l"/>
            <a:r>
              <a:rPr lang="cs-CZ" sz="2400" b="0" dirty="0" smtClean="0">
                <a:solidFill>
                  <a:srgbClr val="0000B4"/>
                </a:solidFill>
                <a:latin typeface="Trebuchet MS" pitchFamily="34" charset="0"/>
              </a:rPr>
              <a:t>- příklad </a:t>
            </a:r>
            <a:r>
              <a:rPr lang="cs-CZ" sz="2400" dirty="0" smtClean="0">
                <a:solidFill>
                  <a:srgbClr val="FF0000"/>
                </a:solidFill>
                <a:latin typeface="Trebuchet MS" pitchFamily="34" charset="0"/>
              </a:rPr>
              <a:t>n</a:t>
            </a:r>
            <a:r>
              <a:rPr lang="cs-CZ" sz="2400" b="0" dirty="0" smtClean="0">
                <a:solidFill>
                  <a:srgbClr val="FF0000"/>
                </a:solidFill>
                <a:latin typeface="Trebuchet MS" pitchFamily="34" charset="0"/>
              </a:rPr>
              <a:t>estabilního pohybu</a:t>
            </a:r>
          </a:p>
        </p:txBody>
      </p:sp>
    </p:spTree>
    <p:extLst>
      <p:ext uri="{BB962C8B-B14F-4D97-AF65-F5344CB8AC3E}">
        <p14:creationId xmlns:p14="http://schemas.microsoft.com/office/powerpoint/2010/main" val="33146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739999" y="3326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b="0" u="sng" err="1" smtClean="0">
                <a:solidFill>
                  <a:srgbClr val="0000B4"/>
                </a:solidFill>
                <a:latin typeface="Trebuchet MS" pitchFamily="34" charset="0"/>
              </a:rPr>
              <a:t>Ljapunovův</a:t>
            </a:r>
            <a:r>
              <a:rPr lang="cs-CZ" sz="3200" b="0" u="sng" smtClean="0">
                <a:solidFill>
                  <a:srgbClr val="0000B4"/>
                </a:solidFill>
                <a:latin typeface="Trebuchet MS" pitchFamily="34" charset="0"/>
              </a:rPr>
              <a:t> čas</a:t>
            </a:r>
            <a:endParaRPr lang="cs-CZ" sz="3200" b="0" u="sng">
              <a:solidFill>
                <a:srgbClr val="0000B4"/>
              </a:solidFill>
              <a:latin typeface="Symbol" pitchFamily="18" charset="2"/>
            </a:endParaRPr>
          </a:p>
        </p:txBody>
      </p:sp>
      <p:cxnSp>
        <p:nvCxnSpPr>
          <p:cNvPr id="50" name="Přímá spojnice 4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739999" y="981661"/>
            <a:ext cx="791540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mtClean="0">
                <a:latin typeface="Trebuchet MS" pitchFamily="34" charset="0"/>
              </a:rPr>
              <a:t>doba, za kterou se odchylka dvou blízkých drah zdesateronásobí</a:t>
            </a:r>
          </a:p>
          <a:p>
            <a:pPr marL="285750" indent="-285750">
              <a:spcAft>
                <a:spcPts val="300"/>
              </a:spcAft>
              <a:buFontTx/>
              <a:buChar char="-"/>
            </a:pPr>
            <a:r>
              <a:rPr lang="cs-CZ" smtClean="0">
                <a:latin typeface="Trebuchet MS" pitchFamily="34" charset="0"/>
              </a:rPr>
              <a:t>udává </a:t>
            </a:r>
            <a:r>
              <a:rPr lang="cs-CZ" b="1" smtClean="0">
                <a:latin typeface="Trebuchet MS" pitchFamily="34" charset="0"/>
              </a:rPr>
              <a:t>odhad</a:t>
            </a:r>
            <a:r>
              <a:rPr lang="cs-CZ" smtClean="0">
                <a:latin typeface="Trebuchet MS" pitchFamily="34" charset="0"/>
              </a:rPr>
              <a:t>, na jak dlouhou dobu lze předpovědět budoucnost systému</a:t>
            </a:r>
            <a:endParaRPr lang="en-GB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9999" y="1842838"/>
            <a:ext cx="12503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u="sng" dirty="0" smtClean="0">
                <a:solidFill>
                  <a:srgbClr val="0000B4"/>
                </a:solidFill>
                <a:latin typeface="Trebuchet MS" pitchFamily="34" charset="0"/>
              </a:rPr>
              <a:t>Příklady</a:t>
            </a:r>
            <a:endParaRPr lang="en-GB" sz="22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849085" y="2204955"/>
            <a:ext cx="7901536" cy="1757349"/>
            <a:chOff x="849085" y="2204955"/>
            <a:chExt cx="7901536" cy="1757349"/>
          </a:xfrm>
        </p:grpSpPr>
        <p:pic>
          <p:nvPicPr>
            <p:cNvPr id="14341" name="Picture 5" descr="Hyperion in approximately natural color; acquired by Cassini spacecraf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25219" y="2510616"/>
              <a:ext cx="1375557" cy="152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ovéPole 59"/>
            <p:cNvSpPr txBox="1"/>
            <p:nvPr/>
          </p:nvSpPr>
          <p:spPr>
            <a:xfrm>
              <a:off x="849085" y="2204955"/>
              <a:ext cx="4376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Hyperion</a:t>
              </a:r>
              <a:r>
                <a:rPr lang="cs-CZ" dirty="0" smtClean="0">
                  <a:latin typeface="Trebuchet MS" pitchFamily="34" charset="0"/>
                </a:rPr>
                <a:t> (jeden z měsíců Saturnu):</a:t>
              </a:r>
              <a:endParaRPr lang="en-GB" dirty="0">
                <a:latin typeface="Trebuchet MS" pitchFamily="34" charset="0"/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1246331" y="3564980"/>
              <a:ext cx="10956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mtClean="0">
                  <a:latin typeface="Trebuchet MS" pitchFamily="34" charset="0"/>
                </a:rPr>
                <a:t>36 dní</a:t>
              </a:r>
              <a:endParaRPr lang="en-GB">
                <a:latin typeface="Trebuchet MS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491140" y="2584375"/>
              <a:ext cx="625948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300"/>
                </a:spcAft>
                <a:buFontTx/>
                <a:buChar char="-"/>
              </a:pPr>
              <a:r>
                <a:rPr lang="cs-CZ" sz="1600" dirty="0" smtClean="0">
                  <a:latin typeface="Trebuchet MS" pitchFamily="34" charset="0"/>
                </a:rPr>
                <a:t>osa rotace se chaoticky mění v čase</a:t>
              </a:r>
            </a:p>
            <a:p>
              <a:pPr marL="285750" indent="-285750">
                <a:spcAft>
                  <a:spcPts val="300"/>
                </a:spcAft>
                <a:buFontTx/>
                <a:buChar char="-"/>
              </a:pPr>
              <a:r>
                <a:rPr lang="cs-CZ" sz="1600" dirty="0" smtClean="0">
                  <a:latin typeface="Trebuchet MS" pitchFamily="34" charset="0"/>
                </a:rPr>
                <a:t>důsledek rezonance s dalším Saturnovým měsícem Titanem</a:t>
              </a:r>
              <a:endParaRPr lang="en-GB" sz="1600" dirty="0">
                <a:latin typeface="Trebuchet MS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4184080" y="218070"/>
                <a:ext cx="971356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i="1" smtClean="0">
                          <a:solidFill>
                            <a:srgbClr val="0000B4"/>
                          </a:solidFill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cs-CZ" sz="2400" b="0" i="1" smtClean="0">
                          <a:solidFill>
                            <a:srgbClr val="0000B4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2400" b="0" i="1" smtClean="0">
                              <a:solidFill>
                                <a:srgbClr val="0000B4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cs-CZ" sz="2400">
                  <a:solidFill>
                    <a:srgbClr val="0000B4"/>
                  </a:solidFill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80" y="218070"/>
                <a:ext cx="971356" cy="7861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Skupina 13"/>
          <p:cNvGrpSpPr/>
          <p:nvPr/>
        </p:nvGrpSpPr>
        <p:grpSpPr>
          <a:xfrm>
            <a:off x="872737" y="3271123"/>
            <a:ext cx="6734324" cy="1403233"/>
            <a:chOff x="872737" y="3271123"/>
            <a:chExt cx="6734324" cy="1403233"/>
          </a:xfrm>
        </p:grpSpPr>
        <p:sp>
          <p:nvSpPr>
            <p:cNvPr id="71" name="TextovéPole 70"/>
            <p:cNvSpPr txBox="1"/>
            <p:nvPr/>
          </p:nvSpPr>
          <p:spPr>
            <a:xfrm>
              <a:off x="872737" y="4149222"/>
              <a:ext cx="4376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0000B4"/>
                  </a:solidFill>
                  <a:latin typeface="Trebuchet MS" pitchFamily="34" charset="0"/>
                </a:rPr>
                <a:t>P</a:t>
              </a:r>
              <a:r>
                <a:rPr lang="cs-CZ" dirty="0" err="1" smtClean="0">
                  <a:solidFill>
                    <a:srgbClr val="0000B4"/>
                  </a:solidFill>
                  <a:latin typeface="Trebuchet MS" pitchFamily="34" charset="0"/>
                </a:rPr>
                <a:t>ředpověď</a:t>
              </a:r>
              <a:r>
                <a:rPr lang="cs-CZ" dirty="0" smtClean="0">
                  <a:solidFill>
                    <a:srgbClr val="0000B4"/>
                  </a:solidFill>
                  <a:latin typeface="Trebuchet MS" pitchFamily="34" charset="0"/>
                </a:rPr>
                <a:t> počasí</a:t>
              </a:r>
              <a:r>
                <a:rPr lang="cs-CZ" dirty="0" smtClean="0">
                  <a:latin typeface="Trebuchet MS" pitchFamily="34" charset="0"/>
                </a:rPr>
                <a:t>: několik hodin až dnů</a:t>
              </a:r>
              <a:endParaRPr lang="en-GB" dirty="0">
                <a:latin typeface="Trebuchet MS" pitchFamily="34" charset="0"/>
              </a:endParaRPr>
            </a:p>
          </p:txBody>
        </p:sp>
        <p:pic>
          <p:nvPicPr>
            <p:cNvPr id="21" name="Picture 2" descr="http://portal.chmi.cz/files/portal/docs/meteo/om/evropa/preba/preba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436" y="3271123"/>
              <a:ext cx="2451625" cy="14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Skupina 15"/>
          <p:cNvGrpSpPr/>
          <p:nvPr/>
        </p:nvGrpSpPr>
        <p:grpSpPr>
          <a:xfrm>
            <a:off x="842735" y="4671290"/>
            <a:ext cx="8034565" cy="1753482"/>
            <a:chOff x="842735" y="4671290"/>
            <a:chExt cx="8034565" cy="1753482"/>
          </a:xfrm>
        </p:grpSpPr>
        <p:pic>
          <p:nvPicPr>
            <p:cNvPr id="4098" name="Picture 2" descr="Výsledek obrázku pro bunimovich stadiu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37" y="5141475"/>
              <a:ext cx="2562544" cy="1281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842735" y="4772143"/>
              <a:ext cx="197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Oválný kulečník:</a:t>
              </a:r>
              <a:endParaRPr lang="cs-CZ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2814990" y="4784843"/>
              <a:ext cx="30287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 smtClean="0">
                  <a:latin typeface="Trebuchet MS" panose="020B0603020202020204" pitchFamily="34" charset="0"/>
                </a:rPr>
                <a:t>několik vteřin (několik odrazů)</a:t>
              </a:r>
              <a:endParaRPr lang="cs-CZ" sz="1600" dirty="0">
                <a:latin typeface="Trebuchet MS" panose="020B0603020202020204" pitchFamily="34" charset="0"/>
              </a:endParaRP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873" y="4671290"/>
              <a:ext cx="1842427" cy="1753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5673223" y="5911850"/>
              <a:ext cx="1450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Hra pinball:</a:t>
              </a:r>
              <a:endParaRPr lang="cs-CZ" dirty="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8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s1.thingpic.com/images/5d/uutV6SNjbxreALeYGmNrnjHx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73258"/>
            <a:ext cx="6838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Přímá spojnice 49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00551" y="273282"/>
            <a:ext cx="3934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u="sng" dirty="0" smtClean="0">
                <a:solidFill>
                  <a:srgbClr val="0000B4"/>
                </a:solidFill>
                <a:latin typeface="Trebuchet MS" pitchFamily="34" charset="0"/>
              </a:rPr>
              <a:t>Sluneční soustava</a:t>
            </a:r>
            <a:endParaRPr lang="en-GB" sz="300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16549" y="3570864"/>
            <a:ext cx="243817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Lyapunovův</a:t>
            </a:r>
            <a:r>
              <a:rPr lang="cs-CZ" dirty="0" smtClean="0">
                <a:latin typeface="Trebuchet MS" pitchFamily="34" charset="0"/>
              </a:rPr>
              <a:t> čas:</a:t>
            </a:r>
          </a:p>
          <a:p>
            <a:pPr algn="ctr"/>
            <a:r>
              <a:rPr lang="cs-CZ" dirty="0" smtClean="0">
                <a:latin typeface="Trebuchet MS" pitchFamily="34" charset="0"/>
              </a:rPr>
              <a:t>5 až 50 milionů let</a:t>
            </a:r>
            <a:endParaRPr lang="en-GB" dirty="0">
              <a:latin typeface="Trebuchet MS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-475881" y="6439289"/>
            <a:ext cx="9417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smtClean="0">
                <a:latin typeface="Trebuchet MS" pitchFamily="34" charset="0"/>
              </a:rPr>
              <a:t>Wayne B. Hayes (2007) </a:t>
            </a:r>
            <a:r>
              <a:rPr lang="cs-CZ" sz="1200" smtClean="0">
                <a:latin typeface="Trebuchet MS" pitchFamily="34" charset="0"/>
              </a:rPr>
              <a:t>- </a:t>
            </a:r>
            <a:r>
              <a:rPr lang="en-GB" sz="1200" i="1" smtClean="0">
                <a:latin typeface="Trebuchet MS" pitchFamily="34" charset="0"/>
              </a:rPr>
              <a:t>Is the outer Solar System chaotic?</a:t>
            </a:r>
            <a:r>
              <a:rPr lang="en-GB" sz="1200" smtClean="0">
                <a:latin typeface="Trebuchet MS" pitchFamily="34" charset="0"/>
              </a:rPr>
              <a:t> </a:t>
            </a:r>
            <a:r>
              <a:rPr lang="cs-CZ" sz="1200" smtClean="0">
                <a:latin typeface="Trebuchet MS" pitchFamily="34" charset="0"/>
              </a:rPr>
              <a:t>(</a:t>
            </a:r>
            <a:r>
              <a:rPr lang="en-GB" sz="1200" smtClean="0">
                <a:latin typeface="Trebuchet MS" pitchFamily="34" charset="0"/>
              </a:rPr>
              <a:t>Nature Physics </a:t>
            </a:r>
            <a:r>
              <a:rPr lang="en-GB" sz="1200" b="1" smtClean="0">
                <a:latin typeface="Trebuchet MS" pitchFamily="34" charset="0"/>
              </a:rPr>
              <a:t>3</a:t>
            </a:r>
            <a:r>
              <a:rPr lang="cs-CZ" sz="1200" b="1" smtClean="0">
                <a:latin typeface="Trebuchet MS" pitchFamily="34" charset="0"/>
              </a:rPr>
              <a:t>,</a:t>
            </a:r>
            <a:r>
              <a:rPr lang="en-GB" sz="1200" smtClean="0">
                <a:latin typeface="Trebuchet MS" pitchFamily="34" charset="0"/>
              </a:rPr>
              <a:t> 689</a:t>
            </a:r>
            <a:r>
              <a:rPr lang="cs-CZ" sz="1200" smtClean="0">
                <a:latin typeface="Trebuchet MS" pitchFamily="34" charset="0"/>
              </a:rPr>
              <a:t>)</a:t>
            </a:r>
          </a:p>
          <a:p>
            <a:pPr algn="r"/>
            <a:r>
              <a:rPr lang="cs-CZ" sz="1200" smtClean="0">
                <a:latin typeface="Trebuchet MS" pitchFamily="34" charset="0"/>
              </a:rPr>
              <a:t>J. </a:t>
            </a:r>
            <a:r>
              <a:rPr lang="cs-CZ" sz="1200" err="1" smtClean="0">
                <a:latin typeface="Trebuchet MS" pitchFamily="34" charset="0"/>
              </a:rPr>
              <a:t>Laskar</a:t>
            </a:r>
            <a:r>
              <a:rPr lang="cs-CZ" sz="1200" smtClean="0">
                <a:latin typeface="Trebuchet MS" pitchFamily="34" charset="0"/>
              </a:rPr>
              <a:t>, M. </a:t>
            </a:r>
            <a:r>
              <a:rPr lang="cs-CZ" sz="1200" err="1" smtClean="0">
                <a:latin typeface="Trebuchet MS" pitchFamily="34" charset="0"/>
              </a:rPr>
              <a:t>Gastineau</a:t>
            </a:r>
            <a:r>
              <a:rPr lang="cs-CZ" sz="1200" smtClean="0">
                <a:latin typeface="Trebuchet MS" pitchFamily="34" charset="0"/>
              </a:rPr>
              <a:t> (2009) – Existence </a:t>
            </a:r>
            <a:r>
              <a:rPr lang="cs-CZ" sz="1200" err="1" smtClean="0">
                <a:latin typeface="Trebuchet MS" pitchFamily="34" charset="0"/>
              </a:rPr>
              <a:t>of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collisional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trajectories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of</a:t>
            </a:r>
            <a:r>
              <a:rPr lang="cs-CZ" sz="1200" smtClean="0">
                <a:latin typeface="Trebuchet MS" pitchFamily="34" charset="0"/>
              </a:rPr>
              <a:t> Mercury, Mars and </a:t>
            </a:r>
            <a:r>
              <a:rPr lang="cs-CZ" sz="1200" err="1" smtClean="0">
                <a:latin typeface="Trebuchet MS" pitchFamily="34" charset="0"/>
              </a:rPr>
              <a:t>Venus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with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the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err="1" smtClean="0">
                <a:latin typeface="Trebuchet MS" pitchFamily="34" charset="0"/>
              </a:rPr>
              <a:t>Earth</a:t>
            </a:r>
            <a:r>
              <a:rPr lang="cs-CZ" sz="1200" smtClean="0">
                <a:latin typeface="Trebuchet MS" pitchFamily="34" charset="0"/>
              </a:rPr>
              <a:t> (</a:t>
            </a:r>
            <a:r>
              <a:rPr lang="cs-CZ" sz="1200" err="1" smtClean="0">
                <a:latin typeface="Trebuchet MS" pitchFamily="34" charset="0"/>
              </a:rPr>
              <a:t>Nature</a:t>
            </a:r>
            <a:r>
              <a:rPr lang="cs-CZ" sz="1200" smtClean="0">
                <a:latin typeface="Trebuchet MS" pitchFamily="34" charset="0"/>
              </a:rPr>
              <a:t> </a:t>
            </a:r>
            <a:r>
              <a:rPr lang="cs-CZ" sz="1200" b="1" smtClean="0">
                <a:latin typeface="Trebuchet MS" pitchFamily="34" charset="0"/>
              </a:rPr>
              <a:t>459</a:t>
            </a:r>
            <a:r>
              <a:rPr lang="cs-CZ" sz="1200" smtClean="0">
                <a:latin typeface="Trebuchet MS" pitchFamily="34" charset="0"/>
              </a:rPr>
              <a:t>, 817)</a:t>
            </a:r>
            <a:endParaRPr lang="en-GB" sz="1200">
              <a:latin typeface="Trebuchet MS" pitchFamily="34" charset="0"/>
            </a:endParaRPr>
          </a:p>
        </p:txBody>
      </p:sp>
      <p:sp>
        <p:nvSpPr>
          <p:cNvPr id="20" name="TextovéPole 13"/>
          <p:cNvSpPr txBox="1"/>
          <p:nvPr/>
        </p:nvSpPr>
        <p:spPr>
          <a:xfrm>
            <a:off x="618001" y="4416978"/>
            <a:ext cx="842537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J.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Laskar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 a M. </a:t>
            </a:r>
            <a:r>
              <a:rPr lang="cs-CZ" sz="1600" dirty="0" err="1" smtClean="0">
                <a:solidFill>
                  <a:srgbClr val="0000B4"/>
                </a:solidFill>
                <a:latin typeface="Trebuchet MS" pitchFamily="34" charset="0"/>
              </a:rPr>
              <a:t>Gastineau</a:t>
            </a:r>
            <a:r>
              <a:rPr lang="cs-CZ" sz="1600" dirty="0" smtClean="0">
                <a:solidFill>
                  <a:srgbClr val="0000B4"/>
                </a:solidFill>
                <a:latin typeface="Trebuchet MS" pitchFamily="34" charset="0"/>
              </a:rPr>
              <a:t> (2009):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počítají velmi přesně budoucnost sluneční soustavy s 2501 různými počátečními podmínkami: všechny planety a jejich měsíce jsou na svých místech, pouze Merkur vždy posunou o 0,38 mm.</a:t>
            </a:r>
            <a:endParaRPr lang="cs-CZ" sz="1400" dirty="0">
              <a:latin typeface="Trebuchet MS" pitchFamily="34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do budoucnosti vzdálené 5 miliard let dostávají </a:t>
            </a:r>
            <a:r>
              <a:rPr lang="cs-CZ" sz="1400" b="1" dirty="0" smtClean="0">
                <a:latin typeface="Trebuchet MS" pitchFamily="34" charset="0"/>
              </a:rPr>
              <a:t>20 kolizních řešení (tj. </a:t>
            </a:r>
            <a:r>
              <a:rPr lang="es-MX" sz="1400" b="1" dirty="0" smtClean="0">
                <a:latin typeface="Trebuchet MS" pitchFamily="34" charset="0"/>
              </a:rPr>
              <a:t>necel</a:t>
            </a:r>
            <a:r>
              <a:rPr lang="cs-CZ" sz="1400" b="1" dirty="0" smtClean="0">
                <a:latin typeface="Trebuchet MS" pitchFamily="34" charset="0"/>
              </a:rPr>
              <a:t>é 1</a:t>
            </a:r>
            <a:r>
              <a:rPr lang="es-MX" sz="1400" b="1" dirty="0" smtClean="0">
                <a:latin typeface="Trebuchet MS" pitchFamily="34" charset="0"/>
              </a:rPr>
              <a:t>%</a:t>
            </a:r>
            <a:r>
              <a:rPr lang="en-GB" sz="1400" b="1" dirty="0" smtClean="0">
                <a:latin typeface="Trebuchet MS" pitchFamily="34" charset="0"/>
              </a:rPr>
              <a:t>)</a:t>
            </a:r>
            <a:r>
              <a:rPr lang="en-GB" sz="1400" b="1" dirty="0">
                <a:latin typeface="Trebuchet MS" pitchFamily="34" charset="0"/>
              </a:rPr>
              <a:t> </a:t>
            </a:r>
            <a:r>
              <a:rPr lang="en-GB" sz="1400" dirty="0" smtClean="0">
                <a:latin typeface="Trebuchet MS" pitchFamily="34" charset="0"/>
              </a:rPr>
              <a:t>r</a:t>
            </a:r>
            <a:r>
              <a:rPr lang="cs-CZ" sz="1400" dirty="0" err="1" smtClean="0">
                <a:latin typeface="Trebuchet MS" pitchFamily="34" charset="0"/>
              </a:rPr>
              <a:t>ůzného</a:t>
            </a:r>
            <a:r>
              <a:rPr lang="cs-CZ" sz="1400" dirty="0" smtClean="0">
                <a:latin typeface="Trebuchet MS" pitchFamily="34" charset="0"/>
              </a:rPr>
              <a:t> typu</a:t>
            </a:r>
            <a:r>
              <a:rPr lang="cs-CZ" sz="1400" b="1" dirty="0" smtClean="0">
                <a:latin typeface="Trebuchet MS" pitchFamily="34" charset="0"/>
              </a:rPr>
              <a:t>:</a:t>
            </a:r>
            <a:endParaRPr lang="en-GB" sz="1400" dirty="0" smtClean="0">
              <a:latin typeface="Trebuchet MS" pitchFamily="34" charset="0"/>
            </a:endParaRP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Merkur se srazí s Venuší</a:t>
            </a:r>
            <a:endParaRPr lang="en-GB" sz="1400" dirty="0" smtClean="0">
              <a:latin typeface="Trebuchet MS" pitchFamily="34" charset="0"/>
            </a:endParaRP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400" dirty="0" err="1" smtClean="0">
                <a:latin typeface="Trebuchet MS" pitchFamily="34" charset="0"/>
              </a:rPr>
              <a:t>Merkur</a:t>
            </a:r>
            <a:r>
              <a:rPr lang="en-GB" sz="1400" dirty="0" smtClean="0">
                <a:latin typeface="Trebuchet MS" pitchFamily="34" charset="0"/>
              </a:rPr>
              <a:t> </a:t>
            </a:r>
            <a:r>
              <a:rPr lang="cs-CZ" sz="1400" dirty="0" smtClean="0">
                <a:latin typeface="Trebuchet MS" pitchFamily="34" charset="0"/>
              </a:rPr>
              <a:t>spadne do Slunce, 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cs-CZ" sz="1400" dirty="0" smtClean="0">
                <a:latin typeface="Trebuchet MS" pitchFamily="34" charset="0"/>
              </a:rPr>
              <a:t>Merkur vychýlí Mars na kolizní dráhu se Zemí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2636696" y="1507114"/>
            <a:ext cx="4176854" cy="2074286"/>
            <a:chOff x="2636696" y="1507114"/>
            <a:chExt cx="4176854" cy="2074286"/>
          </a:xfrm>
        </p:grpSpPr>
        <p:sp>
          <p:nvSpPr>
            <p:cNvPr id="6" name="Výbuch 2 5"/>
            <p:cNvSpPr/>
            <p:nvPr/>
          </p:nvSpPr>
          <p:spPr>
            <a:xfrm>
              <a:off x="2636696" y="1507114"/>
              <a:ext cx="4176854" cy="2074286"/>
            </a:xfrm>
            <a:prstGeom prst="irregularSeal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3069951" y="2260600"/>
              <a:ext cx="3029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>
                  <a:latin typeface="Trebuchet MS" panose="020B0603020202020204" pitchFamily="34" charset="0"/>
                </a:rPr>
                <a:t>Důsledek rezonance mezi Jupiterem a Merkurem</a:t>
              </a:r>
              <a:endParaRPr lang="cs-CZ" dirty="0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6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23" y="1437018"/>
            <a:ext cx="3806788" cy="46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858059" y="611561"/>
            <a:ext cx="3396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>
                <a:solidFill>
                  <a:srgbClr val="0000B4"/>
                </a:solidFill>
                <a:latin typeface="Trebuchet MS" pitchFamily="34" charset="0"/>
              </a:rPr>
              <a:t>d</a:t>
            </a:r>
            <a:r>
              <a:rPr lang="cs-CZ" sz="3200" b="1" u="sng" dirty="0" smtClean="0">
                <a:solidFill>
                  <a:srgbClr val="0000B4"/>
                </a:solidFill>
                <a:latin typeface="Trebuchet MS" pitchFamily="34" charset="0"/>
              </a:rPr>
              <a:t>vojné kyvadlo</a:t>
            </a:r>
            <a:endParaRPr lang="en-GB" sz="3200" b="1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9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46448" y="329602"/>
            <a:ext cx="807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KAM teorém</a:t>
            </a:r>
            <a:endParaRPr lang="en-GB" sz="3200" u="sng" smtClean="0">
              <a:solidFill>
                <a:srgbClr val="0000B4"/>
              </a:solidFill>
              <a:latin typeface="Trebuchet MS" pitchFamily="34" charset="0"/>
            </a:endParaRPr>
          </a:p>
          <a:p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Andrej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Kolmogorov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, Vladimir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Arnol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’d, J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ürgen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Moser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, 1960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2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6449" y="125105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Chaotické chování je zapříčiněno </a:t>
            </a:r>
            <a:r>
              <a:rPr lang="cs-CZ" b="1" smtClean="0">
                <a:latin typeface="Trebuchet MS" pitchFamily="34" charset="0"/>
              </a:rPr>
              <a:t>rezonancemi</a:t>
            </a:r>
            <a:r>
              <a:rPr lang="cs-CZ" smtClean="0">
                <a:latin typeface="Trebuchet MS" pitchFamily="34" charset="0"/>
              </a:rPr>
              <a:t> – přenosem energie mezi jednotlivými složkami systému</a:t>
            </a:r>
            <a:endParaRPr lang="en-GB">
              <a:latin typeface="Trebuchet MS" pitchFamily="34" charset="0"/>
            </a:endParaRPr>
          </a:p>
        </p:txBody>
      </p:sp>
      <p:pic>
        <p:nvPicPr>
          <p:cNvPr id="29700" name="Picture 4" descr="https://upload.wikimedia.org/wikipedia/commons/f/f3/InnerSolarSystem-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2" y="2740117"/>
            <a:ext cx="3626474" cy="36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449" y="2101658"/>
            <a:ext cx="35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solidFill>
                  <a:srgbClr val="0000B4"/>
                </a:solidFill>
                <a:latin typeface="Trebuchet MS" pitchFamily="34" charset="0"/>
              </a:rPr>
              <a:t>Mezery v hlavním pásu asteroidů</a:t>
            </a:r>
            <a:endParaRPr lang="en-GB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278526" y="2118018"/>
            <a:ext cx="4579270" cy="3772257"/>
            <a:chOff x="4278526" y="2155342"/>
            <a:chExt cx="4579270" cy="3772257"/>
          </a:xfrm>
        </p:grpSpPr>
        <p:pic>
          <p:nvPicPr>
            <p:cNvPr id="29698" name="Picture 2" descr="https://upload.wikimedia.org/wikipedia/commons/thumb/d/d3/Kirkwood_Gaps.svg/792px-Kirkwood_Gaps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869" y="2360634"/>
              <a:ext cx="4495927" cy="34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 rot="16200000">
              <a:off x="3477426" y="3898854"/>
              <a:ext cx="194075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hustota asteroidů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920326" y="2155342"/>
              <a:ext cx="38007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- zapříčiněny rezonancemi oběžných drah s Jupiterem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28730" y="5589045"/>
              <a:ext cx="26498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vzdálenost od Slunce (AU)</a:t>
              </a:r>
              <a:endParaRPr lang="en-GB" sz="1600">
                <a:latin typeface="Trebuchet MS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46448" y="2401074"/>
            <a:ext cx="27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Trebuchet MS" pitchFamily="34" charset="0"/>
              </a:rPr>
              <a:t>(D. Kirkwood 1874)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43455" y="5582498"/>
            <a:ext cx="123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>
                <a:latin typeface="Trebuchet MS" panose="020B0603020202020204" pitchFamily="34" charset="0"/>
              </a:rPr>
              <a:t>Jupiter: 5,2 AU</a:t>
            </a:r>
            <a:endParaRPr lang="cs-CZ" sz="120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66046" y="5590907"/>
            <a:ext cx="104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>
                <a:latin typeface="Trebuchet MS" panose="020B0603020202020204" pitchFamily="34" charset="0"/>
              </a:rPr>
              <a:t>Mars: 1,5 AU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5776757" y="3131177"/>
            <a:ext cx="3069839" cy="1277821"/>
            <a:chOff x="5776757" y="3131177"/>
            <a:chExt cx="3069839" cy="1277821"/>
          </a:xfrm>
        </p:grpSpPr>
        <p:sp>
          <p:nvSpPr>
            <p:cNvPr id="14" name="TextovéPole 13"/>
            <p:cNvSpPr txBox="1"/>
            <p:nvPr/>
          </p:nvSpPr>
          <p:spPr>
            <a:xfrm>
              <a:off x="5920077" y="3131177"/>
              <a:ext cx="2698315" cy="553998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500" smtClean="0">
                  <a:latin typeface="Trebuchet MS" pitchFamily="34" charset="0"/>
                </a:rPr>
                <a:t>Čím menší jsou čísla poměru, tím silnější rezonance.</a:t>
              </a:r>
              <a:endParaRPr lang="en-GB" sz="1500">
                <a:latin typeface="Trebuchet MS" pitchFamily="34" charset="0"/>
              </a:endParaRPr>
            </a:p>
          </p:txBody>
        </p:sp>
        <p:grpSp>
          <p:nvGrpSpPr>
            <p:cNvPr id="16" name="Skupina 15"/>
            <p:cNvGrpSpPr/>
            <p:nvPr/>
          </p:nvGrpSpPr>
          <p:grpSpPr>
            <a:xfrm>
              <a:off x="5776757" y="3839611"/>
              <a:ext cx="3069839" cy="569387"/>
              <a:chOff x="4291081" y="5883949"/>
              <a:chExt cx="3069839" cy="569387"/>
            </a:xfrm>
          </p:grpSpPr>
          <p:sp>
            <p:nvSpPr>
              <p:cNvPr id="15" name="TextovéPole 14"/>
              <p:cNvSpPr txBox="1"/>
              <p:nvPr/>
            </p:nvSpPr>
            <p:spPr>
              <a:xfrm>
                <a:off x="4291081" y="5883949"/>
                <a:ext cx="3069839" cy="56938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500" smtClean="0">
                    <a:latin typeface="Trebuchet MS" panose="020B0603020202020204" pitchFamily="34" charset="0"/>
                  </a:rPr>
                  <a:t>Nejslabší rezonance: </a:t>
                </a:r>
                <a:endParaRPr lang="en-GB" sz="1500" smtClean="0">
                  <a:latin typeface="Trebuchet MS" panose="020B0603020202020204" pitchFamily="34" charset="0"/>
                </a:endParaRPr>
              </a:p>
              <a:p>
                <a:r>
                  <a:rPr lang="cs-CZ" sz="1500" smtClean="0">
                    <a:latin typeface="Trebuchet MS" panose="020B0603020202020204" pitchFamily="34" charset="0"/>
                  </a:rPr>
                  <a:t>poměr zlatého řezu</a:t>
                </a:r>
                <a:r>
                  <a:rPr lang="en-GB" sz="1500" smtClean="0">
                    <a:latin typeface="Trebuchet MS" panose="020B0603020202020204" pitchFamily="34" charset="0"/>
                  </a:rPr>
                  <a:t>            </a:t>
                </a:r>
                <a:r>
                  <a:rPr lang="en-GB" sz="1600" smtClean="0"/>
                  <a:t>≈</a:t>
                </a:r>
                <a:r>
                  <a:rPr lang="en-GB" sz="1500" smtClean="0">
                    <a:latin typeface="Trebuchet MS" panose="020B0603020202020204" pitchFamily="34" charset="0"/>
                  </a:rPr>
                  <a:t> 1,62</a:t>
                </a:r>
                <a:endParaRPr lang="cs-CZ" sz="1600"/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4363" y="6074447"/>
                <a:ext cx="439309" cy="358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387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46448" y="329602"/>
            <a:ext cx="807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KAM teorém</a:t>
            </a:r>
            <a:endParaRPr lang="en-GB" sz="3200" u="sng" smtClean="0">
              <a:solidFill>
                <a:srgbClr val="0000B4"/>
              </a:solidFill>
              <a:latin typeface="Trebuchet MS" pitchFamily="34" charset="0"/>
            </a:endParaRPr>
          </a:p>
          <a:p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(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Andrej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Kolmogorov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, Vladimir 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Arnol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’d, J</a:t>
            </a:r>
            <a:r>
              <a:rPr lang="cs-CZ" sz="2200" err="1" smtClean="0">
                <a:solidFill>
                  <a:srgbClr val="0000B4"/>
                </a:solidFill>
                <a:latin typeface="Trebuchet MS" pitchFamily="34" charset="0"/>
              </a:rPr>
              <a:t>ürgen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 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Moser</a:t>
            </a:r>
            <a:r>
              <a:rPr lang="cs-CZ" sz="2200" smtClean="0">
                <a:solidFill>
                  <a:srgbClr val="0000B4"/>
                </a:solidFill>
                <a:latin typeface="Trebuchet MS" pitchFamily="34" charset="0"/>
              </a:rPr>
              <a:t>, 1960</a:t>
            </a:r>
            <a:r>
              <a:rPr lang="en-GB" sz="2200" smtClean="0">
                <a:solidFill>
                  <a:srgbClr val="0000B4"/>
                </a:solidFill>
                <a:latin typeface="Trebuchet MS" pitchFamily="34" charset="0"/>
              </a:rPr>
              <a:t>)</a:t>
            </a:r>
            <a:endParaRPr lang="cs-CZ" sz="22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46449" y="1251054"/>
            <a:ext cx="59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itchFamily="34" charset="0"/>
              </a:rPr>
              <a:t>Chaotické chování je zapříčiněno </a:t>
            </a:r>
            <a:r>
              <a:rPr lang="cs-CZ" b="1" smtClean="0">
                <a:latin typeface="Trebuchet MS" pitchFamily="34" charset="0"/>
              </a:rPr>
              <a:t>rezonancemi</a:t>
            </a:r>
            <a:r>
              <a:rPr lang="cs-CZ" smtClean="0">
                <a:latin typeface="Trebuchet MS" pitchFamily="34" charset="0"/>
              </a:rPr>
              <a:t> – přenosem energie mezi jednotlivými složkami systému</a:t>
            </a:r>
            <a:endParaRPr lang="en-GB">
              <a:latin typeface="Trebuchet MS" pitchFamily="34" charset="0"/>
            </a:endParaRPr>
          </a:p>
        </p:txBody>
      </p:sp>
      <p:pic>
        <p:nvPicPr>
          <p:cNvPr id="29700" name="Picture 4" descr="https://upload.wikimedia.org/wikipedia/commons/f/f3/InnerSolarSystem-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2" y="2740117"/>
            <a:ext cx="3626474" cy="36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6449" y="2101658"/>
            <a:ext cx="35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solidFill>
                  <a:srgbClr val="0000B4"/>
                </a:solidFill>
                <a:latin typeface="Trebuchet MS" pitchFamily="34" charset="0"/>
              </a:rPr>
              <a:t>Mezery v hlavním pásu asteroidů</a:t>
            </a:r>
            <a:endParaRPr lang="en-GB">
              <a:solidFill>
                <a:srgbClr val="0000B4"/>
              </a:solidFill>
              <a:latin typeface="Trebuchet MS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278526" y="2118018"/>
            <a:ext cx="4579270" cy="3772257"/>
            <a:chOff x="4278526" y="2155342"/>
            <a:chExt cx="4579270" cy="3772257"/>
          </a:xfrm>
        </p:grpSpPr>
        <p:pic>
          <p:nvPicPr>
            <p:cNvPr id="29698" name="Picture 2" descr="https://upload.wikimedia.org/wikipedia/commons/thumb/d/d3/Kirkwood_Gaps.svg/792px-Kirkwood_Gaps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869" y="2360634"/>
              <a:ext cx="4495927" cy="3474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 rot="16200000">
              <a:off x="3477426" y="3898854"/>
              <a:ext cx="194075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hustota asteroidů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920326" y="2155342"/>
              <a:ext cx="38007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- zapříčiněny rezonancemi oběžných drah s Jupiterem</a:t>
              </a:r>
              <a:endParaRPr lang="en-GB" sz="1600">
                <a:latin typeface="Trebuchet MS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5328730" y="5589045"/>
              <a:ext cx="264988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latin typeface="Trebuchet MS" pitchFamily="34" charset="0"/>
                </a:rPr>
                <a:t>vzdálenost od Slunce (AU)</a:t>
              </a:r>
              <a:endParaRPr lang="en-GB" sz="1600">
                <a:latin typeface="Trebuchet MS" pitchFamily="34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746448" y="2401074"/>
            <a:ext cx="2705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latin typeface="Trebuchet MS" pitchFamily="34" charset="0"/>
              </a:rPr>
              <a:t>(D. Kirkwood 1874)</a:t>
            </a:r>
            <a:endParaRPr lang="en-GB" sz="1600">
              <a:latin typeface="Trebuchet MS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920077" y="3131177"/>
            <a:ext cx="2698315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500" smtClean="0">
                <a:latin typeface="Trebuchet MS" pitchFamily="34" charset="0"/>
              </a:rPr>
              <a:t>Čím menší jsou čísla poměru, tím silnější rezonance.</a:t>
            </a:r>
            <a:endParaRPr lang="en-GB" sz="1500">
              <a:latin typeface="Trebuchet MS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943455" y="5582498"/>
            <a:ext cx="123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>
                <a:latin typeface="Trebuchet MS" panose="020B0603020202020204" pitchFamily="34" charset="0"/>
              </a:rPr>
              <a:t>Jupiter: 5,2 AU</a:t>
            </a:r>
            <a:endParaRPr lang="cs-CZ" sz="1200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66046" y="5590907"/>
            <a:ext cx="1043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>
                <a:latin typeface="Trebuchet MS" panose="020B0603020202020204" pitchFamily="34" charset="0"/>
              </a:rPr>
              <a:t>Mars: 1,5 AU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5776757" y="3839611"/>
            <a:ext cx="3069839" cy="569387"/>
            <a:chOff x="4291081" y="5883949"/>
            <a:chExt cx="3069839" cy="569387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91081" y="5883949"/>
              <a:ext cx="3069839" cy="56938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anose="020B0603020202020204" pitchFamily="34" charset="0"/>
                </a:rPr>
                <a:t>Nejslabší rezonance: </a:t>
              </a:r>
              <a:endParaRPr lang="en-GB" sz="1500" smtClean="0">
                <a:latin typeface="Trebuchet MS" panose="020B0603020202020204" pitchFamily="34" charset="0"/>
              </a:endParaRPr>
            </a:p>
            <a:p>
              <a:r>
                <a:rPr lang="cs-CZ" sz="1500" smtClean="0">
                  <a:latin typeface="Trebuchet MS" panose="020B0603020202020204" pitchFamily="34" charset="0"/>
                </a:rPr>
                <a:t>poměr zlatého řezu</a:t>
              </a:r>
              <a:r>
                <a:rPr lang="en-GB" sz="1500" smtClean="0">
                  <a:latin typeface="Trebuchet MS" panose="020B0603020202020204" pitchFamily="34" charset="0"/>
                </a:rPr>
                <a:t>            </a:t>
              </a:r>
              <a:r>
                <a:rPr lang="en-GB" sz="1600" smtClean="0"/>
                <a:t>≈</a:t>
              </a:r>
              <a:r>
                <a:rPr lang="en-GB" sz="1500" smtClean="0">
                  <a:latin typeface="Trebuchet MS" panose="020B0603020202020204" pitchFamily="34" charset="0"/>
                </a:rPr>
                <a:t> 1,62</a:t>
              </a:r>
              <a:endParaRPr lang="cs-CZ" sz="160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363" y="6074447"/>
              <a:ext cx="439309" cy="358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Skupina 19"/>
          <p:cNvGrpSpPr/>
          <p:nvPr/>
        </p:nvGrpSpPr>
        <p:grpSpPr>
          <a:xfrm>
            <a:off x="4271231" y="2024742"/>
            <a:ext cx="4757116" cy="4167052"/>
            <a:chOff x="2838002" y="2702793"/>
            <a:chExt cx="4757116" cy="3222146"/>
          </a:xfrm>
        </p:grpSpPr>
        <p:sp>
          <p:nvSpPr>
            <p:cNvPr id="21" name="Obdélník 20"/>
            <p:cNvSpPr/>
            <p:nvPr/>
          </p:nvSpPr>
          <p:spPr>
            <a:xfrm>
              <a:off x="2838002" y="2702793"/>
              <a:ext cx="4757116" cy="32221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" descr="Saturn at its equinox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5518" y="2928023"/>
              <a:ext cx="3762084" cy="2834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3441139" y="2834969"/>
              <a:ext cx="3665651" cy="309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err="1" smtClean="0">
                  <a:solidFill>
                    <a:schemeClr val="bg1"/>
                  </a:solidFill>
                  <a:latin typeface="Trebuchet MS" pitchFamily="34" charset="0"/>
                </a:rPr>
                <a:t>Mezery</a:t>
              </a:r>
              <a:r>
                <a:rPr lang="en-GB" sz="2000" b="1" smtClean="0">
                  <a:solidFill>
                    <a:schemeClr val="bg1"/>
                  </a:solidFill>
                  <a:latin typeface="Trebuchet MS" pitchFamily="34" charset="0"/>
                </a:rPr>
                <a:t> v </a:t>
              </a:r>
              <a:r>
                <a:rPr lang="en-GB" sz="2000" b="1" err="1" smtClean="0">
                  <a:solidFill>
                    <a:schemeClr val="bg1"/>
                  </a:solidFill>
                  <a:latin typeface="Trebuchet MS" pitchFamily="34" charset="0"/>
                </a:rPr>
                <a:t>Saturnov</a:t>
              </a:r>
              <a:r>
                <a:rPr lang="cs-CZ" sz="2000" b="1" smtClean="0">
                  <a:solidFill>
                    <a:schemeClr val="bg1"/>
                  </a:solidFill>
                  <a:latin typeface="Trebuchet MS" pitchFamily="34" charset="0"/>
                </a:rPr>
                <a:t>ě</a:t>
              </a:r>
              <a:r>
                <a:rPr lang="en-GB" sz="2000" b="1" smtClean="0">
                  <a:solidFill>
                    <a:schemeClr val="bg1"/>
                  </a:solidFill>
                  <a:latin typeface="Trebuchet MS" pitchFamily="34" charset="0"/>
                </a:rPr>
                <a:t> </a:t>
              </a:r>
              <a:r>
                <a:rPr lang="en-GB" sz="2000" b="1" err="1" smtClean="0">
                  <a:solidFill>
                    <a:schemeClr val="bg1"/>
                  </a:solidFill>
                  <a:latin typeface="Trebuchet MS" pitchFamily="34" charset="0"/>
                </a:rPr>
                <a:t>prstenci</a:t>
              </a:r>
              <a:endParaRPr lang="en-GB" sz="2000" b="1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3091915" y="5524394"/>
              <a:ext cx="42922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mtClean="0">
                  <a:solidFill>
                    <a:schemeClr val="bg1"/>
                  </a:solidFill>
                </a:rPr>
                <a:t>- důsledek rezonancí se Saturnovými měsíci</a:t>
              </a: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33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ál 17"/>
          <p:cNvSpPr/>
          <p:nvPr/>
        </p:nvSpPr>
        <p:spPr>
          <a:xfrm>
            <a:off x="3976107" y="1140813"/>
            <a:ext cx="243187" cy="5153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Logistické zobrazení</a:t>
            </a:r>
            <a:endParaRPr lang="cs-CZ" sz="24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89" y="1075145"/>
                <a:ext cx="3980705" cy="61555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ovéPole 8"/>
          <p:cNvSpPr txBox="1"/>
          <p:nvPr/>
        </p:nvSpPr>
        <p:spPr>
          <a:xfrm>
            <a:off x="4176414" y="6496881"/>
            <a:ext cx="487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anose="020B0603020202020204" pitchFamily="34" charset="0"/>
                <a:hlinkClick r:id="rId4"/>
              </a:rPr>
              <a:t>https://www.wolframalpha.com/input/?i=logistic+system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79556" y="2485284"/>
            <a:ext cx="252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anose="020B0603020202020204" pitchFamily="34" charset="0"/>
              </a:rPr>
              <a:t>populace (v roce </a:t>
            </a:r>
            <a:r>
              <a:rPr lang="cs-CZ" i="1" smtClean="0">
                <a:latin typeface="Trebuchet MS" panose="020B0603020202020204" pitchFamily="34" charset="0"/>
              </a:rPr>
              <a:t>n</a:t>
            </a:r>
            <a:r>
              <a:rPr lang="cs-CZ" smtClean="0">
                <a:latin typeface="Trebuchet MS" panose="020B0603020202020204" pitchFamily="34" charset="0"/>
              </a:rPr>
              <a:t>+1)</a:t>
            </a:r>
            <a:endParaRPr lang="cs-CZ">
              <a:latin typeface="Trebuchet MS" panose="020B0603020202020204" pitchFamily="34" charset="0"/>
            </a:endParaRPr>
          </a:p>
        </p:txBody>
      </p:sp>
      <p:sp>
        <p:nvSpPr>
          <p:cNvPr id="16" name="Čárový popisek 1 (se zvýrazněním) 15"/>
          <p:cNvSpPr/>
          <p:nvPr/>
        </p:nvSpPr>
        <p:spPr>
          <a:xfrm>
            <a:off x="2542894" y="1671260"/>
            <a:ext cx="877226" cy="45719"/>
          </a:xfrm>
          <a:prstGeom prst="accentCallout1">
            <a:avLst>
              <a:gd name="adj1" fmla="val 94941"/>
              <a:gd name="adj2" fmla="val 49246"/>
              <a:gd name="adj3" fmla="val 1864920"/>
              <a:gd name="adj4" fmla="val -39326"/>
            </a:avLst>
          </a:prstGeom>
          <a:solidFill>
            <a:srgbClr val="0000B4"/>
          </a:solidFill>
          <a:ln>
            <a:solidFill>
              <a:srgbClr val="00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/>
          <p:nvPr/>
        </p:nvCxnSpPr>
        <p:spPr>
          <a:xfrm>
            <a:off x="4080282" y="1576251"/>
            <a:ext cx="514164" cy="184977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695672" y="3426027"/>
            <a:ext cx="18323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anose="020B0603020202020204" pitchFamily="34" charset="0"/>
              </a:rPr>
              <a:t>parametr růstu</a:t>
            </a:r>
            <a:endParaRPr lang="cs-CZ" dirty="0">
              <a:latin typeface="Trebuchet MS" panose="020B0603020202020204" pitchFamily="34" charset="0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4703948" y="1029524"/>
            <a:ext cx="1612255" cy="741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4719270" y="1671562"/>
            <a:ext cx="3305722" cy="1967156"/>
            <a:chOff x="4719270" y="1671562"/>
            <a:chExt cx="3305722" cy="1967156"/>
          </a:xfrm>
        </p:grpSpPr>
        <p:sp>
          <p:nvSpPr>
            <p:cNvPr id="25" name="Čárový popisek 1 (se zvýrazněním) 24"/>
            <p:cNvSpPr/>
            <p:nvPr/>
          </p:nvSpPr>
          <p:spPr>
            <a:xfrm>
              <a:off x="4719270" y="1671562"/>
              <a:ext cx="1544679" cy="45719"/>
            </a:xfrm>
            <a:prstGeom prst="accentCallout1">
              <a:avLst>
                <a:gd name="adj1" fmla="val 94941"/>
                <a:gd name="adj2" fmla="val 49246"/>
                <a:gd name="adj3" fmla="val 3026853"/>
                <a:gd name="adj4" fmla="val 133789"/>
              </a:avLst>
            </a:prstGeom>
            <a:solidFill>
              <a:srgbClr val="0000B4"/>
            </a:solidFill>
            <a:ln>
              <a:solidFill>
                <a:srgbClr val="0000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704750" y="2992387"/>
              <a:ext cx="2320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mtClean="0">
                  <a:latin typeface="Trebuchet MS" panose="020B0603020202020204" pitchFamily="34" charset="0"/>
                </a:rPr>
                <a:t>vymírání důsledkem přemnožení</a:t>
              </a:r>
              <a:endParaRPr lang="cs-CZ">
                <a:latin typeface="Trebuchet MS" panose="020B0603020202020204" pitchFamily="34" charset="0"/>
              </a:endParaRPr>
            </a:p>
          </p:txBody>
        </p:sp>
      </p:grpSp>
      <p:pic>
        <p:nvPicPr>
          <p:cNvPr id="2052" name="Picture 4" descr="http://mathforum.org/mathimages/imgUpload/Fish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8" y="3442871"/>
            <a:ext cx="2884887" cy="288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d/LogisticMap_BifurcationDia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0" y="1467733"/>
            <a:ext cx="6984275" cy="49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9998" y="332655"/>
            <a:ext cx="80804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sz="3200" u="sng" smtClean="0">
                <a:solidFill>
                  <a:srgbClr val="0000B4"/>
                </a:solidFill>
                <a:latin typeface="Trebuchet MS" pitchFamily="34" charset="0"/>
              </a:rPr>
              <a:t>Logistické zobrazení</a:t>
            </a:r>
            <a:endParaRPr lang="cs-CZ" sz="2400" smtClean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176414" y="6496881"/>
            <a:ext cx="4871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smtClean="0">
                <a:latin typeface="Trebuchet MS" panose="020B0603020202020204" pitchFamily="34" charset="0"/>
                <a:hlinkClick r:id="rId4"/>
              </a:rPr>
              <a:t>https://www.wolframalpha.com/input/?i=logistic+system</a:t>
            </a:r>
            <a:endParaRPr lang="cs-CZ" sz="140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1901889" y="1075145"/>
                <a:ext cx="398070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3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3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cs-CZ" sz="3400" b="0" i="1" smtClean="0">
                          <a:latin typeface="Cambria Math"/>
                        </a:rPr>
                        <m:t>=</m:t>
                      </m:r>
                      <m:r>
                        <a:rPr lang="cs-CZ" sz="3400" b="0" i="1" smtClean="0">
                          <a:latin typeface="Cambria Math"/>
                        </a:rPr>
                        <m:t>𝑟</m:t>
                      </m:r>
                      <m:sSub>
                        <m:sSubPr>
                          <m:ctrlPr>
                            <a:rPr lang="cs-CZ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(1−</m:t>
                      </m:r>
                      <m:sSub>
                        <m:sSubPr>
                          <m:ctrlPr>
                            <a:rPr lang="en-US" sz="3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3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sz="340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889" y="1075145"/>
                <a:ext cx="3980705" cy="61555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1788675" y="3203125"/>
            <a:ext cx="1018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Trebuchet MS" panose="020B0603020202020204" pitchFamily="34" charset="0"/>
              </a:rPr>
              <a:t>atraktor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3467826" y="1776549"/>
            <a:ext cx="0" cy="3866605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393925" y="1942010"/>
            <a:ext cx="1126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mtClean="0">
                <a:solidFill>
                  <a:srgbClr val="C00000"/>
                </a:solidFill>
                <a:latin typeface="Trebuchet MS" panose="020B0603020202020204" pitchFamily="34" charset="0"/>
              </a:rPr>
              <a:t>bifurkace</a:t>
            </a:r>
            <a:endParaRPr lang="cs-CZ" sz="160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8" name="Přímá spojnice 17"/>
          <p:cNvCxnSpPr/>
          <p:nvPr/>
        </p:nvCxnSpPr>
        <p:spPr>
          <a:xfrm>
            <a:off x="5187768" y="1776548"/>
            <a:ext cx="0" cy="3866605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3746514" y="5226520"/>
                <a:ext cx="1550123" cy="36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1+</m:t>
                      </m:r>
                      <m:rad>
                        <m:radPr>
                          <m:degHide m:val="on"/>
                          <m:ctrlP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cs-CZ" sz="16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6</m:t>
                          </m:r>
                        </m:e>
                      </m:rad>
                      <m:r>
                        <a:rPr lang="cs-CZ" sz="16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≈3,45</m:t>
                      </m:r>
                    </m:oMath>
                  </m:oMathPara>
                </a14:m>
                <a:endParaRPr lang="cs-CZ" sz="16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514" y="5226520"/>
                <a:ext cx="1550123" cy="3676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Přímá spojnice 19"/>
          <p:cNvCxnSpPr/>
          <p:nvPr/>
        </p:nvCxnSpPr>
        <p:spPr>
          <a:xfrm>
            <a:off x="5644983" y="1776549"/>
            <a:ext cx="0" cy="3866605"/>
          </a:xfrm>
          <a:prstGeom prst="line">
            <a:avLst/>
          </a:prstGeom>
          <a:ln w="254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5627565" y="5242207"/>
            <a:ext cx="1550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smtClean="0">
                <a:solidFill>
                  <a:srgbClr val="C00000"/>
                </a:solidFill>
                <a:latin typeface="Trebuchet MS" panose="020B0603020202020204" pitchFamily="34" charset="0"/>
              </a:rPr>
              <a:t>3,57 - chaos</a:t>
            </a:r>
            <a:endParaRPr lang="cs-CZ" sz="1600" b="1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35195" y="3577763"/>
            <a:ext cx="172586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84840" y="3922271"/>
            <a:ext cx="1696578" cy="133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4903" y="4207691"/>
            <a:ext cx="174061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ovéPole 21"/>
          <p:cNvSpPr txBox="1"/>
          <p:nvPr/>
        </p:nvSpPr>
        <p:spPr>
          <a:xfrm>
            <a:off x="3817326" y="2875481"/>
            <a:ext cx="117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rebuchet MS" panose="020B0603020202020204" pitchFamily="34" charset="0"/>
              </a:rPr>
              <a:t>perioda 2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504940" y="4531505"/>
            <a:ext cx="61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latin typeface="Trebuchet MS" panose="020B0603020202020204" pitchFamily="34" charset="0"/>
              </a:rPr>
              <a:t>r</a:t>
            </a:r>
            <a:r>
              <a:rPr lang="cs-CZ" sz="1400" dirty="0" smtClean="0">
                <a:latin typeface="Trebuchet MS" panose="020B0603020202020204" pitchFamily="34" charset="0"/>
              </a:rPr>
              <a:t>=2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502996" y="4830126"/>
            <a:ext cx="61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latin typeface="Trebuchet MS" panose="020B0603020202020204" pitchFamily="34" charset="0"/>
              </a:rPr>
              <a:t>r</a:t>
            </a:r>
            <a:r>
              <a:rPr lang="cs-CZ" sz="1400" dirty="0" smtClean="0">
                <a:latin typeface="Trebuchet MS" panose="020B0603020202020204" pitchFamily="34" charset="0"/>
              </a:rPr>
              <a:t>=3,2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8435840" y="5159826"/>
            <a:ext cx="617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i="1" dirty="0" smtClean="0">
                <a:latin typeface="Trebuchet MS" panose="020B0603020202020204" pitchFamily="34" charset="0"/>
              </a:rPr>
              <a:t>r</a:t>
            </a:r>
            <a:r>
              <a:rPr lang="cs-CZ" sz="1400" dirty="0" smtClean="0">
                <a:latin typeface="Trebuchet MS" panose="020B0603020202020204" pitchFamily="34" charset="0"/>
              </a:rPr>
              <a:t>=3,8</a:t>
            </a:r>
            <a:endParaRPr lang="cs-CZ" sz="1400" dirty="0">
              <a:latin typeface="Trebuchet MS" panose="020B0603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70214" y="4910003"/>
            <a:ext cx="939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Trebuchet MS" panose="020B0603020202020204" pitchFamily="34" charset="0"/>
              </a:rPr>
              <a:t>n </a:t>
            </a:r>
            <a:r>
              <a:rPr lang="cs-CZ" sz="1600" dirty="0" smtClean="0">
                <a:latin typeface="Trebuchet MS" panose="020B0603020202020204" pitchFamily="34" charset="0"/>
              </a:rPr>
              <a:t>(čas)</a:t>
            </a:r>
            <a:endParaRPr lang="cs-CZ" sz="1600" dirty="0">
              <a:latin typeface="Trebuchet MS" panose="020B0603020202020204" pitchFamily="34" charset="0"/>
            </a:endParaRPr>
          </a:p>
        </p:txBody>
      </p:sp>
      <p:pic>
        <p:nvPicPr>
          <p:cNvPr id="26" name="Picture 13" descr="C:\Users\Pavel\Desktop\LogisticCobwebChaos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1336" y="129298"/>
            <a:ext cx="2676870" cy="2676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22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1392749" y="1639967"/>
            <a:ext cx="641946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600" dirty="0" smtClean="0">
                <a:solidFill>
                  <a:srgbClr val="C00000"/>
                </a:solidFill>
                <a:latin typeface="Trebuchet MS" pitchFamily="34" charset="0"/>
              </a:rPr>
              <a:t>Edward Lorenz </a:t>
            </a:r>
            <a:r>
              <a:rPr lang="cs-CZ" sz="2600" dirty="0" smtClean="0">
                <a:latin typeface="Trebuchet MS" pitchFamily="34" charset="0"/>
              </a:rPr>
              <a:t>(1960)</a:t>
            </a:r>
            <a:endParaRPr lang="en-GB" sz="2600" dirty="0">
              <a:latin typeface="Trebuchet MS" pitchFamily="34" charset="0"/>
            </a:endParaRPr>
          </a:p>
          <a:p>
            <a:pPr algn="ctr"/>
            <a:r>
              <a:rPr lang="en-GB" sz="2000" dirty="0" smtClean="0">
                <a:latin typeface="Trebuchet MS" pitchFamily="34" charset="0"/>
              </a:rPr>
              <a:t>P</a:t>
            </a:r>
            <a:r>
              <a:rPr lang="cs-CZ" sz="2000" dirty="0" err="1" smtClean="0">
                <a:latin typeface="Trebuchet MS" pitchFamily="34" charset="0"/>
              </a:rPr>
              <a:t>řítomnost</a:t>
            </a:r>
            <a:r>
              <a:rPr lang="cs-CZ" sz="2000" dirty="0" smtClean="0">
                <a:latin typeface="Trebuchet MS" pitchFamily="34" charset="0"/>
              </a:rPr>
              <a:t> jasně udává budoucnost, ale přibližná přítomnost neudává budoucnost ani přibližně.</a:t>
            </a:r>
            <a:endParaRPr lang="en-GB" sz="2000" dirty="0" smtClean="0">
              <a:latin typeface="Trebuchet MS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87978" y="3507963"/>
            <a:ext cx="813249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smtClean="0">
                <a:solidFill>
                  <a:srgbClr val="C00000"/>
                </a:solidFill>
                <a:latin typeface="Trebuchet MS" pitchFamily="34" charset="0"/>
              </a:rPr>
              <a:t>Robert May</a:t>
            </a:r>
            <a:r>
              <a:rPr lang="cs-CZ" sz="260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cs-CZ" sz="2600" smtClean="0">
                <a:latin typeface="Trebuchet MS" pitchFamily="34" charset="0"/>
              </a:rPr>
              <a:t>(</a:t>
            </a:r>
            <a:r>
              <a:rPr lang="en-US" sz="2600" smtClean="0">
                <a:latin typeface="Trebuchet MS" pitchFamily="34" charset="0"/>
              </a:rPr>
              <a:t>1976</a:t>
            </a:r>
            <a:r>
              <a:rPr lang="cs-CZ" sz="2600" smtClean="0">
                <a:latin typeface="Trebuchet MS" pitchFamily="34" charset="0"/>
              </a:rPr>
              <a:t>)</a:t>
            </a:r>
            <a:endParaRPr lang="en-GB" sz="2600">
              <a:latin typeface="Trebuchet MS" pitchFamily="34" charset="0"/>
            </a:endParaRPr>
          </a:p>
          <a:p>
            <a:pPr algn="ctr"/>
            <a:r>
              <a:rPr lang="en-US" sz="2000" err="1" smtClean="0">
                <a:latin typeface="Trebuchet MS" pitchFamily="34" charset="0"/>
              </a:rPr>
              <a:t>Nejen</a:t>
            </a:r>
            <a:r>
              <a:rPr lang="en-US" sz="2000" smtClean="0">
                <a:latin typeface="Trebuchet MS" pitchFamily="34" charset="0"/>
              </a:rPr>
              <a:t> </a:t>
            </a:r>
            <a:r>
              <a:rPr lang="en-US" sz="2000" err="1" smtClean="0">
                <a:latin typeface="Trebuchet MS" pitchFamily="34" charset="0"/>
              </a:rPr>
              <a:t>ve</a:t>
            </a:r>
            <a:r>
              <a:rPr lang="en-US" sz="2000" smtClean="0">
                <a:latin typeface="Trebuchet MS" pitchFamily="34" charset="0"/>
              </a:rPr>
              <a:t> v</a:t>
            </a:r>
            <a:r>
              <a:rPr lang="cs-CZ" sz="2000" err="1" smtClean="0">
                <a:latin typeface="Trebuchet MS" pitchFamily="34" charset="0"/>
              </a:rPr>
              <a:t>ědě</a:t>
            </a:r>
            <a:r>
              <a:rPr lang="cs-CZ" sz="2000" smtClean="0">
                <a:latin typeface="Trebuchet MS" pitchFamily="34" charset="0"/>
              </a:rPr>
              <a:t>, nýbrž i ve světě politiky a ekonomie bychom na tom byli lépe, kdybychom si více uvědomovali, že to, že je systém jednoduchý, neznamená, že se musí jednoduše chovat.</a:t>
            </a:r>
            <a:endParaRPr lang="en-GB" sz="200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délník 42"/>
          <p:cNvSpPr/>
          <p:nvPr/>
        </p:nvSpPr>
        <p:spPr>
          <a:xfrm>
            <a:off x="3100830" y="1923458"/>
            <a:ext cx="2886282" cy="2287800"/>
          </a:xfrm>
          <a:prstGeom prst="rect">
            <a:avLst/>
          </a:prstGeom>
          <a:solidFill>
            <a:schemeClr val="bg1"/>
          </a:solidFill>
          <a:ln>
            <a:solidFill>
              <a:srgbClr val="0000B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/>
          <p:cNvGrpSpPr/>
          <p:nvPr/>
        </p:nvGrpSpPr>
        <p:grpSpPr>
          <a:xfrm>
            <a:off x="3141275" y="2076938"/>
            <a:ext cx="2583436" cy="2071396"/>
            <a:chOff x="3493145" y="2164702"/>
            <a:chExt cx="2583436" cy="2071396"/>
          </a:xfrm>
        </p:grpSpPr>
        <p:pic>
          <p:nvPicPr>
            <p:cNvPr id="22532" name="Picture 4" descr="https://upload.wikimedia.org/wikipedia/commons/thumb/e/ea/Simple_Harmonic_Motion_Orbit.gif/300px-Simple_Harmonic_Motion_Orbit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145" y="2238240"/>
              <a:ext cx="2583436" cy="1997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3500592" y="2164702"/>
              <a:ext cx="2509954" cy="247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5219308" y="3227924"/>
              <a:ext cx="177283" cy="499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bdélník 12"/>
            <p:cNvSpPr/>
            <p:nvPr/>
          </p:nvSpPr>
          <p:spPr>
            <a:xfrm flipH="1">
              <a:off x="5566644" y="4042816"/>
              <a:ext cx="326571" cy="193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Obdélník 4"/>
          <p:cNvSpPr/>
          <p:nvPr/>
        </p:nvSpPr>
        <p:spPr>
          <a:xfrm>
            <a:off x="4435590" y="2465042"/>
            <a:ext cx="1496583" cy="1700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755576" y="332656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2400" smtClean="0">
                <a:solidFill>
                  <a:srgbClr val="0000B4"/>
                </a:solidFill>
                <a:latin typeface="Trebuchet MS" pitchFamily="34" charset="0"/>
              </a:rPr>
              <a:t>Co si odnášíme z hodin fyziky: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642621" y="1155524"/>
            <a:ext cx="439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a většinou předepsaný vzorečkem:</a:t>
            </a:r>
            <a:endParaRPr lang="en-GB" dirty="0">
              <a:latin typeface="Trebuchet MS" pitchFamily="34" charset="0"/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55576" y="1135930"/>
            <a:ext cx="107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latin typeface="Trebuchet MS" panose="020B0603020202020204" pitchFamily="34" charset="0"/>
              </a:rPr>
              <a:t>Pohyb je</a:t>
            </a:r>
            <a:endParaRPr lang="cs-CZ">
              <a:latin typeface="Trebuchet MS" panose="020B0603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064861" y="820459"/>
            <a:ext cx="15114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>
                <a:latin typeface="Trebuchet MS" pitchFamily="34" charset="0"/>
              </a:rPr>
              <a:t>pravidelný</a:t>
            </a:r>
          </a:p>
          <a:p>
            <a:pPr>
              <a:spcAft>
                <a:spcPts val="300"/>
              </a:spcAft>
            </a:pPr>
            <a:r>
              <a:rPr lang="cs-CZ">
                <a:latin typeface="Trebuchet MS" pitchFamily="34" charset="0"/>
              </a:rPr>
              <a:t>periodický</a:t>
            </a:r>
          </a:p>
          <a:p>
            <a:pPr>
              <a:spcAft>
                <a:spcPts val="300"/>
              </a:spcAft>
            </a:pPr>
            <a:r>
              <a:rPr lang="cs-CZ">
                <a:latin typeface="Trebuchet MS" pitchFamily="34" charset="0"/>
              </a:rPr>
              <a:t>uspořádaný</a:t>
            </a:r>
            <a:endParaRPr lang="en-GB">
              <a:latin typeface="Trebuchet MS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99910" y="1960731"/>
            <a:ext cx="18328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závaží na pružině</a:t>
            </a:r>
            <a:endParaRPr lang="cs-CZ" sz="1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4391610" y="2758688"/>
            <a:ext cx="1201481" cy="488771"/>
            <a:chOff x="4013267" y="3113032"/>
            <a:chExt cx="1201481" cy="488771"/>
          </a:xfrm>
        </p:grpSpPr>
        <p:sp>
          <p:nvSpPr>
            <p:cNvPr id="11" name="TextovéPole 10"/>
            <p:cNvSpPr txBox="1"/>
            <p:nvPr/>
          </p:nvSpPr>
          <p:spPr>
            <a:xfrm>
              <a:off x="4292639" y="3113032"/>
              <a:ext cx="64741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 smtClean="0">
                  <a:latin typeface="Trebuchet MS" pitchFamily="34" charset="0"/>
                </a:rPr>
                <a:t>poloha</a:t>
              </a:r>
              <a:endParaRPr lang="en-GB" sz="1200" dirty="0">
                <a:latin typeface="Trebuchet MS" pitchFamily="34" charset="0"/>
              </a:endParaRPr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67" y="3371659"/>
              <a:ext cx="1201481" cy="230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Skupina 41"/>
          <p:cNvGrpSpPr/>
          <p:nvPr/>
        </p:nvGrpSpPr>
        <p:grpSpPr>
          <a:xfrm>
            <a:off x="799861" y="1931166"/>
            <a:ext cx="2162512" cy="2280092"/>
            <a:chOff x="587829" y="2037182"/>
            <a:chExt cx="2162512" cy="2280092"/>
          </a:xfrm>
        </p:grpSpPr>
        <p:sp>
          <p:nvSpPr>
            <p:cNvPr id="37" name="Obdélník 36"/>
            <p:cNvSpPr/>
            <p:nvPr/>
          </p:nvSpPr>
          <p:spPr>
            <a:xfrm>
              <a:off x="587829" y="2037182"/>
              <a:ext cx="2162512" cy="22800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748771" y="2571058"/>
              <a:ext cx="1707046" cy="1184513"/>
              <a:chOff x="748771" y="2571058"/>
              <a:chExt cx="1707046" cy="1184513"/>
            </a:xfrm>
          </p:grpSpPr>
          <p:pic>
            <p:nvPicPr>
              <p:cNvPr id="1026" name="Picture 2" descr="https://pixabay.com/static/uploads/photo/2012/02/29/16/08/rock-19421_640.jpg?attachm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71" y="3169520"/>
                <a:ext cx="615258" cy="407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Přímá spojnice se šipkou 27"/>
              <p:cNvCxnSpPr/>
              <p:nvPr/>
            </p:nvCxnSpPr>
            <p:spPr>
              <a:xfrm flipV="1">
                <a:off x="1049869" y="2571058"/>
                <a:ext cx="426233" cy="79573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Volný tvar 25"/>
              <p:cNvSpPr/>
              <p:nvPr/>
            </p:nvSpPr>
            <p:spPr>
              <a:xfrm>
                <a:off x="1058091" y="2703648"/>
                <a:ext cx="1397726" cy="1051923"/>
              </a:xfrm>
              <a:custGeom>
                <a:avLst/>
                <a:gdLst>
                  <a:gd name="connsiteX0" fmla="*/ 0 w 862149"/>
                  <a:gd name="connsiteY0" fmla="*/ 679632 h 1051923"/>
                  <a:gd name="connsiteX1" fmla="*/ 378823 w 862149"/>
                  <a:gd name="connsiteY1" fmla="*/ 6895 h 1051923"/>
                  <a:gd name="connsiteX2" fmla="*/ 862149 w 862149"/>
                  <a:gd name="connsiteY2" fmla="*/ 1051923 h 105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2149" h="1051923">
                    <a:moveTo>
                      <a:pt x="0" y="679632"/>
                    </a:moveTo>
                    <a:cubicBezTo>
                      <a:pt x="117566" y="312239"/>
                      <a:pt x="235132" y="-55154"/>
                      <a:pt x="378823" y="6895"/>
                    </a:cubicBezTo>
                    <a:cubicBezTo>
                      <a:pt x="522515" y="68943"/>
                      <a:pt x="692332" y="560433"/>
                      <a:pt x="862149" y="1051923"/>
                    </a:cubicBezTo>
                  </a:path>
                </a:pathLst>
              </a:custGeom>
              <a:noFill/>
              <a:ln>
                <a:prstDash val="sysDash"/>
                <a:tailEnd type="non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5" name="TextovéPole 34"/>
            <p:cNvSpPr txBox="1"/>
            <p:nvPr/>
          </p:nvSpPr>
          <p:spPr>
            <a:xfrm>
              <a:off x="815258" y="2083477"/>
              <a:ext cx="1707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vržený kámen</a:t>
              </a:r>
              <a:endParaRPr lang="cs-CZ" sz="160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1198278" y="3903194"/>
              <a:ext cx="926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 smtClean="0">
                  <a:latin typeface="Trebuchet MS" panose="020B0603020202020204" pitchFamily="34" charset="0"/>
                </a:rPr>
                <a:t>parabola</a:t>
              </a:r>
              <a:endParaRPr lang="cs-CZ" sz="1400" dirty="0">
                <a:latin typeface="Trebuchet MS" panose="020B0603020202020204" pitchFamily="34" charset="0"/>
              </a:endParaRPr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5694268" y="1931166"/>
            <a:ext cx="2924635" cy="3025433"/>
            <a:chOff x="5482236" y="2037182"/>
            <a:chExt cx="2924635" cy="3025433"/>
          </a:xfrm>
        </p:grpSpPr>
        <p:sp>
          <p:nvSpPr>
            <p:cNvPr id="44" name="Obdélník 43"/>
            <p:cNvSpPr/>
            <p:nvPr/>
          </p:nvSpPr>
          <p:spPr>
            <a:xfrm>
              <a:off x="5917096" y="2037182"/>
              <a:ext cx="2489775" cy="228009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B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4" name="Picture 10" descr="Animac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236" y="2191790"/>
              <a:ext cx="2734011" cy="287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6055270" y="2069023"/>
              <a:ext cx="22637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smtClean="0">
                  <a:solidFill>
                    <a:srgbClr val="0000B4"/>
                  </a:solidFill>
                  <a:latin typeface="Trebuchet MS" panose="020B0603020202020204" pitchFamily="34" charset="0"/>
                </a:rPr>
                <a:t>pohyb nebeských těles</a:t>
              </a:r>
              <a:endParaRPr lang="cs-CZ" sz="1600">
                <a:solidFill>
                  <a:srgbClr val="0000B4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917097" y="3771741"/>
              <a:ext cx="2489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 smtClean="0">
                  <a:latin typeface="Trebuchet MS" panose="020B0603020202020204" pitchFamily="34" charset="0"/>
                </a:rPr>
                <a:t>obíhání po elipse kolem společného hmotného středu</a:t>
              </a:r>
              <a:endParaRPr lang="cs-CZ" sz="1400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1105671" y="4987464"/>
            <a:ext cx="7332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2000" dirty="0" smtClean="0">
                <a:latin typeface="Trebuchet MS" panose="020B0603020202020204" pitchFamily="34" charset="0"/>
              </a:rPr>
              <a:t>Známe-li </a:t>
            </a:r>
            <a:r>
              <a:rPr lang="cs-CZ" sz="2000" b="1" dirty="0" smtClean="0">
                <a:latin typeface="Trebuchet MS" panose="020B0603020202020204" pitchFamily="34" charset="0"/>
              </a:rPr>
              <a:t>přesně</a:t>
            </a:r>
            <a:r>
              <a:rPr lang="cs-CZ" sz="2000" dirty="0" smtClean="0">
                <a:latin typeface="Trebuchet MS" panose="020B0603020202020204" pitchFamily="34" charset="0"/>
              </a:rPr>
              <a:t> stav našeho systému, pohybové rovnice nám umožňují vypočítat jeho </a:t>
            </a:r>
            <a:r>
              <a:rPr lang="cs-CZ" sz="2000" b="1" dirty="0" smtClean="0">
                <a:latin typeface="Trebuchet MS" panose="020B0603020202020204" pitchFamily="34" charset="0"/>
              </a:rPr>
              <a:t>přesnou</a:t>
            </a:r>
            <a:r>
              <a:rPr lang="cs-CZ" sz="2000" dirty="0" smtClean="0">
                <a:latin typeface="Trebuchet MS" panose="020B0603020202020204" pitchFamily="34" charset="0"/>
              </a:rPr>
              <a:t> budoucnost (ale i minulost).</a:t>
            </a:r>
            <a:endParaRPr lang="cs-CZ" sz="2000" dirty="0">
              <a:latin typeface="Trebuchet MS" panose="020B0603020202020204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3291765" y="3797179"/>
            <a:ext cx="254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latin typeface="Trebuchet MS" panose="020B0603020202020204" pitchFamily="34" charset="0"/>
              </a:rPr>
              <a:t>periodické kmitání</a:t>
            </a:r>
            <a:endParaRPr lang="cs-CZ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5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91587" y="3187974"/>
            <a:ext cx="8786948" cy="1938992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>
                <a:latin typeface="Trebuchet MS" pitchFamily="34" charset="0"/>
              </a:rPr>
              <a:t>B</a:t>
            </a:r>
            <a:r>
              <a:rPr lang="en-GB" sz="3000" dirty="0" err="1" smtClean="0">
                <a:latin typeface="Trebuchet MS" pitchFamily="34" charset="0"/>
              </a:rPr>
              <a:t>udeme</a:t>
            </a:r>
            <a:r>
              <a:rPr lang="cs-CZ" sz="3000" dirty="0" err="1" smtClean="0">
                <a:latin typeface="Trebuchet MS" pitchFamily="34" charset="0"/>
              </a:rPr>
              <a:t>-li</a:t>
            </a:r>
            <a:r>
              <a:rPr lang="en-GB" sz="3000" dirty="0" smtClean="0">
                <a:latin typeface="Trebuchet MS" pitchFamily="34" charset="0"/>
              </a:rPr>
              <a:t> </a:t>
            </a:r>
            <a:r>
              <a:rPr lang="en-GB" sz="3000" dirty="0" err="1" smtClean="0">
                <a:latin typeface="Trebuchet MS" pitchFamily="34" charset="0"/>
              </a:rPr>
              <a:t>zn</a:t>
            </a:r>
            <a:r>
              <a:rPr lang="cs-CZ" sz="3000" dirty="0" err="1" smtClean="0">
                <a:latin typeface="Trebuchet MS" pitchFamily="34" charset="0"/>
              </a:rPr>
              <a:t>át</a:t>
            </a:r>
            <a:r>
              <a:rPr lang="cs-CZ" sz="3000" dirty="0" smtClean="0">
                <a:latin typeface="Trebuchet MS" pitchFamily="34" charset="0"/>
              </a:rPr>
              <a:t> </a:t>
            </a:r>
            <a:r>
              <a:rPr lang="en-GB" sz="3000" dirty="0" err="1" smtClean="0">
                <a:latin typeface="Trebuchet MS" pitchFamily="34" charset="0"/>
              </a:rPr>
              <a:t>stav</a:t>
            </a:r>
            <a:r>
              <a:rPr lang="en-GB" sz="3000" dirty="0" smtClean="0">
                <a:latin typeface="Trebuchet MS" pitchFamily="34" charset="0"/>
              </a:rPr>
              <a:t> </a:t>
            </a:r>
            <a:r>
              <a:rPr lang="cs-CZ" sz="3000" dirty="0" smtClean="0">
                <a:latin typeface="Trebuchet MS" pitchFamily="34" charset="0"/>
              </a:rPr>
              <a:t>našeho systému jen </a:t>
            </a:r>
            <a:r>
              <a:rPr lang="cs-CZ" sz="3000" b="1" dirty="0" smtClean="0">
                <a:latin typeface="Trebuchet MS" pitchFamily="34" charset="0"/>
              </a:rPr>
              <a:t>přibližně</a:t>
            </a:r>
            <a:r>
              <a:rPr lang="cs-CZ" sz="3000" dirty="0" smtClean="0">
                <a:latin typeface="Trebuchet MS" pitchFamily="34" charset="0"/>
              </a:rPr>
              <a:t>,</a:t>
            </a:r>
          </a:p>
          <a:p>
            <a:pPr algn="ctr"/>
            <a:r>
              <a:rPr lang="cs-CZ" sz="3000" dirty="0" smtClean="0">
                <a:latin typeface="Trebuchet MS" pitchFamily="34" charset="0"/>
              </a:rPr>
              <a:t>dokážeme určit alespoň</a:t>
            </a:r>
          </a:p>
          <a:p>
            <a:pPr algn="ctr"/>
            <a:r>
              <a:rPr lang="cs-CZ" sz="3000" b="1" dirty="0" smtClean="0">
                <a:latin typeface="Trebuchet MS" pitchFamily="34" charset="0"/>
              </a:rPr>
              <a:t>přibližnou</a:t>
            </a:r>
            <a:r>
              <a:rPr lang="cs-CZ" sz="3000" dirty="0" smtClean="0">
                <a:latin typeface="Trebuchet MS" pitchFamily="34" charset="0"/>
              </a:rPr>
              <a:t> budoucnost (minulost)?</a:t>
            </a:r>
            <a:endParaRPr lang="en-GB" sz="3000" dirty="0">
              <a:latin typeface="Trebuchet MS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19158" y="731521"/>
            <a:ext cx="775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0" dirty="0">
                <a:solidFill>
                  <a:srgbClr val="FFC000"/>
                </a:solidFill>
                <a:latin typeface="Trebuchet MS" panose="020B06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22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97924" y="643383"/>
            <a:ext cx="327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solidFill>
                  <a:srgbClr val="0000B4"/>
                </a:solidFill>
                <a:latin typeface="Trebuchet MS" panose="020B0603020202020204" pitchFamily="34" charset="0"/>
              </a:rPr>
              <a:t>Meteorologie</a:t>
            </a:r>
            <a:endParaRPr lang="cs-CZ" sz="40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0" name="Picture 2" descr="http://portal.chmi.cz/files/portal/docs/meteo/om/evropa/preba/preb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497012"/>
            <a:ext cx="7239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02022" y="5881132"/>
            <a:ext cx="446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Proč předpověď počasí často nevychází?</a:t>
            </a:r>
            <a:endParaRPr lang="cs-CZ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3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39999" y="1802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Edward Lorenz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39999" y="1245211"/>
            <a:ext cx="395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jednoduchý model proudění vzduchu v zemské atmosféře (1962)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07" y="743169"/>
            <a:ext cx="2178697" cy="131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801246" y="428708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Bénardova</a:t>
            </a:r>
            <a:r>
              <a:rPr lang="cs-CZ" dirty="0" smtClean="0">
                <a:latin typeface="Trebuchet MS" pitchFamily="34" charset="0"/>
              </a:rPr>
              <a:t> buňka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15" name="Picture 2" descr="Výsledek obrázku pro Edward Loren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81" y="147989"/>
            <a:ext cx="1219530" cy="152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1357374" y="726930"/>
            <a:ext cx="157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rebuchet MS" panose="020B0603020202020204" pitchFamily="34" charset="0"/>
              </a:rPr>
              <a:t>(1917-2008)</a:t>
            </a:r>
          </a:p>
          <a:p>
            <a:pPr algn="ctr"/>
            <a:r>
              <a:rPr lang="cs-CZ" sz="1400" dirty="0">
                <a:latin typeface="Trebuchet MS" panose="020B0603020202020204" pitchFamily="34" charset="0"/>
              </a:rPr>
              <a:t>meteorolog, USA</a:t>
            </a:r>
          </a:p>
        </p:txBody>
      </p:sp>
    </p:spTree>
    <p:extLst>
      <p:ext uri="{BB962C8B-B14F-4D97-AF65-F5344CB8AC3E}">
        <p14:creationId xmlns:p14="http://schemas.microsoft.com/office/powerpoint/2010/main" val="74777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39999" y="1866606"/>
            <a:ext cx="6130701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Lorenz počítal na počítači </a:t>
            </a:r>
            <a:r>
              <a:rPr lang="en-GB" sz="1500" dirty="0" smtClean="0">
                <a:latin typeface="Trebuchet MS" pitchFamily="34" charset="0"/>
              </a:rPr>
              <a:t>“</a:t>
            </a:r>
            <a:r>
              <a:rPr lang="cs-CZ" sz="1500" dirty="0" smtClean="0">
                <a:latin typeface="Trebuchet MS" pitchFamily="34" charset="0"/>
              </a:rPr>
              <a:t>předpověď počasí</a:t>
            </a:r>
            <a:r>
              <a:rPr lang="en-GB" sz="1500" dirty="0" smtClean="0">
                <a:latin typeface="Trebuchet MS" pitchFamily="34" charset="0"/>
              </a:rPr>
              <a:t>”</a:t>
            </a:r>
            <a:r>
              <a:rPr lang="cs-CZ" sz="1500" dirty="0" smtClean="0">
                <a:latin typeface="Trebuchet MS" pitchFamily="34" charset="0"/>
              </a:rPr>
              <a:t> pomocí svých rovnic.</a:t>
            </a:r>
          </a:p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Přesnost počítače byla 6 platný</a:t>
            </a:r>
            <a:r>
              <a:rPr lang="en-GB" sz="1500" dirty="0" err="1" smtClean="0">
                <a:latin typeface="Trebuchet MS" pitchFamily="34" charset="0"/>
              </a:rPr>
              <a:t>ch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cif</a:t>
            </a:r>
            <a:r>
              <a:rPr lang="en-GB" sz="1500" dirty="0" err="1" smtClean="0">
                <a:latin typeface="Trebuchet MS" pitchFamily="34" charset="0"/>
              </a:rPr>
              <a:t>er</a:t>
            </a:r>
            <a:r>
              <a:rPr lang="cs-CZ" sz="1500" dirty="0" smtClean="0">
                <a:latin typeface="Trebuchet MS" pitchFamily="34" charset="0"/>
              </a:rPr>
              <a:t> (1</a:t>
            </a:r>
            <a:r>
              <a:rPr lang="en-GB" sz="1500" dirty="0" smtClean="0">
                <a:latin typeface="Trebuchet MS" pitchFamily="34" charset="0"/>
              </a:rPr>
              <a:t>4</a:t>
            </a:r>
            <a:r>
              <a:rPr lang="cs-CZ" sz="1500" dirty="0" smtClean="0">
                <a:latin typeface="Trebuchet MS" pitchFamily="34" charset="0"/>
              </a:rPr>
              <a:t>,7</a:t>
            </a:r>
            <a:r>
              <a:rPr lang="en-GB" sz="1500" dirty="0" smtClean="0">
                <a:latin typeface="Trebuchet MS" pitchFamily="34" charset="0"/>
              </a:rPr>
              <a:t>139 </a:t>
            </a:r>
            <a:r>
              <a:rPr lang="cs-CZ" sz="1500" dirty="0" smtClean="0">
                <a:latin typeface="Trebuchet MS" pitchFamily="34" charset="0"/>
              </a:rPr>
              <a:t>m</a:t>
            </a:r>
            <a:r>
              <a:rPr lang="en-GB" sz="1500" dirty="0" smtClean="0">
                <a:latin typeface="Trebuchet MS" pitchFamily="34" charset="0"/>
              </a:rPr>
              <a:t>/s</a:t>
            </a:r>
            <a:r>
              <a:rPr lang="cs-CZ" sz="1500" dirty="0" smtClean="0">
                <a:latin typeface="Trebuchet MS" pitchFamily="34" charset="0"/>
              </a:rPr>
              <a:t>), ale tiskárna vypisovala jen 3 platné cifry (</a:t>
            </a:r>
            <a:r>
              <a:rPr lang="en-GB" sz="1500" dirty="0" smtClean="0">
                <a:latin typeface="Trebuchet MS" pitchFamily="34" charset="0"/>
              </a:rPr>
              <a:t>14</a:t>
            </a:r>
            <a:r>
              <a:rPr lang="cs-CZ" sz="1500" dirty="0" smtClean="0">
                <a:latin typeface="Trebuchet MS" pitchFamily="34" charset="0"/>
              </a:rPr>
              <a:t>,</a:t>
            </a:r>
            <a:r>
              <a:rPr lang="en-GB" sz="1500" dirty="0" smtClean="0">
                <a:latin typeface="Trebuchet MS" pitchFamily="34" charset="0"/>
              </a:rPr>
              <a:t>7 m/s</a:t>
            </a:r>
            <a:r>
              <a:rPr lang="cs-CZ" sz="1500" dirty="0" smtClean="0">
                <a:latin typeface="Trebuchet MS" pitchFamily="34" charset="0"/>
              </a:rPr>
              <a:t>).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 </a:t>
            </a:r>
          </a:p>
        </p:txBody>
      </p:sp>
      <p:pic>
        <p:nvPicPr>
          <p:cNvPr id="2051" name="Picture 3" descr="D:\Pavel\Desktop\Loren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7" y="2951367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41420" y="2642040"/>
            <a:ext cx="1901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rebuchet MS" panose="020B0603020202020204" pitchFamily="34" charset="0"/>
              </a:rPr>
              <a:t>rychlost proudění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741384" y="3749018"/>
            <a:ext cx="66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smtClean="0">
                <a:latin typeface="Trebuchet MS" panose="020B0603020202020204" pitchFamily="34" charset="0"/>
              </a:rPr>
              <a:t>čas</a:t>
            </a:r>
            <a:endParaRPr lang="cs-CZ" sz="1400" i="1">
              <a:latin typeface="Trebuchet MS" panose="020B0603020202020204" pitchFamily="34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218951" y="4804975"/>
            <a:ext cx="5056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Lorenz si večer zapisuje mezivýsledek (</a:t>
            </a:r>
            <a:r>
              <a:rPr lang="en-GB" sz="1500" dirty="0" smtClean="0">
                <a:latin typeface="Trebuchet MS" pitchFamily="34" charset="0"/>
              </a:rPr>
              <a:t>14</a:t>
            </a:r>
            <a:r>
              <a:rPr lang="cs-CZ" sz="1500" dirty="0">
                <a:latin typeface="Trebuchet MS" pitchFamily="34" charset="0"/>
              </a:rPr>
              <a:t>,</a:t>
            </a:r>
            <a:r>
              <a:rPr lang="en-GB" sz="1500" dirty="0">
                <a:latin typeface="Trebuchet MS" pitchFamily="34" charset="0"/>
              </a:rPr>
              <a:t>7 m/s</a:t>
            </a:r>
            <a:r>
              <a:rPr lang="cs-CZ" sz="1500" dirty="0">
                <a:latin typeface="Trebuchet MS" pitchFamily="34" charset="0"/>
              </a:rPr>
              <a:t>)</a:t>
            </a:r>
            <a:r>
              <a:rPr lang="cs-CZ" sz="1500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sz="1500" dirty="0" smtClean="0">
                <a:latin typeface="Trebuchet MS" panose="020B0603020202020204" pitchFamily="34" charset="0"/>
              </a:rPr>
              <a:t>a druhý den pouští výpočet od tohoto místa.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68166" y="2947851"/>
            <a:ext cx="10112441" cy="2670114"/>
            <a:chOff x="668166" y="2947851"/>
            <a:chExt cx="10112441" cy="2670114"/>
          </a:xfrm>
        </p:grpSpPr>
        <p:pic>
          <p:nvPicPr>
            <p:cNvPr id="2052" name="Picture 4" descr="D:\Pavel\Desktop\Lorenz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66" y="2947851"/>
              <a:ext cx="6095239" cy="182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3210681" y="5294800"/>
              <a:ext cx="75699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anose="020B0603020202020204" pitchFamily="34" charset="0"/>
                </a:rPr>
                <a:t>Po krátkém čase dostává </a:t>
              </a:r>
              <a:r>
                <a:rPr lang="cs-CZ" sz="1500" b="1" smtClean="0">
                  <a:latin typeface="Trebuchet MS" panose="020B0603020202020204" pitchFamily="34" charset="0"/>
                </a:rPr>
                <a:t>kvalitativně </a:t>
              </a:r>
              <a:r>
                <a:rPr lang="cs-CZ" sz="1500" smtClean="0">
                  <a:latin typeface="Trebuchet MS" panose="020B0603020202020204" pitchFamily="34" charset="0"/>
                </a:rPr>
                <a:t>odlišný průběh počasí.</a:t>
              </a:r>
              <a:endParaRPr lang="cs-CZ" sz="1500">
                <a:latin typeface="Trebuchet MS" panose="020B0603020202020204" pitchFamily="34" charset="0"/>
              </a:endParaRPr>
            </a:p>
          </p:txBody>
        </p:sp>
      </p:grpSp>
      <p:sp>
        <p:nvSpPr>
          <p:cNvPr id="45" name="Obdélník 44"/>
          <p:cNvSpPr/>
          <p:nvPr/>
        </p:nvSpPr>
        <p:spPr>
          <a:xfrm>
            <a:off x="786917" y="5688595"/>
            <a:ext cx="75701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1963: Jedno mávnutí křídel </a:t>
            </a:r>
            <a:r>
              <a:rPr lang="cs-CZ" sz="1600" b="1" smtClean="0">
                <a:latin typeface="Trebuchet MS" pitchFamily="34" charset="0"/>
              </a:rPr>
              <a:t>racka</a:t>
            </a:r>
            <a:r>
              <a:rPr lang="en-GB" sz="1600" b="1" smtClean="0"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zásadně ovlivní budoucí průběh počasí.</a:t>
            </a:r>
            <a:endParaRPr lang="en-GB" sz="1600">
              <a:latin typeface="Trebuchet MS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99663" y="6020618"/>
            <a:ext cx="6946611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1972: Může mávnutí křídel </a:t>
            </a:r>
            <a:r>
              <a:rPr lang="cs-CZ" sz="1600" b="1" smtClean="0">
                <a:latin typeface="Trebuchet MS" pitchFamily="34" charset="0"/>
              </a:rPr>
              <a:t>motýla</a:t>
            </a:r>
            <a:r>
              <a:rPr lang="cs-CZ" sz="1600" smtClean="0">
                <a:latin typeface="Trebuchet MS" pitchFamily="34" charset="0"/>
              </a:rPr>
              <a:t> v Brazílii způsobit tornádo v Texasu?</a:t>
            </a:r>
            <a:endParaRPr lang="en-GB" sz="1600">
              <a:latin typeface="Trebuchet MS" pitchFamily="34" charset="0"/>
            </a:endParaRPr>
          </a:p>
        </p:txBody>
      </p:sp>
      <p:cxnSp>
        <p:nvCxnSpPr>
          <p:cNvPr id="33" name="Přímá spojnice se šipkou 32"/>
          <p:cNvCxnSpPr/>
          <p:nvPr/>
        </p:nvCxnSpPr>
        <p:spPr>
          <a:xfrm flipV="1">
            <a:off x="3180810" y="4149239"/>
            <a:ext cx="0" cy="13828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739999" y="1802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Edward Lorenz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39999" y="1245211"/>
            <a:ext cx="395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jednoduchý model proudění vzduchu v zemské atmosféře (1962)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07" y="743169"/>
            <a:ext cx="2178697" cy="131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6801246" y="428708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Bénardova</a:t>
            </a:r>
            <a:r>
              <a:rPr lang="cs-CZ" dirty="0" smtClean="0">
                <a:latin typeface="Trebuchet MS" pitchFamily="34" charset="0"/>
              </a:rPr>
              <a:t> buňka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9" name="Picture 2" descr="Výsledek obrázku pro Edward Loren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81" y="147989"/>
            <a:ext cx="1219530" cy="152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0"/>
          <p:cNvSpPr txBox="1"/>
          <p:nvPr/>
        </p:nvSpPr>
        <p:spPr>
          <a:xfrm>
            <a:off x="1357374" y="726930"/>
            <a:ext cx="157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rebuchet MS" panose="020B0603020202020204" pitchFamily="34" charset="0"/>
              </a:rPr>
              <a:t>(1917-2008)</a:t>
            </a:r>
          </a:p>
          <a:p>
            <a:pPr algn="ctr"/>
            <a:r>
              <a:rPr lang="cs-CZ" sz="1400" dirty="0">
                <a:latin typeface="Trebuchet MS" panose="020B0603020202020204" pitchFamily="34" charset="0"/>
              </a:rPr>
              <a:t>meteorolog, USA</a:t>
            </a:r>
          </a:p>
        </p:txBody>
      </p:sp>
    </p:spTree>
    <p:extLst>
      <p:ext uri="{BB962C8B-B14F-4D97-AF65-F5344CB8AC3E}">
        <p14:creationId xmlns:p14="http://schemas.microsoft.com/office/powerpoint/2010/main" val="493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467544" y="332656"/>
            <a:ext cx="0" cy="6336704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39999" y="1866606"/>
            <a:ext cx="6130701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Lorenz počítal na počítači </a:t>
            </a:r>
            <a:r>
              <a:rPr lang="en-GB" sz="1500" dirty="0" smtClean="0">
                <a:latin typeface="Trebuchet MS" pitchFamily="34" charset="0"/>
              </a:rPr>
              <a:t>“</a:t>
            </a:r>
            <a:r>
              <a:rPr lang="cs-CZ" sz="1500" dirty="0" smtClean="0">
                <a:latin typeface="Trebuchet MS" pitchFamily="34" charset="0"/>
              </a:rPr>
              <a:t>předpověď počasí</a:t>
            </a:r>
            <a:r>
              <a:rPr lang="en-GB" sz="1500" dirty="0" smtClean="0">
                <a:latin typeface="Trebuchet MS" pitchFamily="34" charset="0"/>
              </a:rPr>
              <a:t>”</a:t>
            </a:r>
            <a:r>
              <a:rPr lang="cs-CZ" sz="1500" dirty="0" smtClean="0">
                <a:latin typeface="Trebuchet MS" pitchFamily="34" charset="0"/>
              </a:rPr>
              <a:t> pomocí svých rovnic.</a:t>
            </a:r>
          </a:p>
          <a:p>
            <a:pPr>
              <a:spcBef>
                <a:spcPts val="300"/>
              </a:spcBef>
            </a:pPr>
            <a:r>
              <a:rPr lang="cs-CZ" sz="1500" dirty="0" smtClean="0">
                <a:latin typeface="Trebuchet MS" pitchFamily="34" charset="0"/>
              </a:rPr>
              <a:t>Přesnost počítače byla 6 platný</a:t>
            </a:r>
            <a:r>
              <a:rPr lang="en-GB" sz="1500" dirty="0" err="1" smtClean="0">
                <a:latin typeface="Trebuchet MS" pitchFamily="34" charset="0"/>
              </a:rPr>
              <a:t>ch</a:t>
            </a:r>
            <a:r>
              <a:rPr lang="cs-CZ" sz="1500" dirty="0" smtClean="0">
                <a:latin typeface="Trebuchet MS" pitchFamily="34" charset="0"/>
              </a:rPr>
              <a:t> </a:t>
            </a:r>
            <a:r>
              <a:rPr lang="cs-CZ" sz="1500" dirty="0" err="1" smtClean="0">
                <a:latin typeface="Trebuchet MS" pitchFamily="34" charset="0"/>
              </a:rPr>
              <a:t>cif</a:t>
            </a:r>
            <a:r>
              <a:rPr lang="en-GB" sz="1500" dirty="0" err="1" smtClean="0">
                <a:latin typeface="Trebuchet MS" pitchFamily="34" charset="0"/>
              </a:rPr>
              <a:t>er</a:t>
            </a:r>
            <a:r>
              <a:rPr lang="cs-CZ" sz="1500" dirty="0" smtClean="0">
                <a:latin typeface="Trebuchet MS" pitchFamily="34" charset="0"/>
              </a:rPr>
              <a:t> (1</a:t>
            </a:r>
            <a:r>
              <a:rPr lang="en-GB" sz="1500" dirty="0" smtClean="0">
                <a:latin typeface="Trebuchet MS" pitchFamily="34" charset="0"/>
              </a:rPr>
              <a:t>4</a:t>
            </a:r>
            <a:r>
              <a:rPr lang="cs-CZ" sz="1500" dirty="0" smtClean="0">
                <a:latin typeface="Trebuchet MS" pitchFamily="34" charset="0"/>
              </a:rPr>
              <a:t>,7</a:t>
            </a:r>
            <a:r>
              <a:rPr lang="en-GB" sz="1500" dirty="0" smtClean="0">
                <a:latin typeface="Trebuchet MS" pitchFamily="34" charset="0"/>
              </a:rPr>
              <a:t>139 </a:t>
            </a:r>
            <a:r>
              <a:rPr lang="cs-CZ" sz="1500" dirty="0" smtClean="0">
                <a:latin typeface="Trebuchet MS" pitchFamily="34" charset="0"/>
              </a:rPr>
              <a:t>m</a:t>
            </a:r>
            <a:r>
              <a:rPr lang="en-GB" sz="1500" dirty="0" smtClean="0">
                <a:latin typeface="Trebuchet MS" pitchFamily="34" charset="0"/>
              </a:rPr>
              <a:t>/s</a:t>
            </a:r>
            <a:r>
              <a:rPr lang="cs-CZ" sz="1500" dirty="0" smtClean="0">
                <a:latin typeface="Trebuchet MS" pitchFamily="34" charset="0"/>
              </a:rPr>
              <a:t>), ale tiskárna vypisovala jen 3 platné cifry (</a:t>
            </a:r>
            <a:r>
              <a:rPr lang="en-GB" sz="1500" dirty="0" smtClean="0">
                <a:latin typeface="Trebuchet MS" pitchFamily="34" charset="0"/>
              </a:rPr>
              <a:t>14</a:t>
            </a:r>
            <a:r>
              <a:rPr lang="cs-CZ" sz="1500" dirty="0" smtClean="0">
                <a:latin typeface="Trebuchet MS" pitchFamily="34" charset="0"/>
              </a:rPr>
              <a:t>,</a:t>
            </a:r>
            <a:r>
              <a:rPr lang="en-GB" sz="1500" dirty="0" smtClean="0">
                <a:latin typeface="Trebuchet MS" pitchFamily="34" charset="0"/>
              </a:rPr>
              <a:t>7 m/s</a:t>
            </a:r>
            <a:r>
              <a:rPr lang="cs-CZ" sz="1500" dirty="0" smtClean="0">
                <a:latin typeface="Trebuchet MS" pitchFamily="34" charset="0"/>
              </a:rPr>
              <a:t>).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 </a:t>
            </a:r>
          </a:p>
        </p:txBody>
      </p:sp>
      <p:pic>
        <p:nvPicPr>
          <p:cNvPr id="2051" name="Picture 3" descr="D:\Pavel\Desktop\Lorenz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7" y="2951367"/>
            <a:ext cx="6095239" cy="18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41420" y="2642040"/>
            <a:ext cx="1901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Trebuchet MS" panose="020B0603020202020204" pitchFamily="34" charset="0"/>
              </a:rPr>
              <a:t>rychlost proudění</a:t>
            </a:r>
            <a:endParaRPr lang="cs-CZ" sz="1400" i="1" dirty="0">
              <a:latin typeface="Trebuchet MS" panose="020B0603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741384" y="3749018"/>
            <a:ext cx="66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smtClean="0">
                <a:latin typeface="Trebuchet MS" panose="020B0603020202020204" pitchFamily="34" charset="0"/>
              </a:rPr>
              <a:t>čas</a:t>
            </a:r>
            <a:endParaRPr lang="cs-CZ" sz="1400" i="1">
              <a:latin typeface="Trebuchet MS" panose="020B0603020202020204" pitchFamily="34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218951" y="4804975"/>
            <a:ext cx="5056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>
                <a:latin typeface="Trebuchet MS" panose="020B0603020202020204" pitchFamily="34" charset="0"/>
              </a:rPr>
              <a:t>Lorenz si večer zapisuje mezivýsledek (</a:t>
            </a:r>
            <a:r>
              <a:rPr lang="en-GB" sz="1500" dirty="0" smtClean="0">
                <a:latin typeface="Trebuchet MS" pitchFamily="34" charset="0"/>
              </a:rPr>
              <a:t>14</a:t>
            </a:r>
            <a:r>
              <a:rPr lang="cs-CZ" sz="1500" dirty="0">
                <a:latin typeface="Trebuchet MS" pitchFamily="34" charset="0"/>
              </a:rPr>
              <a:t>,</a:t>
            </a:r>
            <a:r>
              <a:rPr lang="en-GB" sz="1500" dirty="0">
                <a:latin typeface="Trebuchet MS" pitchFamily="34" charset="0"/>
              </a:rPr>
              <a:t>7 m/s</a:t>
            </a:r>
            <a:r>
              <a:rPr lang="cs-CZ" sz="1500" dirty="0">
                <a:latin typeface="Trebuchet MS" pitchFamily="34" charset="0"/>
              </a:rPr>
              <a:t>)</a:t>
            </a:r>
            <a:r>
              <a:rPr lang="cs-CZ" sz="1500" dirty="0" smtClean="0">
                <a:latin typeface="Trebuchet MS" panose="020B0603020202020204" pitchFamily="34" charset="0"/>
              </a:rPr>
              <a:t> </a:t>
            </a:r>
          </a:p>
          <a:p>
            <a:r>
              <a:rPr lang="cs-CZ" sz="1500" dirty="0" smtClean="0">
                <a:latin typeface="Trebuchet MS" panose="020B0603020202020204" pitchFamily="34" charset="0"/>
              </a:rPr>
              <a:t>a druhý den pouští výpočet od tohoto místa.</a:t>
            </a:r>
            <a:endParaRPr lang="cs-CZ" sz="1500" dirty="0">
              <a:latin typeface="Trebuchet MS" panose="020B0603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68166" y="2947851"/>
            <a:ext cx="10112441" cy="2670114"/>
            <a:chOff x="668166" y="2947851"/>
            <a:chExt cx="10112441" cy="2670114"/>
          </a:xfrm>
        </p:grpSpPr>
        <p:pic>
          <p:nvPicPr>
            <p:cNvPr id="2052" name="Picture 4" descr="D:\Pavel\Desktop\Lorenz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166" y="2947851"/>
              <a:ext cx="6095239" cy="182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3210681" y="5294800"/>
              <a:ext cx="75699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500" smtClean="0">
                  <a:latin typeface="Trebuchet MS" panose="020B0603020202020204" pitchFamily="34" charset="0"/>
                </a:rPr>
                <a:t>Po krátkém čase dostává </a:t>
              </a:r>
              <a:r>
                <a:rPr lang="cs-CZ" sz="1500" b="1" smtClean="0">
                  <a:latin typeface="Trebuchet MS" panose="020B0603020202020204" pitchFamily="34" charset="0"/>
                </a:rPr>
                <a:t>kvalitativně </a:t>
              </a:r>
              <a:r>
                <a:rPr lang="cs-CZ" sz="1500" smtClean="0">
                  <a:latin typeface="Trebuchet MS" panose="020B0603020202020204" pitchFamily="34" charset="0"/>
                </a:rPr>
                <a:t>odlišný průběh počasí.</a:t>
              </a:r>
              <a:endParaRPr lang="cs-CZ" sz="1500">
                <a:latin typeface="Trebuchet MS" panose="020B0603020202020204" pitchFamily="34" charset="0"/>
              </a:endParaRPr>
            </a:p>
          </p:txBody>
        </p:sp>
      </p:grpSp>
      <p:sp>
        <p:nvSpPr>
          <p:cNvPr id="45" name="Obdélník 44"/>
          <p:cNvSpPr/>
          <p:nvPr/>
        </p:nvSpPr>
        <p:spPr>
          <a:xfrm>
            <a:off x="786917" y="5688595"/>
            <a:ext cx="757016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1963: Jedno mávnutí křídel </a:t>
            </a:r>
            <a:r>
              <a:rPr lang="cs-CZ" sz="1600" b="1" smtClean="0">
                <a:latin typeface="Trebuchet MS" pitchFamily="34" charset="0"/>
              </a:rPr>
              <a:t>racka</a:t>
            </a:r>
            <a:r>
              <a:rPr lang="en-GB" sz="1600" b="1" smtClean="0">
                <a:latin typeface="Trebuchet MS" pitchFamily="34" charset="0"/>
              </a:rPr>
              <a:t> </a:t>
            </a:r>
            <a:r>
              <a:rPr lang="cs-CZ" sz="1600" smtClean="0">
                <a:latin typeface="Trebuchet MS" pitchFamily="34" charset="0"/>
              </a:rPr>
              <a:t>zásadně ovlivní budoucí průběh počasí.</a:t>
            </a:r>
            <a:endParaRPr lang="en-GB" sz="1600">
              <a:latin typeface="Trebuchet MS" pitchFamily="34" charset="0"/>
            </a:endParaRPr>
          </a:p>
        </p:txBody>
      </p:sp>
      <p:cxnSp>
        <p:nvCxnSpPr>
          <p:cNvPr id="46" name="Přímá spojnice 45"/>
          <p:cNvCxnSpPr/>
          <p:nvPr/>
        </p:nvCxnSpPr>
        <p:spPr>
          <a:xfrm flipH="1">
            <a:off x="179512" y="6453336"/>
            <a:ext cx="8640960" cy="0"/>
          </a:xfrm>
          <a:prstGeom prst="line">
            <a:avLst/>
          </a:prstGeom>
          <a:ln w="25400" cap="rnd">
            <a:solidFill>
              <a:srgbClr val="0000B4"/>
            </a:solidFill>
            <a:bevel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99663" y="6020618"/>
            <a:ext cx="6946611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cs-CZ" sz="1600" smtClean="0">
                <a:latin typeface="Trebuchet MS" pitchFamily="34" charset="0"/>
              </a:rPr>
              <a:t>1972: Může mávnutí křídel </a:t>
            </a:r>
            <a:r>
              <a:rPr lang="cs-CZ" sz="1600" b="1" smtClean="0">
                <a:latin typeface="Trebuchet MS" pitchFamily="34" charset="0"/>
              </a:rPr>
              <a:t>motýla</a:t>
            </a:r>
            <a:r>
              <a:rPr lang="cs-CZ" sz="1600" smtClean="0">
                <a:latin typeface="Trebuchet MS" pitchFamily="34" charset="0"/>
              </a:rPr>
              <a:t> v Brazílii způsobit tornádo v Texasu?</a:t>
            </a:r>
            <a:endParaRPr lang="en-GB" sz="1600">
              <a:latin typeface="Trebuchet MS" pitchFamily="34" charset="0"/>
            </a:endParaRPr>
          </a:p>
        </p:txBody>
      </p:sp>
      <p:cxnSp>
        <p:nvCxnSpPr>
          <p:cNvPr id="33" name="Přímá spojnice se šipkou 32"/>
          <p:cNvCxnSpPr/>
          <p:nvPr/>
        </p:nvCxnSpPr>
        <p:spPr>
          <a:xfrm flipV="1">
            <a:off x="3180810" y="4149239"/>
            <a:ext cx="0" cy="13828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739999" y="180255"/>
            <a:ext cx="68881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sz="3200" u="sng" dirty="0" smtClean="0">
                <a:solidFill>
                  <a:srgbClr val="0000B4"/>
                </a:solidFill>
                <a:latin typeface="Trebuchet MS" pitchFamily="34" charset="0"/>
              </a:rPr>
              <a:t>Edward Lorenz</a:t>
            </a:r>
            <a:endParaRPr lang="cs-CZ" sz="3200" b="0" u="sng" dirty="0">
              <a:solidFill>
                <a:srgbClr val="0000B4"/>
              </a:solidFill>
              <a:latin typeface="Trebuchet MS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39999" y="1245211"/>
            <a:ext cx="395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rebuchet MS" pitchFamily="34" charset="0"/>
              </a:rPr>
              <a:t>- jednoduchý model proudění vzduchu v zemské atmosféře (1962)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07" y="743169"/>
            <a:ext cx="2178697" cy="131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6801246" y="428708"/>
            <a:ext cx="20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Trebuchet MS" pitchFamily="34" charset="0"/>
              </a:rPr>
              <a:t>Bénardova</a:t>
            </a:r>
            <a:r>
              <a:rPr lang="cs-CZ" dirty="0" smtClean="0">
                <a:latin typeface="Trebuchet MS" pitchFamily="34" charset="0"/>
              </a:rPr>
              <a:t> buňka</a:t>
            </a:r>
            <a:endParaRPr lang="en-GB" dirty="0">
              <a:latin typeface="Trebuchet MS" pitchFamily="34" charset="0"/>
            </a:endParaRPr>
          </a:p>
        </p:txBody>
      </p:sp>
      <p:pic>
        <p:nvPicPr>
          <p:cNvPr id="29" name="Picture 2" descr="Výsledek obrázku pro Edward Loren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81" y="147989"/>
            <a:ext cx="1219530" cy="152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0"/>
          <p:cNvSpPr txBox="1"/>
          <p:nvPr/>
        </p:nvSpPr>
        <p:spPr>
          <a:xfrm>
            <a:off x="1357374" y="726930"/>
            <a:ext cx="157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rebuchet MS" panose="020B0603020202020204" pitchFamily="34" charset="0"/>
              </a:rPr>
              <a:t>(1917-2008)</a:t>
            </a:r>
          </a:p>
          <a:p>
            <a:pPr algn="ctr"/>
            <a:r>
              <a:rPr lang="cs-CZ" sz="1400" dirty="0">
                <a:latin typeface="Trebuchet MS" panose="020B0603020202020204" pitchFamily="34" charset="0"/>
              </a:rPr>
              <a:t>meteorolog, USA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536896" y="879330"/>
            <a:ext cx="7091265" cy="3350087"/>
            <a:chOff x="536896" y="879330"/>
            <a:chExt cx="7091265" cy="3350087"/>
          </a:xfrm>
        </p:grpSpPr>
        <p:grpSp>
          <p:nvGrpSpPr>
            <p:cNvPr id="23" name="Skupina 22"/>
            <p:cNvGrpSpPr/>
            <p:nvPr/>
          </p:nvGrpSpPr>
          <p:grpSpPr>
            <a:xfrm>
              <a:off x="536896" y="879330"/>
              <a:ext cx="7091265" cy="3350087"/>
              <a:chOff x="1259632" y="2108696"/>
              <a:chExt cx="7091265" cy="3350087"/>
            </a:xfrm>
          </p:grpSpPr>
          <p:sp>
            <p:nvSpPr>
              <p:cNvPr id="36" name="Obdélník 35"/>
              <p:cNvSpPr/>
              <p:nvPr/>
            </p:nvSpPr>
            <p:spPr>
              <a:xfrm>
                <a:off x="1259632" y="2108696"/>
                <a:ext cx="7091265" cy="33500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ovéPole 36"/>
              <p:cNvSpPr txBox="1"/>
              <p:nvPr/>
            </p:nvSpPr>
            <p:spPr>
              <a:xfrm>
                <a:off x="1436914" y="2284085"/>
                <a:ext cx="6691567" cy="306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Efekt motýlích křídel (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The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butterfly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b="1" err="1" smtClean="0">
                    <a:solidFill>
                      <a:srgbClr val="C00000"/>
                    </a:solidFill>
                    <a:latin typeface="Trebuchet MS" pitchFamily="34" charset="0"/>
                  </a:rPr>
                  <a:t>effect</a:t>
                </a:r>
                <a:r>
                  <a:rPr lang="cs-CZ" sz="2400" b="1" smtClean="0">
                    <a:solidFill>
                      <a:srgbClr val="C00000"/>
                    </a:solidFill>
                    <a:latin typeface="Trebuchet MS" pitchFamily="34" charset="0"/>
                  </a:rPr>
                  <a:t>)</a:t>
                </a:r>
                <a:r>
                  <a:rPr lang="cs-CZ" sz="2400" smtClean="0">
                    <a:solidFill>
                      <a:srgbClr val="C00000"/>
                    </a:solidFill>
                    <a:latin typeface="Trebuchet MS" pitchFamily="34" charset="0"/>
                  </a:rPr>
                  <a:t> </a:t>
                </a:r>
                <a:r>
                  <a:rPr lang="cs-CZ" sz="2400" smtClean="0">
                    <a:latin typeface="Trebuchet MS" pitchFamily="34" charset="0"/>
                  </a:rPr>
                  <a:t>metafora fyzikálního chaosu</a:t>
                </a: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>
                  <a:spcAft>
                    <a:spcPts val="600"/>
                  </a:spcAft>
                </a:pPr>
                <a:endParaRPr lang="cs-CZ" sz="2400" smtClean="0">
                  <a:latin typeface="Trebuchet MS" pitchFamily="34" charset="0"/>
                </a:endParaRPr>
              </a:p>
              <a:p>
                <a:pPr marL="342900" indent="-342900">
                  <a:spcAft>
                    <a:spcPts val="600"/>
                  </a:spcAft>
                  <a:buFontTx/>
                  <a:buChar char="-"/>
                </a:pPr>
                <a:r>
                  <a:rPr lang="cs-CZ" sz="2400" smtClean="0">
                    <a:latin typeface="Trebuchet MS" pitchFamily="34" charset="0"/>
                  </a:rPr>
                  <a:t>citlivá závislost na počátečních podmínkách</a:t>
                </a:r>
              </a:p>
              <a:p>
                <a:pPr marL="342900" indent="-342900">
                  <a:spcAft>
                    <a:spcPts val="600"/>
                  </a:spcAft>
                  <a:buFontTx/>
                  <a:buChar char="-"/>
                </a:pPr>
                <a:r>
                  <a:rPr lang="cs-CZ" sz="2400" smtClean="0">
                    <a:latin typeface="Trebuchet MS" pitchFamily="34" charset="0"/>
                  </a:rPr>
                  <a:t>citlivá závislost k nepatrným poruchám</a:t>
                </a:r>
                <a:endParaRPr lang="en-GB" sz="2400">
                  <a:latin typeface="Trebuchet MS" pitchFamily="34" charset="0"/>
                </a:endParaRPr>
              </a:p>
            </p:txBody>
          </p:sp>
        </p:grpSp>
        <p:sp>
          <p:nvSpPr>
            <p:cNvPr id="32" name="TextovéPole 31"/>
            <p:cNvSpPr txBox="1"/>
            <p:nvPr/>
          </p:nvSpPr>
          <p:spPr>
            <a:xfrm>
              <a:off x="2805867" y="2292763"/>
              <a:ext cx="4562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i="1" smtClean="0">
                  <a:latin typeface="Trebuchet MS" pitchFamily="34" charset="0"/>
                </a:rPr>
                <a:t>„</a:t>
              </a:r>
              <a:r>
                <a:rPr lang="en-GB" sz="1400" i="1" smtClean="0">
                  <a:latin typeface="Trebuchet MS" pitchFamily="34" charset="0"/>
                </a:rPr>
                <a:t>Mot</a:t>
              </a:r>
              <a:r>
                <a:rPr lang="cs-CZ" sz="1400" i="1" err="1" smtClean="0">
                  <a:latin typeface="Trebuchet MS" pitchFamily="34" charset="0"/>
                </a:rPr>
                <a:t>ýl</a:t>
              </a:r>
              <a:r>
                <a:rPr lang="cs-CZ" sz="1400" i="1">
                  <a:latin typeface="Trebuchet MS" pitchFamily="34" charset="0"/>
                </a:rPr>
                <a:t> </a:t>
              </a:r>
              <a:r>
                <a:rPr lang="cs-CZ" sz="1400" i="1" smtClean="0">
                  <a:latin typeface="Trebuchet MS" pitchFamily="34" charset="0"/>
                </a:rPr>
                <a:t>se svou křehkostí a slabostí se přirozeně hodí jako symbol toho, že malé může ovlivnit velké.“</a:t>
              </a:r>
              <a:endParaRPr lang="en-GB" sz="1400" i="1">
                <a:latin typeface="Trebuchet MS" pitchFamily="34" charset="0"/>
              </a:endParaRPr>
            </a:p>
          </p:txBody>
        </p:sp>
        <p:pic>
          <p:nvPicPr>
            <p:cNvPr id="34" name="Picture 2" descr="Výsledek obrázku pro butterfly animated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968" y="1863763"/>
              <a:ext cx="1393013" cy="128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15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272493" y="603469"/>
            <a:ext cx="4878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smtClean="0">
                <a:solidFill>
                  <a:srgbClr val="0000B4"/>
                </a:solidFill>
                <a:latin typeface="Trebuchet MS" panose="020B0603020202020204" pitchFamily="34" charset="0"/>
              </a:rPr>
              <a:t>Nebeská mechanika</a:t>
            </a:r>
            <a:endParaRPr lang="cs-CZ" sz="400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4" name="Picture 2" descr="http://s1.thingpic.com/images/5d/uutV6SNjbxreALeYGmNrnjH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38" y="1674561"/>
            <a:ext cx="7407964" cy="37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682750" y="5840074"/>
            <a:ext cx="6203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 smtClean="0">
                <a:solidFill>
                  <a:srgbClr val="0000B4"/>
                </a:solidFill>
                <a:latin typeface="Trebuchet MS" panose="020B0603020202020204" pitchFamily="34" charset="0"/>
              </a:rPr>
              <a:t>Pohne motýl celou sluneční soustavou?</a:t>
            </a:r>
            <a:endParaRPr lang="cs-CZ" sz="2600" dirty="0">
              <a:solidFill>
                <a:srgbClr val="0000B4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1440</Words>
  <Application>Microsoft Office PowerPoint</Application>
  <PresentationFormat>Předvádění na obrazovce (4:3)</PresentationFormat>
  <Paragraphs>244</Paragraphs>
  <Slides>25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Courier New</vt:lpstr>
      <vt:lpstr>Calibri</vt:lpstr>
      <vt:lpstr>Trebuchet MS</vt:lpstr>
      <vt:lpstr>Symbol</vt:lpstr>
      <vt:lpstr>Cambria Math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2016-12-19T10:00:43Z</dcterms:created>
  <dcterms:modified xsi:type="dcterms:W3CDTF">2016-12-19T10:01:13Z</dcterms:modified>
</cp:coreProperties>
</file>