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0"/>
  </p:notesMasterIdLst>
  <p:sldIdLst>
    <p:sldId id="256" r:id="rId2"/>
    <p:sldId id="348" r:id="rId3"/>
    <p:sldId id="474" r:id="rId4"/>
    <p:sldId id="446" r:id="rId5"/>
    <p:sldId id="447" r:id="rId6"/>
    <p:sldId id="448" r:id="rId7"/>
    <p:sldId id="451" r:id="rId8"/>
    <p:sldId id="452" r:id="rId9"/>
    <p:sldId id="453" r:id="rId10"/>
    <p:sldId id="454" r:id="rId11"/>
    <p:sldId id="455" r:id="rId12"/>
    <p:sldId id="429" r:id="rId13"/>
    <p:sldId id="475" r:id="rId14"/>
    <p:sldId id="461" r:id="rId15"/>
    <p:sldId id="465" r:id="rId16"/>
    <p:sldId id="464" r:id="rId17"/>
    <p:sldId id="462" r:id="rId18"/>
    <p:sldId id="467" r:id="rId19"/>
    <p:sldId id="450" r:id="rId20"/>
    <p:sldId id="457" r:id="rId21"/>
    <p:sldId id="476" r:id="rId22"/>
    <p:sldId id="459" r:id="rId23"/>
    <p:sldId id="421" r:id="rId24"/>
    <p:sldId id="468" r:id="rId25"/>
    <p:sldId id="434" r:id="rId26"/>
    <p:sldId id="440" r:id="rId27"/>
    <p:sldId id="469" r:id="rId28"/>
    <p:sldId id="436" r:id="rId29"/>
    <p:sldId id="430" r:id="rId30"/>
    <p:sldId id="470" r:id="rId31"/>
    <p:sldId id="473" r:id="rId32"/>
    <p:sldId id="477" r:id="rId33"/>
    <p:sldId id="471" r:id="rId34"/>
    <p:sldId id="442" r:id="rId35"/>
    <p:sldId id="472" r:id="rId36"/>
    <p:sldId id="437" r:id="rId37"/>
    <p:sldId id="439" r:id="rId38"/>
    <p:sldId id="286" r:id="rId39"/>
  </p:sldIdLst>
  <p:sldSz cx="9144000" cy="6858000" type="screen4x3"/>
  <p:notesSz cx="6858000" cy="9144000"/>
  <p:embeddedFontLst>
    <p:embeddedFont>
      <p:font typeface="Trebuchet MS" panose="020B0603020202020204" pitchFamily="3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Book Antiqua" panose="02040602050305030304" pitchFamily="18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CC99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72" autoAdjust="0"/>
  </p:normalViewPr>
  <p:slideViewPr>
    <p:cSldViewPr snapToGrid="0">
      <p:cViewPr>
        <p:scale>
          <a:sx n="109" d="100"/>
          <a:sy n="109" d="100"/>
        </p:scale>
        <p:origin x="-167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2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14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15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9A1A38EC-9D25-4E98-B3EF-5E91ED8EB916}" type="slidenum">
              <a:rPr lang="cs-CZ" altLang="cs-CZ" b="0" smtClean="0"/>
              <a:pPr eaLnBrk="1" hangingPunct="1">
                <a:defRPr/>
              </a:pPr>
              <a:t>16</a:t>
            </a:fld>
            <a:endParaRPr lang="cs-CZ" altLang="cs-CZ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B97D3-49E9-45EE-B3F3-5A7EE39BB3DC}" type="slidenum">
              <a:rPr lang="cs-CZ" altLang="cs-CZ"/>
              <a:pPr>
                <a:defRPr/>
              </a:pPr>
              <a:t>17</a:t>
            </a:fld>
            <a:endParaRPr lang="cs-CZ" alt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44179B5-8AB5-4E66-A299-BF6612923DFD}" type="slidenum">
              <a:rPr lang="cs-CZ" altLang="cs-CZ" b="0" smtClean="0"/>
              <a:pPr eaLnBrk="1" hangingPunct="1">
                <a:defRPr/>
              </a:pPr>
              <a:t>18</a:t>
            </a:fld>
            <a:endParaRPr lang="cs-CZ" altLang="cs-CZ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90836B9-0E2E-4CA5-A7CF-3620F81E4176}" type="slidenum">
              <a:rPr lang="cs-CZ" altLang="cs-CZ" b="0" smtClean="0"/>
              <a:pPr eaLnBrk="1" hangingPunct="1">
                <a:defRPr/>
              </a:pPr>
              <a:t>19</a:t>
            </a:fld>
            <a:endParaRPr lang="cs-CZ" altLang="cs-CZ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D374E85-C97B-4771-922D-E3E62CB3AEF8}" type="slidenum">
              <a:rPr lang="cs-CZ" altLang="cs-CZ" b="0" smtClean="0"/>
              <a:pPr eaLnBrk="1" hangingPunct="1">
                <a:defRPr/>
              </a:pPr>
              <a:t>20</a:t>
            </a:fld>
            <a:endParaRPr lang="cs-CZ" altLang="cs-CZ" b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2A80F6D-D83F-47EE-AF87-EEC2E697E3CC}" type="slidenum">
              <a:rPr lang="cs-CZ" altLang="cs-CZ" b="0" smtClean="0"/>
              <a:pPr eaLnBrk="1" hangingPunct="1">
                <a:defRPr/>
              </a:pPr>
              <a:t>21</a:t>
            </a:fld>
            <a:endParaRPr lang="cs-CZ" altLang="cs-CZ" b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2A80F6D-D83F-47EE-AF87-EEC2E697E3CC}" type="slidenum">
              <a:rPr lang="cs-CZ" altLang="cs-CZ" b="0" smtClean="0"/>
              <a:pPr eaLnBrk="1" hangingPunct="1">
                <a:defRPr/>
              </a:pPr>
              <a:t>22</a:t>
            </a:fld>
            <a:endParaRPr lang="cs-CZ" altLang="cs-CZ" b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3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EC191DA-94AF-4BD9-ACB8-4F141FBD58D6}" type="slidenum">
              <a:rPr lang="cs-CZ" altLang="cs-CZ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altLang="cs-CZ" smtClean="0">
              <a:latin typeface="Arial" charset="0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C45C7E2-8E05-4B65-B52F-AC82D7340F01}" type="slidenum">
              <a:rPr lang="cs-CZ" altLang="cs-CZ" b="0" smtClean="0"/>
              <a:pPr eaLnBrk="1" hangingPunct="1">
                <a:defRPr/>
              </a:pPr>
              <a:t>7</a:t>
            </a:fld>
            <a:endParaRPr lang="cs-CZ" altLang="cs-CZ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375A2D8-AC27-460B-A1DA-517A70CA4808}" type="slidenum">
              <a:rPr lang="cs-CZ" altLang="cs-CZ" b="0" smtClean="0"/>
              <a:pPr eaLnBrk="1" hangingPunct="1">
                <a:defRPr/>
              </a:pPr>
              <a:t>8</a:t>
            </a:fld>
            <a:endParaRPr lang="cs-CZ" altLang="cs-CZ" b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BE1446C-C629-4325-85E5-2120AFC532AA}" type="slidenum">
              <a:rPr lang="cs-CZ" altLang="cs-CZ" b="0" smtClean="0"/>
              <a:pPr eaLnBrk="1" hangingPunct="1">
                <a:defRPr/>
              </a:pPr>
              <a:t>9</a:t>
            </a:fld>
            <a:endParaRPr lang="cs-CZ" altLang="cs-CZ" b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F5E4E86-A58D-4394-8AF8-D3F802311594}" type="slidenum">
              <a:rPr lang="cs-CZ" altLang="cs-CZ" b="0" smtClean="0"/>
              <a:pPr eaLnBrk="1" hangingPunct="1">
                <a:defRPr/>
              </a:pPr>
              <a:t>10</a:t>
            </a:fld>
            <a:endParaRPr lang="cs-CZ" altLang="cs-CZ" b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11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6471815-D95E-484B-A161-A247519ADF6A}" type="slidenum">
              <a:rPr lang="cs-CZ" altLang="cs-CZ" b="0" smtClean="0"/>
              <a:pPr eaLnBrk="1" hangingPunct="1">
                <a:defRPr/>
              </a:pPr>
              <a:t>13</a:t>
            </a:fld>
            <a:endParaRPr lang="cs-CZ" altLang="cs-CZ" b="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D9F5-FF8A-4BC4-8BD1-CBF5A960F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75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6986-538B-4810-8C2B-601281A8D2A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18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gi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8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0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5" Type="http://schemas.openxmlformats.org/officeDocument/2006/relationships/image" Target="../media/image50.wmf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1.wmf"/><Relationship Id="rId1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16.w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wmf"/><Relationship Id="rId10" Type="http://schemas.openxmlformats.org/officeDocument/2006/relationships/image" Target="../media/image71.wmf"/><Relationship Id="rId4" Type="http://schemas.openxmlformats.org/officeDocument/2006/relationships/image" Target="../media/image66.png"/><Relationship Id="rId9" Type="http://schemas.openxmlformats.org/officeDocument/2006/relationships/image" Target="../media/image70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.png"/><Relationship Id="rId7" Type="http://schemas.openxmlformats.org/officeDocument/2006/relationships/image" Target="../media/image1.gi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4.gif"/><Relationship Id="rId4" Type="http://schemas.openxmlformats.org/officeDocument/2006/relationships/image" Target="../media/image2.png"/><Relationship Id="rId9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2.gif"/><Relationship Id="rId7" Type="http://schemas.openxmlformats.org/officeDocument/2006/relationships/image" Target="../media/image7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79.png"/><Relationship Id="rId4" Type="http://schemas.openxmlformats.org/officeDocument/2006/relationships/image" Target="../media/image73.gif"/><Relationship Id="rId9" Type="http://schemas.openxmlformats.org/officeDocument/2006/relationships/image" Target="../media/image7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wmf"/><Relationship Id="rId11" Type="http://schemas.openxmlformats.org/officeDocument/2006/relationships/image" Target="../media/image83.gif"/><Relationship Id="rId5" Type="http://schemas.openxmlformats.org/officeDocument/2006/relationships/image" Target="../media/image76.wmf"/><Relationship Id="rId10" Type="http://schemas.openxmlformats.org/officeDocument/2006/relationships/image" Target="../media/image82.gif"/><Relationship Id="rId4" Type="http://schemas.openxmlformats.org/officeDocument/2006/relationships/image" Target="../media/image80.png"/><Relationship Id="rId9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86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.gi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4.gif"/><Relationship Id="rId4" Type="http://schemas.openxmlformats.org/officeDocument/2006/relationships/image" Target="../media/image2.png"/><Relationship Id="rId9" Type="http://schemas.openxmlformats.org/officeDocument/2006/relationships/image" Target="../media/image3.gif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08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2.gif"/><Relationship Id="rId10" Type="http://schemas.openxmlformats.org/officeDocument/2006/relationships/image" Target="../media/image20.png"/><Relationship Id="rId4" Type="http://schemas.openxmlformats.org/officeDocument/2006/relationships/image" Target="../media/image16.wm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wmf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0" y="0"/>
            <a:ext cx="9144000" cy="260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50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Time</a:t>
            </a:r>
            <a:r>
              <a:rPr lang="cs-CZ" sz="5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50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correlators</a:t>
            </a:r>
            <a:r>
              <a:rPr lang="cs-CZ" sz="5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r>
              <a:rPr lang="cs-CZ" sz="5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as a </a:t>
            </a:r>
            <a:r>
              <a:rPr lang="cs-CZ" sz="50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measure</a:t>
            </a:r>
            <a:r>
              <a:rPr lang="cs-CZ" sz="5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50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of</a:t>
            </a:r>
            <a:r>
              <a:rPr lang="cs-CZ" sz="5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50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quantum</a:t>
            </a:r>
            <a:r>
              <a:rPr lang="cs-CZ" sz="5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chaos</a:t>
            </a:r>
            <a:endParaRPr lang="cs-CZ" sz="5000" cap="small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123705" y="2596062"/>
            <a:ext cx="516059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dirty="0">
                <a:latin typeface="Trebuchet MS" panose="020B0603020202020204" pitchFamily="34" charset="0"/>
              </a:rPr>
              <a:t>Pavel </a:t>
            </a:r>
            <a:r>
              <a:rPr lang="en-US" sz="2400" b="0" dirty="0" err="1">
                <a:latin typeface="Trebuchet MS" panose="020B0603020202020204" pitchFamily="34" charset="0"/>
              </a:rPr>
              <a:t>Str</a:t>
            </a:r>
            <a:r>
              <a:rPr lang="cs-CZ" sz="2400" b="0" dirty="0" err="1" smtClean="0">
                <a:latin typeface="Trebuchet MS" panose="020B0603020202020204" pitchFamily="34" charset="0"/>
              </a:rPr>
              <a:t>ánský</a:t>
            </a:r>
            <a:endParaRPr lang="cs-CZ" sz="2400" b="0" baseline="30000" dirty="0"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Institute </a:t>
            </a:r>
            <a:r>
              <a:rPr lang="cs-CZ" sz="1400" b="0" dirty="0" err="1" smtClean="0">
                <a:latin typeface="Trebuchet MS" panose="020B0603020202020204" pitchFamily="34" charset="0"/>
              </a:rPr>
              <a:t>of</a:t>
            </a:r>
            <a:r>
              <a:rPr lang="cs-CZ" sz="1400" b="0" dirty="0" smtClean="0">
                <a:latin typeface="Trebuchet MS" panose="020B0603020202020204" pitchFamily="34" charset="0"/>
              </a:rPr>
              <a:t> Plasma </a:t>
            </a:r>
            <a:r>
              <a:rPr lang="cs-CZ" sz="1400" b="0" dirty="0" err="1" smtClean="0">
                <a:latin typeface="Trebuchet MS" panose="020B0603020202020204" pitchFamily="34" charset="0"/>
              </a:rPr>
              <a:t>Physics</a:t>
            </a:r>
            <a:r>
              <a:rPr lang="cs-CZ" sz="1400" b="0" dirty="0" smtClean="0">
                <a:latin typeface="Trebuchet MS" panose="020B0603020202020204" pitchFamily="34" charset="0"/>
              </a:rPr>
              <a:t>, CAS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050309" y="6433591"/>
            <a:ext cx="18421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400" b="0" dirty="0" smtClean="0">
                <a:latin typeface="Trebuchet MS" panose="020B0603020202020204" pitchFamily="34" charset="0"/>
              </a:rPr>
              <a:t>12</a:t>
            </a:r>
            <a:r>
              <a:rPr lang="cs-CZ" sz="1400" b="0" dirty="0" err="1" smtClean="0">
                <a:latin typeface="Trebuchet MS" panose="020B0603020202020204" pitchFamily="34" charset="0"/>
              </a:rPr>
              <a:t>th</a:t>
            </a:r>
            <a:r>
              <a:rPr lang="cs-CZ" sz="1400" b="0" dirty="0" smtClean="0">
                <a:latin typeface="Trebuchet MS" panose="020B0603020202020204" pitchFamily="34" charset="0"/>
              </a:rPr>
              <a:t> </a:t>
            </a:r>
            <a:r>
              <a:rPr lang="cs-CZ" sz="1400" b="0" dirty="0" err="1" smtClean="0">
                <a:latin typeface="Trebuchet MS" panose="020B0603020202020204" pitchFamily="34" charset="0"/>
              </a:rPr>
              <a:t>November</a:t>
            </a:r>
            <a:r>
              <a:rPr lang="cs-CZ" sz="1400" b="0" dirty="0" smtClean="0">
                <a:latin typeface="Trebuchet MS" panose="020B0603020202020204" pitchFamily="34" charset="0"/>
              </a:rPr>
              <a:t> </a:t>
            </a:r>
            <a:r>
              <a:rPr lang="en-US" sz="1400" b="0" dirty="0" smtClean="0">
                <a:latin typeface="Trebuchet MS" panose="020B0603020202020204" pitchFamily="34" charset="0"/>
              </a:rPr>
              <a:t>2019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78460" y="3077892"/>
            <a:ext cx="4338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600" baseline="30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71270" y="3902737"/>
            <a:ext cx="1863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Outline:</a:t>
            </a:r>
            <a:endParaRPr lang="en-GB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17685" y="4017768"/>
            <a:ext cx="536550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1. Classical chaos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2. Quantum chaos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3.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Time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correlators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, </a:t>
            </a: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OTOCs (Oto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čky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</a:t>
            </a:r>
            <a:endParaRPr lang="en-US" sz="24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4.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Examples</a:t>
            </a:r>
            <a:endParaRPr lang="en-GB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avel\Desktop\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204913"/>
            <a:ext cx="36322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01662" y="332656"/>
            <a:ext cx="4575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i="1" dirty="0" err="1">
                <a:solidFill>
                  <a:srgbClr val="0000B4"/>
                </a:solidFill>
                <a:latin typeface="Trebuchet MS" pitchFamily="34" charset="0"/>
              </a:rPr>
              <a:t>f</a:t>
            </a:r>
            <a:r>
              <a:rPr lang="en-US" altLang="cs-CZ" sz="3200" b="0" baseline="-25000" dirty="0" err="1">
                <a:solidFill>
                  <a:srgbClr val="0000B4"/>
                </a:solidFill>
                <a:latin typeface="Trebuchet MS" pitchFamily="34" charset="0"/>
              </a:rPr>
              <a:t>reg</a:t>
            </a:r>
            <a:r>
              <a:rPr lang="en-US" altLang="cs-CZ" sz="3200" b="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depends on energy!</a:t>
            </a:r>
            <a:endParaRPr lang="cs-CZ" alt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4340" name="Picture 12" descr="Grap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378200"/>
            <a:ext cx="15255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3" descr="Grap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4833938"/>
            <a:ext cx="1525587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8"/>
          <p:cNvSpPr txBox="1">
            <a:spLocks noChangeArrowheads="1"/>
          </p:cNvSpPr>
          <p:nvPr/>
        </p:nvSpPr>
        <p:spPr bwMode="auto">
          <a:xfrm>
            <a:off x="3414713" y="3787775"/>
            <a:ext cx="985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(a)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1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43" name="Text Box 19"/>
          <p:cNvSpPr txBox="1">
            <a:spLocks noChangeArrowheads="1"/>
          </p:cNvSpPr>
          <p:nvPr/>
        </p:nvSpPr>
        <p:spPr bwMode="auto">
          <a:xfrm>
            <a:off x="3422650" y="5067300"/>
            <a:ext cx="99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(b)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5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44" name="Text Box 20"/>
          <p:cNvSpPr txBox="1">
            <a:spLocks noChangeArrowheads="1"/>
          </p:cNvSpPr>
          <p:nvPr/>
        </p:nvSpPr>
        <p:spPr bwMode="auto">
          <a:xfrm>
            <a:off x="5364163" y="4038600"/>
            <a:ext cx="1101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(c)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14</a:t>
            </a:r>
            <a:endParaRPr lang="cs-CZ" altLang="cs-CZ" sz="1600">
              <a:latin typeface="Trebuchet MS" pitchFamily="34" charset="0"/>
            </a:endParaRPr>
          </a:p>
        </p:txBody>
      </p:sp>
      <p:pic>
        <p:nvPicPr>
          <p:cNvPr id="14345" name="Picture 35" descr="C:\Users\Pavel\Desktop\Graph E=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603625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6" descr="C:\Users\Pavel\Desktop\Graph E=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4997450"/>
            <a:ext cx="17160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37" descr="C:\Users\Pavel\Desktop\Graph E=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338638"/>
            <a:ext cx="17160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Oval 24"/>
          <p:cNvSpPr>
            <a:spLocks noChangeArrowheads="1"/>
          </p:cNvSpPr>
          <p:nvPr/>
        </p:nvSpPr>
        <p:spPr bwMode="auto">
          <a:xfrm>
            <a:off x="2476500" y="1847850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49" name="Oval 25"/>
          <p:cNvSpPr>
            <a:spLocks noChangeArrowheads="1"/>
          </p:cNvSpPr>
          <p:nvPr/>
        </p:nvSpPr>
        <p:spPr bwMode="auto">
          <a:xfrm>
            <a:off x="3300413" y="3406775"/>
            <a:ext cx="106362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50" name="Rectangle 29"/>
          <p:cNvSpPr>
            <a:spLocks noChangeArrowheads="1"/>
          </p:cNvSpPr>
          <p:nvPr/>
        </p:nvSpPr>
        <p:spPr bwMode="auto">
          <a:xfrm>
            <a:off x="5053013" y="2243138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(c)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1" name="Rectangle 30"/>
          <p:cNvSpPr>
            <a:spLocks noChangeArrowheads="1"/>
          </p:cNvSpPr>
          <p:nvPr/>
        </p:nvSpPr>
        <p:spPr bwMode="auto">
          <a:xfrm>
            <a:off x="2571750" y="1717675"/>
            <a:ext cx="444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(a)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2" name="Rectangle 31"/>
          <p:cNvSpPr>
            <a:spLocks noChangeArrowheads="1"/>
          </p:cNvSpPr>
          <p:nvPr/>
        </p:nvSpPr>
        <p:spPr bwMode="auto">
          <a:xfrm>
            <a:off x="3148013" y="3035300"/>
            <a:ext cx="450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(b)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3" name="Oval 26"/>
          <p:cNvSpPr>
            <a:spLocks noChangeArrowheads="1"/>
          </p:cNvSpPr>
          <p:nvPr/>
        </p:nvSpPr>
        <p:spPr bwMode="auto">
          <a:xfrm>
            <a:off x="5229225" y="2589213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54" name="Obdélník 50"/>
          <p:cNvSpPr>
            <a:spLocks noChangeArrowheads="1"/>
          </p:cNvSpPr>
          <p:nvPr/>
        </p:nvSpPr>
        <p:spPr bwMode="auto">
          <a:xfrm>
            <a:off x="7691484" y="1110397"/>
            <a:ext cx="831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 dirty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 dirty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435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4897438"/>
            <a:ext cx="276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4283075"/>
            <a:ext cx="2762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397000"/>
            <a:ext cx="485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3100388"/>
            <a:ext cx="2746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6002338"/>
            <a:ext cx="3095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60" name="Picture 5" descr="C:\Users\Pavel\Desktop\7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42592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TextovéPole 33"/>
          <p:cNvSpPr txBox="1">
            <a:spLocks noChangeArrowheads="1"/>
          </p:cNvSpPr>
          <p:nvPr/>
        </p:nvSpPr>
        <p:spPr bwMode="auto">
          <a:xfrm>
            <a:off x="2570163" y="1262063"/>
            <a:ext cx="1781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>
                <a:latin typeface="Trebuchet MS" pitchFamily="34" charset="0"/>
              </a:rPr>
              <a:t>Small amplitude vibrations</a:t>
            </a:r>
            <a:endParaRPr lang="cs-CZ" altLang="cs-CZ" sz="1400" b="0">
              <a:latin typeface="Trebuchet MS" pitchFamily="34" charset="0"/>
            </a:endParaRPr>
          </a:p>
        </p:txBody>
      </p:sp>
      <p:sp>
        <p:nvSpPr>
          <p:cNvPr id="14362" name="TextovéPole 34"/>
          <p:cNvSpPr txBox="1">
            <a:spLocks noChangeArrowheads="1"/>
          </p:cNvSpPr>
          <p:nvPr/>
        </p:nvSpPr>
        <p:spPr bwMode="auto">
          <a:xfrm>
            <a:off x="2663825" y="2790825"/>
            <a:ext cx="207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>
                <a:latin typeface="Trebuchet MS" pitchFamily="34" charset="0"/>
              </a:rPr>
              <a:t>The dominion of chaos</a:t>
            </a:r>
            <a:endParaRPr lang="cs-CZ" altLang="cs-CZ" sz="1400" b="0">
              <a:latin typeface="Trebuchet MS" pitchFamily="34" charset="0"/>
            </a:endParaRPr>
          </a:p>
        </p:txBody>
      </p:sp>
      <p:sp>
        <p:nvSpPr>
          <p:cNvPr id="14363" name="TextovéPole 36"/>
          <p:cNvSpPr txBox="1">
            <a:spLocks noChangeArrowheads="1"/>
          </p:cNvSpPr>
          <p:nvPr/>
        </p:nvSpPr>
        <p:spPr bwMode="auto">
          <a:xfrm>
            <a:off x="5799138" y="2141538"/>
            <a:ext cx="2152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>
                <a:latin typeface="Trebuchet MS" pitchFamily="34" charset="0"/>
              </a:rPr>
              <a:t>Regular vibrations</a:t>
            </a:r>
            <a:endParaRPr lang="cs-CZ" altLang="cs-CZ" sz="1400" b="0">
              <a:latin typeface="Trebuchet MS" pitchFamily="34" charset="0"/>
            </a:endParaRPr>
          </a:p>
        </p:txBody>
      </p:sp>
      <p:pic>
        <p:nvPicPr>
          <p:cNvPr id="14364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5737225"/>
            <a:ext cx="3095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cxnSp>
        <p:nvCxnSpPr>
          <p:cNvPr id="30" name="Přímá spojnice 29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14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58194" y="332656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Dicke</a:t>
            </a:r>
            <a:r>
              <a:rPr lang="en-GB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model of </a:t>
            </a:r>
            <a:r>
              <a:rPr lang="en-GB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superradiance</a:t>
            </a:r>
            <a:endParaRPr lang="en-US" sz="3200" b="0" u="sng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87305" y="1013199"/>
            <a:ext cx="7996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en-GB" sz="1600" dirty="0" smtClean="0">
                <a:latin typeface="Trebuchet MS" pitchFamily="34" charset="0"/>
              </a:rPr>
              <a:t>interaction of a </a:t>
            </a:r>
            <a:r>
              <a:rPr lang="en-GB" sz="1600" b="1" dirty="0" smtClean="0">
                <a:latin typeface="Trebuchet MS" pitchFamily="34" charset="0"/>
              </a:rPr>
              <a:t>single-mode bosonic field</a:t>
            </a:r>
            <a:r>
              <a:rPr lang="en-GB" sz="1600" dirty="0" smtClean="0">
                <a:latin typeface="Trebuchet MS" pitchFamily="34" charset="0"/>
              </a:rPr>
              <a:t> with a </a:t>
            </a:r>
            <a:r>
              <a:rPr lang="en-GB" sz="1600" b="1" dirty="0" smtClean="0">
                <a:latin typeface="Trebuchet MS" pitchFamily="34" charset="0"/>
              </a:rPr>
              <a:t>chain of two-level atoms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349416" y="2046282"/>
            <a:ext cx="4565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1300" b="0" dirty="0" err="1" smtClean="0">
                <a:latin typeface="Book Antiqua" panose="02040602050305030304" pitchFamily="18" charset="0"/>
              </a:rPr>
              <a:t>R.H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Dicke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Rev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93, 99 (1954)</a:t>
            </a:r>
          </a:p>
          <a:p>
            <a:pPr algn="r" eaLnBrk="1" hangingPunct="1"/>
            <a:r>
              <a:rPr lang="cs-CZ" sz="1300" b="0" dirty="0" smtClean="0">
                <a:latin typeface="Book Antiqua" panose="02040602050305030304" pitchFamily="18" charset="0"/>
              </a:rPr>
              <a:t>K.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Hepp</a:t>
            </a:r>
            <a:r>
              <a:rPr lang="cs-CZ" sz="1300" b="0" dirty="0" smtClean="0">
                <a:latin typeface="Book Antiqua" panose="02040602050305030304" pitchFamily="18" charset="0"/>
              </a:rPr>
              <a:t>, E.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Lieb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76, 360 (1973)</a:t>
            </a:r>
            <a:endParaRPr lang="cs-CZ" sz="1300" b="0" i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62" y="2857827"/>
            <a:ext cx="4447075" cy="21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1641" y="5164319"/>
            <a:ext cx="3505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CC3300"/>
                </a:solidFill>
                <a:latin typeface="Trebuchet MS" pitchFamily="34" charset="0"/>
              </a:rPr>
              <a:t>Semiclassical</a:t>
            </a:r>
            <a:r>
              <a:rPr lang="en-GB" sz="2000" dirty="0" smtClean="0">
                <a:solidFill>
                  <a:srgbClr val="CC3300"/>
                </a:solidFill>
                <a:latin typeface="Trebuchet MS" pitchFamily="34" charset="0"/>
              </a:rPr>
              <a:t> Hamiltonian</a:t>
            </a:r>
            <a:endParaRPr lang="cs-CZ" sz="2000" dirty="0" smtClean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5" y="1429062"/>
            <a:ext cx="5975033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67060" y="3526392"/>
                <a:ext cx="1570644" cy="784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cs-CZ" sz="16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600" b="1" i="0" smtClean="0">
                              <a:latin typeface="Cambria Math"/>
                            </a:rPr>
                            <m:t>𝐉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60" y="3526392"/>
                <a:ext cx="1570644" cy="7846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953164" y="6513634"/>
            <a:ext cx="494262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300" b="0" dirty="0" smtClean="0">
                <a:latin typeface="Book Antiqua" panose="02040602050305030304" pitchFamily="18" charset="0"/>
              </a:rPr>
              <a:t>M. Kloc, P. Stránský, P. Cejnar</a:t>
            </a:r>
            <a:r>
              <a:rPr lang="en-US" sz="1300" b="0" dirty="0" smtClean="0">
                <a:latin typeface="Book Antiqua" panose="02040602050305030304" pitchFamily="18" charset="0"/>
              </a:rPr>
              <a:t>,</a:t>
            </a:r>
            <a:r>
              <a:rPr lang="cs-CZ" sz="1300" b="0" dirty="0" smtClean="0">
                <a:latin typeface="Book Antiqua" panose="02040602050305030304" pitchFamily="18" charset="0"/>
              </a:rPr>
              <a:t>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dirty="0" smtClean="0">
                <a:latin typeface="Book Antiqua" panose="02040602050305030304" pitchFamily="18" charset="0"/>
              </a:rPr>
              <a:t>382</a:t>
            </a:r>
            <a:r>
              <a:rPr lang="cs-CZ" sz="1300" b="0" dirty="0" smtClean="0">
                <a:latin typeface="Book Antiqua" panose="02040602050305030304" pitchFamily="18" charset="0"/>
              </a:rPr>
              <a:t>, 85 </a:t>
            </a:r>
            <a:r>
              <a:rPr lang="cs-CZ" sz="1300" b="0" dirty="0">
                <a:latin typeface="Book Antiqua" panose="02040602050305030304" pitchFamily="18" charset="0"/>
              </a:rPr>
              <a:t>(</a:t>
            </a:r>
            <a:r>
              <a:rPr lang="cs-CZ" sz="1300" b="0" dirty="0" smtClean="0">
                <a:latin typeface="Book Antiqua" panose="02040602050305030304" pitchFamily="18" charset="0"/>
              </a:rPr>
              <a:t>2017)</a:t>
            </a:r>
            <a:endParaRPr lang="cs-CZ" sz="1300" b="0" dirty="0"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𝑓</m:t>
                    </m:r>
                    <m:r>
                      <a:rPr lang="en-US" sz="1600" b="0" i="1" smtClean="0">
                        <a:latin typeface="Cambria Math"/>
                      </a:rPr>
                      <m:t>=2</m:t>
                    </m:r>
                  </m:oMath>
                </a14:m>
                <a:r>
                  <a:rPr lang="en-US" sz="1600" dirty="0" smtClean="0">
                    <a:latin typeface="Trebuchet MS" pitchFamily="34" charset="0"/>
                  </a:rPr>
                  <a:t> degrees of freedom</a:t>
                </a:r>
                <a:endParaRPr lang="cs-CZ" sz="1600" dirty="0" smtClean="0">
                  <a:latin typeface="Trebuchet MS" pitchFamily="34" charset="0"/>
                </a:endParaRPr>
              </a:p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600" b="0" i="0" smtClean="0">
                        <a:latin typeface="Cambria Math"/>
                      </a:rPr>
                      <m:t>SU</m:t>
                    </m:r>
                    <m:d>
                      <m:dPr>
                        <m:ctrlPr>
                          <a:rPr lang="cs-CZ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cs-CZ" sz="1600" b="0" i="1" smtClean="0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HW</m:t>
                    </m:r>
                    <m:r>
                      <a:rPr lang="en-US" sz="1600" b="0" i="1" smtClean="0">
                        <a:latin typeface="Cambria Math"/>
                      </a:rPr>
                      <m:t>(1)</m:t>
                    </m:r>
                  </m:oMath>
                </a14:m>
                <a:r>
                  <a:rPr lang="en-US" sz="1600" dirty="0" smtClean="0">
                    <a:latin typeface="Trebuchet MS" pitchFamily="34" charset="0"/>
                  </a:rPr>
                  <a:t> algebra</a:t>
                </a:r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blipFill rotWithShape="1">
                <a:blip r:embed="rId7"/>
                <a:stretch>
                  <a:fillRect l="-803" t="-3883" b="-106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𝑞𝑃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𝑝𝑄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5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b="10264"/>
          <a:stretch/>
        </p:blipFill>
        <p:spPr bwMode="auto">
          <a:xfrm>
            <a:off x="896982" y="1483581"/>
            <a:ext cx="7801839" cy="427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Map of </a:t>
            </a:r>
            <a:r>
              <a:rPr lang="cs-CZ" altLang="cs-CZ" sz="3200" b="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the</a:t>
            </a:r>
            <a:r>
              <a:rPr lang="cs-CZ" altLang="cs-CZ" sz="3200" b="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cs-CZ" sz="3200" b="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classical chaos</a:t>
            </a:r>
            <a:endParaRPr lang="cs-CZ" altLang="cs-CZ" sz="2600" b="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778940" y="2580265"/>
            <a:ext cx="0" cy="23400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cs-CZ" sz="2400" b="0" i="1" dirty="0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cs-CZ" altLang="cs-CZ" sz="2400" b="0" i="1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2437921" y="6074229"/>
            <a:ext cx="328360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6138231" y="5889563"/>
                <a:ext cx="26822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rebuchet MS" panose="020B0603020202020204" pitchFamily="34" charset="0"/>
                  </a:rPr>
                  <a:t>External parameter(s)</a:t>
                </a:r>
                <a:r>
                  <a:rPr lang="cs-CZ" dirty="0" smtClean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</m:oMath>
                </a14:m>
                <a:endParaRPr lang="cs-CZ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231" y="5889563"/>
                <a:ext cx="2682241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045" t="-9836" b="-229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5268686" y="332656"/>
            <a:ext cx="387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Trebuchet MS" panose="020B0603020202020204" pitchFamily="34" charset="0"/>
              </a:rPr>
              <a:t>(</a:t>
            </a:r>
            <a:r>
              <a:rPr lang="cs-CZ" dirty="0" err="1" smtClean="0">
                <a:latin typeface="Trebuchet MS" panose="020B0603020202020204" pitchFamily="34" charset="0"/>
              </a:rPr>
              <a:t>general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behaviour</a:t>
            </a:r>
            <a:r>
              <a:rPr lang="cs-CZ" dirty="0" smtClean="0">
                <a:latin typeface="Trebuchet MS" panose="020B0603020202020204" pitchFamily="34" charset="0"/>
              </a:rPr>
              <a:t> in a </a:t>
            </a:r>
            <a:r>
              <a:rPr lang="cs-CZ" dirty="0" err="1" smtClean="0">
                <a:latin typeface="Trebuchet MS" panose="020B0603020202020204" pitchFamily="34" charset="0"/>
              </a:rPr>
              <a:t>low-dimensional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classical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system</a:t>
            </a:r>
            <a:r>
              <a:rPr lang="cs-CZ" dirty="0" smtClean="0">
                <a:latin typeface="Trebuchet MS" panose="020B0603020202020204" pitchFamily="34" charset="0"/>
              </a:rPr>
              <a:t>)</a:t>
            </a:r>
            <a:endParaRPr lang="cs-CZ" dirty="0">
              <a:latin typeface="Trebuchet MS" panose="020B0603020202020204" pitchFamily="34" charset="0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24703" y="873889"/>
            <a:ext cx="2937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(in the </a:t>
            </a:r>
            <a:r>
              <a:rPr lang="en-US" sz="22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en-US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model)</a:t>
            </a:r>
            <a:endParaRPr lang="cs-CZ" sz="2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reg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4" y="1000599"/>
            <a:ext cx="8421370" cy="54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08794" y="331114"/>
            <a:ext cx="7086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000" b="0" u="sng" dirty="0" smtClean="0">
                <a:solidFill>
                  <a:srgbClr val="CC3300"/>
                </a:solidFill>
                <a:latin typeface="Trebuchet MS" pitchFamily="34" charset="0"/>
              </a:rPr>
              <a:t>Quadrupole vibrations of atomic nuclei</a:t>
            </a:r>
            <a:endParaRPr lang="cs-CZ" altLang="cs-CZ" sz="3000" b="0" u="sng" dirty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27654" name="Line 18"/>
          <p:cNvSpPr>
            <a:spLocks noChangeShapeType="1"/>
          </p:cNvSpPr>
          <p:nvPr/>
        </p:nvSpPr>
        <p:spPr bwMode="auto">
          <a:xfrm>
            <a:off x="2845594" y="1916113"/>
            <a:ext cx="3855244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Line 19"/>
          <p:cNvSpPr>
            <a:spLocks noChangeShapeType="1"/>
          </p:cNvSpPr>
          <p:nvPr/>
        </p:nvSpPr>
        <p:spPr bwMode="auto">
          <a:xfrm>
            <a:off x="5352098" y="2627903"/>
            <a:ext cx="1348740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0532" name="Text Box 20"/>
          <p:cNvSpPr txBox="1">
            <a:spLocks noChangeArrowheads="1"/>
          </p:cNvSpPr>
          <p:nvPr/>
        </p:nvSpPr>
        <p:spPr bwMode="auto">
          <a:xfrm>
            <a:off x="6700838" y="1861926"/>
            <a:ext cx="1731962" cy="83099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Veins </a:t>
            </a:r>
            <a:endParaRPr lang="en-US" sz="1600" b="0" dirty="0" smtClean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  <a:p>
            <a:pPr>
              <a:defRPr/>
            </a:pPr>
            <a:r>
              <a:rPr lang="en-US" sz="1600" b="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of</a:t>
            </a:r>
            <a:r>
              <a:rPr lang="cs-CZ" sz="1600" b="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 </a:t>
            </a:r>
            <a:endParaRPr lang="en-US" sz="1600" b="0" dirty="0" smtClean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  <a:p>
            <a:pPr>
              <a:defRPr/>
            </a:pPr>
            <a:r>
              <a:rPr lang="cs-CZ" sz="1600" b="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regularity</a:t>
            </a:r>
            <a:endParaRPr lang="cs-CZ" sz="1600" b="0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7657" name="Rectangle 26"/>
          <p:cNvSpPr>
            <a:spLocks noChangeArrowheads="1"/>
          </p:cNvSpPr>
          <p:nvPr/>
        </p:nvSpPr>
        <p:spPr bwMode="auto">
          <a:xfrm>
            <a:off x="5775234" y="5059951"/>
            <a:ext cx="3154930" cy="128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0549" name="Text Box 37"/>
          <p:cNvSpPr txBox="1">
            <a:spLocks noChangeArrowheads="1"/>
          </p:cNvSpPr>
          <p:nvPr/>
        </p:nvSpPr>
        <p:spPr bwMode="auto">
          <a:xfrm>
            <a:off x="3569471" y="2261191"/>
            <a:ext cx="982663" cy="36671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chaotic</a:t>
            </a:r>
          </a:p>
        </p:txBody>
      </p:sp>
      <p:sp>
        <p:nvSpPr>
          <p:cNvPr id="320550" name="Text Box 38"/>
          <p:cNvSpPr txBox="1">
            <a:spLocks noChangeArrowheads="1"/>
          </p:cNvSpPr>
          <p:nvPr/>
        </p:nvSpPr>
        <p:spPr bwMode="auto">
          <a:xfrm>
            <a:off x="7354003" y="3249749"/>
            <a:ext cx="982662" cy="366713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regular</a:t>
            </a:r>
          </a:p>
        </p:txBody>
      </p:sp>
      <p:sp>
        <p:nvSpPr>
          <p:cNvPr id="27661" name="Rectangle 39"/>
          <p:cNvSpPr>
            <a:spLocks noChangeArrowheads="1"/>
          </p:cNvSpPr>
          <p:nvPr/>
        </p:nvSpPr>
        <p:spPr bwMode="auto">
          <a:xfrm>
            <a:off x="618309" y="3711017"/>
            <a:ext cx="8202163" cy="3907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7662" name="Line 40"/>
          <p:cNvSpPr>
            <a:spLocks noChangeShapeType="1"/>
          </p:cNvSpPr>
          <p:nvPr/>
        </p:nvSpPr>
        <p:spPr bwMode="auto">
          <a:xfrm>
            <a:off x="1247987" y="3917622"/>
            <a:ext cx="541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3" name="Text Box 41"/>
          <p:cNvSpPr txBox="1">
            <a:spLocks noChangeArrowheads="1"/>
          </p:cNvSpPr>
          <p:nvPr/>
        </p:nvSpPr>
        <p:spPr bwMode="auto">
          <a:xfrm>
            <a:off x="6849908" y="3780592"/>
            <a:ext cx="1466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dirty="0">
                <a:latin typeface="Trebuchet MS" pitchFamily="34" charset="0"/>
              </a:rPr>
              <a:t>control parameter</a:t>
            </a:r>
          </a:p>
        </p:txBody>
      </p:sp>
      <p:sp>
        <p:nvSpPr>
          <p:cNvPr id="27664" name="Line 14"/>
          <p:cNvSpPr>
            <a:spLocks noChangeShapeType="1"/>
          </p:cNvSpPr>
          <p:nvPr/>
        </p:nvSpPr>
        <p:spPr bwMode="auto">
          <a:xfrm flipH="1">
            <a:off x="975315" y="880389"/>
            <a:ext cx="0" cy="52234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5" name="Line 42"/>
          <p:cNvSpPr>
            <a:spLocks noChangeShapeType="1"/>
          </p:cNvSpPr>
          <p:nvPr/>
        </p:nvSpPr>
        <p:spPr bwMode="auto">
          <a:xfrm flipH="1">
            <a:off x="8501063" y="880389"/>
            <a:ext cx="0" cy="28101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0555" name="Text Box 43"/>
          <p:cNvSpPr txBox="1">
            <a:spLocks noChangeArrowheads="1"/>
          </p:cNvSpPr>
          <p:nvPr/>
        </p:nvSpPr>
        <p:spPr bwMode="auto">
          <a:xfrm rot="16200000">
            <a:off x="969579" y="3585419"/>
            <a:ext cx="2303462" cy="32067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“Arc of  </a:t>
            </a:r>
            <a:r>
              <a:rPr lang="en-US" sz="1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        </a:t>
            </a: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regularity”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 rot="16200000">
            <a:off x="4025930" y="2338981"/>
            <a:ext cx="2231797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Shape-phase transition</a:t>
            </a:r>
            <a:endParaRPr lang="cs-CZ" sz="1500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1802587" y="5645944"/>
            <a:ext cx="2360613" cy="369888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HO approximation</a:t>
            </a:r>
          </a:p>
        </p:txBody>
      </p:sp>
      <p:cxnSp>
        <p:nvCxnSpPr>
          <p:cNvPr id="24" name="Přímá spojnice 2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975316" y="880389"/>
            <a:ext cx="1306330" cy="36933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integrab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le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192169" y="880389"/>
            <a:ext cx="1306330" cy="36933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integrab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le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pic>
        <p:nvPicPr>
          <p:cNvPr id="30" name="Obrázek 29" descr="mode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21" y="5007692"/>
            <a:ext cx="1658425" cy="182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Přímá spojnice 2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2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0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49" grpId="0"/>
      <p:bldP spid="320550" grpId="0"/>
      <p:bldP spid="320555" grpId="0"/>
      <p:bldP spid="320559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4846903" y="1872600"/>
                <a:ext cx="4097518" cy="676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500" dirty="0" smtClean="0">
                    <a:solidFill>
                      <a:srgbClr val="0000B4"/>
                    </a:solidFill>
                    <a:latin typeface="Trebuchet MS" pitchFamily="34" charset="0"/>
                  </a:rPr>
                  <a:t>NNS </a:t>
                </a:r>
                <a:r>
                  <a:rPr lang="cs-CZ" altLang="cs-CZ" sz="1500" dirty="0" smtClean="0">
                    <a:latin typeface="Trebuchet MS" pitchFamily="34" charset="0"/>
                  </a:rPr>
                  <a:t>– N</a:t>
                </a:r>
                <a:r>
                  <a:rPr lang="en-US" altLang="cs-CZ" sz="1500" b="0" dirty="0" err="1">
                    <a:latin typeface="Trebuchet MS" pitchFamily="34" charset="0"/>
                  </a:rPr>
                  <a:t>earest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N</a:t>
                </a:r>
                <a:r>
                  <a:rPr lang="en-US" altLang="cs-CZ" sz="1500" b="0" dirty="0">
                    <a:latin typeface="Trebuchet MS" pitchFamily="34" charset="0"/>
                  </a:rPr>
                  <a:t>eighbor </a:t>
                </a:r>
                <a:r>
                  <a:rPr lang="en-US" altLang="cs-CZ" sz="1500" dirty="0">
                    <a:latin typeface="Trebuchet MS" pitchFamily="34" charset="0"/>
                  </a:rPr>
                  <a:t>S</a:t>
                </a:r>
                <a:r>
                  <a:rPr lang="en-US" altLang="cs-CZ" sz="1500" b="0" dirty="0">
                    <a:latin typeface="Trebuchet MS" pitchFamily="34" charset="0"/>
                  </a:rPr>
                  <a:t>pacing</a:t>
                </a:r>
                <a:r>
                  <a:rPr lang="cs-CZ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 err="1" smtClean="0">
                    <a:latin typeface="Trebuchet MS" pitchFamily="34" charset="0"/>
                  </a:rPr>
                  <a:t>distribution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500" dirty="0" smtClean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- </a:t>
                </a:r>
                <a:r>
                  <a:rPr lang="cs-CZ" altLang="cs-CZ" sz="1500" dirty="0">
                    <a:latin typeface="Trebuchet MS" pitchFamily="34" charset="0"/>
                  </a:rPr>
                  <a:t>long</a:t>
                </a:r>
                <a:r>
                  <a:rPr lang="en-US" altLang="cs-CZ" sz="1500" dirty="0">
                    <a:latin typeface="Trebuchet MS" pitchFamily="34" charset="0"/>
                  </a:rPr>
                  <a:t>-range </a:t>
                </a:r>
                <a:r>
                  <a:rPr lang="en-US" altLang="cs-CZ" sz="1500" dirty="0" smtClean="0">
                    <a:latin typeface="Trebuchet MS" pitchFamily="34" charset="0"/>
                  </a:rPr>
                  <a:t>correlations</a:t>
                </a:r>
                <a:endParaRPr lang="en-US" altLang="cs-CZ" sz="15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6903" y="1872600"/>
                <a:ext cx="4097518" cy="676404"/>
              </a:xfrm>
              <a:prstGeom prst="rect">
                <a:avLst/>
              </a:prstGeom>
              <a:blipFill rotWithShape="1">
                <a:blip r:embed="rId3"/>
                <a:stretch>
                  <a:fillRect l="-446" t="-1802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694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676275" y="2041525"/>
            <a:ext cx="37128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Correlation</a:t>
            </a:r>
            <a:r>
              <a:rPr lang="cs-CZ" altLang="cs-CZ" sz="16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between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individual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levels</a:t>
            </a:r>
            <a:r>
              <a:rPr lang="cs-CZ" altLang="cs-CZ" sz="1600" b="0" dirty="0" smtClean="0">
                <a:latin typeface="Trebuchet MS" pitchFamily="34" charset="0"/>
              </a:rPr>
              <a:t>:</a:t>
            </a:r>
            <a:endParaRPr lang="cs-CZ" altLang="cs-CZ" sz="1600" b="0" dirty="0">
              <a:latin typeface="Trebuchet MS" pitchFamily="34" charset="0"/>
            </a:endParaRPr>
          </a:p>
        </p:txBody>
      </p:sp>
      <p:cxnSp>
        <p:nvCxnSpPr>
          <p:cNvPr id="27696" name="Přímá spojnice se šipkou 25"/>
          <p:cNvCxnSpPr>
            <a:cxnSpLocks noChangeShapeType="1"/>
          </p:cNvCxnSpPr>
          <p:nvPr/>
        </p:nvCxnSpPr>
        <p:spPr bwMode="auto">
          <a:xfrm>
            <a:off x="2108200" y="1809750"/>
            <a:ext cx="0" cy="2873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740689" y="2600459"/>
            <a:ext cx="8184997" cy="900112"/>
            <a:chOff x="825" y="3116"/>
            <a:chExt cx="4590" cy="567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459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dirty="0">
                  <a:latin typeface="Trebuchet MS" pitchFamily="34" charset="0"/>
                </a:rPr>
                <a:t>„</a:t>
              </a:r>
              <a:r>
                <a:rPr lang="cs-CZ" altLang="cs-CZ" sz="1800" dirty="0" err="1" smtClean="0">
                  <a:latin typeface="Trebuchet MS" pitchFamily="34" charset="0"/>
                </a:rPr>
                <a:t>Wigner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en-US" altLang="cs-CZ" sz="1800" dirty="0" smtClean="0">
                  <a:latin typeface="Trebuchet MS" pitchFamily="34" charset="0"/>
                </a:rPr>
                <a:t>surmise”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>
                  <a:latin typeface="Trebuchet MS" pitchFamily="34" charset="0"/>
                </a:rPr>
                <a:t>(1950</a:t>
              </a:r>
              <a:r>
                <a:rPr lang="en-US" altLang="cs-CZ" sz="1800" dirty="0">
                  <a:latin typeface="Trebuchet MS" pitchFamily="34" charset="0"/>
                </a:rPr>
                <a:t>s)</a:t>
              </a:r>
              <a:r>
                <a:rPr lang="cs-CZ" altLang="cs-CZ" sz="1800" dirty="0">
                  <a:latin typeface="Trebuchet MS" pitchFamily="34" charset="0"/>
                </a:rPr>
                <a:t>:</a:t>
              </a:r>
              <a:r>
                <a:rPr lang="en-US" altLang="cs-CZ" sz="1800" dirty="0">
                  <a:latin typeface="Trebuchet MS" pitchFamily="34" charset="0"/>
                </a:rPr>
                <a:t> </a:t>
              </a:r>
              <a:endParaRPr lang="cs-CZ" altLang="cs-CZ" sz="180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600" b="0" dirty="0" err="1" smtClean="0">
                  <a:latin typeface="Trebuchet MS" pitchFamily="34" charset="0"/>
                </a:rPr>
                <a:t>Hamiltoni</a:t>
              </a:r>
              <a:r>
                <a:rPr lang="en-US" altLang="cs-CZ" sz="1600" b="0" dirty="0" smtClean="0">
                  <a:latin typeface="Trebuchet MS" pitchFamily="34" charset="0"/>
                </a:rPr>
                <a:t>a</a:t>
              </a:r>
              <a:r>
                <a:rPr lang="cs-CZ" altLang="cs-CZ" sz="1600" b="0" dirty="0" smtClean="0">
                  <a:latin typeface="Trebuchet MS" pitchFamily="34" charset="0"/>
                </a:rPr>
                <a:t>n</a:t>
              </a:r>
              <a:r>
                <a:rPr lang="en-US" altLang="cs-CZ" sz="1600" b="0" dirty="0" smtClean="0">
                  <a:latin typeface="Trebuchet MS" pitchFamily="34" charset="0"/>
                </a:rPr>
                <a:t> of a complex quantum system </a:t>
              </a:r>
              <a:r>
                <a:rPr lang="cs-CZ" altLang="cs-CZ" sz="1600" b="0" dirty="0" smtClean="0">
                  <a:latin typeface="Trebuchet MS" pitchFamily="34" charset="0"/>
                </a:rPr>
                <a:t>(</a:t>
              </a:r>
              <a:r>
                <a:rPr lang="en-US" altLang="cs-CZ" sz="1600" dirty="0" smtClean="0">
                  <a:latin typeface="Trebuchet MS" pitchFamily="34" charset="0"/>
                </a:rPr>
                <a:t>e.g. a highly excited atomic nucleus</a:t>
              </a:r>
              <a:r>
                <a:rPr lang="cs-CZ" altLang="cs-CZ" sz="1600" b="0" dirty="0" smtClean="0">
                  <a:latin typeface="Trebuchet MS" pitchFamily="34" charset="0"/>
                </a:rPr>
                <a:t>) </a:t>
              </a:r>
              <a:r>
                <a:rPr lang="en-US" altLang="cs-CZ" sz="1600" b="0" dirty="0" smtClean="0">
                  <a:latin typeface="Trebuchet MS" pitchFamily="34" charset="0"/>
                </a:rPr>
                <a:t>can be described by a random matrix.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121"/>
              <a:ext cx="4590" cy="562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Quantum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Correlations in spectra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1188" y="941297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 smtClean="0">
                <a:latin typeface="Trebuchet MS" pitchFamily="34" charset="0"/>
              </a:rPr>
              <a:t>Schrödinger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en-US" altLang="cs-CZ" sz="1600" b="0" dirty="0" smtClean="0">
                <a:latin typeface="Trebuchet MS" pitchFamily="34" charset="0"/>
              </a:rPr>
              <a:t>equation is linear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>
                <a:latin typeface="Trebuchet MS" pitchFamily="34" charset="0"/>
              </a:rPr>
              <a:t>		</a:t>
            </a:r>
            <a:r>
              <a:rPr lang="en-US" altLang="cs-CZ" sz="1600" b="0" dirty="0" smtClean="0">
                <a:latin typeface="Trebuchet MS" pitchFamily="34" charset="0"/>
              </a:rPr>
              <a:t>quantum suppression of chaos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dirty="0">
                <a:latin typeface="Trebuchet MS" pitchFamily="34" charset="0"/>
              </a:rPr>
              <a:t>N</a:t>
            </a:r>
            <a:r>
              <a:rPr lang="en-US" altLang="cs-CZ" sz="1600" b="0" dirty="0" smtClean="0">
                <a:latin typeface="Trebuchet MS" pitchFamily="34" charset="0"/>
              </a:rPr>
              <a:t>o trajectories, no phase space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b="0" dirty="0" smtClean="0">
                <a:latin typeface="Trebuchet MS" pitchFamily="34" charset="0"/>
              </a:rPr>
              <a:t>E</a:t>
            </a:r>
            <a:r>
              <a:rPr lang="cs-CZ" altLang="cs-CZ" sz="1600" b="0" dirty="0" err="1" smtClean="0">
                <a:latin typeface="Trebuchet MS" pitchFamily="34" charset="0"/>
              </a:rPr>
              <a:t>nerg</a:t>
            </a:r>
            <a:r>
              <a:rPr lang="en-US" altLang="cs-CZ" sz="1600" b="0" dirty="0" smtClean="0">
                <a:latin typeface="Trebuchet MS" pitchFamily="34" charset="0"/>
              </a:rPr>
              <a:t>y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spe</a:t>
            </a:r>
            <a:r>
              <a:rPr lang="en-US" altLang="cs-CZ" sz="1600" b="0" dirty="0" smtClean="0">
                <a:latin typeface="Trebuchet MS" pitchFamily="34" charset="0"/>
              </a:rPr>
              <a:t>c</a:t>
            </a:r>
            <a:r>
              <a:rPr lang="cs-CZ" altLang="cs-CZ" sz="1600" b="0" dirty="0" smtClean="0">
                <a:latin typeface="Trebuchet MS" pitchFamily="34" charset="0"/>
              </a:rPr>
              <a:t>t</a:t>
            </a:r>
            <a:r>
              <a:rPr lang="en-US" altLang="cs-CZ" sz="1600" b="0" dirty="0" err="1" smtClean="0">
                <a:latin typeface="Trebuchet MS" pitchFamily="34" charset="0"/>
              </a:rPr>
              <a:t>ra</a:t>
            </a:r>
            <a:endParaRPr lang="cs-CZ" altLang="cs-CZ" sz="1600" b="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4846903" y="1872600"/>
                <a:ext cx="4097518" cy="676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500" dirty="0" smtClean="0">
                    <a:solidFill>
                      <a:srgbClr val="0000B4"/>
                    </a:solidFill>
                    <a:latin typeface="Trebuchet MS" pitchFamily="34" charset="0"/>
                  </a:rPr>
                  <a:t>NNS </a:t>
                </a:r>
                <a:r>
                  <a:rPr lang="cs-CZ" altLang="cs-CZ" sz="1500" dirty="0" smtClean="0">
                    <a:latin typeface="Trebuchet MS" pitchFamily="34" charset="0"/>
                  </a:rPr>
                  <a:t>– N</a:t>
                </a:r>
                <a:r>
                  <a:rPr lang="en-US" altLang="cs-CZ" sz="1500" b="0" dirty="0" err="1">
                    <a:latin typeface="Trebuchet MS" pitchFamily="34" charset="0"/>
                  </a:rPr>
                  <a:t>earest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N</a:t>
                </a:r>
                <a:r>
                  <a:rPr lang="en-US" altLang="cs-CZ" sz="1500" b="0" dirty="0">
                    <a:latin typeface="Trebuchet MS" pitchFamily="34" charset="0"/>
                  </a:rPr>
                  <a:t>eighbor </a:t>
                </a:r>
                <a:r>
                  <a:rPr lang="en-US" altLang="cs-CZ" sz="1500" dirty="0">
                    <a:latin typeface="Trebuchet MS" pitchFamily="34" charset="0"/>
                  </a:rPr>
                  <a:t>S</a:t>
                </a:r>
                <a:r>
                  <a:rPr lang="en-US" altLang="cs-CZ" sz="1500" b="0" dirty="0">
                    <a:latin typeface="Trebuchet MS" pitchFamily="34" charset="0"/>
                  </a:rPr>
                  <a:t>pacing</a:t>
                </a:r>
                <a:r>
                  <a:rPr lang="cs-CZ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 err="1" smtClean="0">
                    <a:latin typeface="Trebuchet MS" pitchFamily="34" charset="0"/>
                  </a:rPr>
                  <a:t>distribution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500" dirty="0" smtClean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- </a:t>
                </a:r>
                <a:r>
                  <a:rPr lang="cs-CZ" altLang="cs-CZ" sz="1500" dirty="0">
                    <a:latin typeface="Trebuchet MS" pitchFamily="34" charset="0"/>
                  </a:rPr>
                  <a:t>long</a:t>
                </a:r>
                <a:r>
                  <a:rPr lang="en-US" altLang="cs-CZ" sz="1500" dirty="0">
                    <a:latin typeface="Trebuchet MS" pitchFamily="34" charset="0"/>
                  </a:rPr>
                  <a:t>-range </a:t>
                </a:r>
                <a:r>
                  <a:rPr lang="en-US" altLang="cs-CZ" sz="1500" dirty="0" smtClean="0">
                    <a:latin typeface="Trebuchet MS" pitchFamily="34" charset="0"/>
                  </a:rPr>
                  <a:t>correlations</a:t>
                </a:r>
                <a:endParaRPr lang="en-US" altLang="cs-CZ" sz="15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6903" y="1872600"/>
                <a:ext cx="4097518" cy="676404"/>
              </a:xfrm>
              <a:prstGeom prst="rect">
                <a:avLst/>
              </a:prstGeom>
              <a:blipFill rotWithShape="1">
                <a:blip r:embed="rId3"/>
                <a:stretch>
                  <a:fillRect l="-446" t="-1802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Group 43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306935574"/>
              </p:ext>
            </p:extLst>
          </p:nvPr>
        </p:nvGraphicFramePr>
        <p:xfrm>
          <a:off x="581158" y="4894869"/>
          <a:ext cx="8292276" cy="1476375"/>
        </p:xfrm>
        <a:graphic>
          <a:graphicData uri="http://schemas.openxmlformats.org/drawingml/2006/table">
            <a:tbl>
              <a:tblPr/>
              <a:tblGrid>
                <a:gridCol w="1083380"/>
                <a:gridCol w="1283544"/>
                <a:gridCol w="1188487"/>
                <a:gridCol w="1349828"/>
                <a:gridCol w="2009749"/>
                <a:gridCol w="1377288"/>
              </a:tblGrid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ensemble</a:t>
                      </a:r>
                      <a:endParaRPr kumimoji="0" lang="cs-CZ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 invariance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Angular momentum</a:t>
                      </a:r>
                      <a:endParaRPr kumimoji="0" lang="cs-CZ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 invariance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2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Trebuchet MS" pitchFamily="34" charset="0"/>
                        </a:rPr>
                        <a:t>GOE</a:t>
                      </a: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Orthogonal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Symmetric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YES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endParaRPr kumimoji="0" lang="en-US" altLang="cs-CZ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/2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YES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rebuchet MS" pitchFamily="34" charset="0"/>
                        </a:rPr>
                        <a:t>GUE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Unitary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Hermitian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NO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B4"/>
                          </a:solidFill>
                          <a:effectLst/>
                          <a:latin typeface="Trebuchet MS" pitchFamily="34" charset="0"/>
                        </a:rPr>
                        <a:t>GSE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Symplectic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YES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/2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NO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3" name="Skupina 5"/>
          <p:cNvGrpSpPr>
            <a:grpSpLocks/>
          </p:cNvGrpSpPr>
          <p:nvPr/>
        </p:nvGrpSpPr>
        <p:grpSpPr bwMode="auto">
          <a:xfrm>
            <a:off x="581025" y="3586933"/>
            <a:ext cx="8363396" cy="1264391"/>
            <a:chOff x="581094" y="3587566"/>
            <a:chExt cx="8362690" cy="1264287"/>
          </a:xfrm>
        </p:grpSpPr>
        <p:sp>
          <p:nvSpPr>
            <p:cNvPr id="27701" name="Text Box 2"/>
            <p:cNvSpPr txBox="1">
              <a:spLocks noChangeArrowheads="1"/>
            </p:cNvSpPr>
            <p:nvPr/>
          </p:nvSpPr>
          <p:spPr bwMode="auto">
            <a:xfrm>
              <a:off x="581094" y="3587566"/>
              <a:ext cx="717774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2200" b="0" dirty="0" smtClean="0">
                  <a:solidFill>
                    <a:srgbClr val="CC3300"/>
                  </a:solidFill>
                  <a:latin typeface="Trebuchet MS" pitchFamily="34" charset="0"/>
                </a:rPr>
                <a:t>Gaussian random matrix ensembles</a:t>
              </a:r>
              <a:endParaRPr lang="cs-CZ" altLang="cs-CZ" sz="2200" b="0" i="1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0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8181" y="3943987"/>
                  <a:ext cx="8325603" cy="9078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8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ts val="300"/>
                    </a:spcBef>
                  </a:pPr>
                  <a:r>
                    <a:rPr lang="cs-CZ" altLang="cs-CZ" sz="1600" b="0" dirty="0" smtClean="0">
                      <a:latin typeface="Trebuchet MS" pitchFamily="34" charset="0"/>
                    </a:rPr>
                    <a:t> 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Hermitian matrix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𝐻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∈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𝐸</m:t>
                      </m:r>
                    </m:oMath>
                  </a14:m>
                  <a:r>
                    <a:rPr lang="en-US" altLang="cs-CZ" sz="1600" b="0" dirty="0" smtClean="0">
                      <a:latin typeface="Trebuchet MS" pitchFamily="34" charset="0"/>
                    </a:rPr>
                    <a:t> with probability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cs-CZ" sz="1600" b="0" i="1" smtClean="0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sz="1600" b="0" i="1" smtClean="0">
                          <a:latin typeface="Cambria Math"/>
                        </a:rPr>
                        <m:t>𝑑𝐻</m:t>
                      </m:r>
                    </m:oMath>
                  </a14:m>
                  <a:endParaRPr lang="en-US" altLang="cs-CZ" sz="1600" b="0" dirty="0" smtClean="0">
                    <a:latin typeface="Trebuchet MS" pitchFamily="34" charset="0"/>
                  </a:endParaRPr>
                </a:p>
                <a:p>
                  <a:pPr eaLnBrk="1" hangingPunct="1">
                    <a:spcBef>
                      <a:spcPts val="300"/>
                    </a:spcBef>
                  </a:pPr>
                  <a:r>
                    <a:rPr lang="cs-CZ" altLang="cs-CZ" sz="1600" b="0" dirty="0" smtClean="0">
                      <a:latin typeface="Trebuchet MS" pitchFamily="34" charset="0"/>
                    </a:rPr>
                    <a:t> 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Symmetry transformation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𝐻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′=</m:t>
                      </m:r>
                      <m:sSup>
                        <m:sSupPr>
                          <m:ctrlPr>
                            <a:rPr lang="en-US" altLang="cs-CZ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cs-CZ" sz="16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altLang="cs-CZ" sz="16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altLang="cs-CZ" sz="1600" b="0" i="1" smtClean="0">
                          <a:latin typeface="Cambria Math"/>
                        </a:rPr>
                        <m:t>𝐻𝑆</m:t>
                      </m:r>
                    </m:oMath>
                  </a14:m>
                  <a:r>
                    <a:rPr lang="en-US" altLang="cs-CZ" sz="1600" b="0" dirty="0" smtClean="0">
                      <a:latin typeface="Trebuchet MS" pitchFamily="34" charset="0"/>
                    </a:rPr>
                    <a:t> doesn’t change the probability, </a:t>
                  </a:r>
                </a:p>
                <a:p>
                  <a:pPr eaLnBrk="1" hangingPunct="1">
                    <a:spcBef>
                      <a:spcPts val="300"/>
                    </a:spcBef>
                  </a:pPr>
                  <a:r>
                    <a:rPr lang="en-US" altLang="cs-CZ" sz="1600" dirty="0">
                      <a:latin typeface="Trebuchet MS" pitchFamily="34" charset="0"/>
                    </a:rPr>
                    <a:t> 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Matrix elements are statistically independent</a:t>
                  </a:r>
                  <a:endParaRPr lang="cs-CZ" altLang="cs-CZ" sz="1600" b="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7702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8181" y="3943987"/>
                  <a:ext cx="8325603" cy="90786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93" t="-2685" b="-738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8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694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676275" y="2041525"/>
            <a:ext cx="37128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Correlation</a:t>
            </a:r>
            <a:r>
              <a:rPr lang="cs-CZ" altLang="cs-CZ" sz="16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between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individual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levels</a:t>
            </a:r>
            <a:r>
              <a:rPr lang="cs-CZ" altLang="cs-CZ" sz="1600" b="0" dirty="0" smtClean="0">
                <a:latin typeface="Trebuchet MS" pitchFamily="34" charset="0"/>
              </a:rPr>
              <a:t>:</a:t>
            </a:r>
            <a:endParaRPr lang="cs-CZ" altLang="cs-CZ" sz="1600" b="0" dirty="0">
              <a:latin typeface="Trebuchet MS" pitchFamily="34" charset="0"/>
            </a:endParaRPr>
          </a:p>
        </p:txBody>
      </p:sp>
      <p:cxnSp>
        <p:nvCxnSpPr>
          <p:cNvPr id="27696" name="Přímá spojnice se šipkou 25"/>
          <p:cNvCxnSpPr>
            <a:cxnSpLocks noChangeShapeType="1"/>
          </p:cNvCxnSpPr>
          <p:nvPr/>
        </p:nvCxnSpPr>
        <p:spPr bwMode="auto">
          <a:xfrm>
            <a:off x="2108200" y="1809750"/>
            <a:ext cx="0" cy="2873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740689" y="2600459"/>
            <a:ext cx="8184997" cy="900112"/>
            <a:chOff x="825" y="3116"/>
            <a:chExt cx="4590" cy="567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459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dirty="0">
                  <a:latin typeface="Trebuchet MS" pitchFamily="34" charset="0"/>
                </a:rPr>
                <a:t>„</a:t>
              </a:r>
              <a:r>
                <a:rPr lang="cs-CZ" altLang="cs-CZ" sz="1800" dirty="0" err="1" smtClean="0">
                  <a:latin typeface="Trebuchet MS" pitchFamily="34" charset="0"/>
                </a:rPr>
                <a:t>Wigner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en-US" altLang="cs-CZ" sz="1800" dirty="0" smtClean="0">
                  <a:latin typeface="Trebuchet MS" pitchFamily="34" charset="0"/>
                </a:rPr>
                <a:t>surmise”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>
                  <a:latin typeface="Trebuchet MS" pitchFamily="34" charset="0"/>
                </a:rPr>
                <a:t>(1950</a:t>
              </a:r>
              <a:r>
                <a:rPr lang="en-US" altLang="cs-CZ" sz="1800" dirty="0">
                  <a:latin typeface="Trebuchet MS" pitchFamily="34" charset="0"/>
                </a:rPr>
                <a:t>s)</a:t>
              </a:r>
              <a:r>
                <a:rPr lang="cs-CZ" altLang="cs-CZ" sz="1800" dirty="0">
                  <a:latin typeface="Trebuchet MS" pitchFamily="34" charset="0"/>
                </a:rPr>
                <a:t>:</a:t>
              </a:r>
              <a:r>
                <a:rPr lang="en-US" altLang="cs-CZ" sz="1800" dirty="0">
                  <a:latin typeface="Trebuchet MS" pitchFamily="34" charset="0"/>
                </a:rPr>
                <a:t> </a:t>
              </a:r>
              <a:endParaRPr lang="cs-CZ" altLang="cs-CZ" sz="180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600" b="0" dirty="0" err="1" smtClean="0">
                  <a:latin typeface="Trebuchet MS" pitchFamily="34" charset="0"/>
                </a:rPr>
                <a:t>Hamiltoni</a:t>
              </a:r>
              <a:r>
                <a:rPr lang="en-US" altLang="cs-CZ" sz="1600" b="0" dirty="0" smtClean="0">
                  <a:latin typeface="Trebuchet MS" pitchFamily="34" charset="0"/>
                </a:rPr>
                <a:t>a</a:t>
              </a:r>
              <a:r>
                <a:rPr lang="cs-CZ" altLang="cs-CZ" sz="1600" b="0" dirty="0" smtClean="0">
                  <a:latin typeface="Trebuchet MS" pitchFamily="34" charset="0"/>
                </a:rPr>
                <a:t>n</a:t>
              </a:r>
              <a:r>
                <a:rPr lang="en-US" altLang="cs-CZ" sz="1600" b="0" dirty="0" smtClean="0">
                  <a:latin typeface="Trebuchet MS" pitchFamily="34" charset="0"/>
                </a:rPr>
                <a:t> of a complex quantum system </a:t>
              </a:r>
              <a:r>
                <a:rPr lang="cs-CZ" altLang="cs-CZ" sz="1600" b="0" dirty="0" smtClean="0">
                  <a:latin typeface="Trebuchet MS" pitchFamily="34" charset="0"/>
                </a:rPr>
                <a:t>(</a:t>
              </a:r>
              <a:r>
                <a:rPr lang="en-US" altLang="cs-CZ" sz="1600" dirty="0" smtClean="0">
                  <a:latin typeface="Trebuchet MS" pitchFamily="34" charset="0"/>
                </a:rPr>
                <a:t>e.g. a highly excited atomic nucleus</a:t>
              </a:r>
              <a:r>
                <a:rPr lang="cs-CZ" altLang="cs-CZ" sz="1600" b="0" dirty="0" smtClean="0">
                  <a:latin typeface="Trebuchet MS" pitchFamily="34" charset="0"/>
                </a:rPr>
                <a:t>) </a:t>
              </a:r>
              <a:r>
                <a:rPr lang="en-US" altLang="cs-CZ" sz="1600" b="0" dirty="0" smtClean="0">
                  <a:latin typeface="Trebuchet MS" pitchFamily="34" charset="0"/>
                </a:rPr>
                <a:t>can be described by a random matrix.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121"/>
              <a:ext cx="4590" cy="562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Quantum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Correlations in spectra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1188" y="941297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 smtClean="0">
                <a:latin typeface="Trebuchet MS" pitchFamily="34" charset="0"/>
              </a:rPr>
              <a:t>Schrödinger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en-US" altLang="cs-CZ" sz="1600" b="0" dirty="0" smtClean="0">
                <a:latin typeface="Trebuchet MS" pitchFamily="34" charset="0"/>
              </a:rPr>
              <a:t>equation is linear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>
                <a:latin typeface="Trebuchet MS" pitchFamily="34" charset="0"/>
              </a:rPr>
              <a:t>		</a:t>
            </a:r>
            <a:r>
              <a:rPr lang="en-US" altLang="cs-CZ" sz="1600" b="0" dirty="0" smtClean="0">
                <a:latin typeface="Trebuchet MS" pitchFamily="34" charset="0"/>
              </a:rPr>
              <a:t>quantum suppression of chaos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dirty="0">
                <a:latin typeface="Trebuchet MS" pitchFamily="34" charset="0"/>
              </a:rPr>
              <a:t>N</a:t>
            </a:r>
            <a:r>
              <a:rPr lang="en-US" altLang="cs-CZ" sz="1600" b="0" dirty="0" smtClean="0">
                <a:latin typeface="Trebuchet MS" pitchFamily="34" charset="0"/>
              </a:rPr>
              <a:t>o trajectories, no phase space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b="0" dirty="0" smtClean="0">
                <a:latin typeface="Trebuchet MS" pitchFamily="34" charset="0"/>
              </a:rPr>
              <a:t>E</a:t>
            </a:r>
            <a:r>
              <a:rPr lang="cs-CZ" altLang="cs-CZ" sz="1600" b="0" dirty="0" err="1" smtClean="0">
                <a:latin typeface="Trebuchet MS" pitchFamily="34" charset="0"/>
              </a:rPr>
              <a:t>nerg</a:t>
            </a:r>
            <a:r>
              <a:rPr lang="en-US" altLang="cs-CZ" sz="1600" b="0" dirty="0" smtClean="0">
                <a:latin typeface="Trebuchet MS" pitchFamily="34" charset="0"/>
              </a:rPr>
              <a:t>y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spe</a:t>
            </a:r>
            <a:r>
              <a:rPr lang="en-US" altLang="cs-CZ" sz="1600" b="0" dirty="0" smtClean="0">
                <a:latin typeface="Trebuchet MS" pitchFamily="34" charset="0"/>
              </a:rPr>
              <a:t>c</a:t>
            </a:r>
            <a:r>
              <a:rPr lang="cs-CZ" altLang="cs-CZ" sz="1600" b="0" dirty="0" smtClean="0">
                <a:latin typeface="Trebuchet MS" pitchFamily="34" charset="0"/>
              </a:rPr>
              <a:t>t</a:t>
            </a:r>
            <a:r>
              <a:rPr lang="en-US" altLang="cs-CZ" sz="1600" b="0" dirty="0" err="1" smtClean="0">
                <a:latin typeface="Trebuchet MS" pitchFamily="34" charset="0"/>
              </a:rPr>
              <a:t>ra</a:t>
            </a:r>
            <a:endParaRPr lang="cs-CZ" altLang="cs-CZ" sz="1600" b="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6725629" y="4438447"/>
                <a:ext cx="234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cs-CZ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cs-CZ" i="1">
                                  <a:latin typeface="Cambria Math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cs-CZ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cs-CZ" i="1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cs-CZ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cs-CZ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cs-CZ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cs-CZ" i="1">
                          <a:latin typeface="Cambria Math"/>
                        </a:rPr>
                        <m:t>=</m:t>
                      </m:r>
                      <m:r>
                        <a:rPr lang="en-US" altLang="cs-CZ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cs-CZ" i="1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i="1">
                          <a:latin typeface="Cambria Math"/>
                        </a:rPr>
                        <m:t>𝑑𝐻</m:t>
                      </m:r>
                    </m:oMath>
                  </m:oMathPara>
                </a14:m>
                <a:endParaRPr lang="en-US" altLang="cs-CZ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629" y="4438447"/>
                <a:ext cx="234609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Skupina 23"/>
          <p:cNvGrpSpPr>
            <a:grpSpLocks/>
          </p:cNvGrpSpPr>
          <p:nvPr/>
        </p:nvGrpSpPr>
        <p:grpSpPr bwMode="auto">
          <a:xfrm>
            <a:off x="1645913" y="941297"/>
            <a:ext cx="5934075" cy="5449710"/>
            <a:chOff x="786128" y="798768"/>
            <a:chExt cx="5934009" cy="5448566"/>
          </a:xfrm>
        </p:grpSpPr>
        <p:sp>
          <p:nvSpPr>
            <p:cNvPr id="25" name="Obdélník 24"/>
            <p:cNvSpPr/>
            <p:nvPr/>
          </p:nvSpPr>
          <p:spPr bwMode="auto">
            <a:xfrm>
              <a:off x="786128" y="798768"/>
              <a:ext cx="5934009" cy="544856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879802" y="816182"/>
              <a:ext cx="5840334" cy="430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2200" b="1" dirty="0" smtClean="0">
                  <a:solidFill>
                    <a:srgbClr val="0000B4"/>
                  </a:solidFill>
                  <a:latin typeface="Trebuchet MS" pitchFamily="34" charset="0"/>
                </a:rPr>
                <a:t>Nearest </a:t>
              </a:r>
              <a:r>
                <a:rPr lang="en-US" altLang="cs-CZ" sz="2200" b="1" dirty="0" err="1" smtClean="0">
                  <a:solidFill>
                    <a:srgbClr val="0000B4"/>
                  </a:solidFill>
                  <a:latin typeface="Trebuchet MS" pitchFamily="34" charset="0"/>
                </a:rPr>
                <a:t>neighbour</a:t>
              </a:r>
              <a:r>
                <a:rPr lang="en-US" altLang="cs-CZ" sz="2200" b="1" dirty="0" smtClean="0">
                  <a:solidFill>
                    <a:srgbClr val="0000B4"/>
                  </a:solidFill>
                  <a:latin typeface="Trebuchet MS" pitchFamily="34" charset="0"/>
                </a:rPr>
                <a:t> spacing distribution</a:t>
              </a:r>
              <a:endParaRPr lang="cs-CZ" altLang="cs-CZ" sz="2200" b="1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grpSp>
          <p:nvGrpSpPr>
            <p:cNvPr id="30" name="Skupina 100"/>
            <p:cNvGrpSpPr>
              <a:grpSpLocks/>
            </p:cNvGrpSpPr>
            <p:nvPr/>
          </p:nvGrpSpPr>
          <p:grpSpPr bwMode="auto">
            <a:xfrm>
              <a:off x="974665" y="1253941"/>
              <a:ext cx="5666759" cy="3163715"/>
              <a:chOff x="2528888" y="1511473"/>
              <a:chExt cx="5666759" cy="3163715"/>
            </a:xfrm>
          </p:grpSpPr>
          <p:pic>
            <p:nvPicPr>
              <p:cNvPr id="39" name="Picture 25" descr="GS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0350" y="3117850"/>
                <a:ext cx="1312863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 descr="Comparison of spectr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034" y="1563996"/>
                <a:ext cx="5535613" cy="1585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Line 4"/>
              <p:cNvSpPr>
                <a:spLocks noChangeShapeType="1"/>
              </p:cNvSpPr>
              <p:nvPr/>
            </p:nvSpPr>
            <p:spPr bwMode="auto">
              <a:xfrm flipV="1">
                <a:off x="3027363" y="1667182"/>
                <a:ext cx="0" cy="13430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Text Box 5"/>
              <p:cNvSpPr txBox="1">
                <a:spLocks noChangeArrowheads="1"/>
              </p:cNvSpPr>
              <p:nvPr/>
            </p:nvSpPr>
            <p:spPr bwMode="auto">
              <a:xfrm>
                <a:off x="2625725" y="1511473"/>
                <a:ext cx="47942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0" i="1">
                    <a:latin typeface="Arial" charset="0"/>
                  </a:rPr>
                  <a:t>E</a:t>
                </a:r>
              </a:p>
            </p:txBody>
          </p:sp>
          <p:sp>
            <p:nvSpPr>
              <p:cNvPr id="43" name="Text Box 7"/>
              <p:cNvSpPr txBox="1">
                <a:spLocks noChangeArrowheads="1"/>
              </p:cNvSpPr>
              <p:nvPr/>
            </p:nvSpPr>
            <p:spPr bwMode="auto">
              <a:xfrm>
                <a:off x="3740150" y="2114550"/>
                <a:ext cx="1841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pic>
            <p:nvPicPr>
              <p:cNvPr id="44" name="Picture 18" descr="GU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6700" y="3127375"/>
                <a:ext cx="1312863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0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4813" y="3981450"/>
                <a:ext cx="1111250" cy="403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</p:pic>
          <p:pic>
            <p:nvPicPr>
              <p:cNvPr id="46" name="Picture 2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0538" y="3984625"/>
                <a:ext cx="858837" cy="388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</p:pic>
          <p:pic>
            <p:nvPicPr>
              <p:cNvPr id="47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9288" y="3967163"/>
                <a:ext cx="7461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</p:pic>
          <p:pic>
            <p:nvPicPr>
              <p:cNvPr id="48" name="Picture 23" descr="Poisson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5288" y="3125788"/>
                <a:ext cx="1312862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4" descr="GO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1625" y="3117850"/>
                <a:ext cx="1312863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 Box 26"/>
              <p:cNvSpPr txBox="1">
                <a:spLocks noChangeArrowheads="1"/>
              </p:cNvSpPr>
              <p:nvPr/>
            </p:nvSpPr>
            <p:spPr bwMode="auto">
              <a:xfrm>
                <a:off x="2528888" y="3292475"/>
                <a:ext cx="46355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b="0" i="1">
                    <a:latin typeface="Arial" charset="0"/>
                  </a:rPr>
                  <a:t>P</a:t>
                </a:r>
                <a:r>
                  <a:rPr lang="en-US" altLang="cs-CZ" sz="1200">
                    <a:latin typeface="Arial" charset="0"/>
                  </a:rPr>
                  <a:t>(</a:t>
                </a:r>
                <a:r>
                  <a:rPr lang="en-US" altLang="cs-CZ" sz="1200" b="0" i="1">
                    <a:latin typeface="Arial" charset="0"/>
                  </a:rPr>
                  <a:t>s</a:t>
                </a:r>
                <a:r>
                  <a:rPr lang="en-US" altLang="cs-CZ" sz="1200">
                    <a:latin typeface="Arial" charset="0"/>
                  </a:rPr>
                  <a:t>)</a:t>
                </a:r>
                <a:endParaRPr lang="cs-CZ" altLang="cs-CZ" sz="1200">
                  <a:latin typeface="Arial" charset="0"/>
                </a:endParaRPr>
              </a:p>
            </p:txBody>
          </p:sp>
          <p:pic>
            <p:nvPicPr>
              <p:cNvPr id="51" name="Picture 3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6463" y="4025900"/>
                <a:ext cx="485775" cy="260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</p:pic>
          <p:sp>
            <p:nvSpPr>
              <p:cNvPr id="52" name="Text Box 31"/>
              <p:cNvSpPr txBox="1">
                <a:spLocks noChangeArrowheads="1"/>
              </p:cNvSpPr>
              <p:nvPr/>
            </p:nvSpPr>
            <p:spPr bwMode="auto">
              <a:xfrm>
                <a:off x="4597400" y="3206750"/>
                <a:ext cx="6318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F00000"/>
                    </a:solidFill>
                    <a:latin typeface="Trebuchet MS" pitchFamily="34" charset="0"/>
                  </a:rPr>
                  <a:t>GOE</a:t>
                </a:r>
              </a:p>
            </p:txBody>
          </p:sp>
          <p:sp>
            <p:nvSpPr>
              <p:cNvPr id="53" name="Text Box 32"/>
              <p:cNvSpPr txBox="1">
                <a:spLocks noChangeArrowheads="1"/>
              </p:cNvSpPr>
              <p:nvPr/>
            </p:nvSpPr>
            <p:spPr bwMode="auto">
              <a:xfrm>
                <a:off x="5821363" y="3197225"/>
                <a:ext cx="6318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339933"/>
                    </a:solidFill>
                    <a:latin typeface="Trebuchet MS" pitchFamily="34" charset="0"/>
                  </a:rPr>
                  <a:t>GUE</a:t>
                </a:r>
              </a:p>
            </p:txBody>
          </p:sp>
          <p:sp>
            <p:nvSpPr>
              <p:cNvPr id="54" name="Text Box 33"/>
              <p:cNvSpPr txBox="1">
                <a:spLocks noChangeArrowheads="1"/>
              </p:cNvSpPr>
              <p:nvPr/>
            </p:nvSpPr>
            <p:spPr bwMode="auto">
              <a:xfrm>
                <a:off x="7205663" y="3214688"/>
                <a:ext cx="63182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0000B4"/>
                    </a:solidFill>
                    <a:latin typeface="Trebuchet MS" pitchFamily="34" charset="0"/>
                  </a:rPr>
                  <a:t>GSE</a:t>
                </a:r>
              </a:p>
            </p:txBody>
          </p:sp>
          <p:sp>
            <p:nvSpPr>
              <p:cNvPr id="55" name="Text Box 34"/>
              <p:cNvSpPr txBox="1">
                <a:spLocks noChangeArrowheads="1"/>
              </p:cNvSpPr>
              <p:nvPr/>
            </p:nvSpPr>
            <p:spPr bwMode="auto">
              <a:xfrm>
                <a:off x="3279775" y="3198813"/>
                <a:ext cx="130651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600">
                    <a:latin typeface="Trebuchet MS" pitchFamily="34" charset="0"/>
                  </a:rPr>
                  <a:t>Poisson</a:t>
                </a:r>
              </a:p>
            </p:txBody>
          </p:sp>
          <p:sp>
            <p:nvSpPr>
              <p:cNvPr id="56" name="Oval 36"/>
              <p:cNvSpPr>
                <a:spLocks noChangeArrowheads="1"/>
              </p:cNvSpPr>
              <p:nvPr/>
            </p:nvSpPr>
            <p:spPr bwMode="auto">
              <a:xfrm>
                <a:off x="4606925" y="4065588"/>
                <a:ext cx="188913" cy="214312"/>
              </a:xfrm>
              <a:prstGeom prst="ellipse">
                <a:avLst/>
              </a:prstGeom>
              <a:solidFill>
                <a:srgbClr val="FFCC0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57" name="Oval 37"/>
              <p:cNvSpPr>
                <a:spLocks noChangeArrowheads="1"/>
              </p:cNvSpPr>
              <p:nvPr/>
            </p:nvSpPr>
            <p:spPr bwMode="auto">
              <a:xfrm>
                <a:off x="5816600" y="4065588"/>
                <a:ext cx="196850" cy="219075"/>
              </a:xfrm>
              <a:prstGeom prst="ellipse">
                <a:avLst/>
              </a:prstGeom>
              <a:solidFill>
                <a:srgbClr val="FFCC0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58" name="Oval 38"/>
              <p:cNvSpPr>
                <a:spLocks noChangeArrowheads="1"/>
              </p:cNvSpPr>
              <p:nvPr/>
            </p:nvSpPr>
            <p:spPr bwMode="auto">
              <a:xfrm>
                <a:off x="7256463" y="4054475"/>
                <a:ext cx="196850" cy="219075"/>
              </a:xfrm>
              <a:prstGeom prst="ellipse">
                <a:avLst/>
              </a:prstGeom>
              <a:solidFill>
                <a:srgbClr val="FFCC0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59" name="Text Box 42"/>
              <p:cNvSpPr txBox="1">
                <a:spLocks noChangeArrowheads="1"/>
              </p:cNvSpPr>
              <p:nvPr/>
            </p:nvSpPr>
            <p:spPr bwMode="auto">
              <a:xfrm>
                <a:off x="5127625" y="4308475"/>
                <a:ext cx="23590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800" dirty="0" smtClean="0">
                    <a:solidFill>
                      <a:srgbClr val="CC3300"/>
                    </a:solidFill>
                    <a:latin typeface="Trebuchet MS" pitchFamily="34" charset="0"/>
                  </a:rPr>
                  <a:t>CHAOTIC system</a:t>
                </a:r>
                <a:endParaRPr lang="cs-CZ" altLang="cs-CZ" sz="1800" dirty="0">
                  <a:solidFill>
                    <a:srgbClr val="CC33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0" name="Text Box 43"/>
              <p:cNvSpPr txBox="1">
                <a:spLocks noChangeArrowheads="1"/>
              </p:cNvSpPr>
              <p:nvPr/>
            </p:nvSpPr>
            <p:spPr bwMode="auto">
              <a:xfrm>
                <a:off x="2545602" y="4294188"/>
                <a:ext cx="22653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800" dirty="0" smtClean="0">
                    <a:latin typeface="Trebuchet MS" pitchFamily="34" charset="0"/>
                  </a:rPr>
                  <a:t>REGULAR system</a:t>
                </a:r>
                <a:endParaRPr lang="cs-CZ" altLang="cs-CZ" sz="1800" dirty="0">
                  <a:latin typeface="Trebuchet MS" pitchFamily="34" charset="0"/>
                </a:endParaRPr>
              </a:p>
            </p:txBody>
          </p:sp>
        </p:grp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2385259" y="4767826"/>
              <a:ext cx="252750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000" dirty="0" smtClean="0">
                  <a:solidFill>
                    <a:srgbClr val="0000B4"/>
                  </a:solidFill>
                  <a:latin typeface="Trebuchet MS" pitchFamily="34" charset="0"/>
                </a:rPr>
                <a:t>Brody distribution</a:t>
              </a:r>
              <a:endParaRPr lang="cs-CZ" altLang="cs-CZ" sz="20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>
              <a:off x="879804" y="5122505"/>
              <a:ext cx="5734814" cy="576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en-US" altLang="cs-CZ" sz="1500" b="0" dirty="0" smtClean="0">
                  <a:latin typeface="Trebuchet MS" pitchFamily="34" charset="0"/>
                </a:rPr>
                <a:t>Smoothly (but artificially) connects Poisson and GOE NNSDs</a:t>
              </a:r>
              <a:endParaRPr lang="cs-CZ" altLang="cs-CZ" sz="1500" b="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cs-CZ" altLang="cs-CZ" sz="1500" b="0" dirty="0" smtClean="0">
                  <a:latin typeface="Trebuchet MS" pitchFamily="34" charset="0"/>
                </a:rPr>
                <a:t>Brody </a:t>
              </a:r>
              <a:r>
                <a:rPr lang="cs-CZ" altLang="cs-CZ" sz="1500" b="0" dirty="0" err="1" smtClean="0">
                  <a:latin typeface="Trebuchet MS" pitchFamily="34" charset="0"/>
                </a:rPr>
                <a:t>paramet</a:t>
              </a:r>
              <a:r>
                <a:rPr lang="en-US" altLang="cs-CZ" sz="1500" b="0" dirty="0" smtClean="0">
                  <a:latin typeface="Trebuchet MS" pitchFamily="34" charset="0"/>
                </a:rPr>
                <a:t>e</a:t>
              </a:r>
              <a:r>
                <a:rPr lang="cs-CZ" altLang="cs-CZ" sz="1500" b="0" dirty="0" smtClean="0">
                  <a:latin typeface="Trebuchet MS" pitchFamily="34" charset="0"/>
                </a:rPr>
                <a:t>r </a:t>
              </a:r>
              <a:r>
                <a:rPr lang="cs-CZ" altLang="cs-CZ" sz="1500" b="0" dirty="0">
                  <a:latin typeface="Symbol" pitchFamily="18" charset="2"/>
                </a:rPr>
                <a:t>w</a:t>
              </a:r>
              <a:r>
                <a:rPr lang="cs-CZ" altLang="cs-CZ" sz="1500" b="0" dirty="0">
                  <a:latin typeface="Trebuchet MS" pitchFamily="34" charset="0"/>
                </a:rPr>
                <a:t> </a:t>
              </a:r>
              <a:r>
                <a:rPr lang="cs-CZ" altLang="cs-CZ" sz="1500" b="0" dirty="0" smtClean="0">
                  <a:latin typeface="Trebuchet MS" pitchFamily="34" charset="0"/>
                </a:rPr>
                <a:t>– </a:t>
              </a:r>
              <a:r>
                <a:rPr lang="en-US" altLang="cs-CZ" sz="1500" dirty="0" err="1" smtClean="0">
                  <a:solidFill>
                    <a:srgbClr val="CC3300"/>
                  </a:solidFill>
                  <a:latin typeface="Trebuchet MS" pitchFamily="34" charset="0"/>
                </a:rPr>
                <a:t>chaoticity</a:t>
              </a:r>
              <a:r>
                <a:rPr lang="en-US" altLang="cs-CZ" sz="1500" dirty="0" smtClean="0">
                  <a:solidFill>
                    <a:srgbClr val="CC3300"/>
                  </a:solidFill>
                  <a:latin typeface="Trebuchet MS" pitchFamily="34" charset="0"/>
                </a:rPr>
                <a:t> measure </a:t>
              </a:r>
              <a:r>
                <a:rPr lang="en-US" altLang="cs-CZ" sz="1500" dirty="0" smtClean="0">
                  <a:latin typeface="Trebuchet MS" pitchFamily="34" charset="0"/>
                </a:rPr>
                <a:t>of the </a:t>
              </a:r>
              <a:r>
                <a:rPr lang="cs-CZ" altLang="cs-CZ" sz="1500" b="0" dirty="0" err="1" smtClean="0">
                  <a:latin typeface="Trebuchet MS" pitchFamily="34" charset="0"/>
                </a:rPr>
                <a:t>syst</a:t>
              </a:r>
              <a:r>
                <a:rPr lang="en-US" altLang="cs-CZ" sz="1500" b="0" dirty="0" err="1" smtClean="0">
                  <a:latin typeface="Trebuchet MS" pitchFamily="34" charset="0"/>
                </a:rPr>
                <a:t>em</a:t>
              </a:r>
              <a:endParaRPr lang="cs-CZ" altLang="cs-CZ" sz="1500" b="0" dirty="0">
                <a:latin typeface="Trebuchet MS" pitchFamily="34" charset="0"/>
              </a:endParaRPr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2819385" y="5257775"/>
              <a:ext cx="184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rebuchet MS" pitchFamily="34" charset="0"/>
              </a:endParaRPr>
            </a:p>
          </p:txBody>
        </p:sp>
        <p:pic>
          <p:nvPicPr>
            <p:cNvPr id="35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093" y="5720398"/>
              <a:ext cx="1406525" cy="44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6" descr="sp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01" y="5712374"/>
              <a:ext cx="39370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4405447" y="4392080"/>
              <a:ext cx="0" cy="4127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67"/>
            <p:cNvSpPr>
              <a:spLocks noChangeShapeType="1"/>
            </p:cNvSpPr>
            <p:nvPr/>
          </p:nvSpPr>
          <p:spPr bwMode="auto">
            <a:xfrm>
              <a:off x="2693927" y="4398474"/>
              <a:ext cx="0" cy="412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396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705225"/>
            <a:ext cx="36385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17538" y="333375"/>
            <a:ext cx="2062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1/f </a:t>
            </a:r>
            <a:r>
              <a:rPr lang="en-US" alt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noise</a:t>
            </a:r>
            <a:endParaRPr lang="cs-CZ" alt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3072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728788"/>
            <a:ext cx="1847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30725" name="Pictur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970088"/>
            <a:ext cx="1158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30726" name="Skupina 1"/>
          <p:cNvGrpSpPr>
            <a:grpSpLocks/>
          </p:cNvGrpSpPr>
          <p:nvPr/>
        </p:nvGrpSpPr>
        <p:grpSpPr bwMode="auto">
          <a:xfrm>
            <a:off x="2054225" y="3349625"/>
            <a:ext cx="1571625" cy="776288"/>
            <a:chOff x="5389735" y="2447925"/>
            <a:chExt cx="1571625" cy="776288"/>
          </a:xfrm>
        </p:grpSpPr>
        <p:pic>
          <p:nvPicPr>
            <p:cNvPr id="30766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16" y="2484438"/>
              <a:ext cx="1482725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sp>
          <p:nvSpPr>
            <p:cNvPr id="30767" name="Rectangle 33"/>
            <p:cNvSpPr>
              <a:spLocks noChangeArrowheads="1"/>
            </p:cNvSpPr>
            <p:nvPr/>
          </p:nvSpPr>
          <p:spPr bwMode="auto">
            <a:xfrm>
              <a:off x="5389735" y="2447925"/>
              <a:ext cx="1571625" cy="776288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30727" name="AutoShape 21"/>
          <p:cNvSpPr>
            <a:spLocks noChangeArrowheads="1"/>
          </p:cNvSpPr>
          <p:nvPr/>
        </p:nvSpPr>
        <p:spPr bwMode="auto">
          <a:xfrm>
            <a:off x="2503488" y="2698750"/>
            <a:ext cx="352425" cy="454025"/>
          </a:xfrm>
          <a:prstGeom prst="downArrow">
            <a:avLst>
              <a:gd name="adj1" fmla="val 50000"/>
              <a:gd name="adj2" fmla="val 30299"/>
            </a:avLst>
          </a:prstGeom>
          <a:solidFill>
            <a:schemeClr val="accent1"/>
          </a:solidFill>
          <a:ln w="19050">
            <a:solidFill>
              <a:srgbClr val="CC3300"/>
            </a:solidFill>
            <a:miter lim="800000"/>
            <a:headEnd type="none" w="sm" len="sm"/>
            <a:tailEnd type="none" w="lg" len="med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0728" name="Rectangle 46"/>
          <p:cNvSpPr>
            <a:spLocks noChangeArrowheads="1"/>
          </p:cNvSpPr>
          <p:nvPr/>
        </p:nvSpPr>
        <p:spPr bwMode="auto">
          <a:xfrm>
            <a:off x="452438" y="6423025"/>
            <a:ext cx="40354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cs-CZ" sz="1300" b="0">
                <a:latin typeface="Trebuchet MS" pitchFamily="34" charset="0"/>
              </a:rPr>
              <a:t>A. Rela</a:t>
            </a:r>
            <a:r>
              <a:rPr lang="es-MX" altLang="cs-CZ" sz="1300" b="0">
                <a:latin typeface="Trebuchet MS" pitchFamily="34" charset="0"/>
              </a:rPr>
              <a:t>ñ</a:t>
            </a:r>
            <a:r>
              <a:rPr lang="pt-BR" altLang="cs-CZ" sz="1300" b="0">
                <a:latin typeface="Trebuchet MS" pitchFamily="34" charset="0"/>
              </a:rPr>
              <a:t>o</a:t>
            </a:r>
            <a:r>
              <a:rPr lang="cs-CZ" altLang="cs-CZ" sz="1300" b="0">
                <a:latin typeface="Trebuchet MS" pitchFamily="34" charset="0"/>
              </a:rPr>
              <a:t> </a:t>
            </a:r>
            <a:r>
              <a:rPr lang="cs-CZ" altLang="cs-CZ" sz="1300" b="0" i="1">
                <a:latin typeface="Trebuchet MS" pitchFamily="34" charset="0"/>
              </a:rPr>
              <a:t>et al.</a:t>
            </a:r>
            <a:r>
              <a:rPr lang="pt-BR" altLang="cs-CZ" sz="1300" b="0">
                <a:latin typeface="Trebuchet MS" pitchFamily="34" charset="0"/>
              </a:rPr>
              <a:t>, Phys. Rev. Lett. </a:t>
            </a:r>
            <a:r>
              <a:rPr lang="pt-BR" altLang="cs-CZ" sz="1300">
                <a:latin typeface="Trebuchet MS" pitchFamily="34" charset="0"/>
              </a:rPr>
              <a:t>89</a:t>
            </a:r>
            <a:r>
              <a:rPr lang="pt-BR" altLang="cs-CZ" sz="1300" b="0">
                <a:latin typeface="Trebuchet MS" pitchFamily="34" charset="0"/>
              </a:rPr>
              <a:t>, 244102 (2002)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300" b="0">
                <a:latin typeface="Trebuchet MS" pitchFamily="34" charset="0"/>
              </a:rPr>
              <a:t>E. Faleiro </a:t>
            </a:r>
            <a:r>
              <a:rPr lang="en-US" altLang="cs-CZ" sz="1300" b="0" i="1">
                <a:latin typeface="Trebuchet MS" pitchFamily="34" charset="0"/>
              </a:rPr>
              <a:t>et al.</a:t>
            </a:r>
            <a:r>
              <a:rPr lang="en-US" altLang="cs-CZ" sz="1300" b="0">
                <a:latin typeface="Trebuchet MS" pitchFamily="34" charset="0"/>
              </a:rPr>
              <a:t>, Phys. Rev. Lett. </a:t>
            </a:r>
            <a:r>
              <a:rPr lang="en-US" altLang="cs-CZ" sz="1300">
                <a:latin typeface="Trebuchet MS" pitchFamily="34" charset="0"/>
              </a:rPr>
              <a:t>93</a:t>
            </a:r>
            <a:r>
              <a:rPr lang="en-US" altLang="cs-CZ" sz="1300" b="0">
                <a:latin typeface="Trebuchet MS" pitchFamily="34" charset="0"/>
              </a:rPr>
              <a:t>, 244101 (2004)</a:t>
            </a:r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3336925" y="4194175"/>
            <a:ext cx="320675" cy="6810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>
            <a:off x="1901825" y="4310063"/>
            <a:ext cx="777875" cy="798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043520" y="5487988"/>
            <a:ext cx="2359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>
                <a:solidFill>
                  <a:srgbClr val="CC3300"/>
                </a:solidFill>
                <a:latin typeface="Trebuchet MS" pitchFamily="34" charset="0"/>
              </a:rPr>
              <a:t>CHAOTIC </a:t>
            </a:r>
            <a:r>
              <a:rPr lang="cs-CZ" altLang="cs-CZ" sz="1800" dirty="0" err="1" smtClean="0">
                <a:solidFill>
                  <a:srgbClr val="CC3300"/>
                </a:solidFill>
                <a:latin typeface="Trebuchet MS" pitchFamily="34" charset="0"/>
              </a:rPr>
              <a:t>syst</a:t>
            </a:r>
            <a:r>
              <a:rPr lang="en-US" altLang="cs-CZ" sz="1800" dirty="0" smtClean="0">
                <a:solidFill>
                  <a:srgbClr val="CC3300"/>
                </a:solidFill>
                <a:latin typeface="Trebuchet MS" pitchFamily="34" charset="0"/>
              </a:rPr>
              <a:t>e</a:t>
            </a:r>
            <a:r>
              <a:rPr lang="cs-CZ" altLang="cs-CZ" sz="1800" dirty="0" smtClean="0">
                <a:solidFill>
                  <a:srgbClr val="CC3300"/>
                </a:solidFill>
                <a:latin typeface="Trebuchet MS" pitchFamily="34" charset="0"/>
              </a:rPr>
              <a:t>m</a:t>
            </a:r>
            <a:endParaRPr lang="cs-CZ" altLang="cs-CZ" sz="1800" dirty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1206500" y="5002213"/>
            <a:ext cx="77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u="sng">
                <a:latin typeface="Symbol" pitchFamily="18" charset="2"/>
              </a:rPr>
              <a:t>a</a:t>
            </a:r>
            <a:r>
              <a:rPr lang="cs-CZ" altLang="cs-CZ" sz="1800" b="0" u="sng">
                <a:latin typeface="Arial" charset="0"/>
              </a:rPr>
              <a:t> </a:t>
            </a:r>
            <a:r>
              <a:rPr lang="en-US" altLang="cs-CZ" sz="1800" b="0" u="sng">
                <a:latin typeface="Arial" charset="0"/>
              </a:rPr>
              <a:t>= </a:t>
            </a:r>
            <a:r>
              <a:rPr lang="cs-CZ" altLang="cs-CZ" sz="1800" b="0" u="sng">
                <a:latin typeface="Arial" charset="0"/>
              </a:rPr>
              <a:t>2</a:t>
            </a:r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2908300" y="4310063"/>
            <a:ext cx="668338" cy="798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3576638" y="5002213"/>
            <a:ext cx="77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u="sng">
                <a:solidFill>
                  <a:srgbClr val="CC3300"/>
                </a:solidFill>
                <a:latin typeface="Symbol" pitchFamily="18" charset="2"/>
              </a:rPr>
              <a:t>a</a:t>
            </a:r>
            <a:r>
              <a:rPr lang="cs-CZ" altLang="cs-CZ" sz="1800" b="0" u="sng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cs-CZ" sz="1800" b="0" u="sng">
                <a:solidFill>
                  <a:srgbClr val="CC3300"/>
                </a:solidFill>
                <a:latin typeface="Arial" charset="0"/>
              </a:rPr>
              <a:t>= </a:t>
            </a:r>
            <a:r>
              <a:rPr lang="cs-CZ" altLang="cs-CZ" sz="1800" b="0" u="sng">
                <a:solidFill>
                  <a:srgbClr val="CC3300"/>
                </a:solidFill>
                <a:latin typeface="Arial" charset="0"/>
              </a:rPr>
              <a:t>1</a:t>
            </a:r>
          </a:p>
        </p:txBody>
      </p:sp>
      <p:sp>
        <p:nvSpPr>
          <p:cNvPr id="30735" name="Text Box 12"/>
          <p:cNvSpPr txBox="1">
            <a:spLocks noChangeArrowheads="1"/>
          </p:cNvSpPr>
          <p:nvPr/>
        </p:nvSpPr>
        <p:spPr bwMode="auto">
          <a:xfrm>
            <a:off x="593592" y="5484813"/>
            <a:ext cx="2265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dirty="0" smtClean="0">
                <a:latin typeface="Trebuchet MS" pitchFamily="34" charset="0"/>
              </a:rPr>
              <a:t>REGULAR </a:t>
            </a:r>
            <a:r>
              <a:rPr lang="cs-CZ" altLang="cs-CZ" sz="1800" dirty="0" err="1" smtClean="0">
                <a:latin typeface="Trebuchet MS" pitchFamily="34" charset="0"/>
              </a:rPr>
              <a:t>syst</a:t>
            </a:r>
            <a:r>
              <a:rPr lang="en-US" altLang="cs-CZ" sz="1800" dirty="0" smtClean="0">
                <a:latin typeface="Trebuchet MS" pitchFamily="34" charset="0"/>
              </a:rPr>
              <a:t>e</a:t>
            </a:r>
            <a:r>
              <a:rPr lang="cs-CZ" altLang="cs-CZ" sz="1800" dirty="0" smtClean="0">
                <a:latin typeface="Trebuchet MS" pitchFamily="34" charset="0"/>
              </a:rPr>
              <a:t>m</a:t>
            </a:r>
            <a:endParaRPr lang="cs-CZ" altLang="cs-CZ" sz="1800" dirty="0">
              <a:latin typeface="Trebuchet MS" pitchFamily="34" charset="0"/>
            </a:endParaRPr>
          </a:p>
        </p:txBody>
      </p:sp>
      <p:sp>
        <p:nvSpPr>
          <p:cNvPr id="30736" name="Text Box 34"/>
          <p:cNvSpPr txBox="1">
            <a:spLocks noChangeArrowheads="1"/>
          </p:cNvSpPr>
          <p:nvPr/>
        </p:nvSpPr>
        <p:spPr bwMode="auto">
          <a:xfrm>
            <a:off x="6492875" y="394335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Symbol" pitchFamily="18" charset="2"/>
              </a:rPr>
              <a:t>a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= 2</a:t>
            </a:r>
            <a:endParaRPr lang="cs-CZ" altLang="cs-CZ" sz="1800" b="0">
              <a:latin typeface="Arial" charset="0"/>
            </a:endParaRPr>
          </a:p>
        </p:txBody>
      </p:sp>
      <p:sp>
        <p:nvSpPr>
          <p:cNvPr id="30737" name="Text Box 35"/>
          <p:cNvSpPr txBox="1">
            <a:spLocks noChangeArrowheads="1"/>
          </p:cNvSpPr>
          <p:nvPr/>
        </p:nvSpPr>
        <p:spPr bwMode="auto">
          <a:xfrm>
            <a:off x="5835650" y="542925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Symbol" pitchFamily="18" charset="2"/>
              </a:rPr>
              <a:t>a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= 1</a:t>
            </a:r>
            <a:endParaRPr lang="cs-CZ" altLang="cs-CZ" sz="1800" b="0">
              <a:latin typeface="Arial" charset="0"/>
            </a:endParaRPr>
          </a:p>
        </p:txBody>
      </p:sp>
      <p:sp>
        <p:nvSpPr>
          <p:cNvPr id="30738" name="Text Box 19"/>
          <p:cNvSpPr txBox="1">
            <a:spLocks noChangeArrowheads="1"/>
          </p:cNvSpPr>
          <p:nvPr/>
        </p:nvSpPr>
        <p:spPr bwMode="auto">
          <a:xfrm>
            <a:off x="642938" y="906463"/>
            <a:ext cx="5024437" cy="8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Char char="-"/>
            </a:pPr>
            <a:r>
              <a:rPr lang="en-US" altLang="cs-CZ" sz="1500" b="0" dirty="0" smtClean="0">
                <a:latin typeface="Trebuchet MS" pitchFamily="34" charset="0"/>
              </a:rPr>
              <a:t>Time series representation of quantum spectra</a:t>
            </a:r>
            <a:endParaRPr lang="cs-CZ" altLang="cs-CZ" sz="150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  <a:buFontTx/>
              <a:buChar char="-"/>
            </a:pPr>
            <a:r>
              <a:rPr lang="en-US" altLang="cs-CZ" sz="1500" b="0" dirty="0" smtClean="0">
                <a:latin typeface="Trebuchet MS" pitchFamily="34" charset="0"/>
              </a:rPr>
              <a:t>Fourier transformation</a:t>
            </a:r>
            <a:r>
              <a:rPr lang="cs-CZ" altLang="cs-CZ" sz="1500" b="0" dirty="0" smtClean="0">
                <a:latin typeface="Trebuchet MS" pitchFamily="34" charset="0"/>
              </a:rPr>
              <a:t> </a:t>
            </a:r>
            <a:r>
              <a:rPr lang="cs-CZ" altLang="cs-CZ" sz="1500" b="0" dirty="0">
                <a:latin typeface="Trebuchet MS" pitchFamily="34" charset="0"/>
              </a:rPr>
              <a:t>– </a:t>
            </a:r>
            <a:r>
              <a:rPr lang="en-US" altLang="cs-CZ" sz="1500" b="0" dirty="0" smtClean="0">
                <a:latin typeface="Trebuchet MS" pitchFamily="34" charset="0"/>
              </a:rPr>
              <a:t>a study of fluctuations in the frequency spectrum of energy levels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30739" name="Rectangle 46"/>
          <p:cNvSpPr>
            <a:spLocks noChangeArrowheads="1"/>
          </p:cNvSpPr>
          <p:nvPr/>
        </p:nvSpPr>
        <p:spPr bwMode="auto">
          <a:xfrm>
            <a:off x="4486275" y="6527800"/>
            <a:ext cx="4451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300" b="0">
                <a:latin typeface="Trebuchet MS" pitchFamily="34" charset="0"/>
              </a:rPr>
              <a:t>J. M. G. G</a:t>
            </a:r>
            <a:r>
              <a:rPr lang="cs-CZ" altLang="cs-CZ" sz="1300" b="0">
                <a:latin typeface="Trebuchet MS" pitchFamily="34" charset="0"/>
              </a:rPr>
              <a:t>ómez et al., Phys. Rev. Lett. </a:t>
            </a:r>
            <a:r>
              <a:rPr lang="cs-CZ" altLang="cs-CZ" sz="1300">
                <a:latin typeface="Trebuchet MS" pitchFamily="34" charset="0"/>
              </a:rPr>
              <a:t>94</a:t>
            </a:r>
            <a:r>
              <a:rPr lang="cs-CZ" altLang="cs-CZ" sz="1300" b="0">
                <a:latin typeface="Trebuchet MS" pitchFamily="34" charset="0"/>
              </a:rPr>
              <a:t>, 084101 </a:t>
            </a:r>
            <a:r>
              <a:rPr lang="en-US" altLang="cs-CZ" sz="1300" b="0">
                <a:latin typeface="Trebuchet MS" pitchFamily="34" charset="0"/>
              </a:rPr>
              <a:t>(2005)</a:t>
            </a:r>
          </a:p>
        </p:txBody>
      </p:sp>
      <p:grpSp>
        <p:nvGrpSpPr>
          <p:cNvPr id="30742" name="Skupina 57"/>
          <p:cNvGrpSpPr>
            <a:grpSpLocks/>
          </p:cNvGrpSpPr>
          <p:nvPr/>
        </p:nvGrpSpPr>
        <p:grpSpPr bwMode="auto">
          <a:xfrm>
            <a:off x="5632450" y="793750"/>
            <a:ext cx="3298825" cy="2476500"/>
            <a:chOff x="1439863" y="1758950"/>
            <a:chExt cx="3298825" cy="2476500"/>
          </a:xfrm>
        </p:grpSpPr>
        <p:cxnSp>
          <p:nvCxnSpPr>
            <p:cNvPr id="30743" name="Přímá spojovací čára 109"/>
            <p:cNvCxnSpPr>
              <a:cxnSpLocks noChangeShapeType="1"/>
            </p:cNvCxnSpPr>
            <p:nvPr/>
          </p:nvCxnSpPr>
          <p:spPr bwMode="auto">
            <a:xfrm>
              <a:off x="1439863" y="2046288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4" name="Přímá spojovací čára 111"/>
            <p:cNvCxnSpPr>
              <a:cxnSpLocks noChangeShapeType="1"/>
            </p:cNvCxnSpPr>
            <p:nvPr/>
          </p:nvCxnSpPr>
          <p:spPr bwMode="auto">
            <a:xfrm>
              <a:off x="1439863" y="258762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5" name="Přímá spojovací čára 112"/>
            <p:cNvCxnSpPr>
              <a:cxnSpLocks noChangeShapeType="1"/>
            </p:cNvCxnSpPr>
            <p:nvPr/>
          </p:nvCxnSpPr>
          <p:spPr bwMode="auto">
            <a:xfrm>
              <a:off x="1439863" y="312737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6" name="Přímá spojovací čára 113"/>
            <p:cNvCxnSpPr>
              <a:cxnSpLocks noChangeShapeType="1"/>
            </p:cNvCxnSpPr>
            <p:nvPr/>
          </p:nvCxnSpPr>
          <p:spPr bwMode="auto">
            <a:xfrm>
              <a:off x="1439863" y="366712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7" name="Přímá spojovací čára 114"/>
            <p:cNvCxnSpPr>
              <a:cxnSpLocks noChangeShapeType="1"/>
            </p:cNvCxnSpPr>
            <p:nvPr/>
          </p:nvCxnSpPr>
          <p:spPr bwMode="auto">
            <a:xfrm>
              <a:off x="1439863" y="4208463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8" name="Přímá spojovací čára 120"/>
            <p:cNvCxnSpPr>
              <a:cxnSpLocks noChangeShapeType="1"/>
            </p:cNvCxnSpPr>
            <p:nvPr/>
          </p:nvCxnSpPr>
          <p:spPr bwMode="auto">
            <a:xfrm>
              <a:off x="2495550" y="2046288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9" name="Přímá spojovací čára 121"/>
            <p:cNvCxnSpPr>
              <a:cxnSpLocks noChangeShapeType="1"/>
            </p:cNvCxnSpPr>
            <p:nvPr/>
          </p:nvCxnSpPr>
          <p:spPr bwMode="auto">
            <a:xfrm>
              <a:off x="2495550" y="2247900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0" name="Přímá spojovací čára 122"/>
            <p:cNvCxnSpPr>
              <a:cxnSpLocks noChangeShapeType="1"/>
            </p:cNvCxnSpPr>
            <p:nvPr/>
          </p:nvCxnSpPr>
          <p:spPr bwMode="auto">
            <a:xfrm>
              <a:off x="2495550" y="2894013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1" name="Přímá spojovací čára 123"/>
            <p:cNvCxnSpPr>
              <a:cxnSpLocks noChangeShapeType="1"/>
            </p:cNvCxnSpPr>
            <p:nvPr/>
          </p:nvCxnSpPr>
          <p:spPr bwMode="auto">
            <a:xfrm>
              <a:off x="2495550" y="3914775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2" name="Přímá spojovací čára 124"/>
            <p:cNvCxnSpPr>
              <a:cxnSpLocks noChangeShapeType="1"/>
            </p:cNvCxnSpPr>
            <p:nvPr/>
          </p:nvCxnSpPr>
          <p:spPr bwMode="auto">
            <a:xfrm>
              <a:off x="2495550" y="4208463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3" name="Pravoúhlá spojovací čára 126"/>
            <p:cNvCxnSpPr>
              <a:cxnSpLocks noChangeShapeType="1"/>
            </p:cNvCxnSpPr>
            <p:nvPr/>
          </p:nvCxnSpPr>
          <p:spPr bwMode="auto">
            <a:xfrm>
              <a:off x="2016125" y="3667125"/>
              <a:ext cx="360363" cy="25876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4" name="Pravoúhlá spojovací čára 127"/>
            <p:cNvCxnSpPr>
              <a:cxnSpLocks noChangeShapeType="1"/>
            </p:cNvCxnSpPr>
            <p:nvPr/>
          </p:nvCxnSpPr>
          <p:spPr bwMode="auto">
            <a:xfrm flipV="1">
              <a:off x="2033588" y="2895600"/>
              <a:ext cx="360362" cy="234950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5" name="Pravoúhlá spojovací čára 129"/>
            <p:cNvCxnSpPr>
              <a:cxnSpLocks noChangeShapeType="1"/>
            </p:cNvCxnSpPr>
            <p:nvPr/>
          </p:nvCxnSpPr>
          <p:spPr bwMode="auto">
            <a:xfrm flipV="1">
              <a:off x="2033588" y="2251075"/>
              <a:ext cx="360362" cy="32861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6" name="Pravoúhlá spojovací čára 132"/>
            <p:cNvCxnSpPr>
              <a:cxnSpLocks noChangeShapeType="1"/>
            </p:cNvCxnSpPr>
            <p:nvPr/>
          </p:nvCxnSpPr>
          <p:spPr bwMode="auto">
            <a:xfrm>
              <a:off x="2033588" y="4208463"/>
              <a:ext cx="360362" cy="1587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7" name="Pravoúhlá spojovací čára 134"/>
            <p:cNvCxnSpPr>
              <a:cxnSpLocks noChangeShapeType="1"/>
            </p:cNvCxnSpPr>
            <p:nvPr/>
          </p:nvCxnSpPr>
          <p:spPr bwMode="auto">
            <a:xfrm>
              <a:off x="2033588" y="2047875"/>
              <a:ext cx="360362" cy="1588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58" name="TextovéPole 135"/>
            <p:cNvSpPr txBox="1">
              <a:spLocks noChangeArrowheads="1"/>
            </p:cNvSpPr>
            <p:nvPr/>
          </p:nvSpPr>
          <p:spPr bwMode="auto">
            <a:xfrm>
              <a:off x="1898650" y="3927475"/>
              <a:ext cx="6810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1</a:t>
              </a:r>
              <a:r>
                <a:rPr lang="en-US" altLang="cs-CZ" sz="1400" b="0">
                  <a:latin typeface="Arial" charset="0"/>
                </a:rPr>
                <a:t> = 0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59" name="TextovéPole 136"/>
            <p:cNvSpPr txBox="1">
              <a:spLocks noChangeArrowheads="1"/>
            </p:cNvSpPr>
            <p:nvPr/>
          </p:nvSpPr>
          <p:spPr bwMode="auto">
            <a:xfrm>
              <a:off x="2157413" y="3609975"/>
              <a:ext cx="3984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2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0" name="TextovéPole 137"/>
            <p:cNvSpPr txBox="1">
              <a:spLocks noChangeArrowheads="1"/>
            </p:cNvSpPr>
            <p:nvPr/>
          </p:nvSpPr>
          <p:spPr bwMode="auto">
            <a:xfrm>
              <a:off x="2168525" y="2884488"/>
              <a:ext cx="3984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3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1" name="TextovéPole 138"/>
            <p:cNvSpPr txBox="1">
              <a:spLocks noChangeArrowheads="1"/>
            </p:cNvSpPr>
            <p:nvPr/>
          </p:nvSpPr>
          <p:spPr bwMode="auto">
            <a:xfrm>
              <a:off x="2168525" y="2274888"/>
              <a:ext cx="3984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4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2" name="TextovéPole 139"/>
            <p:cNvSpPr txBox="1">
              <a:spLocks noChangeArrowheads="1"/>
            </p:cNvSpPr>
            <p:nvPr/>
          </p:nvSpPr>
          <p:spPr bwMode="auto">
            <a:xfrm>
              <a:off x="1911350" y="1758950"/>
              <a:ext cx="6794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i="1" baseline="-25000">
                  <a:latin typeface="Arial" charset="0"/>
                </a:rPr>
                <a:t>n</a:t>
              </a:r>
              <a:r>
                <a:rPr lang="en-US" altLang="cs-CZ" sz="1400" b="0">
                  <a:latin typeface="Arial" charset="0"/>
                </a:rPr>
                <a:t> = 0</a:t>
              </a:r>
              <a:endParaRPr lang="cs-CZ" altLang="cs-CZ" sz="1400" b="0">
                <a:latin typeface="Arial" charset="0"/>
              </a:endParaRPr>
            </a:p>
          </p:txBody>
        </p:sp>
        <p:pic>
          <p:nvPicPr>
            <p:cNvPr id="30763" name="Picture 50" descr="C:\Users\Pavel\Desktop\Grap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525" y="2262533"/>
              <a:ext cx="1554163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4" name="TextovéPole 138"/>
            <p:cNvSpPr txBox="1">
              <a:spLocks noChangeArrowheads="1"/>
            </p:cNvSpPr>
            <p:nvPr/>
          </p:nvSpPr>
          <p:spPr bwMode="auto">
            <a:xfrm>
              <a:off x="3013075" y="2468908"/>
              <a:ext cx="39846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>
                  <a:latin typeface="Symbol" pitchFamily="18" charset="2"/>
                </a:rPr>
                <a:t>d</a:t>
              </a:r>
              <a:r>
                <a:rPr lang="en-US" altLang="cs-CZ" sz="1500" b="0" i="1" baseline="-25000">
                  <a:latin typeface="Arial" charset="0"/>
                </a:rPr>
                <a:t>k</a:t>
              </a:r>
              <a:endParaRPr lang="cs-CZ" altLang="cs-CZ" sz="1500" b="0" i="1">
                <a:latin typeface="Arial" charset="0"/>
              </a:endParaRPr>
            </a:p>
          </p:txBody>
        </p:sp>
        <p:sp>
          <p:nvSpPr>
            <p:cNvPr id="30765" name="TextovéPole 51"/>
            <p:cNvSpPr txBox="1">
              <a:spLocks noChangeArrowheads="1"/>
            </p:cNvSpPr>
            <p:nvPr/>
          </p:nvSpPr>
          <p:spPr bwMode="auto">
            <a:xfrm>
              <a:off x="4243388" y="3723033"/>
              <a:ext cx="41116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 i="1">
                  <a:latin typeface="Arial" charset="0"/>
                </a:rPr>
                <a:t>k</a:t>
              </a:r>
              <a:endParaRPr lang="cs-CZ" altLang="cs-CZ" sz="1500" b="0" i="1">
                <a:latin typeface="Arial" charset="0"/>
              </a:endParaRPr>
            </a:p>
          </p:txBody>
        </p:sp>
      </p:grpSp>
      <p:cxnSp>
        <p:nvCxnSpPr>
          <p:cNvPr id="48" name="Přímá spojnice 4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1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34988" y="319133"/>
            <a:ext cx="49117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200" b="0" u="sng" dirty="0" err="1" smtClean="0">
                <a:solidFill>
                  <a:srgbClr val="0000B4"/>
                </a:solidFill>
                <a:latin typeface="Trebuchet MS" pitchFamily="34" charset="0"/>
              </a:rPr>
              <a:t>Bohigas</a:t>
            </a:r>
            <a:r>
              <a:rPr lang="cs-CZ" alt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3200" b="0" u="sng" dirty="0" err="1" smtClean="0">
                <a:solidFill>
                  <a:srgbClr val="0000B4"/>
                </a:solidFill>
                <a:latin typeface="Trebuchet MS" pitchFamily="34" charset="0"/>
              </a:rPr>
              <a:t>conjecture</a:t>
            </a:r>
            <a:r>
              <a:rPr lang="en-US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alt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(1984)</a:t>
            </a:r>
            <a:endParaRPr lang="cs-CZ" alt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675" name="Text Box 56"/>
          <p:cNvSpPr txBox="1">
            <a:spLocks noChangeArrowheads="1"/>
          </p:cNvSpPr>
          <p:nvPr/>
        </p:nvSpPr>
        <p:spPr bwMode="auto">
          <a:xfrm>
            <a:off x="534988" y="917575"/>
            <a:ext cx="566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cs-CZ" altLang="cs-CZ" sz="1800" b="0" dirty="0" err="1" smtClean="0">
                <a:solidFill>
                  <a:srgbClr val="0000B4"/>
                </a:solidFill>
                <a:latin typeface="Trebuchet MS" pitchFamily="34" charset="0"/>
              </a:rPr>
              <a:t>connection</a:t>
            </a:r>
            <a:r>
              <a:rPr lang="cs-CZ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1800" b="0" dirty="0" err="1" smtClean="0">
                <a:solidFill>
                  <a:srgbClr val="0000B4"/>
                </a:solidFill>
                <a:latin typeface="Trebuchet MS" pitchFamily="34" charset="0"/>
              </a:rPr>
              <a:t>between</a:t>
            </a:r>
            <a:r>
              <a:rPr lang="cs-CZ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classical and quantum chaos</a:t>
            </a:r>
            <a:r>
              <a:rPr lang="cs-CZ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altLang="cs-CZ" sz="18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676" name="Text Box 57"/>
          <p:cNvSpPr txBox="1">
            <a:spLocks noChangeArrowheads="1"/>
          </p:cNvSpPr>
          <p:nvPr/>
        </p:nvSpPr>
        <p:spPr bwMode="auto">
          <a:xfrm>
            <a:off x="853281" y="2381967"/>
            <a:ext cx="72929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 smtClean="0">
                <a:latin typeface="Trebuchet MS" pitchFamily="34" charset="0"/>
              </a:rPr>
              <a:t>Classical counterpart of a quantum system 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0" dirty="0"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0" dirty="0"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0" dirty="0"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 smtClean="0">
                <a:latin typeface="Trebuchet MS" pitchFamily="34" charset="0"/>
              </a:rPr>
              <a:t>Statistics of the quantum energy spectrum follows</a:t>
            </a:r>
            <a:endParaRPr lang="cs-CZ" altLang="cs-CZ" sz="2400" b="0" dirty="0"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0" dirty="0">
              <a:latin typeface="Trebuchet MS" pitchFamily="34" charset="0"/>
            </a:endParaRPr>
          </a:p>
        </p:txBody>
      </p:sp>
      <p:sp>
        <p:nvSpPr>
          <p:cNvPr id="28677" name="Rectangle 59"/>
          <p:cNvSpPr>
            <a:spLocks noChangeArrowheads="1"/>
          </p:cNvSpPr>
          <p:nvPr/>
        </p:nvSpPr>
        <p:spPr bwMode="auto">
          <a:xfrm>
            <a:off x="3224213" y="6469063"/>
            <a:ext cx="5595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Trebuchet MS" pitchFamily="34" charset="0"/>
              </a:rPr>
              <a:t>O. Bohigas, M. J. Giannoni, C. Schmit, Phys. Rev. Lett. </a:t>
            </a:r>
            <a:r>
              <a:rPr lang="cs-CZ" altLang="cs-CZ" sz="1400">
                <a:latin typeface="Trebuchet MS" pitchFamily="34" charset="0"/>
              </a:rPr>
              <a:t>52</a:t>
            </a:r>
            <a:r>
              <a:rPr lang="cs-CZ" altLang="cs-CZ" sz="1400" b="0">
                <a:latin typeface="Trebuchet MS" pitchFamily="34" charset="0"/>
              </a:rPr>
              <a:t> (1984), 1</a:t>
            </a:r>
          </a:p>
        </p:txBody>
      </p:sp>
      <p:pic>
        <p:nvPicPr>
          <p:cNvPr id="28678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93" y="530668"/>
            <a:ext cx="1849437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Text Box 61"/>
          <p:cNvSpPr txBox="1">
            <a:spLocks noChangeArrowheads="1"/>
          </p:cNvSpPr>
          <p:nvPr/>
        </p:nvSpPr>
        <p:spPr bwMode="auto">
          <a:xfrm>
            <a:off x="2070545" y="2902039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smtClean="0">
                <a:solidFill>
                  <a:srgbClr val="CC3300"/>
                </a:solidFill>
                <a:latin typeface="Trebuchet MS" pitchFamily="34" charset="0"/>
              </a:rPr>
              <a:t>chaoti</a:t>
            </a:r>
            <a:r>
              <a:rPr lang="en-US" altLang="cs-CZ" sz="2400" dirty="0" smtClean="0">
                <a:solidFill>
                  <a:srgbClr val="CC3300"/>
                </a:solidFill>
                <a:latin typeface="Trebuchet MS" pitchFamily="34" charset="0"/>
              </a:rPr>
              <a:t>c</a:t>
            </a:r>
            <a:endParaRPr lang="cs-CZ" altLang="cs-CZ" sz="2400" dirty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28680" name="Text Box 62"/>
          <p:cNvSpPr txBox="1">
            <a:spLocks noChangeArrowheads="1"/>
          </p:cNvSpPr>
          <p:nvPr/>
        </p:nvSpPr>
        <p:spPr bwMode="auto">
          <a:xfrm>
            <a:off x="6060615" y="2902039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err="1" smtClean="0">
                <a:latin typeface="Trebuchet MS" pitchFamily="34" charset="0"/>
              </a:rPr>
              <a:t>regul</a:t>
            </a:r>
            <a:r>
              <a:rPr lang="en-US" altLang="cs-CZ" sz="2400" dirty="0" smtClean="0">
                <a:latin typeface="Trebuchet MS" pitchFamily="34" charset="0"/>
              </a:rPr>
              <a:t>a</a:t>
            </a:r>
            <a:r>
              <a:rPr lang="cs-CZ" altLang="cs-CZ" sz="2400" dirty="0" smtClean="0">
                <a:latin typeface="Trebuchet MS" pitchFamily="34" charset="0"/>
              </a:rPr>
              <a:t>r</a:t>
            </a:r>
            <a:endParaRPr lang="cs-CZ" altLang="cs-CZ" sz="24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81" name="Text Box 63"/>
              <p:cNvSpPr txBox="1">
                <a:spLocks noChangeArrowheads="1"/>
              </p:cNvSpPr>
              <p:nvPr/>
            </p:nvSpPr>
            <p:spPr bwMode="auto">
              <a:xfrm>
                <a:off x="1128713" y="4699000"/>
                <a:ext cx="4383088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Random Matrix Theory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(</a:t>
                </a:r>
                <a:r>
                  <a:rPr lang="cs-CZ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GOE</a:t>
                </a:r>
                <a:r>
                  <a:rPr lang="cs-CZ" altLang="cs-CZ" sz="2400" dirty="0">
                    <a:solidFill>
                      <a:srgbClr val="CC3300"/>
                    </a:solidFill>
                    <a:latin typeface="Trebuchet MS" pitchFamily="34" charset="0"/>
                  </a:rPr>
                  <a:t>, GUE </a:t>
                </a:r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or </a:t>
                </a:r>
                <a:r>
                  <a:rPr lang="cs-CZ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GSE</a:t>
                </a:r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 according to the symmetry of </a:t>
                </a:r>
                <a14:m>
                  <m:oMath xmlns:m="http://schemas.openxmlformats.org/officeDocument/2006/math">
                    <m:r>
                      <a:rPr lang="en-US" altLang="cs-CZ" sz="2400" b="0" i="1" smtClean="0">
                        <a:solidFill>
                          <a:srgbClr val="CC3300"/>
                        </a:solidFill>
                        <a:latin typeface="Cambria Math"/>
                      </a:rPr>
                      <m:t>𝐻</m:t>
                    </m:r>
                  </m:oMath>
                </a14:m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)</a:t>
                </a:r>
                <a:endParaRPr lang="cs-CZ" altLang="cs-CZ" sz="2400" dirty="0">
                  <a:solidFill>
                    <a:srgbClr val="CC33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8681" name="Text 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713" y="4699000"/>
                <a:ext cx="4383088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2086" t="-4061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82" name="Text Box 64"/>
          <p:cNvSpPr txBox="1">
            <a:spLocks noChangeArrowheads="1"/>
          </p:cNvSpPr>
          <p:nvPr/>
        </p:nvSpPr>
        <p:spPr bwMode="auto">
          <a:xfrm>
            <a:off x="5322887" y="4711799"/>
            <a:ext cx="3602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latin typeface="Trebuchet MS" pitchFamily="34" charset="0"/>
              </a:rPr>
              <a:t>Poisson</a:t>
            </a:r>
            <a:r>
              <a:rPr lang="en-US" altLang="cs-CZ" sz="2400" dirty="0" err="1" smtClean="0">
                <a:latin typeface="Trebuchet MS" pitchFamily="34" charset="0"/>
              </a:rPr>
              <a:t>ian</a:t>
            </a:r>
            <a:r>
              <a:rPr lang="en-US" altLang="cs-CZ" sz="2400" dirty="0" smtClean="0">
                <a:latin typeface="Trebuchet MS" pitchFamily="34" charset="0"/>
              </a:rPr>
              <a:t> distribution</a:t>
            </a:r>
            <a:endParaRPr lang="cs-CZ" altLang="cs-CZ" sz="2400" dirty="0">
              <a:latin typeface="Trebuchet MS" pitchFamily="34" charset="0"/>
            </a:endParaRPr>
          </a:p>
        </p:txBody>
      </p:sp>
      <p:sp>
        <p:nvSpPr>
          <p:cNvPr id="28683" name="Line 66"/>
          <p:cNvSpPr>
            <a:spLocks noChangeShapeType="1"/>
          </p:cNvSpPr>
          <p:nvPr/>
        </p:nvSpPr>
        <p:spPr bwMode="auto">
          <a:xfrm>
            <a:off x="2687667" y="3438614"/>
            <a:ext cx="0" cy="4127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4" name="Line 67"/>
          <p:cNvSpPr>
            <a:spLocks noChangeShapeType="1"/>
          </p:cNvSpPr>
          <p:nvPr/>
        </p:nvSpPr>
        <p:spPr bwMode="auto">
          <a:xfrm>
            <a:off x="6656372" y="3407680"/>
            <a:ext cx="0" cy="41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nice 16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7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82242" y="332656"/>
            <a:ext cx="3592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000" b="0" u="sng" dirty="0">
                <a:solidFill>
                  <a:srgbClr val="0000B4"/>
                </a:solidFill>
                <a:latin typeface="Trebuchet MS" pitchFamily="34" charset="0"/>
              </a:rPr>
              <a:t>Peres</a:t>
            </a:r>
            <a:r>
              <a:rPr lang="en-US" altLang="cs-CZ" sz="3000" b="0" u="sng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altLang="cs-CZ" sz="3000" b="0" u="sng" dirty="0" smtClean="0">
                <a:solidFill>
                  <a:srgbClr val="0000B4"/>
                </a:solidFill>
                <a:latin typeface="Trebuchet MS" pitchFamily="34" charset="0"/>
              </a:rPr>
              <a:t>lattice</a:t>
            </a:r>
            <a:endParaRPr lang="cs-CZ" altLang="cs-CZ" sz="3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530155" y="449336"/>
            <a:ext cx="197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 dirty="0">
                <a:latin typeface="Trebuchet MS" pitchFamily="34" charset="0"/>
              </a:rPr>
              <a:t>Quantum</a:t>
            </a:r>
            <a:r>
              <a:rPr lang="cs-CZ" altLang="cs-CZ" sz="1800" b="0" dirty="0">
                <a:latin typeface="Trebuchet MS" pitchFamily="34" charset="0"/>
              </a:rPr>
              <a:t> </a:t>
            </a:r>
            <a:r>
              <a:rPr lang="en-US" altLang="cs-CZ" sz="1800" b="0" dirty="0">
                <a:latin typeface="Trebuchet MS" pitchFamily="34" charset="0"/>
              </a:rPr>
              <a:t>system:</a:t>
            </a:r>
            <a:endParaRPr lang="cs-CZ" altLang="cs-CZ" sz="1800" b="0" dirty="0">
              <a:latin typeface="Trebuchet MS" pitchFamily="34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5628682" y="6514700"/>
            <a:ext cx="3314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A. Peres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en-US" altLang="cs-CZ" sz="1300" b="0" dirty="0">
                <a:latin typeface="Book Antiqua" panose="02040602050305030304" pitchFamily="18" charset="0"/>
              </a:rPr>
              <a:t>Phys. Rev. Lett.</a:t>
            </a:r>
            <a:r>
              <a:rPr lang="cs-CZ" altLang="cs-CZ" sz="1300" b="0" dirty="0">
                <a:latin typeface="Book Antiqua" panose="02040602050305030304" pitchFamily="18" charset="0"/>
              </a:rPr>
              <a:t> </a:t>
            </a:r>
            <a:r>
              <a:rPr lang="en-US" altLang="cs-CZ" sz="1300" dirty="0">
                <a:latin typeface="Book Antiqua" panose="02040602050305030304" pitchFamily="18" charset="0"/>
              </a:rPr>
              <a:t>53</a:t>
            </a:r>
            <a:r>
              <a:rPr lang="en-US" altLang="cs-CZ" sz="1300" b="0" dirty="0">
                <a:latin typeface="Book Antiqua" panose="02040602050305030304" pitchFamily="18" charset="0"/>
              </a:rPr>
              <a:t>, 1711</a:t>
            </a:r>
            <a:r>
              <a:rPr lang="cs-CZ" altLang="cs-CZ" sz="1300" b="0" dirty="0">
                <a:latin typeface="Book Antiqua" panose="02040602050305030304" pitchFamily="18" charset="0"/>
              </a:rPr>
              <a:t> (</a:t>
            </a:r>
            <a:r>
              <a:rPr lang="en-US" altLang="cs-CZ" sz="1300" b="0" dirty="0">
                <a:latin typeface="Book Antiqua" panose="02040602050305030304" pitchFamily="18" charset="0"/>
              </a:rPr>
              <a:t>1984</a:t>
            </a:r>
            <a:r>
              <a:rPr lang="cs-CZ" altLang="cs-CZ" sz="1300" b="0" dirty="0">
                <a:latin typeface="Book Antiqua" panose="0204060205030503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Text Box 13"/>
              <p:cNvSpPr txBox="1">
                <a:spLocks noChangeArrowheads="1"/>
              </p:cNvSpPr>
              <p:nvPr/>
            </p:nvSpPr>
            <p:spPr bwMode="auto">
              <a:xfrm>
                <a:off x="580571" y="896236"/>
                <a:ext cx="3399245" cy="74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cs-CZ" sz="1400" b="0" dirty="0" smtClean="0">
                    <a:latin typeface="Trebuchet MS" pitchFamily="34" charset="0"/>
                  </a:rPr>
                  <a:t>Infinite number of integrals </a:t>
                </a:r>
                <a:r>
                  <a:rPr lang="en-US" altLang="cs-CZ" sz="1400" b="0" dirty="0">
                    <a:latin typeface="Trebuchet MS" pitchFamily="34" charset="0"/>
                  </a:rPr>
                  <a:t>of motion can be constructed 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as a time averag</a:t>
                </a:r>
                <a:r>
                  <a:rPr lang="en-US" altLang="cs-CZ" sz="1400" dirty="0" smtClean="0">
                    <a:latin typeface="Trebuchet MS" pitchFamily="34" charset="0"/>
                  </a:rPr>
                  <a:t>e of an arbitrary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cs-CZ" sz="14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cs-CZ" sz="1400" b="0" i="1" smtClean="0"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en-US" altLang="cs-CZ" sz="1400" b="0" i="0" dirty="0" smtClean="0">
                        <a:latin typeface="Cambria Math"/>
                      </a:rPr>
                      <m:t>:</m:t>
                    </m:r>
                  </m:oMath>
                </a14:m>
                <a:endParaRPr lang="en-US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9462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571" y="896236"/>
                <a:ext cx="3399245" cy="744499"/>
              </a:xfrm>
              <a:prstGeom prst="rect">
                <a:avLst/>
              </a:prstGeom>
              <a:blipFill rotWithShape="1">
                <a:blip r:embed="rId3"/>
                <a:stretch>
                  <a:fillRect l="-358" t="-1639" r="-1792" b="-65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6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2" y="1003374"/>
            <a:ext cx="21034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946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950987"/>
            <a:ext cx="12938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65" name="Rectangle 16"/>
          <p:cNvSpPr>
            <a:spLocks noChangeArrowheads="1"/>
          </p:cNvSpPr>
          <p:nvPr/>
        </p:nvSpPr>
        <p:spPr bwMode="auto">
          <a:xfrm>
            <a:off x="4267200" y="905743"/>
            <a:ext cx="4279900" cy="749300"/>
          </a:xfrm>
          <a:prstGeom prst="rect">
            <a:avLst/>
          </a:prstGeom>
          <a:solidFill>
            <a:srgbClr val="FFCC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1946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42" y="392186"/>
            <a:ext cx="1901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67" name="Text Box 23"/>
          <p:cNvSpPr txBox="1">
            <a:spLocks noChangeArrowheads="1"/>
          </p:cNvSpPr>
          <p:nvPr/>
        </p:nvSpPr>
        <p:spPr bwMode="auto">
          <a:xfrm>
            <a:off x="5126038" y="3055671"/>
            <a:ext cx="204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0" u="sng" dirty="0" err="1">
                <a:solidFill>
                  <a:srgbClr val="CC3300"/>
                </a:solidFill>
                <a:latin typeface="Trebuchet MS" pitchFamily="34" charset="0"/>
              </a:rPr>
              <a:t>nonintegrable</a:t>
            </a:r>
            <a:endParaRPr lang="cs-CZ" altLang="cs-CZ" sz="2000" b="0" u="sng" dirty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19468" name="Picture 24" descr="Grap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91" y="3505705"/>
            <a:ext cx="30956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 Box 25"/>
          <p:cNvSpPr txBox="1">
            <a:spLocks noChangeArrowheads="1"/>
          </p:cNvSpPr>
          <p:nvPr/>
        </p:nvSpPr>
        <p:spPr bwMode="auto">
          <a:xfrm>
            <a:off x="7595416" y="5886955"/>
            <a:ext cx="34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E</a:t>
            </a:r>
            <a:endParaRPr lang="cs-CZ" altLang="cs-CZ" sz="1600" b="0" baseline="-25000">
              <a:latin typeface="Arial" charset="0"/>
            </a:endParaRPr>
          </a:p>
        </p:txBody>
      </p:sp>
      <p:sp>
        <p:nvSpPr>
          <p:cNvPr id="19470" name="Text Box 26"/>
          <p:cNvSpPr txBox="1">
            <a:spLocks noChangeArrowheads="1"/>
          </p:cNvSpPr>
          <p:nvPr/>
        </p:nvSpPr>
        <p:spPr bwMode="auto">
          <a:xfrm>
            <a:off x="4898254" y="4270880"/>
            <a:ext cx="595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&lt;P&gt;</a:t>
            </a:r>
            <a:endParaRPr lang="cs-CZ" altLang="cs-CZ" sz="1600" b="0" baseline="-25000">
              <a:latin typeface="Arial" charset="0"/>
            </a:endParaRPr>
          </a:p>
        </p:txBody>
      </p:sp>
      <p:grpSp>
        <p:nvGrpSpPr>
          <p:cNvPr id="19471" name="Group 44"/>
          <p:cNvGrpSpPr>
            <a:grpSpLocks/>
          </p:cNvGrpSpPr>
          <p:nvPr/>
        </p:nvGrpSpPr>
        <p:grpSpPr bwMode="auto">
          <a:xfrm>
            <a:off x="7411266" y="4145467"/>
            <a:ext cx="1298575" cy="1560513"/>
            <a:chOff x="4674" y="2540"/>
            <a:chExt cx="818" cy="983"/>
          </a:xfrm>
        </p:grpSpPr>
        <p:sp>
          <p:nvSpPr>
            <p:cNvPr id="19493" name="Text Box 37"/>
            <p:cNvSpPr txBox="1">
              <a:spLocks noChangeArrowheads="1"/>
            </p:cNvSpPr>
            <p:nvPr/>
          </p:nvSpPr>
          <p:spPr bwMode="auto">
            <a:xfrm>
              <a:off x="4846" y="3321"/>
              <a:ext cx="64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500" b="0">
                  <a:latin typeface="Arial" charset="0"/>
                </a:rPr>
                <a:t>regul</a:t>
              </a:r>
              <a:r>
                <a:rPr lang="en-US" altLang="cs-CZ" sz="1500" b="0">
                  <a:latin typeface="Arial" charset="0"/>
                </a:rPr>
                <a:t>ar</a:t>
              </a:r>
              <a:endParaRPr lang="cs-CZ" altLang="cs-CZ" sz="1500" b="0">
                <a:latin typeface="Arial" charset="0"/>
              </a:endParaRP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 rot="2332365">
              <a:off x="4674" y="2540"/>
              <a:ext cx="155" cy="43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95" name="Line 39"/>
            <p:cNvSpPr>
              <a:spLocks noChangeShapeType="1"/>
            </p:cNvSpPr>
            <p:nvPr/>
          </p:nvSpPr>
          <p:spPr bwMode="auto">
            <a:xfrm>
              <a:off x="4810" y="2805"/>
              <a:ext cx="225" cy="5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9472" name="Picture 8" descr="Graph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5" y="3551698"/>
            <a:ext cx="30765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Text Box 9"/>
          <p:cNvSpPr txBox="1">
            <a:spLocks noChangeArrowheads="1"/>
          </p:cNvSpPr>
          <p:nvPr/>
        </p:nvSpPr>
        <p:spPr bwMode="auto">
          <a:xfrm>
            <a:off x="3391790" y="5902785"/>
            <a:ext cx="34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E</a:t>
            </a:r>
            <a:endParaRPr lang="cs-CZ" altLang="cs-CZ" sz="1600" b="0" baseline="-25000">
              <a:latin typeface="Arial" charset="0"/>
            </a:endParaRPr>
          </a:p>
        </p:txBody>
      </p:sp>
      <p:sp>
        <p:nvSpPr>
          <p:cNvPr id="19474" name="Text Box 10"/>
          <p:cNvSpPr txBox="1">
            <a:spLocks noChangeArrowheads="1"/>
          </p:cNvSpPr>
          <p:nvPr/>
        </p:nvSpPr>
        <p:spPr bwMode="auto">
          <a:xfrm>
            <a:off x="789878" y="3075448"/>
            <a:ext cx="160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0" u="sng" dirty="0" err="1">
                <a:solidFill>
                  <a:srgbClr val="0000B4"/>
                </a:solidFill>
                <a:latin typeface="Trebuchet MS" pitchFamily="34" charset="0"/>
              </a:rPr>
              <a:t>Integrable</a:t>
            </a:r>
            <a:endParaRPr lang="cs-CZ" altLang="cs-CZ" sz="2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475" name="Text Box 11"/>
          <p:cNvSpPr txBox="1">
            <a:spLocks noChangeArrowheads="1"/>
          </p:cNvSpPr>
          <p:nvPr/>
        </p:nvSpPr>
        <p:spPr bwMode="auto">
          <a:xfrm>
            <a:off x="580328" y="4129548"/>
            <a:ext cx="595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&lt;P&gt;</a:t>
            </a:r>
            <a:endParaRPr lang="cs-CZ" altLang="cs-CZ" sz="1600" b="0" baseline="-25000">
              <a:latin typeface="Arial" charset="0"/>
            </a:endParaRPr>
          </a:p>
        </p:txBody>
      </p:sp>
      <p:grpSp>
        <p:nvGrpSpPr>
          <p:cNvPr id="19476" name="Group 28"/>
          <p:cNvGrpSpPr>
            <a:grpSpLocks/>
          </p:cNvGrpSpPr>
          <p:nvPr/>
        </p:nvGrpSpPr>
        <p:grpSpPr bwMode="auto">
          <a:xfrm>
            <a:off x="6627041" y="4820155"/>
            <a:ext cx="1176338" cy="1651000"/>
            <a:chOff x="4180" y="3000"/>
            <a:chExt cx="741" cy="1040"/>
          </a:xfrm>
        </p:grpSpPr>
        <p:sp>
          <p:nvSpPr>
            <p:cNvPr id="19490" name="Oval 29"/>
            <p:cNvSpPr>
              <a:spLocks noChangeArrowheads="1"/>
            </p:cNvSpPr>
            <p:nvPr/>
          </p:nvSpPr>
          <p:spPr bwMode="auto">
            <a:xfrm>
              <a:off x="4180" y="3000"/>
              <a:ext cx="484" cy="449"/>
            </a:xfrm>
            <a:prstGeom prst="ellipse">
              <a:avLst/>
            </a:prstGeom>
            <a:noFill/>
            <a:ln w="19050">
              <a:solidFill>
                <a:srgbClr val="CC33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91" name="Text Box 30"/>
            <p:cNvSpPr txBox="1">
              <a:spLocks noChangeArrowheads="1"/>
            </p:cNvSpPr>
            <p:nvPr/>
          </p:nvSpPr>
          <p:spPr bwMode="auto">
            <a:xfrm>
              <a:off x="4412" y="3838"/>
              <a:ext cx="50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>
                  <a:solidFill>
                    <a:srgbClr val="CC3300"/>
                  </a:solidFill>
                  <a:latin typeface="Trebuchet MS" pitchFamily="34" charset="0"/>
                </a:rPr>
                <a:t>chaotic</a:t>
              </a:r>
              <a:endParaRPr lang="cs-CZ" altLang="cs-CZ" sz="1500" b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p:sp>
          <p:nvSpPr>
            <p:cNvPr id="19492" name="Line 31"/>
            <p:cNvSpPr>
              <a:spLocks noChangeShapeType="1"/>
            </p:cNvSpPr>
            <p:nvPr/>
          </p:nvSpPr>
          <p:spPr bwMode="auto">
            <a:xfrm>
              <a:off x="4496" y="3437"/>
              <a:ext cx="140" cy="402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477" name="Group 32"/>
          <p:cNvGrpSpPr>
            <a:grpSpLocks/>
          </p:cNvGrpSpPr>
          <p:nvPr/>
        </p:nvGrpSpPr>
        <p:grpSpPr bwMode="auto">
          <a:xfrm>
            <a:off x="4961754" y="5039230"/>
            <a:ext cx="1643062" cy="1417637"/>
            <a:chOff x="3131" y="3138"/>
            <a:chExt cx="1035" cy="893"/>
          </a:xfrm>
        </p:grpSpPr>
        <p:sp>
          <p:nvSpPr>
            <p:cNvPr id="19487" name="Text Box 33"/>
            <p:cNvSpPr txBox="1">
              <a:spLocks noChangeArrowheads="1"/>
            </p:cNvSpPr>
            <p:nvPr/>
          </p:nvSpPr>
          <p:spPr bwMode="auto">
            <a:xfrm>
              <a:off x="3131" y="3829"/>
              <a:ext cx="49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>
                  <a:latin typeface="Trebuchet MS" pitchFamily="34" charset="0"/>
                </a:rPr>
                <a:t>regular</a:t>
              </a:r>
              <a:endParaRPr lang="cs-CZ" altLang="cs-CZ" sz="1500" b="0">
                <a:latin typeface="Trebuchet MS" pitchFamily="34" charset="0"/>
              </a:endParaRPr>
            </a:p>
          </p:txBody>
        </p:sp>
        <p:sp>
          <p:nvSpPr>
            <p:cNvPr id="19488" name="Oval 34"/>
            <p:cNvSpPr>
              <a:spLocks noChangeArrowheads="1"/>
            </p:cNvSpPr>
            <p:nvPr/>
          </p:nvSpPr>
          <p:spPr bwMode="auto">
            <a:xfrm>
              <a:off x="3502" y="3138"/>
              <a:ext cx="664" cy="48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89" name="Line 35"/>
            <p:cNvSpPr>
              <a:spLocks noChangeShapeType="1"/>
            </p:cNvSpPr>
            <p:nvPr/>
          </p:nvSpPr>
          <p:spPr bwMode="auto">
            <a:xfrm flipH="1">
              <a:off x="3393" y="3563"/>
              <a:ext cx="202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478" name="Text Box 42"/>
          <p:cNvSpPr txBox="1">
            <a:spLocks noChangeArrowheads="1"/>
          </p:cNvSpPr>
          <p:nvPr/>
        </p:nvSpPr>
        <p:spPr bwMode="auto">
          <a:xfrm>
            <a:off x="1607440" y="3807285"/>
            <a:ext cx="78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i="1">
                <a:latin typeface="Arial" charset="0"/>
              </a:rPr>
              <a:t>B</a:t>
            </a:r>
            <a:r>
              <a:rPr lang="en-US" altLang="cs-CZ" sz="1800" b="0">
                <a:latin typeface="Arial" charset="0"/>
              </a:rPr>
              <a:t> = 0</a:t>
            </a:r>
            <a:endParaRPr lang="cs-CZ" altLang="cs-CZ" sz="1800" b="0">
              <a:latin typeface="Arial" charset="0"/>
            </a:endParaRPr>
          </a:p>
        </p:txBody>
      </p:sp>
      <p:sp>
        <p:nvSpPr>
          <p:cNvPr id="19479" name="Text Box 43"/>
          <p:cNvSpPr txBox="1">
            <a:spLocks noChangeArrowheads="1"/>
          </p:cNvSpPr>
          <p:nvPr/>
        </p:nvSpPr>
        <p:spPr bwMode="auto">
          <a:xfrm>
            <a:off x="5960291" y="3820030"/>
            <a:ext cx="1255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i="1">
                <a:latin typeface="Arial" charset="0"/>
              </a:rPr>
              <a:t>B</a:t>
            </a:r>
            <a:r>
              <a:rPr lang="en-US" altLang="cs-CZ" sz="1800" b="0">
                <a:latin typeface="Arial" charset="0"/>
              </a:rPr>
              <a:t> = 0.445</a:t>
            </a:r>
            <a:endParaRPr lang="cs-CZ" altLang="cs-CZ" sz="1800" b="0">
              <a:latin typeface="Arial" charset="0"/>
            </a:endParaRPr>
          </a:p>
        </p:txBody>
      </p:sp>
      <p:sp>
        <p:nvSpPr>
          <p:cNvPr id="19480" name="Text Box 46"/>
          <p:cNvSpPr txBox="1">
            <a:spLocks noChangeArrowheads="1"/>
          </p:cNvSpPr>
          <p:nvPr/>
        </p:nvSpPr>
        <p:spPr bwMode="auto">
          <a:xfrm>
            <a:off x="1500188" y="2149698"/>
            <a:ext cx="6392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>
                <a:latin typeface="Trebuchet MS" pitchFamily="34" charset="0"/>
              </a:rPr>
              <a:t>Lattice</a:t>
            </a:r>
            <a:r>
              <a:rPr lang="en-US" altLang="cs-CZ" sz="1800" b="0">
                <a:latin typeface="Trebuchet MS" pitchFamily="34" charset="0"/>
              </a:rPr>
              <a:t>: energy </a:t>
            </a:r>
            <a:r>
              <a:rPr lang="en-US" altLang="cs-CZ" sz="1800" b="0" i="1">
                <a:latin typeface="Arial" charset="0"/>
              </a:rPr>
              <a:t>E</a:t>
            </a:r>
            <a:r>
              <a:rPr lang="en-US" altLang="cs-CZ" sz="1800" b="0" i="1" baseline="-25000">
                <a:latin typeface="Arial" charset="0"/>
              </a:rPr>
              <a:t>i</a:t>
            </a:r>
            <a:r>
              <a:rPr lang="en-US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Trebuchet MS" pitchFamily="34" charset="0"/>
              </a:rPr>
              <a:t>versus value of </a:t>
            </a:r>
          </a:p>
        </p:txBody>
      </p:sp>
      <p:pic>
        <p:nvPicPr>
          <p:cNvPr id="19481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2160810"/>
            <a:ext cx="2054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82" name="Oval 48"/>
          <p:cNvSpPr>
            <a:spLocks noChangeArrowheads="1"/>
          </p:cNvSpPr>
          <p:nvPr/>
        </p:nvSpPr>
        <p:spPr bwMode="auto">
          <a:xfrm>
            <a:off x="3189288" y="2111598"/>
            <a:ext cx="301625" cy="46672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9483" name="Oval 49"/>
          <p:cNvSpPr>
            <a:spLocks noChangeArrowheads="1"/>
          </p:cNvSpPr>
          <p:nvPr/>
        </p:nvSpPr>
        <p:spPr bwMode="auto">
          <a:xfrm>
            <a:off x="5130800" y="2027460"/>
            <a:ext cx="2139950" cy="63341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9484" name="Rectangle 50"/>
          <p:cNvSpPr>
            <a:spLocks noChangeArrowheads="1"/>
          </p:cNvSpPr>
          <p:nvPr/>
        </p:nvSpPr>
        <p:spPr bwMode="auto">
          <a:xfrm>
            <a:off x="2175765" y="2983372"/>
            <a:ext cx="2432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>
                <a:latin typeface="Trebuchet MS" pitchFamily="34" charset="0"/>
              </a:rPr>
              <a:t>lattice </a:t>
            </a:r>
            <a:r>
              <a:rPr lang="en-US" altLang="cs-CZ" sz="1600">
                <a:latin typeface="Trebuchet MS" pitchFamily="34" charset="0"/>
              </a:rPr>
              <a:t>always ordered</a:t>
            </a:r>
            <a:r>
              <a:rPr lang="en-US" altLang="cs-CZ" sz="1600" b="0">
                <a:latin typeface="Trebuchet MS" pitchFamily="34" charset="0"/>
              </a:rPr>
              <a:t> for any operator </a:t>
            </a:r>
            <a:r>
              <a:rPr lang="en-US" altLang="cs-CZ" sz="1600" b="0" i="1">
                <a:latin typeface="Arial" charset="0"/>
              </a:rPr>
              <a:t>P</a:t>
            </a:r>
            <a:endParaRPr lang="cs-CZ" altLang="cs-CZ" sz="1600" b="0">
              <a:latin typeface="Trebuchet MS" pitchFamily="34" charset="0"/>
            </a:endParaRPr>
          </a:p>
        </p:txBody>
      </p:sp>
      <p:sp>
        <p:nvSpPr>
          <p:cNvPr id="19485" name="Rectangle 51"/>
          <p:cNvSpPr>
            <a:spLocks noChangeArrowheads="1"/>
          </p:cNvSpPr>
          <p:nvPr/>
        </p:nvSpPr>
        <p:spPr bwMode="auto">
          <a:xfrm>
            <a:off x="6931025" y="2930258"/>
            <a:ext cx="1781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>
                <a:latin typeface="Trebuchet MS" pitchFamily="34" charset="0"/>
              </a:rPr>
              <a:t>partly ordered,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>
                <a:latin typeface="Trebuchet MS" pitchFamily="34" charset="0"/>
              </a:rPr>
              <a:t>partly disordered</a:t>
            </a:r>
            <a:endParaRPr lang="cs-CZ" altLang="cs-CZ" sz="1600" b="0">
              <a:latin typeface="Trebuchet MS" pitchFamily="34" charset="0"/>
            </a:endParaRPr>
          </a:p>
        </p:txBody>
      </p:sp>
      <p:cxnSp>
        <p:nvCxnSpPr>
          <p:cNvPr id="40" name="Přímá spojnice 39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0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3859213"/>
            <a:ext cx="69246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4573588"/>
            <a:ext cx="50704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470025"/>
            <a:ext cx="10572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45"/>
          <p:cNvSpPr>
            <a:spLocks noChangeArrowheads="1"/>
          </p:cNvSpPr>
          <p:nvPr/>
        </p:nvSpPr>
        <p:spPr bwMode="auto">
          <a:xfrm>
            <a:off x="5916613" y="2916238"/>
            <a:ext cx="2682875" cy="614362"/>
          </a:xfrm>
          <a:prstGeom prst="wedgeRoundRectCallout">
            <a:avLst>
              <a:gd name="adj1" fmla="val -83741"/>
              <a:gd name="adj2" fmla="val 129644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9223" name="Text Box 46"/>
          <p:cNvSpPr txBox="1">
            <a:spLocks noChangeArrowheads="1"/>
          </p:cNvSpPr>
          <p:nvPr/>
        </p:nvSpPr>
        <p:spPr bwMode="auto">
          <a:xfrm>
            <a:off x="5926138" y="2943225"/>
            <a:ext cx="267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>
                <a:latin typeface="Trebuchet MS" pitchFamily="34" charset="0"/>
              </a:rPr>
              <a:t>Angular momenta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400" b="0" dirty="0">
                <a:latin typeface="Trebuchet MS" pitchFamily="34" charset="0"/>
              </a:rPr>
              <a:t>(associated with the angles </a:t>
            </a:r>
            <a:r>
              <a:rPr lang="en-US" altLang="cs-CZ" sz="1400" b="0" i="1" dirty="0">
                <a:latin typeface="Symbol" pitchFamily="18" charset="2"/>
              </a:rPr>
              <a:t>j</a:t>
            </a:r>
            <a:r>
              <a:rPr lang="en-US" altLang="cs-CZ" sz="1400" b="0" dirty="0">
                <a:latin typeface="Trebuchet MS" pitchFamily="34" charset="0"/>
              </a:rPr>
              <a:t>)</a:t>
            </a:r>
            <a:endParaRPr lang="cs-CZ" altLang="cs-CZ" sz="1400" b="0" dirty="0">
              <a:latin typeface="Trebuchet MS" pitchFamily="34" charset="0"/>
            </a:endParaRP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>
          <a:xfrm>
            <a:off x="548024" y="332656"/>
            <a:ext cx="7903935" cy="731838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Double pendulum:</a:t>
            </a:r>
            <a:r>
              <a:rPr lang="en-US" altLang="cs-CZ" sz="3200" dirty="0" smtClean="0">
                <a:solidFill>
                  <a:srgbClr val="0000B4"/>
                </a:solidFill>
                <a:latin typeface="Trebuchet MS" pitchFamily="34" charset="0"/>
              </a:rPr>
              <a:t> Quantization</a:t>
            </a:r>
          </a:p>
        </p:txBody>
      </p:sp>
      <p:sp>
        <p:nvSpPr>
          <p:cNvPr id="9226" name="Text Box 22"/>
          <p:cNvSpPr txBox="1">
            <a:spLocks noChangeArrowheads="1"/>
          </p:cNvSpPr>
          <p:nvPr/>
        </p:nvSpPr>
        <p:spPr bwMode="auto">
          <a:xfrm>
            <a:off x="5460362" y="6519729"/>
            <a:ext cx="34591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L. </a:t>
            </a:r>
            <a:r>
              <a:rPr lang="en-US" altLang="cs-CZ" sz="1300" b="0" dirty="0" err="1">
                <a:latin typeface="Book Antiqua" panose="02040602050305030304" pitchFamily="18" charset="0"/>
              </a:rPr>
              <a:t>Perotti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en-US" altLang="cs-CZ" sz="1300" b="0" dirty="0">
                <a:latin typeface="Book Antiqua" panose="02040602050305030304" pitchFamily="18" charset="0"/>
              </a:rPr>
              <a:t>Phys. Rev. E </a:t>
            </a:r>
            <a:r>
              <a:rPr lang="cs-CZ" altLang="cs-CZ" sz="1300" b="1" dirty="0">
                <a:latin typeface="Book Antiqua" panose="02040602050305030304" pitchFamily="18" charset="0"/>
              </a:rPr>
              <a:t>34</a:t>
            </a:r>
            <a:r>
              <a:rPr lang="en-US" altLang="cs-CZ" sz="1300" b="0" dirty="0">
                <a:latin typeface="Book Antiqua" panose="02040602050305030304" pitchFamily="18" charset="0"/>
              </a:rPr>
              <a:t>, 066218</a:t>
            </a:r>
            <a:r>
              <a:rPr lang="cs-CZ" altLang="cs-CZ" sz="1300" b="0" dirty="0">
                <a:latin typeface="Book Antiqua" panose="02040602050305030304" pitchFamily="18" charset="0"/>
              </a:rPr>
              <a:t> (200</a:t>
            </a:r>
            <a:r>
              <a:rPr lang="en-US" altLang="cs-CZ" sz="1300" b="0" dirty="0">
                <a:latin typeface="Book Antiqua" panose="02040602050305030304" pitchFamily="18" charset="0"/>
              </a:rPr>
              <a:t>4</a:t>
            </a:r>
            <a:r>
              <a:rPr lang="cs-CZ" altLang="cs-CZ" sz="1300" b="0" dirty="0">
                <a:latin typeface="Book Antiqua" panose="0204060205030503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7" name="TextovéPole 11"/>
              <p:cNvSpPr txBox="1">
                <a:spLocks noChangeArrowheads="1"/>
              </p:cNvSpPr>
              <p:nvPr/>
            </p:nvSpPr>
            <p:spPr bwMode="auto">
              <a:xfrm>
                <a:off x="5265738" y="1659835"/>
                <a:ext cx="3782468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cs-CZ" sz="1600" b="0" dirty="0" smtClean="0">
                    <a:solidFill>
                      <a:srgbClr val="C00000"/>
                    </a:solidFill>
                    <a:latin typeface="Trebuchet MS" pitchFamily="34" charset="0"/>
                  </a:rPr>
                  <a:t>3 fundamental parameters</a:t>
                </a:r>
              </a:p>
              <a:p>
                <a:pPr marL="285750" indent="-28575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en-US" altLang="cs-CZ" sz="1400" b="0" dirty="0" smtClean="0">
                    <a:latin typeface="Trebuchet MS" pitchFamily="34" charset="0"/>
                  </a:rPr>
                  <a:t>in </a:t>
                </a:r>
                <a:r>
                  <a:rPr lang="en-US" altLang="cs-CZ" sz="1400" b="0" dirty="0">
                    <a:latin typeface="Trebuchet MS" pitchFamily="34" charset="0"/>
                  </a:rPr>
                  <a:t>the following 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considered only the </a:t>
                </a:r>
                <a:r>
                  <a:rPr lang="en-US" altLang="cs-CZ" sz="1400" b="0" dirty="0">
                    <a:latin typeface="Trebuchet MS" pitchFamily="34" charset="0"/>
                  </a:rPr>
                  <a:t>case </a:t>
                </a:r>
                <a14:m>
                  <m:oMath xmlns:m="http://schemas.openxmlformats.org/officeDocument/2006/math">
                    <m:r>
                      <a:rPr lang="en-US" altLang="cs-CZ" sz="1400" b="0" i="1" dirty="0" smtClean="0">
                        <a:latin typeface="Cambria Math"/>
                      </a:rPr>
                      <m:t>𝑚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𝑙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 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(equal masses and lengths) and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altLang="cs-CZ" sz="1400" b="0" dirty="0" smtClean="0">
                    <a:latin typeface="Trebuchet MS" pitchFamily="34" charset="0"/>
                  </a:rPr>
                  <a:t> (no gravity) or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=1</m:t>
                    </m:r>
                  </m:oMath>
                </a14:m>
                <a:endParaRPr lang="en-US" altLang="cs-CZ" sz="1400" b="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7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5738" y="1659835"/>
                <a:ext cx="3782468" cy="1061829"/>
              </a:xfrm>
              <a:prstGeom prst="rect">
                <a:avLst/>
              </a:prstGeom>
              <a:blipFill rotWithShape="1">
                <a:blip r:embed="rId7"/>
                <a:stretch>
                  <a:fillRect l="-968" t="-2299" r="-806" b="-45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980244" y="5243023"/>
            <a:ext cx="2180967" cy="415925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FFCC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>
                <a:latin typeface="Trebuchet MS" pitchFamily="34" charset="0"/>
              </a:rPr>
              <a:t>Quantization:</a:t>
            </a:r>
            <a:endParaRPr lang="cs-CZ" altLang="cs-CZ" sz="2000" dirty="0">
              <a:latin typeface="Trebuchet MS" pitchFamily="34" charset="0"/>
            </a:endParaRPr>
          </a:p>
        </p:txBody>
      </p: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19" y="5169998"/>
            <a:ext cx="132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7" name="Picture 5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44" y="5412886"/>
            <a:ext cx="7143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4"/>
          <p:cNvSpPr>
            <a:spLocks noChangeArrowheads="1"/>
          </p:cNvSpPr>
          <p:nvPr/>
        </p:nvSpPr>
        <p:spPr bwMode="auto">
          <a:xfrm>
            <a:off x="5382382" y="5111261"/>
            <a:ext cx="2319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>
                <a:solidFill>
                  <a:srgbClr val="F00000"/>
                </a:solidFill>
                <a:latin typeface="Trebuchet MS" pitchFamily="34" charset="0"/>
              </a:rPr>
              <a:t>Ambiguous procedure</a:t>
            </a:r>
            <a:r>
              <a:rPr lang="en-US" altLang="cs-CZ" sz="1600" b="0">
                <a:latin typeface="Trebuchet MS" pitchFamily="34" charset="0"/>
              </a:rPr>
              <a:t> </a:t>
            </a:r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4675944" y="5473211"/>
            <a:ext cx="382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400" b="0">
                <a:latin typeface="Trebuchet MS" pitchFamily="34" charset="0"/>
              </a:rPr>
              <a:t>(noncommuting             in the kintetic term) </a:t>
            </a:r>
            <a:endParaRPr lang="cs-CZ" altLang="cs-CZ" sz="1400" b="0">
              <a:latin typeface="Trebuchet MS" pitchFamily="34" charset="0"/>
            </a:endParaRPr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980244" y="5926441"/>
            <a:ext cx="2180967" cy="400110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FFCC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>
                <a:latin typeface="Trebuchet MS" pitchFamily="34" charset="0"/>
              </a:rPr>
              <a:t>Peres operators:</a:t>
            </a:r>
            <a:endParaRPr lang="cs-CZ" altLang="cs-CZ" sz="2000" dirty="0">
              <a:latin typeface="Trebuchet MS" pitchFamily="34" charset="0"/>
            </a:endParaRPr>
          </a:p>
        </p:txBody>
      </p:sp>
      <p:pic>
        <p:nvPicPr>
          <p:cNvPr id="21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907" y="5919298"/>
            <a:ext cx="3349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12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Classical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Instability of trajectories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57675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157675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33412" y="961439"/>
            <a:ext cx="475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Stable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(regular, quasiperiodic) </a:t>
            </a:r>
            <a:r>
              <a:rPr lang="en-US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trajectories</a:t>
            </a:r>
            <a:endParaRPr lang="cs-CZ" sz="20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964229"/>
            <a:ext cx="351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Unstable</a:t>
            </a:r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(chaotic) </a:t>
            </a:r>
            <a:r>
              <a:rPr lang="en-US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trajectories</a:t>
            </a:r>
            <a:endParaRPr lang="cs-CZ" sz="2000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1114697" y="3021246"/>
            <a:ext cx="349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At most </a:t>
            </a:r>
            <a:r>
              <a:rPr lang="en-US" b="1" dirty="0" smtClean="0">
                <a:latin typeface="Trebuchet MS" panose="020B0603020202020204" pitchFamily="34" charset="0"/>
              </a:rPr>
              <a:t>polynomial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988470" y="3021246"/>
            <a:ext cx="274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Exponential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00322" y="3390577"/>
            <a:ext cx="37100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rebuchet MS" panose="020B0603020202020204" pitchFamily="34" charset="0"/>
              </a:rPr>
              <a:t>(of a bunch of </a:t>
            </a:r>
            <a:r>
              <a:rPr lang="en-US" sz="1500" dirty="0" err="1" smtClean="0">
                <a:latin typeface="Trebuchet MS" panose="020B0603020202020204" pitchFamily="34" charset="0"/>
              </a:rPr>
              <a:t>neigbouring</a:t>
            </a:r>
            <a:r>
              <a:rPr lang="en-US" sz="1500" dirty="0" smtClean="0">
                <a:latin typeface="Trebuchet MS" panose="020B0603020202020204" pitchFamily="34" charset="0"/>
              </a:rPr>
              <a:t> trajectories)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pic>
        <p:nvPicPr>
          <p:cNvPr id="69636" name="Picture 4" descr="Výsledek obrázku pro butterfly anim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258" y="1338581"/>
            <a:ext cx="1343488" cy="1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509868" y="3824572"/>
            <a:ext cx="8310604" cy="1444398"/>
            <a:chOff x="509868" y="5008938"/>
            <a:chExt cx="8310604" cy="1444398"/>
          </a:xfrm>
        </p:grpSpPr>
        <p:pic>
          <p:nvPicPr>
            <p:cNvPr id="24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6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C:\Users\Pavel\Desktop\4a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1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594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Pavel\Desktop\3a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33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688558" y="5479334"/>
            <a:ext cx="8169909" cy="886632"/>
            <a:chOff x="688558" y="5479334"/>
            <a:chExt cx="8169909" cy="886632"/>
          </a:xfrm>
        </p:grpSpPr>
        <p:sp>
          <p:nvSpPr>
            <p:cNvPr id="2" name="TextovéPole 1"/>
            <p:cNvSpPr txBox="1"/>
            <p:nvPr/>
          </p:nvSpPr>
          <p:spPr>
            <a:xfrm>
              <a:off x="688558" y="5759758"/>
              <a:ext cx="531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latin typeface="Trebuchet MS" panose="020B0603020202020204" pitchFamily="34" charset="0"/>
                </a:rPr>
                <a:t>Instability</a:t>
              </a:r>
              <a:r>
                <a:rPr lang="cs-CZ" dirty="0" smtClean="0">
                  <a:latin typeface="Trebuchet MS" panose="020B0603020202020204" pitchFamily="34" charset="0"/>
                </a:rPr>
                <a:t> q</a:t>
              </a:r>
              <a:r>
                <a:rPr lang="en-US" dirty="0" err="1" smtClean="0">
                  <a:latin typeface="Trebuchet MS" panose="020B0603020202020204" pitchFamily="34" charset="0"/>
                </a:rPr>
                <a:t>uantified</a:t>
              </a:r>
              <a:r>
                <a:rPr lang="en-US" dirty="0" smtClean="0">
                  <a:latin typeface="Trebuchet MS" panose="020B0603020202020204" pitchFamily="34" charset="0"/>
                </a:rPr>
                <a:t> by the </a:t>
              </a:r>
              <a:r>
                <a:rPr lang="en-US" b="1" dirty="0" err="1" smtClean="0">
                  <a:latin typeface="Trebuchet MS" panose="020B0603020202020204" pitchFamily="34" charset="0"/>
                </a:rPr>
                <a:t>Lyapunov</a:t>
              </a:r>
              <a:r>
                <a:rPr lang="en-US" b="1" dirty="0" smtClean="0">
                  <a:latin typeface="Trebuchet MS" panose="020B0603020202020204" pitchFamily="34" charset="0"/>
                </a:rPr>
                <a:t> exponent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5814172" y="5522879"/>
                  <a:ext cx="3044295" cy="797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/>
                          </a:rPr>
                          <m:t>𝜆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≡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𝜹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→∞</m:t>
                                </m:r>
                              </m:lim>
                            </m:limLow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</m:e>
                        </m:func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func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172" y="5522879"/>
                  <a:ext cx="3044295" cy="79727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bdélník 10"/>
            <p:cNvSpPr/>
            <p:nvPr/>
          </p:nvSpPr>
          <p:spPr>
            <a:xfrm>
              <a:off x="688558" y="5479334"/>
              <a:ext cx="8169909" cy="886632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2208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467544" y="323215"/>
            <a:ext cx="6610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Double Pendulum:</a:t>
            </a:r>
            <a:r>
              <a:rPr lang="en-US" altLang="cs-CZ" sz="3200" b="0" dirty="0" smtClean="0">
                <a:solidFill>
                  <a:srgbClr val="0000B4"/>
                </a:solidFill>
                <a:latin typeface="Trebuchet MS" pitchFamily="34" charset="0"/>
              </a:rPr>
              <a:t> Peres lattice</a:t>
            </a:r>
            <a:endParaRPr lang="cs-CZ" altLang="cs-CZ" sz="32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26627" name="Picture 32" descr="Grap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31" y="85339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3" descr="Graph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69" y="2328069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629" name="Text Box 37"/>
              <p:cNvSpPr txBox="1">
                <a:spLocks noChangeArrowheads="1"/>
              </p:cNvSpPr>
              <p:nvPr/>
            </p:nvSpPr>
            <p:spPr bwMode="auto">
              <a:xfrm>
                <a:off x="529924" y="853393"/>
                <a:ext cx="437300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cs-CZ" sz="2000" b="0" dirty="0" smtClean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2000" b="0" i="1" smtClean="0">
                        <a:solidFill>
                          <a:srgbClr val="0000B4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2000" b="0" i="1" smtClean="0">
                        <a:solidFill>
                          <a:srgbClr val="0000B4"/>
                        </a:solidFill>
                        <a:latin typeface="Cambria Math"/>
                      </a:rPr>
                      <m:t>=0 </m:t>
                    </m:r>
                  </m:oMath>
                </a14:m>
                <a:r>
                  <a:rPr lang="en-US" altLang="cs-CZ" sz="2000" b="0" dirty="0" smtClean="0">
                    <a:solidFill>
                      <a:srgbClr val="0000B4"/>
                    </a:solidFill>
                    <a:latin typeface="Trebuchet MS" pitchFamily="34" charset="0"/>
                  </a:rPr>
                  <a:t>(no gravity): </a:t>
                </a:r>
                <a:r>
                  <a:rPr lang="en-US" altLang="cs-CZ" sz="2000" b="0" dirty="0" err="1" smtClean="0">
                    <a:solidFill>
                      <a:srgbClr val="0000B4"/>
                    </a:solidFill>
                    <a:latin typeface="Trebuchet MS" pitchFamily="34" charset="0"/>
                  </a:rPr>
                  <a:t>integrable</a:t>
                </a:r>
                <a:endParaRPr lang="en-US" altLang="cs-CZ" sz="2000" b="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6629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924" y="853393"/>
                <a:ext cx="4373002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1395" t="-909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30" name="Picture 38" descr="Ex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1283605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9" y="1432830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45" y="330138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Line 44"/>
          <p:cNvSpPr>
            <a:spLocks noChangeShapeType="1"/>
          </p:cNvSpPr>
          <p:nvPr/>
        </p:nvSpPr>
        <p:spPr bwMode="auto">
          <a:xfrm>
            <a:off x="3657481" y="2680605"/>
            <a:ext cx="3024188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636" name="Text Box 45"/>
          <p:cNvSpPr txBox="1">
            <a:spLocks noChangeArrowheads="1"/>
          </p:cNvSpPr>
          <p:nvPr/>
        </p:nvSpPr>
        <p:spPr bwMode="auto">
          <a:xfrm>
            <a:off x="5395794" y="2228168"/>
            <a:ext cx="1711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solidFill>
                  <a:srgbClr val="00B050"/>
                </a:solidFill>
                <a:latin typeface="Trebuchet MS" pitchFamily="34" charset="0"/>
              </a:rPr>
              <a:t>Libration</a:t>
            </a:r>
            <a:endParaRPr lang="cs-CZ" altLang="cs-CZ" sz="1800" b="0">
              <a:solidFill>
                <a:srgbClr val="00B050"/>
              </a:solidFill>
              <a:latin typeface="Trebuchet MS" pitchFamily="34" charset="0"/>
            </a:endParaRPr>
          </a:p>
        </p:txBody>
      </p:sp>
      <p:sp>
        <p:nvSpPr>
          <p:cNvPr id="26637" name="Text Box 46"/>
          <p:cNvSpPr txBox="1">
            <a:spLocks noChangeArrowheads="1"/>
          </p:cNvSpPr>
          <p:nvPr/>
        </p:nvSpPr>
        <p:spPr bwMode="auto">
          <a:xfrm>
            <a:off x="5421194" y="2758393"/>
            <a:ext cx="1711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dirty="0">
                <a:solidFill>
                  <a:srgbClr val="00B050"/>
                </a:solidFill>
                <a:latin typeface="Trebuchet MS" pitchFamily="34" charset="0"/>
              </a:rPr>
              <a:t>Rotation</a:t>
            </a:r>
            <a:endParaRPr lang="cs-CZ" altLang="cs-CZ" sz="1800" b="0" dirty="0">
              <a:solidFill>
                <a:srgbClr val="00B050"/>
              </a:solidFill>
              <a:latin typeface="Trebuchet MS" pitchFamily="34" charset="0"/>
            </a:endParaRPr>
          </a:p>
        </p:txBody>
      </p:sp>
      <p:sp>
        <p:nvSpPr>
          <p:cNvPr id="26638" name="Text Box 47"/>
          <p:cNvSpPr txBox="1">
            <a:spLocks noChangeArrowheads="1"/>
          </p:cNvSpPr>
          <p:nvPr/>
        </p:nvSpPr>
        <p:spPr bwMode="auto">
          <a:xfrm>
            <a:off x="6354644" y="2472643"/>
            <a:ext cx="111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Trebuchet MS" pitchFamily="34" charset="0"/>
              </a:rPr>
              <a:t>in</a:t>
            </a:r>
            <a:endParaRPr lang="cs-CZ" altLang="cs-CZ" sz="1800" b="0">
              <a:latin typeface="Trebuchet MS" pitchFamily="34" charset="0"/>
            </a:endParaRPr>
          </a:p>
        </p:txBody>
      </p:sp>
      <p:pic>
        <p:nvPicPr>
          <p:cNvPr id="26639" name="Picture 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69" y="2485343"/>
            <a:ext cx="3302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Text Box 49"/>
          <p:cNvSpPr txBox="1">
            <a:spLocks noChangeArrowheads="1"/>
          </p:cNvSpPr>
          <p:nvPr/>
        </p:nvSpPr>
        <p:spPr bwMode="auto">
          <a:xfrm>
            <a:off x="5446021" y="3645059"/>
            <a:ext cx="3668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dirty="0">
                <a:latin typeface="Trebuchet MS" pitchFamily="34" charset="0"/>
              </a:rPr>
              <a:t>capable of distinguishing different classes of motion</a:t>
            </a:r>
            <a:endParaRPr lang="cs-CZ" altLang="cs-CZ" sz="1600" b="0" dirty="0">
              <a:latin typeface="Trebuchet MS" pitchFamily="34" charset="0"/>
            </a:endParaRPr>
          </a:p>
        </p:txBody>
      </p:sp>
      <p:sp>
        <p:nvSpPr>
          <p:cNvPr id="26641" name="Text Box 50"/>
          <p:cNvSpPr txBox="1">
            <a:spLocks noChangeArrowheads="1"/>
          </p:cNvSpPr>
          <p:nvPr/>
        </p:nvSpPr>
        <p:spPr bwMode="auto">
          <a:xfrm>
            <a:off x="5981009" y="3279934"/>
            <a:ext cx="2657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>
                <a:latin typeface="Trebuchet MS" pitchFamily="34" charset="0"/>
              </a:rPr>
              <a:t>Peres lattices</a:t>
            </a:r>
            <a:endParaRPr lang="cs-CZ" altLang="cs-CZ" sz="2000" dirty="0">
              <a:latin typeface="Trebuchet MS" pitchFamily="34" charset="0"/>
            </a:endParaRPr>
          </a:p>
        </p:txBody>
      </p:sp>
      <p:sp>
        <p:nvSpPr>
          <p:cNvPr id="26643" name="Rectangle 52"/>
          <p:cNvSpPr>
            <a:spLocks noChangeArrowheads="1"/>
          </p:cNvSpPr>
          <p:nvPr/>
        </p:nvSpPr>
        <p:spPr bwMode="auto">
          <a:xfrm>
            <a:off x="5594230" y="3157424"/>
            <a:ext cx="3384307" cy="1093788"/>
          </a:xfrm>
          <a:prstGeom prst="rect">
            <a:avLst/>
          </a:prstGeom>
          <a:noFill/>
          <a:ln w="19050" algn="ctr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itchFamily="34" charset="0"/>
            </a:endParaRPr>
          </a:p>
        </p:txBody>
      </p:sp>
      <p:cxnSp>
        <p:nvCxnSpPr>
          <p:cNvPr id="21" name="Přímá spojnice 2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2" descr="Expo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4007757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529924" y="3737104"/>
                <a:ext cx="437300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cs-CZ" sz="2000" b="0" dirty="0" smtClean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en-US" altLang="cs-CZ" sz="2000" b="0" dirty="0" smtClean="0">
                    <a:solidFill>
                      <a:srgbClr val="FF0000"/>
                    </a:solidFill>
                    <a:latin typeface="Trebuchet MS" pitchFamily="34" charset="0"/>
                  </a:rPr>
                  <a:t>: </a:t>
                </a:r>
                <a:r>
                  <a:rPr lang="en-US" altLang="cs-CZ" sz="2000" b="0" dirty="0" err="1" smtClean="0">
                    <a:solidFill>
                      <a:srgbClr val="FF0000"/>
                    </a:solidFill>
                    <a:latin typeface="Trebuchet MS" pitchFamily="34" charset="0"/>
                  </a:rPr>
                  <a:t>nonintegrable</a:t>
                </a:r>
                <a:endParaRPr lang="en-US" altLang="cs-CZ" sz="2000" b="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4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924" y="3737104"/>
                <a:ext cx="4373002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395" t="-909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3709870" y="4824837"/>
            <a:ext cx="30654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500" b="0" dirty="0" smtClean="0">
                <a:latin typeface="Trebuchet MS" pitchFamily="34" charset="0"/>
              </a:rPr>
              <a:t>Band </a:t>
            </a:r>
            <a:r>
              <a:rPr lang="en-US" altLang="cs-CZ" sz="1500" b="0" dirty="0">
                <a:latin typeface="Trebuchet MS" pitchFamily="34" charset="0"/>
              </a:rPr>
              <a:t>of strong level interaction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709870" y="5259258"/>
            <a:ext cx="13922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500" dirty="0">
                <a:solidFill>
                  <a:srgbClr val="FF0000"/>
                </a:solidFill>
                <a:latin typeface="Trebuchet MS" pitchFamily="34" charset="0"/>
              </a:rPr>
              <a:t>Chaotic band</a:t>
            </a:r>
          </a:p>
        </p:txBody>
      </p:sp>
      <p:sp>
        <p:nvSpPr>
          <p:cNvPr id="27" name="TextovéPole 20"/>
          <p:cNvSpPr txBox="1">
            <a:spLocks noChangeArrowheads="1"/>
          </p:cNvSpPr>
          <p:nvPr/>
        </p:nvSpPr>
        <p:spPr bwMode="auto">
          <a:xfrm>
            <a:off x="4966472" y="5923869"/>
            <a:ext cx="148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0">
              <a:latin typeface="Trebuchet MS" pitchFamily="34" charset="0"/>
            </a:endParaRPr>
          </a:p>
        </p:txBody>
      </p:sp>
      <p:sp>
        <p:nvSpPr>
          <p:cNvPr id="28" name="TextovéPole 21"/>
          <p:cNvSpPr txBox="1">
            <a:spLocks noChangeArrowheads="1"/>
          </p:cNvSpPr>
          <p:nvPr/>
        </p:nvSpPr>
        <p:spPr bwMode="auto">
          <a:xfrm>
            <a:off x="5067563" y="5259258"/>
            <a:ext cx="37478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500" b="0" dirty="0" smtClean="0">
                <a:latin typeface="Trebuchet MS" pitchFamily="34" charset="0"/>
              </a:rPr>
              <a:t>Just at the border between </a:t>
            </a:r>
            <a:r>
              <a:rPr lang="en-US" altLang="cs-CZ" sz="1500" b="0" dirty="0" err="1" smtClean="0">
                <a:latin typeface="Trebuchet MS" pitchFamily="34" charset="0"/>
              </a:rPr>
              <a:t>libration</a:t>
            </a:r>
            <a:r>
              <a:rPr lang="en-US" altLang="cs-CZ" sz="1500" b="0" dirty="0" smtClean="0">
                <a:latin typeface="Trebuchet MS" pitchFamily="34" charset="0"/>
              </a:rPr>
              <a:t> </a:t>
            </a:r>
            <a:r>
              <a:rPr lang="en-US" altLang="cs-CZ" sz="1500" b="0" dirty="0">
                <a:latin typeface="Trebuchet MS" pitchFamily="34" charset="0"/>
              </a:rPr>
              <a:t>and rotation </a:t>
            </a:r>
            <a:r>
              <a:rPr lang="en-US" altLang="cs-CZ" sz="1500" b="0" dirty="0" smtClean="0">
                <a:latin typeface="Trebuchet MS" pitchFamily="34" charset="0"/>
              </a:rPr>
              <a:t>types of motion (</a:t>
            </a:r>
            <a:r>
              <a:rPr lang="en-US" altLang="cs-CZ" sz="1500" b="0" dirty="0" err="1" smtClean="0">
                <a:latin typeface="Trebuchet MS" pitchFamily="34" charset="0"/>
              </a:rPr>
              <a:t>separatrix</a:t>
            </a:r>
            <a:r>
              <a:rPr lang="en-US" altLang="cs-CZ" sz="1500" b="0" dirty="0" smtClean="0">
                <a:latin typeface="Trebuchet MS" pitchFamily="34" charset="0"/>
              </a:rPr>
              <a:t>)</a:t>
            </a:r>
            <a:endParaRPr lang="cs-CZ" altLang="cs-CZ" sz="1500" b="0" dirty="0">
              <a:latin typeface="Trebuchet MS" pitchFamily="34" charset="0"/>
            </a:endParaRPr>
          </a:p>
        </p:txBody>
      </p:sp>
      <p:pic>
        <p:nvPicPr>
          <p:cNvPr id="2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9" y="4127324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83" y="601283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7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2" descr="Ex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4007757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70991" y="332656"/>
            <a:ext cx="66881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000" b="0" u="sng" dirty="0">
                <a:solidFill>
                  <a:srgbClr val="0000B4"/>
                </a:solidFill>
                <a:latin typeface="Trebuchet MS" pitchFamily="34" charset="0"/>
              </a:rPr>
              <a:t>Classical-Quantum Correspondence</a:t>
            </a:r>
            <a:endParaRPr lang="cs-CZ" altLang="cs-CZ" sz="3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141413" y="3912577"/>
            <a:ext cx="7110775" cy="2440783"/>
            <a:chOff x="1141413" y="3912577"/>
            <a:chExt cx="7110775" cy="2440783"/>
          </a:xfrm>
        </p:grpSpPr>
        <p:sp>
          <p:nvSpPr>
            <p:cNvPr id="28676" name="Rectangle 9"/>
            <p:cNvSpPr>
              <a:spLocks noChangeArrowheads="1"/>
            </p:cNvSpPr>
            <p:nvPr/>
          </p:nvSpPr>
          <p:spPr bwMode="auto">
            <a:xfrm>
              <a:off x="1141413" y="5980298"/>
              <a:ext cx="282575" cy="165100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grpSp>
          <p:nvGrpSpPr>
            <p:cNvPr id="2" name="Skupina 1"/>
            <p:cNvGrpSpPr/>
            <p:nvPr/>
          </p:nvGrpSpPr>
          <p:grpSpPr>
            <a:xfrm>
              <a:off x="4341018" y="3912577"/>
              <a:ext cx="3911170" cy="2440783"/>
              <a:chOff x="4276725" y="904422"/>
              <a:chExt cx="3911170" cy="2440783"/>
            </a:xfrm>
          </p:grpSpPr>
          <p:pic>
            <p:nvPicPr>
              <p:cNvPr id="28677" name="Picture 10" descr="Expor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050" y="1037772"/>
                <a:ext cx="342900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Oval 24"/>
              <p:cNvSpPr>
                <a:spLocks noChangeArrowheads="1"/>
              </p:cNvSpPr>
              <p:nvPr/>
            </p:nvSpPr>
            <p:spPr bwMode="auto">
              <a:xfrm>
                <a:off x="4848225" y="3053897"/>
                <a:ext cx="106363" cy="107950"/>
              </a:xfrm>
              <a:prstGeom prst="ellipse">
                <a:avLst/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6" name="Oval 25"/>
              <p:cNvSpPr>
                <a:spLocks noChangeArrowheads="1"/>
              </p:cNvSpPr>
              <p:nvPr/>
            </p:nvSpPr>
            <p:spPr bwMode="auto">
              <a:xfrm>
                <a:off x="5578475" y="2936422"/>
                <a:ext cx="106363" cy="107950"/>
              </a:xfrm>
              <a:prstGeom prst="ellipse">
                <a:avLst/>
              </a:prstGeom>
              <a:solidFill>
                <a:srgbClr val="FF000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7" name="Oval 26"/>
              <p:cNvSpPr>
                <a:spLocks noChangeArrowheads="1"/>
              </p:cNvSpPr>
              <p:nvPr/>
            </p:nvSpPr>
            <p:spPr bwMode="auto">
              <a:xfrm>
                <a:off x="7273925" y="1380672"/>
                <a:ext cx="106363" cy="107950"/>
              </a:xfrm>
              <a:prstGeom prst="ellipse">
                <a:avLst/>
              </a:prstGeom>
              <a:solidFill>
                <a:srgbClr val="00B050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8" name="Rectangle 29"/>
              <p:cNvSpPr>
                <a:spLocks noChangeArrowheads="1"/>
              </p:cNvSpPr>
              <p:nvPr/>
            </p:nvSpPr>
            <p:spPr bwMode="auto">
              <a:xfrm>
                <a:off x="7113543" y="904422"/>
                <a:ext cx="43815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dirty="0">
                    <a:solidFill>
                      <a:srgbClr val="00B050"/>
                    </a:solidFill>
                    <a:latin typeface="Arial" charset="0"/>
                  </a:rPr>
                  <a:t>(c)</a:t>
                </a:r>
                <a:endParaRPr lang="cs-CZ" altLang="cs-CZ" sz="1600" dirty="0">
                  <a:solidFill>
                    <a:srgbClr val="00B050"/>
                  </a:solidFill>
                  <a:latin typeface="Arial" charset="0"/>
                </a:endParaRPr>
              </a:p>
            </p:txBody>
          </p:sp>
          <p:sp>
            <p:nvSpPr>
              <p:cNvPr id="28689" name="Rectangle 30"/>
              <p:cNvSpPr>
                <a:spLocks noChangeArrowheads="1"/>
              </p:cNvSpPr>
              <p:nvPr/>
            </p:nvSpPr>
            <p:spPr bwMode="auto">
              <a:xfrm>
                <a:off x="4686300" y="2712585"/>
                <a:ext cx="444500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>
                    <a:latin typeface="Trebuchet MS" pitchFamily="34" charset="0"/>
                  </a:rPr>
                  <a:t>(a)</a:t>
                </a:r>
                <a:endParaRPr lang="cs-CZ" altLang="cs-CZ" sz="1600">
                  <a:latin typeface="Trebuchet MS" pitchFamily="34" charset="0"/>
                </a:endParaRPr>
              </a:p>
            </p:txBody>
          </p:sp>
          <p:sp>
            <p:nvSpPr>
              <p:cNvPr id="28690" name="Rectangle 31"/>
              <p:cNvSpPr>
                <a:spLocks noChangeArrowheads="1"/>
              </p:cNvSpPr>
              <p:nvPr/>
            </p:nvSpPr>
            <p:spPr bwMode="auto">
              <a:xfrm>
                <a:off x="5391150" y="2576060"/>
                <a:ext cx="45085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dirty="0">
                    <a:solidFill>
                      <a:srgbClr val="FF0000"/>
                    </a:solidFill>
                    <a:latin typeface="Trebuchet MS" pitchFamily="34" charset="0"/>
                  </a:rPr>
                  <a:t>(b)</a:t>
                </a:r>
                <a:endParaRPr lang="cs-CZ" altLang="cs-CZ" sz="160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8691" name="Rectangle 32"/>
              <p:cNvSpPr>
                <a:spLocks noChangeArrowheads="1"/>
              </p:cNvSpPr>
              <p:nvPr/>
            </p:nvSpPr>
            <p:spPr bwMode="auto">
              <a:xfrm>
                <a:off x="4749800" y="1217160"/>
                <a:ext cx="3092450" cy="1963737"/>
              </a:xfrm>
              <a:prstGeom prst="rect">
                <a:avLst/>
              </a:prstGeom>
              <a:noFill/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465953" name="Text Box 33"/>
              <p:cNvSpPr txBox="1">
                <a:spLocks noChangeArrowheads="1"/>
              </p:cNvSpPr>
              <p:nvPr/>
            </p:nvSpPr>
            <p:spPr bwMode="auto">
              <a:xfrm rot="-5400000">
                <a:off x="4279107" y="1864066"/>
                <a:ext cx="1363662" cy="48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300" b="0" dirty="0">
                    <a:latin typeface="Trebuchet MS" pitchFamily="34" charset="0"/>
                  </a:rPr>
                  <a:t>Harmonic approximation</a:t>
                </a:r>
                <a:endParaRPr lang="cs-CZ" altLang="cs-CZ" sz="1300" b="0" dirty="0">
                  <a:latin typeface="Trebuchet MS" pitchFamily="34" charset="0"/>
                </a:endParaRPr>
              </a:p>
            </p:txBody>
          </p:sp>
          <p:sp>
            <p:nvSpPr>
              <p:cNvPr id="465954" name="Text Box 34"/>
              <p:cNvSpPr txBox="1">
                <a:spLocks noChangeArrowheads="1"/>
              </p:cNvSpPr>
              <p:nvPr/>
            </p:nvSpPr>
            <p:spPr bwMode="auto">
              <a:xfrm rot="-5400000">
                <a:off x="4814887" y="1775960"/>
                <a:ext cx="1611313" cy="293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300" b="0">
                    <a:solidFill>
                      <a:srgbClr val="FF0000"/>
                    </a:solidFill>
                    <a:latin typeface="Trebuchet MS" pitchFamily="34" charset="0"/>
                  </a:rPr>
                  <a:t>Dominion of chaos</a:t>
                </a:r>
                <a:endParaRPr lang="cs-CZ" altLang="cs-CZ" sz="1300" b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65955" name="Text Box 35"/>
              <p:cNvSpPr txBox="1">
                <a:spLocks noChangeArrowheads="1"/>
              </p:cNvSpPr>
              <p:nvPr/>
            </p:nvSpPr>
            <p:spPr bwMode="auto">
              <a:xfrm rot="16200000">
                <a:off x="7072313" y="1899280"/>
                <a:ext cx="1938337" cy="290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300" b="0" dirty="0">
                    <a:solidFill>
                      <a:srgbClr val="00B050"/>
                    </a:solidFill>
                    <a:latin typeface="Trebuchet MS" pitchFamily="34" charset="0"/>
                  </a:rPr>
                  <a:t>Prevalence of rotations</a:t>
                </a:r>
                <a:endParaRPr lang="cs-CZ" altLang="cs-CZ" sz="1300" b="0" dirty="0">
                  <a:solidFill>
                    <a:srgbClr val="00B050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28696" name="Picture 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8020" y="3054693"/>
                <a:ext cx="269875" cy="290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97" name="Picture 4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6725" y="1091747"/>
                <a:ext cx="292100" cy="35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Oval 26"/>
              <p:cNvSpPr>
                <a:spLocks noChangeArrowheads="1"/>
              </p:cNvSpPr>
              <p:nvPr/>
            </p:nvSpPr>
            <p:spPr bwMode="auto">
              <a:xfrm>
                <a:off x="7285038" y="2658610"/>
                <a:ext cx="106362" cy="107950"/>
              </a:xfrm>
              <a:prstGeom prst="ellipse">
                <a:avLst/>
              </a:prstGeom>
              <a:solidFill>
                <a:srgbClr val="00B050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</p:grpSp>
        <p:cxnSp>
          <p:nvCxnSpPr>
            <p:cNvPr id="28705" name="Přímá spojovací šipka 34"/>
            <p:cNvCxnSpPr>
              <a:cxnSpLocks noChangeShapeType="1"/>
              <a:stCxn id="28676" idx="3"/>
            </p:cNvCxnSpPr>
            <p:nvPr/>
          </p:nvCxnSpPr>
          <p:spPr bwMode="auto">
            <a:xfrm flipV="1">
              <a:off x="1423988" y="5347063"/>
              <a:ext cx="3390105" cy="71578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oval" w="sm" len="sm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Přímá spojnice 3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9" y="4127324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83" y="601283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Skupina 45"/>
          <p:cNvGrpSpPr/>
          <p:nvPr/>
        </p:nvGrpSpPr>
        <p:grpSpPr>
          <a:xfrm>
            <a:off x="4234589" y="1236754"/>
            <a:ext cx="4519479" cy="2405033"/>
            <a:chOff x="611321" y="3557847"/>
            <a:chExt cx="4519479" cy="2405033"/>
          </a:xfrm>
        </p:grpSpPr>
        <p:pic>
          <p:nvPicPr>
            <p:cNvPr id="48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075" y="5670492"/>
              <a:ext cx="269875" cy="2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0" descr="C:\Users\Pavel\Desktop\Grap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475" y="3557847"/>
              <a:ext cx="3244850" cy="2405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ovéPole 30"/>
            <p:cNvSpPr txBox="1">
              <a:spLocks noChangeArrowheads="1"/>
            </p:cNvSpPr>
            <p:nvPr/>
          </p:nvSpPr>
          <p:spPr bwMode="auto">
            <a:xfrm rot="16200000">
              <a:off x="58077" y="4445475"/>
              <a:ext cx="14462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b="0" dirty="0">
                  <a:latin typeface="Trebuchet MS" panose="020B0603020202020204" pitchFamily="34" charset="0"/>
                </a:rPr>
                <a:t>regularity</a:t>
              </a:r>
              <a:endParaRPr lang="cs-CZ" altLang="cs-CZ" sz="1600" b="0" dirty="0">
                <a:latin typeface="Trebuchet MS" panose="020B0603020202020204" pitchFamily="34" charset="0"/>
              </a:endParaRPr>
            </a:p>
          </p:txBody>
        </p:sp>
        <p:sp>
          <p:nvSpPr>
            <p:cNvPr id="51" name="TextovéPole 31"/>
            <p:cNvSpPr txBox="1">
              <a:spLocks noChangeArrowheads="1"/>
            </p:cNvSpPr>
            <p:nvPr/>
          </p:nvSpPr>
          <p:spPr bwMode="auto">
            <a:xfrm>
              <a:off x="4290241" y="4410528"/>
              <a:ext cx="4651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i="1" dirty="0" err="1">
                  <a:latin typeface="Arial" charset="0"/>
                </a:rPr>
                <a:t>f</a:t>
              </a:r>
              <a:r>
                <a:rPr lang="en-US" altLang="cs-CZ" sz="1600" baseline="-25000" dirty="0" err="1">
                  <a:latin typeface="Arial" charset="0"/>
                </a:rPr>
                <a:t>reg</a:t>
              </a:r>
              <a:endParaRPr lang="cs-CZ" altLang="cs-CZ" sz="1600" baseline="-25000" dirty="0">
                <a:latin typeface="Arial" charset="0"/>
              </a:endParaRPr>
            </a:p>
          </p:txBody>
        </p:sp>
        <p:sp>
          <p:nvSpPr>
            <p:cNvPr id="52" name="TextovéPole 32"/>
            <p:cNvSpPr txBox="1">
              <a:spLocks noChangeArrowheads="1"/>
            </p:cNvSpPr>
            <p:nvPr/>
          </p:nvSpPr>
          <p:spPr bwMode="auto">
            <a:xfrm>
              <a:off x="3981450" y="3767768"/>
              <a:ext cx="11366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r>
                <a:rPr lang="en-US" altLang="cs-CZ" sz="1600" dirty="0">
                  <a:solidFill>
                    <a:srgbClr val="FF0000"/>
                  </a:solidFill>
                  <a:latin typeface="Arial" charset="0"/>
                </a:rPr>
                <a:t> - 1</a:t>
              </a:r>
              <a:endParaRPr lang="cs-CZ" altLang="cs-CZ" sz="16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3" name="TextovéPole 33"/>
            <p:cNvSpPr txBox="1">
              <a:spLocks noChangeArrowheads="1"/>
            </p:cNvSpPr>
            <p:nvPr/>
          </p:nvSpPr>
          <p:spPr bwMode="auto">
            <a:xfrm>
              <a:off x="3992563" y="4068577"/>
              <a:ext cx="113823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339933"/>
                  </a:solidFill>
                  <a:latin typeface="Arial" charset="0"/>
                </a:rPr>
                <a:t>1 - </a:t>
              </a:r>
              <a:r>
                <a:rPr lang="en-US" altLang="cs-CZ" sz="1600" dirty="0">
                  <a:solidFill>
                    <a:srgbClr val="339933"/>
                  </a:solidFill>
                  <a:latin typeface="Symbol" pitchFamily="18" charset="2"/>
                </a:rPr>
                <a:t>w</a:t>
              </a:r>
              <a:endParaRPr lang="cs-CZ" altLang="cs-CZ" sz="1600" dirty="0">
                <a:solidFill>
                  <a:srgbClr val="339933"/>
                </a:solidFill>
                <a:latin typeface="Arial" charset="0"/>
              </a:endParaRPr>
            </a:p>
          </p:txBody>
        </p:sp>
        <p:sp>
          <p:nvSpPr>
            <p:cNvPr id="54" name="TextovéPole 36"/>
            <p:cNvSpPr txBox="1">
              <a:spLocks noChangeArrowheads="1"/>
            </p:cNvSpPr>
            <p:nvPr/>
          </p:nvSpPr>
          <p:spPr bwMode="auto">
            <a:xfrm>
              <a:off x="1487488" y="3634774"/>
              <a:ext cx="197961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 dirty="0">
                  <a:latin typeface="Trebuchet MS" pitchFamily="34" charset="0"/>
                </a:rPr>
                <a:t>Classical and quantum measures of chaos</a:t>
              </a:r>
              <a:endParaRPr lang="cs-CZ" altLang="cs-CZ" sz="1400" b="0" dirty="0">
                <a:latin typeface="Trebuchet MS" pitchFamily="34" charset="0"/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74569" y="1067477"/>
            <a:ext cx="3352800" cy="2826299"/>
            <a:chOff x="4815681" y="3581081"/>
            <a:chExt cx="3352800" cy="2826299"/>
          </a:xfrm>
        </p:grpSpPr>
        <p:pic>
          <p:nvPicPr>
            <p:cNvPr id="55" name="Picture 12" descr="Graph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681" y="3676880"/>
              <a:ext cx="1525587" cy="152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3" descr="Graph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268" y="4881793"/>
              <a:ext cx="1525588" cy="152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4" descr="Graph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893" y="3665768"/>
              <a:ext cx="1525588" cy="152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7" descr="Graph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143" y="4880205"/>
              <a:ext cx="1525588" cy="152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5011632" y="3953165"/>
              <a:ext cx="11753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latin typeface="Trebuchet MS" pitchFamily="34" charset="0"/>
                </a:rPr>
                <a:t>(a) </a:t>
              </a:r>
              <a:r>
                <a:rPr lang="en-US" altLang="cs-CZ" sz="1600" dirty="0" smtClean="0">
                  <a:latin typeface="Trebuchet MS" pitchFamily="34" charset="0"/>
                </a:rPr>
                <a:t>regular</a:t>
              </a:r>
              <a:endParaRPr lang="cs-CZ" altLang="cs-CZ" sz="1600" dirty="0">
                <a:latin typeface="Trebuchet MS" pitchFamily="34" charset="0"/>
              </a:endParaRPr>
            </a:p>
          </p:txBody>
        </p:sp>
        <p:sp>
          <p:nvSpPr>
            <p:cNvPr id="60" name="Text Box 19"/>
            <p:cNvSpPr txBox="1">
              <a:spLocks noChangeArrowheads="1"/>
            </p:cNvSpPr>
            <p:nvPr/>
          </p:nvSpPr>
          <p:spPr bwMode="auto">
            <a:xfrm>
              <a:off x="4996316" y="5137825"/>
              <a:ext cx="11817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FF0000"/>
                  </a:solidFill>
                  <a:latin typeface="Trebuchet MS" pitchFamily="34" charset="0"/>
                </a:rPr>
                <a:t>(b) </a:t>
              </a:r>
              <a:r>
                <a:rPr lang="en-US" altLang="cs-CZ" sz="1600" dirty="0" smtClean="0">
                  <a:solidFill>
                    <a:srgbClr val="FF0000"/>
                  </a:solidFill>
                  <a:latin typeface="Trebuchet MS" pitchFamily="34" charset="0"/>
                </a:rPr>
                <a:t>chaotic</a:t>
              </a:r>
              <a:endParaRPr lang="cs-CZ" altLang="cs-CZ" sz="1600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61" name="Text Box 20"/>
            <p:cNvSpPr txBox="1">
              <a:spLocks noChangeArrowheads="1"/>
            </p:cNvSpPr>
            <p:nvPr/>
          </p:nvSpPr>
          <p:spPr bwMode="auto">
            <a:xfrm>
              <a:off x="6745577" y="3581081"/>
              <a:ext cx="105670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00B050"/>
                  </a:solidFill>
                  <a:latin typeface="Trebuchet MS" pitchFamily="34" charset="0"/>
                </a:rPr>
                <a:t>(c</a:t>
              </a:r>
              <a:r>
                <a:rPr lang="en-US" altLang="cs-CZ" sz="1600" dirty="0" smtClean="0">
                  <a:solidFill>
                    <a:srgbClr val="00B050"/>
                  </a:solidFill>
                  <a:latin typeface="Trebuchet MS" pitchFamily="34" charset="0"/>
                </a:rPr>
                <a:t>) mixed</a:t>
              </a:r>
              <a:endParaRPr lang="cs-CZ" altLang="cs-CZ" sz="1600" dirty="0">
                <a:solidFill>
                  <a:srgbClr val="00B050"/>
                </a:solidFill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90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70991" y="332656"/>
            <a:ext cx="66881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000" b="0" u="sng" dirty="0">
                <a:solidFill>
                  <a:srgbClr val="0000B4"/>
                </a:solidFill>
                <a:latin typeface="Trebuchet MS" pitchFamily="34" charset="0"/>
              </a:rPr>
              <a:t>Classical-Quantum Correspondence</a:t>
            </a:r>
            <a:endParaRPr lang="cs-CZ" altLang="cs-CZ" sz="3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28675" name="Picture 6" descr="Ex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100126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 descr="Ex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037772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Oval 24"/>
          <p:cNvSpPr>
            <a:spLocks noChangeArrowheads="1"/>
          </p:cNvSpPr>
          <p:nvPr/>
        </p:nvSpPr>
        <p:spPr bwMode="auto">
          <a:xfrm>
            <a:off x="4848225" y="3053897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8686" name="Oval 25"/>
          <p:cNvSpPr>
            <a:spLocks noChangeArrowheads="1"/>
          </p:cNvSpPr>
          <p:nvPr/>
        </p:nvSpPr>
        <p:spPr bwMode="auto">
          <a:xfrm>
            <a:off x="5578475" y="2936422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8687" name="Oval 26"/>
          <p:cNvSpPr>
            <a:spLocks noChangeArrowheads="1"/>
          </p:cNvSpPr>
          <p:nvPr/>
        </p:nvSpPr>
        <p:spPr bwMode="auto">
          <a:xfrm>
            <a:off x="7273925" y="1380672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8688" name="Rectangle 29"/>
          <p:cNvSpPr>
            <a:spLocks noChangeArrowheads="1"/>
          </p:cNvSpPr>
          <p:nvPr/>
        </p:nvSpPr>
        <p:spPr bwMode="auto">
          <a:xfrm>
            <a:off x="7096125" y="904422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Arial" charset="0"/>
              </a:rPr>
              <a:t>(c)</a:t>
            </a:r>
            <a:endParaRPr lang="cs-CZ" altLang="cs-CZ" sz="1600">
              <a:latin typeface="Arial" charset="0"/>
            </a:endParaRPr>
          </a:p>
        </p:txBody>
      </p:sp>
      <p:sp>
        <p:nvSpPr>
          <p:cNvPr id="28689" name="Rectangle 30"/>
          <p:cNvSpPr>
            <a:spLocks noChangeArrowheads="1"/>
          </p:cNvSpPr>
          <p:nvPr/>
        </p:nvSpPr>
        <p:spPr bwMode="auto">
          <a:xfrm>
            <a:off x="4686300" y="2712585"/>
            <a:ext cx="444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(a)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28690" name="Rectangle 31"/>
          <p:cNvSpPr>
            <a:spLocks noChangeArrowheads="1"/>
          </p:cNvSpPr>
          <p:nvPr/>
        </p:nvSpPr>
        <p:spPr bwMode="auto">
          <a:xfrm>
            <a:off x="5391150" y="2576060"/>
            <a:ext cx="450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(b)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28691" name="Rectangle 32"/>
          <p:cNvSpPr>
            <a:spLocks noChangeArrowheads="1"/>
          </p:cNvSpPr>
          <p:nvPr/>
        </p:nvSpPr>
        <p:spPr bwMode="auto">
          <a:xfrm>
            <a:off x="4749800" y="1217160"/>
            <a:ext cx="3092450" cy="1963737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465953" name="Text Box 33"/>
          <p:cNvSpPr txBox="1">
            <a:spLocks noChangeArrowheads="1"/>
          </p:cNvSpPr>
          <p:nvPr/>
        </p:nvSpPr>
        <p:spPr bwMode="auto">
          <a:xfrm rot="-5400000">
            <a:off x="4279107" y="1864066"/>
            <a:ext cx="13636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>
                <a:latin typeface="Trebuchet MS" pitchFamily="34" charset="0"/>
              </a:rPr>
              <a:t>Harmonic approximation</a:t>
            </a:r>
            <a:endParaRPr lang="cs-CZ" altLang="cs-CZ" sz="1300" b="0">
              <a:latin typeface="Trebuchet MS" pitchFamily="34" charset="0"/>
            </a:endParaRPr>
          </a:p>
        </p:txBody>
      </p:sp>
      <p:sp>
        <p:nvSpPr>
          <p:cNvPr id="465954" name="Text Box 34"/>
          <p:cNvSpPr txBox="1">
            <a:spLocks noChangeArrowheads="1"/>
          </p:cNvSpPr>
          <p:nvPr/>
        </p:nvSpPr>
        <p:spPr bwMode="auto">
          <a:xfrm rot="-5400000">
            <a:off x="4814887" y="1775960"/>
            <a:ext cx="161131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>
                <a:latin typeface="Trebuchet MS" pitchFamily="34" charset="0"/>
              </a:rPr>
              <a:t>Dominion of chaos</a:t>
            </a:r>
            <a:endParaRPr lang="cs-CZ" altLang="cs-CZ" sz="1300" b="0">
              <a:latin typeface="Trebuchet MS" pitchFamily="34" charset="0"/>
            </a:endParaRPr>
          </a:p>
        </p:txBody>
      </p:sp>
      <p:sp>
        <p:nvSpPr>
          <p:cNvPr id="465955" name="Text Box 35"/>
          <p:cNvSpPr txBox="1">
            <a:spLocks noChangeArrowheads="1"/>
          </p:cNvSpPr>
          <p:nvPr/>
        </p:nvSpPr>
        <p:spPr bwMode="auto">
          <a:xfrm rot="-5400000">
            <a:off x="7072313" y="2012497"/>
            <a:ext cx="193833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>
                <a:latin typeface="Trebuchet MS" pitchFamily="34" charset="0"/>
              </a:rPr>
              <a:t>Prevalence of rotations</a:t>
            </a:r>
            <a:endParaRPr lang="cs-CZ" altLang="cs-CZ" sz="1300" b="0">
              <a:latin typeface="Trebuchet MS" pitchFamily="34" charset="0"/>
            </a:endParaRPr>
          </a:p>
        </p:txBody>
      </p:sp>
      <p:pic>
        <p:nvPicPr>
          <p:cNvPr id="28695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021897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325360"/>
            <a:ext cx="2698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1091747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4" name="Oval 26"/>
          <p:cNvSpPr>
            <a:spLocks noChangeArrowheads="1"/>
          </p:cNvSpPr>
          <p:nvPr/>
        </p:nvSpPr>
        <p:spPr bwMode="auto">
          <a:xfrm>
            <a:off x="7285038" y="2658610"/>
            <a:ext cx="106362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cxnSp>
        <p:nvCxnSpPr>
          <p:cNvPr id="28705" name="Přímá spojovací šipka 34"/>
          <p:cNvCxnSpPr>
            <a:cxnSpLocks noChangeShapeType="1"/>
            <a:stCxn id="28676" idx="3"/>
          </p:cNvCxnSpPr>
          <p:nvPr/>
        </p:nvCxnSpPr>
        <p:spPr bwMode="auto">
          <a:xfrm flipV="1">
            <a:off x="1682750" y="2415722"/>
            <a:ext cx="3052763" cy="65246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oval" w="sm" len="sm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Skupina 1"/>
          <p:cNvGrpSpPr/>
          <p:nvPr/>
        </p:nvGrpSpPr>
        <p:grpSpPr>
          <a:xfrm>
            <a:off x="663575" y="2985635"/>
            <a:ext cx="4467225" cy="3310620"/>
            <a:chOff x="663575" y="2985635"/>
            <a:chExt cx="4467225" cy="3310620"/>
          </a:xfrm>
        </p:grpSpPr>
        <p:sp>
          <p:nvSpPr>
            <p:cNvPr id="28676" name="Rectangle 9"/>
            <p:cNvSpPr>
              <a:spLocks noChangeArrowheads="1"/>
            </p:cNvSpPr>
            <p:nvPr/>
          </p:nvSpPr>
          <p:spPr bwMode="auto">
            <a:xfrm>
              <a:off x="1400175" y="2985635"/>
              <a:ext cx="282575" cy="165100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pic>
          <p:nvPicPr>
            <p:cNvPr id="28698" name="Picture 4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700" y="6005743"/>
              <a:ext cx="269875" cy="2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30" descr="C:\Users\Pavel\Desktop\Grap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475" y="3800705"/>
              <a:ext cx="3244850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00" name="TextovéPole 30"/>
            <p:cNvSpPr txBox="1">
              <a:spLocks noChangeArrowheads="1"/>
            </p:cNvSpPr>
            <p:nvPr/>
          </p:nvSpPr>
          <p:spPr bwMode="auto">
            <a:xfrm rot="-5400000">
              <a:off x="110331" y="4541274"/>
              <a:ext cx="14462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b="0">
                  <a:latin typeface="Arial" charset="0"/>
                </a:rPr>
                <a:t>regularity</a:t>
              </a:r>
              <a:endParaRPr lang="cs-CZ" altLang="cs-CZ" sz="1600" b="0">
                <a:latin typeface="Arial" charset="0"/>
              </a:endParaRPr>
            </a:p>
          </p:txBody>
        </p:sp>
        <p:sp>
          <p:nvSpPr>
            <p:cNvPr id="28701" name="TextovéPole 31"/>
            <p:cNvSpPr txBox="1">
              <a:spLocks noChangeArrowheads="1"/>
            </p:cNvSpPr>
            <p:nvPr/>
          </p:nvSpPr>
          <p:spPr bwMode="auto">
            <a:xfrm>
              <a:off x="4298950" y="4497618"/>
              <a:ext cx="4651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i="1">
                  <a:latin typeface="Arial" charset="0"/>
                </a:rPr>
                <a:t>f</a:t>
              </a:r>
              <a:r>
                <a:rPr lang="en-US" altLang="cs-CZ" sz="1600" baseline="-25000">
                  <a:latin typeface="Arial" charset="0"/>
                </a:rPr>
                <a:t>reg</a:t>
              </a:r>
              <a:endParaRPr lang="cs-CZ" altLang="cs-CZ" sz="1600" baseline="-25000">
                <a:latin typeface="Arial" charset="0"/>
              </a:endParaRPr>
            </a:p>
          </p:txBody>
        </p:sp>
        <p:sp>
          <p:nvSpPr>
            <p:cNvPr id="28702" name="TextovéPole 32"/>
            <p:cNvSpPr txBox="1">
              <a:spLocks noChangeArrowheads="1"/>
            </p:cNvSpPr>
            <p:nvPr/>
          </p:nvSpPr>
          <p:spPr bwMode="auto">
            <a:xfrm>
              <a:off x="3981450" y="3924530"/>
              <a:ext cx="11366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r>
                <a:rPr lang="en-US" altLang="cs-CZ" sz="1600">
                  <a:solidFill>
                    <a:srgbClr val="FF0000"/>
                  </a:solidFill>
                  <a:latin typeface="Arial" charset="0"/>
                </a:rPr>
                <a:t> - 1</a:t>
              </a:r>
              <a:endParaRPr lang="cs-CZ" altLang="cs-CZ" sz="16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8703" name="TextovéPole 33"/>
            <p:cNvSpPr txBox="1">
              <a:spLocks noChangeArrowheads="1"/>
            </p:cNvSpPr>
            <p:nvPr/>
          </p:nvSpPr>
          <p:spPr bwMode="auto">
            <a:xfrm>
              <a:off x="3992563" y="4216630"/>
              <a:ext cx="113823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>
                  <a:solidFill>
                    <a:srgbClr val="339933"/>
                  </a:solidFill>
                  <a:latin typeface="Arial" charset="0"/>
                </a:rPr>
                <a:t>1 - </a:t>
              </a:r>
              <a:r>
                <a:rPr lang="en-US" altLang="cs-CZ" sz="1600">
                  <a:solidFill>
                    <a:srgbClr val="339933"/>
                  </a:solidFill>
                  <a:latin typeface="Symbol" pitchFamily="18" charset="2"/>
                </a:rPr>
                <a:t>w</a:t>
              </a:r>
              <a:endParaRPr lang="cs-CZ" altLang="cs-CZ" sz="1600">
                <a:solidFill>
                  <a:srgbClr val="339933"/>
                </a:solidFill>
                <a:latin typeface="Arial" charset="0"/>
              </a:endParaRPr>
            </a:p>
          </p:txBody>
        </p:sp>
        <p:sp>
          <p:nvSpPr>
            <p:cNvPr id="28706" name="TextovéPole 36"/>
            <p:cNvSpPr txBox="1">
              <a:spLocks noChangeArrowheads="1"/>
            </p:cNvSpPr>
            <p:nvPr/>
          </p:nvSpPr>
          <p:spPr bwMode="auto">
            <a:xfrm>
              <a:off x="1487488" y="3930880"/>
              <a:ext cx="197961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Trebuchet MS" pitchFamily="34" charset="0"/>
                </a:rPr>
                <a:t>Classical and quantum measures of chaos</a:t>
              </a:r>
              <a:endParaRPr lang="cs-CZ" altLang="cs-CZ" sz="1400" b="0">
                <a:latin typeface="Trebuchet MS" pitchFamily="34" charset="0"/>
              </a:endParaRPr>
            </a:p>
          </p:txBody>
        </p:sp>
      </p:grpSp>
      <p:cxnSp>
        <p:nvCxnSpPr>
          <p:cNvPr id="36" name="Přímá spojnice 3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8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53" grpId="0"/>
      <p:bldP spid="465954" grpId="0"/>
      <p:bldP spid="4659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76843" y="3981115"/>
            <a:ext cx="557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Any </a:t>
            </a:r>
            <a:r>
              <a:rPr lang="en-US" sz="3200" b="1" u="sng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dynamical</a:t>
            </a:r>
            <a:r>
              <a:rPr lang="en-U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connection?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70707" y="1733005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Classical chaos</a:t>
            </a:r>
            <a:endParaRPr lang="cs-CZ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99906" y="1733004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Quantum chaos</a:t>
            </a:r>
            <a:endParaRPr lang="cs-CZ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3666315" y="1963836"/>
            <a:ext cx="1541418" cy="1"/>
          </a:xfrm>
          <a:prstGeom prst="straightConnector1">
            <a:avLst/>
          </a:prstGeom>
          <a:ln w="25400">
            <a:solidFill>
              <a:schemeClr val="bg1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6783" y="315238"/>
            <a:ext cx="62259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200" b="0" dirty="0" smtClean="0">
                <a:solidFill>
                  <a:schemeClr val="bg1"/>
                </a:solidFill>
                <a:latin typeface="Trebuchet MS" pitchFamily="34" charset="0"/>
              </a:rPr>
              <a:t>Quantum fidelity</a:t>
            </a:r>
            <a:r>
              <a:rPr lang="cs-CZ" altLang="cs-CZ" sz="3200" b="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cs-CZ" altLang="cs-CZ" sz="2400" b="0" dirty="0" smtClean="0">
                <a:solidFill>
                  <a:schemeClr val="bg1"/>
                </a:solidFill>
                <a:latin typeface="Trebuchet MS" pitchFamily="34" charset="0"/>
              </a:rPr>
              <a:t>(</a:t>
            </a:r>
            <a:r>
              <a:rPr lang="cs-CZ" altLang="cs-CZ" sz="2400" b="0" dirty="0" err="1" smtClean="0">
                <a:solidFill>
                  <a:schemeClr val="bg1"/>
                </a:solidFill>
                <a:latin typeface="Trebuchet MS" pitchFamily="34" charset="0"/>
              </a:rPr>
              <a:t>Loschmidt</a:t>
            </a:r>
            <a:r>
              <a:rPr lang="cs-CZ" altLang="cs-CZ" sz="2400" b="0" dirty="0" smtClean="0">
                <a:solidFill>
                  <a:schemeClr val="bg1"/>
                </a:solidFill>
                <a:latin typeface="Trebuchet MS" pitchFamily="34" charset="0"/>
              </a:rPr>
              <a:t> echo)</a:t>
            </a:r>
            <a:endParaRPr lang="cs-CZ" altLang="cs-CZ" sz="2400" b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1695995" y="5975543"/>
            <a:ext cx="57855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US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A. </a:t>
            </a: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Peres</a:t>
            </a:r>
            <a:r>
              <a:rPr lang="cs-CZ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cs-CZ" altLang="cs-CZ" sz="1400" b="0" dirty="0" err="1">
                <a:solidFill>
                  <a:schemeClr val="bg1"/>
                </a:solidFill>
                <a:latin typeface="Book Antiqua" panose="02040602050305030304" pitchFamily="18" charset="0"/>
              </a:rPr>
              <a:t>Phys</a:t>
            </a:r>
            <a:r>
              <a:rPr lang="cs-CZ" altLang="cs-CZ" sz="1400" b="0" dirty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  <a:r>
              <a:rPr lang="cs-CZ" altLang="cs-CZ" sz="1400" b="0" dirty="0" err="1">
                <a:solidFill>
                  <a:schemeClr val="bg1"/>
                </a:solidFill>
                <a:latin typeface="Book Antiqua" panose="02040602050305030304" pitchFamily="18" charset="0"/>
              </a:rPr>
              <a:t>Rev</a:t>
            </a:r>
            <a:r>
              <a:rPr lang="cs-CZ" altLang="cs-CZ" sz="1400" b="0" dirty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</a:t>
            </a:r>
            <a:r>
              <a:rPr lang="cs-CZ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altLang="cs-CZ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30</a:t>
            </a:r>
            <a:r>
              <a:rPr lang="en-US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1610</a:t>
            </a:r>
            <a:r>
              <a:rPr lang="cs-CZ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altLang="cs-CZ" sz="1400" b="0" dirty="0">
                <a:solidFill>
                  <a:schemeClr val="bg1"/>
                </a:solidFill>
                <a:latin typeface="Book Antiqua" panose="02040602050305030304" pitchFamily="18" charset="0"/>
              </a:rPr>
              <a:t>(1984</a:t>
            </a:r>
            <a:r>
              <a:rPr lang="cs-CZ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altLang="cs-CZ" sz="1400" b="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T. </a:t>
            </a:r>
            <a:r>
              <a:rPr lang="en-US" altLang="cs-CZ" sz="1400" b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Gorin</a:t>
            </a: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T. </a:t>
            </a:r>
            <a:r>
              <a:rPr lang="en-US" altLang="cs-CZ" sz="1400" b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Prozen</a:t>
            </a: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T. Seligman, M. </a:t>
            </a:r>
            <a:r>
              <a:rPr lang="cs-CZ" alt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Žnidarič</a:t>
            </a:r>
            <a:r>
              <a:rPr lang="cs-CZ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cs-CZ" alt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Phys</a:t>
            </a:r>
            <a:r>
              <a:rPr lang="cs-CZ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  <a:r>
              <a:rPr lang="cs-CZ" alt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Rep</a:t>
            </a:r>
            <a:r>
              <a:rPr lang="cs-CZ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435, 33 (2006)</a:t>
            </a:r>
            <a:endParaRPr lang="en-US" altLang="cs-CZ" sz="1400" b="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601620" y="1008613"/>
                <a:ext cx="4441371" cy="663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20" y="1008613"/>
                <a:ext cx="4441371" cy="66377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5919570" y="1205454"/>
                <a:ext cx="2351314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𝜖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cs-CZ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70" y="1205454"/>
                <a:ext cx="2351314" cy="471539"/>
              </a:xfrm>
              <a:prstGeom prst="rect">
                <a:avLst/>
              </a:prstGeom>
              <a:blipFill rotWithShape="1">
                <a:blip r:embed="rId3"/>
                <a:stretch>
                  <a:fillRect t="-5195" r="-44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Vývojový diagram: spojnice 8"/>
          <p:cNvSpPr/>
          <p:nvPr/>
        </p:nvSpPr>
        <p:spPr>
          <a:xfrm>
            <a:off x="489820" y="3061096"/>
            <a:ext cx="431074" cy="409303"/>
          </a:xfrm>
          <a:prstGeom prst="flowChartConnector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920894" y="2698508"/>
            <a:ext cx="2717074" cy="464322"/>
          </a:xfrm>
          <a:custGeom>
            <a:avLst/>
            <a:gdLst>
              <a:gd name="connsiteX0" fmla="*/ 0 w 2717074"/>
              <a:gd name="connsiteY0" fmla="*/ 464322 h 464322"/>
              <a:gd name="connsiteX1" fmla="*/ 1245326 w 2717074"/>
              <a:gd name="connsiteY1" fmla="*/ 2767 h 464322"/>
              <a:gd name="connsiteX2" fmla="*/ 2717074 w 2717074"/>
              <a:gd name="connsiteY2" fmla="*/ 272733 h 4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7074" h="464322">
                <a:moveTo>
                  <a:pt x="0" y="464322"/>
                </a:moveTo>
                <a:cubicBezTo>
                  <a:pt x="396240" y="249510"/>
                  <a:pt x="792480" y="34698"/>
                  <a:pt x="1245326" y="2767"/>
                </a:cubicBezTo>
                <a:cubicBezTo>
                  <a:pt x="1698172" y="-29165"/>
                  <a:pt x="2477588" y="224836"/>
                  <a:pt x="2717074" y="272733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flipV="1">
            <a:off x="920894" y="3378957"/>
            <a:ext cx="2717074" cy="448491"/>
          </a:xfrm>
          <a:custGeom>
            <a:avLst/>
            <a:gdLst>
              <a:gd name="connsiteX0" fmla="*/ 0 w 2717074"/>
              <a:gd name="connsiteY0" fmla="*/ 464322 h 464322"/>
              <a:gd name="connsiteX1" fmla="*/ 1245326 w 2717074"/>
              <a:gd name="connsiteY1" fmla="*/ 2767 h 464322"/>
              <a:gd name="connsiteX2" fmla="*/ 2717074 w 2717074"/>
              <a:gd name="connsiteY2" fmla="*/ 272733 h 4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7074" h="464322">
                <a:moveTo>
                  <a:pt x="0" y="464322"/>
                </a:moveTo>
                <a:cubicBezTo>
                  <a:pt x="396240" y="249510"/>
                  <a:pt x="792480" y="34698"/>
                  <a:pt x="1245326" y="2767"/>
                </a:cubicBezTo>
                <a:cubicBezTo>
                  <a:pt x="1698172" y="-29165"/>
                  <a:pt x="2477588" y="224836"/>
                  <a:pt x="2717074" y="272733"/>
                </a:cubicBezTo>
              </a:path>
            </a:pathLst>
          </a:custGeom>
          <a:noFill/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nice 13"/>
          <p:cNvSpPr/>
          <p:nvPr/>
        </p:nvSpPr>
        <p:spPr>
          <a:xfrm>
            <a:off x="3707473" y="2917407"/>
            <a:ext cx="431074" cy="4093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nice 14"/>
          <p:cNvSpPr/>
          <p:nvPr/>
        </p:nvSpPr>
        <p:spPr>
          <a:xfrm>
            <a:off x="3707473" y="3235269"/>
            <a:ext cx="431074" cy="409303"/>
          </a:xfrm>
          <a:prstGeom prst="flowChartConnector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420148" y="3603202"/>
                <a:ext cx="590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cs-CZ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48" y="3603202"/>
                <a:ext cx="59018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1975628" y="3940268"/>
                <a:ext cx="590187" cy="506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𝐻𝑡</m:t>
                          </m:r>
                        </m:sup>
                      </m:sSup>
                    </m:oMath>
                  </m:oMathPara>
                </a14:m>
                <a:endParaRPr lang="cs-CZ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628" y="3940268"/>
                <a:ext cx="590187" cy="506485"/>
              </a:xfrm>
              <a:prstGeom prst="rect">
                <a:avLst/>
              </a:prstGeom>
              <a:blipFill rotWithShape="1">
                <a:blip r:embed="rId5"/>
                <a:stretch>
                  <a:fillRect r="-82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1966918" y="2123538"/>
                <a:ext cx="590187" cy="506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ℏ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918" y="2123538"/>
                <a:ext cx="590187" cy="506485"/>
              </a:xfrm>
              <a:prstGeom prst="rect">
                <a:avLst/>
              </a:prstGeom>
              <a:blipFill rotWithShape="1">
                <a:blip r:embed="rId6"/>
                <a:stretch>
                  <a:fillRect r="-218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/>
              <p:cNvSpPr txBox="1"/>
              <p:nvPr/>
            </p:nvSpPr>
            <p:spPr>
              <a:xfrm>
                <a:off x="5919570" y="1583495"/>
                <a:ext cx="2516777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𝜖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small parameter,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arbitrary operator)</a:t>
                </a:r>
                <a:endParaRPr lang="cs-CZ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9" name="TextovéPol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70" y="1583495"/>
                <a:ext cx="2516777" cy="653769"/>
              </a:xfrm>
              <a:prstGeom prst="rect">
                <a:avLst/>
              </a:prstGeom>
              <a:blipFill rotWithShape="1">
                <a:blip r:embed="rId7"/>
                <a:stretch>
                  <a:fillRect t="-5607" b="-140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ovéPole 20"/>
              <p:cNvSpPr txBox="1"/>
              <p:nvPr/>
            </p:nvSpPr>
            <p:spPr>
              <a:xfrm>
                <a:off x="3021075" y="4007370"/>
                <a:ext cx="2118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Overlap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≡</m:t>
                    </m:r>
                  </m:oMath>
                </a14:m>
                <a:r>
                  <a:rPr lang="en-US" i="1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fidelity</a:t>
                </a:r>
                <a:endParaRPr lang="cs-CZ" i="1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1" name="TextovéPol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075" y="4007370"/>
                <a:ext cx="2118442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2594" t="-9836" b="-229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/>
              <p:cNvSpPr txBox="1"/>
              <p:nvPr/>
            </p:nvSpPr>
            <p:spPr>
              <a:xfrm>
                <a:off x="575622" y="5050971"/>
                <a:ext cx="8244978" cy="730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Fidelity decays to a much lower value if the system described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is chaotic. </a:t>
                </a:r>
              </a:p>
              <a:p>
                <a:pPr>
                  <a:spcAft>
                    <a:spcPts val="600"/>
                  </a:spcAft>
                </a:pPr>
                <a:r>
                  <a:rPr lang="cs-CZ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T</a:t>
                </a: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he fluctuations are </a:t>
                </a:r>
                <a:r>
                  <a:rPr lang="cs-CZ" dirty="0" err="1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also</a:t>
                </a:r>
                <a:r>
                  <a:rPr lang="cs-CZ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lower </a:t>
                </a:r>
                <a:r>
                  <a:rPr lang="cs-CZ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in </a:t>
                </a: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chaotic systems.</a:t>
                </a:r>
                <a:endParaRPr lang="cs-CZ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3" name="TextovéPol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22" y="5050971"/>
                <a:ext cx="8244978" cy="730713"/>
              </a:xfrm>
              <a:prstGeom prst="rect">
                <a:avLst/>
              </a:prstGeom>
              <a:blipFill rotWithShape="1">
                <a:blip r:embed="rId9"/>
                <a:stretch>
                  <a:fillRect l="-591" t="-3361" r="-887" b="-126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26" y="2420430"/>
            <a:ext cx="2710754" cy="24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8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1.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leads, performing the classical limit, to</a:t>
                </a:r>
                <a:endParaRPr lang="cs-CZ" sz="19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blipFill rotWithShape="1">
                <a:blip r:embed="rId3"/>
                <a:stretch>
                  <a:fillRect l="-660" t="-9375" b="-265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1215510" y="2751718"/>
                <a:ext cx="6765635" cy="807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ℏ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Poisson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510" y="2751718"/>
                <a:ext cx="6765635" cy="807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ovéPole 15"/>
          <p:cNvSpPr txBox="1"/>
          <p:nvPr/>
        </p:nvSpPr>
        <p:spPr>
          <a:xfrm>
            <a:off x="5094515" y="3727469"/>
            <a:ext cx="3901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rebuchet MS" panose="020B0603020202020204" pitchFamily="34" charset="0"/>
              </a:rPr>
              <a:t>Exponential divergence of the OTOC in chaotic states expected.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8709" y="4541711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A. Larkin, Y.N.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Ovchinnikov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Quasiclassical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method in the theory of superconductivity,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Exp.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Theor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Phys.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28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1200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(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1969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837324"/>
            <a:ext cx="4529272" cy="56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OTOC for chaotic states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69326" y="837324"/>
            <a:ext cx="38317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769326" y="3776467"/>
            <a:ext cx="105373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502327" y="3489874"/>
            <a:ext cx="330926" cy="33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78992" y="3197939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 rot="20439442">
            <a:off x="3370213" y="1271151"/>
            <a:ext cx="222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Exponential rise</a:t>
            </a:r>
            <a:endParaRPr lang="cs-CZ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688185" y="387754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Saturation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152503" y="837324"/>
            <a:ext cx="2917371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823064" y="3776467"/>
            <a:ext cx="679264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6278883" y="498770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latin typeface="Trebuchet MS" panose="020B0603020202020204" pitchFamily="34" charset="0"/>
              </a:rPr>
              <a:t>Ehrenfest</a:t>
            </a:r>
            <a:r>
              <a:rPr lang="en-US" sz="1600" i="1" dirty="0" smtClean="0">
                <a:latin typeface="Trebuchet MS" panose="020B0603020202020204" pitchFamily="34" charset="0"/>
              </a:rPr>
              <a:t> (scrambling)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6069874" y="685465"/>
            <a:ext cx="252554" cy="3421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720049" y="3460649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rebuchet MS" panose="020B0603020202020204" pitchFamily="34" charset="0"/>
              </a:rPr>
              <a:t>Dissipation (collision)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31" name="Přímá spojnice se šipkou 30"/>
          <p:cNvCxnSpPr>
            <a:stCxn id="30" idx="1"/>
          </p:cNvCxnSpPr>
          <p:nvPr/>
        </p:nvCxnSpPr>
        <p:spPr>
          <a:xfrm flipH="1">
            <a:off x="3823065" y="3629926"/>
            <a:ext cx="896984" cy="2824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3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837324"/>
            <a:ext cx="4529272" cy="56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OTOC for chaotic states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69326" y="837324"/>
            <a:ext cx="38317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769326" y="3776467"/>
            <a:ext cx="105373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502327" y="3489874"/>
            <a:ext cx="330926" cy="33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78992" y="3197939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 rot="20439442">
            <a:off x="3370213" y="1271151"/>
            <a:ext cx="222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Exponential rise</a:t>
            </a:r>
            <a:endParaRPr lang="cs-CZ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688185" y="387754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Saturation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152503" y="837324"/>
            <a:ext cx="2917371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823064" y="3776467"/>
            <a:ext cx="679264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6278883" y="498770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latin typeface="Trebuchet MS" panose="020B0603020202020204" pitchFamily="34" charset="0"/>
              </a:rPr>
              <a:t>Ehrenfest</a:t>
            </a:r>
            <a:r>
              <a:rPr lang="en-US" sz="1600" i="1" dirty="0" smtClean="0">
                <a:latin typeface="Trebuchet MS" panose="020B0603020202020204" pitchFamily="34" charset="0"/>
              </a:rPr>
              <a:t> (scrambling)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6069874" y="685465"/>
            <a:ext cx="252554" cy="3421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720049" y="3460649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rebuchet MS" panose="020B0603020202020204" pitchFamily="34" charset="0"/>
              </a:rPr>
              <a:t>Dissipation (collision)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31" name="Přímá spojnice se šipkou 30"/>
          <p:cNvCxnSpPr>
            <a:stCxn id="30" idx="1"/>
          </p:cNvCxnSpPr>
          <p:nvPr/>
        </p:nvCxnSpPr>
        <p:spPr>
          <a:xfrm flipH="1">
            <a:off x="3823065" y="3629926"/>
            <a:ext cx="896984" cy="2824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Skupina 20"/>
          <p:cNvGrpSpPr/>
          <p:nvPr/>
        </p:nvGrpSpPr>
        <p:grpSpPr>
          <a:xfrm>
            <a:off x="4554582" y="2089364"/>
            <a:ext cx="4493393" cy="2848354"/>
            <a:chOff x="4502328" y="2638031"/>
            <a:chExt cx="4493393" cy="284835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328" y="2638031"/>
              <a:ext cx="4493393" cy="284835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5146769" y="4312048"/>
              <a:ext cx="373466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Quantum </a:t>
              </a:r>
              <a:r>
                <a:rPr lang="en-US" sz="1900" dirty="0" err="1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Lyapunov</a:t>
              </a:r>
              <a:r>
                <a:rPr lang="en-US" sz="19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 exponent</a:t>
              </a:r>
              <a:endParaRPr lang="cs-CZ" sz="1900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58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01" y="1706882"/>
            <a:ext cx="7836865" cy="415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OTOC for regular states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946497" y="1908481"/>
            <a:ext cx="383177" cy="290736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023388" y="1142720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974080" y="4361214"/>
            <a:ext cx="1976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Polynomial rise</a:t>
            </a:r>
            <a:endParaRPr lang="cs-CZ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59131" y="4084328"/>
            <a:ext cx="3161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 panose="020B0603020202020204" pitchFamily="34" charset="0"/>
              </a:rPr>
              <a:t>Strong recurrences </a:t>
            </a:r>
          </a:p>
          <a:p>
            <a:pPr algn="ctr"/>
            <a:r>
              <a:rPr lang="en-US" sz="1600" dirty="0" smtClean="0">
                <a:latin typeface="Trebuchet MS" panose="020B0603020202020204" pitchFamily="34" charset="0"/>
              </a:rPr>
              <a:t>(no saturation / </a:t>
            </a:r>
            <a:r>
              <a:rPr lang="en-US" sz="1600" dirty="0" err="1" smtClean="0">
                <a:latin typeface="Trebuchet MS" panose="020B0603020202020204" pitchFamily="34" charset="0"/>
              </a:rPr>
              <a:t>thermalization</a:t>
            </a:r>
            <a:r>
              <a:rPr lang="en-US" sz="1600" dirty="0" smtClean="0">
                <a:latin typeface="Trebuchet MS" panose="020B0603020202020204" pitchFamily="34" charset="0"/>
              </a:rPr>
              <a:t>)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6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Na obrázku může být: 9 lidí, včetně Jorge Hirscha, smějící se lidé, stojící lidé, strom, boty a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1" y="40072"/>
            <a:ext cx="7633334" cy="57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0223" y="5841642"/>
            <a:ext cx="853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</a:t>
            </a:r>
            <a:r>
              <a:rPr lang="en-US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ávez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-Carlos, B.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López-del-Caprio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M.A.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Bastarrachea-Magnani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cs-CZ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P. Stránský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S.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Lerma-Hernández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L.F. Santos, J. Hirsch</a:t>
            </a:r>
          </a:p>
          <a:p>
            <a:pPr algn="ctr"/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Quantum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and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classical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Lyapunov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exponents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in atom-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field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interaction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systems</a:t>
            </a:r>
            <a:endParaRPr lang="cs-CZ" sz="14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Physical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Review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Letters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122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024101 (2019)</a:t>
            </a:r>
            <a:endParaRPr lang="cs-CZ" sz="1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623151" y="88871"/>
            <a:ext cx="166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January 2019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Classical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Instability of trajectories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57675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157675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33412" y="961439"/>
            <a:ext cx="475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Stable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(regular, quasiperiodic) </a:t>
            </a:r>
            <a:r>
              <a:rPr lang="en-US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trajectories</a:t>
            </a:r>
            <a:endParaRPr lang="cs-CZ" sz="20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964229"/>
            <a:ext cx="351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Unstable</a:t>
            </a:r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(chaotic) </a:t>
            </a:r>
            <a:r>
              <a:rPr lang="en-US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trajectories</a:t>
            </a:r>
            <a:endParaRPr lang="cs-CZ" sz="2000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1114697" y="3021246"/>
            <a:ext cx="349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At most </a:t>
            </a:r>
            <a:r>
              <a:rPr lang="en-US" b="1" dirty="0" smtClean="0">
                <a:latin typeface="Trebuchet MS" panose="020B0603020202020204" pitchFamily="34" charset="0"/>
              </a:rPr>
              <a:t>polynomial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988470" y="3021246"/>
            <a:ext cx="274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Exponential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00322" y="3390577"/>
            <a:ext cx="37100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rebuchet MS" panose="020B0603020202020204" pitchFamily="34" charset="0"/>
              </a:rPr>
              <a:t>(of a bunch of </a:t>
            </a:r>
            <a:r>
              <a:rPr lang="en-US" sz="1500" dirty="0" err="1" smtClean="0">
                <a:latin typeface="Trebuchet MS" panose="020B0603020202020204" pitchFamily="34" charset="0"/>
              </a:rPr>
              <a:t>neigbouring</a:t>
            </a:r>
            <a:r>
              <a:rPr lang="en-US" sz="1500" dirty="0" smtClean="0">
                <a:latin typeface="Trebuchet MS" panose="020B0603020202020204" pitchFamily="34" charset="0"/>
              </a:rPr>
              <a:t> trajectories)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pic>
        <p:nvPicPr>
          <p:cNvPr id="69636" name="Picture 4" descr="Výsledek obrázku pro butterfly anim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258" y="1338581"/>
            <a:ext cx="1343488" cy="1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509868" y="3824572"/>
            <a:ext cx="8310604" cy="1444398"/>
            <a:chOff x="509868" y="5008938"/>
            <a:chExt cx="8310604" cy="1444398"/>
          </a:xfrm>
        </p:grpSpPr>
        <p:pic>
          <p:nvPicPr>
            <p:cNvPr id="24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6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C:\Users\Pavel\Desktop\4a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1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594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Pavel\Desktop\3a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33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688558" y="5479334"/>
            <a:ext cx="8169909" cy="886632"/>
            <a:chOff x="688558" y="5479334"/>
            <a:chExt cx="8169909" cy="886632"/>
          </a:xfrm>
        </p:grpSpPr>
        <p:sp>
          <p:nvSpPr>
            <p:cNvPr id="2" name="TextovéPole 1"/>
            <p:cNvSpPr txBox="1"/>
            <p:nvPr/>
          </p:nvSpPr>
          <p:spPr>
            <a:xfrm>
              <a:off x="688558" y="5759758"/>
              <a:ext cx="531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latin typeface="Trebuchet MS" panose="020B0603020202020204" pitchFamily="34" charset="0"/>
                </a:rPr>
                <a:t>Instability</a:t>
              </a:r>
              <a:r>
                <a:rPr lang="cs-CZ" dirty="0" smtClean="0">
                  <a:latin typeface="Trebuchet MS" panose="020B0603020202020204" pitchFamily="34" charset="0"/>
                </a:rPr>
                <a:t> q</a:t>
              </a:r>
              <a:r>
                <a:rPr lang="en-US" dirty="0" err="1" smtClean="0">
                  <a:latin typeface="Trebuchet MS" panose="020B0603020202020204" pitchFamily="34" charset="0"/>
                </a:rPr>
                <a:t>uantified</a:t>
              </a:r>
              <a:r>
                <a:rPr lang="en-US" dirty="0" smtClean="0">
                  <a:latin typeface="Trebuchet MS" panose="020B0603020202020204" pitchFamily="34" charset="0"/>
                </a:rPr>
                <a:t> by the </a:t>
              </a:r>
              <a:r>
                <a:rPr lang="en-US" b="1" dirty="0" err="1" smtClean="0">
                  <a:latin typeface="Trebuchet MS" panose="020B0603020202020204" pitchFamily="34" charset="0"/>
                </a:rPr>
                <a:t>Lyapunov</a:t>
              </a:r>
              <a:r>
                <a:rPr lang="en-US" b="1" dirty="0" smtClean="0">
                  <a:latin typeface="Trebuchet MS" panose="020B0603020202020204" pitchFamily="34" charset="0"/>
                </a:rPr>
                <a:t> exponent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5814172" y="5522879"/>
                  <a:ext cx="3044295" cy="797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/>
                          </a:rPr>
                          <m:t>𝜆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≡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𝜹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→∞</m:t>
                                </m:r>
                              </m:lim>
                            </m:limLow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</m:e>
                        </m:func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func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172" y="5522879"/>
                  <a:ext cx="3044295" cy="79727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bdélník 10"/>
            <p:cNvSpPr/>
            <p:nvPr/>
          </p:nvSpPr>
          <p:spPr>
            <a:xfrm>
              <a:off x="688558" y="5479334"/>
              <a:ext cx="8169909" cy="886632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951776" y="2597860"/>
            <a:ext cx="7550331" cy="4023360"/>
            <a:chOff x="1280160" y="522514"/>
            <a:chExt cx="7550331" cy="4023360"/>
          </a:xfrm>
        </p:grpSpPr>
        <p:sp>
          <p:nvSpPr>
            <p:cNvPr id="30" name="Obdélník 29"/>
            <p:cNvSpPr/>
            <p:nvPr/>
          </p:nvSpPr>
          <p:spPr>
            <a:xfrm>
              <a:off x="1280160" y="522514"/>
              <a:ext cx="7550331" cy="4023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>
              <a:off x="1414598" y="2459317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dirty="0" smtClean="0">
                  <a:latin typeface="Trebuchet MS" pitchFamily="34" charset="0"/>
                </a:rPr>
                <a:t>(c</a:t>
              </a:r>
              <a:r>
                <a:rPr lang="es-MX" altLang="cs-CZ" sz="1600" b="0" dirty="0" smtClean="0">
                  <a:latin typeface="Trebuchet MS" pitchFamily="34" charset="0"/>
                </a:rPr>
                <a:t>onnected </a:t>
              </a:r>
              <a:r>
                <a:rPr lang="es-MX" altLang="cs-CZ" sz="1600" b="0" dirty="0">
                  <a:latin typeface="Trebuchet MS" pitchFamily="34" charset="0"/>
                </a:rPr>
                <a:t>with additional</a:t>
              </a:r>
              <a:r>
                <a:rPr lang="cs-CZ" altLang="cs-CZ" sz="1600" b="0" dirty="0">
                  <a:latin typeface="Trebuchet MS" pitchFamily="34" charset="0"/>
                </a:rPr>
                <a:t> </a:t>
              </a:r>
              <a:r>
                <a:rPr lang="en-US" altLang="cs-CZ" sz="1600" b="0" dirty="0" smtClean="0">
                  <a:latin typeface="Trebuchet MS" pitchFamily="34" charset="0"/>
                </a:rPr>
                <a:t>symmetries</a:t>
              </a:r>
              <a:r>
                <a:rPr lang="en-US" altLang="cs-CZ" sz="1600" dirty="0" smtClean="0">
                  <a:latin typeface="Trebuchet MS" pitchFamily="34" charset="0"/>
                </a:rPr>
                <a:t>)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2" name="Rectangle 15"/>
            <p:cNvSpPr>
              <a:spLocks noChangeArrowheads="1"/>
            </p:cNvSpPr>
            <p:nvPr/>
          </p:nvSpPr>
          <p:spPr bwMode="auto">
            <a:xfrm>
              <a:off x="1380715" y="3573924"/>
              <a:ext cx="2673124" cy="403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Integrable</a:t>
              </a:r>
              <a:r>
                <a:rPr lang="cs-CZ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es-MX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system</a:t>
              </a:r>
              <a:r>
                <a:rPr lang="cs-CZ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4057020" y="3191211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b="0" dirty="0">
                  <a:latin typeface="Trebuchet MS" pitchFamily="34" charset="0"/>
                </a:rPr>
                <a:t>Number of independent integrals of motion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6719258" y="3226136"/>
              <a:ext cx="19970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b="0" dirty="0">
                  <a:latin typeface="Trebuchet MS" pitchFamily="34" charset="0"/>
                </a:rPr>
                <a:t>number of degrees of freedom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5948460" y="3251447"/>
              <a:ext cx="125571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3000" dirty="0">
                  <a:solidFill>
                    <a:srgbClr val="CC3300"/>
                  </a:solidFill>
                  <a:latin typeface="Trebuchet MS" pitchFamily="34" charset="0"/>
                </a:rPr>
                <a:t>=</a:t>
              </a:r>
              <a:endParaRPr lang="cs-CZ" altLang="cs-CZ" sz="3000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p:sp>
          <p:nvSpPr>
            <p:cNvPr id="38" name="Rectangle 19"/>
            <p:cNvSpPr>
              <a:spLocks noChangeArrowheads="1"/>
            </p:cNvSpPr>
            <p:nvPr/>
          </p:nvSpPr>
          <p:spPr bwMode="auto">
            <a:xfrm>
              <a:off x="4069272" y="3178511"/>
              <a:ext cx="4558161" cy="1149649"/>
            </a:xfrm>
            <a:prstGeom prst="rect">
              <a:avLst/>
            </a:prstGeom>
            <a:noFill/>
            <a:ln w="19050" algn="ctr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300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délník 40"/>
                <p:cNvSpPr/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cs-CZ" altLang="cs-CZ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Obdélník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895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bdélník 42"/>
            <p:cNvSpPr/>
            <p:nvPr/>
          </p:nvSpPr>
          <p:spPr>
            <a:xfrm>
              <a:off x="1380715" y="1213567"/>
              <a:ext cx="181652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 err="1">
                  <a:solidFill>
                    <a:srgbClr val="0000B4"/>
                  </a:solidFill>
                  <a:latin typeface="Trebuchet MS" pitchFamily="34" charset="0"/>
                </a:rPr>
                <a:t>Hamiltonian</a:t>
              </a:r>
              <a:r>
                <a:rPr lang="cs-CZ" altLang="cs-CZ" sz="220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1380715" y="2054866"/>
              <a:ext cx="268855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Integrals of motion</a:t>
              </a:r>
              <a:r>
                <a:rPr lang="cs-CZ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ovéPole 44"/>
                <p:cNvSpPr txBox="1"/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const</m:t>
                        </m:r>
                        <m:r>
                          <a:rPr lang="en-US" b="0" i="0" smtClean="0"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" name="TextovéPol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bdélník 45"/>
            <p:cNvSpPr/>
            <p:nvPr/>
          </p:nvSpPr>
          <p:spPr>
            <a:xfrm>
              <a:off x="1380722" y="1634675"/>
              <a:ext cx="286007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Conservative system</a:t>
              </a:r>
              <a:r>
                <a:rPr lang="cs-CZ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bdélník 46"/>
                <p:cNvSpPr/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cs-CZ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const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bdélník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ovéPole 47"/>
                <p:cNvSpPr txBox="1"/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Poisson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5" name="TextovéPol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411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ovéPole 48"/>
            <p:cNvSpPr txBox="1"/>
            <p:nvPr/>
          </p:nvSpPr>
          <p:spPr>
            <a:xfrm>
              <a:off x="4069271" y="3962399"/>
              <a:ext cx="4558161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rebuchet MS" panose="020B0603020202020204" pitchFamily="34" charset="0"/>
                </a:rPr>
                <a:t>All trajectories quasiperiodic</a:t>
              </a:r>
              <a:endParaRPr lang="cs-CZ" b="1" dirty="0">
                <a:latin typeface="Trebuchet MS" panose="020B0603020202020204" pitchFamily="34" charset="0"/>
              </a:endParaRP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1280160" y="630091"/>
              <a:ext cx="7550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Integrability</a:t>
              </a:r>
              <a:endParaRPr lang="cs-CZ" sz="2800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5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1.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leads, performing the classical limit, to</a:t>
                </a:r>
                <a:endParaRPr lang="cs-CZ" sz="19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blipFill rotWithShape="1">
                <a:blip r:embed="rId3"/>
                <a:stretch>
                  <a:fillRect l="-660" t="-9375" b="-265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1215510" y="2751718"/>
                <a:ext cx="6765635" cy="807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ℏ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Poisson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510" y="2751718"/>
                <a:ext cx="6765635" cy="807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ovéPole 15"/>
          <p:cNvSpPr txBox="1"/>
          <p:nvPr/>
        </p:nvSpPr>
        <p:spPr>
          <a:xfrm>
            <a:off x="5094515" y="3727469"/>
            <a:ext cx="3901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rebuchet MS" panose="020B0603020202020204" pitchFamily="34" charset="0"/>
              </a:rPr>
              <a:t>Exponential divergence of the OTOC in chaotic states expected.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8709" y="4541711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A. Larkin, Y.N.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Ovchinnikov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Quasiclassical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method in the theory of superconductivity,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Exp.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Theor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Phys.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28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1200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(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1969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82878" y="2089797"/>
            <a:ext cx="8952413" cy="288562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459222" y="5062763"/>
                <a:ext cx="8307978" cy="420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2.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𝜙</m:t>
                        </m:r>
                        <m:acc>
                          <m:accPr>
                            <m:chr m:val="̂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</m:acc>
                      </m:sup>
                    </m:sSup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d>
                      <m:dPr>
                        <m:begChr m:val="|"/>
                        <m:endChr m:val="|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 to the </a:t>
                </a:r>
                <a:r>
                  <a:rPr lang="en-US" sz="19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Fidelity OTOC</a:t>
                </a:r>
                <a:endParaRPr lang="cs-CZ" sz="1900" b="1" dirty="0">
                  <a:solidFill>
                    <a:srgbClr val="FFC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22" y="5062763"/>
                <a:ext cx="8307978" cy="420949"/>
              </a:xfrm>
              <a:prstGeom prst="rect">
                <a:avLst/>
              </a:prstGeom>
              <a:blipFill rotWithShape="1">
                <a:blip r:embed="rId5"/>
                <a:stretch>
                  <a:fillRect l="-660" t="-98551" b="-1681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461536" y="5573861"/>
                <a:ext cx="3735977" cy="709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var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6" y="5573861"/>
                <a:ext cx="3735977" cy="7090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-34833" y="639309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R.J. Lewis-Swan, A.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Safavi-Naini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J.J. Bollinger, A.M. Rey, 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Unifying scrambling,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thermalization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and entanglement through measurement of fidelity out-of-time-order correlators in the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Dicke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model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Nature Communications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10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1581 (2019)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79818" y="5651382"/>
            <a:ext cx="5286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Experimentally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Easy to perform large-scale </a:t>
            </a:r>
            <a:r>
              <a:rPr lang="en-US" sz="1500" b="1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semiclassical</a:t>
            </a:r>
            <a:r>
              <a:rPr lang="en-US" sz="1500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calculations</a:t>
            </a:r>
            <a:endParaRPr lang="cs-CZ" sz="1500" b="1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184" y="332656"/>
            <a:ext cx="624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Engineering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of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the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system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40" y="1504019"/>
            <a:ext cx="7147441" cy="28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14102" y="4781225"/>
            <a:ext cx="81063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 smtClean="0">
                <a:latin typeface="Trebuchet MS" panose="020B0603020202020204" pitchFamily="34" charset="0"/>
              </a:rPr>
              <a:t>Ion </a:t>
            </a:r>
            <a:r>
              <a:rPr lang="cs-CZ" sz="2200" dirty="0" err="1">
                <a:latin typeface="Trebuchet MS" panose="020B0603020202020204" pitchFamily="34" charset="0"/>
              </a:rPr>
              <a:t>crystal</a:t>
            </a:r>
            <a:r>
              <a:rPr lang="cs-CZ" sz="2200" dirty="0">
                <a:latin typeface="Trebuchet MS" panose="020B0603020202020204" pitchFamily="34" charset="0"/>
              </a:rPr>
              <a:t> </a:t>
            </a:r>
            <a:r>
              <a:rPr lang="cs-CZ" sz="2200" dirty="0" smtClean="0">
                <a:latin typeface="Trebuchet MS" panose="020B0603020202020204" pitchFamily="34" charset="0"/>
              </a:rPr>
              <a:t>in a </a:t>
            </a:r>
            <a:r>
              <a:rPr lang="cs-CZ" sz="2200" dirty="0" err="1" smtClean="0">
                <a:latin typeface="Trebuchet MS" panose="020B0603020202020204" pitchFamily="34" charset="0"/>
              </a:rPr>
              <a:t>Penning</a:t>
            </a:r>
            <a:r>
              <a:rPr lang="cs-CZ" sz="2200" dirty="0" smtClean="0">
                <a:latin typeface="Trebuchet MS" panose="020B0603020202020204" pitchFamily="34" charset="0"/>
              </a:rPr>
              <a:t> trap </a:t>
            </a:r>
            <a:r>
              <a:rPr lang="cs-CZ" sz="2200" dirty="0" err="1" smtClean="0">
                <a:latin typeface="Trebuchet MS" panose="020B0603020202020204" pitchFamily="34" charset="0"/>
              </a:rPr>
              <a:t>under</a:t>
            </a:r>
            <a:r>
              <a:rPr lang="cs-CZ" sz="2200" dirty="0" smtClean="0">
                <a:latin typeface="Trebuchet MS" panose="020B0603020202020204" pitchFamily="34" charset="0"/>
              </a:rPr>
              <a:t> a pair </a:t>
            </a:r>
            <a:r>
              <a:rPr lang="cs-CZ" sz="2200" dirty="0" err="1" smtClean="0">
                <a:latin typeface="Trebuchet MS" panose="020B0603020202020204" pitchFamily="34" charset="0"/>
              </a:rPr>
              <a:t>of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lasers</a:t>
            </a:r>
            <a:r>
              <a:rPr lang="cs-CZ" sz="2200" dirty="0" smtClean="0">
                <a:latin typeface="Trebuchet MS" panose="020B0603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rebuchet MS" panose="020B0603020202020204" pitchFamily="34" charset="0"/>
              </a:rPr>
              <a:t>center-</a:t>
            </a:r>
            <a:r>
              <a:rPr lang="cs-CZ" sz="2200" dirty="0" err="1" smtClean="0">
                <a:latin typeface="Trebuchet MS" panose="020B0603020202020204" pitchFamily="34" charset="0"/>
              </a:rPr>
              <a:t>of</a:t>
            </a:r>
            <a:r>
              <a:rPr lang="cs-CZ" sz="2200" dirty="0" smtClean="0">
                <a:latin typeface="Trebuchet MS" panose="020B0603020202020204" pitchFamily="34" charset="0"/>
              </a:rPr>
              <a:t>-</a:t>
            </a:r>
            <a:r>
              <a:rPr lang="cs-CZ" sz="2200" dirty="0" err="1" smtClean="0">
                <a:latin typeface="Trebuchet MS" panose="020B0603020202020204" pitchFamily="34" charset="0"/>
              </a:rPr>
              <a:t>mass</a:t>
            </a:r>
            <a:r>
              <a:rPr lang="cs-CZ" sz="2200" dirty="0" smtClean="0">
                <a:latin typeface="Trebuchet MS" panose="020B0603020202020204" pitchFamily="34" charset="0"/>
              </a:rPr>
              <a:t> mode </a:t>
            </a:r>
            <a:r>
              <a:rPr lang="cs-CZ" sz="2200" dirty="0" err="1" smtClean="0">
                <a:latin typeface="Trebuchet MS" panose="020B0603020202020204" pitchFamily="34" charset="0"/>
              </a:rPr>
              <a:t>generates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the</a:t>
            </a:r>
            <a:r>
              <a:rPr lang="cs-CZ" sz="2200" dirty="0" smtClean="0">
                <a:latin typeface="Trebuchet MS" panose="020B0603020202020204" pitchFamily="34" charset="0"/>
              </a:rPr>
              <a:t> spin-</a:t>
            </a:r>
            <a:r>
              <a:rPr lang="cs-CZ" sz="2200" dirty="0" err="1" smtClean="0">
                <a:latin typeface="Trebuchet MS" panose="020B0603020202020204" pitchFamily="34" charset="0"/>
              </a:rPr>
              <a:t>photon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interaction</a:t>
            </a:r>
            <a:endParaRPr lang="cs-CZ" sz="2200" dirty="0" smtClean="0">
              <a:latin typeface="Trebuchet MS" panose="020B0603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 smtClean="0">
                <a:latin typeface="Trebuchet MS" panose="020B0603020202020204" pitchFamily="34" charset="0"/>
              </a:rPr>
              <a:t>Resonant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microwaves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generate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transverse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field</a:t>
            </a:r>
            <a:endParaRPr lang="cs-CZ" sz="2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_1000,[Q,q,P,p]=[-0.325, 1.60793, 0.0, 0.0]COR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7863" y="253850"/>
            <a:ext cx="850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FOTOC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Classically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(</a:t>
            </a:r>
            <a:r>
              <a:rPr lang="cs-CZ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Truncated</a:t>
            </a:r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Wigner</a:t>
            </a:r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approximation</a:t>
            </a:r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)</a:t>
            </a:r>
            <a:endParaRPr lang="cs-CZ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622334" y="777674"/>
                <a:ext cx="812507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𝑞𝑃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𝑝𝑄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34" y="777674"/>
                <a:ext cx="8125070" cy="9106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35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30" y="1185480"/>
            <a:ext cx="7781864" cy="463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513804" y="332656"/>
                <a:ext cx="84473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Full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quantum</a:t>
                </a:r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computation</a:t>
                </a:r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C00000"/>
                        </a:solidFill>
                        <a:latin typeface="Cambria Math"/>
                      </a:rPr>
                      <m:t>×</m:t>
                    </m:r>
                  </m:oMath>
                </a14:m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Truncated</a:t>
                </a:r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Wigner</a:t>
                </a:r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approximation</a:t>
                </a:r>
                <a:endParaRPr lang="cs-CZ" sz="2200" b="1" dirty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4" y="332656"/>
                <a:ext cx="8447315" cy="430887"/>
              </a:xfrm>
              <a:prstGeom prst="rect">
                <a:avLst/>
              </a:prstGeom>
              <a:blipFill rotWithShape="1">
                <a:blip r:embed="rId3"/>
                <a:stretch>
                  <a:fillRect l="-866" t="-10000" b="-271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Přímá spojnice 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8336" y="252549"/>
            <a:ext cx="58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Isolated unstable trajectories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7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991" y="1137343"/>
            <a:ext cx="1347742" cy="45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974825" y="1336469"/>
            <a:ext cx="53491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Pendulum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endParaRPr lang="cs-CZ" dirty="0" smtClean="0">
              <a:latin typeface="Trebuchet MS" panose="020B0603020202020204" pitchFamily="34" charset="0"/>
            </a:endParaRPr>
          </a:p>
          <a:p>
            <a:r>
              <a:rPr lang="cs-CZ" dirty="0" smtClean="0">
                <a:latin typeface="Trebuchet MS" panose="020B0603020202020204" pitchFamily="34" charset="0"/>
              </a:rPr>
              <a:t>A</a:t>
            </a:r>
            <a:r>
              <a:rPr lang="en-US" dirty="0" err="1" smtClean="0">
                <a:latin typeface="Trebuchet MS" panose="020B0603020202020204" pitchFamily="34" charset="0"/>
              </a:rPr>
              <a:t>ll</a:t>
            </a:r>
            <a:r>
              <a:rPr lang="en-US" dirty="0" smtClean="0">
                <a:latin typeface="Trebuchet MS" panose="020B0603020202020204" pitchFamily="34" charset="0"/>
              </a:rPr>
              <a:t> trajectories </a:t>
            </a:r>
            <a:r>
              <a:rPr lang="cs-CZ" dirty="0" err="1" smtClean="0">
                <a:latin typeface="Trebuchet MS" panose="020B0603020202020204" pitchFamily="34" charset="0"/>
              </a:rPr>
              <a:t>periodic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except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for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the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separatrix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dirty="0" smtClean="0">
                <a:latin typeface="Trebuchet MS" panose="020B0603020202020204" pitchFamily="34" charset="0"/>
              </a:rPr>
              <a:t>(</a:t>
            </a:r>
            <a:r>
              <a:rPr lang="cs-CZ" dirty="0" err="1" smtClean="0">
                <a:latin typeface="Trebuchet MS" panose="020B0603020202020204" pitchFamily="34" charset="0"/>
              </a:rPr>
              <a:t>having</a:t>
            </a:r>
            <a:r>
              <a:rPr lang="cs-CZ" dirty="0" smtClean="0">
                <a:latin typeface="Trebuchet MS" panose="020B0603020202020204" pitchFamily="34" charset="0"/>
              </a:rPr>
              <a:t> positive </a:t>
            </a:r>
            <a:r>
              <a:rPr lang="cs-CZ" dirty="0" err="1" smtClean="0">
                <a:latin typeface="Trebuchet MS" panose="020B0603020202020204" pitchFamily="34" charset="0"/>
              </a:rPr>
              <a:t>Lyapunov</a:t>
            </a:r>
            <a:r>
              <a:rPr lang="cs-CZ" dirty="0" smtClean="0">
                <a:latin typeface="Trebuchet MS" panose="020B0603020202020204" pitchFamily="34" charset="0"/>
              </a:rPr>
              <a:t> exponent)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55307" y="6523166"/>
            <a:ext cx="83274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>
                <a:latin typeface="Book Antiqua" panose="02040602050305030304" pitchFamily="18" charset="0"/>
              </a:rPr>
              <a:t>E.B. </a:t>
            </a:r>
            <a:r>
              <a:rPr lang="cs-CZ" sz="1300" dirty="0" err="1" smtClean="0">
                <a:latin typeface="Book Antiqua" panose="02040602050305030304" pitchFamily="18" charset="0"/>
              </a:rPr>
              <a:t>Rozenbaum</a:t>
            </a:r>
            <a:r>
              <a:rPr lang="cs-CZ" sz="1300" dirty="0" smtClean="0">
                <a:latin typeface="Book Antiqua" panose="02040602050305030304" pitchFamily="18" charset="0"/>
              </a:rPr>
              <a:t>, L.A. </a:t>
            </a:r>
            <a:r>
              <a:rPr lang="cs-CZ" sz="1300" dirty="0" err="1" smtClean="0">
                <a:latin typeface="Book Antiqua" panose="02040602050305030304" pitchFamily="18" charset="0"/>
              </a:rPr>
              <a:t>Bunimovich</a:t>
            </a:r>
            <a:r>
              <a:rPr lang="cs-CZ" sz="1300" dirty="0" smtClean="0">
                <a:latin typeface="Book Antiqua" panose="02040602050305030304" pitchFamily="18" charset="0"/>
              </a:rPr>
              <a:t>, V. </a:t>
            </a:r>
            <a:r>
              <a:rPr lang="cs-CZ" sz="1300" dirty="0" err="1" smtClean="0">
                <a:latin typeface="Book Antiqua" panose="02040602050305030304" pitchFamily="18" charset="0"/>
              </a:rPr>
              <a:t>Galitski</a:t>
            </a:r>
            <a:r>
              <a:rPr lang="en-US" sz="1300" dirty="0" smtClean="0">
                <a:latin typeface="Book Antiqua" panose="02040602050305030304" pitchFamily="18" charset="0"/>
              </a:rPr>
              <a:t>, </a:t>
            </a:r>
            <a:r>
              <a:rPr lang="cs-CZ" sz="1300" i="1" dirty="0" err="1" smtClean="0">
                <a:latin typeface="Book Antiqua" panose="02040602050305030304" pitchFamily="18" charset="0"/>
              </a:rPr>
              <a:t>Quantum</a:t>
            </a:r>
            <a:r>
              <a:rPr lang="cs-CZ" sz="1300" i="1" dirty="0" smtClean="0">
                <a:latin typeface="Book Antiqua" panose="02040602050305030304" pitchFamily="18" charset="0"/>
              </a:rPr>
              <a:t> chaos in </a:t>
            </a:r>
            <a:r>
              <a:rPr lang="cs-CZ" sz="1300" i="1" dirty="0" err="1" smtClean="0">
                <a:latin typeface="Book Antiqua" panose="02040602050305030304" pitchFamily="18" charset="0"/>
              </a:rPr>
              <a:t>classically</a:t>
            </a:r>
            <a:r>
              <a:rPr lang="cs-CZ" sz="1300" i="1" dirty="0" smtClean="0">
                <a:latin typeface="Book Antiqua" panose="02040602050305030304" pitchFamily="18" charset="0"/>
              </a:rPr>
              <a:t> non-</a:t>
            </a:r>
            <a:r>
              <a:rPr lang="cs-CZ" sz="1300" i="1" dirty="0" err="1" smtClean="0">
                <a:latin typeface="Book Antiqua" panose="02040602050305030304" pitchFamily="18" charset="0"/>
              </a:rPr>
              <a:t>chaotic</a:t>
            </a:r>
            <a:r>
              <a:rPr lang="cs-CZ" sz="1300" i="1" dirty="0" smtClean="0">
                <a:latin typeface="Book Antiqua" panose="02040602050305030304" pitchFamily="18" charset="0"/>
              </a:rPr>
              <a:t> </a:t>
            </a:r>
            <a:r>
              <a:rPr lang="cs-CZ" sz="1300" i="1" dirty="0" err="1" smtClean="0">
                <a:latin typeface="Book Antiqua" panose="02040602050305030304" pitchFamily="18" charset="0"/>
              </a:rPr>
              <a:t>systems</a:t>
            </a:r>
            <a:r>
              <a:rPr lang="en-US" sz="1300" i="1" dirty="0" smtClean="0">
                <a:latin typeface="Book Antiqua" panose="02040602050305030304" pitchFamily="18" charset="0"/>
              </a:rPr>
              <a:t>, </a:t>
            </a:r>
            <a:r>
              <a:rPr lang="cs-CZ" sz="1300" dirty="0" smtClean="0">
                <a:latin typeface="Book Antiqua" panose="02040602050305030304" pitchFamily="18" charset="0"/>
              </a:rPr>
              <a:t>arXiv:1902.05466</a:t>
            </a:r>
            <a:endParaRPr lang="en-US" sz="1300" dirty="0" smtClean="0">
              <a:latin typeface="Book Antiqua" panose="0204060205030503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50126" y="3898274"/>
            <a:ext cx="7593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700" b="1" dirty="0" err="1" smtClean="0">
                <a:latin typeface="Trebuchet MS" panose="020B0603020202020204" pitchFamily="34" charset="0"/>
              </a:rPr>
              <a:t>Classical</a:t>
            </a:r>
            <a:r>
              <a:rPr lang="cs-CZ" sz="1700" b="1" dirty="0" smtClean="0">
                <a:latin typeface="Trebuchet MS" panose="020B0603020202020204" pitchFamily="34" charset="0"/>
              </a:rPr>
              <a:t> </a:t>
            </a:r>
            <a:r>
              <a:rPr lang="cs-CZ" sz="1700" b="1" dirty="0" err="1" smtClean="0">
                <a:latin typeface="Trebuchet MS" panose="020B0603020202020204" pitchFamily="34" charset="0"/>
              </a:rPr>
              <a:t>physics</a:t>
            </a:r>
            <a:r>
              <a:rPr lang="cs-CZ" sz="1700" b="1" dirty="0" smtClean="0">
                <a:latin typeface="Trebuchet MS" panose="020B0603020202020204" pitchFamily="34" charset="0"/>
              </a:rPr>
              <a:t> </a:t>
            </a:r>
            <a:r>
              <a:rPr lang="cs-CZ" sz="1700" dirty="0" smtClean="0">
                <a:latin typeface="Trebuchet MS" panose="020B0603020202020204" pitchFamily="34" charset="0"/>
              </a:rPr>
              <a:t>- </a:t>
            </a:r>
            <a:r>
              <a:rPr lang="cs-CZ" sz="1700" dirty="0" err="1" smtClean="0">
                <a:latin typeface="Trebuchet MS" panose="020B0603020202020204" pitchFamily="34" charset="0"/>
              </a:rPr>
              <a:t>impossible</a:t>
            </a:r>
            <a:r>
              <a:rPr lang="cs-CZ" sz="1700" dirty="0" smtClean="0">
                <a:latin typeface="Trebuchet MS" panose="020B0603020202020204" pitchFamily="34" charset="0"/>
              </a:rPr>
              <a:t> to </a:t>
            </a:r>
            <a:r>
              <a:rPr lang="cs-CZ" sz="1700" dirty="0" err="1" smtClean="0">
                <a:latin typeface="Trebuchet MS" panose="020B0603020202020204" pitchFamily="34" charset="0"/>
              </a:rPr>
              <a:t>prepare</a:t>
            </a:r>
            <a:r>
              <a:rPr lang="cs-CZ" sz="1700" dirty="0" smtClean="0">
                <a:latin typeface="Trebuchet MS" panose="020B0603020202020204" pitchFamily="34" charset="0"/>
              </a:rPr>
              <a:t> (</a:t>
            </a:r>
            <a:r>
              <a:rPr lang="cs-CZ" sz="1700" dirty="0" err="1" smtClean="0">
                <a:latin typeface="Trebuchet MS" panose="020B0603020202020204" pitchFamily="34" charset="0"/>
              </a:rPr>
              <a:t>measure</a:t>
            </a:r>
            <a:r>
              <a:rPr lang="cs-CZ" sz="1700" dirty="0" smtClean="0">
                <a:latin typeface="Trebuchet MS" panose="020B0603020202020204" pitchFamily="34" charset="0"/>
              </a:rPr>
              <a:t>) </a:t>
            </a:r>
            <a:r>
              <a:rPr lang="cs-CZ" sz="1700" dirty="0" err="1" smtClean="0">
                <a:latin typeface="Trebuchet MS" panose="020B0603020202020204" pitchFamily="34" charset="0"/>
              </a:rPr>
              <a:t>the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unstable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trajectory</a:t>
            </a:r>
            <a:endParaRPr lang="cs-CZ" sz="1700" dirty="0" smtClean="0">
              <a:latin typeface="Trebuchet MS" panose="020B0603020202020204" pitchFamily="34" charset="0"/>
            </a:endParaRPr>
          </a:p>
          <a:p>
            <a:r>
              <a:rPr lang="cs-CZ" sz="1700" b="1" dirty="0" err="1" smtClean="0">
                <a:latin typeface="Trebuchet MS" panose="020B0603020202020204" pitchFamily="34" charset="0"/>
              </a:rPr>
              <a:t>Quantum</a:t>
            </a:r>
            <a:r>
              <a:rPr lang="cs-CZ" sz="1700" b="1" dirty="0" smtClean="0">
                <a:latin typeface="Trebuchet MS" panose="020B0603020202020204" pitchFamily="34" charset="0"/>
              </a:rPr>
              <a:t> </a:t>
            </a:r>
            <a:r>
              <a:rPr lang="cs-CZ" sz="1700" b="1" dirty="0" err="1" smtClean="0">
                <a:latin typeface="Trebuchet MS" panose="020B0603020202020204" pitchFamily="34" charset="0"/>
              </a:rPr>
              <a:t>physics</a:t>
            </a:r>
            <a:r>
              <a:rPr lang="cs-CZ" sz="1700" b="1" dirty="0" smtClean="0">
                <a:latin typeface="Trebuchet MS" panose="020B0603020202020204" pitchFamily="34" charset="0"/>
              </a:rPr>
              <a:t> </a:t>
            </a:r>
            <a:r>
              <a:rPr lang="cs-CZ" sz="1700" dirty="0" smtClean="0">
                <a:latin typeface="Trebuchet MS" panose="020B0603020202020204" pitchFamily="34" charset="0"/>
              </a:rPr>
              <a:t>– OTOC </a:t>
            </a:r>
            <a:r>
              <a:rPr lang="cs-CZ" sz="1700" dirty="0" err="1" smtClean="0">
                <a:latin typeface="Trebuchet MS" panose="020B0603020202020204" pitchFamily="34" charset="0"/>
              </a:rPr>
              <a:t>is</a:t>
            </a:r>
            <a:r>
              <a:rPr lang="cs-CZ" sz="1700" dirty="0" smtClean="0">
                <a:latin typeface="Trebuchet MS" panose="020B0603020202020204" pitchFamily="34" charset="0"/>
              </a:rPr>
              <a:t> sensitive to </a:t>
            </a:r>
            <a:r>
              <a:rPr lang="cs-CZ" sz="1700" dirty="0" err="1" smtClean="0">
                <a:latin typeface="Trebuchet MS" panose="020B0603020202020204" pitchFamily="34" charset="0"/>
              </a:rPr>
              <a:t>the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unstable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trajectory</a:t>
            </a:r>
            <a:r>
              <a:rPr lang="cs-CZ" sz="1700" dirty="0" smtClean="0">
                <a:latin typeface="Trebuchet MS" panose="020B0603020202020204" pitchFamily="34" charset="0"/>
              </a:rPr>
              <a:t> in a </a:t>
            </a:r>
            <a:r>
              <a:rPr lang="cs-CZ" sz="1700" dirty="0" err="1" smtClean="0">
                <a:latin typeface="Trebuchet MS" panose="020B0603020202020204" pitchFamily="34" charset="0"/>
              </a:rPr>
              <a:t>wider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energy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window</a:t>
            </a:r>
            <a:r>
              <a:rPr lang="cs-CZ" sz="1700" dirty="0" smtClean="0">
                <a:latin typeface="Trebuchet MS" panose="020B0603020202020204" pitchFamily="34" charset="0"/>
              </a:rPr>
              <a:t>!</a:t>
            </a:r>
            <a:endParaRPr lang="cs-CZ" sz="17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82541"/>
            <a:ext cx="7841917" cy="637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2213" y="226422"/>
            <a:ext cx="8560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cs-CZ" sz="32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model</a:t>
            </a:r>
            <a:r>
              <a:rPr lang="cs-CZ" sz="3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- </a:t>
            </a:r>
            <a:r>
              <a:rPr lang="cs-CZ" sz="24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Isolated</a:t>
            </a:r>
            <a:r>
              <a:rPr lang="cs-CZ" sz="24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unstable</a:t>
            </a:r>
            <a:r>
              <a:rPr lang="cs-CZ" sz="24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trajectories</a:t>
            </a:r>
            <a:endParaRPr lang="cs-CZ" sz="24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293386" y="3558133"/>
            <a:ext cx="8560530" cy="3225844"/>
            <a:chOff x="293386" y="3558133"/>
            <a:chExt cx="8560530" cy="3225844"/>
          </a:xfrm>
        </p:grpSpPr>
        <p:grpSp>
          <p:nvGrpSpPr>
            <p:cNvPr id="6" name="Skupina 5"/>
            <p:cNvGrpSpPr/>
            <p:nvPr/>
          </p:nvGrpSpPr>
          <p:grpSpPr>
            <a:xfrm>
              <a:off x="293386" y="3558133"/>
              <a:ext cx="8560530" cy="3225844"/>
              <a:chOff x="322214" y="2896249"/>
              <a:chExt cx="8560530" cy="3225844"/>
            </a:xfrm>
          </p:grpSpPr>
          <p:sp>
            <p:nvSpPr>
              <p:cNvPr id="5" name="Obdélník 4"/>
              <p:cNvSpPr/>
              <p:nvPr/>
            </p:nvSpPr>
            <p:spPr>
              <a:xfrm>
                <a:off x="322214" y="2896249"/>
                <a:ext cx="8560530" cy="3225844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TextovéPole 3"/>
              <p:cNvSpPr txBox="1"/>
              <p:nvPr/>
            </p:nvSpPr>
            <p:spPr>
              <a:xfrm>
                <a:off x="595333" y="3147259"/>
                <a:ext cx="7928104" cy="2723823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Work</a:t>
                </a:r>
                <a:r>
                  <a:rPr lang="cs-CZ" sz="2400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in </a:t>
                </a:r>
                <a:r>
                  <a:rPr lang="cs-CZ" sz="2400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progress</a:t>
                </a:r>
                <a:r>
                  <a:rPr lang="cs-CZ" sz="2400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…</a:t>
                </a:r>
              </a:p>
              <a:p>
                <a:endParaRPr lang="cs-CZ" sz="2400" dirty="0" smtClean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  <a:p>
                <a:endParaRPr lang="cs-CZ" dirty="0">
                  <a:latin typeface="Trebuchet MS" panose="020B0603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dirty="0" smtClean="0">
                    <a:latin typeface="Trebuchet MS" panose="020B0603020202020204" pitchFamily="34" charset="0"/>
                  </a:rPr>
                  <a:t>Petra Ruth Kaprálová, Milan Šindelka, Filip Hanák, Daniel 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Šimsa</a:t>
                </a:r>
                <a:r>
                  <a:rPr lang="cs-CZ" dirty="0" smtClean="0">
                    <a:latin typeface="Trebuchet MS" panose="020B0603020202020204" pitchFamily="34" charset="0"/>
                  </a:rPr>
                  <a:t> (CAS)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dirty="0" err="1" smtClean="0">
                    <a:latin typeface="Trebuchet MS" panose="020B0603020202020204" pitchFamily="34" charset="0"/>
                  </a:rPr>
                  <a:t>Jorge</a:t>
                </a:r>
                <a:r>
                  <a:rPr lang="cs-CZ" dirty="0" smtClean="0">
                    <a:latin typeface="Trebuchet MS" panose="020B0603020202020204" pitchFamily="34" charset="0"/>
                  </a:rPr>
                  <a:t> Hirsch, Sergio 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Lerma</a:t>
                </a:r>
                <a:r>
                  <a:rPr lang="cs-CZ" dirty="0" smtClean="0">
                    <a:latin typeface="Trebuchet MS" panose="020B0603020202020204" pitchFamily="34" charset="0"/>
                  </a:rPr>
                  <a:t>, Miguel-Angel 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Bastarrachea</a:t>
                </a:r>
                <a:r>
                  <a:rPr lang="cs-CZ" dirty="0" smtClean="0">
                    <a:latin typeface="Trebuchet MS" panose="020B0603020202020204" pitchFamily="34" charset="0"/>
                  </a:rPr>
                  <a:t>, 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Jorge</a:t>
                </a:r>
                <a:r>
                  <a:rPr lang="cs-CZ" dirty="0" smtClean="0">
                    <a:latin typeface="Trebuchet MS" panose="020B0603020202020204" pitchFamily="34" charset="0"/>
                  </a:rPr>
                  <a:t> 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Chávez</a:t>
                </a:r>
                <a:r>
                  <a:rPr lang="cs-CZ" dirty="0" smtClean="0">
                    <a:latin typeface="Trebuchet MS" panose="020B0603020202020204" pitchFamily="34" charset="0"/>
                  </a:rPr>
                  <a:t>, 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Saúl</a:t>
                </a:r>
                <a:r>
                  <a:rPr lang="cs-CZ" dirty="0" smtClean="0">
                    <a:latin typeface="Trebuchet MS" panose="020B0603020202020204" pitchFamily="34" charset="0"/>
                  </a:rPr>
                  <a:t> 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Pilatowsky</a:t>
                </a:r>
                <a:r>
                  <a:rPr lang="cs-CZ" dirty="0" smtClean="0">
                    <a:latin typeface="Trebuchet MS" panose="020B0603020202020204" pitchFamily="34" charset="0"/>
                  </a:rPr>
                  <a:t> (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Mexico</a:t>
                </a:r>
                <a:r>
                  <a:rPr lang="cs-CZ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dirty="0" smtClean="0">
                    <a:latin typeface="Trebuchet MS" panose="020B0603020202020204" pitchFamily="34" charset="0"/>
                  </a:rPr>
                  <a:t>Lea Santos (New York, USA)</a:t>
                </a:r>
                <a:endParaRPr lang="cs-CZ" dirty="0">
                  <a:latin typeface="Trebuchet MS" panose="020B0603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dirty="0" smtClean="0">
                    <a:latin typeface="Trebuchet MS" panose="020B0603020202020204" pitchFamily="34" charset="0"/>
                  </a:rPr>
                  <a:t>Pavel Cejnar, Michal Kloc, Pavel Stránský (MFF UK)</a:t>
                </a:r>
                <a:endParaRPr lang="cs-CZ" dirty="0">
                  <a:latin typeface="Trebuchet MS" panose="020B0603020202020204" pitchFamily="34" charset="0"/>
                </a:endParaRPr>
              </a:p>
            </p:txBody>
          </p:sp>
        </p:grpSp>
        <p:pic>
          <p:nvPicPr>
            <p:cNvPr id="8" name="Picture 8" descr="Under Construction, Construction, Sign, Work, Warni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243" y="3809143"/>
              <a:ext cx="834051" cy="749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18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426720" y="2808239"/>
            <a:ext cx="675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orrelator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3692435" y="3589610"/>
                <a:ext cx="5042263" cy="57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𝑊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3589610"/>
                <a:ext cx="5042263" cy="5746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ovéPole 12"/>
          <p:cNvSpPr txBox="1"/>
          <p:nvPr/>
        </p:nvSpPr>
        <p:spPr>
          <a:xfrm>
            <a:off x="2778093" y="4358852"/>
            <a:ext cx="384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Overlap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between </a:t>
            </a:r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two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vectors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  <a:endParaRPr lang="cs-CZ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5769489" y="4346892"/>
                <a:ext cx="3727269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cs-CZ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89" y="4346892"/>
                <a:ext cx="3727269" cy="376770"/>
              </a:xfrm>
              <a:prstGeom prst="rect">
                <a:avLst/>
              </a:prstGeom>
              <a:blipFill rotWithShape="1">
                <a:blip r:embed="rId4"/>
                <a:stretch>
                  <a:fillRect t="-114516" b="-1822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5769488" y="4728184"/>
                <a:ext cx="3727269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cs-CZ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88" y="4728184"/>
                <a:ext cx="3727269" cy="376770"/>
              </a:xfrm>
              <a:prstGeom prst="rect">
                <a:avLst/>
              </a:prstGeom>
              <a:blipFill rotWithShape="1">
                <a:blip r:embed="rId5"/>
                <a:stretch>
                  <a:fillRect t="-116393" b="-18688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bousměrná svislá šipka 1"/>
          <p:cNvSpPr/>
          <p:nvPr/>
        </p:nvSpPr>
        <p:spPr>
          <a:xfrm>
            <a:off x="2085704" y="1140722"/>
            <a:ext cx="461554" cy="1576352"/>
          </a:xfrm>
          <a:prstGeom prst="up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9" y="4739627"/>
            <a:ext cx="4579078" cy="174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122834" y="5802279"/>
                <a:ext cx="3929602" cy="679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𝑊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𝑙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,…,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𝑊</m:t>
                              </m:r>
                            </m:e>
                          </m:acc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,…]</m:t>
                      </m:r>
                    </m:oMath>
                  </m:oMathPara>
                </a14:m>
                <a:endParaRPr lang="cs-CZ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834" y="5802279"/>
                <a:ext cx="3929602" cy="6799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226434" y="6530575"/>
            <a:ext cx="63049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Swingle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Unscrambling the physics of OTOCs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Nature Physics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14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988 (2018)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82242" y="2600931"/>
            <a:ext cx="914400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Book Antiqua" panose="02040602050305030304" pitchFamily="18" charset="0"/>
              </a:rPr>
              <a:t>P. </a:t>
            </a:r>
            <a:r>
              <a:rPr lang="en-US" sz="1400" dirty="0" err="1" smtClean="0">
                <a:latin typeface="Book Antiqua" panose="02040602050305030304" pitchFamily="18" charset="0"/>
              </a:rPr>
              <a:t>Hosur</a:t>
            </a:r>
            <a:r>
              <a:rPr lang="en-US" sz="1400" dirty="0" smtClean="0">
                <a:latin typeface="Book Antiqua" panose="02040602050305030304" pitchFamily="18" charset="0"/>
              </a:rPr>
              <a:t>, X.L. Qi, D.A. Roberts, B. Yoshida, </a:t>
            </a:r>
            <a:r>
              <a:rPr lang="en-US" sz="1400" i="1" dirty="0" smtClean="0">
                <a:latin typeface="Book Antiqua" panose="02040602050305030304" pitchFamily="18" charset="0"/>
              </a:rPr>
              <a:t>Chaos in quantum channels, </a:t>
            </a:r>
            <a:r>
              <a:rPr lang="en-US" sz="1400" dirty="0" smtClean="0">
                <a:latin typeface="Book Antiqua" panose="02040602050305030304" pitchFamily="18" charset="0"/>
              </a:rPr>
              <a:t>JHEP</a:t>
            </a:r>
            <a:r>
              <a:rPr lang="cs-CZ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2016:004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Book Antiqua" panose="02040602050305030304" pitchFamily="18" charset="0"/>
              </a:rPr>
              <a:t>J. Maldacena, S.H. </a:t>
            </a:r>
            <a:r>
              <a:rPr lang="en-US" sz="1400" dirty="0" err="1">
                <a:latin typeface="Book Antiqua" panose="02040602050305030304" pitchFamily="18" charset="0"/>
              </a:rPr>
              <a:t>Shenker</a:t>
            </a:r>
            <a:r>
              <a:rPr lang="en-US" sz="1400" dirty="0">
                <a:latin typeface="Book Antiqua" panose="02040602050305030304" pitchFamily="18" charset="0"/>
              </a:rPr>
              <a:t>, D. Stanford, </a:t>
            </a:r>
            <a:r>
              <a:rPr lang="en-US" sz="1400" i="1" dirty="0">
                <a:latin typeface="Book Antiqua" panose="02040602050305030304" pitchFamily="18" charset="0"/>
              </a:rPr>
              <a:t>A bound on chaos, </a:t>
            </a:r>
            <a:r>
              <a:rPr lang="en-US" sz="1400" dirty="0">
                <a:latin typeface="Book Antiqua" panose="02040602050305030304" pitchFamily="18" charset="0"/>
              </a:rPr>
              <a:t>JHEP</a:t>
            </a:r>
            <a:r>
              <a:rPr lang="cs-CZ" sz="1400" dirty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2016:106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65702" y="1429077"/>
            <a:ext cx="184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Butterfly velocity</a:t>
            </a:r>
            <a:endParaRPr lang="cs-CZ" sz="16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2039" y="91743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Book Antiqua" panose="02040602050305030304" pitchFamily="18" charset="0"/>
              </a:rPr>
              <a:t>S.H. </a:t>
            </a:r>
            <a:r>
              <a:rPr lang="en-US" sz="1400" dirty="0" err="1" smtClean="0">
                <a:latin typeface="Book Antiqua" panose="02040602050305030304" pitchFamily="18" charset="0"/>
              </a:rPr>
              <a:t>Shenker</a:t>
            </a:r>
            <a:r>
              <a:rPr lang="en-US" sz="1400" dirty="0" smtClean="0">
                <a:latin typeface="Book Antiqua" panose="02040602050305030304" pitchFamily="18" charset="0"/>
              </a:rPr>
              <a:t>, D. Stanford, </a:t>
            </a:r>
            <a:r>
              <a:rPr lang="en-US" sz="1400" i="1" dirty="0" smtClean="0">
                <a:latin typeface="Book Antiqua" panose="02040602050305030304" pitchFamily="18" charset="0"/>
              </a:rPr>
              <a:t>Black holes and the butterfly effect, </a:t>
            </a:r>
            <a:r>
              <a:rPr lang="en-US" sz="1400" dirty="0" smtClean="0">
                <a:latin typeface="Book Antiqua" panose="02040602050305030304" pitchFamily="18" charset="0"/>
              </a:rPr>
              <a:t>JHEP</a:t>
            </a:r>
            <a:r>
              <a:rPr lang="cs-CZ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2014:067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9021" y="4627518"/>
            <a:ext cx="84473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Relation between R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ényi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entropy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of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a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subsystem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and OTOC:</a:t>
            </a:r>
            <a:endParaRPr lang="cs-CZ" sz="1500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2509704" y="4884722"/>
                <a:ext cx="3194977" cy="702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sup>
                      </m:sSup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naryPr>
                        <m:sub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/>
                            </a:rPr>
                            <m:t>∈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𝐵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704" y="4884722"/>
                <a:ext cx="3194977" cy="7021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5800375" y="5024108"/>
                <a:ext cx="3308793" cy="350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5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500" b="0" i="1" smtClean="0"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5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5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500" b="0" i="1" smtClean="0">
                            <a:latin typeface="Cambria Math"/>
                          </a:rPr>
                          <m:t>𝑂</m:t>
                        </m:r>
                      </m:e>
                    </m:acc>
                    <m:sSup>
                      <m:sSup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5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𝛽</m:t>
                        </m:r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/>
                              </a:rPr>
                              <m:t>𝐻</m:t>
                            </m:r>
                          </m:e>
                        </m:acc>
                      </m:sup>
                    </m:sSup>
                    <m:sSup>
                      <m:sSup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/>
                              </a:rPr>
                              <m:t>𝑂</m:t>
                            </m:r>
                          </m:e>
                        </m:acc>
                      </m:e>
                      <m:sup>
                        <m:r>
                          <a:rPr lang="en-US" sz="1500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500" dirty="0" smtClean="0">
                    <a:latin typeface="Trebuchet MS" panose="020B0603020202020204" pitchFamily="34" charset="0"/>
                  </a:rPr>
                  <a:t> an arbitrary operator</a:t>
                </a:r>
                <a:endParaRPr lang="cs-CZ" sz="15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375" y="5024108"/>
                <a:ext cx="3308793" cy="350352"/>
              </a:xfrm>
              <a:prstGeom prst="rect">
                <a:avLst/>
              </a:prstGeom>
              <a:blipFill rotWithShape="1"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902991" y="4976851"/>
                <a:ext cx="1606713" cy="397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</m:t>
                          </m:r>
                        </m:sub>
                        <m:sup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latin typeface="Cambria Math"/>
                        </a:rPr>
                        <m:t>𝑇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91" y="4976851"/>
                <a:ext cx="1606713" cy="3976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Přímá spojnice 14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4512" y="332656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Fundamental OTOC literature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1084216" y="1181541"/>
                <a:ext cx="5608315" cy="495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- For operators separated in space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𝑐</m:t>
                    </m:r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𝜆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d>
                      </m:sup>
                    </m:sSup>
                  </m:oMath>
                </a14:m>
                <a:endParaRPr lang="cs-CZ" sz="16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16" y="1181541"/>
                <a:ext cx="5608315" cy="495072"/>
              </a:xfrm>
              <a:prstGeom prst="rect">
                <a:avLst/>
              </a:prstGeom>
              <a:blipFill rotWithShape="1">
                <a:blip r:embed="rId5"/>
                <a:stretch>
                  <a:fillRect l="-652" b="-148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ovéPole 18"/>
          <p:cNvSpPr txBox="1"/>
          <p:nvPr/>
        </p:nvSpPr>
        <p:spPr>
          <a:xfrm>
            <a:off x="759021" y="1776340"/>
            <a:ext cx="81759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Gauge gravity duality</a:t>
            </a:r>
            <a:r>
              <a:rPr lang="en-US" sz="1500" dirty="0" smtClean="0">
                <a:latin typeface="Trebuchet MS" panose="020B0603020202020204" pitchFamily="34" charset="0"/>
              </a:rPr>
              <a:t>: Black holes in asymptotically </a:t>
            </a:r>
            <a:r>
              <a:rPr lang="en-US" sz="1500" dirty="0" err="1" smtClean="0">
                <a:latin typeface="Trebuchet MS" panose="020B0603020202020204" pitchFamily="34" charset="0"/>
              </a:rPr>
              <a:t>AdS</a:t>
            </a:r>
            <a:r>
              <a:rPr lang="en-US" sz="1500" dirty="0" smtClean="0">
                <a:latin typeface="Trebuchet MS" panose="020B0603020202020204" pitchFamily="34" charset="0"/>
              </a:rPr>
              <a:t> spaces are dual to strongly coupled many-body quantum systems. Chaotic nature of quantum many-body systems characterized by OTOCs are related to the collision of shock waves close to the black hole horizon.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92039" y="5645814"/>
            <a:ext cx="85833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Book Antiqua" panose="02040602050305030304" pitchFamily="18" charset="0"/>
              </a:rPr>
              <a:t>E.B. </a:t>
            </a:r>
            <a:r>
              <a:rPr lang="cs-CZ" sz="1400" dirty="0" err="1" smtClean="0">
                <a:latin typeface="Book Antiqua" panose="02040602050305030304" pitchFamily="18" charset="0"/>
              </a:rPr>
              <a:t>Rozenbaum</a:t>
            </a:r>
            <a:r>
              <a:rPr lang="en-US" sz="1400" dirty="0" smtClean="0">
                <a:latin typeface="Book Antiqua" panose="02040602050305030304" pitchFamily="18" charset="0"/>
              </a:rPr>
              <a:t>,</a:t>
            </a:r>
            <a:r>
              <a:rPr lang="cs-CZ" sz="1400" dirty="0" smtClean="0">
                <a:latin typeface="Book Antiqua" panose="02040602050305030304" pitchFamily="18" charset="0"/>
              </a:rPr>
              <a:t> S. </a:t>
            </a:r>
            <a:r>
              <a:rPr lang="cs-CZ" sz="1400" dirty="0" err="1" smtClean="0">
                <a:latin typeface="Book Antiqua" panose="02040602050305030304" pitchFamily="18" charset="0"/>
              </a:rPr>
              <a:t>Ganeshan</a:t>
            </a:r>
            <a:r>
              <a:rPr lang="cs-CZ" sz="1400" dirty="0" smtClean="0">
                <a:latin typeface="Book Antiqua" panose="02040602050305030304" pitchFamily="18" charset="0"/>
              </a:rPr>
              <a:t>, V. </a:t>
            </a:r>
            <a:r>
              <a:rPr lang="cs-CZ" sz="1400" dirty="0" err="1" smtClean="0">
                <a:latin typeface="Book Antiqua" panose="02040602050305030304" pitchFamily="18" charset="0"/>
              </a:rPr>
              <a:t>Galitski</a:t>
            </a:r>
            <a:r>
              <a:rPr lang="cs-CZ" sz="1400" dirty="0" smtClean="0">
                <a:latin typeface="Book Antiqua" panose="02040602050305030304" pitchFamily="18" charset="0"/>
              </a:rPr>
              <a:t>,</a:t>
            </a:r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smtClean="0">
                <a:latin typeface="Book Antiqua" panose="02040602050305030304" pitchFamily="18" charset="0"/>
              </a:rPr>
              <a:t>Universal </a:t>
            </a:r>
            <a:r>
              <a:rPr lang="cs-CZ" sz="1400" i="1" dirty="0" err="1" smtClean="0">
                <a:latin typeface="Book Antiqua" panose="02040602050305030304" pitchFamily="18" charset="0"/>
              </a:rPr>
              <a:t>Level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Statistics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of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the</a:t>
            </a:r>
            <a:r>
              <a:rPr lang="cs-CZ" sz="1400" i="1" dirty="0" smtClean="0">
                <a:latin typeface="Book Antiqua" panose="02040602050305030304" pitchFamily="18" charset="0"/>
              </a:rPr>
              <a:t> OTOC</a:t>
            </a:r>
            <a:r>
              <a:rPr lang="en-US" sz="1400" i="1" dirty="0" smtClean="0">
                <a:latin typeface="Book Antiqua" panose="02040602050305030304" pitchFamily="18" charset="0"/>
              </a:rPr>
              <a:t>,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dirty="0" smtClean="0">
                <a:latin typeface="Book Antiqua" panose="02040602050305030304" pitchFamily="18" charset="0"/>
              </a:rPr>
              <a:t>arXiv:1801.10591</a:t>
            </a:r>
            <a:endParaRPr lang="en-US" sz="1400" dirty="0">
              <a:latin typeface="Book Antiqua" panose="0204060205030503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82242" y="3591351"/>
            <a:ext cx="858338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K. Hashimoto, K. Murata, R. Yoshii, 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OTOCs in quantum mechanics,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JHEP</a:t>
            </a:r>
            <a:r>
              <a:rPr lang="cs-CZ" sz="14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2017:138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E.B.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Rozenbaum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S.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Ganeshan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V.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Galitski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Lyapunov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 exponent and OTOC’s growth rate in a chaotic system,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Physical Review Letters </a:t>
            </a:r>
            <a:r>
              <a:rPr lang="en-US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118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086801 (2017)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R. Fan, P. Zhang, H. Shen, H.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Zhai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OTOC for many-body localization,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Science Bulletin </a:t>
            </a:r>
            <a:r>
              <a:rPr lang="en-US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62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707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759020" y="3143215"/>
                <a:ext cx="3605667" cy="448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Bound </a:t>
                </a:r>
                <a:r>
                  <a:rPr lang="cs-CZ" sz="1500" b="1" dirty="0" err="1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for</a:t>
                </a:r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1500" b="1" dirty="0" err="1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Lyapunov</a:t>
                </a:r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exponent</a:t>
                </a:r>
                <a:r>
                  <a:rPr lang="en-US" sz="1500" dirty="0" smtClean="0">
                    <a:latin typeface="Trebuchet MS" panose="020B0603020202020204" pitchFamily="34" charset="0"/>
                  </a:rPr>
                  <a:t>: </a:t>
                </a:r>
                <a:r>
                  <a:rPr lang="cs-CZ" sz="1500" dirty="0" smtClean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/>
                      </a:rPr>
                      <m:t>𝜆</m:t>
                    </m:r>
                    <m:r>
                      <a:rPr lang="en-US" sz="1500" b="0" i="1" smtClean="0"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500" b="0" i="1" smtClean="0">
                            <a:latin typeface="Cambria Math"/>
                          </a:rPr>
                          <m:t>2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1500" b="0" i="1" smtClean="0">
                            <a:latin typeface="Cambria Math"/>
                          </a:rPr>
                          <m:t>𝛽</m:t>
                        </m:r>
                      </m:den>
                    </m:f>
                  </m:oMath>
                </a14:m>
                <a:endParaRPr lang="cs-CZ" sz="1500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20" y="3143215"/>
                <a:ext cx="3605667" cy="448136"/>
              </a:xfrm>
              <a:prstGeom prst="rect">
                <a:avLst/>
              </a:prstGeom>
              <a:blipFill rotWithShape="1">
                <a:blip r:embed="rId6"/>
                <a:stretch>
                  <a:fillRect l="-677" b="-41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bdélník 19"/>
          <p:cNvSpPr/>
          <p:nvPr/>
        </p:nvSpPr>
        <p:spPr>
          <a:xfrm>
            <a:off x="759021" y="5965173"/>
            <a:ext cx="68590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Lyapunovian</a:t>
            </a:r>
            <a:r>
              <a:rPr lang="en-US" sz="1500" dirty="0" smtClean="0">
                <a:latin typeface="Trebuchet MS" panose="020B0603020202020204" pitchFamily="34" charset="0"/>
              </a:rPr>
              <a:t>: operator with GOE level statistics and OTOC expectation value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1325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148477" y="302397"/>
            <a:ext cx="50186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dirty="0" smtClean="0">
                <a:solidFill>
                  <a:srgbClr val="0000B4"/>
                </a:solidFill>
                <a:latin typeface="Trebuchet MS" pitchFamily="34" charset="0"/>
              </a:rPr>
              <a:t>3. Double pendulum</a:t>
            </a:r>
            <a:endParaRPr lang="cs-CZ" altLang="cs-CZ" sz="40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3" name="Double_Pendulu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717" y="1123407"/>
            <a:ext cx="8021652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75682" y="329165"/>
            <a:ext cx="690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When you see it, you must have it.</a:t>
            </a:r>
            <a:endParaRPr lang="cs-CZ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246829" y="6017414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B4"/>
                </a:solidFill>
                <a:latin typeface="Trebuchet MS" pitchFamily="34" charset="0"/>
              </a:rPr>
              <a:t>Double pendulum construction.</a:t>
            </a:r>
            <a:endParaRPr lang="en-GB" sz="2400" b="1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23" y="1084697"/>
            <a:ext cx="3806788" cy="46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ek obrázku pro under construction"/>
          <p:cNvSpPr>
            <a:spLocks noChangeAspect="1" noChangeArrowheads="1"/>
          </p:cNvSpPr>
          <p:nvPr/>
        </p:nvSpPr>
        <p:spPr bwMode="auto">
          <a:xfrm>
            <a:off x="155575" y="-3017838"/>
            <a:ext cx="699135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2472" name="Picture 8" descr="Under Construction, Construction, Sign, Work, War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92" y="5873391"/>
            <a:ext cx="834051" cy="74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6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aotic_Tr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7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43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Pavel\Desktop\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4911725"/>
            <a:ext cx="1428750" cy="14287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Pavel\Desktop\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4919663"/>
            <a:ext cx="1428750" cy="14287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Pavel\Desktop\1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914900"/>
            <a:ext cx="1428750" cy="1428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Pavel\Desktop\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4884738"/>
            <a:ext cx="1428750" cy="1428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473136" y="299584"/>
            <a:ext cx="3775686" cy="73183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Poincar</a:t>
            </a:r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é </a:t>
            </a:r>
            <a:r>
              <a:rPr lang="cs-CZ" alt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sections</a:t>
            </a:r>
            <a:endParaRPr lang="en-US" alt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0249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0250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0251" name="Text Box 44"/>
          <p:cNvSpPr txBox="1">
            <a:spLocks noChangeArrowheads="1"/>
          </p:cNvSpPr>
          <p:nvPr/>
        </p:nvSpPr>
        <p:spPr bwMode="auto">
          <a:xfrm>
            <a:off x="1834379" y="4516349"/>
            <a:ext cx="290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800" dirty="0">
                <a:solidFill>
                  <a:srgbClr val="CC3300"/>
                </a:solidFill>
                <a:latin typeface="Trebuchet MS" panose="020B0603020202020204" pitchFamily="34" charset="0"/>
              </a:rPr>
              <a:t>ordered</a:t>
            </a:r>
            <a:r>
              <a:rPr lang="en-US" altLang="cs-CZ" sz="1800" b="0" dirty="0">
                <a:solidFill>
                  <a:srgbClr val="CC3300"/>
                </a:solidFill>
                <a:latin typeface="Trebuchet MS" panose="020B0603020202020204" pitchFamily="34" charset="0"/>
              </a:rPr>
              <a:t> case – “</a:t>
            </a:r>
            <a:r>
              <a:rPr lang="cs-CZ" altLang="cs-CZ" sz="1800" b="0" dirty="0" err="1">
                <a:solidFill>
                  <a:srgbClr val="CC3300"/>
                </a:solidFill>
                <a:latin typeface="Trebuchet MS" panose="020B0603020202020204" pitchFamily="34" charset="0"/>
              </a:rPr>
              <a:t>circles</a:t>
            </a:r>
            <a:r>
              <a:rPr lang="en-US" altLang="cs-CZ" sz="1800" b="0" dirty="0">
                <a:solidFill>
                  <a:srgbClr val="CC3300"/>
                </a:solidFill>
                <a:latin typeface="Trebuchet MS" panose="020B0603020202020204" pitchFamily="34" charset="0"/>
              </a:rPr>
              <a:t>”</a:t>
            </a:r>
            <a:endParaRPr lang="cs-CZ" altLang="cs-CZ" sz="1800" b="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10252" name="Text Box 45"/>
          <p:cNvSpPr txBox="1">
            <a:spLocks noChangeArrowheads="1"/>
          </p:cNvSpPr>
          <p:nvPr/>
        </p:nvSpPr>
        <p:spPr bwMode="auto">
          <a:xfrm>
            <a:off x="5640388" y="5118099"/>
            <a:ext cx="1454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1800" dirty="0">
                <a:solidFill>
                  <a:srgbClr val="CC3300"/>
                </a:solidFill>
                <a:latin typeface="Arial" charset="0"/>
              </a:rPr>
              <a:t>chaotic</a:t>
            </a:r>
            <a:r>
              <a:rPr lang="en-US" altLang="cs-CZ" sz="1800" b="0" dirty="0">
                <a:solidFill>
                  <a:srgbClr val="CC3300"/>
                </a:solidFill>
                <a:latin typeface="Arial" charset="0"/>
              </a:rPr>
              <a:t> case –</a:t>
            </a:r>
            <a:r>
              <a:rPr lang="cs-CZ" altLang="cs-CZ" sz="1800" b="0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cs-CZ" sz="1800" b="0" dirty="0">
                <a:solidFill>
                  <a:srgbClr val="CC3300"/>
                </a:solidFill>
                <a:latin typeface="Arial" charset="0"/>
              </a:rPr>
              <a:t>“fog” of points</a:t>
            </a:r>
            <a:endParaRPr lang="cs-CZ" altLang="cs-CZ" sz="1800" b="0" dirty="0">
              <a:solidFill>
                <a:srgbClr val="CC3300"/>
              </a:solidFill>
              <a:latin typeface="Arial" charset="0"/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5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cxnSp>
        <p:nvCxnSpPr>
          <p:cNvPr id="10255" name="Přímá spojovací šipka 54"/>
          <p:cNvCxnSpPr>
            <a:cxnSpLocks noChangeShapeType="1"/>
          </p:cNvCxnSpPr>
          <p:nvPr/>
        </p:nvCxnSpPr>
        <p:spPr bwMode="auto">
          <a:xfrm rot="5400000" flipH="1" flipV="1">
            <a:off x="4906963" y="3557588"/>
            <a:ext cx="1476375" cy="11842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6" name="Přímá spojovací šipka 55"/>
          <p:cNvCxnSpPr>
            <a:cxnSpLocks noChangeShapeType="1"/>
          </p:cNvCxnSpPr>
          <p:nvPr/>
        </p:nvCxnSpPr>
        <p:spPr bwMode="auto">
          <a:xfrm rot="16200000" flipV="1">
            <a:off x="6804819" y="4061619"/>
            <a:ext cx="1138238" cy="4699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Skupina 21"/>
          <p:cNvGrpSpPr>
            <a:grpSpLocks/>
          </p:cNvGrpSpPr>
          <p:nvPr/>
        </p:nvGrpSpPr>
        <p:grpSpPr bwMode="auto">
          <a:xfrm>
            <a:off x="1462088" y="1400175"/>
            <a:ext cx="2762250" cy="3136900"/>
            <a:chOff x="1462271" y="1400534"/>
            <a:chExt cx="2762488" cy="3136300"/>
          </a:xfrm>
        </p:grpSpPr>
        <p:cxnSp>
          <p:nvCxnSpPr>
            <p:cNvPr id="10260" name="Přímá spojovací čára 28"/>
            <p:cNvCxnSpPr>
              <a:cxnSpLocks noChangeShapeType="1"/>
            </p:cNvCxnSpPr>
            <p:nvPr/>
          </p:nvCxnSpPr>
          <p:spPr bwMode="auto">
            <a:xfrm rot="16200000" flipH="1">
              <a:off x="1951893" y="2983527"/>
              <a:ext cx="2086708" cy="1019906"/>
            </a:xfrm>
            <a:prstGeom prst="line">
              <a:avLst/>
            </a:prstGeom>
            <a:noFill/>
            <a:ln w="38100" algn="ctr">
              <a:solidFill>
                <a:srgbClr val="FFCC00"/>
              </a:solidFill>
              <a:prstDash val="dashDot"/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61" name="TextovéPole 37"/>
            <p:cNvSpPr txBox="1">
              <a:spLocks noChangeArrowheads="1"/>
            </p:cNvSpPr>
            <p:nvPr/>
          </p:nvSpPr>
          <p:spPr bwMode="auto">
            <a:xfrm>
              <a:off x="1462271" y="3815077"/>
              <a:ext cx="1441938" cy="64633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b="0" dirty="0">
                  <a:latin typeface="Trebuchet MS" pitchFamily="34" charset="0"/>
                </a:rPr>
                <a:t>Section at </a:t>
              </a:r>
              <a:r>
                <a:rPr lang="en-US" altLang="cs-CZ" sz="1800" b="0" dirty="0">
                  <a:latin typeface="Symbol" pitchFamily="18" charset="2"/>
                </a:rPr>
                <a:t>j</a:t>
              </a:r>
              <a:r>
                <a:rPr lang="en-US" altLang="cs-CZ" sz="1800" b="0" baseline="-25000" dirty="0">
                  <a:latin typeface="Trebuchet MS" pitchFamily="34" charset="0"/>
                </a:rPr>
                <a:t>2</a:t>
              </a:r>
              <a:r>
                <a:rPr lang="en-US" altLang="cs-CZ" sz="1800" b="0" dirty="0">
                  <a:latin typeface="Trebuchet MS" pitchFamily="34" charset="0"/>
                </a:rPr>
                <a:t> = 0</a:t>
              </a:r>
              <a:endParaRPr lang="cs-CZ" altLang="cs-CZ" sz="1800" b="0" dirty="0">
                <a:latin typeface="Trebuchet MS" pitchFamily="34" charset="0"/>
              </a:endParaRPr>
            </a:p>
          </p:txBody>
        </p:sp>
        <p:sp>
          <p:nvSpPr>
            <p:cNvPr id="10262" name="TextovéPole 20"/>
            <p:cNvSpPr txBox="1">
              <a:spLocks noChangeArrowheads="1"/>
            </p:cNvSpPr>
            <p:nvPr/>
          </p:nvSpPr>
          <p:spPr bwMode="auto">
            <a:xfrm>
              <a:off x="2361239" y="1400534"/>
              <a:ext cx="1863520" cy="692365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300" b="0" dirty="0">
                  <a:latin typeface="Trebuchet MS" pitchFamily="34" charset="0"/>
                </a:rPr>
                <a:t>We plot a point </a:t>
              </a:r>
              <a:r>
                <a:rPr lang="en-US" altLang="cs-CZ" sz="1300" dirty="0" smtClean="0">
                  <a:latin typeface="Trebuchet MS" pitchFamily="34" charset="0"/>
                </a:rPr>
                <a:t>each </a:t>
              </a:r>
              <a:r>
                <a:rPr lang="en-US" altLang="cs-CZ" sz="1300" b="0" dirty="0" smtClean="0">
                  <a:latin typeface="Trebuchet MS" pitchFamily="34" charset="0"/>
                </a:rPr>
                <a:t>time </a:t>
              </a:r>
              <a:r>
                <a:rPr lang="en-US" altLang="cs-CZ" sz="1300" b="0" dirty="0" smtClean="0">
                  <a:latin typeface="Arial" charset="0"/>
                </a:rPr>
                <a:t>M</a:t>
              </a:r>
              <a:r>
                <a:rPr lang="en-US" altLang="cs-CZ" sz="1300" b="0" baseline="-25000" dirty="0" smtClean="0">
                  <a:latin typeface="Arial" charset="0"/>
                </a:rPr>
                <a:t>2</a:t>
              </a:r>
              <a:r>
                <a:rPr lang="en-US" altLang="cs-CZ" sz="1300" b="0" dirty="0" smtClean="0">
                  <a:latin typeface="Trebuchet MS" pitchFamily="34" charset="0"/>
                </a:rPr>
                <a:t> </a:t>
              </a:r>
              <a:r>
                <a:rPr lang="en-US" altLang="cs-CZ" sz="1300" b="0" dirty="0">
                  <a:latin typeface="Trebuchet MS" pitchFamily="34" charset="0"/>
                </a:rPr>
                <a:t>crosses the marked </a:t>
              </a:r>
              <a:r>
                <a:rPr lang="en-US" altLang="cs-CZ" sz="1300" b="0" dirty="0" smtClean="0">
                  <a:latin typeface="Trebuchet MS" pitchFamily="34" charset="0"/>
                </a:rPr>
                <a:t>yellow line</a:t>
              </a:r>
              <a:endParaRPr lang="cs-CZ" altLang="cs-CZ" sz="1300" b="0" dirty="0">
                <a:latin typeface="Trebuchet MS" pitchFamily="34" charset="0"/>
              </a:endParaRPr>
            </a:p>
          </p:txBody>
        </p:sp>
      </p:grpSp>
      <p:sp>
        <p:nvSpPr>
          <p:cNvPr id="10258" name="TextovéPole 22"/>
          <p:cNvSpPr txBox="1">
            <a:spLocks noChangeArrowheads="1"/>
          </p:cNvSpPr>
          <p:nvPr/>
        </p:nvSpPr>
        <p:spPr bwMode="auto">
          <a:xfrm>
            <a:off x="2360979" y="6457950"/>
            <a:ext cx="461658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 dirty="0" smtClean="0">
                <a:latin typeface="Trebuchet MS" pitchFamily="34" charset="0"/>
              </a:rPr>
              <a:t>Various initial </a:t>
            </a:r>
            <a:r>
              <a:rPr lang="en-US" altLang="cs-CZ" sz="1800" b="0" dirty="0">
                <a:latin typeface="Trebuchet MS" pitchFamily="34" charset="0"/>
              </a:rPr>
              <a:t>conditions at energy </a:t>
            </a:r>
            <a:r>
              <a:rPr lang="en-US" altLang="cs-CZ" sz="1800" b="0" i="1" dirty="0">
                <a:latin typeface="Arial" charset="0"/>
              </a:rPr>
              <a:t>E</a:t>
            </a:r>
            <a:r>
              <a:rPr lang="en-US" altLang="cs-CZ" sz="1800" b="0" dirty="0">
                <a:latin typeface="Trebuchet MS" pitchFamily="34" charset="0"/>
              </a:rPr>
              <a:t> = 12</a:t>
            </a:r>
          </a:p>
        </p:txBody>
      </p:sp>
      <p:cxnSp>
        <p:nvCxnSpPr>
          <p:cNvPr id="23" name="Přímá spojnice 2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0371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6550"/>
            <a:ext cx="4513759" cy="7318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Fraction of regularity</a:t>
            </a:r>
          </a:p>
        </p:txBody>
      </p:sp>
      <p:pic>
        <p:nvPicPr>
          <p:cNvPr id="112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126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70" name="Rectangle 51"/>
          <p:cNvSpPr>
            <a:spLocks noChangeArrowheads="1"/>
          </p:cNvSpPr>
          <p:nvPr/>
        </p:nvSpPr>
        <p:spPr bwMode="auto">
          <a:xfrm>
            <a:off x="1054191" y="1163638"/>
            <a:ext cx="297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 dirty="0">
                <a:solidFill>
                  <a:srgbClr val="339933"/>
                </a:solidFill>
                <a:latin typeface="Arial" charset="0"/>
              </a:rPr>
              <a:t>Measure of classical chaos</a:t>
            </a:r>
            <a:endParaRPr lang="cs-CZ" altLang="cs-CZ" sz="1800" b="0" dirty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1271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53" y="2827337"/>
            <a:ext cx="18462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55"/>
          <p:cNvSpPr>
            <a:spLocks noChangeArrowheads="1"/>
          </p:cNvSpPr>
          <p:nvPr/>
        </p:nvSpPr>
        <p:spPr bwMode="auto">
          <a:xfrm>
            <a:off x="1208178" y="2828925"/>
            <a:ext cx="1906587" cy="973137"/>
          </a:xfrm>
          <a:prstGeom prst="rect">
            <a:avLst/>
          </a:prstGeom>
          <a:solidFill>
            <a:srgbClr val="FFCC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1273" name="Line 56"/>
          <p:cNvSpPr>
            <a:spLocks noChangeShapeType="1"/>
          </p:cNvSpPr>
          <p:nvPr/>
        </p:nvSpPr>
        <p:spPr bwMode="auto">
          <a:xfrm flipV="1">
            <a:off x="3108415" y="3305175"/>
            <a:ext cx="346859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4" name="TextovéPole 12"/>
          <p:cNvSpPr txBox="1">
            <a:spLocks noChangeArrowheads="1"/>
          </p:cNvSpPr>
          <p:nvPr/>
        </p:nvSpPr>
        <p:spPr bwMode="auto">
          <a:xfrm>
            <a:off x="1620545" y="3900096"/>
            <a:ext cx="217639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500" b="0" dirty="0">
                <a:latin typeface="Trebuchet MS" pitchFamily="34" charset="0"/>
              </a:rPr>
              <a:t>Total </a:t>
            </a:r>
            <a:r>
              <a:rPr lang="en-US" altLang="cs-CZ" sz="1500" b="0" dirty="0" err="1">
                <a:latin typeface="Trebuchet MS" pitchFamily="34" charset="0"/>
              </a:rPr>
              <a:t>kinematically</a:t>
            </a:r>
            <a:r>
              <a:rPr lang="en-US" altLang="cs-CZ" sz="1500" b="0" dirty="0">
                <a:latin typeface="Trebuchet MS" pitchFamily="34" charset="0"/>
              </a:rPr>
              <a:t> accessible surface of the </a:t>
            </a:r>
            <a:r>
              <a:rPr lang="en-US" altLang="cs-CZ" sz="1500" b="0" dirty="0" smtClean="0">
                <a:latin typeface="Trebuchet MS" pitchFamily="34" charset="0"/>
              </a:rPr>
              <a:t>section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11275" name="TextovéPole 13"/>
          <p:cNvSpPr txBox="1">
            <a:spLocks noChangeArrowheads="1"/>
          </p:cNvSpPr>
          <p:nvPr/>
        </p:nvSpPr>
        <p:spPr bwMode="auto">
          <a:xfrm>
            <a:off x="1467326" y="1981544"/>
            <a:ext cx="250144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500" b="0" dirty="0">
                <a:latin typeface="Trebuchet MS" pitchFamily="34" charset="0"/>
              </a:rPr>
              <a:t>Surface of the section covered with regular trajectories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11276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 dirty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 dirty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1277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791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229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23907" name="Picture 3" descr="C:\Users\Pavel\Desktop\Grap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465263"/>
            <a:ext cx="3881438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4781550" y="5218113"/>
            <a:ext cx="205263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REGUL</a:t>
            </a:r>
            <a:r>
              <a:rPr lang="en-US" altLang="cs-CZ" sz="1800">
                <a:latin typeface="Arial" charset="0"/>
              </a:rPr>
              <a:t>A</a:t>
            </a:r>
            <a:r>
              <a:rPr lang="cs-CZ" altLang="cs-CZ" sz="1800">
                <a:latin typeface="Arial" charset="0"/>
              </a:rPr>
              <a:t>R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area</a:t>
            </a:r>
            <a:endParaRPr lang="cs-CZ" altLang="cs-CZ" sz="1800" b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00000"/>
                </a:solidFill>
                <a:latin typeface="Arial" charset="0"/>
              </a:rPr>
              <a:t>CHAOTIC</a:t>
            </a:r>
            <a:r>
              <a:rPr lang="cs-CZ" altLang="cs-CZ" sz="1800" b="0">
                <a:solidFill>
                  <a:srgbClr val="F00000"/>
                </a:solidFill>
                <a:latin typeface="Arial" charset="0"/>
              </a:rPr>
              <a:t> </a:t>
            </a:r>
            <a:r>
              <a:rPr lang="en-US" altLang="cs-CZ" sz="1800" b="0">
                <a:solidFill>
                  <a:srgbClr val="F00000"/>
                </a:solidFill>
                <a:latin typeface="Arial" charset="0"/>
              </a:rPr>
              <a:t>area</a:t>
            </a:r>
            <a:endParaRPr lang="cs-CZ" altLang="cs-CZ" sz="2400" b="0" baseline="-25000">
              <a:solidFill>
                <a:srgbClr val="F00000"/>
              </a:solidFill>
              <a:latin typeface="Arial" charset="0"/>
            </a:endParaRPr>
          </a:p>
        </p:txBody>
      </p:sp>
      <p:sp>
        <p:nvSpPr>
          <p:cNvPr id="16" name="Rectangle 42"/>
          <p:cNvSpPr>
            <a:spLocks noChangeArrowheads="1"/>
          </p:cNvSpPr>
          <p:nvPr/>
        </p:nvSpPr>
        <p:spPr bwMode="auto">
          <a:xfrm>
            <a:off x="7048500" y="5381625"/>
            <a:ext cx="1590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chemeClr val="bg2"/>
                </a:solidFill>
                <a:latin typeface="Arial" charset="0"/>
              </a:rPr>
              <a:t>f</a:t>
            </a:r>
            <a:r>
              <a:rPr lang="en-US" altLang="cs-CZ" sz="2400" b="0" baseline="-25000">
                <a:solidFill>
                  <a:schemeClr val="bg2"/>
                </a:solidFill>
                <a:latin typeface="Arial" charset="0"/>
              </a:rPr>
              <a:t>reg</a:t>
            </a:r>
            <a:r>
              <a:rPr lang="en-US" altLang="cs-CZ" sz="2400" b="0">
                <a:solidFill>
                  <a:schemeClr val="bg2"/>
                </a:solidFill>
                <a:latin typeface="Arial" charset="0"/>
              </a:rPr>
              <a:t>=0.29</a:t>
            </a:r>
            <a:endParaRPr lang="cs-CZ" altLang="cs-CZ" sz="2400" b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2303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2304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20" name="Rectangle 51"/>
          <p:cNvSpPr>
            <a:spLocks noChangeArrowheads="1"/>
          </p:cNvSpPr>
          <p:nvPr/>
        </p:nvSpPr>
        <p:spPr bwMode="auto">
          <a:xfrm>
            <a:off x="1054191" y="1163638"/>
            <a:ext cx="297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 dirty="0">
                <a:solidFill>
                  <a:srgbClr val="339933"/>
                </a:solidFill>
                <a:latin typeface="Arial" charset="0"/>
              </a:rPr>
              <a:t>Measure of classical chaos</a:t>
            </a:r>
            <a:endParaRPr lang="cs-CZ" altLang="cs-CZ" sz="1800" b="0" dirty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21" name="Picture 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53" y="2827337"/>
            <a:ext cx="18462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55"/>
          <p:cNvSpPr>
            <a:spLocks noChangeArrowheads="1"/>
          </p:cNvSpPr>
          <p:nvPr/>
        </p:nvSpPr>
        <p:spPr bwMode="auto">
          <a:xfrm>
            <a:off x="1208178" y="2828925"/>
            <a:ext cx="1906587" cy="973137"/>
          </a:xfrm>
          <a:prstGeom prst="rect">
            <a:avLst/>
          </a:prstGeom>
          <a:solidFill>
            <a:srgbClr val="FFCC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4" name="TextovéPole 12"/>
          <p:cNvSpPr txBox="1">
            <a:spLocks noChangeArrowheads="1"/>
          </p:cNvSpPr>
          <p:nvPr/>
        </p:nvSpPr>
        <p:spPr bwMode="auto">
          <a:xfrm>
            <a:off x="1620545" y="3900096"/>
            <a:ext cx="217639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500" b="0" dirty="0">
                <a:latin typeface="Trebuchet MS" pitchFamily="34" charset="0"/>
              </a:rPr>
              <a:t>Total </a:t>
            </a:r>
            <a:r>
              <a:rPr lang="en-US" altLang="cs-CZ" sz="1500" b="0" dirty="0" err="1">
                <a:latin typeface="Trebuchet MS" pitchFamily="34" charset="0"/>
              </a:rPr>
              <a:t>kinematically</a:t>
            </a:r>
            <a:r>
              <a:rPr lang="en-US" altLang="cs-CZ" sz="1500" b="0" dirty="0">
                <a:latin typeface="Trebuchet MS" pitchFamily="34" charset="0"/>
              </a:rPr>
              <a:t> accessible surface of the </a:t>
            </a:r>
            <a:r>
              <a:rPr lang="en-US" altLang="cs-CZ" sz="1500" b="0" dirty="0" smtClean="0">
                <a:latin typeface="Trebuchet MS" pitchFamily="34" charset="0"/>
              </a:rPr>
              <a:t>section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25" name="TextovéPole 13"/>
          <p:cNvSpPr txBox="1">
            <a:spLocks noChangeArrowheads="1"/>
          </p:cNvSpPr>
          <p:nvPr/>
        </p:nvSpPr>
        <p:spPr bwMode="auto">
          <a:xfrm>
            <a:off x="1467326" y="1981544"/>
            <a:ext cx="250144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500" b="0" dirty="0">
                <a:latin typeface="Trebuchet MS" pitchFamily="34" charset="0"/>
              </a:rPr>
              <a:t>Surface of the section covered with regular trajectories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26" name="Line 56"/>
          <p:cNvSpPr>
            <a:spLocks noChangeShapeType="1"/>
          </p:cNvSpPr>
          <p:nvPr/>
        </p:nvSpPr>
        <p:spPr bwMode="auto">
          <a:xfrm flipV="1">
            <a:off x="3108415" y="3305175"/>
            <a:ext cx="346859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27" name="Přímá spojnice 2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6550"/>
            <a:ext cx="4513759" cy="7318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Fraction of regularity</a:t>
            </a:r>
          </a:p>
        </p:txBody>
      </p:sp>
    </p:spTree>
    <p:extLst>
      <p:ext uri="{BB962C8B-B14F-4D97-AF65-F5344CB8AC3E}">
        <p14:creationId xmlns:p14="http://schemas.microsoft.com/office/powerpoint/2010/main" val="919652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2848</Words>
  <Application>Microsoft Office PowerPoint</Application>
  <PresentationFormat>Předvádění na obrazovce (4:3)</PresentationFormat>
  <Paragraphs>392</Paragraphs>
  <Slides>38</Slides>
  <Notes>18</Notes>
  <HiddenSlides>0</HiddenSlides>
  <MMClips>3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7" baseType="lpstr">
      <vt:lpstr>Arial</vt:lpstr>
      <vt:lpstr>Trebuchet MS</vt:lpstr>
      <vt:lpstr>Symbol</vt:lpstr>
      <vt:lpstr>Cambria Math</vt:lpstr>
      <vt:lpstr>Times New Roman</vt:lpstr>
      <vt:lpstr>Courier New</vt:lpstr>
      <vt:lpstr>Calibri</vt:lpstr>
      <vt:lpstr>Book Antiqua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Poincaré sections</vt:lpstr>
      <vt:lpstr>Fraction of regularity</vt:lpstr>
      <vt:lpstr>Fraction of regularity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Double pendulum: Quantization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2019-04-15T13:49:26Z</dcterms:created>
  <dcterms:modified xsi:type="dcterms:W3CDTF">2020-03-24T16:16:33Z</dcterms:modified>
</cp:coreProperties>
</file>