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sldIdLst>
    <p:sldId id="257" r:id="rId2"/>
    <p:sldId id="508" r:id="rId3"/>
    <p:sldId id="518" r:id="rId4"/>
    <p:sldId id="521" r:id="rId5"/>
    <p:sldId id="492" r:id="rId6"/>
    <p:sldId id="494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510" r:id="rId15"/>
    <p:sldId id="507" r:id="rId16"/>
    <p:sldId id="516" r:id="rId17"/>
    <p:sldId id="523" r:id="rId18"/>
    <p:sldId id="517" r:id="rId19"/>
    <p:sldId id="515" r:id="rId20"/>
    <p:sldId id="506" r:id="rId21"/>
    <p:sldId id="505" r:id="rId22"/>
    <p:sldId id="513" r:id="rId23"/>
    <p:sldId id="512" r:id="rId24"/>
    <p:sldId id="490" r:id="rId25"/>
    <p:sldId id="491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254874D-70E7-4204-AE49-AD359C56CE65}">
          <p14:sldIdLst>
            <p14:sldId id="257"/>
            <p14:sldId id="508"/>
            <p14:sldId id="518"/>
            <p14:sldId id="521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10"/>
            <p14:sldId id="507"/>
            <p14:sldId id="516"/>
            <p14:sldId id="523"/>
            <p14:sldId id="517"/>
            <p14:sldId id="515"/>
            <p14:sldId id="506"/>
            <p14:sldId id="505"/>
            <p14:sldId id="513"/>
            <p14:sldId id="512"/>
            <p14:sldId id="490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4"/>
    <a:srgbClr val="FFDC00"/>
    <a:srgbClr val="00FFFF"/>
    <a:srgbClr val="736941"/>
    <a:srgbClr val="00FF00"/>
    <a:srgbClr val="FF9900"/>
    <a:srgbClr val="339933"/>
    <a:srgbClr val="CC3300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 autoAdjust="0"/>
    <p:restoredTop sz="93436" autoAdjust="0"/>
  </p:normalViewPr>
  <p:slideViewPr>
    <p:cSldViewPr snapToGrid="0">
      <p:cViewPr varScale="1">
        <p:scale>
          <a:sx n="137" d="100"/>
          <a:sy n="137" d="100"/>
        </p:scale>
        <p:origin x="138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8D310-6194-4BCF-AB74-295CD09132EA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01CD4-FA8C-4FDF-A007-BCD85A7EF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7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47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574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24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736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008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37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419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1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65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4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74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5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1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39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72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0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0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97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59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3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22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3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4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83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9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9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08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DDEA-3F01-4351-9AEA-F79A7CE12100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60.png"/><Relationship Id="rId7" Type="http://schemas.openxmlformats.org/officeDocument/2006/relationships/image" Target="../media/image4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0.png"/><Relationship Id="rId5" Type="http://schemas.openxmlformats.org/officeDocument/2006/relationships/image" Target="../media/image38.png"/><Relationship Id="rId10" Type="http://schemas.openxmlformats.org/officeDocument/2006/relationships/image" Target="../media/image31.emf"/><Relationship Id="rId4" Type="http://schemas.openxmlformats.org/officeDocument/2006/relationships/image" Target="../media/image370.png"/><Relationship Id="rId9" Type="http://schemas.openxmlformats.org/officeDocument/2006/relationships/image" Target="../media/image4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46.png"/><Relationship Id="rId3" Type="http://schemas.openxmlformats.org/officeDocument/2006/relationships/image" Target="../media/image32.gif"/><Relationship Id="rId7" Type="http://schemas.openxmlformats.org/officeDocument/2006/relationships/image" Target="../media/image39.png"/><Relationship Id="rId12" Type="http://schemas.openxmlformats.org/officeDocument/2006/relationships/image" Target="../media/image450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1.emf"/><Relationship Id="rId5" Type="http://schemas.openxmlformats.org/officeDocument/2006/relationships/image" Target="../media/image370.png"/><Relationship Id="rId15" Type="http://schemas.openxmlformats.org/officeDocument/2006/relationships/image" Target="../media/image470.png"/><Relationship Id="rId10" Type="http://schemas.openxmlformats.org/officeDocument/2006/relationships/image" Target="../media/image430.png"/><Relationship Id="rId4" Type="http://schemas.openxmlformats.org/officeDocument/2006/relationships/image" Target="../media/image360.png"/><Relationship Id="rId9" Type="http://schemas.openxmlformats.org/officeDocument/2006/relationships/image" Target="../media/image420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png"/><Relationship Id="rId7" Type="http://schemas.openxmlformats.org/officeDocument/2006/relationships/image" Target="../media/image45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0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11" Type="http://schemas.openxmlformats.org/officeDocument/2006/relationships/image" Target="../media/image57.png"/><Relationship Id="rId5" Type="http://schemas.openxmlformats.org/officeDocument/2006/relationships/image" Target="../media/image43.wmf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1.png"/><Relationship Id="rId5" Type="http://schemas.openxmlformats.org/officeDocument/2006/relationships/image" Target="../media/image76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3" Type="http://schemas.openxmlformats.org/officeDocument/2006/relationships/image" Target="../media/image77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6.png"/><Relationship Id="rId3" Type="http://schemas.openxmlformats.org/officeDocument/2006/relationships/image" Target="../media/image77.png"/><Relationship Id="rId12" Type="http://schemas.openxmlformats.org/officeDocument/2006/relationships/image" Target="../media/image83.png"/><Relationship Id="rId17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emf"/><Relationship Id="rId20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15" Type="http://schemas.openxmlformats.org/officeDocument/2006/relationships/image" Target="../media/image80.png"/><Relationship Id="rId10" Type="http://schemas.openxmlformats.org/officeDocument/2006/relationships/image" Target="../media/image82.png"/><Relationship Id="rId19" Type="http://schemas.openxmlformats.org/officeDocument/2006/relationships/image" Target="../media/image47.jpeg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30.png"/><Relationship Id="rId7" Type="http://schemas.openxmlformats.org/officeDocument/2006/relationships/image" Target="../media/image8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30.emf"/><Relationship Id="rId10" Type="http://schemas.openxmlformats.org/officeDocument/2006/relationships/image" Target="../media/image89.png"/><Relationship Id="rId4" Type="http://schemas.openxmlformats.org/officeDocument/2006/relationships/image" Target="../media/image840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40.png"/><Relationship Id="rId7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89.png"/><Relationship Id="rId4" Type="http://schemas.openxmlformats.org/officeDocument/2006/relationships/image" Target="../media/image70.png"/><Relationship Id="rId9" Type="http://schemas.openxmlformats.org/officeDocument/2006/relationships/image" Target="../media/image8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.png"/><Relationship Id="rId18" Type="http://schemas.openxmlformats.org/officeDocument/2006/relationships/image" Target="../media/image100.png"/><Relationship Id="rId3" Type="http://schemas.openxmlformats.org/officeDocument/2006/relationships/image" Target="../media/image670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11" Type="http://schemas.openxmlformats.org/officeDocument/2006/relationships/image" Target="../media/image94.png"/><Relationship Id="rId5" Type="http://schemas.openxmlformats.org/officeDocument/2006/relationships/image" Target="../media/image690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19" Type="http://schemas.openxmlformats.org/officeDocument/2006/relationships/image" Target="../media/image101.png"/><Relationship Id="rId4" Type="http://schemas.openxmlformats.org/officeDocument/2006/relationships/image" Target="../media/image680.png"/><Relationship Id="rId9" Type="http://schemas.openxmlformats.org/officeDocument/2006/relationships/image" Target="../media/image92.png"/><Relationship Id="rId14" Type="http://schemas.openxmlformats.org/officeDocument/2006/relationships/image" Target="../media/image7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w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10" Type="http://schemas.openxmlformats.org/officeDocument/2006/relationships/image" Target="../media/image78.emf"/><Relationship Id="rId4" Type="http://schemas.openxmlformats.org/officeDocument/2006/relationships/image" Target="../media/image72.wmf"/><Relationship Id="rId9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79.wmf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81.wmf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80.wmf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jpeg"/><Relationship Id="rId18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31.pn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image" Target="../media/image6.gif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19" Type="http://schemas.openxmlformats.org/officeDocument/2006/relationships/image" Target="../media/image16.emf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0.png"/><Relationship Id="rId18" Type="http://schemas.openxmlformats.org/officeDocument/2006/relationships/image" Target="../media/image210.png"/><Relationship Id="rId3" Type="http://schemas.openxmlformats.org/officeDocument/2006/relationships/image" Target="../media/image310.pn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0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19" Type="http://schemas.openxmlformats.org/officeDocument/2006/relationships/image" Target="../media/image220.png"/><Relationship Id="rId4" Type="http://schemas.openxmlformats.org/officeDocument/2006/relationships/image" Target="../media/image410.png"/><Relationship Id="rId9" Type="http://schemas.openxmlformats.org/officeDocument/2006/relationships/image" Target="../media/image26.png"/><Relationship Id="rId1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410.png"/><Relationship Id="rId7" Type="http://schemas.openxmlformats.org/officeDocument/2006/relationships/image" Target="../media/image27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30.emf"/><Relationship Id="rId9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png"/><Relationship Id="rId3" Type="http://schemas.openxmlformats.org/officeDocument/2006/relationships/image" Target="../media/image301.png"/><Relationship Id="rId12" Type="http://schemas.openxmlformats.org/officeDocument/2006/relationships/image" Target="../media/image30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0.png"/><Relationship Id="rId15" Type="http://schemas.openxmlformats.org/officeDocument/2006/relationships/image" Target="../media/image34.png"/><Relationship Id="rId10" Type="http://schemas.openxmlformats.org/officeDocument/2006/relationships/image" Target="../media/image330.png"/><Relationship Id="rId14" Type="http://schemas.openxmlformats.org/officeDocument/2006/relationships/image" Target="../media/image3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DD16CA-8153-42B6-9A38-A49182FFB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6" y="381701"/>
            <a:ext cx="11513420" cy="6476299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15030" y="3935862"/>
            <a:ext cx="324390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u="sng" dirty="0">
                <a:solidFill>
                  <a:schemeClr val="bg1"/>
                </a:solidFill>
                <a:latin typeface="Trebuchet MS" panose="020B0603020202020204" pitchFamily="34" charset="0"/>
              </a:rPr>
              <a:t>Collaborators:</a:t>
            </a:r>
          </a:p>
          <a:p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Pavel </a:t>
            </a:r>
            <a:r>
              <a:rPr lang="en-GB" dirty="0" err="1">
                <a:solidFill>
                  <a:schemeClr val="bg1"/>
                </a:solidFill>
                <a:latin typeface="Trebuchet MS" panose="020B0603020202020204" pitchFamily="34" charset="0"/>
              </a:rPr>
              <a:t>Cejnar</a:t>
            </a: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 (IPNP)</a:t>
            </a:r>
          </a:p>
          <a:p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Milan </a:t>
            </a:r>
            <a:r>
              <a:rPr lang="en-GB" dirty="0" err="1">
                <a:solidFill>
                  <a:schemeClr val="bg1"/>
                </a:solidFill>
                <a:latin typeface="Trebuchet MS" panose="020B0603020202020204" pitchFamily="34" charset="0"/>
              </a:rPr>
              <a:t>Šindelka</a:t>
            </a: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 (IPP CAS)</a:t>
            </a:r>
          </a:p>
          <a:p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Michal </a:t>
            </a:r>
            <a:r>
              <a:rPr lang="en-GB" dirty="0" err="1">
                <a:solidFill>
                  <a:schemeClr val="bg1"/>
                </a:solidFill>
                <a:latin typeface="Trebuchet MS" panose="020B0603020202020204" pitchFamily="34" charset="0"/>
              </a:rPr>
              <a:t>Kloc</a:t>
            </a: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 (IPNP, Uni Basel)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27641" y="1575404"/>
            <a:ext cx="26074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600" dirty="0">
                <a:solidFill>
                  <a:schemeClr val="bg1"/>
                </a:solidFill>
                <a:latin typeface="Trebuchet MS" panose="020B0603020202020204" pitchFamily="34" charset="0"/>
              </a:rPr>
              <a:t>Pavel Stránský</a:t>
            </a:r>
            <a:endParaRPr lang="en-GB" sz="2600" baseline="30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23964" y="5871605"/>
            <a:ext cx="402385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sz="1600" u="sng" dirty="0" err="1">
                <a:solidFill>
                  <a:schemeClr val="bg1"/>
                </a:solidFill>
                <a:latin typeface="Trebuchet MS" panose="020B0603020202020204" pitchFamily="34" charset="0"/>
              </a:rPr>
              <a:t>Publications</a:t>
            </a:r>
            <a:r>
              <a:rPr lang="cs-CZ" sz="1600" u="sng" dirty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</a:p>
          <a:p>
            <a:pPr eaLnBrk="1" hangingPunct="1"/>
            <a:r>
              <a:rPr lang="en-GB" sz="1600" b="0" dirty="0">
                <a:solidFill>
                  <a:schemeClr val="bg1"/>
                </a:solidFill>
                <a:latin typeface="Book Antiqua" panose="02040602050305030304" pitchFamily="18" charset="0"/>
              </a:rPr>
              <a:t>Physical Review Letters </a:t>
            </a:r>
            <a:r>
              <a:rPr lang="en-GB" sz="1600" dirty="0">
                <a:solidFill>
                  <a:schemeClr val="bg1"/>
                </a:solidFill>
                <a:latin typeface="Book Antiqua" panose="02040602050305030304" pitchFamily="18" charset="0"/>
              </a:rPr>
              <a:t>125</a:t>
            </a:r>
            <a:r>
              <a:rPr lang="en-GB" sz="1600" b="0" dirty="0">
                <a:solidFill>
                  <a:schemeClr val="bg1"/>
                </a:solidFill>
                <a:latin typeface="Book Antiqua" panose="02040602050305030304" pitchFamily="18" charset="0"/>
              </a:rPr>
              <a:t>, 020401 (2020)</a:t>
            </a:r>
          </a:p>
          <a:p>
            <a:r>
              <a:rPr lang="cs-CZ" sz="16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Physical</a:t>
            </a:r>
            <a:r>
              <a:rPr lang="cs-CZ" sz="1600" b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6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Review</a:t>
            </a:r>
            <a:r>
              <a:rPr lang="cs-CZ" sz="1600" b="0" dirty="0">
                <a:solidFill>
                  <a:schemeClr val="bg1"/>
                </a:solidFill>
                <a:latin typeface="Book Antiqua" panose="02040602050305030304" pitchFamily="18" charset="0"/>
              </a:rPr>
              <a:t> A </a:t>
            </a:r>
            <a:r>
              <a:rPr lang="cs-CZ" sz="1600" dirty="0">
                <a:solidFill>
                  <a:schemeClr val="bg1"/>
                </a:solidFill>
                <a:latin typeface="Book Antiqua" panose="02040602050305030304" pitchFamily="18" charset="0"/>
              </a:rPr>
              <a:t>103</a:t>
            </a:r>
            <a:r>
              <a:rPr lang="cs-CZ" sz="1600" b="0" dirty="0">
                <a:solidFill>
                  <a:schemeClr val="bg1"/>
                </a:solidFill>
                <a:latin typeface="Book Antiqua" panose="02040602050305030304" pitchFamily="18" charset="0"/>
              </a:rPr>
              <a:t>, 062207 (2021)</a:t>
            </a:r>
            <a:endParaRPr lang="en-GB" sz="1600" b="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068329" y="6192700"/>
            <a:ext cx="139294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ITP </a:t>
            </a:r>
            <a:r>
              <a:rPr lang="cs-CZ" sz="1400" b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Seminar</a:t>
            </a:r>
            <a:r>
              <a:rPr lang="cs-CZ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8</a:t>
            </a:r>
            <a:r>
              <a:rPr lang="en-GB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400" b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March</a:t>
            </a:r>
            <a:r>
              <a:rPr lang="cs-CZ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202</a:t>
            </a:r>
            <a:r>
              <a:rPr lang="cs-CZ" sz="1400" b="0" dirty="0">
                <a:solidFill>
                  <a:schemeClr val="bg1"/>
                </a:solidFill>
                <a:latin typeface="Trebuchet MS" panose="020B0603020202020204" pitchFamily="34" charset="0"/>
              </a:rPr>
              <a:t>2</a:t>
            </a:r>
            <a:endParaRPr lang="en-GB" sz="14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813E73-20D6-4B40-B5AF-14AE9BEF3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070" y="3757010"/>
            <a:ext cx="1929323" cy="66559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B850722-8E6A-4E16-890E-8DAE904DB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3" t="13434" r="25771" b="15027"/>
          <a:stretch/>
        </p:blipFill>
        <p:spPr>
          <a:xfrm>
            <a:off x="9093552" y="4538608"/>
            <a:ext cx="3079564" cy="9727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D004CD-6595-4DA5-A6EF-A5131D200206}"/>
              </a:ext>
            </a:extLst>
          </p:cNvPr>
          <p:cNvSpPr txBox="1"/>
          <p:nvPr/>
        </p:nvSpPr>
        <p:spPr>
          <a:xfrm>
            <a:off x="227641" y="2060082"/>
            <a:ext cx="346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Trebuchet MS" pitchFamily="34" charset="0"/>
              </a:rPr>
              <a:t>Institute </a:t>
            </a:r>
            <a:r>
              <a:rPr lang="cs-CZ" sz="1200" dirty="0" err="1">
                <a:solidFill>
                  <a:schemeClr val="bg1"/>
                </a:solidFill>
                <a:latin typeface="Trebuchet MS" pitchFamily="34" charset="0"/>
              </a:rPr>
              <a:t>of</a:t>
            </a:r>
            <a:r>
              <a:rPr lang="cs-CZ" sz="12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Trebuchet MS" pitchFamily="34" charset="0"/>
              </a:rPr>
              <a:t>Particle</a:t>
            </a:r>
            <a:r>
              <a:rPr lang="cs-CZ" sz="1200" dirty="0">
                <a:solidFill>
                  <a:schemeClr val="bg1"/>
                </a:solidFill>
                <a:latin typeface="Trebuchet MS" pitchFamily="34" charset="0"/>
              </a:rPr>
              <a:t> and </a:t>
            </a:r>
            <a:r>
              <a:rPr lang="cs-CZ" sz="1200" dirty="0" err="1">
                <a:solidFill>
                  <a:schemeClr val="bg1"/>
                </a:solidFill>
                <a:latin typeface="Trebuchet MS" pitchFamily="34" charset="0"/>
              </a:rPr>
              <a:t>Nuclear</a:t>
            </a:r>
            <a:r>
              <a:rPr lang="cs-CZ" sz="12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Trebuchet MS" pitchFamily="34" charset="0"/>
              </a:rPr>
              <a:t>Physics</a:t>
            </a:r>
            <a:r>
              <a:rPr lang="cs-CZ" sz="1200" dirty="0">
                <a:solidFill>
                  <a:schemeClr val="bg1"/>
                </a:solidFill>
                <a:latin typeface="Trebuchet MS" pitchFamily="34" charset="0"/>
              </a:rPr>
              <a:t>, Charles University, Czech Republic</a:t>
            </a:r>
            <a:endParaRPr lang="en-GB" sz="1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2350BB-C1D0-45C7-9817-66995FCA88CB}"/>
              </a:ext>
            </a:extLst>
          </p:cNvPr>
          <p:cNvSpPr txBox="1"/>
          <p:nvPr/>
        </p:nvSpPr>
        <p:spPr>
          <a:xfrm>
            <a:off x="8863545" y="982813"/>
            <a:ext cx="2850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 </a:t>
            </a:r>
          </a:p>
          <a:p>
            <a:pPr algn="ctr"/>
            <a:r>
              <a:rPr lang="cs-CZ" sz="3600" b="1" cap="sm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Quantum</a:t>
            </a:r>
            <a:r>
              <a:rPr lang="cs-CZ" sz="36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3600" b="1" cap="sm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tunnelling</a:t>
            </a:r>
            <a:endParaRPr lang="en-GB" sz="3600" b="1" cap="sm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D0A548-810D-4FD1-8632-5B675B53CB0B}"/>
              </a:ext>
            </a:extLst>
          </p:cNvPr>
          <p:cNvSpPr txBox="1"/>
          <p:nvPr/>
        </p:nvSpPr>
        <p:spPr>
          <a:xfrm>
            <a:off x="9125344" y="3336124"/>
            <a:ext cx="200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Trebuchet MS" pitchFamily="34" charset="0"/>
              </a:rPr>
              <a:t>Supported</a:t>
            </a: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 by:</a:t>
            </a:r>
            <a:endParaRPr lang="en-GB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B5AC6B37-4591-433B-84F3-4132AF3F99D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79450" y="-42779"/>
            <a:ext cx="11004550" cy="96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GB" sz="5000" b="1" cap="small" dirty="0">
                <a:solidFill>
                  <a:srgbClr val="FFC000"/>
                </a:solidFill>
                <a:latin typeface="Trebuchet MS" panose="020B0603020202020204" pitchFamily="34" charset="0"/>
              </a:rPr>
              <a:t>Complex time and Critical effects </a:t>
            </a:r>
          </a:p>
        </p:txBody>
      </p:sp>
    </p:spTree>
    <p:extLst>
      <p:ext uri="{BB962C8B-B14F-4D97-AF65-F5344CB8AC3E}">
        <p14:creationId xmlns:p14="http://schemas.microsoft.com/office/powerpoint/2010/main" val="239225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6211" y="393187"/>
            <a:ext cx="546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Complex scaling method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6211" y="1044547"/>
            <a:ext cx="649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itchFamily="34" charset="0"/>
              </a:rPr>
              <a:t>Rotation of the real coordinate into the complex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295006" y="1518952"/>
                <a:ext cx="46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006" y="1518952"/>
                <a:ext cx="46939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102068" y="1513533"/>
                <a:ext cx="1377696" cy="60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3200" i="1">
                              <a:latin typeface="Cambria Math"/>
                            </a:rPr>
                            <m:t>𝑖</m:t>
                          </m:r>
                          <m:r>
                            <a:rPr lang="en-GB" sz="3200" i="1">
                              <a:latin typeface="Cambria Math"/>
                            </a:rPr>
                            <m:t>𝜃</m:t>
                          </m:r>
                        </m:sup>
                      </m:s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068" y="1513533"/>
                <a:ext cx="1377696" cy="6065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se šipkou 9"/>
          <p:cNvCxnSpPr/>
          <p:nvPr/>
        </p:nvCxnSpPr>
        <p:spPr>
          <a:xfrm>
            <a:off x="2048296" y="1859462"/>
            <a:ext cx="898726" cy="0"/>
          </a:xfrm>
          <a:prstGeom prst="straightConnector1">
            <a:avLst/>
          </a:prstGeom>
          <a:ln w="254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5556110" y="1561398"/>
                <a:ext cx="1432560" cy="51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/>
                        </a:rPr>
                        <m:t>0≤</m:t>
                      </m:r>
                      <m:r>
                        <a:rPr lang="en-GB" sz="1600" i="1" smtClean="0">
                          <a:latin typeface="Cambria Math"/>
                        </a:rPr>
                        <m:t>𝜃</m:t>
                      </m:r>
                      <m:r>
                        <a:rPr lang="en-GB" sz="1600" i="1" smtClean="0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GB" sz="1600" i="1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110" y="1561398"/>
                <a:ext cx="1432560" cy="510781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526211" y="2144389"/>
                <a:ext cx="73578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rebuchet MS" pitchFamily="34" charset="0"/>
                  </a:rPr>
                  <a:t>… reveals all the resonances living in the sector </a:t>
                </a:r>
                <a14:m>
                  <m:oMath xmlns:m="http://schemas.openxmlformats.org/officeDocument/2006/math">
                    <m:r>
                      <a:rPr lang="en-GB">
                        <a:latin typeface="Cambria Math"/>
                      </a:rPr>
                      <m:t>2</m:t>
                    </m:r>
                    <m:r>
                      <a:rPr lang="en-GB" i="1">
                        <a:latin typeface="Cambria Math"/>
                      </a:rPr>
                      <m:t>𝐸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latin typeface="Cambria Math"/>
                          </a:rPr>
                          <m:t>2</m:t>
                        </m:r>
                        <m:r>
                          <a:rPr lang="en-GB" i="1">
                            <a:latin typeface="Cambria Math"/>
                          </a:rPr>
                          <m:t>𝜃</m:t>
                        </m:r>
                      </m:e>
                    </m:func>
                    <m:r>
                      <a:rPr lang="en-GB" i="1">
                        <a:latin typeface="Cambria Math"/>
                      </a:rPr>
                      <m:t>≥</m:t>
                    </m:r>
                    <m:r>
                      <m:rPr>
                        <m:sty m:val="p"/>
                      </m:rPr>
                      <a:rPr lang="en-GB">
                        <a:latin typeface="Cambria Math"/>
                      </a:rPr>
                      <m:t>Γ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, while the rest of the resonances stay hidden in the </a:t>
                </a:r>
                <a:r>
                  <a:rPr lang="en-GB" i="1" dirty="0">
                    <a:latin typeface="Trebuchet MS" pitchFamily="34" charset="0"/>
                  </a:rPr>
                  <a:t>rotated continuum</a:t>
                </a:r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1" y="2144389"/>
                <a:ext cx="7357862" cy="646331"/>
              </a:xfrm>
              <a:prstGeom prst="rect">
                <a:avLst/>
              </a:prstGeom>
              <a:blipFill>
                <a:blip r:embed="rId6"/>
                <a:stretch>
                  <a:fillRect l="-663" t="-6604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ovéPole 17"/>
          <p:cNvSpPr txBox="1"/>
          <p:nvPr/>
        </p:nvSpPr>
        <p:spPr>
          <a:xfrm>
            <a:off x="8165924" y="574408"/>
            <a:ext cx="329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ook Antiqua" panose="02040602050305030304" pitchFamily="18" charset="0"/>
              </a:rPr>
              <a:t>N. </a:t>
            </a:r>
            <a:r>
              <a:rPr lang="en-GB" sz="1400" dirty="0" err="1">
                <a:latin typeface="Book Antiqua" panose="02040602050305030304" pitchFamily="18" charset="0"/>
              </a:rPr>
              <a:t>Moiseyev</a:t>
            </a:r>
            <a:r>
              <a:rPr lang="en-GB" sz="1400" dirty="0">
                <a:latin typeface="Book Antiqua" panose="02040602050305030304" pitchFamily="18" charset="0"/>
              </a:rPr>
              <a:t>, </a:t>
            </a:r>
            <a:r>
              <a:rPr lang="en-GB" sz="1400" i="1" dirty="0">
                <a:latin typeface="Book Antiqua" panose="02040602050305030304" pitchFamily="18" charset="0"/>
              </a:rPr>
              <a:t>Phys. Rep. </a:t>
            </a:r>
            <a:r>
              <a:rPr lang="en-GB" sz="1400" dirty="0">
                <a:latin typeface="Book Antiqua" panose="02040602050305030304" pitchFamily="18" charset="0"/>
              </a:rPr>
              <a:t>302, 211 (1998)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CF07357-92D9-4908-BDAD-A95F3E27DF2F}"/>
              </a:ext>
            </a:extLst>
          </p:cNvPr>
          <p:cNvGrpSpPr/>
          <p:nvPr/>
        </p:nvGrpSpPr>
        <p:grpSpPr>
          <a:xfrm>
            <a:off x="7900668" y="393187"/>
            <a:ext cx="3803201" cy="2690953"/>
            <a:chOff x="8357864" y="281047"/>
            <a:chExt cx="3803201" cy="2690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>
                  <a:extLst>
                    <a:ext uri="{FF2B5EF4-FFF2-40B4-BE49-F238E27FC236}">
                      <a16:creationId xmlns:a16="http://schemas.microsoft.com/office/drawing/2014/main" id="{D1E9B90A-3272-4D11-BE5A-2AF6682359E8}"/>
                    </a:ext>
                  </a:extLst>
                </p:cNvPr>
                <p:cNvSpPr txBox="1"/>
                <p:nvPr/>
              </p:nvSpPr>
              <p:spPr>
                <a:xfrm>
                  <a:off x="8742040" y="1100566"/>
                  <a:ext cx="2277463" cy="442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̂"/>
                                    <m:ctrlP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acc>
                                  <m:accPr>
                                    <m:chr m:val="̂"/>
                                    <m:ctrlP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" name="TextovéPole 2">
                  <a:extLst>
                    <a:ext uri="{FF2B5EF4-FFF2-40B4-BE49-F238E27FC236}">
                      <a16:creationId xmlns:a16="http://schemas.microsoft.com/office/drawing/2014/main" id="{D1E9B90A-3272-4D11-BE5A-2AF6682359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2040" y="1100566"/>
                  <a:ext cx="2277463" cy="4425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BBC9E132-8CBA-43EA-8CCA-691CC5AE4076}"/>
                    </a:ext>
                  </a:extLst>
                </p:cNvPr>
                <p:cNvSpPr txBox="1"/>
                <p:nvPr/>
              </p:nvSpPr>
              <p:spPr>
                <a:xfrm>
                  <a:off x="8759292" y="1615812"/>
                  <a:ext cx="1816692" cy="7417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sSubSup>
                          <m:sSub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sSubSup>
                          <m:sSubSup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5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cs-CZ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BBC9E132-8CBA-43EA-8CCA-691CC5AE4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9292" y="1615812"/>
                  <a:ext cx="1816692" cy="74174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délník 11">
                  <a:extLst>
                    <a:ext uri="{FF2B5EF4-FFF2-40B4-BE49-F238E27FC236}">
                      <a16:creationId xmlns:a16="http://schemas.microsoft.com/office/drawing/2014/main" id="{51203A21-788C-41A7-AE37-D9190A184F93}"/>
                    </a:ext>
                  </a:extLst>
                </p:cNvPr>
                <p:cNvSpPr/>
                <p:nvPr/>
              </p:nvSpPr>
              <p:spPr>
                <a:xfrm>
                  <a:off x="8628370" y="2262719"/>
                  <a:ext cx="2961965" cy="5610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sSubSup>
                          <m:sSubSup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f>
                          <m:f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num>
                          <m:den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délník 11">
                  <a:extLst>
                    <a:ext uri="{FF2B5EF4-FFF2-40B4-BE49-F238E27FC236}">
                      <a16:creationId xmlns:a16="http://schemas.microsoft.com/office/drawing/2014/main" id="{51203A21-788C-41A7-AE37-D9190A184F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8370" y="2262719"/>
                  <a:ext cx="2961965" cy="56105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EA955374-CF09-458F-8747-C6E544B1D589}"/>
                </a:ext>
              </a:extLst>
            </p:cNvPr>
            <p:cNvSpPr txBox="1"/>
            <p:nvPr/>
          </p:nvSpPr>
          <p:spPr>
            <a:xfrm>
              <a:off x="10668694" y="952512"/>
              <a:ext cx="14923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</a:rPr>
                <a:t>Similarity nonunitary transformation</a:t>
              </a: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416FC0BF-0C00-4620-AB5C-D1688BEEB74B}"/>
                </a:ext>
              </a:extLst>
            </p:cNvPr>
            <p:cNvSpPr/>
            <p:nvPr/>
          </p:nvSpPr>
          <p:spPr>
            <a:xfrm>
              <a:off x="8357864" y="281047"/>
              <a:ext cx="3803201" cy="269095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C2D65D83-1CE4-4032-ABE6-0A40E71C7824}"/>
              </a:ext>
            </a:extLst>
          </p:cNvPr>
          <p:cNvGrpSpPr/>
          <p:nvPr/>
        </p:nvGrpSpPr>
        <p:grpSpPr>
          <a:xfrm>
            <a:off x="518454" y="2937563"/>
            <a:ext cx="5537072" cy="3885238"/>
            <a:chOff x="518454" y="2937563"/>
            <a:chExt cx="5537072" cy="3885238"/>
          </a:xfrm>
        </p:grpSpPr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39F01E62-BFBD-4D45-BAC7-A37BBE4E46AD}"/>
                </a:ext>
              </a:extLst>
            </p:cNvPr>
            <p:cNvSpPr txBox="1"/>
            <p:nvPr/>
          </p:nvSpPr>
          <p:spPr>
            <a:xfrm>
              <a:off x="526211" y="2937563"/>
              <a:ext cx="3010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u="sng" dirty="0">
                  <a:solidFill>
                    <a:srgbClr val="0000B4"/>
                  </a:solidFill>
                  <a:latin typeface="Trebuchet MS" pitchFamily="34" charset="0"/>
                </a:rPr>
                <a:t>Example: </a:t>
              </a:r>
              <a:r>
                <a:rPr lang="en-GB" sz="1600" dirty="0">
                  <a:solidFill>
                    <a:srgbClr val="0000B4"/>
                  </a:solidFill>
                  <a:latin typeface="Trebuchet MS" pitchFamily="34" charset="0"/>
                </a:rPr>
                <a:t>Gaussian barrier</a:t>
              </a:r>
            </a:p>
          </p:txBody>
        </p: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8BE35E0C-CD19-4D36-ADEA-F8079EBB6333}"/>
                </a:ext>
              </a:extLst>
            </p:cNvPr>
            <p:cNvGrpSpPr/>
            <p:nvPr/>
          </p:nvGrpSpPr>
          <p:grpSpPr>
            <a:xfrm>
              <a:off x="518454" y="3392510"/>
              <a:ext cx="5537072" cy="3036824"/>
              <a:chOff x="518454" y="3806582"/>
              <a:chExt cx="5537072" cy="3036824"/>
            </a:xfrm>
          </p:grpSpPr>
          <p:pic>
            <p:nvPicPr>
              <p:cNvPr id="39" name="Obrázek 38">
                <a:extLst>
                  <a:ext uri="{FF2B5EF4-FFF2-40B4-BE49-F238E27FC236}">
                    <a16:creationId xmlns:a16="http://schemas.microsoft.com/office/drawing/2014/main" id="{0051C473-445E-4983-9C34-1811299D7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454" y="3806582"/>
                <a:ext cx="5537072" cy="28290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ovéPole 39">
                    <a:extLst>
                      <a:ext uri="{FF2B5EF4-FFF2-40B4-BE49-F238E27FC236}">
                        <a16:creationId xmlns:a16="http://schemas.microsoft.com/office/drawing/2014/main" id="{4092C602-7B7A-4A59-951A-BFBF8131FC70}"/>
                      </a:ext>
                    </a:extLst>
                  </p:cNvPr>
                  <p:cNvSpPr txBox="1"/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FF99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ovéPole 39">
                    <a:extLst>
                      <a:ext uri="{FF2B5EF4-FFF2-40B4-BE49-F238E27FC236}">
                        <a16:creationId xmlns:a16="http://schemas.microsoft.com/office/drawing/2014/main" id="{4092C602-7B7A-4A59-951A-BFBF8131FC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Levá složená závorka 40">
                <a:extLst>
                  <a:ext uri="{FF2B5EF4-FFF2-40B4-BE49-F238E27FC236}">
                    <a16:creationId xmlns:a16="http://schemas.microsoft.com/office/drawing/2014/main" id="{CC1C382B-48BB-4B0B-AE79-FE379EECD965}"/>
                  </a:ext>
                </a:extLst>
              </p:cNvPr>
              <p:cNvSpPr/>
              <p:nvPr/>
            </p:nvSpPr>
            <p:spPr>
              <a:xfrm rot="16200000">
                <a:off x="3188627" y="4131565"/>
                <a:ext cx="222410" cy="5201272"/>
              </a:xfrm>
              <a:prstGeom prst="leftBrac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ovéPole 37">
                  <a:extLst>
                    <a:ext uri="{FF2B5EF4-FFF2-40B4-BE49-F238E27FC236}">
                      <a16:creationId xmlns:a16="http://schemas.microsoft.com/office/drawing/2014/main" id="{ACFF99CC-AD61-43DF-B7F4-43509DBD20EE}"/>
                    </a:ext>
                  </a:extLst>
                </p:cNvPr>
                <p:cNvSpPr txBox="1"/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rPr>
                    <a:t>Bounded in an infinite potential well of width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8" name="TextovéPole 37">
                  <a:extLst>
                    <a:ext uri="{FF2B5EF4-FFF2-40B4-BE49-F238E27FC236}">
                      <a16:creationId xmlns:a16="http://schemas.microsoft.com/office/drawing/2014/main" id="{ACFF99CC-AD61-43DF-B7F4-43509DBD2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715" t="-7273" b="-2181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1019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ázek 31">
            <a:extLst>
              <a:ext uri="{FF2B5EF4-FFF2-40B4-BE49-F238E27FC236}">
                <a16:creationId xmlns:a16="http://schemas.microsoft.com/office/drawing/2014/main" id="{F0FCEF79-44B7-46F5-8CD9-FB41921F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2" y="3174465"/>
            <a:ext cx="5081885" cy="355732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6211" y="393187"/>
            <a:ext cx="546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Complex scaling method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6211" y="1044547"/>
            <a:ext cx="649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itchFamily="34" charset="0"/>
              </a:rPr>
              <a:t>Rotation of the real coordinate into the complex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295006" y="1518952"/>
                <a:ext cx="46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006" y="1518952"/>
                <a:ext cx="46939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102068" y="1513533"/>
                <a:ext cx="1377696" cy="60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3200" i="1">
                              <a:latin typeface="Cambria Math"/>
                            </a:rPr>
                            <m:t>𝑖</m:t>
                          </m:r>
                          <m:r>
                            <a:rPr lang="en-GB" sz="3200" i="1">
                              <a:latin typeface="Cambria Math"/>
                            </a:rPr>
                            <m:t>𝜃</m:t>
                          </m:r>
                        </m:sup>
                      </m:s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068" y="1513533"/>
                <a:ext cx="1377696" cy="6065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se šipkou 9"/>
          <p:cNvCxnSpPr/>
          <p:nvPr/>
        </p:nvCxnSpPr>
        <p:spPr>
          <a:xfrm>
            <a:off x="2048296" y="1859462"/>
            <a:ext cx="898726" cy="0"/>
          </a:xfrm>
          <a:prstGeom prst="straightConnector1">
            <a:avLst/>
          </a:prstGeom>
          <a:ln w="254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5556110" y="1561398"/>
                <a:ext cx="1432560" cy="51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/>
                        </a:rPr>
                        <m:t>0≤</m:t>
                      </m:r>
                      <m:r>
                        <a:rPr lang="en-GB" sz="1600" i="1" smtClean="0">
                          <a:latin typeface="Cambria Math"/>
                        </a:rPr>
                        <m:t>𝜃</m:t>
                      </m:r>
                      <m:r>
                        <a:rPr lang="en-GB" sz="1600" i="1" smtClean="0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GB" sz="1600" i="1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110" y="1561398"/>
                <a:ext cx="1432560" cy="510781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526211" y="2144389"/>
                <a:ext cx="73578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rebuchet MS" pitchFamily="34" charset="0"/>
                  </a:rPr>
                  <a:t>… reveals all the resonances living in the sector </a:t>
                </a:r>
                <a14:m>
                  <m:oMath xmlns:m="http://schemas.openxmlformats.org/officeDocument/2006/math">
                    <m:r>
                      <a:rPr lang="en-GB">
                        <a:latin typeface="Cambria Math"/>
                      </a:rPr>
                      <m:t>2</m:t>
                    </m:r>
                    <m:r>
                      <a:rPr lang="en-GB" i="1">
                        <a:latin typeface="Cambria Math"/>
                      </a:rPr>
                      <m:t>𝐸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latin typeface="Cambria Math"/>
                          </a:rPr>
                          <m:t>2</m:t>
                        </m:r>
                        <m:r>
                          <a:rPr lang="en-GB" i="1">
                            <a:latin typeface="Cambria Math"/>
                          </a:rPr>
                          <m:t>𝜃</m:t>
                        </m:r>
                      </m:e>
                    </m:func>
                    <m:r>
                      <a:rPr lang="en-GB" i="1">
                        <a:latin typeface="Cambria Math"/>
                      </a:rPr>
                      <m:t>≥</m:t>
                    </m:r>
                    <m:r>
                      <m:rPr>
                        <m:sty m:val="p"/>
                      </m:rPr>
                      <a:rPr lang="en-GB">
                        <a:latin typeface="Cambria Math"/>
                      </a:rPr>
                      <m:t>Γ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, while the rest of the resonances stay hidden in the </a:t>
                </a:r>
                <a:r>
                  <a:rPr lang="en-GB" i="1" dirty="0">
                    <a:latin typeface="Trebuchet MS" pitchFamily="34" charset="0"/>
                  </a:rPr>
                  <a:t>rotated continuum</a:t>
                </a:r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1" y="2144389"/>
                <a:ext cx="7357862" cy="646331"/>
              </a:xfrm>
              <a:prstGeom prst="rect">
                <a:avLst/>
              </a:prstGeom>
              <a:blipFill>
                <a:blip r:embed="rId7"/>
                <a:stretch>
                  <a:fillRect l="-663" t="-6604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ovéPole 17"/>
          <p:cNvSpPr txBox="1"/>
          <p:nvPr/>
        </p:nvSpPr>
        <p:spPr>
          <a:xfrm>
            <a:off x="8165924" y="574408"/>
            <a:ext cx="329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ook Antiqua" panose="02040602050305030304" pitchFamily="18" charset="0"/>
              </a:rPr>
              <a:t>N. </a:t>
            </a:r>
            <a:r>
              <a:rPr lang="en-GB" sz="1400" dirty="0" err="1">
                <a:latin typeface="Book Antiqua" panose="02040602050305030304" pitchFamily="18" charset="0"/>
              </a:rPr>
              <a:t>Moiseyev</a:t>
            </a:r>
            <a:r>
              <a:rPr lang="en-GB" sz="1400" dirty="0">
                <a:latin typeface="Book Antiqua" panose="02040602050305030304" pitchFamily="18" charset="0"/>
              </a:rPr>
              <a:t>, </a:t>
            </a:r>
            <a:r>
              <a:rPr lang="en-GB" sz="1400" i="1" dirty="0">
                <a:latin typeface="Book Antiqua" panose="02040602050305030304" pitchFamily="18" charset="0"/>
              </a:rPr>
              <a:t>Phys. Rep. </a:t>
            </a:r>
            <a:r>
              <a:rPr lang="en-GB" sz="1400" b="1" dirty="0">
                <a:latin typeface="Book Antiqua" panose="02040602050305030304" pitchFamily="18" charset="0"/>
              </a:rPr>
              <a:t>302</a:t>
            </a:r>
            <a:r>
              <a:rPr lang="en-GB" sz="1400" dirty="0">
                <a:latin typeface="Book Antiqua" panose="02040602050305030304" pitchFamily="18" charset="0"/>
              </a:rPr>
              <a:t>, 211 (1998)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CF07357-92D9-4908-BDAD-A95F3E27DF2F}"/>
              </a:ext>
            </a:extLst>
          </p:cNvPr>
          <p:cNvGrpSpPr/>
          <p:nvPr/>
        </p:nvGrpSpPr>
        <p:grpSpPr>
          <a:xfrm>
            <a:off x="7900668" y="393187"/>
            <a:ext cx="3803201" cy="2690953"/>
            <a:chOff x="8357864" y="281047"/>
            <a:chExt cx="3803201" cy="2690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>
                  <a:extLst>
                    <a:ext uri="{FF2B5EF4-FFF2-40B4-BE49-F238E27FC236}">
                      <a16:creationId xmlns:a16="http://schemas.microsoft.com/office/drawing/2014/main" id="{D1E9B90A-3272-4D11-BE5A-2AF6682359E8}"/>
                    </a:ext>
                  </a:extLst>
                </p:cNvPr>
                <p:cNvSpPr txBox="1"/>
                <p:nvPr/>
              </p:nvSpPr>
              <p:spPr>
                <a:xfrm>
                  <a:off x="8742040" y="1100566"/>
                  <a:ext cx="2277463" cy="442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̂"/>
                                    <m:ctrlP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acc>
                                  <m:accPr>
                                    <m:chr m:val="̂"/>
                                    <m:ctrlP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5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" name="TextovéPole 2">
                  <a:extLst>
                    <a:ext uri="{FF2B5EF4-FFF2-40B4-BE49-F238E27FC236}">
                      <a16:creationId xmlns:a16="http://schemas.microsoft.com/office/drawing/2014/main" id="{D1E9B90A-3272-4D11-BE5A-2AF6682359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2040" y="1100566"/>
                  <a:ext cx="2277463" cy="44255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BBC9E132-8CBA-43EA-8CCA-691CC5AE4076}"/>
                    </a:ext>
                  </a:extLst>
                </p:cNvPr>
                <p:cNvSpPr txBox="1"/>
                <p:nvPr/>
              </p:nvSpPr>
              <p:spPr>
                <a:xfrm>
                  <a:off x="8759292" y="1615812"/>
                  <a:ext cx="1816692" cy="7417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sSubSup>
                          <m:sSub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sSubSup>
                          <m:sSubSup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5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5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GB" sz="15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GB" sz="15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BBC9E132-8CBA-43EA-8CCA-691CC5AE4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9292" y="1615812"/>
                  <a:ext cx="1816692" cy="74174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délník 11">
                  <a:extLst>
                    <a:ext uri="{FF2B5EF4-FFF2-40B4-BE49-F238E27FC236}">
                      <a16:creationId xmlns:a16="http://schemas.microsoft.com/office/drawing/2014/main" id="{51203A21-788C-41A7-AE37-D9190A184F93}"/>
                    </a:ext>
                  </a:extLst>
                </p:cNvPr>
                <p:cNvSpPr/>
                <p:nvPr/>
              </p:nvSpPr>
              <p:spPr>
                <a:xfrm>
                  <a:off x="8628370" y="2262719"/>
                  <a:ext cx="2961965" cy="5610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sSubSup>
                          <m:sSubSup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f>
                          <m:f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num>
                          <m:den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p>
                            <m:r>
                              <a:rPr lang="en-GB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délník 11">
                  <a:extLst>
                    <a:ext uri="{FF2B5EF4-FFF2-40B4-BE49-F238E27FC236}">
                      <a16:creationId xmlns:a16="http://schemas.microsoft.com/office/drawing/2014/main" id="{51203A21-788C-41A7-AE37-D9190A184F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8370" y="2262719"/>
                  <a:ext cx="2961965" cy="5610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EA955374-CF09-458F-8747-C6E544B1D589}"/>
                </a:ext>
              </a:extLst>
            </p:cNvPr>
            <p:cNvSpPr txBox="1"/>
            <p:nvPr/>
          </p:nvSpPr>
          <p:spPr>
            <a:xfrm>
              <a:off x="10668694" y="952512"/>
              <a:ext cx="14923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</a:rPr>
                <a:t>Similarity nonunitary transformation</a:t>
              </a:r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416FC0BF-0C00-4620-AB5C-D1688BEEB74B}"/>
                </a:ext>
              </a:extLst>
            </p:cNvPr>
            <p:cNvSpPr/>
            <p:nvPr/>
          </p:nvSpPr>
          <p:spPr>
            <a:xfrm>
              <a:off x="8357864" y="281047"/>
              <a:ext cx="3803201" cy="269095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65E8E6A3-8124-400B-9FB1-3C802E0A53D7}"/>
              </a:ext>
            </a:extLst>
          </p:cNvPr>
          <p:cNvGrpSpPr/>
          <p:nvPr/>
        </p:nvGrpSpPr>
        <p:grpSpPr>
          <a:xfrm>
            <a:off x="518454" y="2937563"/>
            <a:ext cx="5537072" cy="3885238"/>
            <a:chOff x="518454" y="2937563"/>
            <a:chExt cx="5537072" cy="3885238"/>
          </a:xfrm>
        </p:grpSpPr>
        <p:sp>
          <p:nvSpPr>
            <p:cNvPr id="5" name="TextovéPole 4"/>
            <p:cNvSpPr txBox="1"/>
            <p:nvPr/>
          </p:nvSpPr>
          <p:spPr>
            <a:xfrm>
              <a:off x="526211" y="2937563"/>
              <a:ext cx="3010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u="sng" dirty="0">
                  <a:solidFill>
                    <a:srgbClr val="0000B4"/>
                  </a:solidFill>
                  <a:latin typeface="Trebuchet MS" pitchFamily="34" charset="0"/>
                </a:rPr>
                <a:t>Example: </a:t>
              </a:r>
              <a:r>
                <a:rPr lang="en-GB" sz="1600" dirty="0">
                  <a:solidFill>
                    <a:srgbClr val="0000B4"/>
                  </a:solidFill>
                  <a:latin typeface="Trebuchet MS" pitchFamily="34" charset="0"/>
                </a:rPr>
                <a:t>Gaussian barrier</a:t>
              </a:r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8E891892-31F3-4A42-9440-C366B45ACF2C}"/>
                </a:ext>
              </a:extLst>
            </p:cNvPr>
            <p:cNvGrpSpPr/>
            <p:nvPr/>
          </p:nvGrpSpPr>
          <p:grpSpPr>
            <a:xfrm>
              <a:off x="518454" y="3392510"/>
              <a:ext cx="5537072" cy="3036824"/>
              <a:chOff x="518454" y="3806582"/>
              <a:chExt cx="5537072" cy="3036824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A6E19E66-3306-4EA2-8EEE-E16F769DF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454" y="3806582"/>
                <a:ext cx="5537072" cy="28290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ovéPole 20">
                    <a:extLst>
                      <a:ext uri="{FF2B5EF4-FFF2-40B4-BE49-F238E27FC236}">
                        <a16:creationId xmlns:a16="http://schemas.microsoft.com/office/drawing/2014/main" id="{07274E9F-BBA9-472E-BD41-A92A4A3FC586}"/>
                      </a:ext>
                    </a:extLst>
                  </p:cNvPr>
                  <p:cNvSpPr txBox="1"/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FF99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ovéPole 20">
                    <a:extLst>
                      <a:ext uri="{FF2B5EF4-FFF2-40B4-BE49-F238E27FC236}">
                        <a16:creationId xmlns:a16="http://schemas.microsoft.com/office/drawing/2014/main" id="{07274E9F-BBA9-472E-BD41-A92A4A3FC5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Levá složená závorka 26">
                <a:extLst>
                  <a:ext uri="{FF2B5EF4-FFF2-40B4-BE49-F238E27FC236}">
                    <a16:creationId xmlns:a16="http://schemas.microsoft.com/office/drawing/2014/main" id="{952C748E-8E94-4F4E-B6C2-8C61625495E1}"/>
                  </a:ext>
                </a:extLst>
              </p:cNvPr>
              <p:cNvSpPr/>
              <p:nvPr/>
            </p:nvSpPr>
            <p:spPr>
              <a:xfrm rot="16200000">
                <a:off x="3188627" y="4131565"/>
                <a:ext cx="222410" cy="5201272"/>
              </a:xfrm>
              <a:prstGeom prst="leftBrac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D1FE61CD-4EC2-4E18-9E6B-E574E4119E66}"/>
                    </a:ext>
                  </a:extLst>
                </p:cNvPr>
                <p:cNvSpPr txBox="1"/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rPr>
                    <a:t>Bounded in an infinite potential well of width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D1FE61CD-4EC2-4E18-9E6B-E574E4119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715" t="-7273" b="-2181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CF67D3B4-2ACA-4C0F-BCF0-2B1519771A89}"/>
              </a:ext>
            </a:extLst>
          </p:cNvPr>
          <p:cNvGrpSpPr/>
          <p:nvPr/>
        </p:nvGrpSpPr>
        <p:grpSpPr>
          <a:xfrm>
            <a:off x="6625088" y="3174465"/>
            <a:ext cx="5081884" cy="3557320"/>
            <a:chOff x="6625088" y="3174465"/>
            <a:chExt cx="5081884" cy="3557320"/>
          </a:xfrm>
        </p:grpSpPr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16B21894-4DE4-4910-9CBD-F3C35E1C1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088" y="3174465"/>
              <a:ext cx="5081884" cy="355732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7702449F-477F-4F4F-84F2-0D5649F8EF75}"/>
                </a:ext>
              </a:extLst>
            </p:cNvPr>
            <p:cNvSpPr txBox="1"/>
            <p:nvPr/>
          </p:nvSpPr>
          <p:spPr>
            <a:xfrm>
              <a:off x="8983627" y="3338093"/>
              <a:ext cx="126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Trebuchet MS" pitchFamily="34" charset="0"/>
                </a:rPr>
                <a:t>rotated continuum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10049779" y="5780842"/>
                <a:ext cx="19668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resonances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  <a:latin typeface="Trebuchet MS" pitchFamily="34" charset="0"/>
                  </a:rPr>
                  <a:t>(independent of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779" y="5780842"/>
                <a:ext cx="1966821" cy="584775"/>
              </a:xfrm>
              <a:prstGeom prst="rect">
                <a:avLst/>
              </a:prstGeom>
              <a:blipFill>
                <a:blip r:embed="rId15"/>
                <a:stretch>
                  <a:fillRect l="-932" t="-4167" b="-1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6AB83915-A5CB-4214-A28F-E7B5A5C55635}"/>
                  </a:ext>
                </a:extLst>
              </p:cNvPr>
              <p:cNvSpPr txBox="1"/>
              <p:nvPr/>
            </p:nvSpPr>
            <p:spPr>
              <a:xfrm>
                <a:off x="10574245" y="6497642"/>
                <a:ext cx="43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6AB83915-A5CB-4214-A28F-E7B5A5C5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4245" y="6497642"/>
                <a:ext cx="431913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5F983D40-2C5C-41CA-BAC8-424C451D652C}"/>
                  </a:ext>
                </a:extLst>
              </p:cNvPr>
              <p:cNvSpPr txBox="1"/>
              <p:nvPr/>
            </p:nvSpPr>
            <p:spPr>
              <a:xfrm>
                <a:off x="6349042" y="3970762"/>
                <a:ext cx="517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5F983D40-2C5C-41CA-BAC8-424C451D6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042" y="3970762"/>
                <a:ext cx="517584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>
            <a:extLst>
              <a:ext uri="{FF2B5EF4-FFF2-40B4-BE49-F238E27FC236}">
                <a16:creationId xmlns:a16="http://schemas.microsoft.com/office/drawing/2014/main" id="{C0EFCFE5-2791-42E9-B3E3-730286C64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24" y="3182675"/>
            <a:ext cx="5070157" cy="35491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6211" y="393187"/>
            <a:ext cx="672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System size and semiclassical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9678838" y="4807050"/>
                <a:ext cx="23095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resonances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  <a:latin typeface="Trebuchet MS" pitchFamily="34" charset="0"/>
                  </a:rPr>
                  <a:t>(denser with increasing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Trebuchet MS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838" y="4807050"/>
                <a:ext cx="2309525" cy="830997"/>
              </a:xfrm>
              <a:prstGeom prst="rect">
                <a:avLst/>
              </a:prstGeom>
              <a:blipFill>
                <a:blip r:embed="rId3"/>
                <a:stretch>
                  <a:fillRect t="-2941" b="-80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6AB83915-A5CB-4214-A28F-E7B5A5C55635}"/>
                  </a:ext>
                </a:extLst>
              </p:cNvPr>
              <p:cNvSpPr txBox="1"/>
              <p:nvPr/>
            </p:nvSpPr>
            <p:spPr>
              <a:xfrm>
                <a:off x="10574245" y="6497642"/>
                <a:ext cx="43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6AB83915-A5CB-4214-A28F-E7B5A5C5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4245" y="6497642"/>
                <a:ext cx="43191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5F983D40-2C5C-41CA-BAC8-424C451D652C}"/>
                  </a:ext>
                </a:extLst>
              </p:cNvPr>
              <p:cNvSpPr txBox="1"/>
              <p:nvPr/>
            </p:nvSpPr>
            <p:spPr>
              <a:xfrm>
                <a:off x="6349042" y="3970762"/>
                <a:ext cx="517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5F983D40-2C5C-41CA-BAC8-424C451D6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042" y="3970762"/>
                <a:ext cx="51758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Skupina 28">
            <a:extLst>
              <a:ext uri="{FF2B5EF4-FFF2-40B4-BE49-F238E27FC236}">
                <a16:creationId xmlns:a16="http://schemas.microsoft.com/office/drawing/2014/main" id="{65E8E6A3-8124-400B-9FB1-3C802E0A53D7}"/>
              </a:ext>
            </a:extLst>
          </p:cNvPr>
          <p:cNvGrpSpPr/>
          <p:nvPr/>
        </p:nvGrpSpPr>
        <p:grpSpPr>
          <a:xfrm>
            <a:off x="518454" y="2937563"/>
            <a:ext cx="5537072" cy="3885238"/>
            <a:chOff x="518454" y="2937563"/>
            <a:chExt cx="5537072" cy="3885238"/>
          </a:xfrm>
        </p:grpSpPr>
        <p:sp>
          <p:nvSpPr>
            <p:cNvPr id="5" name="TextovéPole 4"/>
            <p:cNvSpPr txBox="1"/>
            <p:nvPr/>
          </p:nvSpPr>
          <p:spPr>
            <a:xfrm>
              <a:off x="526211" y="2937563"/>
              <a:ext cx="3010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u="sng" dirty="0">
                  <a:solidFill>
                    <a:srgbClr val="0000B4"/>
                  </a:solidFill>
                  <a:latin typeface="Trebuchet MS" pitchFamily="34" charset="0"/>
                </a:rPr>
                <a:t>Example: </a:t>
              </a:r>
              <a:r>
                <a:rPr lang="en-GB" sz="1600" dirty="0">
                  <a:solidFill>
                    <a:srgbClr val="0000B4"/>
                  </a:solidFill>
                  <a:latin typeface="Trebuchet MS" pitchFamily="34" charset="0"/>
                </a:rPr>
                <a:t>Gaussian barrier</a:t>
              </a:r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8E891892-31F3-4A42-9440-C366B45ACF2C}"/>
                </a:ext>
              </a:extLst>
            </p:cNvPr>
            <p:cNvGrpSpPr/>
            <p:nvPr/>
          </p:nvGrpSpPr>
          <p:grpSpPr>
            <a:xfrm>
              <a:off x="518454" y="3392510"/>
              <a:ext cx="5537072" cy="3036824"/>
              <a:chOff x="518454" y="3806582"/>
              <a:chExt cx="5537072" cy="3036824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A6E19E66-3306-4EA2-8EEE-E16F769DF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454" y="3806582"/>
                <a:ext cx="5537072" cy="28290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ovéPole 20">
                    <a:extLst>
                      <a:ext uri="{FF2B5EF4-FFF2-40B4-BE49-F238E27FC236}">
                        <a16:creationId xmlns:a16="http://schemas.microsoft.com/office/drawing/2014/main" id="{07274E9F-BBA9-472E-BD41-A92A4A3FC586}"/>
                      </a:ext>
                    </a:extLst>
                  </p:cNvPr>
                  <p:cNvSpPr txBox="1"/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FF99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ovéPole 20">
                    <a:extLst>
                      <a:ext uri="{FF2B5EF4-FFF2-40B4-BE49-F238E27FC236}">
                        <a16:creationId xmlns:a16="http://schemas.microsoft.com/office/drawing/2014/main" id="{07274E9F-BBA9-472E-BD41-A92A4A3FC5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5388" y="4209036"/>
                    <a:ext cx="1482009" cy="4071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Levá složená závorka 26">
                <a:extLst>
                  <a:ext uri="{FF2B5EF4-FFF2-40B4-BE49-F238E27FC236}">
                    <a16:creationId xmlns:a16="http://schemas.microsoft.com/office/drawing/2014/main" id="{952C748E-8E94-4F4E-B6C2-8C61625495E1}"/>
                  </a:ext>
                </a:extLst>
              </p:cNvPr>
              <p:cNvSpPr/>
              <p:nvPr/>
            </p:nvSpPr>
            <p:spPr>
              <a:xfrm rot="16200000">
                <a:off x="3188627" y="4131565"/>
                <a:ext cx="222410" cy="5201272"/>
              </a:xfrm>
              <a:prstGeom prst="leftBrac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D1FE61CD-4EC2-4E18-9E6B-E574E4119E66}"/>
                    </a:ext>
                  </a:extLst>
                </p:cNvPr>
                <p:cNvSpPr txBox="1"/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rPr>
                    <a:t>Bounded in an infinite potential well of width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D1FE61CD-4EC2-4E18-9E6B-E574E4119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21" y="6484247"/>
                  <a:ext cx="5115465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715" t="-7273" b="-2181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EC1236B7-B8F1-4ACD-9CDB-BF687A5F9142}"/>
                  </a:ext>
                </a:extLst>
              </p:cNvPr>
              <p:cNvSpPr txBox="1"/>
              <p:nvPr/>
            </p:nvSpPr>
            <p:spPr>
              <a:xfrm>
                <a:off x="526211" y="2171445"/>
                <a:ext cx="51844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rebuchet MS" pitchFamily="34" charset="0"/>
                  </a:rPr>
                  <a:t>Semiclassical limit approached when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→∞.</m:t>
                    </m:r>
                  </m:oMath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EC1236B7-B8F1-4ACD-9CDB-BF687A5F9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1" y="2171445"/>
                <a:ext cx="5184476" cy="369332"/>
              </a:xfrm>
              <a:prstGeom prst="rect">
                <a:avLst/>
              </a:prstGeom>
              <a:blipFill>
                <a:blip r:embed="rId9"/>
                <a:stretch>
                  <a:fillRect l="-940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52A392D0-4B71-47ED-9366-5BF049167295}"/>
                  </a:ext>
                </a:extLst>
              </p:cNvPr>
              <p:cNvSpPr txBox="1"/>
              <p:nvPr/>
            </p:nvSpPr>
            <p:spPr>
              <a:xfrm>
                <a:off x="748320" y="1095416"/>
                <a:ext cx="3041710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2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52A392D0-4B71-47ED-9366-5BF049167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20" y="1095416"/>
                <a:ext cx="3041710" cy="7716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3A5910B2-4A87-4E35-B5A4-EB6F124D76D5}"/>
                  </a:ext>
                </a:extLst>
              </p:cNvPr>
              <p:cNvSpPr txBox="1"/>
              <p:nvPr/>
            </p:nvSpPr>
            <p:spPr>
              <a:xfrm>
                <a:off x="4593567" y="1318853"/>
                <a:ext cx="3454878" cy="4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rebuchet MS" pitchFamily="34" charset="0"/>
                  </a:rPr>
                  <a:t> - size parameter</a:t>
                </a:r>
              </a:p>
            </p:txBody>
          </p:sp>
        </mc:Choice>
        <mc:Fallback xmlns="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3A5910B2-4A87-4E35-B5A4-EB6F124D7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567" y="1318853"/>
                <a:ext cx="3454878" cy="462819"/>
              </a:xfrm>
              <a:prstGeom prst="rect">
                <a:avLst/>
              </a:prstGeom>
              <a:blipFill>
                <a:blip r:embed="rId11"/>
                <a:stretch>
                  <a:fillRect t="-1316" b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20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6211" y="393187"/>
            <a:ext cx="672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Results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744FC5-6117-4496-A901-8FAA0A495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9"/>
          <a:stretch/>
        </p:blipFill>
        <p:spPr>
          <a:xfrm>
            <a:off x="0" y="2528844"/>
            <a:ext cx="11369615" cy="43291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93E5188-2CFC-4661-B552-74936E4E4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"/>
          <a:stretch/>
        </p:blipFill>
        <p:spPr>
          <a:xfrm>
            <a:off x="0" y="0"/>
            <a:ext cx="11369615" cy="27604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CE2BDD-10CC-458F-A534-8885B4D0DE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9" t="15008" r="5310" b="32547"/>
          <a:stretch/>
        </p:blipFill>
        <p:spPr>
          <a:xfrm>
            <a:off x="11369614" y="3260783"/>
            <a:ext cx="822386" cy="2682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CCFDC241-288C-45DD-A82E-5443B47BA53F}"/>
                  </a:ext>
                </a:extLst>
              </p:cNvPr>
              <p:cNvSpPr txBox="1"/>
              <p:nvPr/>
            </p:nvSpPr>
            <p:spPr>
              <a:xfrm>
                <a:off x="646981" y="2870135"/>
                <a:ext cx="13198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ℏ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CCFDC241-288C-45DD-A82E-5443B47BA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1" y="2870135"/>
                <a:ext cx="1319842" cy="338554"/>
              </a:xfrm>
              <a:prstGeom prst="rect">
                <a:avLst/>
              </a:prstGeom>
              <a:blipFill>
                <a:blip r:embed="rId6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2D0112B0-3521-4E3B-B10A-7349B29F5D67}"/>
                  </a:ext>
                </a:extLst>
              </p:cNvPr>
              <p:cNvSpPr txBox="1"/>
              <p:nvPr/>
            </p:nvSpPr>
            <p:spPr>
              <a:xfrm>
                <a:off x="646981" y="4642388"/>
                <a:ext cx="13198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ℏ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2D0112B0-3521-4E3B-B10A-7349B29F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1" y="4642388"/>
                <a:ext cx="1319842" cy="338554"/>
              </a:xfrm>
              <a:prstGeom prst="rect">
                <a:avLst/>
              </a:prstGeom>
              <a:blipFill>
                <a:blip r:embed="rId7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délník 10">
            <a:extLst>
              <a:ext uri="{FF2B5EF4-FFF2-40B4-BE49-F238E27FC236}">
                <a16:creationId xmlns:a16="http://schemas.microsoft.com/office/drawing/2014/main" id="{7AF2D3A1-430E-4C2F-B327-CBB673C69332}"/>
              </a:ext>
            </a:extLst>
          </p:cNvPr>
          <p:cNvSpPr/>
          <p:nvPr/>
        </p:nvSpPr>
        <p:spPr>
          <a:xfrm>
            <a:off x="1137108" y="2500803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0000B4"/>
                </a:solidFill>
                <a:latin typeface="Trebuchet MS" pitchFamily="34" charset="0"/>
              </a:rPr>
              <a:t>Gauss</a:t>
            </a:r>
            <a:endParaRPr lang="en-GB" dirty="0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14739BFA-FCAC-4A2C-A45A-12DEF0F68376}"/>
              </a:ext>
            </a:extLst>
          </p:cNvPr>
          <p:cNvSpPr/>
          <p:nvPr/>
        </p:nvSpPr>
        <p:spPr>
          <a:xfrm>
            <a:off x="2613804" y="2500803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err="1">
                <a:solidFill>
                  <a:srgbClr val="0000B4"/>
                </a:solidFill>
                <a:latin typeface="Trebuchet MS" pitchFamily="34" charset="0"/>
              </a:rPr>
              <a:t>Supergauss</a:t>
            </a:r>
            <a:endParaRPr lang="en-GB" dirty="0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79EEACA2-D0E7-46EA-96AE-C1DCA08F042C}"/>
              </a:ext>
            </a:extLst>
          </p:cNvPr>
          <p:cNvSpPr/>
          <p:nvPr/>
        </p:nvSpPr>
        <p:spPr>
          <a:xfrm>
            <a:off x="9578196" y="2497291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0000B4"/>
                </a:solidFill>
                <a:latin typeface="Trebuchet MS" pitchFamily="34" charset="0"/>
              </a:rPr>
              <a:t>Bound states</a:t>
            </a:r>
            <a:endParaRPr lang="en-GB" dirty="0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1DB0265B-7020-427A-BA67-88784CAD6B45}"/>
              </a:ext>
            </a:extLst>
          </p:cNvPr>
          <p:cNvSpPr/>
          <p:nvPr/>
        </p:nvSpPr>
        <p:spPr>
          <a:xfrm>
            <a:off x="4349185" y="2499944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0000B4"/>
                </a:solidFill>
                <a:latin typeface="Trebuchet MS" pitchFamily="34" charset="0"/>
              </a:rPr>
              <a:t>Symmetric</a:t>
            </a:r>
            <a:endParaRPr lang="en-GB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A8B52167-4BB1-4A85-891C-601F28BDFD1C}"/>
              </a:ext>
            </a:extLst>
          </p:cNvPr>
          <p:cNvGrpSpPr/>
          <p:nvPr/>
        </p:nvGrpSpPr>
        <p:grpSpPr>
          <a:xfrm>
            <a:off x="655607" y="4459856"/>
            <a:ext cx="10601864" cy="1748284"/>
            <a:chOff x="655607" y="4459856"/>
            <a:chExt cx="10601864" cy="1748284"/>
          </a:xfrm>
        </p:grpSpPr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E65E2410-296F-49E2-94A4-34BFA236CCBE}"/>
                </a:ext>
              </a:extLst>
            </p:cNvPr>
            <p:cNvCxnSpPr>
              <a:cxnSpLocks/>
            </p:cNvCxnSpPr>
            <p:nvPr/>
          </p:nvCxnSpPr>
          <p:spPr>
            <a:xfrm>
              <a:off x="655607" y="4459856"/>
              <a:ext cx="10601864" cy="0"/>
            </a:xfrm>
            <a:prstGeom prst="line">
              <a:avLst/>
            </a:prstGeom>
            <a:ln w="3810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DD2C1E82-C261-483F-A34D-051975CF41DB}"/>
                </a:ext>
              </a:extLst>
            </p:cNvPr>
            <p:cNvCxnSpPr>
              <a:cxnSpLocks/>
            </p:cNvCxnSpPr>
            <p:nvPr/>
          </p:nvCxnSpPr>
          <p:spPr>
            <a:xfrm>
              <a:off x="655607" y="6208140"/>
              <a:ext cx="10601864" cy="0"/>
            </a:xfrm>
            <a:prstGeom prst="line">
              <a:avLst/>
            </a:prstGeom>
            <a:ln w="3810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8D3057A7-CEDB-4023-860E-DCFFB2C3EFF7}"/>
                  </a:ext>
                </a:extLst>
              </p:cNvPr>
              <p:cNvSpPr txBox="1"/>
              <p:nvPr/>
            </p:nvSpPr>
            <p:spPr>
              <a:xfrm>
                <a:off x="11009862" y="6009505"/>
                <a:ext cx="1179738" cy="3231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𝓔</m:t>
                      </m:r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  <m:r>
                        <a:rPr lang="en-GB" sz="1500" b="1" i="1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GB" sz="15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8D3057A7-CEDB-4023-860E-DCFFB2C3E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9862" y="6009505"/>
                <a:ext cx="1179738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7BBF1ECC-30FA-4AB7-9351-79F1C6E3D10C}"/>
                  </a:ext>
                </a:extLst>
              </p:cNvPr>
              <p:cNvSpPr txBox="1"/>
              <p:nvPr/>
            </p:nvSpPr>
            <p:spPr>
              <a:xfrm>
                <a:off x="11229442" y="2777802"/>
                <a:ext cx="9345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GB" sz="1400" b="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ℏ=0.03</m:t>
                      </m:r>
                    </m:oMath>
                  </m:oMathPara>
                </a14:m>
                <a:endParaRPr lang="en-GB" sz="1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7BBF1ECC-30FA-4AB7-9351-79F1C6E3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442" y="2777802"/>
                <a:ext cx="93452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7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149E666-5CF6-4E82-BC7E-F4E9BDAAD51E}"/>
              </a:ext>
            </a:extLst>
          </p:cNvPr>
          <p:cNvSpPr txBox="1"/>
          <p:nvPr/>
        </p:nvSpPr>
        <p:spPr>
          <a:xfrm>
            <a:off x="422694" y="939991"/>
            <a:ext cx="953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Trebuchet MS" pitchFamily="34" charset="0"/>
              </a:rPr>
              <a:t>But why should be the level density so interesting?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ADBB9D-BA2C-436B-8E1E-D998E79A712A}"/>
              </a:ext>
            </a:extLst>
          </p:cNvPr>
          <p:cNvSpPr txBox="1"/>
          <p:nvPr/>
        </p:nvSpPr>
        <p:spPr>
          <a:xfrm>
            <a:off x="511833" y="5633076"/>
            <a:ext cx="1168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… It contains complete information about the behaviour of the transmitted wave.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B0FF284-F221-448C-829F-D32D01B29C2D}"/>
              </a:ext>
            </a:extLst>
          </p:cNvPr>
          <p:cNvGrpSpPr/>
          <p:nvPr/>
        </p:nvGrpSpPr>
        <p:grpSpPr>
          <a:xfrm>
            <a:off x="3120068" y="2622432"/>
            <a:ext cx="5967178" cy="2000432"/>
            <a:chOff x="3318478" y="4563375"/>
            <a:chExt cx="5967178" cy="200043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9C9D42B-BF0D-45F8-AFF5-35FA436C8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4246" y="4563375"/>
              <a:ext cx="4917056" cy="2000432"/>
            </a:xfrm>
            <a:prstGeom prst="rect">
              <a:avLst/>
            </a:prstGeom>
          </p:spPr>
        </p:pic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B0F718FA-A1CB-4BEB-A233-924740A4AC66}"/>
                </a:ext>
              </a:extLst>
            </p:cNvPr>
            <p:cNvCxnSpPr/>
            <p:nvPr/>
          </p:nvCxnSpPr>
          <p:spPr>
            <a:xfrm>
              <a:off x="7470474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6ACE13D4-6D2C-4BEA-81C4-3F03859D25A6}"/>
                </a:ext>
              </a:extLst>
            </p:cNvPr>
            <p:cNvCxnSpPr/>
            <p:nvPr/>
          </p:nvCxnSpPr>
          <p:spPr>
            <a:xfrm>
              <a:off x="3318478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6694DEB-F4C1-4C26-9B85-4247E9A94001}"/>
                </a:ext>
              </a:extLst>
            </p:cNvPr>
            <p:cNvCxnSpPr>
              <a:cxnSpLocks/>
            </p:cNvCxnSpPr>
            <p:nvPr/>
          </p:nvCxnSpPr>
          <p:spPr>
            <a:xfrm>
              <a:off x="5133660" y="5532411"/>
              <a:ext cx="318234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A11B6BD8-84FA-4512-ABD9-958A2A0BCCB5}"/>
                </a:ext>
              </a:extLst>
            </p:cNvPr>
            <p:cNvCxnSpPr>
              <a:cxnSpLocks/>
            </p:cNvCxnSpPr>
            <p:nvPr/>
          </p:nvCxnSpPr>
          <p:spPr>
            <a:xfrm>
              <a:off x="5970632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949A8155-F3E9-4E5C-92C0-C88B333E1E7D}"/>
                </a:ext>
              </a:extLst>
            </p:cNvPr>
            <p:cNvCxnSpPr/>
            <p:nvPr/>
          </p:nvCxnSpPr>
          <p:spPr>
            <a:xfrm>
              <a:off x="5451894" y="5532411"/>
              <a:ext cx="51873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9D9C57D4-CB3C-4A98-B527-1EBD6F17D9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7777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717C27E3-714D-4D3D-A51E-5467CF900B69}"/>
                </a:ext>
              </a:extLst>
            </p:cNvPr>
            <p:cNvCxnSpPr>
              <a:cxnSpLocks/>
            </p:cNvCxnSpPr>
            <p:nvPr/>
          </p:nvCxnSpPr>
          <p:spPr>
            <a:xfrm>
              <a:off x="6581955" y="5532411"/>
              <a:ext cx="2771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8E951A-167D-4F77-81E5-165DE5BD5EF4}"/>
                  </a:ext>
                </a:extLst>
              </p:cNvPr>
              <p:cNvSpPr txBox="1"/>
              <p:nvPr/>
            </p:nvSpPr>
            <p:spPr>
              <a:xfrm>
                <a:off x="7848041" y="4101374"/>
                <a:ext cx="727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FF99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8E951A-167D-4F77-81E5-165DE5BD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041" y="4101374"/>
                <a:ext cx="727955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FE151B8F-1A28-403E-9CF0-27C8C493702D}"/>
                  </a:ext>
                </a:extLst>
              </p:cNvPr>
              <p:cNvSpPr txBox="1"/>
              <p:nvPr/>
            </p:nvSpPr>
            <p:spPr>
              <a:xfrm>
                <a:off x="291350" y="3285544"/>
                <a:ext cx="2512641" cy="460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FE151B8F-1A28-403E-9CF0-27C8C4937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50" y="3285544"/>
                <a:ext cx="2512641" cy="460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4CBADEB1-D481-4C8E-BD6D-70C27E10A4B4}"/>
                  </a:ext>
                </a:extLst>
              </p:cNvPr>
              <p:cNvSpPr txBox="1"/>
              <p:nvPr/>
            </p:nvSpPr>
            <p:spPr>
              <a:xfrm>
                <a:off x="9390727" y="3285544"/>
                <a:ext cx="2035834" cy="460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4CBADEB1-D481-4C8E-BD6D-70C27E10A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727" y="3285544"/>
                <a:ext cx="2035834" cy="4604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41DE5576-4580-43B0-8CE9-F0936258B55E}"/>
                  </a:ext>
                </a:extLst>
              </p:cNvPr>
              <p:cNvSpPr txBox="1"/>
              <p:nvPr/>
            </p:nvSpPr>
            <p:spPr>
              <a:xfrm>
                <a:off x="10007987" y="4045090"/>
                <a:ext cx="1820174" cy="706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sz="1600" b="0" dirty="0">
                  <a:solidFill>
                    <a:schemeClr val="bg1"/>
                  </a:solidFill>
                  <a:latin typeface="Trebuchet MS" pitchFamily="34" charset="0"/>
                </a:endParaRPr>
              </a:p>
              <a:p>
                <a:endParaRPr lang="en-GB" sz="1600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41DE5576-4580-43B0-8CE9-F0936258B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987" y="4045090"/>
                <a:ext cx="1820174" cy="7066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92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88075" y="336004"/>
            <a:ext cx="6365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>
                <a:solidFill>
                  <a:srgbClr val="0000B4"/>
                </a:solidFill>
                <a:latin typeface="Trebuchet MS" pitchFamily="34" charset="0"/>
              </a:rPr>
              <a:t>Continuum phase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090389" y="1258109"/>
                <a:ext cx="4406538" cy="67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00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GB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00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GB" sz="200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GB" sz="2000" i="1" smtClean="0">
                          <a:latin typeface="Cambria Math"/>
                        </a:rPr>
                        <m:t>𝜙</m:t>
                      </m:r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89" y="1258109"/>
                <a:ext cx="4406538" cy="676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4027526" y="1127894"/>
            <a:ext cx="474617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>
                <a:latin typeface="Book Antiqua" panose="02040602050305030304" pitchFamily="18" charset="0"/>
              </a:rPr>
              <a:t>R.D. Levin, </a:t>
            </a:r>
            <a:r>
              <a:rPr lang="en-GB" sz="1400" i="1">
                <a:latin typeface="Book Antiqua" panose="02040602050305030304" pitchFamily="18" charset="0"/>
              </a:rPr>
              <a:t>Quantum Mechanics of Molecular Rate Processes </a:t>
            </a:r>
            <a:r>
              <a:rPr lang="en-GB" sz="1400">
                <a:latin typeface="Book Antiqua" panose="02040602050305030304" pitchFamily="18" charset="0"/>
              </a:rPr>
              <a:t>(Clarendon Press, Oxford, 1969)</a:t>
            </a:r>
          </a:p>
          <a:p>
            <a:pPr>
              <a:spcAft>
                <a:spcPts val="600"/>
              </a:spcAft>
            </a:pPr>
            <a:r>
              <a:rPr lang="en-GB" sz="1400">
                <a:latin typeface="Book Antiqua" panose="02040602050305030304" pitchFamily="18" charset="0"/>
              </a:rPr>
              <a:t>N. Moiseyev, </a:t>
            </a:r>
            <a:r>
              <a:rPr lang="en-GB" sz="1400" i="1">
                <a:latin typeface="Book Antiqua" panose="02040602050305030304" pitchFamily="18" charset="0"/>
              </a:rPr>
              <a:t>Non-Hermitian Quantum Mechanics </a:t>
            </a:r>
            <a:r>
              <a:rPr lang="en-GB" sz="1400">
                <a:latin typeface="Book Antiqua" panose="02040602050305030304" pitchFamily="18" charset="0"/>
              </a:rPr>
              <a:t>(Cambridge University Press, Cambridge UK, 2011)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FEBE245-23C1-42B7-9A3F-A287939006DE}"/>
              </a:ext>
            </a:extLst>
          </p:cNvPr>
          <p:cNvGrpSpPr/>
          <p:nvPr/>
        </p:nvGrpSpPr>
        <p:grpSpPr>
          <a:xfrm>
            <a:off x="139990" y="81671"/>
            <a:ext cx="12082160" cy="6858000"/>
            <a:chOff x="139990" y="81671"/>
            <a:chExt cx="12082160" cy="6858000"/>
          </a:xfrm>
        </p:grpSpPr>
        <p:sp>
          <p:nvSpPr>
            <p:cNvPr id="5" name="Šipka dolů 4"/>
            <p:cNvSpPr/>
            <p:nvPr/>
          </p:nvSpPr>
          <p:spPr>
            <a:xfrm>
              <a:off x="1390097" y="2262533"/>
              <a:ext cx="421449" cy="1158252"/>
            </a:xfrm>
            <a:prstGeom prst="downArrow">
              <a:avLst/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190369" y="2612000"/>
              <a:ext cx="2183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B4"/>
                  </a:solidFill>
                  <a:latin typeface="Trebuchet MS" pitchFamily="34" charset="0"/>
                </a:rPr>
                <a:t>Complex extension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960307" y="3510671"/>
                  <a:ext cx="7984125" cy="793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400" smtClean="0">
                            <a:latin typeface="Cambria Math"/>
                          </a:rPr>
                          <m:t>Δ</m:t>
                        </m:r>
                        <m:r>
                          <a:rPr lang="en-GB" sz="2400" i="1" smtClean="0">
                            <a:latin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24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𝑑𝐸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GB" sz="2400" smtClean="0">
                            <a:latin typeface="Cambria Math"/>
                          </a:rPr>
                          <m:t>Φ</m:t>
                        </m:r>
                        <m:d>
                          <m:d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24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𝑑𝐸</m:t>
                            </m:r>
                          </m:den>
                        </m:f>
                        <m:r>
                          <a:rPr lang="en-GB" sz="2400" i="1" smtClean="0">
                            <a:latin typeface="Cambria Math"/>
                          </a:rPr>
                          <m:t>𝜙</m:t>
                        </m:r>
                        <m:d>
                          <m:d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2400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𝑖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i="1" smtClean="0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en-GB" sz="2400" i="1" smtClean="0">
                                <a:latin typeface="Cambria Math"/>
                              </a:rPr>
                              <m:t>𝑑𝐸</m:t>
                            </m:r>
                          </m:den>
                        </m:f>
                        <m:func>
                          <m:func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d>
                                  <m:dPr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GB" sz="24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307" y="3510671"/>
                  <a:ext cx="7984125" cy="79355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2F30A7D-7F55-4B3B-98E3-2A1048866343}"/>
                </a:ext>
              </a:extLst>
            </p:cNvPr>
            <p:cNvSpPr txBox="1"/>
            <p:nvPr/>
          </p:nvSpPr>
          <p:spPr>
            <a:xfrm>
              <a:off x="139990" y="4998499"/>
              <a:ext cx="7984125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Trebuchet MS" pitchFamily="34" charset="0"/>
                </a:rPr>
                <a:t>Transmission probability and phase shift can be obtained by integrating the complex continuum level density.</a:t>
              </a:r>
            </a:p>
          </p:txBody>
        </p:sp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8977BF1D-3792-491F-907D-B7B98F29A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075" y="238145"/>
              <a:ext cx="1779497" cy="1779497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DC1D7ED3-85CA-4558-8EC3-6EA32388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8922" y="81671"/>
              <a:ext cx="3443228" cy="685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ovéPole 7">
                  <a:extLst>
                    <a:ext uri="{FF2B5EF4-FFF2-40B4-BE49-F238E27FC236}">
                      <a16:creationId xmlns:a16="http://schemas.microsoft.com/office/drawing/2014/main" id="{009A26FE-28EF-4942-B54B-EA9CA5427454}"/>
                    </a:ext>
                  </a:extLst>
                </p:cNvPr>
                <p:cNvSpPr txBox="1"/>
                <p:nvPr/>
              </p:nvSpPr>
              <p:spPr>
                <a:xfrm>
                  <a:off x="7813390" y="368576"/>
                  <a:ext cx="12091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GB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8" name="TextovéPole 7">
                  <a:extLst>
                    <a:ext uri="{FF2B5EF4-FFF2-40B4-BE49-F238E27FC236}">
                      <a16:creationId xmlns:a16="http://schemas.microsoft.com/office/drawing/2014/main" id="{009A26FE-28EF-4942-B54B-EA9CA5427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3390" y="368576"/>
                  <a:ext cx="120916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>
                  <a:extLst>
                    <a:ext uri="{FF2B5EF4-FFF2-40B4-BE49-F238E27FC236}">
                      <a16:creationId xmlns:a16="http://schemas.microsoft.com/office/drawing/2014/main" id="{4017DF3D-5CFC-405B-835A-3CD26445D96D}"/>
                    </a:ext>
                  </a:extLst>
                </p:cNvPr>
                <p:cNvSpPr txBox="1"/>
                <p:nvPr/>
              </p:nvSpPr>
              <p:spPr>
                <a:xfrm>
                  <a:off x="9356413" y="543406"/>
                  <a:ext cx="39929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GB" sz="12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>
                  <a:extLst>
                    <a:ext uri="{FF2B5EF4-FFF2-40B4-BE49-F238E27FC236}">
                      <a16:creationId xmlns:a16="http://schemas.microsoft.com/office/drawing/2014/main" id="{4017DF3D-5CFC-405B-835A-3CD26445D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6413" y="543406"/>
                  <a:ext cx="399290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ovéPole 19">
                  <a:extLst>
                    <a:ext uri="{FF2B5EF4-FFF2-40B4-BE49-F238E27FC236}">
                      <a16:creationId xmlns:a16="http://schemas.microsoft.com/office/drawing/2014/main" id="{C96EF31C-BC84-4276-B357-F242DCE9338B}"/>
                    </a:ext>
                  </a:extLst>
                </p:cNvPr>
                <p:cNvSpPr txBox="1"/>
                <p:nvPr/>
              </p:nvSpPr>
              <p:spPr>
                <a:xfrm>
                  <a:off x="10598578" y="1835000"/>
                  <a:ext cx="3741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2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0" name="TextovéPole 19">
                  <a:extLst>
                    <a:ext uri="{FF2B5EF4-FFF2-40B4-BE49-F238E27FC236}">
                      <a16:creationId xmlns:a16="http://schemas.microsoft.com/office/drawing/2014/main" id="{C96EF31C-BC84-4276-B357-F242DCE93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578" y="1835000"/>
                  <a:ext cx="374152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ovéPole 20">
                  <a:extLst>
                    <a:ext uri="{FF2B5EF4-FFF2-40B4-BE49-F238E27FC236}">
                      <a16:creationId xmlns:a16="http://schemas.microsoft.com/office/drawing/2014/main" id="{01BA718E-B4D1-4F17-B2CA-26301E0343DE}"/>
                    </a:ext>
                  </a:extLst>
                </p:cNvPr>
                <p:cNvSpPr txBox="1"/>
                <p:nvPr/>
              </p:nvSpPr>
              <p:spPr>
                <a:xfrm>
                  <a:off x="7676296" y="4403976"/>
                  <a:ext cx="14307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Im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func>
                      </m:oMath>
                    </m:oMathPara>
                  </a14:m>
                  <a:endParaRPr lang="en-GB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1" name="TextovéPole 20">
                  <a:extLst>
                    <a:ext uri="{FF2B5EF4-FFF2-40B4-BE49-F238E27FC236}">
                      <a16:creationId xmlns:a16="http://schemas.microsoft.com/office/drawing/2014/main" id="{01BA718E-B4D1-4F17-B2CA-26301E034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6296" y="4403976"/>
                  <a:ext cx="1430776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8D5A2ADF-4EF7-493C-88E3-38DE8A5CFC72}"/>
                    </a:ext>
                  </a:extLst>
                </p:cNvPr>
                <p:cNvSpPr txBox="1"/>
                <p:nvPr/>
              </p:nvSpPr>
              <p:spPr>
                <a:xfrm>
                  <a:off x="11735850" y="6514311"/>
                  <a:ext cx="383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8D5A2ADF-4EF7-493C-88E3-38DE8A5CF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5850" y="6514311"/>
                  <a:ext cx="383438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46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8163761" y="1754592"/>
            <a:ext cx="378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ook Antiqua" panose="02040602050305030304" pitchFamily="18" charset="0"/>
              </a:rPr>
              <a:t>E.P. Wigner, </a:t>
            </a:r>
            <a:r>
              <a:rPr lang="en-GB" sz="1400" i="1" dirty="0">
                <a:latin typeface="Book Antiqua" panose="02040602050305030304" pitchFamily="18" charset="0"/>
              </a:rPr>
              <a:t>Phys. Rev. </a:t>
            </a:r>
            <a:r>
              <a:rPr lang="en-GB" sz="1400" b="1" dirty="0">
                <a:latin typeface="Book Antiqua" panose="02040602050305030304" pitchFamily="18" charset="0"/>
              </a:rPr>
              <a:t>98</a:t>
            </a:r>
            <a:r>
              <a:rPr lang="en-GB" sz="1400" dirty="0">
                <a:latin typeface="Book Antiqua" panose="02040602050305030304" pitchFamily="18" charset="0"/>
              </a:rPr>
              <a:t>, 145 (1955)</a:t>
            </a:r>
          </a:p>
          <a:p>
            <a:r>
              <a:rPr lang="en-GB" sz="1400" dirty="0">
                <a:latin typeface="Book Antiqua" panose="02040602050305030304" pitchFamily="18" charset="0"/>
              </a:rPr>
              <a:t>D. McLaughlin, </a:t>
            </a:r>
            <a:r>
              <a:rPr lang="en-GB" sz="1400" i="1" dirty="0">
                <a:latin typeface="Book Antiqua" panose="02040602050305030304" pitchFamily="18" charset="0"/>
              </a:rPr>
              <a:t>J. Math. Phys. </a:t>
            </a:r>
            <a:r>
              <a:rPr lang="en-GB" sz="1400" b="1" dirty="0">
                <a:latin typeface="Book Antiqua" panose="02040602050305030304" pitchFamily="18" charset="0"/>
              </a:rPr>
              <a:t>13</a:t>
            </a:r>
            <a:r>
              <a:rPr lang="en-GB" sz="1400" dirty="0">
                <a:latin typeface="Book Antiqua" panose="02040602050305030304" pitchFamily="18" charset="0"/>
              </a:rPr>
              <a:t>, 1099 (1972)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057531" y="1601152"/>
                <a:ext cx="2462123" cy="67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GB" sz="2000" i="1" smtClean="0">
                          <a:latin typeface="Cambria Math"/>
                        </a:rPr>
                        <m:t>=ℏ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GB" sz="200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GB" sz="2000" i="1" smtClean="0">
                          <a:latin typeface="Cambria Math"/>
                        </a:rPr>
                        <m:t> </m:t>
                      </m:r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2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31" y="1601152"/>
                <a:ext cx="2462123" cy="676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F84369-7C44-4445-875A-8807AB2462E1}"/>
              </a:ext>
            </a:extLst>
          </p:cNvPr>
          <p:cNvSpPr txBox="1"/>
          <p:nvPr/>
        </p:nvSpPr>
        <p:spPr>
          <a:xfrm>
            <a:off x="495365" y="1181546"/>
            <a:ext cx="1026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itchFamily="34" charset="0"/>
              </a:rPr>
              <a:t>- The simplest definition of time delay of the transmitted particle during quantum tunnelling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7FD8119-A411-4AF2-B889-822EF04EDB14}"/>
              </a:ext>
            </a:extLst>
          </p:cNvPr>
          <p:cNvSpPr txBox="1"/>
          <p:nvPr/>
        </p:nvSpPr>
        <p:spPr>
          <a:xfrm>
            <a:off x="495365" y="411566"/>
            <a:ext cx="796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err="1">
                <a:solidFill>
                  <a:srgbClr val="0000B4"/>
                </a:solidFill>
                <a:latin typeface="Trebuchet MS" pitchFamily="34" charset="0"/>
              </a:rPr>
              <a:t>Eisenbud</a:t>
            </a:r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-Wigner Time shift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879E572-26C6-4F98-8AE9-B614CF1A5A0A}"/>
              </a:ext>
            </a:extLst>
          </p:cNvPr>
          <p:cNvGrpSpPr/>
          <p:nvPr/>
        </p:nvGrpSpPr>
        <p:grpSpPr>
          <a:xfrm>
            <a:off x="612476" y="4218197"/>
            <a:ext cx="12191936" cy="2628670"/>
            <a:chOff x="612476" y="4408697"/>
            <a:chExt cx="12191936" cy="2628670"/>
          </a:xfrm>
        </p:grpSpPr>
        <p:sp>
          <p:nvSpPr>
            <p:cNvPr id="9" name="TextovéPole 8"/>
            <p:cNvSpPr txBox="1"/>
            <p:nvPr/>
          </p:nvSpPr>
          <p:spPr>
            <a:xfrm>
              <a:off x="6940206" y="5229821"/>
              <a:ext cx="31176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Periods of trajectories in the allowed / forbidden regions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/>
                <p:cNvSpPr txBox="1"/>
                <p:nvPr/>
              </p:nvSpPr>
              <p:spPr>
                <a:xfrm>
                  <a:off x="795038" y="4902534"/>
                  <a:ext cx="5300962" cy="8431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Re</m:t>
                        </m:r>
                        <m:r>
                          <a:rPr lang="en-GB" sz="160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Δ</m:t>
                        </m:r>
                        <m:acc>
                          <m:accPr>
                            <m:chr m:val="̅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d>
                          <m:d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160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eqArr>
                              <m:eqArrPr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GB" sz="1600" i="1" smtClean="0"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GB" sz="1600" i="1" smtClean="0">
                                    <a:latin typeface="Cambria Math"/>
                                  </a:rPr>
                                  <m:t>≥</m:t>
                                </m:r>
                                <m:r>
                                  <a:rPr lang="en-GB" sz="1600" i="1" smtClean="0">
                                    <a:latin typeface="Cambria Math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∈[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sub>
                          <m:sup/>
                          <m:e>
                            <m:r>
                              <a:rPr lang="en-GB" sz="1600" i="1" smtClean="0">
                                <a:latin typeface="Cambria Math"/>
                              </a:rPr>
                              <m:t>𝑑𝑥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′</m:t>
                            </m:r>
                            <m:rad>
                              <m:radPr>
                                <m:degHide m:val="on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GB" sz="1600" i="1" smtClean="0">
                                        <a:latin typeface="Cambria Math"/>
                                      </a:rPr>
                                      <m:t>2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GB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𝑉</m:t>
                                        </m:r>
                                        <m:d>
                                          <m:dPr>
                                            <m:ctrlPr>
                                              <a:rPr lang="en-GB" sz="16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GB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sz="1600" i="1" smtClean="0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sz="1600" i="1" smtClean="0">
                                                    <a:latin typeface="Cambria Math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den>
                                </m:f>
                              </m:e>
                            </m:rad>
                          </m:e>
                        </m:nary>
                        <m:r>
                          <a:rPr lang="en-GB" sz="1600" i="1" smtClean="0">
                            <a:latin typeface="Cambria Math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600" i="1" smtClean="0">
                                    <a:latin typeface="Cambria Math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GB" sz="160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GB" sz="1600" i="1" smtClean="0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e>
                        </m:rad>
                        <m:d>
                          <m:d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 smtClean="0">
                                <a:latin typeface="Cambria Math"/>
                              </a:rPr>
                              <m:t>𝑏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GB" sz="160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038" y="4902534"/>
                  <a:ext cx="5300962" cy="8431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1069977" y="5708171"/>
                  <a:ext cx="5300962" cy="8198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Im</m:t>
                        </m:r>
                        <m:r>
                          <a:rPr lang="en-GB" sz="160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Δ</m:t>
                        </m:r>
                        <m:acc>
                          <m:accPr>
                            <m:chr m:val="̅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d>
                          <m:d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160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1600" i="1" smtClean="0">
                                <a:latin typeface="Cambria Math"/>
                              </a:rPr>
                              <m:t>𝐸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&lt;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sub>
                          <m:sup/>
                          <m:e>
                            <m:r>
                              <a:rPr lang="en-GB" sz="1600" i="1" smtClean="0">
                                <a:latin typeface="Cambria Math"/>
                              </a:rPr>
                              <m:t>𝑑𝑥</m:t>
                            </m:r>
                            <m:r>
                              <a:rPr lang="en-GB" sz="1600" i="1" smtClean="0">
                                <a:latin typeface="Cambria Math"/>
                              </a:rPr>
                              <m:t>′</m:t>
                            </m:r>
                            <m:rad>
                              <m:radPr>
                                <m:degHide m:val="on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GB" sz="1600" i="1" smtClean="0">
                                        <a:latin typeface="Cambria Math"/>
                                      </a:rPr>
                                      <m:t>2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GB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𝑉</m:t>
                                        </m:r>
                                        <m:d>
                                          <m:dPr>
                                            <m:ctrlPr>
                                              <a:rPr lang="en-GB" sz="16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GB" sz="16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sz="1600" i="1" smtClean="0">
                                                    <a:latin typeface="Cambria Math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sz="1600" i="1" smtClean="0">
                                                    <a:latin typeface="Cambria Math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GB" sz="1600" i="1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rad>
                          </m:e>
                        </m:nary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9977" y="5708171"/>
                  <a:ext cx="5300962" cy="8198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B677939-7701-4E50-ABE2-63FE8971C673}"/>
                </a:ext>
              </a:extLst>
            </p:cNvPr>
            <p:cNvSpPr txBox="1"/>
            <p:nvPr/>
          </p:nvSpPr>
          <p:spPr>
            <a:xfrm>
              <a:off x="612476" y="4408697"/>
              <a:ext cx="5210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u="sng">
                  <a:solidFill>
                    <a:srgbClr val="0000B4"/>
                  </a:solidFill>
                  <a:latin typeface="Trebuchet MS" pitchFamily="34" charset="0"/>
                </a:rPr>
                <a:t>Semiclassical WKB approximation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>
                  <a:extLst>
                    <a:ext uri="{FF2B5EF4-FFF2-40B4-BE49-F238E27FC236}">
                      <a16:creationId xmlns:a16="http://schemas.microsoft.com/office/drawing/2014/main" id="{D33384A9-E64A-4BA6-B989-288CBDF00A8B}"/>
                    </a:ext>
                  </a:extLst>
                </p:cNvPr>
                <p:cNvSpPr txBox="1"/>
                <p:nvPr/>
              </p:nvSpPr>
              <p:spPr>
                <a:xfrm>
                  <a:off x="4843289" y="5848436"/>
                  <a:ext cx="72979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Trebuchet MS" pitchFamily="34" charset="0"/>
                    </a:rPr>
                    <a:t>- Solution of the classical equations of motion inside the potential barrier (instanton-like approach to the tunnelling problem, Wick rotation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→−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GB" sz="1600" dirty="0">
                      <a:latin typeface="Trebuchet MS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2" name="TextovéPole 21">
                  <a:extLst>
                    <a:ext uri="{FF2B5EF4-FFF2-40B4-BE49-F238E27FC236}">
                      <a16:creationId xmlns:a16="http://schemas.microsoft.com/office/drawing/2014/main" id="{D33384A9-E64A-4BA6-B989-288CBDF00A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3289" y="5848436"/>
                  <a:ext cx="7297948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501" t="-4167" b="-114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8E96D1A2-DD3E-45A4-8933-E3BEB6F4D749}"/>
                </a:ext>
              </a:extLst>
            </p:cNvPr>
            <p:cNvSpPr txBox="1"/>
            <p:nvPr/>
          </p:nvSpPr>
          <p:spPr>
            <a:xfrm>
              <a:off x="4774474" y="6544924"/>
              <a:ext cx="80299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Book Antiqua" panose="02040602050305030304" pitchFamily="18" charset="0"/>
                </a:rPr>
                <a:t>S. Coleman, contribution to the 1977</a:t>
              </a:r>
              <a:r>
                <a:rPr lang="cs-CZ" sz="1300" dirty="0">
                  <a:latin typeface="Book Antiqua" panose="02040602050305030304" pitchFamily="18" charset="0"/>
                </a:rPr>
                <a:t> </a:t>
              </a:r>
              <a:r>
                <a:rPr lang="en-US" sz="1300" dirty="0">
                  <a:latin typeface="Book Antiqua" panose="02040602050305030304" pitchFamily="18" charset="0"/>
                </a:rPr>
                <a:t>“Ettore Majorana: International School of Subnuclear Physics; reprinted in S. Coleman, </a:t>
              </a:r>
              <a:r>
                <a:rPr lang="en-US" sz="1300" i="1" dirty="0">
                  <a:latin typeface="Book Antiqua" panose="02040602050305030304" pitchFamily="18" charset="0"/>
                </a:rPr>
                <a:t>Aspects of Symmetry </a:t>
              </a:r>
              <a:r>
                <a:rPr lang="en-US" sz="1300" dirty="0">
                  <a:latin typeface="Book Antiqua" panose="02040602050305030304" pitchFamily="18" charset="0"/>
                </a:rPr>
                <a:t>(Cambridge University Press 1985)</a:t>
              </a:r>
              <a:endParaRPr lang="en-GB" sz="13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F7E3130-AB96-4830-9F8E-AB347D353132}"/>
              </a:ext>
            </a:extLst>
          </p:cNvPr>
          <p:cNvGrpSpPr/>
          <p:nvPr/>
        </p:nvGrpSpPr>
        <p:grpSpPr>
          <a:xfrm>
            <a:off x="879894" y="2262533"/>
            <a:ext cx="9880906" cy="1646774"/>
            <a:chOff x="879894" y="2262533"/>
            <a:chExt cx="9880906" cy="1646774"/>
          </a:xfrm>
        </p:grpSpPr>
        <p:sp>
          <p:nvSpPr>
            <p:cNvPr id="20" name="Šipka dolů 4">
              <a:extLst>
                <a:ext uri="{FF2B5EF4-FFF2-40B4-BE49-F238E27FC236}">
                  <a16:creationId xmlns:a16="http://schemas.microsoft.com/office/drawing/2014/main" id="{24EEFF18-7FD1-4C52-8C69-3A26B3DD5BE0}"/>
                </a:ext>
              </a:extLst>
            </p:cNvPr>
            <p:cNvSpPr/>
            <p:nvPr/>
          </p:nvSpPr>
          <p:spPr>
            <a:xfrm>
              <a:off x="1390097" y="2262533"/>
              <a:ext cx="421449" cy="842445"/>
            </a:xfrm>
            <a:prstGeom prst="downArrow">
              <a:avLst/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68A39F6E-D945-4231-B24E-16F9C5C33C83}"/>
                </a:ext>
              </a:extLst>
            </p:cNvPr>
            <p:cNvSpPr txBox="1"/>
            <p:nvPr/>
          </p:nvSpPr>
          <p:spPr>
            <a:xfrm>
              <a:off x="2190369" y="2482606"/>
              <a:ext cx="2183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0000B4"/>
                  </a:solidFill>
                  <a:latin typeface="Trebuchet MS" pitchFamily="34" charset="0"/>
                </a:rPr>
                <a:t>Complex extension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045E7A20-B5FB-43F7-8157-2ECF51E49841}"/>
                    </a:ext>
                  </a:extLst>
                </p:cNvPr>
                <p:cNvSpPr txBox="1"/>
                <p:nvPr/>
              </p:nvSpPr>
              <p:spPr>
                <a:xfrm>
                  <a:off x="879894" y="3115756"/>
                  <a:ext cx="8180124" cy="793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=ℏ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den>
                        </m:f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ℏ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den>
                        </m:f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400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d>
                                      <m:dPr>
                                        <m:ctrlPr>
                                          <a:rPr lang="en-GB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4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045E7A20-B5FB-43F7-8157-2ECF51E49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94" y="3115756"/>
                  <a:ext cx="8180124" cy="7935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ovéPole 3">
                  <a:extLst>
                    <a:ext uri="{FF2B5EF4-FFF2-40B4-BE49-F238E27FC236}">
                      <a16:creationId xmlns:a16="http://schemas.microsoft.com/office/drawing/2014/main" id="{4AF48CA0-DFF2-47AF-BCE9-3ADAC9F58B07}"/>
                    </a:ext>
                  </a:extLst>
                </p:cNvPr>
                <p:cNvSpPr txBox="1"/>
                <p:nvPr/>
              </p:nvSpPr>
              <p:spPr>
                <a:xfrm>
                  <a:off x="5744381" y="2506405"/>
                  <a:ext cx="50164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rPr>
                    <a:t>Time shift of a single resonance: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=2ℏ/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GB" sz="16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4" name="TextovéPole 3">
                  <a:extLst>
                    <a:ext uri="{FF2B5EF4-FFF2-40B4-BE49-F238E27FC236}">
                      <a16:creationId xmlns:a16="http://schemas.microsoft.com/office/drawing/2014/main" id="{4AF48CA0-DFF2-47AF-BCE9-3ADAC9F58B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4381" y="2506405"/>
                  <a:ext cx="501641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608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35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6FF63AE3-7C69-40E4-AF17-AC759AFDA3AE}"/>
              </a:ext>
            </a:extLst>
          </p:cNvPr>
          <p:cNvSpPr txBox="1"/>
          <p:nvPr/>
        </p:nvSpPr>
        <p:spPr>
          <a:xfrm>
            <a:off x="335873" y="356421"/>
            <a:ext cx="576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Complex classical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4DE9EDDC-1362-4B60-8FE5-1D2C888C43FA}"/>
                  </a:ext>
                </a:extLst>
              </p:cNvPr>
              <p:cNvSpPr txBox="1"/>
              <p:nvPr/>
            </p:nvSpPr>
            <p:spPr>
              <a:xfrm>
                <a:off x="1230428" y="1002136"/>
                <a:ext cx="228949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b="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4DE9EDDC-1362-4B60-8FE5-1D2C888C4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28" y="1002136"/>
                <a:ext cx="228949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E321A1F5-0348-4EC7-BB01-43EFC09A76BC}"/>
                  </a:ext>
                </a:extLst>
              </p:cNvPr>
              <p:cNvSpPr txBox="1"/>
              <p:nvPr/>
            </p:nvSpPr>
            <p:spPr>
              <a:xfrm>
                <a:off x="422532" y="2501209"/>
                <a:ext cx="36017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rebuchet MS" pitchFamily="34" charset="0"/>
                  </a:rPr>
                  <a:t>An orbit parametrised by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E321A1F5-0348-4EC7-BB01-43EFC09A7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32" y="2501209"/>
                <a:ext cx="3601760" cy="338554"/>
              </a:xfrm>
              <a:prstGeom prst="rect">
                <a:avLst/>
              </a:prstGeom>
              <a:blipFill>
                <a:blip r:embed="rId4"/>
                <a:stretch>
                  <a:fillRect l="-677" t="-7143" b="-19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ovéPole 28">
            <a:extLst>
              <a:ext uri="{FF2B5EF4-FFF2-40B4-BE49-F238E27FC236}">
                <a16:creationId xmlns:a16="http://schemas.microsoft.com/office/drawing/2014/main" id="{A05302AC-2065-437D-99F1-A4C876BE7631}"/>
              </a:ext>
            </a:extLst>
          </p:cNvPr>
          <p:cNvSpPr txBox="1"/>
          <p:nvPr/>
        </p:nvSpPr>
        <p:spPr>
          <a:xfrm>
            <a:off x="422532" y="2109224"/>
            <a:ext cx="755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rebuchet MS" pitchFamily="34" charset="0"/>
              </a:rPr>
              <a:t>Dynamics given by a solution of complex Hamilton equations of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A9BD32C5-5F27-4482-86C4-B1E35E50C400}"/>
                  </a:ext>
                </a:extLst>
              </p:cNvPr>
              <p:cNvSpPr txBox="1"/>
              <p:nvPr/>
            </p:nvSpPr>
            <p:spPr>
              <a:xfrm>
                <a:off x="422532" y="2885373"/>
                <a:ext cx="46611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rebuchet MS" panose="020B0603020202020204" pitchFamily="34" charset="0"/>
                  </a:rPr>
                  <a:t>No unique prescription </a:t>
                </a:r>
                <a:r>
                  <a:rPr lang="en-GB" sz="1600" dirty="0"/>
                  <a:t>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A9BD32C5-5F27-4482-86C4-B1E35E50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32" y="2885373"/>
                <a:ext cx="4661113" cy="338554"/>
              </a:xfrm>
              <a:prstGeom prst="rect">
                <a:avLst/>
              </a:prstGeom>
              <a:blipFill>
                <a:blip r:embed="rId5"/>
                <a:stretch>
                  <a:fillRect l="-523" t="-8929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Skupina 30">
            <a:extLst>
              <a:ext uri="{FF2B5EF4-FFF2-40B4-BE49-F238E27FC236}">
                <a16:creationId xmlns:a16="http://schemas.microsoft.com/office/drawing/2014/main" id="{9ADBD938-1EC6-416A-9D51-9FFF2CEE3F11}"/>
              </a:ext>
            </a:extLst>
          </p:cNvPr>
          <p:cNvGrpSpPr/>
          <p:nvPr/>
        </p:nvGrpSpPr>
        <p:grpSpPr>
          <a:xfrm>
            <a:off x="43968" y="3415996"/>
            <a:ext cx="4727540" cy="2879843"/>
            <a:chOff x="7409317" y="3059559"/>
            <a:chExt cx="4727540" cy="2879843"/>
          </a:xfrm>
        </p:grpSpPr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E1ADA4C1-D376-4682-856F-0A1334B9D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3382" y="3474907"/>
              <a:ext cx="0" cy="2430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>
              <a:extLst>
                <a:ext uri="{FF2B5EF4-FFF2-40B4-BE49-F238E27FC236}">
                  <a16:creationId xmlns:a16="http://schemas.microsoft.com/office/drawing/2014/main" id="{AB62985E-53C5-4BA7-BBE3-0E9B3ACE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2971" y="5771426"/>
              <a:ext cx="3499189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F0130AF0-4FF3-4EC7-92C7-FD2E3C4270FC}"/>
                    </a:ext>
                  </a:extLst>
                </p:cNvPr>
                <p:cNvSpPr txBox="1"/>
                <p:nvPr/>
              </p:nvSpPr>
              <p:spPr>
                <a:xfrm>
                  <a:off x="7409317" y="3059559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60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F0130AF0-4FF3-4EC7-92C7-FD2E3C427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317" y="3059559"/>
                  <a:ext cx="1125780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ovéPole 34">
                  <a:extLst>
                    <a:ext uri="{FF2B5EF4-FFF2-40B4-BE49-F238E27FC236}">
                      <a16:creationId xmlns:a16="http://schemas.microsoft.com/office/drawing/2014/main" id="{B2AF89AD-0884-44BB-996C-942E1C85727C}"/>
                    </a:ext>
                  </a:extLst>
                </p:cNvPr>
                <p:cNvSpPr txBox="1"/>
                <p:nvPr/>
              </p:nvSpPr>
              <p:spPr>
                <a:xfrm>
                  <a:off x="11011077" y="5600848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GB" sz="160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5" name="TextovéPole 34">
                  <a:extLst>
                    <a:ext uri="{FF2B5EF4-FFF2-40B4-BE49-F238E27FC236}">
                      <a16:creationId xmlns:a16="http://schemas.microsoft.com/office/drawing/2014/main" id="{B2AF89AD-0884-44BB-996C-942E1C857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1077" y="5600848"/>
                  <a:ext cx="1125780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23C97EDD-A50B-4EAD-BE04-8461499A6A0D}"/>
                </a:ext>
              </a:extLst>
            </p:cNvPr>
            <p:cNvSpPr txBox="1"/>
            <p:nvPr/>
          </p:nvSpPr>
          <p:spPr>
            <a:xfrm>
              <a:off x="10881073" y="3776752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C00000"/>
                  </a:solidFill>
                  <a:latin typeface="Trebuchet MS" pitchFamily="34" charset="0"/>
                </a:rPr>
                <a:t>?</a:t>
              </a:r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DB0731BC-8F23-4EA3-A364-CDEF4D10D737}"/>
                </a:ext>
              </a:extLst>
            </p:cNvPr>
            <p:cNvSpPr/>
            <p:nvPr/>
          </p:nvSpPr>
          <p:spPr>
            <a:xfrm>
              <a:off x="8096977" y="3964727"/>
              <a:ext cx="2743200" cy="1612415"/>
            </a:xfrm>
            <a:custGeom>
              <a:avLst/>
              <a:gdLst>
                <a:gd name="connsiteX0" fmla="*/ 0 w 2743200"/>
                <a:gd name="connsiteY0" fmla="*/ 1612415 h 1612415"/>
                <a:gd name="connsiteX1" fmla="*/ 258266 w 2743200"/>
                <a:gd name="connsiteY1" fmla="*/ 1054003 h 1612415"/>
                <a:gd name="connsiteX2" fmla="*/ 795738 w 2743200"/>
                <a:gd name="connsiteY2" fmla="*/ 830638 h 1612415"/>
                <a:gd name="connsiteX3" fmla="*/ 1472812 w 2743200"/>
                <a:gd name="connsiteY3" fmla="*/ 1109844 h 1612415"/>
                <a:gd name="connsiteX4" fmla="*/ 1989344 w 2743200"/>
                <a:gd name="connsiteY4" fmla="*/ 858558 h 1612415"/>
                <a:gd name="connsiteX5" fmla="*/ 2345331 w 2743200"/>
                <a:gd name="connsiteY5" fmla="*/ 223365 h 1612415"/>
                <a:gd name="connsiteX6" fmla="*/ 2743200 w 2743200"/>
                <a:gd name="connsiteY6" fmla="*/ 0 h 161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0" h="1612415">
                  <a:moveTo>
                    <a:pt x="0" y="1612415"/>
                  </a:moveTo>
                  <a:cubicBezTo>
                    <a:pt x="62821" y="1398357"/>
                    <a:pt x="125643" y="1184299"/>
                    <a:pt x="258266" y="1054003"/>
                  </a:cubicBezTo>
                  <a:cubicBezTo>
                    <a:pt x="390889" y="923707"/>
                    <a:pt x="593314" y="821331"/>
                    <a:pt x="795738" y="830638"/>
                  </a:cubicBezTo>
                  <a:cubicBezTo>
                    <a:pt x="998162" y="839945"/>
                    <a:pt x="1273878" y="1105191"/>
                    <a:pt x="1472812" y="1109844"/>
                  </a:cubicBezTo>
                  <a:cubicBezTo>
                    <a:pt x="1671746" y="1114497"/>
                    <a:pt x="1843924" y="1006304"/>
                    <a:pt x="1989344" y="858558"/>
                  </a:cubicBezTo>
                  <a:cubicBezTo>
                    <a:pt x="2134764" y="710812"/>
                    <a:pt x="2219688" y="366458"/>
                    <a:pt x="2345331" y="223365"/>
                  </a:cubicBezTo>
                  <a:cubicBezTo>
                    <a:pt x="2470974" y="80272"/>
                    <a:pt x="2607087" y="40136"/>
                    <a:pt x="2743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E317131-520D-4B5C-8EC7-BF62AC3F7653}"/>
              </a:ext>
            </a:extLst>
          </p:cNvPr>
          <p:cNvGrpSpPr/>
          <p:nvPr/>
        </p:nvGrpSpPr>
        <p:grpSpPr>
          <a:xfrm>
            <a:off x="2888225" y="3620434"/>
            <a:ext cx="5158740" cy="2727834"/>
            <a:chOff x="6332220" y="1951263"/>
            <a:chExt cx="5158740" cy="27278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17229467-E498-4706-BF0A-168098100F9A}"/>
                    </a:ext>
                  </a:extLst>
                </p:cNvPr>
                <p:cNvSpPr txBox="1"/>
                <p:nvPr/>
              </p:nvSpPr>
              <p:spPr>
                <a:xfrm>
                  <a:off x="7109460" y="1951263"/>
                  <a:ext cx="4381500" cy="6544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17229467-E498-4706-BF0A-168098100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460" y="1951263"/>
                  <a:ext cx="4381500" cy="6544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ovéPole 5">
                  <a:extLst>
                    <a:ext uri="{FF2B5EF4-FFF2-40B4-BE49-F238E27FC236}">
                      <a16:creationId xmlns:a16="http://schemas.microsoft.com/office/drawing/2014/main" id="{25997BE2-AF0D-405A-A5D5-D5BFBF5A891F}"/>
                    </a:ext>
                  </a:extLst>
                </p:cNvPr>
                <p:cNvSpPr txBox="1"/>
                <p:nvPr/>
              </p:nvSpPr>
              <p:spPr>
                <a:xfrm>
                  <a:off x="6332220" y="2763699"/>
                  <a:ext cx="4661113" cy="645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𝑑𝑋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𝑑𝑃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den>
                            </m:f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,−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den>
                            </m:f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den>
                        </m:f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6" name="TextovéPole 5">
                  <a:extLst>
                    <a:ext uri="{FF2B5EF4-FFF2-40B4-BE49-F238E27FC236}">
                      <a16:creationId xmlns:a16="http://schemas.microsoft.com/office/drawing/2014/main" id="{25997BE2-AF0D-405A-A5D5-D5BFBF5A89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2220" y="2763699"/>
                  <a:ext cx="4661113" cy="6455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evá složená závorka 6">
              <a:extLst>
                <a:ext uri="{FF2B5EF4-FFF2-40B4-BE49-F238E27FC236}">
                  <a16:creationId xmlns:a16="http://schemas.microsoft.com/office/drawing/2014/main" id="{FDED4BE2-9BF5-4E95-928A-4E14719723D4}"/>
                </a:ext>
              </a:extLst>
            </p:cNvPr>
            <p:cNvSpPr/>
            <p:nvPr/>
          </p:nvSpPr>
          <p:spPr>
            <a:xfrm rot="16200000">
              <a:off x="9643116" y="3058434"/>
              <a:ext cx="213352" cy="982982"/>
            </a:xfrm>
            <a:prstGeom prst="leftBrace">
              <a:avLst/>
            </a:prstGeom>
            <a:ln w="254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11">
                  <a:extLst>
                    <a:ext uri="{FF2B5EF4-FFF2-40B4-BE49-F238E27FC236}">
                      <a16:creationId xmlns:a16="http://schemas.microsoft.com/office/drawing/2014/main" id="{A78AF54C-CE5E-4DDB-8390-C41114B206CF}"/>
                    </a:ext>
                  </a:extLst>
                </p:cNvPr>
                <p:cNvSpPr txBox="1"/>
                <p:nvPr/>
              </p:nvSpPr>
              <p:spPr>
                <a:xfrm>
                  <a:off x="8633459" y="3848100"/>
                  <a:ext cx="268223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en-GB" sz="1600" dirty="0">
                      <a:latin typeface="Trebuchet MS" pitchFamily="34" charset="0"/>
                    </a:rPr>
                    <a:t> may depend explicitly on the time-parametrising variable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2" name="TextovéPole 11">
                  <a:extLst>
                    <a:ext uri="{FF2B5EF4-FFF2-40B4-BE49-F238E27FC236}">
                      <a16:creationId xmlns:a16="http://schemas.microsoft.com/office/drawing/2014/main" id="{A78AF54C-CE5E-4DDB-8390-C41114B206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3459" y="3848100"/>
                  <a:ext cx="2682239" cy="830997"/>
                </a:xfrm>
                <a:prstGeom prst="rect">
                  <a:avLst/>
                </a:prstGeom>
                <a:blipFill>
                  <a:blip r:embed="rId14"/>
                  <a:stretch>
                    <a:fillRect l="-1136" t="-2941" b="-80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090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>
            <a:extLst>
              <a:ext uri="{FF2B5EF4-FFF2-40B4-BE49-F238E27FC236}">
                <a16:creationId xmlns:a16="http://schemas.microsoft.com/office/drawing/2014/main" id="{6FF63AE3-7C69-40E4-AF17-AC759AFDA3AE}"/>
              </a:ext>
            </a:extLst>
          </p:cNvPr>
          <p:cNvSpPr txBox="1"/>
          <p:nvPr/>
        </p:nvSpPr>
        <p:spPr>
          <a:xfrm>
            <a:off x="335873" y="356421"/>
            <a:ext cx="576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Complex classical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4DE9EDDC-1362-4B60-8FE5-1D2C888C43FA}"/>
                  </a:ext>
                </a:extLst>
              </p:cNvPr>
              <p:cNvSpPr txBox="1"/>
              <p:nvPr/>
            </p:nvSpPr>
            <p:spPr>
              <a:xfrm>
                <a:off x="1230428" y="1002136"/>
                <a:ext cx="228949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b="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4DE9EDDC-1362-4B60-8FE5-1D2C888C4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28" y="1002136"/>
                <a:ext cx="228949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E321A1F5-0348-4EC7-BB01-43EFC09A76BC}"/>
                  </a:ext>
                </a:extLst>
              </p:cNvPr>
              <p:cNvSpPr txBox="1"/>
              <p:nvPr/>
            </p:nvSpPr>
            <p:spPr>
              <a:xfrm>
                <a:off x="422532" y="2501209"/>
                <a:ext cx="36017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rebuchet MS" pitchFamily="34" charset="0"/>
                  </a:rPr>
                  <a:t>An orbit parametrised by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E321A1F5-0348-4EC7-BB01-43EFC09A7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32" y="2501209"/>
                <a:ext cx="3601760" cy="338554"/>
              </a:xfrm>
              <a:prstGeom prst="rect">
                <a:avLst/>
              </a:prstGeom>
              <a:blipFill>
                <a:blip r:embed="rId4"/>
                <a:stretch>
                  <a:fillRect l="-677" t="-7143" b="-19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ovéPole 28">
            <a:extLst>
              <a:ext uri="{FF2B5EF4-FFF2-40B4-BE49-F238E27FC236}">
                <a16:creationId xmlns:a16="http://schemas.microsoft.com/office/drawing/2014/main" id="{A05302AC-2065-437D-99F1-A4C876BE7631}"/>
              </a:ext>
            </a:extLst>
          </p:cNvPr>
          <p:cNvSpPr txBox="1"/>
          <p:nvPr/>
        </p:nvSpPr>
        <p:spPr>
          <a:xfrm>
            <a:off x="422532" y="2109224"/>
            <a:ext cx="755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rebuchet MS" pitchFamily="34" charset="0"/>
              </a:rPr>
              <a:t>Dynamics given by a solution of complex Hamilton equations of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A9BD32C5-5F27-4482-86C4-B1E35E50C400}"/>
                  </a:ext>
                </a:extLst>
              </p:cNvPr>
              <p:cNvSpPr txBox="1"/>
              <p:nvPr/>
            </p:nvSpPr>
            <p:spPr>
              <a:xfrm>
                <a:off x="422532" y="2885373"/>
                <a:ext cx="46611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rebuchet MS" panose="020B0603020202020204" pitchFamily="34" charset="0"/>
                  </a:rPr>
                  <a:t>No unique prescription </a:t>
                </a:r>
                <a:r>
                  <a:rPr lang="en-GB" sz="1600" dirty="0"/>
                  <a:t>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sz="160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A9BD32C5-5F27-4482-86C4-B1E35E50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32" y="2885373"/>
                <a:ext cx="4661113" cy="338554"/>
              </a:xfrm>
              <a:prstGeom prst="rect">
                <a:avLst/>
              </a:prstGeom>
              <a:blipFill>
                <a:blip r:embed="rId5"/>
                <a:stretch>
                  <a:fillRect l="-523" t="-8929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Skupina 30">
            <a:extLst>
              <a:ext uri="{FF2B5EF4-FFF2-40B4-BE49-F238E27FC236}">
                <a16:creationId xmlns:a16="http://schemas.microsoft.com/office/drawing/2014/main" id="{9ADBD938-1EC6-416A-9D51-9FFF2CEE3F11}"/>
              </a:ext>
            </a:extLst>
          </p:cNvPr>
          <p:cNvGrpSpPr/>
          <p:nvPr/>
        </p:nvGrpSpPr>
        <p:grpSpPr>
          <a:xfrm>
            <a:off x="43968" y="3415996"/>
            <a:ext cx="4727540" cy="2879843"/>
            <a:chOff x="7409317" y="3059559"/>
            <a:chExt cx="4727540" cy="2879843"/>
          </a:xfrm>
        </p:grpSpPr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E1ADA4C1-D376-4682-856F-0A1334B9D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3382" y="3474907"/>
              <a:ext cx="0" cy="2430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>
              <a:extLst>
                <a:ext uri="{FF2B5EF4-FFF2-40B4-BE49-F238E27FC236}">
                  <a16:creationId xmlns:a16="http://schemas.microsoft.com/office/drawing/2014/main" id="{AB62985E-53C5-4BA7-BBE3-0E9B3ACE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2971" y="5771426"/>
              <a:ext cx="3499189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F0130AF0-4FF3-4EC7-92C7-FD2E3C4270FC}"/>
                    </a:ext>
                  </a:extLst>
                </p:cNvPr>
                <p:cNvSpPr txBox="1"/>
                <p:nvPr/>
              </p:nvSpPr>
              <p:spPr>
                <a:xfrm>
                  <a:off x="7409317" y="3059559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60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4" name="TextovéPole 33">
                  <a:extLst>
                    <a:ext uri="{FF2B5EF4-FFF2-40B4-BE49-F238E27FC236}">
                      <a16:creationId xmlns:a16="http://schemas.microsoft.com/office/drawing/2014/main" id="{F0130AF0-4FF3-4EC7-92C7-FD2E3C427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317" y="3059559"/>
                  <a:ext cx="1125780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ovéPole 34">
                  <a:extLst>
                    <a:ext uri="{FF2B5EF4-FFF2-40B4-BE49-F238E27FC236}">
                      <a16:creationId xmlns:a16="http://schemas.microsoft.com/office/drawing/2014/main" id="{B2AF89AD-0884-44BB-996C-942E1C85727C}"/>
                    </a:ext>
                  </a:extLst>
                </p:cNvPr>
                <p:cNvSpPr txBox="1"/>
                <p:nvPr/>
              </p:nvSpPr>
              <p:spPr>
                <a:xfrm>
                  <a:off x="11011077" y="5600848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GB" sz="160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5" name="TextovéPole 34">
                  <a:extLst>
                    <a:ext uri="{FF2B5EF4-FFF2-40B4-BE49-F238E27FC236}">
                      <a16:creationId xmlns:a16="http://schemas.microsoft.com/office/drawing/2014/main" id="{B2AF89AD-0884-44BB-996C-942E1C857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1077" y="5600848"/>
                  <a:ext cx="1125780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23C97EDD-A50B-4EAD-BE04-8461499A6A0D}"/>
                </a:ext>
              </a:extLst>
            </p:cNvPr>
            <p:cNvSpPr txBox="1"/>
            <p:nvPr/>
          </p:nvSpPr>
          <p:spPr>
            <a:xfrm>
              <a:off x="10881073" y="3776752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C00000"/>
                  </a:solidFill>
                  <a:latin typeface="Trebuchet MS" pitchFamily="34" charset="0"/>
                </a:rPr>
                <a:t>?</a:t>
              </a:r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DB0731BC-8F23-4EA3-A364-CDEF4D10D737}"/>
                </a:ext>
              </a:extLst>
            </p:cNvPr>
            <p:cNvSpPr/>
            <p:nvPr/>
          </p:nvSpPr>
          <p:spPr>
            <a:xfrm>
              <a:off x="8096977" y="3964727"/>
              <a:ext cx="2743200" cy="1612415"/>
            </a:xfrm>
            <a:custGeom>
              <a:avLst/>
              <a:gdLst>
                <a:gd name="connsiteX0" fmla="*/ 0 w 2743200"/>
                <a:gd name="connsiteY0" fmla="*/ 1612415 h 1612415"/>
                <a:gd name="connsiteX1" fmla="*/ 258266 w 2743200"/>
                <a:gd name="connsiteY1" fmla="*/ 1054003 h 1612415"/>
                <a:gd name="connsiteX2" fmla="*/ 795738 w 2743200"/>
                <a:gd name="connsiteY2" fmla="*/ 830638 h 1612415"/>
                <a:gd name="connsiteX3" fmla="*/ 1472812 w 2743200"/>
                <a:gd name="connsiteY3" fmla="*/ 1109844 h 1612415"/>
                <a:gd name="connsiteX4" fmla="*/ 1989344 w 2743200"/>
                <a:gd name="connsiteY4" fmla="*/ 858558 h 1612415"/>
                <a:gd name="connsiteX5" fmla="*/ 2345331 w 2743200"/>
                <a:gd name="connsiteY5" fmla="*/ 223365 h 1612415"/>
                <a:gd name="connsiteX6" fmla="*/ 2743200 w 2743200"/>
                <a:gd name="connsiteY6" fmla="*/ 0 h 161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0" h="1612415">
                  <a:moveTo>
                    <a:pt x="0" y="1612415"/>
                  </a:moveTo>
                  <a:cubicBezTo>
                    <a:pt x="62821" y="1398357"/>
                    <a:pt x="125643" y="1184299"/>
                    <a:pt x="258266" y="1054003"/>
                  </a:cubicBezTo>
                  <a:cubicBezTo>
                    <a:pt x="390889" y="923707"/>
                    <a:pt x="593314" y="821331"/>
                    <a:pt x="795738" y="830638"/>
                  </a:cubicBezTo>
                  <a:cubicBezTo>
                    <a:pt x="998162" y="839945"/>
                    <a:pt x="1273878" y="1105191"/>
                    <a:pt x="1472812" y="1109844"/>
                  </a:cubicBezTo>
                  <a:cubicBezTo>
                    <a:pt x="1671746" y="1114497"/>
                    <a:pt x="1843924" y="1006304"/>
                    <a:pt x="1989344" y="858558"/>
                  </a:cubicBezTo>
                  <a:cubicBezTo>
                    <a:pt x="2134764" y="710812"/>
                    <a:pt x="2219688" y="366458"/>
                    <a:pt x="2345331" y="223365"/>
                  </a:cubicBezTo>
                  <a:cubicBezTo>
                    <a:pt x="2470974" y="80272"/>
                    <a:pt x="2607087" y="40136"/>
                    <a:pt x="274320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E317131-520D-4B5C-8EC7-BF62AC3F7653}"/>
              </a:ext>
            </a:extLst>
          </p:cNvPr>
          <p:cNvGrpSpPr/>
          <p:nvPr/>
        </p:nvGrpSpPr>
        <p:grpSpPr>
          <a:xfrm>
            <a:off x="2888225" y="3620434"/>
            <a:ext cx="5158740" cy="2727834"/>
            <a:chOff x="6332220" y="1951263"/>
            <a:chExt cx="5158740" cy="27278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17229467-E498-4706-BF0A-168098100F9A}"/>
                    </a:ext>
                  </a:extLst>
                </p:cNvPr>
                <p:cNvSpPr txBox="1"/>
                <p:nvPr/>
              </p:nvSpPr>
              <p:spPr>
                <a:xfrm>
                  <a:off x="7109460" y="1951263"/>
                  <a:ext cx="4381500" cy="6544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17229467-E498-4706-BF0A-168098100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460" y="1951263"/>
                  <a:ext cx="4381500" cy="6544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ovéPole 5">
                  <a:extLst>
                    <a:ext uri="{FF2B5EF4-FFF2-40B4-BE49-F238E27FC236}">
                      <a16:creationId xmlns:a16="http://schemas.microsoft.com/office/drawing/2014/main" id="{25997BE2-AF0D-405A-A5D5-D5BFBF5A891F}"/>
                    </a:ext>
                  </a:extLst>
                </p:cNvPr>
                <p:cNvSpPr txBox="1"/>
                <p:nvPr/>
              </p:nvSpPr>
              <p:spPr>
                <a:xfrm>
                  <a:off x="6332220" y="2763699"/>
                  <a:ext cx="4661113" cy="645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𝑑𝑋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𝑑𝑃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den>
                            </m:f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,−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den>
                            </m:f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𝑑𝑇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den>
                        </m:f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6" name="TextovéPole 5">
                  <a:extLst>
                    <a:ext uri="{FF2B5EF4-FFF2-40B4-BE49-F238E27FC236}">
                      <a16:creationId xmlns:a16="http://schemas.microsoft.com/office/drawing/2014/main" id="{25997BE2-AF0D-405A-A5D5-D5BFBF5A89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2220" y="2763699"/>
                  <a:ext cx="4661113" cy="6455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evá složená závorka 6">
              <a:extLst>
                <a:ext uri="{FF2B5EF4-FFF2-40B4-BE49-F238E27FC236}">
                  <a16:creationId xmlns:a16="http://schemas.microsoft.com/office/drawing/2014/main" id="{FDED4BE2-9BF5-4E95-928A-4E14719723D4}"/>
                </a:ext>
              </a:extLst>
            </p:cNvPr>
            <p:cNvSpPr/>
            <p:nvPr/>
          </p:nvSpPr>
          <p:spPr>
            <a:xfrm rot="16200000">
              <a:off x="9643116" y="3058434"/>
              <a:ext cx="213352" cy="982982"/>
            </a:xfrm>
            <a:prstGeom prst="leftBrace">
              <a:avLst/>
            </a:prstGeom>
            <a:ln w="254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11">
                  <a:extLst>
                    <a:ext uri="{FF2B5EF4-FFF2-40B4-BE49-F238E27FC236}">
                      <a16:creationId xmlns:a16="http://schemas.microsoft.com/office/drawing/2014/main" id="{A78AF54C-CE5E-4DDB-8390-C41114B206CF}"/>
                    </a:ext>
                  </a:extLst>
                </p:cNvPr>
                <p:cNvSpPr txBox="1"/>
                <p:nvPr/>
              </p:nvSpPr>
              <p:spPr>
                <a:xfrm>
                  <a:off x="8633459" y="3848100"/>
                  <a:ext cx="268223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en-GB" sz="1600" dirty="0">
                      <a:latin typeface="Trebuchet MS" pitchFamily="34" charset="0"/>
                    </a:rPr>
                    <a:t> may depend explicitly on the time-parametrising variable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2" name="TextovéPole 11">
                  <a:extLst>
                    <a:ext uri="{FF2B5EF4-FFF2-40B4-BE49-F238E27FC236}">
                      <a16:creationId xmlns:a16="http://schemas.microsoft.com/office/drawing/2014/main" id="{A78AF54C-CE5E-4DDB-8390-C41114B206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3459" y="3848100"/>
                  <a:ext cx="2682239" cy="830997"/>
                </a:xfrm>
                <a:prstGeom prst="rect">
                  <a:avLst/>
                </a:prstGeom>
                <a:blipFill>
                  <a:blip r:embed="rId14"/>
                  <a:stretch>
                    <a:fillRect l="-1136" t="-2941" b="-80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F5180AE-3FAC-4733-BB42-87F66B1927C3}"/>
              </a:ext>
            </a:extLst>
          </p:cNvPr>
          <p:cNvGrpSpPr/>
          <p:nvPr/>
        </p:nvGrpSpPr>
        <p:grpSpPr>
          <a:xfrm>
            <a:off x="7364736" y="356421"/>
            <a:ext cx="4662739" cy="4825440"/>
            <a:chOff x="7468763" y="630093"/>
            <a:chExt cx="4662739" cy="4825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6BF215B6-0F12-4DF2-8CEE-544E497C9D0B}"/>
                </a:ext>
              </a:extLst>
            </p:cNvPr>
            <p:cNvSpPr/>
            <p:nvPr/>
          </p:nvSpPr>
          <p:spPr>
            <a:xfrm>
              <a:off x="7468763" y="630093"/>
              <a:ext cx="4627661" cy="482544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>
                  <a:extLst>
                    <a:ext uri="{FF2B5EF4-FFF2-40B4-BE49-F238E27FC236}">
                      <a16:creationId xmlns:a16="http://schemas.microsoft.com/office/drawing/2014/main" id="{B08D51D3-37B4-41E9-BF17-1ABF12184AF3}"/>
                    </a:ext>
                  </a:extLst>
                </p:cNvPr>
                <p:cNvSpPr txBox="1"/>
                <p:nvPr/>
              </p:nvSpPr>
              <p:spPr>
                <a:xfrm>
                  <a:off x="7556318" y="743522"/>
                  <a:ext cx="4526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>
                      <a:solidFill>
                        <a:srgbClr val="00B050"/>
                      </a:solidFill>
                      <a:latin typeface="Trebuchet MS" pitchFamily="34" charset="0"/>
                    </a:rPr>
                    <a:t>Complex </a:t>
                  </a:r>
                  <a14:m>
                    <m:oMath xmlns:m="http://schemas.openxmlformats.org/officeDocument/2006/math">
                      <m:r>
                        <a:rPr lang="cs-CZ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cs-CZ" b="1" dirty="0">
                      <a:solidFill>
                        <a:srgbClr val="00B050"/>
                      </a:solidFill>
                      <a:latin typeface="Trebuchet MS" pitchFamily="34" charset="0"/>
                    </a:rPr>
                    <a:t> in WKB </a:t>
                  </a:r>
                  <a:r>
                    <a:rPr lang="en-US" b="1" dirty="0">
                      <a:solidFill>
                        <a:srgbClr val="00B050"/>
                      </a:solidFill>
                      <a:latin typeface="Trebuchet MS" pitchFamily="34" charset="0"/>
                    </a:rPr>
                    <a:t>connecting</a:t>
                  </a:r>
                  <a:r>
                    <a:rPr lang="cs-CZ" b="1" dirty="0">
                      <a:solidFill>
                        <a:srgbClr val="00B050"/>
                      </a:solidFill>
                      <a:latin typeface="Trebuchet MS" pitchFamily="34" charset="0"/>
                    </a:rPr>
                    <a:t> </a:t>
                  </a:r>
                  <a:r>
                    <a:rPr lang="en-US" b="1" dirty="0">
                      <a:solidFill>
                        <a:srgbClr val="00B050"/>
                      </a:solidFill>
                      <a:latin typeface="Trebuchet MS" pitchFamily="34" charset="0"/>
                    </a:rPr>
                    <a:t>formulae</a:t>
                  </a:r>
                  <a:endParaRPr lang="en-GB" b="1" dirty="0">
                    <a:solidFill>
                      <a:srgbClr val="00B050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>
                  <a:extLst>
                    <a:ext uri="{FF2B5EF4-FFF2-40B4-BE49-F238E27FC236}">
                      <a16:creationId xmlns:a16="http://schemas.microsoft.com/office/drawing/2014/main" id="{B08D51D3-37B4-41E9-BF17-1ABF12184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318" y="743522"/>
                  <a:ext cx="4526146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077" t="-9836" b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977CC29B-FFEC-438E-86FD-0E6CB511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571807" y="1182834"/>
              <a:ext cx="4413115" cy="3904297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3DC43495-A5AD-4D52-8DB0-8B2281CEC4DE}"/>
                </a:ext>
              </a:extLst>
            </p:cNvPr>
            <p:cNvSpPr txBox="1"/>
            <p:nvPr/>
          </p:nvSpPr>
          <p:spPr>
            <a:xfrm>
              <a:off x="7580615" y="5096236"/>
              <a:ext cx="45508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ook Antiqua" panose="02040602050305030304" pitchFamily="18" charset="0"/>
                </a:rPr>
                <a:t>M.V. Berry, K.E. Mount, </a:t>
              </a:r>
              <a:r>
                <a:rPr lang="en-US" sz="1400" i="1" dirty="0">
                  <a:latin typeface="Book Antiqua" panose="02040602050305030304" pitchFamily="18" charset="0"/>
                </a:rPr>
                <a:t>Rep. Prog. Phys. </a:t>
              </a:r>
              <a:r>
                <a:rPr lang="en-US" sz="1400" b="1" dirty="0">
                  <a:latin typeface="Book Antiqua" panose="02040602050305030304" pitchFamily="18" charset="0"/>
                </a:rPr>
                <a:t>35</a:t>
              </a:r>
              <a:r>
                <a:rPr lang="en-US" sz="1400" dirty="0">
                  <a:latin typeface="Book Antiqua" panose="02040602050305030304" pitchFamily="18" charset="0"/>
                </a:rPr>
                <a:t>, 315 (1972)</a:t>
              </a:r>
              <a:endParaRPr lang="en-GB" sz="14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6E8EBE39-D6B1-4C59-9790-763BD3FADC35}"/>
              </a:ext>
            </a:extLst>
          </p:cNvPr>
          <p:cNvGrpSpPr/>
          <p:nvPr/>
        </p:nvGrpSpPr>
        <p:grpSpPr>
          <a:xfrm>
            <a:off x="4569359" y="980477"/>
            <a:ext cx="5814458" cy="5548146"/>
            <a:chOff x="2443056" y="241165"/>
            <a:chExt cx="5814458" cy="5548146"/>
          </a:xfrm>
        </p:grpSpPr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7CD9FF00-3A26-4AE0-928A-C5EA1EDE871A}"/>
                </a:ext>
              </a:extLst>
            </p:cNvPr>
            <p:cNvSpPr/>
            <p:nvPr/>
          </p:nvSpPr>
          <p:spPr>
            <a:xfrm>
              <a:off x="2443056" y="241165"/>
              <a:ext cx="5814458" cy="554814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2CD72288-CABF-4ACA-9A68-D6863C42C50E}"/>
                </a:ext>
              </a:extLst>
            </p:cNvPr>
            <p:cNvGrpSpPr/>
            <p:nvPr/>
          </p:nvGrpSpPr>
          <p:grpSpPr>
            <a:xfrm>
              <a:off x="2487359" y="357375"/>
              <a:ext cx="5725851" cy="5372698"/>
              <a:chOff x="2487359" y="357375"/>
              <a:chExt cx="5725851" cy="5372698"/>
            </a:xfrm>
          </p:grpSpPr>
          <p:pic>
            <p:nvPicPr>
              <p:cNvPr id="42" name="Obrázek 41">
                <a:extLst>
                  <a:ext uri="{FF2B5EF4-FFF2-40B4-BE49-F238E27FC236}">
                    <a16:creationId xmlns:a16="http://schemas.microsoft.com/office/drawing/2014/main" id="{917D53E1-A39D-4D2E-8353-D22BE2EF1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60059" y="855567"/>
                <a:ext cx="4015163" cy="4278784"/>
              </a:xfrm>
              <a:prstGeom prst="rect">
                <a:avLst/>
              </a:prstGeom>
            </p:spPr>
          </p:pic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BE10F1EA-6E65-4334-8B91-6F104FFD8D06}"/>
                  </a:ext>
                </a:extLst>
              </p:cNvPr>
              <p:cNvSpPr txBox="1"/>
              <p:nvPr/>
            </p:nvSpPr>
            <p:spPr>
              <a:xfrm>
                <a:off x="2487359" y="5237630"/>
                <a:ext cx="572585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Book Antiqua" panose="02040602050305030304" pitchFamily="18" charset="0"/>
                  </a:rPr>
                  <a:t>C.M. Bender, D.D. Holm, D.W. Hook, </a:t>
                </a:r>
                <a:r>
                  <a:rPr lang="en-US" sz="1300" i="1" dirty="0">
                    <a:latin typeface="Book Antiqua" panose="02040602050305030304" pitchFamily="18" charset="0"/>
                  </a:rPr>
                  <a:t>J. Phys. A: Math. </a:t>
                </a:r>
                <a:r>
                  <a:rPr lang="en-US" sz="1300" i="1" dirty="0" err="1">
                    <a:latin typeface="Book Antiqua" panose="02040602050305030304" pitchFamily="18" charset="0"/>
                  </a:rPr>
                  <a:t>Theor</a:t>
                </a:r>
                <a:r>
                  <a:rPr lang="en-US" sz="1300" i="1" dirty="0">
                    <a:latin typeface="Book Antiqua" panose="02040602050305030304" pitchFamily="18" charset="0"/>
                  </a:rPr>
                  <a:t>.</a:t>
                </a:r>
                <a:r>
                  <a:rPr lang="en-US" sz="1300" dirty="0">
                    <a:latin typeface="Book Antiqua" panose="02040602050305030304" pitchFamily="18" charset="0"/>
                  </a:rPr>
                  <a:t> </a:t>
                </a:r>
                <a:r>
                  <a:rPr lang="en-US" sz="1300" b="1" dirty="0">
                    <a:latin typeface="Book Antiqua" panose="02040602050305030304" pitchFamily="18" charset="0"/>
                  </a:rPr>
                  <a:t>40</a:t>
                </a:r>
                <a:r>
                  <a:rPr lang="en-US" sz="1300" dirty="0">
                    <a:latin typeface="Book Antiqua" panose="02040602050305030304" pitchFamily="18" charset="0"/>
                  </a:rPr>
                  <a:t>, F793 (2007)</a:t>
                </a:r>
              </a:p>
              <a:p>
                <a:r>
                  <a:rPr lang="en-US" sz="1300" dirty="0">
                    <a:latin typeface="Book Antiqua" panose="02040602050305030304" pitchFamily="18" charset="0"/>
                  </a:rPr>
                  <a:t>A.G. Anderson, C.M. Bender, U.I. </a:t>
                </a:r>
                <a:r>
                  <a:rPr lang="en-US" sz="1300" dirty="0" err="1">
                    <a:latin typeface="Book Antiqua" panose="02040602050305030304" pitchFamily="18" charset="0"/>
                  </a:rPr>
                  <a:t>Morone</a:t>
                </a:r>
                <a:r>
                  <a:rPr lang="en-US" sz="1300" dirty="0">
                    <a:latin typeface="Book Antiqua" panose="02040602050305030304" pitchFamily="18" charset="0"/>
                  </a:rPr>
                  <a:t>, </a:t>
                </a:r>
                <a:r>
                  <a:rPr lang="en-US" sz="1300" i="1" dirty="0">
                    <a:latin typeface="Book Antiqua" panose="02040602050305030304" pitchFamily="18" charset="0"/>
                  </a:rPr>
                  <a:t>Phys. Lett. A</a:t>
                </a:r>
                <a:r>
                  <a:rPr lang="en-US" sz="1300" dirty="0">
                    <a:latin typeface="Book Antiqua" panose="02040602050305030304" pitchFamily="18" charset="0"/>
                  </a:rPr>
                  <a:t> </a:t>
                </a:r>
                <a:r>
                  <a:rPr lang="en-US" sz="1300" b="1" dirty="0">
                    <a:latin typeface="Book Antiqua" panose="02040602050305030304" pitchFamily="18" charset="0"/>
                  </a:rPr>
                  <a:t>375</a:t>
                </a:r>
                <a:r>
                  <a:rPr lang="en-US" sz="1300" dirty="0">
                    <a:latin typeface="Book Antiqua" panose="02040602050305030304" pitchFamily="18" charset="0"/>
                  </a:rPr>
                  <a:t>, 3399 (2011)</a:t>
                </a:r>
                <a:endParaRPr lang="en-GB" sz="1300" dirty="0">
                  <a:latin typeface="Book Antiqua" panose="0204060205030503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ovéPole 43">
                    <a:extLst>
                      <a:ext uri="{FF2B5EF4-FFF2-40B4-BE49-F238E27FC236}">
                        <a16:creationId xmlns:a16="http://schemas.microsoft.com/office/drawing/2014/main" id="{ED755A2A-040D-43A7-8280-9D961B4C1A9D}"/>
                      </a:ext>
                    </a:extLst>
                  </p:cNvPr>
                  <p:cNvSpPr txBox="1"/>
                  <p:nvPr/>
                </p:nvSpPr>
                <p:spPr>
                  <a:xfrm>
                    <a:off x="2643577" y="357375"/>
                    <a:ext cx="547992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rgbClr val="0000B4"/>
                        </a:solidFill>
                        <a:latin typeface="Trebuchet MS" pitchFamily="34" charset="0"/>
                      </a:rPr>
                      <a:t>Study of 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𝓟𝓣</m:t>
                        </m:r>
                      </m:oMath>
                    </a14:m>
                    <a:r>
                      <a:rPr lang="en-GB" sz="2000" b="1" dirty="0">
                        <a:solidFill>
                          <a:srgbClr val="0000B4"/>
                        </a:solidFill>
                        <a:latin typeface="Trebuchet MS" pitchFamily="34" charset="0"/>
                      </a:rPr>
                      <a:t>-symmetry in classical dynamics</a:t>
                    </a:r>
                  </a:p>
                </p:txBody>
              </p:sp>
            </mc:Choice>
            <mc:Fallback xmlns="">
              <p:sp>
                <p:nvSpPr>
                  <p:cNvPr id="44" name="TextovéPole 43">
                    <a:extLst>
                      <a:ext uri="{FF2B5EF4-FFF2-40B4-BE49-F238E27FC236}">
                        <a16:creationId xmlns:a16="http://schemas.microsoft.com/office/drawing/2014/main" id="{ED755A2A-040D-43A7-8280-9D961B4C1A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3577" y="357375"/>
                    <a:ext cx="5479927" cy="40011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112" t="-10606" r="-334" b="-242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DAE45D77-D308-40C7-AFD3-ECA3AE9A3735}"/>
              </a:ext>
            </a:extLst>
          </p:cNvPr>
          <p:cNvGrpSpPr/>
          <p:nvPr/>
        </p:nvGrpSpPr>
        <p:grpSpPr>
          <a:xfrm>
            <a:off x="307732" y="395947"/>
            <a:ext cx="5559926" cy="5899892"/>
            <a:chOff x="1887884" y="195448"/>
            <a:chExt cx="5559926" cy="58998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Obdélník 52">
              <a:extLst>
                <a:ext uri="{FF2B5EF4-FFF2-40B4-BE49-F238E27FC236}">
                  <a16:creationId xmlns:a16="http://schemas.microsoft.com/office/drawing/2014/main" id="{F518EE9A-E03E-4DE6-8F3C-4C53979AF511}"/>
                </a:ext>
              </a:extLst>
            </p:cNvPr>
            <p:cNvSpPr/>
            <p:nvPr/>
          </p:nvSpPr>
          <p:spPr>
            <a:xfrm>
              <a:off x="1887884" y="195448"/>
              <a:ext cx="5532606" cy="58998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929AC650-8B2D-414D-AAAE-B51F470CF20C}"/>
                </a:ext>
              </a:extLst>
            </p:cNvPr>
            <p:cNvSpPr txBox="1"/>
            <p:nvPr/>
          </p:nvSpPr>
          <p:spPr>
            <a:xfrm>
              <a:off x="1964973" y="296726"/>
              <a:ext cx="54828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Imaginary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time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in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the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beginning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phase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</a:p>
            <a:p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of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our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Universe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(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The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 Big </a:t>
              </a:r>
              <a:r>
                <a:rPr lang="cs-CZ" sz="2200" b="1" dirty="0" err="1">
                  <a:solidFill>
                    <a:srgbClr val="C00000"/>
                  </a:solidFill>
                  <a:latin typeface="Trebuchet MS" pitchFamily="34" charset="0"/>
                </a:rPr>
                <a:t>Bang</a:t>
              </a:r>
              <a:r>
                <a:rPr lang="cs-CZ" sz="2200" b="1" dirty="0">
                  <a:solidFill>
                    <a:srgbClr val="C00000"/>
                  </a:solidFill>
                  <a:latin typeface="Trebuchet MS" pitchFamily="34" charset="0"/>
                </a:rPr>
                <a:t>)</a:t>
              </a:r>
            </a:p>
          </p:txBody>
        </p:sp>
        <p:sp>
          <p:nvSpPr>
            <p:cNvPr id="55" name="Obdélník 54">
              <a:extLst>
                <a:ext uri="{FF2B5EF4-FFF2-40B4-BE49-F238E27FC236}">
                  <a16:creationId xmlns:a16="http://schemas.microsoft.com/office/drawing/2014/main" id="{647AF3BC-79DD-48C1-AFB4-A42E5632713D}"/>
                </a:ext>
              </a:extLst>
            </p:cNvPr>
            <p:cNvSpPr/>
            <p:nvPr/>
          </p:nvSpPr>
          <p:spPr>
            <a:xfrm>
              <a:off x="2121540" y="1025459"/>
              <a:ext cx="5305330" cy="2046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en-GB" sz="1600" dirty="0">
                  <a:latin typeface="Trebuchet MS" panose="020B0603020202020204" pitchFamily="34" charset="0"/>
                </a:rPr>
                <a:t>Singularity in ordinary time</a:t>
              </a:r>
              <a:endParaRPr lang="cs-CZ" sz="1600" dirty="0">
                <a:latin typeface="Trebuchet MS" panose="020B06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en-GB" sz="1600" dirty="0">
                  <a:latin typeface="Trebuchet MS" panose="020B0603020202020204" pitchFamily="34" charset="0"/>
                </a:rPr>
                <a:t>It can be removed when modelled with imaginary time</a:t>
              </a:r>
              <a:r>
                <a:rPr lang="cs-CZ" sz="1600" dirty="0">
                  <a:latin typeface="Trebuchet MS" panose="020B0603020202020204" pitchFamily="34" charset="0"/>
                </a:rPr>
                <a:t> (</a:t>
              </a:r>
              <a:r>
                <a:rPr lang="cs-CZ" sz="1600" i="1" dirty="0" err="1">
                  <a:latin typeface="Trebuchet MS" panose="020B0603020202020204" pitchFamily="34" charset="0"/>
                </a:rPr>
                <a:t>Harle-Hawking</a:t>
              </a:r>
              <a:r>
                <a:rPr lang="cs-CZ" sz="1600" i="1" dirty="0">
                  <a:latin typeface="Trebuchet MS" panose="020B0603020202020204" pitchFamily="34" charset="0"/>
                </a:rPr>
                <a:t> </a:t>
              </a:r>
              <a:r>
                <a:rPr lang="cs-CZ" sz="1600" i="1" dirty="0" err="1">
                  <a:latin typeface="Trebuchet MS" panose="020B0603020202020204" pitchFamily="34" charset="0"/>
                </a:rPr>
                <a:t>state</a:t>
              </a:r>
              <a:r>
                <a:rPr lang="cs-CZ" sz="1600" i="1" dirty="0">
                  <a:latin typeface="Trebuchet MS" panose="020B0603020202020204" pitchFamily="34" charset="0"/>
                </a:rPr>
                <a:t>)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en-GB" sz="1600" dirty="0">
                  <a:latin typeface="Trebuchet MS" panose="020B0603020202020204" pitchFamily="34" charset="0"/>
                </a:rPr>
                <a:t>The Big Bang </a:t>
              </a:r>
              <a:r>
                <a:rPr lang="cs-CZ" sz="1600" dirty="0" err="1">
                  <a:latin typeface="Trebuchet MS" panose="020B0603020202020204" pitchFamily="34" charset="0"/>
                </a:rPr>
                <a:t>behaves</a:t>
              </a:r>
              <a:r>
                <a:rPr lang="cs-CZ" sz="1600" dirty="0">
                  <a:latin typeface="Trebuchet MS" panose="020B0603020202020204" pitchFamily="34" charset="0"/>
                </a:rPr>
                <a:t> </a:t>
              </a:r>
              <a:r>
                <a:rPr lang="cs-CZ" sz="1600" dirty="0" err="1">
                  <a:latin typeface="Trebuchet MS" panose="020B0603020202020204" pitchFamily="34" charset="0"/>
                </a:rPr>
                <a:t>then</a:t>
              </a:r>
              <a:r>
                <a:rPr lang="cs-CZ" sz="1600" dirty="0">
                  <a:latin typeface="Trebuchet MS" panose="020B0603020202020204" pitchFamily="34" charset="0"/>
                </a:rPr>
                <a:t> </a:t>
              </a:r>
              <a:r>
                <a:rPr lang="en-GB" sz="1600" dirty="0">
                  <a:latin typeface="Trebuchet MS" panose="020B0603020202020204" pitchFamily="34" charset="0"/>
                </a:rPr>
                <a:t>like any other point in four-dimensional spacetime (S. Hawking: </a:t>
              </a:r>
              <a:r>
                <a:rPr lang="en-US" sz="1600" dirty="0">
                  <a:latin typeface="Trebuchet MS" panose="020B0603020202020204" pitchFamily="34" charset="0"/>
                </a:rPr>
                <a:t>“</a:t>
              </a:r>
              <a:r>
                <a:rPr lang="en-GB" sz="1600" dirty="0">
                  <a:latin typeface="Trebuchet MS" panose="020B0603020202020204" pitchFamily="34" charset="0"/>
                </a:rPr>
                <a:t>The boundary condition to the Universe is that it has no boundary”</a:t>
              </a:r>
              <a:r>
                <a:rPr lang="en-US" sz="1600" dirty="0">
                  <a:latin typeface="Trebuchet MS" panose="020B0603020202020204" pitchFamily="34" charset="0"/>
                </a:rPr>
                <a:t>)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56" name="Obrázek 55">
              <a:extLst>
                <a:ext uri="{FF2B5EF4-FFF2-40B4-BE49-F238E27FC236}">
                  <a16:creationId xmlns:a16="http://schemas.microsoft.com/office/drawing/2014/main" id="{9BC0BED2-395C-4154-ACC2-34B566B3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37" y="3045088"/>
              <a:ext cx="4726800" cy="2658825"/>
            </a:xfrm>
            <a:prstGeom prst="rect">
              <a:avLst/>
            </a:prstGeom>
          </p:spPr>
        </p:pic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F4B7A52E-3B03-49DF-B96F-0D9AE809E095}"/>
                </a:ext>
              </a:extLst>
            </p:cNvPr>
            <p:cNvSpPr txBox="1"/>
            <p:nvPr/>
          </p:nvSpPr>
          <p:spPr>
            <a:xfrm>
              <a:off x="3284064" y="5735511"/>
              <a:ext cx="40077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Book Antiqua" panose="02040602050305030304" pitchFamily="18" charset="0"/>
                </a:rPr>
                <a:t>S.W. Hawking, T. </a:t>
              </a:r>
              <a:r>
                <a:rPr lang="en-US" sz="1400" dirty="0" err="1">
                  <a:latin typeface="Book Antiqua" panose="02040602050305030304" pitchFamily="18" charset="0"/>
                </a:rPr>
                <a:t>Hertog</a:t>
              </a:r>
              <a:r>
                <a:rPr lang="en-US" sz="1400" dirty="0">
                  <a:latin typeface="Book Antiqua" panose="02040602050305030304" pitchFamily="18" charset="0"/>
                </a:rPr>
                <a:t>, </a:t>
              </a:r>
              <a:r>
                <a:rPr lang="en-US" sz="1400" i="1" dirty="0">
                  <a:latin typeface="Book Antiqua" panose="02040602050305030304" pitchFamily="18" charset="0"/>
                </a:rPr>
                <a:t>JHEP04</a:t>
              </a:r>
              <a:r>
                <a:rPr lang="en-US" sz="1400" dirty="0">
                  <a:latin typeface="Book Antiqua" panose="02040602050305030304" pitchFamily="18" charset="0"/>
                </a:rPr>
                <a:t>, 147 (2018)</a:t>
              </a:r>
              <a:endParaRPr lang="en-GB" sz="14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DF795F96-073D-4022-B682-D1787A8291A7}"/>
              </a:ext>
            </a:extLst>
          </p:cNvPr>
          <p:cNvGrpSpPr/>
          <p:nvPr/>
        </p:nvGrpSpPr>
        <p:grpSpPr>
          <a:xfrm>
            <a:off x="7807974" y="1516454"/>
            <a:ext cx="3732726" cy="3323545"/>
            <a:chOff x="7807974" y="1516454"/>
            <a:chExt cx="3732726" cy="33235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Obdélník 47">
              <a:extLst>
                <a:ext uri="{FF2B5EF4-FFF2-40B4-BE49-F238E27FC236}">
                  <a16:creationId xmlns:a16="http://schemas.microsoft.com/office/drawing/2014/main" id="{6198912B-C408-46E6-AA88-834A65F5C95F}"/>
                </a:ext>
              </a:extLst>
            </p:cNvPr>
            <p:cNvSpPr/>
            <p:nvPr/>
          </p:nvSpPr>
          <p:spPr>
            <a:xfrm>
              <a:off x="7807974" y="1516454"/>
              <a:ext cx="3732726" cy="332354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Obrázek 48">
              <a:extLst>
                <a:ext uri="{FF2B5EF4-FFF2-40B4-BE49-F238E27FC236}">
                  <a16:creationId xmlns:a16="http://schemas.microsoft.com/office/drawing/2014/main" id="{9256E644-CF4E-486E-A22B-52A3087E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09359" y="2352247"/>
              <a:ext cx="3574671" cy="2166467"/>
            </a:xfrm>
            <a:prstGeom prst="rect">
              <a:avLst/>
            </a:prstGeom>
          </p:spPr>
        </p:pic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7B6FB5CE-4C92-468F-A812-86A63A0D48BD}"/>
                </a:ext>
              </a:extLst>
            </p:cNvPr>
            <p:cNvSpPr txBox="1"/>
            <p:nvPr/>
          </p:nvSpPr>
          <p:spPr>
            <a:xfrm>
              <a:off x="7909359" y="1630846"/>
              <a:ext cx="34009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C000"/>
                  </a:solidFill>
                  <a:latin typeface="Trebuchet MS" pitchFamily="34" charset="0"/>
                </a:rPr>
                <a:t>Decay of false vacuum</a:t>
              </a:r>
              <a:endParaRPr lang="en-GB" sz="2200" b="1" dirty="0">
                <a:solidFill>
                  <a:srgbClr val="FFC000"/>
                </a:solidFill>
                <a:latin typeface="Trebuchet MS" pitchFamily="34" charset="0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96114EA9-1984-435E-B306-D4B71AF4C738}"/>
                </a:ext>
              </a:extLst>
            </p:cNvPr>
            <p:cNvSpPr txBox="1"/>
            <p:nvPr/>
          </p:nvSpPr>
          <p:spPr>
            <a:xfrm>
              <a:off x="8028850" y="4488003"/>
              <a:ext cx="3370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ook Antiqua" panose="02040602050305030304" pitchFamily="18" charset="0"/>
                </a:rPr>
                <a:t>S. Coleman, </a:t>
              </a:r>
              <a:r>
                <a:rPr lang="en-US" sz="1400" i="1" dirty="0">
                  <a:latin typeface="Book Antiqua" panose="02040602050305030304" pitchFamily="18" charset="0"/>
                </a:rPr>
                <a:t>Phys. Rev. D </a:t>
              </a:r>
              <a:r>
                <a:rPr lang="en-US" sz="1400" b="1" dirty="0">
                  <a:latin typeface="Book Antiqua" panose="02040602050305030304" pitchFamily="18" charset="0"/>
                </a:rPr>
                <a:t>15</a:t>
              </a:r>
              <a:r>
                <a:rPr lang="en-US" sz="1400" dirty="0">
                  <a:latin typeface="Book Antiqua" panose="02040602050305030304" pitchFamily="18" charset="0"/>
                </a:rPr>
                <a:t>, 2929 (1977)</a:t>
              </a:r>
              <a:endParaRPr lang="en-GB" sz="1400" dirty="0">
                <a:latin typeface="Book Antiqua" panose="02040602050305030304" pitchFamily="18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8788A7AE-7F5A-42BD-9F3A-FE5857FD732C}"/>
                </a:ext>
              </a:extLst>
            </p:cNvPr>
            <p:cNvSpPr txBox="1"/>
            <p:nvPr/>
          </p:nvSpPr>
          <p:spPr>
            <a:xfrm>
              <a:off x="8029816" y="2046365"/>
              <a:ext cx="2571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rebuchet MS" pitchFamily="34" charset="0"/>
                </a:rPr>
                <a:t>- Instanton solution</a:t>
              </a:r>
              <a:endParaRPr lang="en-GB" sz="1600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ovéPole 34">
            <a:extLst>
              <a:ext uri="{FF2B5EF4-FFF2-40B4-BE49-F238E27FC236}">
                <a16:creationId xmlns:a16="http://schemas.microsoft.com/office/drawing/2014/main" id="{E3BDFF18-EC1A-452C-A6D7-F62BA30DD50B}"/>
              </a:ext>
            </a:extLst>
          </p:cNvPr>
          <p:cNvSpPr txBox="1"/>
          <p:nvPr/>
        </p:nvSpPr>
        <p:spPr>
          <a:xfrm>
            <a:off x="495365" y="411566"/>
            <a:ext cx="514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Complex time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id="{144CDDDD-A603-4F84-A813-BEE4C926979F}"/>
                  </a:ext>
                </a:extLst>
              </p:cNvPr>
              <p:cNvSpPr txBox="1"/>
              <p:nvPr/>
            </p:nvSpPr>
            <p:spPr>
              <a:xfrm>
                <a:off x="609063" y="1020687"/>
                <a:ext cx="5396250" cy="195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 real at each moment of the tunnelling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 switches between </a:t>
                </a:r>
                <a:r>
                  <a:rPr lang="en-GB" b="1" dirty="0">
                    <a:latin typeface="Trebuchet MS" pitchFamily="34" charset="0"/>
                  </a:rPr>
                  <a:t>real </a:t>
                </a:r>
                <a:r>
                  <a:rPr lang="en-GB" dirty="0">
                    <a:latin typeface="Trebuchet MS" pitchFamily="34" charset="0"/>
                  </a:rPr>
                  <a:t>(allowed regions) and </a:t>
                </a:r>
                <a:r>
                  <a:rPr lang="en-GB" b="1" dirty="0">
                    <a:latin typeface="Trebuchet MS" pitchFamily="34" charset="0"/>
                  </a:rPr>
                  <a:t>imaginary</a:t>
                </a:r>
                <a:r>
                  <a:rPr lang="en-GB" dirty="0">
                    <a:latin typeface="Trebuchet MS" pitchFamily="34" charset="0"/>
                  </a:rPr>
                  <a:t> (forbidden regions) values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 in the allowed regions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 in the forbidden regions</a:t>
                </a:r>
              </a:p>
            </p:txBody>
          </p:sp>
        </mc:Choice>
        <mc:Fallback xmlns=""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id="{144CDDDD-A603-4F84-A813-BEE4C9269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3" y="1020687"/>
                <a:ext cx="5396250" cy="1952073"/>
              </a:xfrm>
              <a:prstGeom prst="rect">
                <a:avLst/>
              </a:prstGeom>
              <a:blipFill>
                <a:blip r:embed="rId3"/>
                <a:stretch>
                  <a:fillRect l="-791" t="-1869" b="-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0F0E6E71-C81B-4706-9000-DDF8BF2CE282}"/>
              </a:ext>
            </a:extLst>
          </p:cNvPr>
          <p:cNvCxnSpPr/>
          <p:nvPr/>
        </p:nvCxnSpPr>
        <p:spPr>
          <a:xfrm flipV="1">
            <a:off x="306158" y="3998416"/>
            <a:ext cx="0" cy="1843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6E7B2185-9B92-44C6-91DF-C5278A66B5FE}"/>
                  </a:ext>
                </a:extLst>
              </p:cNvPr>
              <p:cNvSpPr txBox="1"/>
              <p:nvPr/>
            </p:nvSpPr>
            <p:spPr>
              <a:xfrm>
                <a:off x="139636" y="3602073"/>
                <a:ext cx="43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i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6E7B2185-9B92-44C6-91DF-C5278A66B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3602073"/>
                <a:ext cx="43191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Skupina 35">
            <a:extLst>
              <a:ext uri="{FF2B5EF4-FFF2-40B4-BE49-F238E27FC236}">
                <a16:creationId xmlns:a16="http://schemas.microsoft.com/office/drawing/2014/main" id="{90AB6578-585D-48DC-8937-E9B3E994982D}"/>
              </a:ext>
            </a:extLst>
          </p:cNvPr>
          <p:cNvGrpSpPr/>
          <p:nvPr/>
        </p:nvGrpSpPr>
        <p:grpSpPr>
          <a:xfrm>
            <a:off x="623179" y="3812877"/>
            <a:ext cx="5967178" cy="2000432"/>
            <a:chOff x="3318478" y="4563375"/>
            <a:chExt cx="5967178" cy="2000432"/>
          </a:xfrm>
        </p:grpSpPr>
        <p:pic>
          <p:nvPicPr>
            <p:cNvPr id="37" name="Obrázek 36">
              <a:extLst>
                <a:ext uri="{FF2B5EF4-FFF2-40B4-BE49-F238E27FC236}">
                  <a16:creationId xmlns:a16="http://schemas.microsoft.com/office/drawing/2014/main" id="{724A55D3-CEA7-4AC0-80FA-62037F9F6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4246" y="4563375"/>
              <a:ext cx="4917056" cy="2000432"/>
            </a:xfrm>
            <a:prstGeom prst="rect">
              <a:avLst/>
            </a:prstGeom>
          </p:spPr>
        </p:pic>
        <p:cxnSp>
          <p:nvCxnSpPr>
            <p:cNvPr id="38" name="Přímá spojnice se šipkou 37">
              <a:extLst>
                <a:ext uri="{FF2B5EF4-FFF2-40B4-BE49-F238E27FC236}">
                  <a16:creationId xmlns:a16="http://schemas.microsoft.com/office/drawing/2014/main" id="{926D811F-EFED-4C1E-9074-12F378D8C218}"/>
                </a:ext>
              </a:extLst>
            </p:cNvPr>
            <p:cNvCxnSpPr/>
            <p:nvPr/>
          </p:nvCxnSpPr>
          <p:spPr>
            <a:xfrm>
              <a:off x="3318478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FAE992E1-5296-4DD8-976F-41F9DF88D0A9}"/>
                </a:ext>
              </a:extLst>
            </p:cNvPr>
            <p:cNvCxnSpPr>
              <a:cxnSpLocks/>
            </p:cNvCxnSpPr>
            <p:nvPr/>
          </p:nvCxnSpPr>
          <p:spPr>
            <a:xfrm>
              <a:off x="5133660" y="5532411"/>
              <a:ext cx="318234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0A93DCF2-F4C9-41F9-A6D7-68C9C75CA29B}"/>
                </a:ext>
              </a:extLst>
            </p:cNvPr>
            <p:cNvCxnSpPr>
              <a:cxnSpLocks/>
            </p:cNvCxnSpPr>
            <p:nvPr/>
          </p:nvCxnSpPr>
          <p:spPr>
            <a:xfrm>
              <a:off x="5970632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D41339AB-8FCD-4518-9D80-22A310439547}"/>
                </a:ext>
              </a:extLst>
            </p:cNvPr>
            <p:cNvCxnSpPr/>
            <p:nvPr/>
          </p:nvCxnSpPr>
          <p:spPr>
            <a:xfrm>
              <a:off x="5451894" y="5532411"/>
              <a:ext cx="51873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E4659864-B622-417B-867B-AA946D708743}"/>
                </a:ext>
              </a:extLst>
            </p:cNvPr>
            <p:cNvCxnSpPr>
              <a:cxnSpLocks/>
            </p:cNvCxnSpPr>
            <p:nvPr/>
          </p:nvCxnSpPr>
          <p:spPr>
            <a:xfrm>
              <a:off x="6867777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B77AF1DA-676E-41CA-B257-F8DB17AC013C}"/>
                </a:ext>
              </a:extLst>
            </p:cNvPr>
            <p:cNvCxnSpPr>
              <a:cxnSpLocks/>
            </p:cNvCxnSpPr>
            <p:nvPr/>
          </p:nvCxnSpPr>
          <p:spPr>
            <a:xfrm>
              <a:off x="6581955" y="5532411"/>
              <a:ext cx="2771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3CEA2ED7-CD59-418D-9929-41905DFB40BB}"/>
                </a:ext>
              </a:extLst>
            </p:cNvPr>
            <p:cNvCxnSpPr/>
            <p:nvPr/>
          </p:nvCxnSpPr>
          <p:spPr>
            <a:xfrm>
              <a:off x="7470474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86FECD08-DBB5-400F-9DB4-2E7F7948183F}"/>
                  </a:ext>
                </a:extLst>
              </p:cNvPr>
              <p:cNvSpPr txBox="1"/>
              <p:nvPr/>
            </p:nvSpPr>
            <p:spPr>
              <a:xfrm>
                <a:off x="5351152" y="5309069"/>
                <a:ext cx="727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FF99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86FECD08-DBB5-400F-9DB4-2E7F7948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152" y="5309069"/>
                <a:ext cx="727955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4B21D32C-D284-44F4-BA6D-83FD5E184143}"/>
              </a:ext>
            </a:extLst>
          </p:cNvPr>
          <p:cNvCxnSpPr/>
          <p:nvPr/>
        </p:nvCxnSpPr>
        <p:spPr>
          <a:xfrm flipV="1">
            <a:off x="2968831" y="5725066"/>
            <a:ext cx="126806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9B545362-22C0-4794-A687-722129DEE396}"/>
                  </a:ext>
                </a:extLst>
              </p:cNvPr>
              <p:cNvSpPr txBox="1"/>
              <p:nvPr/>
            </p:nvSpPr>
            <p:spPr>
              <a:xfrm>
                <a:off x="3314594" y="5728451"/>
                <a:ext cx="537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9B545362-22C0-4794-A687-722129DEE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94" y="5728451"/>
                <a:ext cx="53707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A5F23A0-4296-4447-A2CF-90BA78A1EC0B}"/>
              </a:ext>
            </a:extLst>
          </p:cNvPr>
          <p:cNvGrpSpPr/>
          <p:nvPr/>
        </p:nvGrpSpPr>
        <p:grpSpPr>
          <a:xfrm>
            <a:off x="7277515" y="3262782"/>
            <a:ext cx="4727540" cy="2845653"/>
            <a:chOff x="7109994" y="3116200"/>
            <a:chExt cx="4727540" cy="2845653"/>
          </a:xfrm>
        </p:grpSpPr>
        <p:cxnSp>
          <p:nvCxnSpPr>
            <p:cNvPr id="68" name="Přímá spojnice se šipkou 67">
              <a:extLst>
                <a:ext uri="{FF2B5EF4-FFF2-40B4-BE49-F238E27FC236}">
                  <a16:creationId xmlns:a16="http://schemas.microsoft.com/office/drawing/2014/main" id="{4ED554F8-B1D4-4D8B-B1C2-83C3D1014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4059" y="3531548"/>
              <a:ext cx="0" cy="2430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se šipkou 68">
              <a:extLst>
                <a:ext uri="{FF2B5EF4-FFF2-40B4-BE49-F238E27FC236}">
                  <a16:creationId xmlns:a16="http://schemas.microsoft.com/office/drawing/2014/main" id="{F1E9FCCD-7522-41B7-B85F-B5C5F63AC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3648" y="3782883"/>
              <a:ext cx="3499189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ovéPole 69">
                  <a:extLst>
                    <a:ext uri="{FF2B5EF4-FFF2-40B4-BE49-F238E27FC236}">
                      <a16:creationId xmlns:a16="http://schemas.microsoft.com/office/drawing/2014/main" id="{EA89A195-4396-40DA-A34F-0191488E889A}"/>
                    </a:ext>
                  </a:extLst>
                </p:cNvPr>
                <p:cNvSpPr txBox="1"/>
                <p:nvPr/>
              </p:nvSpPr>
              <p:spPr>
                <a:xfrm>
                  <a:off x="7109994" y="3116200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70" name="TextovéPole 69">
                  <a:extLst>
                    <a:ext uri="{FF2B5EF4-FFF2-40B4-BE49-F238E27FC236}">
                      <a16:creationId xmlns:a16="http://schemas.microsoft.com/office/drawing/2014/main" id="{EA89A195-4396-40DA-A34F-0191488E8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994" y="3116200"/>
                  <a:ext cx="1125780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ovéPole 70">
                  <a:extLst>
                    <a:ext uri="{FF2B5EF4-FFF2-40B4-BE49-F238E27FC236}">
                      <a16:creationId xmlns:a16="http://schemas.microsoft.com/office/drawing/2014/main" id="{F0B621EB-5F33-4C97-A3D5-69791C7110DE}"/>
                    </a:ext>
                  </a:extLst>
                </p:cNvPr>
                <p:cNvSpPr txBox="1"/>
                <p:nvPr/>
              </p:nvSpPr>
              <p:spPr>
                <a:xfrm>
                  <a:off x="10711754" y="3612305"/>
                  <a:ext cx="1125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71" name="TextovéPole 70">
                  <a:extLst>
                    <a:ext uri="{FF2B5EF4-FFF2-40B4-BE49-F238E27FC236}">
                      <a16:creationId xmlns:a16="http://schemas.microsoft.com/office/drawing/2014/main" id="{F0B621EB-5F33-4C97-A3D5-69791C7110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1754" y="3612305"/>
                  <a:ext cx="1125780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Přímá spojnice 76">
              <a:extLst>
                <a:ext uri="{FF2B5EF4-FFF2-40B4-BE49-F238E27FC236}">
                  <a16:creationId xmlns:a16="http://schemas.microsoft.com/office/drawing/2014/main" id="{3A26E45C-7552-4D36-A641-9D71F0427DB2}"/>
                </a:ext>
              </a:extLst>
            </p:cNvPr>
            <p:cNvCxnSpPr>
              <a:cxnSpLocks/>
            </p:cNvCxnSpPr>
            <p:nvPr/>
          </p:nvCxnSpPr>
          <p:spPr>
            <a:xfrm>
              <a:off x="7664059" y="3781582"/>
              <a:ext cx="1109991" cy="0"/>
            </a:xfrm>
            <a:prstGeom prst="line">
              <a:avLst/>
            </a:prstGeom>
            <a:ln w="508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nice 78">
              <a:extLst>
                <a:ext uri="{FF2B5EF4-FFF2-40B4-BE49-F238E27FC236}">
                  <a16:creationId xmlns:a16="http://schemas.microsoft.com/office/drawing/2014/main" id="{DB4B5DE4-3A27-4920-986E-EE6D2444F690}"/>
                </a:ext>
              </a:extLst>
            </p:cNvPr>
            <p:cNvCxnSpPr>
              <a:cxnSpLocks/>
            </p:cNvCxnSpPr>
            <p:nvPr/>
          </p:nvCxnSpPr>
          <p:spPr>
            <a:xfrm>
              <a:off x="8774048" y="3781582"/>
              <a:ext cx="0" cy="532370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81">
              <a:extLst>
                <a:ext uri="{FF2B5EF4-FFF2-40B4-BE49-F238E27FC236}">
                  <a16:creationId xmlns:a16="http://schemas.microsoft.com/office/drawing/2014/main" id="{812FF95A-19C7-44BA-B132-82AEFEE5C8C0}"/>
                </a:ext>
              </a:extLst>
            </p:cNvPr>
            <p:cNvCxnSpPr>
              <a:cxnSpLocks/>
            </p:cNvCxnSpPr>
            <p:nvPr/>
          </p:nvCxnSpPr>
          <p:spPr>
            <a:xfrm>
              <a:off x="8774048" y="4313952"/>
              <a:ext cx="488613" cy="0"/>
            </a:xfrm>
            <a:prstGeom prst="line">
              <a:avLst/>
            </a:prstGeom>
            <a:ln w="508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F97DAF04-E40F-43AC-AFF0-74D48D201C40}"/>
                </a:ext>
              </a:extLst>
            </p:cNvPr>
            <p:cNvCxnSpPr>
              <a:cxnSpLocks/>
            </p:cNvCxnSpPr>
            <p:nvPr/>
          </p:nvCxnSpPr>
          <p:spPr>
            <a:xfrm>
              <a:off x="9261809" y="4313952"/>
              <a:ext cx="0" cy="889626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nice 85">
              <a:extLst>
                <a:ext uri="{FF2B5EF4-FFF2-40B4-BE49-F238E27FC236}">
                  <a16:creationId xmlns:a16="http://schemas.microsoft.com/office/drawing/2014/main" id="{A65BBC3F-3F55-4722-AF2B-6B0E4FB455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1810" y="5203578"/>
              <a:ext cx="342878" cy="0"/>
            </a:xfrm>
            <a:prstGeom prst="line">
              <a:avLst/>
            </a:prstGeom>
            <a:ln w="508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16B957FF-92AB-45F4-81CF-8738FB675ED6}"/>
                </a:ext>
              </a:extLst>
            </p:cNvPr>
            <p:cNvCxnSpPr>
              <a:cxnSpLocks/>
            </p:cNvCxnSpPr>
            <p:nvPr/>
          </p:nvCxnSpPr>
          <p:spPr>
            <a:xfrm>
              <a:off x="9604688" y="5177379"/>
              <a:ext cx="0" cy="547687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nice 62">
              <a:extLst>
                <a:ext uri="{FF2B5EF4-FFF2-40B4-BE49-F238E27FC236}">
                  <a16:creationId xmlns:a16="http://schemas.microsoft.com/office/drawing/2014/main" id="{7998B209-9C32-44D9-A79F-86AF64868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4688" y="5725066"/>
              <a:ext cx="1179646" cy="0"/>
            </a:xfrm>
            <a:prstGeom prst="line">
              <a:avLst/>
            </a:prstGeom>
            <a:ln w="50800">
              <a:solidFill>
                <a:srgbClr val="0000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BB918DD-FE80-4A43-B94E-886EFB9018B5}"/>
                </a:ext>
              </a:extLst>
            </p:cNvPr>
            <p:cNvSpPr txBox="1"/>
            <p:nvPr/>
          </p:nvSpPr>
          <p:spPr>
            <a:xfrm>
              <a:off x="7645448" y="3454226"/>
              <a:ext cx="15885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0B4"/>
                  </a:solidFill>
                  <a:latin typeface="Trebuchet MS" pitchFamily="34" charset="0"/>
                </a:rPr>
                <a:t>real motion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E4D7192C-BA00-4490-9A4C-9EF437400EB4}"/>
                </a:ext>
              </a:extLst>
            </p:cNvPr>
            <p:cNvSpPr txBox="1"/>
            <p:nvPr/>
          </p:nvSpPr>
          <p:spPr>
            <a:xfrm rot="5400000">
              <a:off x="8853897" y="4605052"/>
              <a:ext cx="11796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tunnelling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ovéPole 66">
                <a:extLst>
                  <a:ext uri="{FF2B5EF4-FFF2-40B4-BE49-F238E27FC236}">
                    <a16:creationId xmlns:a16="http://schemas.microsoft.com/office/drawing/2014/main" id="{C28D088F-FB7E-4C83-915A-E8A8DB4AA5C9}"/>
                  </a:ext>
                </a:extLst>
              </p:cNvPr>
              <p:cNvSpPr txBox="1"/>
              <p:nvPr/>
            </p:nvSpPr>
            <p:spPr>
              <a:xfrm>
                <a:off x="7165896" y="340948"/>
                <a:ext cx="4874860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7" name="TextovéPole 66">
                <a:extLst>
                  <a:ext uri="{FF2B5EF4-FFF2-40B4-BE49-F238E27FC236}">
                    <a16:creationId xmlns:a16="http://schemas.microsoft.com/office/drawing/2014/main" id="{C28D088F-FB7E-4C83-915A-E8A8DB4AA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896" y="340948"/>
                <a:ext cx="4874860" cy="7935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ovéPole 47">
            <a:extLst>
              <a:ext uri="{FF2B5EF4-FFF2-40B4-BE49-F238E27FC236}">
                <a16:creationId xmlns:a16="http://schemas.microsoft.com/office/drawing/2014/main" id="{F488E876-E921-4351-83E5-519A13FC8E97}"/>
              </a:ext>
            </a:extLst>
          </p:cNvPr>
          <p:cNvSpPr txBox="1"/>
          <p:nvPr/>
        </p:nvSpPr>
        <p:spPr>
          <a:xfrm>
            <a:off x="626943" y="3089989"/>
            <a:ext cx="6322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ook Antiqua" panose="02040602050305030304" pitchFamily="18" charset="0"/>
              </a:rPr>
              <a:t>J. Le </a:t>
            </a:r>
            <a:r>
              <a:rPr lang="en-GB" sz="1400" dirty="0" err="1">
                <a:latin typeface="Book Antiqua" panose="02040602050305030304" pitchFamily="18" charset="0"/>
              </a:rPr>
              <a:t>Deunff</a:t>
            </a:r>
            <a:r>
              <a:rPr lang="en-GB" sz="1400" dirty="0">
                <a:latin typeface="Book Antiqua" panose="02040602050305030304" pitchFamily="18" charset="0"/>
              </a:rPr>
              <a:t>, A. </a:t>
            </a:r>
            <a:r>
              <a:rPr lang="en-GB" sz="1400" dirty="0" err="1">
                <a:latin typeface="Book Antiqua" panose="02040602050305030304" pitchFamily="18" charset="0"/>
              </a:rPr>
              <a:t>Mouchet</a:t>
            </a:r>
            <a:r>
              <a:rPr lang="en-GB" sz="1400" dirty="0">
                <a:latin typeface="Book Antiqua" panose="02040602050305030304" pitchFamily="18" charset="0"/>
              </a:rPr>
              <a:t>, </a:t>
            </a:r>
            <a:r>
              <a:rPr lang="en-GB" sz="1400" i="1" dirty="0">
                <a:latin typeface="Book Antiqua" panose="02040602050305030304" pitchFamily="18" charset="0"/>
              </a:rPr>
              <a:t>Phys. Rev. E </a:t>
            </a:r>
            <a:r>
              <a:rPr lang="en-GB" sz="1400" b="1" dirty="0">
                <a:latin typeface="Book Antiqua" panose="02040602050305030304" pitchFamily="18" charset="0"/>
              </a:rPr>
              <a:t>81</a:t>
            </a:r>
            <a:r>
              <a:rPr lang="en-GB" sz="1400" dirty="0">
                <a:latin typeface="Book Antiqua" panose="02040602050305030304" pitchFamily="18" charset="0"/>
              </a:rPr>
              <a:t>, 046205 (2010)</a:t>
            </a:r>
          </a:p>
          <a:p>
            <a:r>
              <a:rPr lang="en-US" sz="1400" dirty="0">
                <a:latin typeface="Book Antiqua" panose="02040602050305030304" pitchFamily="18" charset="0"/>
              </a:rPr>
              <a:t>S.F. </a:t>
            </a:r>
            <a:r>
              <a:rPr lang="en-US" sz="1400" dirty="0" err="1">
                <a:latin typeface="Book Antiqua" panose="02040602050305030304" pitchFamily="18" charset="0"/>
              </a:rPr>
              <a:t>Bramberger</a:t>
            </a:r>
            <a:r>
              <a:rPr lang="en-US" sz="1400" dirty="0">
                <a:latin typeface="Book Antiqua" panose="02040602050305030304" pitchFamily="18" charset="0"/>
              </a:rPr>
              <a:t>, G. </a:t>
            </a:r>
            <a:r>
              <a:rPr lang="en-US" sz="1400" dirty="0" err="1">
                <a:latin typeface="Book Antiqua" panose="02040602050305030304" pitchFamily="18" charset="0"/>
              </a:rPr>
              <a:t>Lavrelashvili</a:t>
            </a:r>
            <a:r>
              <a:rPr lang="en-US" sz="1400" dirty="0">
                <a:latin typeface="Book Antiqua" panose="02040602050305030304" pitchFamily="18" charset="0"/>
              </a:rPr>
              <a:t>, J.-L. </a:t>
            </a:r>
            <a:r>
              <a:rPr lang="en-US" sz="1400" dirty="0" err="1">
                <a:latin typeface="Book Antiqua" panose="02040602050305030304" pitchFamily="18" charset="0"/>
              </a:rPr>
              <a:t>Lehners</a:t>
            </a:r>
            <a:r>
              <a:rPr lang="en-US" sz="1400" dirty="0">
                <a:latin typeface="Book Antiqua" panose="02040602050305030304" pitchFamily="18" charset="0"/>
              </a:rPr>
              <a:t>, </a:t>
            </a:r>
            <a:r>
              <a:rPr lang="en-US" sz="1400" i="1" dirty="0">
                <a:latin typeface="Book Antiqua" panose="02040602050305030304" pitchFamily="18" charset="0"/>
              </a:rPr>
              <a:t>Phys. Rev. D </a:t>
            </a:r>
            <a:r>
              <a:rPr lang="en-US" sz="1400" b="1" dirty="0">
                <a:latin typeface="Book Antiqua" panose="02040602050305030304" pitchFamily="18" charset="0"/>
              </a:rPr>
              <a:t>94</a:t>
            </a:r>
            <a:r>
              <a:rPr lang="en-US" sz="1400" dirty="0">
                <a:latin typeface="Book Antiqua" panose="02040602050305030304" pitchFamily="18" charset="0"/>
              </a:rPr>
              <a:t>, 064032 (2016)</a:t>
            </a:r>
            <a:endParaRPr lang="en-GB" sz="1400" dirty="0">
              <a:latin typeface="Book Antiqua" panose="02040602050305030304" pitchFamily="18" charset="0"/>
            </a:endParaRPr>
          </a:p>
          <a:p>
            <a:endParaRPr lang="en-GB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5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61375" y="664100"/>
            <a:ext cx="268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>
                <a:solidFill>
                  <a:srgbClr val="00B0F0"/>
                </a:solidFill>
                <a:latin typeface="Trebuchet MS" pitchFamily="34" charset="0"/>
              </a:rPr>
              <a:t>Outline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FC732E-61D5-46FC-AF0D-BB834517D93C}"/>
              </a:ext>
            </a:extLst>
          </p:cNvPr>
          <p:cNvSpPr txBox="1"/>
          <p:nvPr/>
        </p:nvSpPr>
        <p:spPr>
          <a:xfrm>
            <a:off x="2261374" y="1842006"/>
            <a:ext cx="759460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Trebuchet MS" pitchFamily="34" charset="0"/>
              </a:rPr>
              <a:t>Motivation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Trebuchet MS" pitchFamily="34" charset="0"/>
              </a:rPr>
              <a:t>Theory</a:t>
            </a:r>
          </a:p>
          <a:p>
            <a:pPr marL="914400" lvl="1" indent="-457200">
              <a:spcAft>
                <a:spcPts val="300"/>
              </a:spcAft>
              <a:buFont typeface="Trebuchet MS" panose="020B0603020202020204" pitchFamily="34" charset="0"/>
              <a:buChar char="−"/>
            </a:pPr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Continuum level density</a:t>
            </a:r>
          </a:p>
          <a:p>
            <a:pPr marL="914400" lvl="1" indent="-457200">
              <a:spcAft>
                <a:spcPts val="300"/>
              </a:spcAft>
              <a:buFont typeface="Trebuchet MS" panose="020B0603020202020204" pitchFamily="34" charset="0"/>
              <a:buChar char="−"/>
            </a:pPr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Complex scaling method</a:t>
            </a:r>
          </a:p>
          <a:p>
            <a:pPr marL="914400" lvl="1" indent="-457200">
              <a:spcAft>
                <a:spcPts val="300"/>
              </a:spcAft>
              <a:buFont typeface="Trebuchet MS" panose="020B0603020202020204" pitchFamily="34" charset="0"/>
              <a:buChar char="−"/>
            </a:pPr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Complex time shift</a:t>
            </a:r>
          </a:p>
          <a:p>
            <a:pPr marL="914400" lvl="1" indent="-457200">
              <a:spcAft>
                <a:spcPts val="300"/>
              </a:spcAft>
              <a:buFont typeface="Trebuchet MS" panose="020B0603020202020204" pitchFamily="34" charset="0"/>
              <a:buChar char="−"/>
            </a:pPr>
            <a:r>
              <a:rPr lang="en-GB" sz="2400" dirty="0">
                <a:solidFill>
                  <a:schemeClr val="bg1"/>
                </a:solidFill>
                <a:latin typeface="Trebuchet MS" pitchFamily="34" charset="0"/>
              </a:rPr>
              <a:t>ESQPT-like singularities in the continuum LD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Trebuchet MS" pitchFamily="34" charset="0"/>
              </a:rPr>
              <a:t>Numerical results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Trebuchet MS" pitchFamily="34" charset="0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50130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1A8AFC1B-FD3E-4143-BAEC-AE4EE09BA8EB}"/>
              </a:ext>
            </a:extLst>
          </p:cNvPr>
          <p:cNvCxnSpPr/>
          <p:nvPr/>
        </p:nvCxnSpPr>
        <p:spPr>
          <a:xfrm flipV="1">
            <a:off x="306158" y="3998416"/>
            <a:ext cx="0" cy="1843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88EB7D0B-7F2A-4057-A150-7EC7E0E91EE8}"/>
                  </a:ext>
                </a:extLst>
              </p:cNvPr>
              <p:cNvSpPr txBox="1"/>
              <p:nvPr/>
            </p:nvSpPr>
            <p:spPr>
              <a:xfrm>
                <a:off x="139636" y="3602073"/>
                <a:ext cx="43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i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88EB7D0B-7F2A-4057-A150-7EC7E0E91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3602073"/>
                <a:ext cx="43191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Obrázek 52">
            <a:extLst>
              <a:ext uri="{FF2B5EF4-FFF2-40B4-BE49-F238E27FC236}">
                <a16:creationId xmlns:a16="http://schemas.microsoft.com/office/drawing/2014/main" id="{6B706D39-29AF-4E33-8BAA-DC41D77CF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41" y="1256441"/>
            <a:ext cx="5601559" cy="5601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2AB2C2E4-3246-4D37-991A-5C2D93DB9E44}"/>
                  </a:ext>
                </a:extLst>
              </p:cNvPr>
              <p:cNvSpPr txBox="1"/>
              <p:nvPr/>
            </p:nvSpPr>
            <p:spPr>
              <a:xfrm>
                <a:off x="7165896" y="340948"/>
                <a:ext cx="4874860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2AB2C2E4-3246-4D37-991A-5C2D93DB9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896" y="340948"/>
                <a:ext cx="4874860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>
            <a:extLst>
              <a:ext uri="{FF2B5EF4-FFF2-40B4-BE49-F238E27FC236}">
                <a16:creationId xmlns:a16="http://schemas.microsoft.com/office/drawing/2014/main" id="{EE0A3385-B57C-4401-AACC-4B9C55254331}"/>
              </a:ext>
            </a:extLst>
          </p:cNvPr>
          <p:cNvSpPr txBox="1"/>
          <p:nvPr/>
        </p:nvSpPr>
        <p:spPr>
          <a:xfrm>
            <a:off x="329988" y="6207436"/>
            <a:ext cx="60773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>
                <a:latin typeface="Trebuchet MS" pitchFamily="34" charset="0"/>
              </a:rPr>
              <a:t>…And what happens at energies of the stationary points?</a:t>
            </a:r>
          </a:p>
        </p:txBody>
      </p: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0DC33E87-8531-4A2D-8482-5BC35EE1C994}"/>
              </a:ext>
            </a:extLst>
          </p:cNvPr>
          <p:cNvGrpSpPr/>
          <p:nvPr/>
        </p:nvGrpSpPr>
        <p:grpSpPr>
          <a:xfrm>
            <a:off x="623179" y="3812877"/>
            <a:ext cx="5967178" cy="2000432"/>
            <a:chOff x="3318478" y="4563375"/>
            <a:chExt cx="5967178" cy="2000432"/>
          </a:xfrm>
        </p:grpSpPr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085EC2A5-3450-4C16-ACBC-BDE1E8FA2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4246" y="4563375"/>
              <a:ext cx="4917056" cy="2000432"/>
            </a:xfrm>
            <a:prstGeom prst="rect">
              <a:avLst/>
            </a:prstGeom>
          </p:spPr>
        </p:pic>
        <p:cxnSp>
          <p:nvCxnSpPr>
            <p:cNvPr id="41" name="Přímá spojnice se šipkou 40">
              <a:extLst>
                <a:ext uri="{FF2B5EF4-FFF2-40B4-BE49-F238E27FC236}">
                  <a16:creationId xmlns:a16="http://schemas.microsoft.com/office/drawing/2014/main" id="{778699B9-19C0-4CAB-A6D7-A99A8E175001}"/>
                </a:ext>
              </a:extLst>
            </p:cNvPr>
            <p:cNvCxnSpPr/>
            <p:nvPr/>
          </p:nvCxnSpPr>
          <p:spPr>
            <a:xfrm>
              <a:off x="3318478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4602DBFC-D2BA-4EFB-8903-C082DFAF83B7}"/>
                </a:ext>
              </a:extLst>
            </p:cNvPr>
            <p:cNvCxnSpPr>
              <a:cxnSpLocks/>
            </p:cNvCxnSpPr>
            <p:nvPr/>
          </p:nvCxnSpPr>
          <p:spPr>
            <a:xfrm>
              <a:off x="5133660" y="5532411"/>
              <a:ext cx="318234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FD1B9119-23FF-41D7-9F25-1C9EBCBA674F}"/>
                </a:ext>
              </a:extLst>
            </p:cNvPr>
            <p:cNvCxnSpPr>
              <a:cxnSpLocks/>
            </p:cNvCxnSpPr>
            <p:nvPr/>
          </p:nvCxnSpPr>
          <p:spPr>
            <a:xfrm>
              <a:off x="5970632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AF89E53A-D5AC-4D9F-BF80-A8574C7A3043}"/>
                </a:ext>
              </a:extLst>
            </p:cNvPr>
            <p:cNvCxnSpPr/>
            <p:nvPr/>
          </p:nvCxnSpPr>
          <p:spPr>
            <a:xfrm>
              <a:off x="5451894" y="5532411"/>
              <a:ext cx="51873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FA0053CE-9742-4E5E-88F9-5E8B034D331E}"/>
                </a:ext>
              </a:extLst>
            </p:cNvPr>
            <p:cNvCxnSpPr>
              <a:cxnSpLocks/>
            </p:cNvCxnSpPr>
            <p:nvPr/>
          </p:nvCxnSpPr>
          <p:spPr>
            <a:xfrm>
              <a:off x="6867777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9660A7B9-F946-45DB-B9B5-F5E29689184A}"/>
                </a:ext>
              </a:extLst>
            </p:cNvPr>
            <p:cNvCxnSpPr>
              <a:cxnSpLocks/>
            </p:cNvCxnSpPr>
            <p:nvPr/>
          </p:nvCxnSpPr>
          <p:spPr>
            <a:xfrm>
              <a:off x="6581955" y="5532411"/>
              <a:ext cx="2771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se šipkou 39">
              <a:extLst>
                <a:ext uri="{FF2B5EF4-FFF2-40B4-BE49-F238E27FC236}">
                  <a16:creationId xmlns:a16="http://schemas.microsoft.com/office/drawing/2014/main" id="{EEC7FD4C-86DC-4C27-8F5C-3B727ED96941}"/>
                </a:ext>
              </a:extLst>
            </p:cNvPr>
            <p:cNvCxnSpPr/>
            <p:nvPr/>
          </p:nvCxnSpPr>
          <p:spPr>
            <a:xfrm>
              <a:off x="7470474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id="{E2C80283-A7CA-4DF5-BE42-19471445E76D}"/>
                  </a:ext>
                </a:extLst>
              </p:cNvPr>
              <p:cNvSpPr txBox="1"/>
              <p:nvPr/>
            </p:nvSpPr>
            <p:spPr>
              <a:xfrm>
                <a:off x="5351152" y="5309069"/>
                <a:ext cx="727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solidFill>
                    <a:srgbClr val="FF99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id="{E2C80283-A7CA-4DF5-BE42-19471445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152" y="5309069"/>
                <a:ext cx="727955" cy="369332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D15C6AA8-EF12-4A29-8666-38C82C357DCF}"/>
              </a:ext>
            </a:extLst>
          </p:cNvPr>
          <p:cNvCxnSpPr/>
          <p:nvPr/>
        </p:nvCxnSpPr>
        <p:spPr>
          <a:xfrm flipV="1">
            <a:off x="2968831" y="5725066"/>
            <a:ext cx="126806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5F9492A6-08D8-4853-A2EA-2B572A0C37DC}"/>
                  </a:ext>
                </a:extLst>
              </p:cNvPr>
              <p:cNvSpPr txBox="1"/>
              <p:nvPr/>
            </p:nvSpPr>
            <p:spPr>
              <a:xfrm>
                <a:off x="3314594" y="5728451"/>
                <a:ext cx="537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5F9492A6-08D8-4853-A2EA-2B572A0C3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94" y="5728451"/>
                <a:ext cx="53707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ál 5">
            <a:extLst>
              <a:ext uri="{FF2B5EF4-FFF2-40B4-BE49-F238E27FC236}">
                <a16:creationId xmlns:a16="http://schemas.microsoft.com/office/drawing/2014/main" id="{0B518C0F-4EFA-44C7-B277-AA76AA7FABE1}"/>
              </a:ext>
            </a:extLst>
          </p:cNvPr>
          <p:cNvSpPr/>
          <p:nvPr/>
        </p:nvSpPr>
        <p:spPr>
          <a:xfrm>
            <a:off x="2438361" y="4451229"/>
            <a:ext cx="318234" cy="27333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C72334F-4215-4A5A-A35C-ADD5044E8BB3}"/>
              </a:ext>
            </a:extLst>
          </p:cNvPr>
          <p:cNvSpPr/>
          <p:nvPr/>
        </p:nvSpPr>
        <p:spPr>
          <a:xfrm>
            <a:off x="2911816" y="5178921"/>
            <a:ext cx="318234" cy="27333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0EBCCA94-6E40-4DDA-BBB5-A8C24721186F}"/>
              </a:ext>
            </a:extLst>
          </p:cNvPr>
          <p:cNvSpPr/>
          <p:nvPr/>
        </p:nvSpPr>
        <p:spPr>
          <a:xfrm>
            <a:off x="3408358" y="3715097"/>
            <a:ext cx="318234" cy="27333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CF20C805-7EC6-42A0-9E43-8C4A53389ED2}"/>
              </a:ext>
            </a:extLst>
          </p:cNvPr>
          <p:cNvSpPr/>
          <p:nvPr/>
        </p:nvSpPr>
        <p:spPr>
          <a:xfrm>
            <a:off x="3866137" y="4843483"/>
            <a:ext cx="318234" cy="27333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9D9F799B-C084-4865-9B91-68E23A2B0235}"/>
              </a:ext>
            </a:extLst>
          </p:cNvPr>
          <p:cNvSpPr/>
          <p:nvPr/>
        </p:nvSpPr>
        <p:spPr>
          <a:xfrm>
            <a:off x="4319822" y="4096392"/>
            <a:ext cx="318234" cy="27333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9C5FF346-15A1-45B1-97A5-F132671C114A}"/>
                  </a:ext>
                </a:extLst>
              </p:cNvPr>
              <p:cNvSpPr txBox="1"/>
              <p:nvPr/>
            </p:nvSpPr>
            <p:spPr>
              <a:xfrm>
                <a:off x="609063" y="1020687"/>
                <a:ext cx="5396250" cy="195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latin typeface="Trebuchet MS" pitchFamily="34" charset="0"/>
                  </a:rPr>
                  <a:t> real at each moment of the tunnelling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>
                    <a:latin typeface="Trebuchet MS" pitchFamily="34" charset="0"/>
                  </a:rPr>
                  <a:t> switches between </a:t>
                </a:r>
                <a:r>
                  <a:rPr lang="en-GB" b="1">
                    <a:latin typeface="Trebuchet MS" pitchFamily="34" charset="0"/>
                  </a:rPr>
                  <a:t>real </a:t>
                </a:r>
                <a:r>
                  <a:rPr lang="en-GB">
                    <a:latin typeface="Trebuchet MS" pitchFamily="34" charset="0"/>
                  </a:rPr>
                  <a:t>(allowed regions) and </a:t>
                </a:r>
                <a:r>
                  <a:rPr lang="en-GB" b="1">
                    <a:latin typeface="Trebuchet MS" pitchFamily="34" charset="0"/>
                  </a:rPr>
                  <a:t>imaginary</a:t>
                </a:r>
                <a:r>
                  <a:rPr lang="en-GB">
                    <a:latin typeface="Trebuchet MS" pitchFamily="34" charset="0"/>
                  </a:rPr>
                  <a:t> (forbidden regions) values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>
                    <a:latin typeface="Trebuchet MS" pitchFamily="34" charset="0"/>
                  </a:rPr>
                  <a:t> in the allowed regions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>
                    <a:latin typeface="Trebuchet MS" pitchFamily="34" charset="0"/>
                  </a:rPr>
                  <a:t> in the forbidden regions</a:t>
                </a:r>
              </a:p>
            </p:txBody>
          </p:sp>
        </mc:Choice>
        <mc:Fallback xmlns=""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9C5FF346-15A1-45B1-97A5-F132671C1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3" y="1020687"/>
                <a:ext cx="5396250" cy="1952073"/>
              </a:xfrm>
              <a:prstGeom prst="rect">
                <a:avLst/>
              </a:prstGeom>
              <a:blipFill>
                <a:blip r:embed="rId9"/>
                <a:stretch>
                  <a:fillRect l="-791" t="-1869" b="-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ovéPole 26">
            <a:extLst>
              <a:ext uri="{FF2B5EF4-FFF2-40B4-BE49-F238E27FC236}">
                <a16:creationId xmlns:a16="http://schemas.microsoft.com/office/drawing/2014/main" id="{237D1B94-C90B-423F-8ADD-D621DBDA0956}"/>
              </a:ext>
            </a:extLst>
          </p:cNvPr>
          <p:cNvSpPr txBox="1"/>
          <p:nvPr/>
        </p:nvSpPr>
        <p:spPr>
          <a:xfrm>
            <a:off x="495365" y="411566"/>
            <a:ext cx="514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>
                <a:solidFill>
                  <a:srgbClr val="0000B4"/>
                </a:solidFill>
                <a:latin typeface="Trebuchet MS" pitchFamily="34" charset="0"/>
              </a:rPr>
              <a:t>Complex time shift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9882A31-40DF-4DCA-BD65-2761D8E1548B}"/>
              </a:ext>
            </a:extLst>
          </p:cNvPr>
          <p:cNvSpPr txBox="1"/>
          <p:nvPr/>
        </p:nvSpPr>
        <p:spPr>
          <a:xfrm>
            <a:off x="626943" y="3089989"/>
            <a:ext cx="6322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ook Antiqua" panose="02040602050305030304" pitchFamily="18" charset="0"/>
              </a:rPr>
              <a:t>J. Le </a:t>
            </a:r>
            <a:r>
              <a:rPr lang="en-GB" sz="1400" dirty="0" err="1">
                <a:latin typeface="Book Antiqua" panose="02040602050305030304" pitchFamily="18" charset="0"/>
              </a:rPr>
              <a:t>Deunff</a:t>
            </a:r>
            <a:r>
              <a:rPr lang="en-GB" sz="1400" dirty="0">
                <a:latin typeface="Book Antiqua" panose="02040602050305030304" pitchFamily="18" charset="0"/>
              </a:rPr>
              <a:t>, A. </a:t>
            </a:r>
            <a:r>
              <a:rPr lang="en-GB" sz="1400" dirty="0" err="1">
                <a:latin typeface="Book Antiqua" panose="02040602050305030304" pitchFamily="18" charset="0"/>
              </a:rPr>
              <a:t>Mouchet</a:t>
            </a:r>
            <a:r>
              <a:rPr lang="en-GB" sz="1400" dirty="0">
                <a:latin typeface="Book Antiqua" panose="02040602050305030304" pitchFamily="18" charset="0"/>
              </a:rPr>
              <a:t>, </a:t>
            </a:r>
            <a:r>
              <a:rPr lang="en-GB" sz="1400" i="1" dirty="0">
                <a:latin typeface="Book Antiqua" panose="02040602050305030304" pitchFamily="18" charset="0"/>
              </a:rPr>
              <a:t>Phys. Rev. E </a:t>
            </a:r>
            <a:r>
              <a:rPr lang="en-GB" sz="1400" b="1" dirty="0">
                <a:latin typeface="Book Antiqua" panose="02040602050305030304" pitchFamily="18" charset="0"/>
              </a:rPr>
              <a:t>81</a:t>
            </a:r>
            <a:r>
              <a:rPr lang="en-GB" sz="1400" dirty="0">
                <a:latin typeface="Book Antiqua" panose="02040602050305030304" pitchFamily="18" charset="0"/>
              </a:rPr>
              <a:t>, 046205 (2010)</a:t>
            </a:r>
          </a:p>
          <a:p>
            <a:r>
              <a:rPr lang="en-US" sz="1400" dirty="0">
                <a:latin typeface="Book Antiqua" panose="02040602050305030304" pitchFamily="18" charset="0"/>
              </a:rPr>
              <a:t>S.F. </a:t>
            </a:r>
            <a:r>
              <a:rPr lang="en-US" sz="1400" dirty="0" err="1">
                <a:latin typeface="Book Antiqua" panose="02040602050305030304" pitchFamily="18" charset="0"/>
              </a:rPr>
              <a:t>Bramberger</a:t>
            </a:r>
            <a:r>
              <a:rPr lang="en-US" sz="1400" dirty="0">
                <a:latin typeface="Book Antiqua" panose="02040602050305030304" pitchFamily="18" charset="0"/>
              </a:rPr>
              <a:t>, G. </a:t>
            </a:r>
            <a:r>
              <a:rPr lang="en-US" sz="1400" dirty="0" err="1">
                <a:latin typeface="Book Antiqua" panose="02040602050305030304" pitchFamily="18" charset="0"/>
              </a:rPr>
              <a:t>Lavrelashvili</a:t>
            </a:r>
            <a:r>
              <a:rPr lang="en-US" sz="1400" dirty="0">
                <a:latin typeface="Book Antiqua" panose="02040602050305030304" pitchFamily="18" charset="0"/>
              </a:rPr>
              <a:t>, J.-L. </a:t>
            </a:r>
            <a:r>
              <a:rPr lang="en-US" sz="1400" dirty="0" err="1">
                <a:latin typeface="Book Antiqua" panose="02040602050305030304" pitchFamily="18" charset="0"/>
              </a:rPr>
              <a:t>Lehners</a:t>
            </a:r>
            <a:r>
              <a:rPr lang="en-US" sz="1400" dirty="0">
                <a:latin typeface="Book Antiqua" panose="02040602050305030304" pitchFamily="18" charset="0"/>
              </a:rPr>
              <a:t>, </a:t>
            </a:r>
            <a:r>
              <a:rPr lang="en-US" sz="1400" i="1" dirty="0">
                <a:latin typeface="Book Antiqua" panose="02040602050305030304" pitchFamily="18" charset="0"/>
              </a:rPr>
              <a:t>Phys. Rev. D </a:t>
            </a:r>
            <a:r>
              <a:rPr lang="en-US" sz="1400" b="1" dirty="0">
                <a:latin typeface="Book Antiqua" panose="02040602050305030304" pitchFamily="18" charset="0"/>
              </a:rPr>
              <a:t>94</a:t>
            </a:r>
            <a:r>
              <a:rPr lang="en-US" sz="1400" dirty="0">
                <a:latin typeface="Book Antiqua" panose="02040602050305030304" pitchFamily="18" charset="0"/>
              </a:rPr>
              <a:t>, 064032 (2016)</a:t>
            </a:r>
            <a:endParaRPr lang="en-GB" sz="1400" dirty="0">
              <a:latin typeface="Book Antiqua" panose="02040602050305030304" pitchFamily="18" charset="0"/>
            </a:endParaRPr>
          </a:p>
          <a:p>
            <a:endParaRPr lang="en-GB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ovéPole 190"/>
          <p:cNvSpPr txBox="1"/>
          <p:nvPr/>
        </p:nvSpPr>
        <p:spPr>
          <a:xfrm>
            <a:off x="163174" y="1615068"/>
            <a:ext cx="128287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rebuchet MS" pitchFamily="34" charset="0"/>
              </a:rPr>
              <a:t>Quadratic minimum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325090" y="1068571"/>
            <a:ext cx="2025159" cy="1419027"/>
            <a:chOff x="747880" y="5021572"/>
            <a:chExt cx="2025159" cy="1419027"/>
          </a:xfrm>
        </p:grpSpPr>
        <p:cxnSp>
          <p:nvCxnSpPr>
            <p:cNvPr id="219" name="Přímá spojnice se šipkou 218"/>
            <p:cNvCxnSpPr/>
            <p:nvPr/>
          </p:nvCxnSpPr>
          <p:spPr>
            <a:xfrm>
              <a:off x="747880" y="6113772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Přímá spojnice se šipkou 219"/>
            <p:cNvCxnSpPr/>
            <p:nvPr/>
          </p:nvCxnSpPr>
          <p:spPr>
            <a:xfrm flipV="1">
              <a:off x="887580" y="5021572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Přímá spojnice 220"/>
            <p:cNvCxnSpPr/>
            <p:nvPr/>
          </p:nvCxnSpPr>
          <p:spPr>
            <a:xfrm>
              <a:off x="1713080" y="5072372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ovéPole 221"/>
                <p:cNvSpPr txBox="1"/>
                <p:nvPr/>
              </p:nvSpPr>
              <p:spPr>
                <a:xfrm>
                  <a:off x="2428797" y="6132822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22" name="TextovéPole 2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797" y="6132822"/>
                  <a:ext cx="305453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TextovéPole 222"/>
                <p:cNvSpPr txBox="1"/>
                <p:nvPr/>
              </p:nvSpPr>
              <p:spPr>
                <a:xfrm>
                  <a:off x="1606728" y="6132822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23" name="TextovéPole 2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728" y="6132822"/>
                  <a:ext cx="457817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4" name="Volný tvar 223"/>
            <p:cNvSpPr/>
            <p:nvPr/>
          </p:nvSpPr>
          <p:spPr>
            <a:xfrm>
              <a:off x="883135" y="5769186"/>
              <a:ext cx="831850" cy="127000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5" name="Volný tvar 224"/>
            <p:cNvSpPr/>
            <p:nvPr/>
          </p:nvSpPr>
          <p:spPr>
            <a:xfrm>
              <a:off x="1708635" y="5229436"/>
              <a:ext cx="799844" cy="349250"/>
            </a:xfrm>
            <a:custGeom>
              <a:avLst/>
              <a:gdLst>
                <a:gd name="connsiteX0" fmla="*/ 0 w 901700"/>
                <a:gd name="connsiteY0" fmla="*/ 349250 h 349250"/>
                <a:gd name="connsiteX1" fmla="*/ 381000 w 901700"/>
                <a:gd name="connsiteY1" fmla="*/ 254000 h 349250"/>
                <a:gd name="connsiteX2" fmla="*/ 901700 w 901700"/>
                <a:gd name="connsiteY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349250">
                  <a:moveTo>
                    <a:pt x="0" y="349250"/>
                  </a:moveTo>
                  <a:cubicBezTo>
                    <a:pt x="115358" y="330729"/>
                    <a:pt x="230717" y="312208"/>
                    <a:pt x="381000" y="254000"/>
                  </a:cubicBezTo>
                  <a:cubicBezTo>
                    <a:pt x="531283" y="195792"/>
                    <a:pt x="716491" y="97896"/>
                    <a:pt x="901700" y="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7" name="TextovéPole 226"/>
            <p:cNvSpPr txBox="1"/>
            <p:nvPr/>
          </p:nvSpPr>
          <p:spPr>
            <a:xfrm>
              <a:off x="1855882" y="5620865"/>
              <a:ext cx="917157" cy="3231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jump up</a:t>
              </a:r>
            </a:p>
          </p:txBody>
        </p:sp>
      </p:grpSp>
      <p:grpSp>
        <p:nvGrpSpPr>
          <p:cNvPr id="208" name="Skupina 207"/>
          <p:cNvGrpSpPr/>
          <p:nvPr/>
        </p:nvGrpSpPr>
        <p:grpSpPr>
          <a:xfrm>
            <a:off x="4322274" y="2452390"/>
            <a:ext cx="2226723" cy="1507996"/>
            <a:chOff x="2637658" y="4189681"/>
            <a:chExt cx="2226723" cy="1507996"/>
          </a:xfrm>
        </p:grpSpPr>
        <p:sp>
          <p:nvSpPr>
            <p:cNvPr id="209" name="Volný tvar 208"/>
            <p:cNvSpPr/>
            <p:nvPr/>
          </p:nvSpPr>
          <p:spPr>
            <a:xfrm>
              <a:off x="2777358" y="4405650"/>
              <a:ext cx="800100" cy="760026"/>
            </a:xfrm>
            <a:custGeom>
              <a:avLst/>
              <a:gdLst>
                <a:gd name="connsiteX0" fmla="*/ 0 w 800100"/>
                <a:gd name="connsiteY0" fmla="*/ 1047750 h 1047750"/>
                <a:gd name="connsiteX1" fmla="*/ 654050 w 800100"/>
                <a:gd name="connsiteY1" fmla="*/ 774700 h 1047750"/>
                <a:gd name="connsiteX2" fmla="*/ 800100 w 800100"/>
                <a:gd name="connsiteY2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47750">
                  <a:moveTo>
                    <a:pt x="0" y="1047750"/>
                  </a:moveTo>
                  <a:cubicBezTo>
                    <a:pt x="260350" y="998537"/>
                    <a:pt x="520700" y="949325"/>
                    <a:pt x="654050" y="774700"/>
                  </a:cubicBezTo>
                  <a:cubicBezTo>
                    <a:pt x="787400" y="600075"/>
                    <a:pt x="793750" y="300037"/>
                    <a:pt x="800100" y="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0" name="Volný tvar 209"/>
            <p:cNvSpPr/>
            <p:nvPr/>
          </p:nvSpPr>
          <p:spPr>
            <a:xfrm>
              <a:off x="3634697" y="4405650"/>
              <a:ext cx="736514" cy="76002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11" name="Přímá spojnice se šipkou 210"/>
            <p:cNvCxnSpPr/>
            <p:nvPr/>
          </p:nvCxnSpPr>
          <p:spPr>
            <a:xfrm>
              <a:off x="2637658" y="537085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Přímá spojnice se šipkou 211"/>
            <p:cNvCxnSpPr/>
            <p:nvPr/>
          </p:nvCxnSpPr>
          <p:spPr>
            <a:xfrm flipV="1">
              <a:off x="2777358" y="427865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Přímá spojnice 212"/>
            <p:cNvCxnSpPr/>
            <p:nvPr/>
          </p:nvCxnSpPr>
          <p:spPr>
            <a:xfrm>
              <a:off x="3602858" y="432945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ovéPole 213"/>
                <p:cNvSpPr txBox="1"/>
                <p:nvPr/>
              </p:nvSpPr>
              <p:spPr>
                <a:xfrm>
                  <a:off x="4338014" y="538990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14" name="TextovéPole 2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014" y="5389900"/>
                  <a:ext cx="305453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ovéPole 214"/>
                <p:cNvSpPr txBox="1"/>
                <p:nvPr/>
              </p:nvSpPr>
              <p:spPr>
                <a:xfrm>
                  <a:off x="3496506" y="538990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15" name="TextovéPole 2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6506" y="5389900"/>
                  <a:ext cx="457817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6" name="Obdélník 215"/>
            <p:cNvSpPr/>
            <p:nvPr/>
          </p:nvSpPr>
          <p:spPr>
            <a:xfrm>
              <a:off x="3693349" y="4259333"/>
              <a:ext cx="1068343" cy="440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7" name="TextovéPole 216"/>
            <p:cNvSpPr txBox="1"/>
            <p:nvPr/>
          </p:nvSpPr>
          <p:spPr>
            <a:xfrm>
              <a:off x="3629431" y="4189681"/>
              <a:ext cx="12349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logarithmic divergence</a:t>
              </a:r>
            </a:p>
          </p:txBody>
        </p:sp>
      </p:grpSp>
      <p:grpSp>
        <p:nvGrpSpPr>
          <p:cNvPr id="235" name="Skupina 234"/>
          <p:cNvGrpSpPr/>
          <p:nvPr/>
        </p:nvGrpSpPr>
        <p:grpSpPr>
          <a:xfrm>
            <a:off x="4322274" y="4011952"/>
            <a:ext cx="1979931" cy="1419027"/>
            <a:chOff x="4774266" y="4283160"/>
            <a:chExt cx="1979931" cy="1419027"/>
          </a:xfrm>
        </p:grpSpPr>
        <p:sp>
          <p:nvSpPr>
            <p:cNvPr id="245" name="Volný tvar 244"/>
            <p:cNvSpPr/>
            <p:nvPr/>
          </p:nvSpPr>
          <p:spPr>
            <a:xfrm>
              <a:off x="5771305" y="4584885"/>
              <a:ext cx="736514" cy="682581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6" name="Přímá spojnice se šipkou 245"/>
            <p:cNvCxnSpPr/>
            <p:nvPr/>
          </p:nvCxnSpPr>
          <p:spPr>
            <a:xfrm>
              <a:off x="4774266" y="537536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Přímá spojnice se šipkou 246"/>
            <p:cNvCxnSpPr/>
            <p:nvPr/>
          </p:nvCxnSpPr>
          <p:spPr>
            <a:xfrm flipV="1">
              <a:off x="4913966" y="428316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Přímá spojnice 247"/>
            <p:cNvCxnSpPr/>
            <p:nvPr/>
          </p:nvCxnSpPr>
          <p:spPr>
            <a:xfrm>
              <a:off x="5739466" y="433396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ovéPole 248"/>
                <p:cNvSpPr txBox="1"/>
                <p:nvPr/>
              </p:nvSpPr>
              <p:spPr>
                <a:xfrm>
                  <a:off x="6448744" y="539441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49" name="TextovéPole 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744" y="5394410"/>
                  <a:ext cx="30545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TextovéPole 249"/>
                <p:cNvSpPr txBox="1"/>
                <p:nvPr/>
              </p:nvSpPr>
              <p:spPr>
                <a:xfrm>
                  <a:off x="5629973" y="539441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50" name="TextovéPole 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973" y="5394410"/>
                  <a:ext cx="45781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1" name="Volný tvar 250"/>
            <p:cNvSpPr/>
            <p:nvPr/>
          </p:nvSpPr>
          <p:spPr>
            <a:xfrm>
              <a:off x="4907527" y="5174360"/>
              <a:ext cx="831850" cy="127000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Obdélník 114"/>
          <p:cNvSpPr/>
          <p:nvPr/>
        </p:nvSpPr>
        <p:spPr>
          <a:xfrm>
            <a:off x="2294395" y="3044345"/>
            <a:ext cx="254964" cy="23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Obdélník 116"/>
              <p:cNvSpPr/>
              <p:nvPr/>
            </p:nvSpPr>
            <p:spPr>
              <a:xfrm>
                <a:off x="148370" y="131349"/>
                <a:ext cx="611058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33400" indent="-533400">
                  <a:spcBef>
                    <a:spcPct val="0"/>
                  </a:spcBef>
                </a:pPr>
                <a:r>
                  <a:rPr lang="en-GB" sz="3200" u="sng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ESQPT-type singularities</a:t>
                </a:r>
                <a:r>
                  <a:rPr lang="en-GB" sz="3200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GB" sz="2600" dirty="0">
                  <a:solidFill>
                    <a:srgbClr val="0000B4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17" name="Obdélník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0" y="131349"/>
                <a:ext cx="6110584" cy="584775"/>
              </a:xfrm>
              <a:prstGeom prst="rect">
                <a:avLst/>
              </a:prstGeom>
              <a:blipFill>
                <a:blip r:embed="rId7"/>
                <a:stretch>
                  <a:fillRect l="-2493" t="-13684" b="-3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1543265" y="1765500"/>
                <a:ext cx="2447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GB"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65" y="1765500"/>
                <a:ext cx="2447453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ovéPole 74">
            <a:extLst>
              <a:ext uri="{FF2B5EF4-FFF2-40B4-BE49-F238E27FC236}">
                <a16:creationId xmlns:a16="http://schemas.microsoft.com/office/drawing/2014/main" id="{06D31FD8-62DE-41EE-BC9B-1841077BF8F7}"/>
              </a:ext>
            </a:extLst>
          </p:cNvPr>
          <p:cNvSpPr txBox="1"/>
          <p:nvPr/>
        </p:nvSpPr>
        <p:spPr>
          <a:xfrm>
            <a:off x="157755" y="2867795"/>
            <a:ext cx="128033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rebuchet MS" pitchFamily="34" charset="0"/>
              </a:rPr>
              <a:t>Quadratic maximum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ovéPole 75">
                <a:extLst>
                  <a:ext uri="{FF2B5EF4-FFF2-40B4-BE49-F238E27FC236}">
                    <a16:creationId xmlns:a16="http://schemas.microsoft.com/office/drawing/2014/main" id="{2839B7E0-7170-4E30-89AA-809F357318B4}"/>
                  </a:ext>
                </a:extLst>
              </p:cNvPr>
              <p:cNvSpPr txBox="1"/>
              <p:nvPr/>
            </p:nvSpPr>
            <p:spPr>
              <a:xfrm>
                <a:off x="1538284" y="3006294"/>
                <a:ext cx="26376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∼−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6" name="TextovéPole 75">
                <a:extLst>
                  <a:ext uri="{FF2B5EF4-FFF2-40B4-BE49-F238E27FC236}">
                    <a16:creationId xmlns:a16="http://schemas.microsoft.com/office/drawing/2014/main" id="{2839B7E0-7170-4E30-89AA-809F35731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284" y="3006294"/>
                <a:ext cx="2637605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ovéPole 80">
                <a:extLst>
                  <a:ext uri="{FF2B5EF4-FFF2-40B4-BE49-F238E27FC236}">
                    <a16:creationId xmlns:a16="http://schemas.microsoft.com/office/drawing/2014/main" id="{081F4385-8C6D-4100-9DF7-22A813C70DB9}"/>
                  </a:ext>
                </a:extLst>
              </p:cNvPr>
              <p:cNvSpPr txBox="1"/>
              <p:nvPr/>
            </p:nvSpPr>
            <p:spPr>
              <a:xfrm>
                <a:off x="159450" y="4397041"/>
                <a:ext cx="1282872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b="1" dirty="0">
                    <a:latin typeface="Trebuchet MS" pitchFamily="34" charset="0"/>
                  </a:rPr>
                  <a:t>-order minimum</a:t>
                </a:r>
              </a:p>
            </p:txBody>
          </p:sp>
        </mc:Choice>
        <mc:Fallback xmlns="">
          <p:sp>
            <p:nvSpPr>
              <p:cNvPr id="81" name="TextovéPole 80">
                <a:extLst>
                  <a:ext uri="{FF2B5EF4-FFF2-40B4-BE49-F238E27FC236}">
                    <a16:creationId xmlns:a16="http://schemas.microsoft.com/office/drawing/2014/main" id="{081F4385-8C6D-4100-9DF7-22A813C70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50" y="4397041"/>
                <a:ext cx="1282872" cy="646331"/>
              </a:xfrm>
              <a:prstGeom prst="rect">
                <a:avLst/>
              </a:prstGeom>
              <a:blipFill>
                <a:blip r:embed="rId10"/>
                <a:stretch>
                  <a:fillRect l="-474" t="-5660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ovéPole 82">
                <a:extLst>
                  <a:ext uri="{FF2B5EF4-FFF2-40B4-BE49-F238E27FC236}">
                    <a16:creationId xmlns:a16="http://schemas.microsoft.com/office/drawing/2014/main" id="{CA57B725-6338-4E5D-8CE6-5DD7FA51E11A}"/>
                  </a:ext>
                </a:extLst>
              </p:cNvPr>
              <p:cNvSpPr txBox="1"/>
              <p:nvPr/>
            </p:nvSpPr>
            <p:spPr>
              <a:xfrm>
                <a:off x="148370" y="5797924"/>
                <a:ext cx="1282872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b="1" dirty="0">
                    <a:latin typeface="Trebuchet MS" pitchFamily="34" charset="0"/>
                  </a:rPr>
                  <a:t>-order maximum</a:t>
                </a:r>
              </a:p>
            </p:txBody>
          </p:sp>
        </mc:Choice>
        <mc:Fallback xmlns="">
          <p:sp>
            <p:nvSpPr>
              <p:cNvPr id="83" name="TextovéPole 82">
                <a:extLst>
                  <a:ext uri="{FF2B5EF4-FFF2-40B4-BE49-F238E27FC236}">
                    <a16:creationId xmlns:a16="http://schemas.microsoft.com/office/drawing/2014/main" id="{CA57B725-6338-4E5D-8CE6-5DD7FA51E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0" y="5797924"/>
                <a:ext cx="1282872" cy="646331"/>
              </a:xfrm>
              <a:prstGeom prst="rect">
                <a:avLst/>
              </a:prstGeom>
              <a:blipFill>
                <a:blip r:embed="rId11"/>
                <a:stretch>
                  <a:fillRect l="-2370" t="-5660" r="-1896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ovéPole 83">
                <a:extLst>
                  <a:ext uri="{FF2B5EF4-FFF2-40B4-BE49-F238E27FC236}">
                    <a16:creationId xmlns:a16="http://schemas.microsoft.com/office/drawing/2014/main" id="{BDA6C188-3778-4176-B7A7-43DB13EFC0C2}"/>
                  </a:ext>
                </a:extLst>
              </p:cNvPr>
              <p:cNvSpPr txBox="1"/>
              <p:nvPr/>
            </p:nvSpPr>
            <p:spPr>
              <a:xfrm>
                <a:off x="1499282" y="4323110"/>
                <a:ext cx="2680840" cy="81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4" name="TextovéPole 83">
                <a:extLst>
                  <a:ext uri="{FF2B5EF4-FFF2-40B4-BE49-F238E27FC236}">
                    <a16:creationId xmlns:a16="http://schemas.microsoft.com/office/drawing/2014/main" id="{BDA6C188-3778-4176-B7A7-43DB13EFC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282" y="4323110"/>
                <a:ext cx="2680840" cy="8113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ovéPole 85">
                <a:extLst>
                  <a:ext uri="{FF2B5EF4-FFF2-40B4-BE49-F238E27FC236}">
                    <a16:creationId xmlns:a16="http://schemas.microsoft.com/office/drawing/2014/main" id="{88BFE5CD-8D88-47EB-926E-4B7EF1A16D27}"/>
                  </a:ext>
                </a:extLst>
              </p:cNvPr>
              <p:cNvSpPr txBox="1"/>
              <p:nvPr/>
            </p:nvSpPr>
            <p:spPr>
              <a:xfrm>
                <a:off x="1520899" y="5715433"/>
                <a:ext cx="2680840" cy="81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6" name="TextovéPole 85">
                <a:extLst>
                  <a:ext uri="{FF2B5EF4-FFF2-40B4-BE49-F238E27FC236}">
                    <a16:creationId xmlns:a16="http://schemas.microsoft.com/office/drawing/2014/main" id="{88BFE5CD-8D88-47EB-926E-4B7EF1A16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9" y="5715433"/>
                <a:ext cx="2680840" cy="8113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762EBF8-50C1-490D-A566-326A57224B40}"/>
              </a:ext>
            </a:extLst>
          </p:cNvPr>
          <p:cNvGrpSpPr/>
          <p:nvPr/>
        </p:nvGrpSpPr>
        <p:grpSpPr>
          <a:xfrm>
            <a:off x="4322274" y="5466813"/>
            <a:ext cx="1979931" cy="1419027"/>
            <a:chOff x="4322274" y="5389179"/>
            <a:chExt cx="1979931" cy="1419027"/>
          </a:xfrm>
        </p:grpSpPr>
        <p:sp>
          <p:nvSpPr>
            <p:cNvPr id="88" name="Volný tvar 244">
              <a:extLst>
                <a:ext uri="{FF2B5EF4-FFF2-40B4-BE49-F238E27FC236}">
                  <a16:creationId xmlns:a16="http://schemas.microsoft.com/office/drawing/2014/main" id="{F656A88C-C5D6-4B86-992D-9F96B1303367}"/>
                </a:ext>
              </a:extLst>
            </p:cNvPr>
            <p:cNvSpPr/>
            <p:nvPr/>
          </p:nvSpPr>
          <p:spPr>
            <a:xfrm>
              <a:off x="5319313" y="5690904"/>
              <a:ext cx="736514" cy="682581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9" name="Přímá spojnice se šipkou 88">
              <a:extLst>
                <a:ext uri="{FF2B5EF4-FFF2-40B4-BE49-F238E27FC236}">
                  <a16:creationId xmlns:a16="http://schemas.microsoft.com/office/drawing/2014/main" id="{ED990E19-4882-435E-82FD-7917C181E302}"/>
                </a:ext>
              </a:extLst>
            </p:cNvPr>
            <p:cNvCxnSpPr/>
            <p:nvPr/>
          </p:nvCxnSpPr>
          <p:spPr>
            <a:xfrm>
              <a:off x="4322274" y="6481379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se šipkou 89">
              <a:extLst>
                <a:ext uri="{FF2B5EF4-FFF2-40B4-BE49-F238E27FC236}">
                  <a16:creationId xmlns:a16="http://schemas.microsoft.com/office/drawing/2014/main" id="{70BA1BF4-7E09-411E-8961-A138738C6511}"/>
                </a:ext>
              </a:extLst>
            </p:cNvPr>
            <p:cNvCxnSpPr/>
            <p:nvPr/>
          </p:nvCxnSpPr>
          <p:spPr>
            <a:xfrm flipV="1">
              <a:off x="4461974" y="5389179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>
              <a:extLst>
                <a:ext uri="{FF2B5EF4-FFF2-40B4-BE49-F238E27FC236}">
                  <a16:creationId xmlns:a16="http://schemas.microsoft.com/office/drawing/2014/main" id="{5B56D647-2FB1-455E-9A72-2366F0EC6D52}"/>
                </a:ext>
              </a:extLst>
            </p:cNvPr>
            <p:cNvCxnSpPr/>
            <p:nvPr/>
          </p:nvCxnSpPr>
          <p:spPr>
            <a:xfrm>
              <a:off x="5287474" y="5439979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ovéPole 91">
                  <a:extLst>
                    <a:ext uri="{FF2B5EF4-FFF2-40B4-BE49-F238E27FC236}">
                      <a16:creationId xmlns:a16="http://schemas.microsoft.com/office/drawing/2014/main" id="{F4B68344-E4F8-412C-A4D0-ADBAFEFF8317}"/>
                    </a:ext>
                  </a:extLst>
                </p:cNvPr>
                <p:cNvSpPr txBox="1"/>
                <p:nvPr/>
              </p:nvSpPr>
              <p:spPr>
                <a:xfrm>
                  <a:off x="5996752" y="6500429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92" name="TextovéPole 91">
                  <a:extLst>
                    <a:ext uri="{FF2B5EF4-FFF2-40B4-BE49-F238E27FC236}">
                      <a16:creationId xmlns:a16="http://schemas.microsoft.com/office/drawing/2014/main" id="{F4B68344-E4F8-412C-A4D0-ADBAFEFF8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752" y="6500429"/>
                  <a:ext cx="30545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ovéPole 92">
                  <a:extLst>
                    <a:ext uri="{FF2B5EF4-FFF2-40B4-BE49-F238E27FC236}">
                      <a16:creationId xmlns:a16="http://schemas.microsoft.com/office/drawing/2014/main" id="{C350907E-DF32-4B1A-BC4A-1F9372B42300}"/>
                    </a:ext>
                  </a:extLst>
                </p:cNvPr>
                <p:cNvSpPr txBox="1"/>
                <p:nvPr/>
              </p:nvSpPr>
              <p:spPr>
                <a:xfrm>
                  <a:off x="5177981" y="6500429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93" name="TextovéPole 92">
                  <a:extLst>
                    <a:ext uri="{FF2B5EF4-FFF2-40B4-BE49-F238E27FC236}">
                      <a16:creationId xmlns:a16="http://schemas.microsoft.com/office/drawing/2014/main" id="{C350907E-DF32-4B1A-BC4A-1F9372B42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981" y="6500429"/>
                  <a:ext cx="45781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Volný tvar 238">
              <a:extLst>
                <a:ext uri="{FF2B5EF4-FFF2-40B4-BE49-F238E27FC236}">
                  <a16:creationId xmlns:a16="http://schemas.microsoft.com/office/drawing/2014/main" id="{E4E19E4B-2EC5-43A2-8726-10E26ECE187C}"/>
                </a:ext>
              </a:extLst>
            </p:cNvPr>
            <p:cNvSpPr/>
            <p:nvPr/>
          </p:nvSpPr>
          <p:spPr>
            <a:xfrm flipH="1">
              <a:off x="4444547" y="5690904"/>
              <a:ext cx="805373" cy="75820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F559F8EB-2148-4CC8-BA04-40727BA43205}"/>
              </a:ext>
            </a:extLst>
          </p:cNvPr>
          <p:cNvGrpSpPr/>
          <p:nvPr/>
        </p:nvGrpSpPr>
        <p:grpSpPr>
          <a:xfrm>
            <a:off x="9737439" y="2479545"/>
            <a:ext cx="2159415" cy="1419027"/>
            <a:chOff x="747880" y="5021572"/>
            <a:chExt cx="2159415" cy="1419027"/>
          </a:xfrm>
        </p:grpSpPr>
        <p:cxnSp>
          <p:nvCxnSpPr>
            <p:cNvPr id="97" name="Přímá spojnice se šipkou 96">
              <a:extLst>
                <a:ext uri="{FF2B5EF4-FFF2-40B4-BE49-F238E27FC236}">
                  <a16:creationId xmlns:a16="http://schemas.microsoft.com/office/drawing/2014/main" id="{05016DB2-657D-4613-B93A-C3F991DFFFFC}"/>
                </a:ext>
              </a:extLst>
            </p:cNvPr>
            <p:cNvCxnSpPr/>
            <p:nvPr/>
          </p:nvCxnSpPr>
          <p:spPr>
            <a:xfrm>
              <a:off x="747880" y="6113772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se šipkou 97">
              <a:extLst>
                <a:ext uri="{FF2B5EF4-FFF2-40B4-BE49-F238E27FC236}">
                  <a16:creationId xmlns:a16="http://schemas.microsoft.com/office/drawing/2014/main" id="{1D086943-2AA6-4767-A330-18EAC5474EB8}"/>
                </a:ext>
              </a:extLst>
            </p:cNvPr>
            <p:cNvCxnSpPr/>
            <p:nvPr/>
          </p:nvCxnSpPr>
          <p:spPr>
            <a:xfrm flipV="1">
              <a:off x="887580" y="5021572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>
              <a:extLst>
                <a:ext uri="{FF2B5EF4-FFF2-40B4-BE49-F238E27FC236}">
                  <a16:creationId xmlns:a16="http://schemas.microsoft.com/office/drawing/2014/main" id="{655658E6-682B-4FB6-BF8D-3A58F2D2AE87}"/>
                </a:ext>
              </a:extLst>
            </p:cNvPr>
            <p:cNvCxnSpPr/>
            <p:nvPr/>
          </p:nvCxnSpPr>
          <p:spPr>
            <a:xfrm>
              <a:off x="1713080" y="5072372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ovéPole 99">
                  <a:extLst>
                    <a:ext uri="{FF2B5EF4-FFF2-40B4-BE49-F238E27FC236}">
                      <a16:creationId xmlns:a16="http://schemas.microsoft.com/office/drawing/2014/main" id="{A2984E96-E598-4749-BDF2-C6615FAECEA4}"/>
                    </a:ext>
                  </a:extLst>
                </p:cNvPr>
                <p:cNvSpPr txBox="1"/>
                <p:nvPr/>
              </p:nvSpPr>
              <p:spPr>
                <a:xfrm>
                  <a:off x="2428797" y="6132822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ovéPole 99">
                  <a:extLst>
                    <a:ext uri="{FF2B5EF4-FFF2-40B4-BE49-F238E27FC236}">
                      <a16:creationId xmlns:a16="http://schemas.microsoft.com/office/drawing/2014/main" id="{A2984E96-E598-4749-BDF2-C6615FAEC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797" y="6132822"/>
                  <a:ext cx="305453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ovéPole 100">
                  <a:extLst>
                    <a:ext uri="{FF2B5EF4-FFF2-40B4-BE49-F238E27FC236}">
                      <a16:creationId xmlns:a16="http://schemas.microsoft.com/office/drawing/2014/main" id="{134B3E9E-5616-47BD-9C35-7CADFFFA42F4}"/>
                    </a:ext>
                  </a:extLst>
                </p:cNvPr>
                <p:cNvSpPr txBox="1"/>
                <p:nvPr/>
              </p:nvSpPr>
              <p:spPr>
                <a:xfrm>
                  <a:off x="1606728" y="6132822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01" name="TextovéPole 100">
                  <a:extLst>
                    <a:ext uri="{FF2B5EF4-FFF2-40B4-BE49-F238E27FC236}">
                      <a16:creationId xmlns:a16="http://schemas.microsoft.com/office/drawing/2014/main" id="{134B3E9E-5616-47BD-9C35-7CADFFFA42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728" y="6132822"/>
                  <a:ext cx="457817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Volný tvar 223">
              <a:extLst>
                <a:ext uri="{FF2B5EF4-FFF2-40B4-BE49-F238E27FC236}">
                  <a16:creationId xmlns:a16="http://schemas.microsoft.com/office/drawing/2014/main" id="{A7F4FFEF-390E-43D9-B98A-17E3DA870F4F}"/>
                </a:ext>
              </a:extLst>
            </p:cNvPr>
            <p:cNvSpPr/>
            <p:nvPr/>
          </p:nvSpPr>
          <p:spPr>
            <a:xfrm flipV="1">
              <a:off x="883135" y="5157093"/>
              <a:ext cx="831850" cy="307777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Volný tvar 224">
              <a:extLst>
                <a:ext uri="{FF2B5EF4-FFF2-40B4-BE49-F238E27FC236}">
                  <a16:creationId xmlns:a16="http://schemas.microsoft.com/office/drawing/2014/main" id="{86FCE407-EF8E-4A91-B08B-F32005607214}"/>
                </a:ext>
              </a:extLst>
            </p:cNvPr>
            <p:cNvSpPr/>
            <p:nvPr/>
          </p:nvSpPr>
          <p:spPr>
            <a:xfrm flipV="1">
              <a:off x="1708635" y="5703890"/>
              <a:ext cx="799844" cy="242216"/>
            </a:xfrm>
            <a:custGeom>
              <a:avLst/>
              <a:gdLst>
                <a:gd name="connsiteX0" fmla="*/ 0 w 901700"/>
                <a:gd name="connsiteY0" fmla="*/ 349250 h 349250"/>
                <a:gd name="connsiteX1" fmla="*/ 381000 w 901700"/>
                <a:gd name="connsiteY1" fmla="*/ 254000 h 349250"/>
                <a:gd name="connsiteX2" fmla="*/ 901700 w 901700"/>
                <a:gd name="connsiteY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349250">
                  <a:moveTo>
                    <a:pt x="0" y="349250"/>
                  </a:moveTo>
                  <a:cubicBezTo>
                    <a:pt x="115358" y="330729"/>
                    <a:pt x="230717" y="312208"/>
                    <a:pt x="381000" y="254000"/>
                  </a:cubicBezTo>
                  <a:cubicBezTo>
                    <a:pt x="531283" y="195792"/>
                    <a:pt x="716491" y="97896"/>
                    <a:pt x="9017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TextovéPole 104">
              <a:extLst>
                <a:ext uri="{FF2B5EF4-FFF2-40B4-BE49-F238E27FC236}">
                  <a16:creationId xmlns:a16="http://schemas.microsoft.com/office/drawing/2014/main" id="{D1219A52-CCF7-4773-88AE-C3EEDF95CE07}"/>
                </a:ext>
              </a:extLst>
            </p:cNvPr>
            <p:cNvSpPr txBox="1"/>
            <p:nvPr/>
          </p:nvSpPr>
          <p:spPr>
            <a:xfrm>
              <a:off x="1756905" y="5344812"/>
              <a:ext cx="1150390" cy="3231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jump down</a:t>
              </a:r>
            </a:p>
          </p:txBody>
        </p:sp>
      </p:grpSp>
      <p:grpSp>
        <p:nvGrpSpPr>
          <p:cNvPr id="106" name="Skupina 105">
            <a:extLst>
              <a:ext uri="{FF2B5EF4-FFF2-40B4-BE49-F238E27FC236}">
                <a16:creationId xmlns:a16="http://schemas.microsoft.com/office/drawing/2014/main" id="{5210BA8A-4012-4750-BBAC-32405A0991C7}"/>
              </a:ext>
            </a:extLst>
          </p:cNvPr>
          <p:cNvGrpSpPr/>
          <p:nvPr/>
        </p:nvGrpSpPr>
        <p:grpSpPr>
          <a:xfrm>
            <a:off x="9737439" y="936873"/>
            <a:ext cx="2226723" cy="1507996"/>
            <a:chOff x="2637658" y="4189681"/>
            <a:chExt cx="2226723" cy="1507996"/>
          </a:xfrm>
        </p:grpSpPr>
        <p:sp>
          <p:nvSpPr>
            <p:cNvPr id="107" name="Volný tvar 208">
              <a:extLst>
                <a:ext uri="{FF2B5EF4-FFF2-40B4-BE49-F238E27FC236}">
                  <a16:creationId xmlns:a16="http://schemas.microsoft.com/office/drawing/2014/main" id="{F59F0B64-7707-4D6B-8772-6CEFB6B6DBB3}"/>
                </a:ext>
              </a:extLst>
            </p:cNvPr>
            <p:cNvSpPr/>
            <p:nvPr/>
          </p:nvSpPr>
          <p:spPr>
            <a:xfrm>
              <a:off x="2777358" y="4405650"/>
              <a:ext cx="800100" cy="760026"/>
            </a:xfrm>
            <a:custGeom>
              <a:avLst/>
              <a:gdLst>
                <a:gd name="connsiteX0" fmla="*/ 0 w 800100"/>
                <a:gd name="connsiteY0" fmla="*/ 1047750 h 1047750"/>
                <a:gd name="connsiteX1" fmla="*/ 654050 w 800100"/>
                <a:gd name="connsiteY1" fmla="*/ 774700 h 1047750"/>
                <a:gd name="connsiteX2" fmla="*/ 800100 w 800100"/>
                <a:gd name="connsiteY2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47750">
                  <a:moveTo>
                    <a:pt x="0" y="1047750"/>
                  </a:moveTo>
                  <a:cubicBezTo>
                    <a:pt x="260350" y="998537"/>
                    <a:pt x="520700" y="949325"/>
                    <a:pt x="654050" y="774700"/>
                  </a:cubicBezTo>
                  <a:cubicBezTo>
                    <a:pt x="787400" y="600075"/>
                    <a:pt x="793750" y="300037"/>
                    <a:pt x="8001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Volný tvar 209">
              <a:extLst>
                <a:ext uri="{FF2B5EF4-FFF2-40B4-BE49-F238E27FC236}">
                  <a16:creationId xmlns:a16="http://schemas.microsoft.com/office/drawing/2014/main" id="{49BAEABF-39BE-44E0-9F28-96AAD46FCEAB}"/>
                </a:ext>
              </a:extLst>
            </p:cNvPr>
            <p:cNvSpPr/>
            <p:nvPr/>
          </p:nvSpPr>
          <p:spPr>
            <a:xfrm>
              <a:off x="3634697" y="4405650"/>
              <a:ext cx="736514" cy="76002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9" name="Přímá spojnice se šipkou 108">
              <a:extLst>
                <a:ext uri="{FF2B5EF4-FFF2-40B4-BE49-F238E27FC236}">
                  <a16:creationId xmlns:a16="http://schemas.microsoft.com/office/drawing/2014/main" id="{1718C01A-3DFA-4423-B4E4-C559E719929E}"/>
                </a:ext>
              </a:extLst>
            </p:cNvPr>
            <p:cNvCxnSpPr/>
            <p:nvPr/>
          </p:nvCxnSpPr>
          <p:spPr>
            <a:xfrm>
              <a:off x="2637658" y="537085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se šipkou 109">
              <a:extLst>
                <a:ext uri="{FF2B5EF4-FFF2-40B4-BE49-F238E27FC236}">
                  <a16:creationId xmlns:a16="http://schemas.microsoft.com/office/drawing/2014/main" id="{313B49AD-9704-47EC-9A7D-E559C2381FF8}"/>
                </a:ext>
              </a:extLst>
            </p:cNvPr>
            <p:cNvCxnSpPr/>
            <p:nvPr/>
          </p:nvCxnSpPr>
          <p:spPr>
            <a:xfrm flipV="1">
              <a:off x="2777358" y="427865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>
              <a:extLst>
                <a:ext uri="{FF2B5EF4-FFF2-40B4-BE49-F238E27FC236}">
                  <a16:creationId xmlns:a16="http://schemas.microsoft.com/office/drawing/2014/main" id="{2DBA7E6A-57AA-42AC-ADB2-518460768FD0}"/>
                </a:ext>
              </a:extLst>
            </p:cNvPr>
            <p:cNvCxnSpPr/>
            <p:nvPr/>
          </p:nvCxnSpPr>
          <p:spPr>
            <a:xfrm>
              <a:off x="3602858" y="432945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ovéPole 111">
                  <a:extLst>
                    <a:ext uri="{FF2B5EF4-FFF2-40B4-BE49-F238E27FC236}">
                      <a16:creationId xmlns:a16="http://schemas.microsoft.com/office/drawing/2014/main" id="{463AC1EE-2F7C-48AF-8E14-98DA7C1A78BF}"/>
                    </a:ext>
                  </a:extLst>
                </p:cNvPr>
                <p:cNvSpPr txBox="1"/>
                <p:nvPr/>
              </p:nvSpPr>
              <p:spPr>
                <a:xfrm>
                  <a:off x="4338014" y="538990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2" name="TextovéPole 111">
                  <a:extLst>
                    <a:ext uri="{FF2B5EF4-FFF2-40B4-BE49-F238E27FC236}">
                      <a16:creationId xmlns:a16="http://schemas.microsoft.com/office/drawing/2014/main" id="{463AC1EE-2F7C-48AF-8E14-98DA7C1A78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014" y="5389900"/>
                  <a:ext cx="305453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ovéPole 112">
                  <a:extLst>
                    <a:ext uri="{FF2B5EF4-FFF2-40B4-BE49-F238E27FC236}">
                      <a16:creationId xmlns:a16="http://schemas.microsoft.com/office/drawing/2014/main" id="{9CC54358-9B71-4B77-9334-608CAF778FAF}"/>
                    </a:ext>
                  </a:extLst>
                </p:cNvPr>
                <p:cNvSpPr txBox="1"/>
                <p:nvPr/>
              </p:nvSpPr>
              <p:spPr>
                <a:xfrm>
                  <a:off x="3496506" y="538990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3" name="TextovéPole 112">
                  <a:extLst>
                    <a:ext uri="{FF2B5EF4-FFF2-40B4-BE49-F238E27FC236}">
                      <a16:creationId xmlns:a16="http://schemas.microsoft.com/office/drawing/2014/main" id="{9CC54358-9B71-4B77-9334-608CAF778F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6506" y="5389900"/>
                  <a:ext cx="457817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Obdélník 113">
              <a:extLst>
                <a:ext uri="{FF2B5EF4-FFF2-40B4-BE49-F238E27FC236}">
                  <a16:creationId xmlns:a16="http://schemas.microsoft.com/office/drawing/2014/main" id="{F20BA095-C9D2-44AB-862B-4F30CD4DA7B6}"/>
                </a:ext>
              </a:extLst>
            </p:cNvPr>
            <p:cNvSpPr/>
            <p:nvPr/>
          </p:nvSpPr>
          <p:spPr>
            <a:xfrm>
              <a:off x="3693349" y="4259333"/>
              <a:ext cx="1068343" cy="440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TextovéPole 119">
              <a:extLst>
                <a:ext uri="{FF2B5EF4-FFF2-40B4-BE49-F238E27FC236}">
                  <a16:creationId xmlns:a16="http://schemas.microsoft.com/office/drawing/2014/main" id="{13A31990-6E26-478A-BBFA-4E9A4AC5080B}"/>
                </a:ext>
              </a:extLst>
            </p:cNvPr>
            <p:cNvSpPr txBox="1"/>
            <p:nvPr/>
          </p:nvSpPr>
          <p:spPr>
            <a:xfrm>
              <a:off x="3629431" y="4189681"/>
              <a:ext cx="12349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logarithmic divergence</a:t>
              </a:r>
            </a:p>
          </p:txBody>
        </p:sp>
      </p:grpSp>
      <p:grpSp>
        <p:nvGrpSpPr>
          <p:cNvPr id="139" name="Skupina 138">
            <a:extLst>
              <a:ext uri="{FF2B5EF4-FFF2-40B4-BE49-F238E27FC236}">
                <a16:creationId xmlns:a16="http://schemas.microsoft.com/office/drawing/2014/main" id="{DBF8DC7E-7456-46E1-8C26-C91D52C81DC6}"/>
              </a:ext>
            </a:extLst>
          </p:cNvPr>
          <p:cNvGrpSpPr/>
          <p:nvPr/>
        </p:nvGrpSpPr>
        <p:grpSpPr>
          <a:xfrm>
            <a:off x="9737439" y="5466813"/>
            <a:ext cx="1979931" cy="1419027"/>
            <a:chOff x="4774266" y="4283160"/>
            <a:chExt cx="1979931" cy="1419027"/>
          </a:xfrm>
        </p:grpSpPr>
        <p:sp>
          <p:nvSpPr>
            <p:cNvPr id="140" name="Volný tvar 244">
              <a:extLst>
                <a:ext uri="{FF2B5EF4-FFF2-40B4-BE49-F238E27FC236}">
                  <a16:creationId xmlns:a16="http://schemas.microsoft.com/office/drawing/2014/main" id="{ED35EA36-33EE-4014-8EF6-B8257255C76A}"/>
                </a:ext>
              </a:extLst>
            </p:cNvPr>
            <p:cNvSpPr/>
            <p:nvPr/>
          </p:nvSpPr>
          <p:spPr>
            <a:xfrm>
              <a:off x="5771305" y="4584885"/>
              <a:ext cx="736514" cy="682581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1" name="Přímá spojnice se šipkou 140">
              <a:extLst>
                <a:ext uri="{FF2B5EF4-FFF2-40B4-BE49-F238E27FC236}">
                  <a16:creationId xmlns:a16="http://schemas.microsoft.com/office/drawing/2014/main" id="{9F66972F-D4E8-405F-95C2-D3D277B2EE33}"/>
                </a:ext>
              </a:extLst>
            </p:cNvPr>
            <p:cNvCxnSpPr/>
            <p:nvPr/>
          </p:nvCxnSpPr>
          <p:spPr>
            <a:xfrm>
              <a:off x="4774266" y="537536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Přímá spojnice se šipkou 141">
              <a:extLst>
                <a:ext uri="{FF2B5EF4-FFF2-40B4-BE49-F238E27FC236}">
                  <a16:creationId xmlns:a16="http://schemas.microsoft.com/office/drawing/2014/main" id="{69687BB7-CC4C-4BC3-B5D1-431CDD30F60B}"/>
                </a:ext>
              </a:extLst>
            </p:cNvPr>
            <p:cNvCxnSpPr/>
            <p:nvPr/>
          </p:nvCxnSpPr>
          <p:spPr>
            <a:xfrm flipV="1">
              <a:off x="4913966" y="428316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Přímá spojnice 142">
              <a:extLst>
                <a:ext uri="{FF2B5EF4-FFF2-40B4-BE49-F238E27FC236}">
                  <a16:creationId xmlns:a16="http://schemas.microsoft.com/office/drawing/2014/main" id="{28A66E37-55D3-4B96-B4F7-FA9C95A954BD}"/>
                </a:ext>
              </a:extLst>
            </p:cNvPr>
            <p:cNvCxnSpPr/>
            <p:nvPr/>
          </p:nvCxnSpPr>
          <p:spPr>
            <a:xfrm>
              <a:off x="5739466" y="433396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ovéPole 143">
                  <a:extLst>
                    <a:ext uri="{FF2B5EF4-FFF2-40B4-BE49-F238E27FC236}">
                      <a16:creationId xmlns:a16="http://schemas.microsoft.com/office/drawing/2014/main" id="{A0BE0E2E-E252-4D07-9108-217B4FDF6658}"/>
                    </a:ext>
                  </a:extLst>
                </p:cNvPr>
                <p:cNvSpPr txBox="1"/>
                <p:nvPr/>
              </p:nvSpPr>
              <p:spPr>
                <a:xfrm>
                  <a:off x="6448744" y="539441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44" name="TextovéPole 143">
                  <a:extLst>
                    <a:ext uri="{FF2B5EF4-FFF2-40B4-BE49-F238E27FC236}">
                      <a16:creationId xmlns:a16="http://schemas.microsoft.com/office/drawing/2014/main" id="{A0BE0E2E-E252-4D07-9108-217B4FDF66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744" y="5394410"/>
                  <a:ext cx="30545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ovéPole 144">
                  <a:extLst>
                    <a:ext uri="{FF2B5EF4-FFF2-40B4-BE49-F238E27FC236}">
                      <a16:creationId xmlns:a16="http://schemas.microsoft.com/office/drawing/2014/main" id="{E9A987D0-F5B6-4D64-AC3E-029689B051B7}"/>
                    </a:ext>
                  </a:extLst>
                </p:cNvPr>
                <p:cNvSpPr txBox="1"/>
                <p:nvPr/>
              </p:nvSpPr>
              <p:spPr>
                <a:xfrm>
                  <a:off x="5629973" y="539441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45" name="TextovéPole 144">
                  <a:extLst>
                    <a:ext uri="{FF2B5EF4-FFF2-40B4-BE49-F238E27FC236}">
                      <a16:creationId xmlns:a16="http://schemas.microsoft.com/office/drawing/2014/main" id="{E9A987D0-F5B6-4D64-AC3E-029689B05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973" y="5394410"/>
                  <a:ext cx="457817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Volný tvar 250">
              <a:extLst>
                <a:ext uri="{FF2B5EF4-FFF2-40B4-BE49-F238E27FC236}">
                  <a16:creationId xmlns:a16="http://schemas.microsoft.com/office/drawing/2014/main" id="{A4A4FECE-ECD8-40FF-A1F8-B941C91C4D87}"/>
                </a:ext>
              </a:extLst>
            </p:cNvPr>
            <p:cNvSpPr/>
            <p:nvPr/>
          </p:nvSpPr>
          <p:spPr>
            <a:xfrm>
              <a:off x="4907527" y="5174360"/>
              <a:ext cx="831850" cy="127000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7" name="Skupina 146">
            <a:extLst>
              <a:ext uri="{FF2B5EF4-FFF2-40B4-BE49-F238E27FC236}">
                <a16:creationId xmlns:a16="http://schemas.microsoft.com/office/drawing/2014/main" id="{ADE94464-77A7-458B-81B1-E6DAA12AA2E3}"/>
              </a:ext>
            </a:extLst>
          </p:cNvPr>
          <p:cNvGrpSpPr/>
          <p:nvPr/>
        </p:nvGrpSpPr>
        <p:grpSpPr>
          <a:xfrm>
            <a:off x="9743878" y="3945453"/>
            <a:ext cx="1979931" cy="1419027"/>
            <a:chOff x="4322274" y="5389179"/>
            <a:chExt cx="1979931" cy="1419027"/>
          </a:xfrm>
        </p:grpSpPr>
        <p:sp>
          <p:nvSpPr>
            <p:cNvPr id="148" name="Volný tvar 244">
              <a:extLst>
                <a:ext uri="{FF2B5EF4-FFF2-40B4-BE49-F238E27FC236}">
                  <a16:creationId xmlns:a16="http://schemas.microsoft.com/office/drawing/2014/main" id="{72BC0863-22C4-4F54-B0F7-67A5F1039775}"/>
                </a:ext>
              </a:extLst>
            </p:cNvPr>
            <p:cNvSpPr/>
            <p:nvPr/>
          </p:nvSpPr>
          <p:spPr>
            <a:xfrm>
              <a:off x="5319313" y="5690904"/>
              <a:ext cx="736514" cy="682581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9" name="Přímá spojnice se šipkou 148">
              <a:extLst>
                <a:ext uri="{FF2B5EF4-FFF2-40B4-BE49-F238E27FC236}">
                  <a16:creationId xmlns:a16="http://schemas.microsoft.com/office/drawing/2014/main" id="{BEA5381B-36D0-44A6-B891-FAA4389F80FA}"/>
                </a:ext>
              </a:extLst>
            </p:cNvPr>
            <p:cNvCxnSpPr/>
            <p:nvPr/>
          </p:nvCxnSpPr>
          <p:spPr>
            <a:xfrm>
              <a:off x="4322274" y="6481379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Přímá spojnice se šipkou 149">
              <a:extLst>
                <a:ext uri="{FF2B5EF4-FFF2-40B4-BE49-F238E27FC236}">
                  <a16:creationId xmlns:a16="http://schemas.microsoft.com/office/drawing/2014/main" id="{1714AA9C-5DC1-4C0E-B544-0430947D5022}"/>
                </a:ext>
              </a:extLst>
            </p:cNvPr>
            <p:cNvCxnSpPr/>
            <p:nvPr/>
          </p:nvCxnSpPr>
          <p:spPr>
            <a:xfrm flipV="1">
              <a:off x="4461974" y="5389179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Přímá spojnice 150">
              <a:extLst>
                <a:ext uri="{FF2B5EF4-FFF2-40B4-BE49-F238E27FC236}">
                  <a16:creationId xmlns:a16="http://schemas.microsoft.com/office/drawing/2014/main" id="{42A638B9-44B5-495C-A736-C664DD4FC1C4}"/>
                </a:ext>
              </a:extLst>
            </p:cNvPr>
            <p:cNvCxnSpPr/>
            <p:nvPr/>
          </p:nvCxnSpPr>
          <p:spPr>
            <a:xfrm>
              <a:off x="5287474" y="5439979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ovéPole 151">
                  <a:extLst>
                    <a:ext uri="{FF2B5EF4-FFF2-40B4-BE49-F238E27FC236}">
                      <a16:creationId xmlns:a16="http://schemas.microsoft.com/office/drawing/2014/main" id="{98668F48-E08B-49AA-9FAF-308381201519}"/>
                    </a:ext>
                  </a:extLst>
                </p:cNvPr>
                <p:cNvSpPr txBox="1"/>
                <p:nvPr/>
              </p:nvSpPr>
              <p:spPr>
                <a:xfrm>
                  <a:off x="5996752" y="6500429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GB" sz="1400" i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52" name="TextovéPole 151">
                  <a:extLst>
                    <a:ext uri="{FF2B5EF4-FFF2-40B4-BE49-F238E27FC236}">
                      <a16:creationId xmlns:a16="http://schemas.microsoft.com/office/drawing/2014/main" id="{98668F48-E08B-49AA-9FAF-308381201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752" y="6500429"/>
                  <a:ext cx="30545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ovéPole 152">
                  <a:extLst>
                    <a:ext uri="{FF2B5EF4-FFF2-40B4-BE49-F238E27FC236}">
                      <a16:creationId xmlns:a16="http://schemas.microsoft.com/office/drawing/2014/main" id="{2CFF6A45-6BC0-4293-BB74-DD364A617663}"/>
                    </a:ext>
                  </a:extLst>
                </p:cNvPr>
                <p:cNvSpPr txBox="1"/>
                <p:nvPr/>
              </p:nvSpPr>
              <p:spPr>
                <a:xfrm>
                  <a:off x="5177981" y="6500429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sz="1400" b="1" i="1" baseline="-25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53" name="TextovéPole 152">
                  <a:extLst>
                    <a:ext uri="{FF2B5EF4-FFF2-40B4-BE49-F238E27FC236}">
                      <a16:creationId xmlns:a16="http://schemas.microsoft.com/office/drawing/2014/main" id="{2CFF6A45-6BC0-4293-BB74-DD364A617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981" y="6500429"/>
                  <a:ext cx="457817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4" name="Volný tvar 238">
              <a:extLst>
                <a:ext uri="{FF2B5EF4-FFF2-40B4-BE49-F238E27FC236}">
                  <a16:creationId xmlns:a16="http://schemas.microsoft.com/office/drawing/2014/main" id="{5731C6C6-0282-4A09-B55B-E484BF3942DD}"/>
                </a:ext>
              </a:extLst>
            </p:cNvPr>
            <p:cNvSpPr/>
            <p:nvPr/>
          </p:nvSpPr>
          <p:spPr>
            <a:xfrm flipH="1">
              <a:off x="4444547" y="5690904"/>
              <a:ext cx="805373" cy="75820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ovéPole 154">
                <a:extLst>
                  <a:ext uri="{FF2B5EF4-FFF2-40B4-BE49-F238E27FC236}">
                    <a16:creationId xmlns:a16="http://schemas.microsoft.com/office/drawing/2014/main" id="{AC05BA6B-1A8F-4445-A7FE-529893FC0BBA}"/>
                  </a:ext>
                </a:extLst>
              </p:cNvPr>
              <p:cNvSpPr txBox="1"/>
              <p:nvPr/>
            </p:nvSpPr>
            <p:spPr>
              <a:xfrm>
                <a:off x="6952618" y="2999731"/>
                <a:ext cx="2652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5" name="TextovéPole 154">
                <a:extLst>
                  <a:ext uri="{FF2B5EF4-FFF2-40B4-BE49-F238E27FC236}">
                    <a16:creationId xmlns:a16="http://schemas.microsoft.com/office/drawing/2014/main" id="{AC05BA6B-1A8F-4445-A7FE-529893FC0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618" y="2999731"/>
                <a:ext cx="2652259" cy="369332"/>
              </a:xfrm>
              <a:prstGeom prst="rect">
                <a:avLst/>
              </a:prstGeom>
              <a:blipFill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ovéPole 155">
                <a:extLst>
                  <a:ext uri="{FF2B5EF4-FFF2-40B4-BE49-F238E27FC236}">
                    <a16:creationId xmlns:a16="http://schemas.microsoft.com/office/drawing/2014/main" id="{8C57739B-8E6E-49DD-B20E-E7BF6AFF00DE}"/>
                  </a:ext>
                </a:extLst>
              </p:cNvPr>
              <p:cNvSpPr txBox="1"/>
              <p:nvPr/>
            </p:nvSpPr>
            <p:spPr>
              <a:xfrm>
                <a:off x="6960482" y="1594521"/>
                <a:ext cx="26376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∼−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6" name="TextovéPole 155">
                <a:extLst>
                  <a:ext uri="{FF2B5EF4-FFF2-40B4-BE49-F238E27FC236}">
                    <a16:creationId xmlns:a16="http://schemas.microsoft.com/office/drawing/2014/main" id="{8C57739B-8E6E-49DD-B20E-E7BF6AFF0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482" y="1594521"/>
                <a:ext cx="2637605" cy="369332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ovéPole 156">
                <a:extLst>
                  <a:ext uri="{FF2B5EF4-FFF2-40B4-BE49-F238E27FC236}">
                    <a16:creationId xmlns:a16="http://schemas.microsoft.com/office/drawing/2014/main" id="{DF94A758-28EF-42A3-BF5C-E56DCB24E981}"/>
                  </a:ext>
                </a:extLst>
              </p:cNvPr>
              <p:cNvSpPr txBox="1"/>
              <p:nvPr/>
            </p:nvSpPr>
            <p:spPr>
              <a:xfrm>
                <a:off x="6924527" y="5715432"/>
                <a:ext cx="2680840" cy="81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7" name="TextovéPole 156">
                <a:extLst>
                  <a:ext uri="{FF2B5EF4-FFF2-40B4-BE49-F238E27FC236}">
                    <a16:creationId xmlns:a16="http://schemas.microsoft.com/office/drawing/2014/main" id="{DF94A758-28EF-42A3-BF5C-E56DCB24E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527" y="5715432"/>
                <a:ext cx="2680840" cy="81131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ovéPole 158">
                <a:extLst>
                  <a:ext uri="{FF2B5EF4-FFF2-40B4-BE49-F238E27FC236}">
                    <a16:creationId xmlns:a16="http://schemas.microsoft.com/office/drawing/2014/main" id="{684805FC-5F31-4A66-9167-55075E1E41D4}"/>
                  </a:ext>
                </a:extLst>
              </p:cNvPr>
              <p:cNvSpPr txBox="1"/>
              <p:nvPr/>
            </p:nvSpPr>
            <p:spPr>
              <a:xfrm>
                <a:off x="6921075" y="4282599"/>
                <a:ext cx="2680840" cy="81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9" name="TextovéPole 158">
                <a:extLst>
                  <a:ext uri="{FF2B5EF4-FFF2-40B4-BE49-F238E27FC236}">
                    <a16:creationId xmlns:a16="http://schemas.microsoft.com/office/drawing/2014/main" id="{684805FC-5F31-4A66-9167-55075E1E4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075" y="4282599"/>
                <a:ext cx="2680840" cy="8113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E8804A97-1184-40B3-8C67-EADA76E2A06C}"/>
                  </a:ext>
                </a:extLst>
              </p:cNvPr>
              <p:cNvSpPr txBox="1"/>
              <p:nvPr/>
            </p:nvSpPr>
            <p:spPr>
              <a:xfrm>
                <a:off x="132562" y="697690"/>
                <a:ext cx="960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rebuchet MS" pitchFamily="34" charset="0"/>
                  </a:rPr>
                  <a:t>- Calculated via a local expansion around a stationary point of the potential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E8804A97-1184-40B3-8C67-EADA76E2A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62" y="697690"/>
                <a:ext cx="9604877" cy="369332"/>
              </a:xfrm>
              <a:prstGeom prst="rect">
                <a:avLst/>
              </a:prstGeom>
              <a:blipFill>
                <a:blip r:embed="rId19"/>
                <a:stretch>
                  <a:fillRect l="-571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>
            <a:extLst>
              <a:ext uri="{FF2B5EF4-FFF2-40B4-BE49-F238E27FC236}">
                <a16:creationId xmlns:a16="http://schemas.microsoft.com/office/drawing/2014/main" id="{64E0ED57-AC08-475E-9224-DFD19B638326}"/>
              </a:ext>
            </a:extLst>
          </p:cNvPr>
          <p:cNvSpPr txBox="1"/>
          <p:nvPr/>
        </p:nvSpPr>
        <p:spPr>
          <a:xfrm>
            <a:off x="115260" y="1180843"/>
            <a:ext cx="3487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00B4"/>
                </a:solidFill>
                <a:latin typeface="Trebuchet MS" pitchFamily="34" charset="0"/>
              </a:rPr>
              <a:t>Nondegenerate stationary points</a:t>
            </a:r>
            <a:endParaRPr lang="en-GB" sz="16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3E943BC5-3098-48AA-855E-49193E141C9B}"/>
              </a:ext>
            </a:extLst>
          </p:cNvPr>
          <p:cNvSpPr txBox="1"/>
          <p:nvPr/>
        </p:nvSpPr>
        <p:spPr>
          <a:xfrm>
            <a:off x="102329" y="3908843"/>
            <a:ext cx="3487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00B4"/>
                </a:solidFill>
                <a:latin typeface="Trebuchet MS" pitchFamily="34" charset="0"/>
              </a:rPr>
              <a:t>Degenerate stationary points</a:t>
            </a:r>
            <a:endParaRPr lang="en-GB" sz="16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3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C6A6CF6-1285-47E0-B952-9B3F16E51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26" y="0"/>
            <a:ext cx="6180174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0E1289-ADD0-4760-B4FF-F3F10809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80174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BCB50FB-F6D2-4008-AFB4-C697C563AE3A}"/>
              </a:ext>
            </a:extLst>
          </p:cNvPr>
          <p:cNvSpPr/>
          <p:nvPr/>
        </p:nvSpPr>
        <p:spPr>
          <a:xfrm>
            <a:off x="579687" y="93706"/>
            <a:ext cx="1332876" cy="208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CA2B6CD-EAEB-4DF9-A6BB-026AC513A00B}"/>
              </a:ext>
            </a:extLst>
          </p:cNvPr>
          <p:cNvSpPr/>
          <p:nvPr/>
        </p:nvSpPr>
        <p:spPr>
          <a:xfrm>
            <a:off x="579687" y="2205728"/>
            <a:ext cx="1332876" cy="208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63F04BF-074E-419D-A788-27147EF8B81D}"/>
              </a:ext>
            </a:extLst>
          </p:cNvPr>
          <p:cNvSpPr/>
          <p:nvPr/>
        </p:nvSpPr>
        <p:spPr>
          <a:xfrm>
            <a:off x="578524" y="4326536"/>
            <a:ext cx="1332876" cy="208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1AF58CC-4354-4920-B797-50A39D99A727}"/>
              </a:ext>
            </a:extLst>
          </p:cNvPr>
          <p:cNvSpPr/>
          <p:nvPr/>
        </p:nvSpPr>
        <p:spPr>
          <a:xfrm>
            <a:off x="6591513" y="86726"/>
            <a:ext cx="1332876" cy="208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39DFD73-C4F1-4DF4-A2D5-F69B816EE86F}"/>
              </a:ext>
            </a:extLst>
          </p:cNvPr>
          <p:cNvSpPr/>
          <p:nvPr/>
        </p:nvSpPr>
        <p:spPr>
          <a:xfrm>
            <a:off x="6591513" y="2205728"/>
            <a:ext cx="1332876" cy="208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AB64DF-D8CB-4FA5-8C07-98AEDD04A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41" y="927403"/>
            <a:ext cx="899300" cy="9328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8D5775-1A95-4EBB-BCFB-DF28A97D9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07" y="3052642"/>
            <a:ext cx="939567" cy="9563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0D789E-16FC-4C21-AFA6-A3F8F089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41" y="5187948"/>
            <a:ext cx="885878" cy="96976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85B3CED-CE64-4ADB-93CA-172C42283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801" y="979927"/>
            <a:ext cx="926144" cy="9597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75124BE-5FCB-4559-8859-DC8FE7D2D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861" y="3052642"/>
            <a:ext cx="939567" cy="94963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4808DE4-4E9A-467B-9BCC-BA1C1DA57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602" y="5279802"/>
            <a:ext cx="899300" cy="1130836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279045E3-1622-4AC2-9B0F-634760CD2438}"/>
              </a:ext>
            </a:extLst>
          </p:cNvPr>
          <p:cNvSpPr/>
          <p:nvPr/>
        </p:nvSpPr>
        <p:spPr>
          <a:xfrm>
            <a:off x="851424" y="146275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>
                <a:solidFill>
                  <a:srgbClr val="0000B4"/>
                </a:solidFill>
                <a:latin typeface="Trebuchet MS" pitchFamily="34" charset="0"/>
              </a:rPr>
              <a:t>Gauss</a:t>
            </a:r>
            <a:endParaRPr lang="en-GB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B490FCA-0BF6-4133-ADF5-EA421416905D}"/>
              </a:ext>
            </a:extLst>
          </p:cNvPr>
          <p:cNvSpPr/>
          <p:nvPr/>
        </p:nvSpPr>
        <p:spPr>
          <a:xfrm>
            <a:off x="544833" y="2271514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>
                <a:solidFill>
                  <a:srgbClr val="0000B4"/>
                </a:solidFill>
                <a:latin typeface="Trebuchet MS" pitchFamily="34" charset="0"/>
              </a:rPr>
              <a:t>Supergauss</a:t>
            </a:r>
            <a:endParaRPr lang="en-GB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C511F174-3293-459D-BE57-082D882794F8}"/>
              </a:ext>
            </a:extLst>
          </p:cNvPr>
          <p:cNvSpPr/>
          <p:nvPr/>
        </p:nvSpPr>
        <p:spPr>
          <a:xfrm>
            <a:off x="567275" y="4394059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>
                <a:solidFill>
                  <a:srgbClr val="0000B4"/>
                </a:solidFill>
                <a:latin typeface="Trebuchet MS" pitchFamily="34" charset="0"/>
              </a:rPr>
              <a:t>Symmetric</a:t>
            </a:r>
            <a:endParaRPr lang="en-GB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68D9854-10FE-4492-9C6D-E17E7E281224}"/>
              </a:ext>
            </a:extLst>
          </p:cNvPr>
          <p:cNvSpPr/>
          <p:nvPr/>
        </p:nvSpPr>
        <p:spPr>
          <a:xfrm>
            <a:off x="6465965" y="4310770"/>
            <a:ext cx="1526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>
                <a:solidFill>
                  <a:srgbClr val="0000B4"/>
                </a:solidFill>
                <a:latin typeface="Trebuchet MS" pitchFamily="34" charset="0"/>
              </a:rPr>
              <a:t>With bound states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68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ázek 60">
            <a:extLst>
              <a:ext uri="{FF2B5EF4-FFF2-40B4-BE49-F238E27FC236}">
                <a16:creationId xmlns:a16="http://schemas.microsoft.com/office/drawing/2014/main" id="{A6FB5D4A-E332-4F65-9809-73289F63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925" y="4093686"/>
            <a:ext cx="4383075" cy="276324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B25565E-621B-4ABF-A9A1-7EE695B1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742" y="123934"/>
            <a:ext cx="2713711" cy="536503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67D01C0-AA8B-44C3-BF3C-5C50E4C7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42" y="1838885"/>
            <a:ext cx="2912812" cy="29128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641773-8B40-45CA-BD2F-CB4C93394212}"/>
              </a:ext>
            </a:extLst>
          </p:cNvPr>
          <p:cNvSpPr txBox="1"/>
          <p:nvPr/>
        </p:nvSpPr>
        <p:spPr>
          <a:xfrm>
            <a:off x="2987423" y="1776448"/>
            <a:ext cx="1229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Trebuchet MS" pitchFamily="34" charset="0"/>
              </a:rPr>
              <a:t>Complex scaling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653C24-1382-418F-B5EE-49E63AAFC2FB}"/>
              </a:ext>
            </a:extLst>
          </p:cNvPr>
          <p:cNvSpPr txBox="1"/>
          <p:nvPr/>
        </p:nvSpPr>
        <p:spPr>
          <a:xfrm>
            <a:off x="8356832" y="1458355"/>
            <a:ext cx="238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B4"/>
                </a:solidFill>
                <a:latin typeface="Trebuchet MS" pitchFamily="34" charset="0"/>
              </a:rPr>
              <a:t>Complex phase shift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170079-665B-459A-8BD7-A4E5B9116495}"/>
              </a:ext>
            </a:extLst>
          </p:cNvPr>
          <p:cNvSpPr txBox="1"/>
          <p:nvPr/>
        </p:nvSpPr>
        <p:spPr>
          <a:xfrm>
            <a:off x="101832" y="6252074"/>
            <a:ext cx="184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Trebuchet MS" pitchFamily="34" charset="0"/>
              </a:rPr>
              <a:t>Complex tunnelling time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9A93D0C-31EB-4782-B028-7CE992CD9EF5}"/>
              </a:ext>
            </a:extLst>
          </p:cNvPr>
          <p:cNvSpPr txBox="1"/>
          <p:nvPr/>
        </p:nvSpPr>
        <p:spPr>
          <a:xfrm>
            <a:off x="661323" y="1567884"/>
            <a:ext cx="2326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00B4"/>
                </a:solidFill>
                <a:latin typeface="Trebuchet MS" pitchFamily="34" charset="0"/>
              </a:rPr>
              <a:t>Tunnelling 1D system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038A2BD-DA07-41D4-BE1D-E9B283E33E41}"/>
              </a:ext>
            </a:extLst>
          </p:cNvPr>
          <p:cNvSpPr txBox="1"/>
          <p:nvPr/>
        </p:nvSpPr>
        <p:spPr>
          <a:xfrm>
            <a:off x="4606901" y="34901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>
                <a:solidFill>
                  <a:srgbClr val="0000B4"/>
                </a:solidFill>
                <a:latin typeface="Trebuchet MS" pitchFamily="34" charset="0"/>
              </a:rPr>
              <a:t>Quantum resonances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AC733F2-A202-4280-B3D4-D185F348FF62}"/>
              </a:ext>
            </a:extLst>
          </p:cNvPr>
          <p:cNvSpPr txBox="1"/>
          <p:nvPr/>
        </p:nvSpPr>
        <p:spPr>
          <a:xfrm>
            <a:off x="553743" y="312736"/>
            <a:ext cx="186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D997F144-688C-4D3F-BCF2-CA7222DEFCC5}"/>
                  </a:ext>
                </a:extLst>
              </p:cNvPr>
              <p:cNvSpPr txBox="1"/>
              <p:nvPr/>
            </p:nvSpPr>
            <p:spPr>
              <a:xfrm>
                <a:off x="4050894" y="1148675"/>
                <a:ext cx="3577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D997F144-688C-4D3F-BCF2-CA7222DE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894" y="1148675"/>
                <a:ext cx="35779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033BDE3C-9F36-4216-B96C-9CF9F6525701}"/>
                  </a:ext>
                </a:extLst>
              </p:cNvPr>
              <p:cNvSpPr txBox="1"/>
              <p:nvPr/>
            </p:nvSpPr>
            <p:spPr>
              <a:xfrm>
                <a:off x="4548253" y="428322"/>
                <a:ext cx="1065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d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033BDE3C-9F36-4216-B96C-9CF9F6525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253" y="428322"/>
                <a:ext cx="1065292" cy="338554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01E332F9-5080-4999-8B38-B49BF48657F8}"/>
                  </a:ext>
                </a:extLst>
              </p:cNvPr>
              <p:cNvSpPr txBox="1"/>
              <p:nvPr/>
            </p:nvSpPr>
            <p:spPr>
              <a:xfrm>
                <a:off x="4547601" y="2688728"/>
                <a:ext cx="10659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d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01E332F9-5080-4999-8B38-B49BF4865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01" y="2688728"/>
                <a:ext cx="1065997" cy="338554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ovéPole 25">
            <a:extLst>
              <a:ext uri="{FF2B5EF4-FFF2-40B4-BE49-F238E27FC236}">
                <a16:creationId xmlns:a16="http://schemas.microsoft.com/office/drawing/2014/main" id="{99AF6A4D-4D5D-48A1-A053-76123B10D50D}"/>
              </a:ext>
            </a:extLst>
          </p:cNvPr>
          <p:cNvSpPr txBox="1"/>
          <p:nvPr/>
        </p:nvSpPr>
        <p:spPr>
          <a:xfrm>
            <a:off x="3033261" y="2825740"/>
            <a:ext cx="115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Trebuchet MS" pitchFamily="34" charset="0"/>
              </a:rPr>
              <a:t>Complex level density</a:t>
            </a: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1008BE93-5A70-45A9-B061-9E3A99B0C6B2}"/>
              </a:ext>
            </a:extLst>
          </p:cNvPr>
          <p:cNvSpPr/>
          <p:nvPr/>
        </p:nvSpPr>
        <p:spPr>
          <a:xfrm>
            <a:off x="3191249" y="2395286"/>
            <a:ext cx="946863" cy="354896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4701ED44-78CB-47F5-B7C1-BD78485FCCAA}"/>
                  </a:ext>
                </a:extLst>
              </p:cNvPr>
              <p:cNvSpPr txBox="1"/>
              <p:nvPr/>
            </p:nvSpPr>
            <p:spPr>
              <a:xfrm>
                <a:off x="4050894" y="3514987"/>
                <a:ext cx="3577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4701ED44-78CB-47F5-B7C1-BD78485FC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894" y="3514987"/>
                <a:ext cx="35779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1B3EEBC-6365-4E0E-981B-D3EA06CD6AE3}"/>
                  </a:ext>
                </a:extLst>
              </p:cNvPr>
              <p:cNvSpPr txBox="1"/>
              <p:nvPr/>
            </p:nvSpPr>
            <p:spPr>
              <a:xfrm>
                <a:off x="5613545" y="4900068"/>
                <a:ext cx="3834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1B3EEBC-6365-4E0E-981B-D3EA06CD6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5" y="4900068"/>
                <a:ext cx="383438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65F698C5-01FD-4F4F-A521-662FA13FC669}"/>
                  </a:ext>
                </a:extLst>
              </p:cNvPr>
              <p:cNvSpPr/>
              <p:nvPr/>
            </p:nvSpPr>
            <p:spPr>
              <a:xfrm>
                <a:off x="6768079" y="204178"/>
                <a:ext cx="1398588" cy="60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65F698C5-01FD-4F4F-A521-662FA13FC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079" y="204178"/>
                <a:ext cx="1398588" cy="6072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91FFD3DE-BB62-4D76-8E09-D4CD01B1635E}"/>
              </a:ext>
            </a:extLst>
          </p:cNvPr>
          <p:cNvCxnSpPr>
            <a:cxnSpLocks/>
          </p:cNvCxnSpPr>
          <p:nvPr/>
        </p:nvCxnSpPr>
        <p:spPr>
          <a:xfrm flipH="1">
            <a:off x="6617185" y="2212709"/>
            <a:ext cx="642175" cy="0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BD307FB6-C3CD-463E-97C0-A539DDB4A2A4}"/>
              </a:ext>
            </a:extLst>
          </p:cNvPr>
          <p:cNvCxnSpPr>
            <a:cxnSpLocks/>
          </p:cNvCxnSpPr>
          <p:nvPr/>
        </p:nvCxnSpPr>
        <p:spPr>
          <a:xfrm flipH="1">
            <a:off x="6617185" y="4396338"/>
            <a:ext cx="488610" cy="6980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Šipka: obousměrná vodorovná 39">
            <a:extLst>
              <a:ext uri="{FF2B5EF4-FFF2-40B4-BE49-F238E27FC236}">
                <a16:creationId xmlns:a16="http://schemas.microsoft.com/office/drawing/2014/main" id="{525FA09C-FB78-4CD2-ADAD-915546783D05}"/>
              </a:ext>
            </a:extLst>
          </p:cNvPr>
          <p:cNvSpPr/>
          <p:nvPr/>
        </p:nvSpPr>
        <p:spPr>
          <a:xfrm>
            <a:off x="7397573" y="2086118"/>
            <a:ext cx="751861" cy="261144"/>
          </a:xfrm>
          <a:prstGeom prst="left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3F25C3BE-FAB1-4278-9E95-959D20288687}"/>
                  </a:ext>
                </a:extLst>
              </p:cNvPr>
              <p:cNvSpPr txBox="1"/>
              <p:nvPr/>
            </p:nvSpPr>
            <p:spPr>
              <a:xfrm>
                <a:off x="8379671" y="2044422"/>
                <a:ext cx="14623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latin typeface="Trebuchet MS" pitchFamily="34" charset="0"/>
                  </a:rPr>
                  <a:t>Phase shift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3F25C3BE-FAB1-4278-9E95-959D20288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71" y="2044422"/>
                <a:ext cx="1462343" cy="338554"/>
              </a:xfrm>
              <a:prstGeom prst="rect">
                <a:avLst/>
              </a:prstGeom>
              <a:blipFill>
                <a:blip r:embed="rId12"/>
                <a:stretch>
                  <a:fillRect l="-2500" t="-7143" b="-19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992C976D-685B-414D-8388-EA320CC04880}"/>
                  </a:ext>
                </a:extLst>
              </p:cNvPr>
              <p:cNvSpPr txBox="1"/>
              <p:nvPr/>
            </p:nvSpPr>
            <p:spPr>
              <a:xfrm>
                <a:off x="8356832" y="2630489"/>
                <a:ext cx="2624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latin typeface="Trebuchet MS" pitchFamily="34" charset="0"/>
                  </a:rPr>
                  <a:t>Transmission probability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992C976D-685B-414D-8388-EA320CC0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832" y="2630489"/>
                <a:ext cx="2624649" cy="338554"/>
              </a:xfrm>
              <a:prstGeom prst="rect">
                <a:avLst/>
              </a:prstGeom>
              <a:blipFill>
                <a:blip r:embed="rId13"/>
                <a:stretch>
                  <a:fillRect l="-1395" t="-7273" b="-2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Šipka: obousměrná vodorovná 44">
            <a:extLst>
              <a:ext uri="{FF2B5EF4-FFF2-40B4-BE49-F238E27FC236}">
                <a16:creationId xmlns:a16="http://schemas.microsoft.com/office/drawing/2014/main" id="{1DCEBB6E-3E72-4B6B-AA26-7C543AC9D496}"/>
              </a:ext>
            </a:extLst>
          </p:cNvPr>
          <p:cNvSpPr/>
          <p:nvPr/>
        </p:nvSpPr>
        <p:spPr>
          <a:xfrm>
            <a:off x="7397572" y="2664448"/>
            <a:ext cx="751861" cy="261144"/>
          </a:xfrm>
          <a:prstGeom prst="left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ABB5B3D-8B79-4D53-B4B9-D2BC48A3E5E4}"/>
              </a:ext>
            </a:extLst>
          </p:cNvPr>
          <p:cNvCxnSpPr>
            <a:cxnSpLocks/>
          </p:cNvCxnSpPr>
          <p:nvPr/>
        </p:nvCxnSpPr>
        <p:spPr>
          <a:xfrm>
            <a:off x="7105795" y="2806453"/>
            <a:ext cx="0" cy="1596865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414A5A74-34B9-4C18-9A6A-D76F21253230}"/>
              </a:ext>
            </a:extLst>
          </p:cNvPr>
          <p:cNvCxnSpPr>
            <a:cxnSpLocks/>
          </p:cNvCxnSpPr>
          <p:nvPr/>
        </p:nvCxnSpPr>
        <p:spPr>
          <a:xfrm flipH="1">
            <a:off x="7105795" y="2795020"/>
            <a:ext cx="126000" cy="6980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Šipka: ohnutá nahoru 53">
            <a:extLst>
              <a:ext uri="{FF2B5EF4-FFF2-40B4-BE49-F238E27FC236}">
                <a16:creationId xmlns:a16="http://schemas.microsoft.com/office/drawing/2014/main" id="{4ABA61E0-1AE9-429D-B8A2-A3338858DD59}"/>
              </a:ext>
            </a:extLst>
          </p:cNvPr>
          <p:cNvSpPr/>
          <p:nvPr/>
        </p:nvSpPr>
        <p:spPr>
          <a:xfrm rot="5400000">
            <a:off x="3424489" y="3767371"/>
            <a:ext cx="770708" cy="3350245"/>
          </a:xfrm>
          <a:prstGeom prst="bentUp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140F7EAC-79A6-47B9-B8A8-A3F9FFFC764B}"/>
              </a:ext>
            </a:extLst>
          </p:cNvPr>
          <p:cNvSpPr txBox="1"/>
          <p:nvPr/>
        </p:nvSpPr>
        <p:spPr>
          <a:xfrm>
            <a:off x="3028420" y="5146198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Trebuchet MS" pitchFamily="34" charset="0"/>
              </a:rPr>
              <a:t>Classical orbits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FBF0ED0A-DFCE-4F91-B439-49A0E00C5D41}"/>
              </a:ext>
            </a:extLst>
          </p:cNvPr>
          <p:cNvSpPr txBox="1"/>
          <p:nvPr/>
        </p:nvSpPr>
        <p:spPr>
          <a:xfrm>
            <a:off x="2812048" y="5834826"/>
            <a:ext cx="204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Trebuchet MS" pitchFamily="34" charset="0"/>
              </a:rPr>
              <a:t>ESQPT-like analysis of critical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id="{E4FF2947-FE4D-4300-98D4-6243949AF180}"/>
                  </a:ext>
                </a:extLst>
              </p:cNvPr>
              <p:cNvSpPr txBox="1"/>
              <p:nvPr/>
            </p:nvSpPr>
            <p:spPr>
              <a:xfrm>
                <a:off x="5697578" y="5313343"/>
                <a:ext cx="211134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0000B4"/>
                    </a:solidFill>
                    <a:latin typeface="Trebuchet MS" pitchFamily="34" charset="0"/>
                  </a:rPr>
                  <a:t>Allowed region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GB" sz="1600" b="0" i="1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n-GB" sz="16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GB" sz="160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id="{E4FF2947-FE4D-4300-98D4-6243949AF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578" y="5313343"/>
                <a:ext cx="2111347" cy="338554"/>
              </a:xfrm>
              <a:prstGeom prst="rect">
                <a:avLst/>
              </a:prstGeom>
              <a:blipFill>
                <a:blip r:embed="rId14"/>
                <a:stretch>
                  <a:fillRect l="-1734" t="-7273" r="-9249" b="-2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id="{B333A286-1026-4FBE-85E6-143FEA70064F}"/>
                  </a:ext>
                </a:extLst>
              </p:cNvPr>
              <p:cNvSpPr txBox="1"/>
              <p:nvPr/>
            </p:nvSpPr>
            <p:spPr>
              <a:xfrm>
                <a:off x="5691884" y="5739016"/>
                <a:ext cx="248176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solidFill>
                      <a:srgbClr val="FF0000"/>
                    </a:solidFill>
                    <a:latin typeface="Trebuchet MS" pitchFamily="34" charset="0"/>
                  </a:rPr>
                  <a:t>Forbidden region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600">
                    <a:solidFill>
                      <a:srgbClr val="FF0000"/>
                    </a:solidFill>
                    <a:latin typeface="Trebuchet MS" pitchFamily="34" charset="0"/>
                  </a:rPr>
                  <a:t> (inverted potential)</a:t>
                </a:r>
              </a:p>
            </p:txBody>
          </p:sp>
        </mc:Choice>
        <mc:Fallback xmlns=""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id="{B333A286-1026-4FBE-85E6-143FEA700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884" y="5739016"/>
                <a:ext cx="2481763" cy="584775"/>
              </a:xfrm>
              <a:prstGeom prst="rect">
                <a:avLst/>
              </a:prstGeom>
              <a:blipFill>
                <a:blip r:embed="rId15"/>
                <a:stretch>
                  <a:fillRect l="-1474" t="-4167" r="-983"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Šipka: ohnutá nahoru 58">
            <a:extLst>
              <a:ext uri="{FF2B5EF4-FFF2-40B4-BE49-F238E27FC236}">
                <a16:creationId xmlns:a16="http://schemas.microsoft.com/office/drawing/2014/main" id="{B5C732A1-1A56-4D14-A055-ACE2CDF7FE48}"/>
              </a:ext>
            </a:extLst>
          </p:cNvPr>
          <p:cNvSpPr/>
          <p:nvPr/>
        </p:nvSpPr>
        <p:spPr>
          <a:xfrm rot="10800000" flipH="1">
            <a:off x="7303664" y="3387117"/>
            <a:ext cx="2385622" cy="755661"/>
          </a:xfrm>
          <a:prstGeom prst="bentUp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0CE09B2E-266F-43CE-8FA4-229BAB9C8678}"/>
              </a:ext>
            </a:extLst>
          </p:cNvPr>
          <p:cNvSpPr txBox="1"/>
          <p:nvPr/>
        </p:nvSpPr>
        <p:spPr>
          <a:xfrm>
            <a:off x="9837572" y="3434233"/>
            <a:ext cx="20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Trebuchet MS" pitchFamily="34" charset="0"/>
              </a:rPr>
              <a:t>Smoothening (semiclassical limit)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CA939B1F-D58C-45FC-8664-A655A350CDB5}"/>
                  </a:ext>
                </a:extLst>
              </p:cNvPr>
              <p:cNvSpPr txBox="1"/>
              <p:nvPr/>
            </p:nvSpPr>
            <p:spPr>
              <a:xfrm>
                <a:off x="11307847" y="6526426"/>
                <a:ext cx="3834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16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CA939B1F-D58C-45FC-8664-A655A350C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847" y="6526426"/>
                <a:ext cx="383438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Šipka: doprava 62">
            <a:extLst>
              <a:ext uri="{FF2B5EF4-FFF2-40B4-BE49-F238E27FC236}">
                <a16:creationId xmlns:a16="http://schemas.microsoft.com/office/drawing/2014/main" id="{F8E447AB-DE53-4286-8EF5-30DB71E4DDB5}"/>
              </a:ext>
            </a:extLst>
          </p:cNvPr>
          <p:cNvSpPr/>
          <p:nvPr/>
        </p:nvSpPr>
        <p:spPr>
          <a:xfrm rot="10800000">
            <a:off x="2127740" y="6473362"/>
            <a:ext cx="5627210" cy="250637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9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6117" y="351837"/>
            <a:ext cx="326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008259" y="1022398"/>
                <a:ext cx="9810860" cy="572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b="1" dirty="0">
                    <a:latin typeface="Trebuchet MS" pitchFamily="34" charset="0"/>
                  </a:rPr>
                  <a:t>Quantum level density in the continuum can be extended into the complex domain </a:t>
                </a:r>
                <a:r>
                  <a:rPr lang="en-GB" dirty="0">
                    <a:latin typeface="Trebuchet MS" pitchFamily="34" charset="0"/>
                  </a:rPr>
                  <a:t>and related with the phase shift and transmission probability of a scattering problem.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Its smooth part along the real energy axis can be calculated </a:t>
                </a:r>
                <a:r>
                  <a:rPr lang="en-GB" dirty="0" err="1">
                    <a:latin typeface="Trebuchet MS" pitchFamily="34" charset="0"/>
                  </a:rPr>
                  <a:t>semiclassically</a:t>
                </a:r>
                <a:r>
                  <a:rPr lang="en-GB" dirty="0">
                    <a:latin typeface="Trebuchet MS" pitchFamily="34" charset="0"/>
                  </a:rPr>
                  <a:t> from the time the classical trajectory spends in the allowed regions (real components) and in the forbidden regions (imaginary component).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This allows for a </a:t>
                </a:r>
                <a:r>
                  <a:rPr lang="en-GB" b="1" dirty="0">
                    <a:latin typeface="Trebuchet MS" pitchFamily="34" charset="0"/>
                  </a:rPr>
                  <a:t>semiclassical formulation of the tunnelling problem</a:t>
                </a:r>
                <a:r>
                  <a:rPr lang="en-GB" dirty="0">
                    <a:latin typeface="Trebuchet MS" pitchFamily="34" charset="0"/>
                  </a:rPr>
                  <a:t>.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Singularities in the smooth continuum level density can be classified by a straightforward extension of the </a:t>
                </a:r>
                <a:r>
                  <a:rPr lang="en-GB" b="1" dirty="0">
                    <a:latin typeface="Trebuchet MS" pitchFamily="34" charset="0"/>
                  </a:rPr>
                  <a:t>ESQPT classification </a:t>
                </a:r>
                <a:r>
                  <a:rPr lang="en-GB" dirty="0">
                    <a:latin typeface="Trebuchet MS" pitchFamily="34" charset="0"/>
                  </a:rPr>
                  <a:t>for the bound states, and can be explained by the existence of classical stationary points in the potential.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The </a:t>
                </a:r>
                <a:r>
                  <a:rPr lang="en-GB" b="1" dirty="0">
                    <a:latin typeface="Trebuchet MS" pitchFamily="34" charset="0"/>
                  </a:rPr>
                  <a:t>dual structure in the real and imaginary parts </a:t>
                </a:r>
                <a:r>
                  <a:rPr lang="en-GB" dirty="0">
                    <a:latin typeface="Trebuchet MS" pitchFamily="34" charset="0"/>
                  </a:rPr>
                  <a:t>of the continuum density is based on potentials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rebuchet MS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Trebuchet MS" pitchFamily="34" charset="0"/>
                  </a:rPr>
                  <a:t> and on the existence of classically allowed and forbidden regions.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Based on the analogy with ESQPT, one can anticipate the properties of systems with </a:t>
                </a:r>
                <a:r>
                  <a:rPr lang="en-GB" b="1" dirty="0">
                    <a:latin typeface="Trebuchet MS" pitchFamily="34" charset="0"/>
                  </a:rPr>
                  <a:t>higher numbers of </a:t>
                </a:r>
                <a:r>
                  <a:rPr lang="en-GB" b="1" dirty="0" err="1">
                    <a:latin typeface="Trebuchet MS" pitchFamily="34" charset="0"/>
                  </a:rPr>
                  <a:t>DoF</a:t>
                </a:r>
                <a:r>
                  <a:rPr lang="en-GB" b="1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GB" b="1" dirty="0">
                    <a:latin typeface="Trebuchet MS" pitchFamily="34" charset="0"/>
                  </a:rPr>
                  <a:t> </a:t>
                </a:r>
                <a:r>
                  <a:rPr lang="en-GB" dirty="0">
                    <a:latin typeface="Trebuchet MS" pitchFamily="34" charset="0"/>
                  </a:rPr>
                  <a:t>(singularities appearing in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dirty="0" err="1">
                    <a:latin typeface="Trebuchet MS" pitchFamily="34" charset="0"/>
                  </a:rPr>
                  <a:t>th</a:t>
                </a:r>
                <a:r>
                  <a:rPr lang="en-GB" dirty="0">
                    <a:latin typeface="Trebuchet MS" pitchFamily="34" charset="0"/>
                  </a:rPr>
                  <a:t> derivative of the level density etc.)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dirty="0">
                    <a:latin typeface="Trebuchet MS" pitchFamily="34" charset="0"/>
                  </a:rPr>
                  <a:t>ESQPT singularities can be detected by </a:t>
                </a:r>
                <a:r>
                  <a:rPr lang="en-GB" b="1" dirty="0">
                    <a:latin typeface="Trebuchet MS" pitchFamily="34" charset="0"/>
                  </a:rPr>
                  <a:t>tunnelling experiments </a:t>
                </a:r>
                <a:r>
                  <a:rPr lang="en-GB" dirty="0">
                    <a:latin typeface="Trebuchet MS" pitchFamily="34" charset="0"/>
                  </a:rPr>
                  <a:t>(e.g. resonant tunnelling semiconductors).</a:t>
                </a: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59" y="1022398"/>
                <a:ext cx="9810860" cy="5724644"/>
              </a:xfrm>
              <a:prstGeom prst="rect">
                <a:avLst/>
              </a:prstGeom>
              <a:blipFill>
                <a:blip r:embed="rId2"/>
                <a:stretch>
                  <a:fillRect l="-435" t="-745" r="-621" b="-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019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68A4D3F-538E-48E8-82C3-C9EC3EF7C4CF}"/>
              </a:ext>
            </a:extLst>
          </p:cNvPr>
          <p:cNvSpPr txBox="1"/>
          <p:nvPr/>
        </p:nvSpPr>
        <p:spPr>
          <a:xfrm>
            <a:off x="3328767" y="2613392"/>
            <a:ext cx="55344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cap="small" dirty="0">
                <a:solidFill>
                  <a:schemeClr val="bg1"/>
                </a:solidFill>
                <a:latin typeface="Trebuchet MS" pitchFamily="34" charset="0"/>
              </a:rPr>
              <a:t>Thanks </a:t>
            </a:r>
            <a:endParaRPr lang="cs-CZ" sz="5000" b="1" cap="small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5000" b="1" cap="small" dirty="0">
                <a:solidFill>
                  <a:schemeClr val="bg1"/>
                </a:solidFill>
                <a:latin typeface="Trebuchet MS" pitchFamily="34" charset="0"/>
              </a:rPr>
              <a:t>for your attention</a:t>
            </a:r>
            <a:endParaRPr lang="cs-CZ" sz="5000" b="1" cap="small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1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F81C7AA-7193-49A8-A091-681FCFD6FAF2}"/>
              </a:ext>
            </a:extLst>
          </p:cNvPr>
          <p:cNvSpPr txBox="1"/>
          <p:nvPr/>
        </p:nvSpPr>
        <p:spPr>
          <a:xfrm>
            <a:off x="456300" y="222224"/>
            <a:ext cx="522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>
                <a:solidFill>
                  <a:schemeClr val="bg1"/>
                </a:solidFill>
                <a:latin typeface="Trebuchet MS" pitchFamily="34" charset="0"/>
              </a:rPr>
              <a:t>Experimental</a:t>
            </a:r>
            <a:r>
              <a:rPr lang="cs-CZ" sz="3200" u="sng" dirty="0">
                <a:solidFill>
                  <a:schemeClr val="bg1"/>
                </a:solidFill>
                <a:latin typeface="Trebuchet MS" pitchFamily="34" charset="0"/>
              </a:rPr>
              <a:t> M</a:t>
            </a:r>
            <a:r>
              <a:rPr lang="en-GB" sz="3200" u="sng" dirty="0" err="1">
                <a:solidFill>
                  <a:schemeClr val="bg1"/>
                </a:solidFill>
                <a:latin typeface="Trebuchet MS" pitchFamily="34" charset="0"/>
              </a:rPr>
              <a:t>otivation</a:t>
            </a:r>
            <a:endParaRPr lang="en-GB" sz="320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148" name="Skupina 147">
            <a:extLst>
              <a:ext uri="{FF2B5EF4-FFF2-40B4-BE49-F238E27FC236}">
                <a16:creationId xmlns:a16="http://schemas.microsoft.com/office/drawing/2014/main" id="{598A65E6-609F-4714-B359-1B0BCD252DD8}"/>
              </a:ext>
            </a:extLst>
          </p:cNvPr>
          <p:cNvGrpSpPr/>
          <p:nvPr/>
        </p:nvGrpSpPr>
        <p:grpSpPr>
          <a:xfrm>
            <a:off x="491381" y="1018345"/>
            <a:ext cx="5389383" cy="5430559"/>
            <a:chOff x="671717" y="1193605"/>
            <a:chExt cx="5389383" cy="5430559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385F77A-8DB5-4169-9D4F-EF9A0E4A36A7}"/>
                </a:ext>
              </a:extLst>
            </p:cNvPr>
            <p:cNvSpPr/>
            <p:nvPr/>
          </p:nvSpPr>
          <p:spPr>
            <a:xfrm>
              <a:off x="671717" y="1193605"/>
              <a:ext cx="5227936" cy="543055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4" name="Obrázek 143">
              <a:extLst>
                <a:ext uri="{FF2B5EF4-FFF2-40B4-BE49-F238E27FC236}">
                  <a16:creationId xmlns:a16="http://schemas.microsoft.com/office/drawing/2014/main" id="{74FDDE3D-624F-4040-BA45-7F4BF019C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91" y="4175223"/>
              <a:ext cx="3306038" cy="2223310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8A991643-7678-4A98-A98B-F9E712DB00EF}"/>
                </a:ext>
              </a:extLst>
            </p:cNvPr>
            <p:cNvSpPr txBox="1"/>
            <p:nvPr/>
          </p:nvSpPr>
          <p:spPr>
            <a:xfrm>
              <a:off x="782549" y="1303398"/>
              <a:ext cx="38173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u="sng" dirty="0" err="1">
                  <a:solidFill>
                    <a:srgbClr val="0000B4"/>
                  </a:solidFill>
                  <a:latin typeface="Trebuchet MS" pitchFamily="34" charset="0"/>
                </a:rPr>
                <a:t>Scanning</a:t>
              </a:r>
              <a:r>
                <a:rPr lang="cs-CZ" sz="2000" u="sng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u="sng" dirty="0" err="1">
                  <a:solidFill>
                    <a:srgbClr val="0000B4"/>
                  </a:solidFill>
                  <a:latin typeface="Trebuchet MS" pitchFamily="34" charset="0"/>
                </a:rPr>
                <a:t>tunnelling</a:t>
              </a:r>
              <a:r>
                <a:rPr lang="cs-CZ" sz="2000" u="sng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u="sng" dirty="0" err="1">
                  <a:solidFill>
                    <a:srgbClr val="0000B4"/>
                  </a:solidFill>
                  <a:latin typeface="Trebuchet MS" pitchFamily="34" charset="0"/>
                </a:rPr>
                <a:t>microscope</a:t>
              </a:r>
              <a:endParaRPr lang="en-GB" sz="2000" u="sng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grpSp>
          <p:nvGrpSpPr>
            <p:cNvPr id="142" name="Skupina 141">
              <a:extLst>
                <a:ext uri="{FF2B5EF4-FFF2-40B4-BE49-F238E27FC236}">
                  <a16:creationId xmlns:a16="http://schemas.microsoft.com/office/drawing/2014/main" id="{FD0EF52C-263C-4DCA-8FFF-9EC33F95ED11}"/>
                </a:ext>
              </a:extLst>
            </p:cNvPr>
            <p:cNvGrpSpPr/>
            <p:nvPr/>
          </p:nvGrpSpPr>
          <p:grpSpPr>
            <a:xfrm>
              <a:off x="825983" y="1947462"/>
              <a:ext cx="4845059" cy="1977589"/>
              <a:chOff x="6096000" y="2708298"/>
              <a:chExt cx="4845059" cy="1977589"/>
            </a:xfrm>
          </p:grpSpPr>
          <p:grpSp>
            <p:nvGrpSpPr>
              <p:cNvPr id="60" name="Skupina 59">
                <a:extLst>
                  <a:ext uri="{FF2B5EF4-FFF2-40B4-BE49-F238E27FC236}">
                    <a16:creationId xmlns:a16="http://schemas.microsoft.com/office/drawing/2014/main" id="{E3D59392-1680-441D-BB71-998B1CCC5B6C}"/>
                  </a:ext>
                </a:extLst>
              </p:cNvPr>
              <p:cNvGrpSpPr/>
              <p:nvPr/>
            </p:nvGrpSpPr>
            <p:grpSpPr>
              <a:xfrm>
                <a:off x="7252379" y="2708298"/>
                <a:ext cx="1278480" cy="1231815"/>
                <a:chOff x="7252379" y="2708298"/>
                <a:chExt cx="1278480" cy="1231815"/>
              </a:xfrm>
            </p:grpSpPr>
            <p:grpSp>
              <p:nvGrpSpPr>
                <p:cNvPr id="22" name="Skupina 21">
                  <a:extLst>
                    <a:ext uri="{FF2B5EF4-FFF2-40B4-BE49-F238E27FC236}">
                      <a16:creationId xmlns:a16="http://schemas.microsoft.com/office/drawing/2014/main" id="{E7D10BA2-00A5-4FFD-B76F-E51CD73585DB}"/>
                    </a:ext>
                  </a:extLst>
                </p:cNvPr>
                <p:cNvGrpSpPr/>
                <p:nvPr/>
              </p:nvGrpSpPr>
              <p:grpSpPr>
                <a:xfrm>
                  <a:off x="7252379" y="2708298"/>
                  <a:ext cx="1278480" cy="238037"/>
                  <a:chOff x="7252379" y="2708298"/>
                  <a:chExt cx="1278480" cy="238037"/>
                </a:xfrm>
              </p:grpSpPr>
              <p:sp>
                <p:nvSpPr>
                  <p:cNvPr id="7" name="Ovál 6">
                    <a:extLst>
                      <a:ext uri="{FF2B5EF4-FFF2-40B4-BE49-F238E27FC236}">
                        <a16:creationId xmlns:a16="http://schemas.microsoft.com/office/drawing/2014/main" id="{EA236BF1-F5C0-4DF1-AEC6-A89E6360B9F9}"/>
                      </a:ext>
                    </a:extLst>
                  </p:cNvPr>
                  <p:cNvSpPr/>
                  <p:nvPr/>
                </p:nvSpPr>
                <p:spPr>
                  <a:xfrm>
                    <a:off x="7252379" y="270829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Ovál 7">
                    <a:extLst>
                      <a:ext uri="{FF2B5EF4-FFF2-40B4-BE49-F238E27FC236}">
                        <a16:creationId xmlns:a16="http://schemas.microsoft.com/office/drawing/2014/main" id="{1383F7A7-D76A-4B06-97F0-ECC069B43434}"/>
                      </a:ext>
                    </a:extLst>
                  </p:cNvPr>
                  <p:cNvSpPr/>
                  <p:nvPr/>
                </p:nvSpPr>
                <p:spPr>
                  <a:xfrm>
                    <a:off x="7418739" y="2711572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" name="Ovál 8">
                    <a:extLst>
                      <a:ext uri="{FF2B5EF4-FFF2-40B4-BE49-F238E27FC236}">
                        <a16:creationId xmlns:a16="http://schemas.microsoft.com/office/drawing/2014/main" id="{18F2CF4B-955C-4513-A7E6-010E62984BD6}"/>
                      </a:ext>
                    </a:extLst>
                  </p:cNvPr>
                  <p:cNvSpPr/>
                  <p:nvPr/>
                </p:nvSpPr>
                <p:spPr>
                  <a:xfrm>
                    <a:off x="7572300" y="271378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Ovál 11">
                    <a:extLst>
                      <a:ext uri="{FF2B5EF4-FFF2-40B4-BE49-F238E27FC236}">
                        <a16:creationId xmlns:a16="http://schemas.microsoft.com/office/drawing/2014/main" id="{FFCB8C66-F916-42CB-96DB-B83AE497CD05}"/>
                      </a:ext>
                    </a:extLst>
                  </p:cNvPr>
                  <p:cNvSpPr/>
                  <p:nvPr/>
                </p:nvSpPr>
                <p:spPr>
                  <a:xfrm>
                    <a:off x="7725867" y="2718551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Ovál 12">
                    <a:extLst>
                      <a:ext uri="{FF2B5EF4-FFF2-40B4-BE49-F238E27FC236}">
                        <a16:creationId xmlns:a16="http://schemas.microsoft.com/office/drawing/2014/main" id="{351DA197-D73A-4880-BE76-4C4DB8B129C4}"/>
                      </a:ext>
                    </a:extLst>
                  </p:cNvPr>
                  <p:cNvSpPr/>
                  <p:nvPr/>
                </p:nvSpPr>
                <p:spPr>
                  <a:xfrm>
                    <a:off x="7872451" y="2722985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Ovál 14">
                    <a:extLst>
                      <a:ext uri="{FF2B5EF4-FFF2-40B4-BE49-F238E27FC236}">
                        <a16:creationId xmlns:a16="http://schemas.microsoft.com/office/drawing/2014/main" id="{2C1EFE30-7DE5-49EF-B159-0919BD4AA0D5}"/>
                      </a:ext>
                    </a:extLst>
                  </p:cNvPr>
                  <p:cNvSpPr/>
                  <p:nvPr/>
                </p:nvSpPr>
                <p:spPr>
                  <a:xfrm>
                    <a:off x="8017869" y="2719275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Ovál 15">
                    <a:extLst>
                      <a:ext uri="{FF2B5EF4-FFF2-40B4-BE49-F238E27FC236}">
                        <a16:creationId xmlns:a16="http://schemas.microsoft.com/office/drawing/2014/main" id="{EA71F973-0E26-443E-BE03-8AE6BB5E61C4}"/>
                      </a:ext>
                    </a:extLst>
                  </p:cNvPr>
                  <p:cNvSpPr/>
                  <p:nvPr/>
                </p:nvSpPr>
                <p:spPr>
                  <a:xfrm>
                    <a:off x="8169050" y="2726494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Ovál 16">
                    <a:extLst>
                      <a:ext uri="{FF2B5EF4-FFF2-40B4-BE49-F238E27FC236}">
                        <a16:creationId xmlns:a16="http://schemas.microsoft.com/office/drawing/2014/main" id="{0E7B4DD9-47B4-4C47-8415-41EE5157CC87}"/>
                      </a:ext>
                    </a:extLst>
                  </p:cNvPr>
                  <p:cNvSpPr/>
                  <p:nvPr/>
                </p:nvSpPr>
                <p:spPr>
                  <a:xfrm>
                    <a:off x="8314859" y="2730335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1" name="Skupina 40">
                  <a:extLst>
                    <a:ext uri="{FF2B5EF4-FFF2-40B4-BE49-F238E27FC236}">
                      <a16:creationId xmlns:a16="http://schemas.microsoft.com/office/drawing/2014/main" id="{380C391A-AC07-45BD-98E4-9D9DD817DE3F}"/>
                    </a:ext>
                  </a:extLst>
                </p:cNvPr>
                <p:cNvGrpSpPr/>
                <p:nvPr/>
              </p:nvGrpSpPr>
              <p:grpSpPr>
                <a:xfrm>
                  <a:off x="7316256" y="2851172"/>
                  <a:ext cx="708563" cy="224036"/>
                  <a:chOff x="7316256" y="2851172"/>
                  <a:chExt cx="708563" cy="224036"/>
                </a:xfrm>
              </p:grpSpPr>
              <p:sp>
                <p:nvSpPr>
                  <p:cNvPr id="10" name="Ovál 9">
                    <a:extLst>
                      <a:ext uri="{FF2B5EF4-FFF2-40B4-BE49-F238E27FC236}">
                        <a16:creationId xmlns:a16="http://schemas.microsoft.com/office/drawing/2014/main" id="{15699D76-F1E4-4447-B699-F6826956FB5A}"/>
                      </a:ext>
                    </a:extLst>
                  </p:cNvPr>
                  <p:cNvSpPr/>
                  <p:nvPr/>
                </p:nvSpPr>
                <p:spPr>
                  <a:xfrm>
                    <a:off x="7316256" y="285371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" name="Ovál 10">
                    <a:extLst>
                      <a:ext uri="{FF2B5EF4-FFF2-40B4-BE49-F238E27FC236}">
                        <a16:creationId xmlns:a16="http://schemas.microsoft.com/office/drawing/2014/main" id="{87963F61-D5FE-4BE5-AA8A-6A840899D53B}"/>
                      </a:ext>
                    </a:extLst>
                  </p:cNvPr>
                  <p:cNvSpPr/>
                  <p:nvPr/>
                </p:nvSpPr>
                <p:spPr>
                  <a:xfrm>
                    <a:off x="7656060" y="2851172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ál 13">
                    <a:extLst>
                      <a:ext uri="{FF2B5EF4-FFF2-40B4-BE49-F238E27FC236}">
                        <a16:creationId xmlns:a16="http://schemas.microsoft.com/office/drawing/2014/main" id="{D190538E-8AB5-437A-B57B-893B686E055F}"/>
                      </a:ext>
                    </a:extLst>
                  </p:cNvPr>
                  <p:cNvSpPr/>
                  <p:nvPr/>
                </p:nvSpPr>
                <p:spPr>
                  <a:xfrm>
                    <a:off x="7479420" y="285920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Ovál 17">
                    <a:extLst>
                      <a:ext uri="{FF2B5EF4-FFF2-40B4-BE49-F238E27FC236}">
                        <a16:creationId xmlns:a16="http://schemas.microsoft.com/office/drawing/2014/main" id="{78B98CD8-A673-40C0-BC6D-0815AB8FA503}"/>
                      </a:ext>
                    </a:extLst>
                  </p:cNvPr>
                  <p:cNvSpPr/>
                  <p:nvPr/>
                </p:nvSpPr>
                <p:spPr>
                  <a:xfrm>
                    <a:off x="7808819" y="2852234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9" name="Ovál 18">
                  <a:extLst>
                    <a:ext uri="{FF2B5EF4-FFF2-40B4-BE49-F238E27FC236}">
                      <a16:creationId xmlns:a16="http://schemas.microsoft.com/office/drawing/2014/main" id="{070A66BF-A289-4B22-9A86-4891FCD87204}"/>
                    </a:ext>
                  </a:extLst>
                </p:cNvPr>
                <p:cNvSpPr/>
                <p:nvPr/>
              </p:nvSpPr>
              <p:spPr>
                <a:xfrm>
                  <a:off x="7953839" y="2861431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ál 19">
                  <a:extLst>
                    <a:ext uri="{FF2B5EF4-FFF2-40B4-BE49-F238E27FC236}">
                      <a16:creationId xmlns:a16="http://schemas.microsoft.com/office/drawing/2014/main" id="{8A6A2DEE-06E9-4F6C-B422-20CDF72BAE28}"/>
                    </a:ext>
                  </a:extLst>
                </p:cNvPr>
                <p:cNvSpPr/>
                <p:nvPr/>
              </p:nvSpPr>
              <p:spPr>
                <a:xfrm>
                  <a:off x="8109263" y="2856009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ál 20">
                  <a:extLst>
                    <a:ext uri="{FF2B5EF4-FFF2-40B4-BE49-F238E27FC236}">
                      <a16:creationId xmlns:a16="http://schemas.microsoft.com/office/drawing/2014/main" id="{411426A7-FE43-4B8B-991F-3EFBBB146500}"/>
                    </a:ext>
                  </a:extLst>
                </p:cNvPr>
                <p:cNvSpPr/>
                <p:nvPr/>
              </p:nvSpPr>
              <p:spPr>
                <a:xfrm>
                  <a:off x="8257635" y="2856127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/>
                </a:p>
              </p:txBody>
            </p:sp>
            <p:grpSp>
              <p:nvGrpSpPr>
                <p:cNvPr id="57" name="Skupina 56">
                  <a:extLst>
                    <a:ext uri="{FF2B5EF4-FFF2-40B4-BE49-F238E27FC236}">
                      <a16:creationId xmlns:a16="http://schemas.microsoft.com/office/drawing/2014/main" id="{6BBAF009-C6C8-4A2C-85D3-01C52DD1B44D}"/>
                    </a:ext>
                  </a:extLst>
                </p:cNvPr>
                <p:cNvGrpSpPr/>
                <p:nvPr/>
              </p:nvGrpSpPr>
              <p:grpSpPr>
                <a:xfrm>
                  <a:off x="7400152" y="2988390"/>
                  <a:ext cx="981490" cy="230687"/>
                  <a:chOff x="7409678" y="2988390"/>
                  <a:chExt cx="981490" cy="230687"/>
                </a:xfrm>
              </p:grpSpPr>
              <p:sp>
                <p:nvSpPr>
                  <p:cNvPr id="24" name="Ovál 23">
                    <a:extLst>
                      <a:ext uri="{FF2B5EF4-FFF2-40B4-BE49-F238E27FC236}">
                        <a16:creationId xmlns:a16="http://schemas.microsoft.com/office/drawing/2014/main" id="{B7A6BE42-F8B6-4748-8E3D-B1B2D939D4A0}"/>
                      </a:ext>
                    </a:extLst>
                  </p:cNvPr>
                  <p:cNvSpPr/>
                  <p:nvPr/>
                </p:nvSpPr>
                <p:spPr>
                  <a:xfrm>
                    <a:off x="7409678" y="2988390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ál 24">
                    <a:extLst>
                      <a:ext uri="{FF2B5EF4-FFF2-40B4-BE49-F238E27FC236}">
                        <a16:creationId xmlns:a16="http://schemas.microsoft.com/office/drawing/2014/main" id="{3BC5A2B6-D8E3-424A-874F-CFCCDA93D9D1}"/>
                      </a:ext>
                    </a:extLst>
                  </p:cNvPr>
                  <p:cNvSpPr/>
                  <p:nvPr/>
                </p:nvSpPr>
                <p:spPr>
                  <a:xfrm>
                    <a:off x="7576038" y="2991664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ál 25">
                    <a:extLst>
                      <a:ext uri="{FF2B5EF4-FFF2-40B4-BE49-F238E27FC236}">
                        <a16:creationId xmlns:a16="http://schemas.microsoft.com/office/drawing/2014/main" id="{1F32EC09-50C1-40AB-A470-7084679DA219}"/>
                      </a:ext>
                    </a:extLst>
                  </p:cNvPr>
                  <p:cNvSpPr/>
                  <p:nvPr/>
                </p:nvSpPr>
                <p:spPr>
                  <a:xfrm>
                    <a:off x="7729599" y="2993880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ál 26">
                    <a:extLst>
                      <a:ext uri="{FF2B5EF4-FFF2-40B4-BE49-F238E27FC236}">
                        <a16:creationId xmlns:a16="http://schemas.microsoft.com/office/drawing/2014/main" id="{43A7C6F8-C776-4881-AAD1-0AB0BD8B446C}"/>
                      </a:ext>
                    </a:extLst>
                  </p:cNvPr>
                  <p:cNvSpPr/>
                  <p:nvPr/>
                </p:nvSpPr>
                <p:spPr>
                  <a:xfrm>
                    <a:off x="7883166" y="2998643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ál 27">
                    <a:extLst>
                      <a:ext uri="{FF2B5EF4-FFF2-40B4-BE49-F238E27FC236}">
                        <a16:creationId xmlns:a16="http://schemas.microsoft.com/office/drawing/2014/main" id="{AEB70DB2-878D-4B91-975F-D96EE47123F7}"/>
                      </a:ext>
                    </a:extLst>
                  </p:cNvPr>
                  <p:cNvSpPr/>
                  <p:nvPr/>
                </p:nvSpPr>
                <p:spPr>
                  <a:xfrm>
                    <a:off x="8029750" y="3003077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ál 28">
                    <a:extLst>
                      <a:ext uri="{FF2B5EF4-FFF2-40B4-BE49-F238E27FC236}">
                        <a16:creationId xmlns:a16="http://schemas.microsoft.com/office/drawing/2014/main" id="{DB24E33C-E662-464E-BB42-AAE8C3C29F38}"/>
                      </a:ext>
                    </a:extLst>
                  </p:cNvPr>
                  <p:cNvSpPr/>
                  <p:nvPr/>
                </p:nvSpPr>
                <p:spPr>
                  <a:xfrm>
                    <a:off x="8175168" y="2999367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8" name="Skupina 57">
                  <a:extLst>
                    <a:ext uri="{FF2B5EF4-FFF2-40B4-BE49-F238E27FC236}">
                      <a16:creationId xmlns:a16="http://schemas.microsoft.com/office/drawing/2014/main" id="{95A83D17-2B99-4643-8BF3-0452C47F67FF}"/>
                    </a:ext>
                  </a:extLst>
                </p:cNvPr>
                <p:cNvGrpSpPr/>
                <p:nvPr/>
              </p:nvGrpSpPr>
              <p:grpSpPr>
                <a:xfrm>
                  <a:off x="7489100" y="3127051"/>
                  <a:ext cx="836072" cy="230687"/>
                  <a:chOff x="7517678" y="3127051"/>
                  <a:chExt cx="836072" cy="230687"/>
                </a:xfrm>
              </p:grpSpPr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BB7933FF-843D-49F8-8A5F-D8A79717D39A}"/>
                      </a:ext>
                    </a:extLst>
                  </p:cNvPr>
                  <p:cNvSpPr/>
                  <p:nvPr/>
                </p:nvSpPr>
                <p:spPr>
                  <a:xfrm>
                    <a:off x="7517678" y="3127051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240DB393-B1C1-43D3-B7BA-AD8683E78224}"/>
                      </a:ext>
                    </a:extLst>
                  </p:cNvPr>
                  <p:cNvSpPr/>
                  <p:nvPr/>
                </p:nvSpPr>
                <p:spPr>
                  <a:xfrm>
                    <a:off x="7684038" y="3130325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326FAC62-66BE-4C50-AC01-0E16E449EBC0}"/>
                      </a:ext>
                    </a:extLst>
                  </p:cNvPr>
                  <p:cNvSpPr/>
                  <p:nvPr/>
                </p:nvSpPr>
                <p:spPr>
                  <a:xfrm>
                    <a:off x="7837599" y="3132541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398DBA5D-05BC-4D84-8227-351496226785}"/>
                      </a:ext>
                    </a:extLst>
                  </p:cNvPr>
                  <p:cNvSpPr/>
                  <p:nvPr/>
                </p:nvSpPr>
                <p:spPr>
                  <a:xfrm>
                    <a:off x="7991166" y="3137304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BD94F17A-C484-4ED1-9576-6632CDB78419}"/>
                      </a:ext>
                    </a:extLst>
                  </p:cNvPr>
                  <p:cNvSpPr/>
                  <p:nvPr/>
                </p:nvSpPr>
                <p:spPr>
                  <a:xfrm>
                    <a:off x="8137750" y="314173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2" name="Skupina 41">
                  <a:extLst>
                    <a:ext uri="{FF2B5EF4-FFF2-40B4-BE49-F238E27FC236}">
                      <a16:creationId xmlns:a16="http://schemas.microsoft.com/office/drawing/2014/main" id="{D35A5560-F69F-4F15-9109-C94C36BEBC10}"/>
                    </a:ext>
                  </a:extLst>
                </p:cNvPr>
                <p:cNvGrpSpPr/>
                <p:nvPr/>
              </p:nvGrpSpPr>
              <p:grpSpPr>
                <a:xfrm>
                  <a:off x="7563306" y="3275950"/>
                  <a:ext cx="708563" cy="224036"/>
                  <a:chOff x="7316256" y="2851172"/>
                  <a:chExt cx="708563" cy="224036"/>
                </a:xfrm>
              </p:grpSpPr>
              <p:sp>
                <p:nvSpPr>
                  <p:cNvPr id="43" name="Ovál 42">
                    <a:extLst>
                      <a:ext uri="{FF2B5EF4-FFF2-40B4-BE49-F238E27FC236}">
                        <a16:creationId xmlns:a16="http://schemas.microsoft.com/office/drawing/2014/main" id="{4676302D-99F6-43A4-9977-275517CF190B}"/>
                      </a:ext>
                    </a:extLst>
                  </p:cNvPr>
                  <p:cNvSpPr/>
                  <p:nvPr/>
                </p:nvSpPr>
                <p:spPr>
                  <a:xfrm>
                    <a:off x="7316256" y="285371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" name="Ovál 43">
                    <a:extLst>
                      <a:ext uri="{FF2B5EF4-FFF2-40B4-BE49-F238E27FC236}">
                        <a16:creationId xmlns:a16="http://schemas.microsoft.com/office/drawing/2014/main" id="{B6E9F1C1-F30B-4DEB-9A05-78C7BFCEFBD0}"/>
                      </a:ext>
                    </a:extLst>
                  </p:cNvPr>
                  <p:cNvSpPr/>
                  <p:nvPr/>
                </p:nvSpPr>
                <p:spPr>
                  <a:xfrm>
                    <a:off x="7656060" y="2851172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Ovál 44">
                    <a:extLst>
                      <a:ext uri="{FF2B5EF4-FFF2-40B4-BE49-F238E27FC236}">
                        <a16:creationId xmlns:a16="http://schemas.microsoft.com/office/drawing/2014/main" id="{DF8785CD-1E68-4809-B8D0-1B81EAFB0A59}"/>
                      </a:ext>
                    </a:extLst>
                  </p:cNvPr>
                  <p:cNvSpPr/>
                  <p:nvPr/>
                </p:nvSpPr>
                <p:spPr>
                  <a:xfrm>
                    <a:off x="7479420" y="2859208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6" name="Ovál 45">
                    <a:extLst>
                      <a:ext uri="{FF2B5EF4-FFF2-40B4-BE49-F238E27FC236}">
                        <a16:creationId xmlns:a16="http://schemas.microsoft.com/office/drawing/2014/main" id="{1F60F412-7603-4FE0-A7EC-5A506ED41F9F}"/>
                      </a:ext>
                    </a:extLst>
                  </p:cNvPr>
                  <p:cNvSpPr/>
                  <p:nvPr/>
                </p:nvSpPr>
                <p:spPr>
                  <a:xfrm>
                    <a:off x="7808819" y="2852234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9" name="Skupina 58">
                  <a:extLst>
                    <a:ext uri="{FF2B5EF4-FFF2-40B4-BE49-F238E27FC236}">
                      <a16:creationId xmlns:a16="http://schemas.microsoft.com/office/drawing/2014/main" id="{5D312021-A479-4664-B134-55FA0A1DA2BB}"/>
                    </a:ext>
                  </a:extLst>
                </p:cNvPr>
                <p:cNvGrpSpPr/>
                <p:nvPr/>
              </p:nvGrpSpPr>
              <p:grpSpPr>
                <a:xfrm>
                  <a:off x="7654281" y="3428041"/>
                  <a:ext cx="546278" cy="224036"/>
                  <a:chOff x="7716197" y="3428041"/>
                  <a:chExt cx="546278" cy="224036"/>
                </a:xfrm>
              </p:grpSpPr>
              <p:sp>
                <p:nvSpPr>
                  <p:cNvPr id="48" name="Ovál 47">
                    <a:extLst>
                      <a:ext uri="{FF2B5EF4-FFF2-40B4-BE49-F238E27FC236}">
                        <a16:creationId xmlns:a16="http://schemas.microsoft.com/office/drawing/2014/main" id="{43E69AE1-6DF0-4471-9EEA-BD5E2A5D44BF}"/>
                      </a:ext>
                    </a:extLst>
                  </p:cNvPr>
                  <p:cNvSpPr/>
                  <p:nvPr/>
                </p:nvSpPr>
                <p:spPr>
                  <a:xfrm>
                    <a:off x="7716197" y="3430587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Ovál 48">
                    <a:extLst>
                      <a:ext uri="{FF2B5EF4-FFF2-40B4-BE49-F238E27FC236}">
                        <a16:creationId xmlns:a16="http://schemas.microsoft.com/office/drawing/2014/main" id="{A84B0D94-D84A-45E6-9573-4F4BC632522B}"/>
                      </a:ext>
                    </a:extLst>
                  </p:cNvPr>
                  <p:cNvSpPr/>
                  <p:nvPr/>
                </p:nvSpPr>
                <p:spPr>
                  <a:xfrm>
                    <a:off x="8046475" y="3428041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ál 49">
                    <a:extLst>
                      <a:ext uri="{FF2B5EF4-FFF2-40B4-BE49-F238E27FC236}">
                        <a16:creationId xmlns:a16="http://schemas.microsoft.com/office/drawing/2014/main" id="{A4E9A157-37F7-4EF2-8CB1-C8431ED177B5}"/>
                      </a:ext>
                    </a:extLst>
                  </p:cNvPr>
                  <p:cNvSpPr/>
                  <p:nvPr/>
                </p:nvSpPr>
                <p:spPr>
                  <a:xfrm>
                    <a:off x="7879361" y="3436077"/>
                    <a:ext cx="216000" cy="216000"/>
                  </a:xfrm>
                  <a:prstGeom prst="ellipse">
                    <a:avLst/>
                  </a:prstGeom>
                  <a:solidFill>
                    <a:schemeClr val="tx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1" name="Ovál 50">
                  <a:extLst>
                    <a:ext uri="{FF2B5EF4-FFF2-40B4-BE49-F238E27FC236}">
                      <a16:creationId xmlns:a16="http://schemas.microsoft.com/office/drawing/2014/main" id="{5042EA74-0FE0-47D4-B193-37EF537B5C9B}"/>
                    </a:ext>
                  </a:extLst>
                </p:cNvPr>
                <p:cNvSpPr/>
                <p:nvPr/>
              </p:nvSpPr>
              <p:spPr>
                <a:xfrm>
                  <a:off x="7820223" y="3724113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Ovál 52">
                  <a:extLst>
                    <a:ext uri="{FF2B5EF4-FFF2-40B4-BE49-F238E27FC236}">
                      <a16:creationId xmlns:a16="http://schemas.microsoft.com/office/drawing/2014/main" id="{966DD1C7-3D3E-4CB3-BB64-F4179DFB101C}"/>
                    </a:ext>
                  </a:extLst>
                </p:cNvPr>
                <p:cNvSpPr/>
                <p:nvPr/>
              </p:nvSpPr>
              <p:spPr>
                <a:xfrm>
                  <a:off x="7752564" y="3569101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Ovál 54">
                  <a:extLst>
                    <a:ext uri="{FF2B5EF4-FFF2-40B4-BE49-F238E27FC236}">
                      <a16:creationId xmlns:a16="http://schemas.microsoft.com/office/drawing/2014/main" id="{E98A92B9-0430-406B-997C-CDCC9039B52F}"/>
                    </a:ext>
                  </a:extLst>
                </p:cNvPr>
                <p:cNvSpPr/>
                <p:nvPr/>
              </p:nvSpPr>
              <p:spPr>
                <a:xfrm>
                  <a:off x="7906400" y="3574723"/>
                  <a:ext cx="216000" cy="216000"/>
                </a:xfrm>
                <a:prstGeom prst="ellipse">
                  <a:avLst/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F05E9597-A034-4EA0-BAE5-6BA269894C34}"/>
                  </a:ext>
                </a:extLst>
              </p:cNvPr>
              <p:cNvGrpSpPr/>
              <p:nvPr/>
            </p:nvGrpSpPr>
            <p:grpSpPr>
              <a:xfrm>
                <a:off x="6634174" y="4110027"/>
                <a:ext cx="2614215" cy="575860"/>
                <a:chOff x="5619750" y="4071930"/>
                <a:chExt cx="2614215" cy="575860"/>
              </a:xfrm>
            </p:grpSpPr>
            <p:grpSp>
              <p:nvGrpSpPr>
                <p:cNvPr id="71" name="Skupina 70">
                  <a:extLst>
                    <a:ext uri="{FF2B5EF4-FFF2-40B4-BE49-F238E27FC236}">
                      <a16:creationId xmlns:a16="http://schemas.microsoft.com/office/drawing/2014/main" id="{3D490712-4D73-4EA3-ABE9-18EC28556CAC}"/>
                    </a:ext>
                  </a:extLst>
                </p:cNvPr>
                <p:cNvGrpSpPr/>
                <p:nvPr/>
              </p:nvGrpSpPr>
              <p:grpSpPr>
                <a:xfrm>
                  <a:off x="5619750" y="4071930"/>
                  <a:ext cx="933046" cy="499657"/>
                  <a:chOff x="5619750" y="4071930"/>
                  <a:chExt cx="933046" cy="499657"/>
                </a:xfrm>
              </p:grpSpPr>
              <p:sp>
                <p:nvSpPr>
                  <p:cNvPr id="61" name="Ovál 60">
                    <a:extLst>
                      <a:ext uri="{FF2B5EF4-FFF2-40B4-BE49-F238E27FC236}">
                        <a16:creationId xmlns:a16="http://schemas.microsoft.com/office/drawing/2014/main" id="{71738744-C5B9-4F05-B108-14C5360179A2}"/>
                      </a:ext>
                    </a:extLst>
                  </p:cNvPr>
                  <p:cNvSpPr/>
                  <p:nvPr/>
                </p:nvSpPr>
                <p:spPr>
                  <a:xfrm>
                    <a:off x="5619750" y="4138613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Ovál 61">
                    <a:extLst>
                      <a:ext uri="{FF2B5EF4-FFF2-40B4-BE49-F238E27FC236}">
                        <a16:creationId xmlns:a16="http://schemas.microsoft.com/office/drawing/2014/main" id="{0899B6F9-F458-4728-8994-01ACABE765D2}"/>
                      </a:ext>
                    </a:extLst>
                  </p:cNvPr>
                  <p:cNvSpPr/>
                  <p:nvPr/>
                </p:nvSpPr>
                <p:spPr>
                  <a:xfrm>
                    <a:off x="5800728" y="414337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ál 62">
                    <a:extLst>
                      <a:ext uri="{FF2B5EF4-FFF2-40B4-BE49-F238E27FC236}">
                        <a16:creationId xmlns:a16="http://schemas.microsoft.com/office/drawing/2014/main" id="{1F7D6220-4A04-4F35-A868-6965C69626E3}"/>
                      </a:ext>
                    </a:extLst>
                  </p:cNvPr>
                  <p:cNvSpPr/>
                  <p:nvPr/>
                </p:nvSpPr>
                <p:spPr>
                  <a:xfrm>
                    <a:off x="5953130" y="407193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ál 63">
                    <a:extLst>
                      <a:ext uri="{FF2B5EF4-FFF2-40B4-BE49-F238E27FC236}">
                        <a16:creationId xmlns:a16="http://schemas.microsoft.com/office/drawing/2014/main" id="{37AE6075-3790-413D-B532-C3E40E3C2F53}"/>
                      </a:ext>
                    </a:extLst>
                  </p:cNvPr>
                  <p:cNvSpPr/>
                  <p:nvPr/>
                </p:nvSpPr>
                <p:spPr>
                  <a:xfrm>
                    <a:off x="6096007" y="4148131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ál 64">
                    <a:extLst>
                      <a:ext uri="{FF2B5EF4-FFF2-40B4-BE49-F238E27FC236}">
                        <a16:creationId xmlns:a16="http://schemas.microsoft.com/office/drawing/2014/main" id="{1159EDE4-AD70-4269-8119-F97D8CC00750}"/>
                      </a:ext>
                    </a:extLst>
                  </p:cNvPr>
                  <p:cNvSpPr/>
                  <p:nvPr/>
                </p:nvSpPr>
                <p:spPr>
                  <a:xfrm>
                    <a:off x="6281741" y="409098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ál 65">
                    <a:extLst>
                      <a:ext uri="{FF2B5EF4-FFF2-40B4-BE49-F238E27FC236}">
                        <a16:creationId xmlns:a16="http://schemas.microsoft.com/office/drawing/2014/main" id="{9E57F8DE-9D14-4A52-8CA1-19EF39E0174F}"/>
                      </a:ext>
                    </a:extLst>
                  </p:cNvPr>
                  <p:cNvSpPr/>
                  <p:nvPr/>
                </p:nvSpPr>
                <p:spPr>
                  <a:xfrm>
                    <a:off x="5719758" y="430530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ál 66">
                    <a:extLst>
                      <a:ext uri="{FF2B5EF4-FFF2-40B4-BE49-F238E27FC236}">
                        <a16:creationId xmlns:a16="http://schemas.microsoft.com/office/drawing/2014/main" id="{1EB6A93E-413E-4F3E-A6C1-E20B28A02E77}"/>
                      </a:ext>
                    </a:extLst>
                  </p:cNvPr>
                  <p:cNvSpPr/>
                  <p:nvPr/>
                </p:nvSpPr>
                <p:spPr>
                  <a:xfrm>
                    <a:off x="5943600" y="428149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ál 67">
                    <a:extLst>
                      <a:ext uri="{FF2B5EF4-FFF2-40B4-BE49-F238E27FC236}">
                        <a16:creationId xmlns:a16="http://schemas.microsoft.com/office/drawing/2014/main" id="{4404A1DF-2ADC-4DB8-B55C-52D1E5B9675D}"/>
                      </a:ext>
                    </a:extLst>
                  </p:cNvPr>
                  <p:cNvSpPr/>
                  <p:nvPr/>
                </p:nvSpPr>
                <p:spPr>
                  <a:xfrm>
                    <a:off x="6162680" y="4319587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ál 68">
                    <a:extLst>
                      <a:ext uri="{FF2B5EF4-FFF2-40B4-BE49-F238E27FC236}">
                        <a16:creationId xmlns:a16="http://schemas.microsoft.com/office/drawing/2014/main" id="{F7199821-6B8C-4B2B-A4EF-FE20DC726348}"/>
                      </a:ext>
                    </a:extLst>
                  </p:cNvPr>
                  <p:cNvSpPr/>
                  <p:nvPr/>
                </p:nvSpPr>
                <p:spPr>
                  <a:xfrm>
                    <a:off x="6300796" y="423386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2406AE9D-4E4D-4B84-966E-7F9D5845A3BD}"/>
                    </a:ext>
                  </a:extLst>
                </p:cNvPr>
                <p:cNvGrpSpPr/>
                <p:nvPr/>
              </p:nvGrpSpPr>
              <p:grpSpPr>
                <a:xfrm>
                  <a:off x="6443672" y="4105264"/>
                  <a:ext cx="933046" cy="499657"/>
                  <a:chOff x="5619750" y="4071930"/>
                  <a:chExt cx="933046" cy="499657"/>
                </a:xfrm>
              </p:grpSpPr>
              <p:sp>
                <p:nvSpPr>
                  <p:cNvPr id="74" name="Ovál 73">
                    <a:extLst>
                      <a:ext uri="{FF2B5EF4-FFF2-40B4-BE49-F238E27FC236}">
                        <a16:creationId xmlns:a16="http://schemas.microsoft.com/office/drawing/2014/main" id="{CF4C2D69-5672-4161-A188-643059FEA010}"/>
                      </a:ext>
                    </a:extLst>
                  </p:cNvPr>
                  <p:cNvSpPr/>
                  <p:nvPr/>
                </p:nvSpPr>
                <p:spPr>
                  <a:xfrm>
                    <a:off x="5619750" y="4138613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Ovál 74">
                    <a:extLst>
                      <a:ext uri="{FF2B5EF4-FFF2-40B4-BE49-F238E27FC236}">
                        <a16:creationId xmlns:a16="http://schemas.microsoft.com/office/drawing/2014/main" id="{94F78F46-71DF-4726-9F51-28BCCF379668}"/>
                      </a:ext>
                    </a:extLst>
                  </p:cNvPr>
                  <p:cNvSpPr/>
                  <p:nvPr/>
                </p:nvSpPr>
                <p:spPr>
                  <a:xfrm>
                    <a:off x="5800728" y="414337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ál 75">
                    <a:extLst>
                      <a:ext uri="{FF2B5EF4-FFF2-40B4-BE49-F238E27FC236}">
                        <a16:creationId xmlns:a16="http://schemas.microsoft.com/office/drawing/2014/main" id="{DCB56466-0C7A-407D-8037-6DD97272050A}"/>
                      </a:ext>
                    </a:extLst>
                  </p:cNvPr>
                  <p:cNvSpPr/>
                  <p:nvPr/>
                </p:nvSpPr>
                <p:spPr>
                  <a:xfrm>
                    <a:off x="5953130" y="407193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ál 76">
                    <a:extLst>
                      <a:ext uri="{FF2B5EF4-FFF2-40B4-BE49-F238E27FC236}">
                        <a16:creationId xmlns:a16="http://schemas.microsoft.com/office/drawing/2014/main" id="{1EC59FAB-B6DE-417F-AFED-ABBFB32EDDA3}"/>
                      </a:ext>
                    </a:extLst>
                  </p:cNvPr>
                  <p:cNvSpPr/>
                  <p:nvPr/>
                </p:nvSpPr>
                <p:spPr>
                  <a:xfrm>
                    <a:off x="6096007" y="4148131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ál 77">
                    <a:extLst>
                      <a:ext uri="{FF2B5EF4-FFF2-40B4-BE49-F238E27FC236}">
                        <a16:creationId xmlns:a16="http://schemas.microsoft.com/office/drawing/2014/main" id="{B22F0467-D534-47D7-9906-50F0BB250326}"/>
                      </a:ext>
                    </a:extLst>
                  </p:cNvPr>
                  <p:cNvSpPr/>
                  <p:nvPr/>
                </p:nvSpPr>
                <p:spPr>
                  <a:xfrm>
                    <a:off x="6281741" y="409098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ál 78">
                    <a:extLst>
                      <a:ext uri="{FF2B5EF4-FFF2-40B4-BE49-F238E27FC236}">
                        <a16:creationId xmlns:a16="http://schemas.microsoft.com/office/drawing/2014/main" id="{692EE218-8338-42DF-8C37-96D8C1539D2F}"/>
                      </a:ext>
                    </a:extLst>
                  </p:cNvPr>
                  <p:cNvSpPr/>
                  <p:nvPr/>
                </p:nvSpPr>
                <p:spPr>
                  <a:xfrm>
                    <a:off x="5719758" y="430530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ál 79">
                    <a:extLst>
                      <a:ext uri="{FF2B5EF4-FFF2-40B4-BE49-F238E27FC236}">
                        <a16:creationId xmlns:a16="http://schemas.microsoft.com/office/drawing/2014/main" id="{5EDA472C-713E-404D-9871-E6B97F706EAB}"/>
                      </a:ext>
                    </a:extLst>
                  </p:cNvPr>
                  <p:cNvSpPr/>
                  <p:nvPr/>
                </p:nvSpPr>
                <p:spPr>
                  <a:xfrm>
                    <a:off x="5943600" y="428149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ál 80">
                    <a:extLst>
                      <a:ext uri="{FF2B5EF4-FFF2-40B4-BE49-F238E27FC236}">
                        <a16:creationId xmlns:a16="http://schemas.microsoft.com/office/drawing/2014/main" id="{37050EA8-A1B8-48B4-8428-8562BF40B52F}"/>
                      </a:ext>
                    </a:extLst>
                  </p:cNvPr>
                  <p:cNvSpPr/>
                  <p:nvPr/>
                </p:nvSpPr>
                <p:spPr>
                  <a:xfrm>
                    <a:off x="6162680" y="4319587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ál 81">
                    <a:extLst>
                      <a:ext uri="{FF2B5EF4-FFF2-40B4-BE49-F238E27FC236}">
                        <a16:creationId xmlns:a16="http://schemas.microsoft.com/office/drawing/2014/main" id="{1415875E-8305-49B7-BFB8-DFE24DBC459B}"/>
                      </a:ext>
                    </a:extLst>
                  </p:cNvPr>
                  <p:cNvSpPr/>
                  <p:nvPr/>
                </p:nvSpPr>
                <p:spPr>
                  <a:xfrm>
                    <a:off x="6300796" y="423386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83" name="Skupina 82">
                  <a:extLst>
                    <a:ext uri="{FF2B5EF4-FFF2-40B4-BE49-F238E27FC236}">
                      <a16:creationId xmlns:a16="http://schemas.microsoft.com/office/drawing/2014/main" id="{240408BB-0F24-4975-9DAB-19D47339ED1A}"/>
                    </a:ext>
                  </a:extLst>
                </p:cNvPr>
                <p:cNvGrpSpPr/>
                <p:nvPr/>
              </p:nvGrpSpPr>
              <p:grpSpPr>
                <a:xfrm>
                  <a:off x="7300919" y="4105264"/>
                  <a:ext cx="933046" cy="499657"/>
                  <a:chOff x="5619750" y="4071930"/>
                  <a:chExt cx="933046" cy="499657"/>
                </a:xfrm>
              </p:grpSpPr>
              <p:sp>
                <p:nvSpPr>
                  <p:cNvPr id="84" name="Ovál 83">
                    <a:extLst>
                      <a:ext uri="{FF2B5EF4-FFF2-40B4-BE49-F238E27FC236}">
                        <a16:creationId xmlns:a16="http://schemas.microsoft.com/office/drawing/2014/main" id="{80690271-887F-4A56-86B5-5BDB247728B3}"/>
                      </a:ext>
                    </a:extLst>
                  </p:cNvPr>
                  <p:cNvSpPr/>
                  <p:nvPr/>
                </p:nvSpPr>
                <p:spPr>
                  <a:xfrm>
                    <a:off x="5619750" y="4138613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5" name="Ovál 84">
                    <a:extLst>
                      <a:ext uri="{FF2B5EF4-FFF2-40B4-BE49-F238E27FC236}">
                        <a16:creationId xmlns:a16="http://schemas.microsoft.com/office/drawing/2014/main" id="{834D1113-91E7-4D0B-8BE5-E9C5F7AD3048}"/>
                      </a:ext>
                    </a:extLst>
                  </p:cNvPr>
                  <p:cNvSpPr/>
                  <p:nvPr/>
                </p:nvSpPr>
                <p:spPr>
                  <a:xfrm>
                    <a:off x="5800728" y="414337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Ovál 85">
                    <a:extLst>
                      <a:ext uri="{FF2B5EF4-FFF2-40B4-BE49-F238E27FC236}">
                        <a16:creationId xmlns:a16="http://schemas.microsoft.com/office/drawing/2014/main" id="{7AEA3446-3A79-46D5-B081-BF97E37E0A65}"/>
                      </a:ext>
                    </a:extLst>
                  </p:cNvPr>
                  <p:cNvSpPr/>
                  <p:nvPr/>
                </p:nvSpPr>
                <p:spPr>
                  <a:xfrm>
                    <a:off x="5953130" y="407193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ál 86">
                    <a:extLst>
                      <a:ext uri="{FF2B5EF4-FFF2-40B4-BE49-F238E27FC236}">
                        <a16:creationId xmlns:a16="http://schemas.microsoft.com/office/drawing/2014/main" id="{68BBD0EC-F182-45B9-AB3B-D3A227243D34}"/>
                      </a:ext>
                    </a:extLst>
                  </p:cNvPr>
                  <p:cNvSpPr/>
                  <p:nvPr/>
                </p:nvSpPr>
                <p:spPr>
                  <a:xfrm>
                    <a:off x="6096007" y="4148131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ál 87">
                    <a:extLst>
                      <a:ext uri="{FF2B5EF4-FFF2-40B4-BE49-F238E27FC236}">
                        <a16:creationId xmlns:a16="http://schemas.microsoft.com/office/drawing/2014/main" id="{71FA0F98-1A48-4EF2-99F8-0B589A68A1E9}"/>
                      </a:ext>
                    </a:extLst>
                  </p:cNvPr>
                  <p:cNvSpPr/>
                  <p:nvPr/>
                </p:nvSpPr>
                <p:spPr>
                  <a:xfrm>
                    <a:off x="6281741" y="4090984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Ovál 88">
                    <a:extLst>
                      <a:ext uri="{FF2B5EF4-FFF2-40B4-BE49-F238E27FC236}">
                        <a16:creationId xmlns:a16="http://schemas.microsoft.com/office/drawing/2014/main" id="{43428E6F-C370-4F11-94C7-C7C4E294AE0C}"/>
                      </a:ext>
                    </a:extLst>
                  </p:cNvPr>
                  <p:cNvSpPr/>
                  <p:nvPr/>
                </p:nvSpPr>
                <p:spPr>
                  <a:xfrm>
                    <a:off x="5719758" y="430530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ál 89">
                    <a:extLst>
                      <a:ext uri="{FF2B5EF4-FFF2-40B4-BE49-F238E27FC236}">
                        <a16:creationId xmlns:a16="http://schemas.microsoft.com/office/drawing/2014/main" id="{2C4C7FB7-CE6B-4309-9DAF-1242BC4AFB4F}"/>
                      </a:ext>
                    </a:extLst>
                  </p:cNvPr>
                  <p:cNvSpPr/>
                  <p:nvPr/>
                </p:nvSpPr>
                <p:spPr>
                  <a:xfrm>
                    <a:off x="5943600" y="4281490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ál 90">
                    <a:extLst>
                      <a:ext uri="{FF2B5EF4-FFF2-40B4-BE49-F238E27FC236}">
                        <a16:creationId xmlns:a16="http://schemas.microsoft.com/office/drawing/2014/main" id="{90C57BAD-BC30-4195-94E7-96FC67866379}"/>
                      </a:ext>
                    </a:extLst>
                  </p:cNvPr>
                  <p:cNvSpPr/>
                  <p:nvPr/>
                </p:nvSpPr>
                <p:spPr>
                  <a:xfrm>
                    <a:off x="6162680" y="4319587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92" name="Ovál 91">
                    <a:extLst>
                      <a:ext uri="{FF2B5EF4-FFF2-40B4-BE49-F238E27FC236}">
                        <a16:creationId xmlns:a16="http://schemas.microsoft.com/office/drawing/2014/main" id="{525C6E92-FE4A-4B75-A2D9-A7E051F43B9A}"/>
                      </a:ext>
                    </a:extLst>
                  </p:cNvPr>
                  <p:cNvSpPr/>
                  <p:nvPr/>
                </p:nvSpPr>
                <p:spPr>
                  <a:xfrm>
                    <a:off x="6300796" y="4233862"/>
                    <a:ext cx="252000" cy="2520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94" name="Ovál 93">
                  <a:extLst>
                    <a:ext uri="{FF2B5EF4-FFF2-40B4-BE49-F238E27FC236}">
                      <a16:creationId xmlns:a16="http://schemas.microsoft.com/office/drawing/2014/main" id="{F66B19EE-7328-408D-9C86-89867BF37706}"/>
                    </a:ext>
                  </a:extLst>
                </p:cNvPr>
                <p:cNvSpPr/>
                <p:nvPr/>
              </p:nvSpPr>
              <p:spPr>
                <a:xfrm>
                  <a:off x="6367469" y="4395790"/>
                  <a:ext cx="252000" cy="252000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Ovál 94">
                  <a:extLst>
                    <a:ext uri="{FF2B5EF4-FFF2-40B4-BE49-F238E27FC236}">
                      <a16:creationId xmlns:a16="http://schemas.microsoft.com/office/drawing/2014/main" id="{E52E3B6A-C159-4593-B634-5C7413822B34}"/>
                    </a:ext>
                  </a:extLst>
                </p:cNvPr>
                <p:cNvSpPr/>
                <p:nvPr/>
              </p:nvSpPr>
              <p:spPr>
                <a:xfrm>
                  <a:off x="7267573" y="4367005"/>
                  <a:ext cx="252000" cy="252000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97" name="TextovéPole 96">
                <a:extLst>
                  <a:ext uri="{FF2B5EF4-FFF2-40B4-BE49-F238E27FC236}">
                    <a16:creationId xmlns:a16="http://schemas.microsoft.com/office/drawing/2014/main" id="{2B122CC1-6627-45D5-82C5-D25E898FC539}"/>
                  </a:ext>
                </a:extLst>
              </p:cNvPr>
              <p:cNvSpPr txBox="1"/>
              <p:nvPr/>
            </p:nvSpPr>
            <p:spPr>
              <a:xfrm>
                <a:off x="6217078" y="2897895"/>
                <a:ext cx="10026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latin typeface="Trebuchet MS" pitchFamily="34" charset="0"/>
                  </a:rPr>
                  <a:t>STM tip</a:t>
                </a:r>
                <a:endParaRPr lang="en-GB" sz="1600" dirty="0">
                  <a:latin typeface="Trebuchet MS" pitchFamily="34" charset="0"/>
                </a:endParaRPr>
              </a:p>
            </p:txBody>
          </p:sp>
          <p:sp>
            <p:nvSpPr>
              <p:cNvPr id="98" name="TextovéPole 97">
                <a:extLst>
                  <a:ext uri="{FF2B5EF4-FFF2-40B4-BE49-F238E27FC236}">
                    <a16:creationId xmlns:a16="http://schemas.microsoft.com/office/drawing/2014/main" id="{00A79413-6D56-48D5-9883-9EFA4CDD75D0}"/>
                  </a:ext>
                </a:extLst>
              </p:cNvPr>
              <p:cNvSpPr txBox="1"/>
              <p:nvPr/>
            </p:nvSpPr>
            <p:spPr>
              <a:xfrm>
                <a:off x="6096000" y="3499986"/>
                <a:ext cx="10882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Sample </a:t>
                </a:r>
                <a:r>
                  <a:rPr lang="cs-CZ" sz="1600" b="1" dirty="0" err="1">
                    <a:solidFill>
                      <a:srgbClr val="FF0000"/>
                    </a:solidFill>
                    <a:latin typeface="Trebuchet MS" pitchFamily="34" charset="0"/>
                  </a:rPr>
                  <a:t>surface</a:t>
                </a:r>
                <a:endParaRPr lang="en-GB" sz="1600" b="1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122" name="Skupina 121">
                <a:extLst>
                  <a:ext uri="{FF2B5EF4-FFF2-40B4-BE49-F238E27FC236}">
                    <a16:creationId xmlns:a16="http://schemas.microsoft.com/office/drawing/2014/main" id="{12ED886C-03D5-4E9E-99B2-81AA8E174171}"/>
                  </a:ext>
                </a:extLst>
              </p:cNvPr>
              <p:cNvGrpSpPr/>
              <p:nvPr/>
            </p:nvGrpSpPr>
            <p:grpSpPr>
              <a:xfrm>
                <a:off x="8463320" y="2934551"/>
                <a:ext cx="556196" cy="1318360"/>
                <a:chOff x="8463320" y="2934551"/>
                <a:chExt cx="556196" cy="1318360"/>
              </a:xfrm>
            </p:grpSpPr>
            <p:grpSp>
              <p:nvGrpSpPr>
                <p:cNvPr id="101" name="Skupina 100">
                  <a:extLst>
                    <a:ext uri="{FF2B5EF4-FFF2-40B4-BE49-F238E27FC236}">
                      <a16:creationId xmlns:a16="http://schemas.microsoft.com/office/drawing/2014/main" id="{E120C835-9B40-49E5-BFBD-BDE29FA74AC1}"/>
                    </a:ext>
                  </a:extLst>
                </p:cNvPr>
                <p:cNvGrpSpPr/>
                <p:nvPr/>
              </p:nvGrpSpPr>
              <p:grpSpPr>
                <a:xfrm>
                  <a:off x="8695516" y="3191958"/>
                  <a:ext cx="324000" cy="338554"/>
                  <a:chOff x="10038552" y="3396749"/>
                  <a:chExt cx="324000" cy="338554"/>
                </a:xfrm>
              </p:grpSpPr>
              <p:sp>
                <p:nvSpPr>
                  <p:cNvPr id="99" name="Ovál 98">
                    <a:extLst>
                      <a:ext uri="{FF2B5EF4-FFF2-40B4-BE49-F238E27FC236}">
                        <a16:creationId xmlns:a16="http://schemas.microsoft.com/office/drawing/2014/main" id="{2D1C586A-6B44-40F5-9E53-DF5F44B04A72}"/>
                      </a:ext>
                    </a:extLst>
                  </p:cNvPr>
                  <p:cNvSpPr/>
                  <p:nvPr/>
                </p:nvSpPr>
                <p:spPr>
                  <a:xfrm>
                    <a:off x="10038552" y="3409760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00" name="TextovéPole 99">
                    <a:extLst>
                      <a:ext uri="{FF2B5EF4-FFF2-40B4-BE49-F238E27FC236}">
                        <a16:creationId xmlns:a16="http://schemas.microsoft.com/office/drawing/2014/main" id="{93501A62-C280-4A0B-8C71-A9890E2D0B4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2719" y="3396749"/>
                    <a:ext cx="29566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dirty="0">
                        <a:latin typeface="Trebuchet MS" pitchFamily="34" charset="0"/>
                      </a:rPr>
                      <a:t>A</a:t>
                    </a:r>
                    <a:endParaRPr lang="en-GB" sz="1600" dirty="0">
                      <a:latin typeface="Trebuchet MS" pitchFamily="34" charset="0"/>
                    </a:endParaRPr>
                  </a:p>
                </p:txBody>
              </p:sp>
            </p:grpSp>
            <p:cxnSp>
              <p:nvCxnSpPr>
                <p:cNvPr id="103" name="Přímá spojnice 102">
                  <a:extLst>
                    <a:ext uri="{FF2B5EF4-FFF2-40B4-BE49-F238E27FC236}">
                      <a16:creationId xmlns:a16="http://schemas.microsoft.com/office/drawing/2014/main" id="{84FD104D-8C09-41FF-8CB0-A1502AAF344B}"/>
                    </a:ext>
                  </a:extLst>
                </p:cNvPr>
                <p:cNvCxnSpPr>
                  <a:stCxn id="100" idx="2"/>
                </p:cNvCxnSpPr>
                <p:nvPr/>
              </p:nvCxnSpPr>
              <p:spPr>
                <a:xfrm>
                  <a:off x="8857516" y="3530512"/>
                  <a:ext cx="1713" cy="25458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Přímá spojnice 103">
                  <a:extLst>
                    <a:ext uri="{FF2B5EF4-FFF2-40B4-BE49-F238E27FC236}">
                      <a16:creationId xmlns:a16="http://schemas.microsoft.com/office/drawing/2014/main" id="{B41C360E-1D01-405A-8159-2587D3C3C2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57516" y="2934551"/>
                  <a:ext cx="0" cy="2793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Přímá spojnice 104">
                  <a:extLst>
                    <a:ext uri="{FF2B5EF4-FFF2-40B4-BE49-F238E27FC236}">
                      <a16:creationId xmlns:a16="http://schemas.microsoft.com/office/drawing/2014/main" id="{5508BD73-3E92-4062-BBC2-D21970DAE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63320" y="2934551"/>
                  <a:ext cx="39495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Přímá spojnice 114">
                  <a:extLst>
                    <a:ext uri="{FF2B5EF4-FFF2-40B4-BE49-F238E27FC236}">
                      <a16:creationId xmlns:a16="http://schemas.microsoft.com/office/drawing/2014/main" id="{4C762CB7-9979-4DDE-9CE9-23FD3679FFB1}"/>
                    </a:ext>
                  </a:extLst>
                </p:cNvPr>
                <p:cNvCxnSpPr/>
                <p:nvPr/>
              </p:nvCxnSpPr>
              <p:spPr>
                <a:xfrm flipH="1">
                  <a:off x="8738795" y="3785101"/>
                  <a:ext cx="25702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Přímá spojnice 115">
                  <a:extLst>
                    <a:ext uri="{FF2B5EF4-FFF2-40B4-BE49-F238E27FC236}">
                      <a16:creationId xmlns:a16="http://schemas.microsoft.com/office/drawing/2014/main" id="{EF11CDC7-90C7-4C29-9ED0-C83CAAC79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795676" y="3851773"/>
                  <a:ext cx="12870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Přímá spojnice 117">
                  <a:extLst>
                    <a:ext uri="{FF2B5EF4-FFF2-40B4-BE49-F238E27FC236}">
                      <a16:creationId xmlns:a16="http://schemas.microsoft.com/office/drawing/2014/main" id="{6DA714A0-59D0-4E95-BDF7-63FC5AB8E8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57516" y="3847012"/>
                  <a:ext cx="0" cy="4058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ovéPole 120">
                    <a:extLst>
                      <a:ext uri="{FF2B5EF4-FFF2-40B4-BE49-F238E27FC236}">
                        <a16:creationId xmlns:a16="http://schemas.microsoft.com/office/drawing/2014/main" id="{111F6976-744B-494E-B212-A9DF11CBD855}"/>
                      </a:ext>
                    </a:extLst>
                  </p:cNvPr>
                  <p:cNvSpPr txBox="1"/>
                  <p:nvPr/>
                </p:nvSpPr>
                <p:spPr>
                  <a:xfrm>
                    <a:off x="9157758" y="3149246"/>
                    <a:ext cx="1251282" cy="374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𝐾𝑑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1" name="TextovéPole 120">
                    <a:extLst>
                      <a:ext uri="{FF2B5EF4-FFF2-40B4-BE49-F238E27FC236}">
                        <a16:creationId xmlns:a16="http://schemas.microsoft.com/office/drawing/2014/main" id="{111F6976-744B-494E-B212-A9DF11CBD8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57758" y="3149246"/>
                    <a:ext cx="1251282" cy="37427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Přímá spojnice se šipkou 127">
                <a:extLst>
                  <a:ext uri="{FF2B5EF4-FFF2-40B4-BE49-F238E27FC236}">
                    <a16:creationId xmlns:a16="http://schemas.microsoft.com/office/drawing/2014/main" id="{F4A1B920-586F-4CBE-B655-0BE46948993A}"/>
                  </a:ext>
                </a:extLst>
              </p:cNvPr>
              <p:cNvCxnSpPr/>
              <p:nvPr/>
            </p:nvCxnSpPr>
            <p:spPr>
              <a:xfrm>
                <a:off x="7765955" y="3935350"/>
                <a:ext cx="0" cy="2080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ovéPole 128">
                <a:extLst>
                  <a:ext uri="{FF2B5EF4-FFF2-40B4-BE49-F238E27FC236}">
                    <a16:creationId xmlns:a16="http://schemas.microsoft.com/office/drawing/2014/main" id="{2ACF1DB9-477B-4204-BFD6-A39A837D42CD}"/>
                  </a:ext>
                </a:extLst>
              </p:cNvPr>
              <p:cNvSpPr txBox="1"/>
              <p:nvPr/>
            </p:nvSpPr>
            <p:spPr>
              <a:xfrm>
                <a:off x="8935658" y="2794732"/>
                <a:ext cx="200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Trebuchet MS" pitchFamily="34" charset="0"/>
                  </a:rPr>
                  <a:t>Tunnelling</a:t>
                </a:r>
                <a:r>
                  <a:rPr lang="en-US" sz="1600" dirty="0">
                    <a:latin typeface="Trebuchet MS" pitchFamily="34" charset="0"/>
                  </a:rPr>
                  <a:t> current</a:t>
                </a:r>
                <a:endParaRPr lang="en-GB" sz="1600" dirty="0">
                  <a:latin typeface="Trebuchet MS" pitchFamily="34" charset="0"/>
                </a:endParaRPr>
              </a:p>
            </p:txBody>
          </p:sp>
          <p:sp>
            <p:nvSpPr>
              <p:cNvPr id="130" name="Ovál 129">
                <a:extLst>
                  <a:ext uri="{FF2B5EF4-FFF2-40B4-BE49-F238E27FC236}">
                    <a16:creationId xmlns:a16="http://schemas.microsoft.com/office/drawing/2014/main" id="{6DB3F64F-11C2-4C00-B11B-93FC63C33526}"/>
                  </a:ext>
                </a:extLst>
              </p:cNvPr>
              <p:cNvSpPr/>
              <p:nvPr/>
            </p:nvSpPr>
            <p:spPr>
              <a:xfrm>
                <a:off x="8012726" y="3900118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ál 130">
                <a:extLst>
                  <a:ext uri="{FF2B5EF4-FFF2-40B4-BE49-F238E27FC236}">
                    <a16:creationId xmlns:a16="http://schemas.microsoft.com/office/drawing/2014/main" id="{A723A5AA-950D-4A24-AC29-270ABAE8CB57}"/>
                  </a:ext>
                </a:extLst>
              </p:cNvPr>
              <p:cNvSpPr/>
              <p:nvPr/>
            </p:nvSpPr>
            <p:spPr>
              <a:xfrm>
                <a:off x="7941283" y="4009654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Ovál 131">
                <a:extLst>
                  <a:ext uri="{FF2B5EF4-FFF2-40B4-BE49-F238E27FC236}">
                    <a16:creationId xmlns:a16="http://schemas.microsoft.com/office/drawing/2014/main" id="{ADB09627-B710-45A4-AB8C-C799CD296F11}"/>
                  </a:ext>
                </a:extLst>
              </p:cNvPr>
              <p:cNvSpPr/>
              <p:nvPr/>
            </p:nvSpPr>
            <p:spPr>
              <a:xfrm>
                <a:off x="7898419" y="4057281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Ovál 132">
                <a:extLst>
                  <a:ext uri="{FF2B5EF4-FFF2-40B4-BE49-F238E27FC236}">
                    <a16:creationId xmlns:a16="http://schemas.microsoft.com/office/drawing/2014/main" id="{43569386-5050-4ECB-AB81-B6620CD92C15}"/>
                  </a:ext>
                </a:extLst>
              </p:cNvPr>
              <p:cNvSpPr/>
              <p:nvPr/>
            </p:nvSpPr>
            <p:spPr>
              <a:xfrm>
                <a:off x="7960329" y="4085857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Ovál 133">
                <a:extLst>
                  <a:ext uri="{FF2B5EF4-FFF2-40B4-BE49-F238E27FC236}">
                    <a16:creationId xmlns:a16="http://schemas.microsoft.com/office/drawing/2014/main" id="{D5DE64A4-DF1A-433D-A21F-7EBE090988F1}"/>
                  </a:ext>
                </a:extLst>
              </p:cNvPr>
              <p:cNvSpPr/>
              <p:nvPr/>
            </p:nvSpPr>
            <p:spPr>
              <a:xfrm>
                <a:off x="7846033" y="3966790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Ovál 134">
                <a:extLst>
                  <a:ext uri="{FF2B5EF4-FFF2-40B4-BE49-F238E27FC236}">
                    <a16:creationId xmlns:a16="http://schemas.microsoft.com/office/drawing/2014/main" id="{47173885-6323-4615-A269-0E5A9DDA3450}"/>
                  </a:ext>
                </a:extLst>
              </p:cNvPr>
              <p:cNvSpPr/>
              <p:nvPr/>
            </p:nvSpPr>
            <p:spPr>
              <a:xfrm>
                <a:off x="7836511" y="4095382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" name="Ovál 135">
                <a:extLst>
                  <a:ext uri="{FF2B5EF4-FFF2-40B4-BE49-F238E27FC236}">
                    <a16:creationId xmlns:a16="http://schemas.microsoft.com/office/drawing/2014/main" id="{A5B2A7BC-B219-4E32-8857-340CFB22D6E3}"/>
                  </a:ext>
                </a:extLst>
              </p:cNvPr>
              <p:cNvSpPr/>
              <p:nvPr/>
            </p:nvSpPr>
            <p:spPr>
              <a:xfrm>
                <a:off x="7807927" y="3885822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Ovál 136">
                <a:extLst>
                  <a:ext uri="{FF2B5EF4-FFF2-40B4-BE49-F238E27FC236}">
                    <a16:creationId xmlns:a16="http://schemas.microsoft.com/office/drawing/2014/main" id="{38AF80F0-A398-46E9-98F2-0049E02D329B}"/>
                  </a:ext>
                </a:extLst>
              </p:cNvPr>
              <p:cNvSpPr/>
              <p:nvPr/>
            </p:nvSpPr>
            <p:spPr>
              <a:xfrm>
                <a:off x="7893659" y="3957265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Ovál 137">
                <a:extLst>
                  <a:ext uri="{FF2B5EF4-FFF2-40B4-BE49-F238E27FC236}">
                    <a16:creationId xmlns:a16="http://schemas.microsoft.com/office/drawing/2014/main" id="{86F588AF-540A-4974-B0A4-79339625C7CF}"/>
                  </a:ext>
                </a:extLst>
              </p:cNvPr>
              <p:cNvSpPr/>
              <p:nvPr/>
            </p:nvSpPr>
            <p:spPr>
              <a:xfrm>
                <a:off x="7969859" y="3957264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Ovál 138">
                <a:extLst>
                  <a:ext uri="{FF2B5EF4-FFF2-40B4-BE49-F238E27FC236}">
                    <a16:creationId xmlns:a16="http://schemas.microsoft.com/office/drawing/2014/main" id="{F6EFCFF7-3730-4F63-A469-3FD0D6EA0394}"/>
                  </a:ext>
                </a:extLst>
              </p:cNvPr>
              <p:cNvSpPr/>
              <p:nvPr/>
            </p:nvSpPr>
            <p:spPr>
              <a:xfrm>
                <a:off x="7979386" y="4123959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Ovál 139">
                <a:extLst>
                  <a:ext uri="{FF2B5EF4-FFF2-40B4-BE49-F238E27FC236}">
                    <a16:creationId xmlns:a16="http://schemas.microsoft.com/office/drawing/2014/main" id="{735F8AB9-49BA-4F8B-A7CF-C838CA69D487}"/>
                  </a:ext>
                </a:extLst>
              </p:cNvPr>
              <p:cNvSpPr/>
              <p:nvPr/>
            </p:nvSpPr>
            <p:spPr>
              <a:xfrm>
                <a:off x="7855561" y="4028705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6" name="Přímá spojnice 125">
                <a:extLst>
                  <a:ext uri="{FF2B5EF4-FFF2-40B4-BE49-F238E27FC236}">
                    <a16:creationId xmlns:a16="http://schemas.microsoft.com/office/drawing/2014/main" id="{CD0FA623-CAEF-4353-ACAD-7A68824191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80300" y="4143361"/>
                <a:ext cx="5120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>
                <a:extLst>
                  <a:ext uri="{FF2B5EF4-FFF2-40B4-BE49-F238E27FC236}">
                    <a16:creationId xmlns:a16="http://schemas.microsoft.com/office/drawing/2014/main" id="{7D67F84E-458D-4B8C-B5BB-09AB2F3DB5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82826" y="3935350"/>
                <a:ext cx="51207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ál 140">
                <a:extLst>
                  <a:ext uri="{FF2B5EF4-FFF2-40B4-BE49-F238E27FC236}">
                    <a16:creationId xmlns:a16="http://schemas.microsoft.com/office/drawing/2014/main" id="{6F2106B9-789E-4099-9DC5-0DB24ED591FF}"/>
                  </a:ext>
                </a:extLst>
              </p:cNvPr>
              <p:cNvSpPr/>
              <p:nvPr/>
            </p:nvSpPr>
            <p:spPr>
              <a:xfrm>
                <a:off x="7984145" y="4047755"/>
                <a:ext cx="36000" cy="36000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TextovéPole 145">
              <a:extLst>
                <a:ext uri="{FF2B5EF4-FFF2-40B4-BE49-F238E27FC236}">
                  <a16:creationId xmlns:a16="http://schemas.microsoft.com/office/drawing/2014/main" id="{18B121C6-31E5-459E-B12A-7F3A3F4823A0}"/>
                </a:ext>
              </a:extLst>
            </p:cNvPr>
            <p:cNvSpPr txBox="1"/>
            <p:nvPr/>
          </p:nvSpPr>
          <p:spPr>
            <a:xfrm>
              <a:off x="4246260" y="5727064"/>
              <a:ext cx="18148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ook Antiqua" panose="02040602050305030304" pitchFamily="18" charset="0"/>
                </a:rPr>
                <a:t>Gerd Binnig</a:t>
              </a:r>
            </a:p>
            <a:p>
              <a:r>
                <a:rPr lang="en-US" sz="1400" dirty="0">
                  <a:latin typeface="Book Antiqua" panose="02040602050305030304" pitchFamily="18" charset="0"/>
                </a:rPr>
                <a:t>Heinrich Rohrer</a:t>
              </a:r>
            </a:p>
            <a:p>
              <a:r>
                <a:rPr lang="en-US" sz="1400" dirty="0">
                  <a:latin typeface="Book Antiqua" panose="02040602050305030304" pitchFamily="18" charset="0"/>
                </a:rPr>
                <a:t>Nobel prize 1986</a:t>
              </a:r>
              <a:endParaRPr lang="en-GB" sz="1400" dirty="0">
                <a:latin typeface="Book Antiqua" panose="02040602050305030304" pitchFamily="18" charset="0"/>
              </a:endParaRPr>
            </a:p>
          </p:txBody>
        </p:sp>
        <p:sp>
          <p:nvSpPr>
            <p:cNvPr id="147" name="TextovéPole 146">
              <a:extLst>
                <a:ext uri="{FF2B5EF4-FFF2-40B4-BE49-F238E27FC236}">
                  <a16:creationId xmlns:a16="http://schemas.microsoft.com/office/drawing/2014/main" id="{90EC4D0E-DC10-4DFE-912A-46CEFC487377}"/>
                </a:ext>
              </a:extLst>
            </p:cNvPr>
            <p:cNvSpPr txBox="1"/>
            <p:nvPr/>
          </p:nvSpPr>
          <p:spPr>
            <a:xfrm>
              <a:off x="872380" y="4195975"/>
              <a:ext cx="15776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rebuchet MS" pitchFamily="34" charset="0"/>
                </a:rPr>
                <a:t>IBM research </a:t>
              </a:r>
            </a:p>
            <a:p>
              <a:r>
                <a:rPr lang="en-US" sz="1400" dirty="0">
                  <a:latin typeface="Trebuchet MS" pitchFamily="34" charset="0"/>
                </a:rPr>
                <a:t>laboratory Zurich</a:t>
              </a:r>
              <a:endParaRPr lang="en-GB" sz="1400" dirty="0">
                <a:latin typeface="Trebuchet MS" pitchFamily="34" charset="0"/>
              </a:endParaRPr>
            </a:p>
          </p:txBody>
        </p:sp>
      </p:grpSp>
      <p:grpSp>
        <p:nvGrpSpPr>
          <p:cNvPr id="168" name="Skupina 167">
            <a:extLst>
              <a:ext uri="{FF2B5EF4-FFF2-40B4-BE49-F238E27FC236}">
                <a16:creationId xmlns:a16="http://schemas.microsoft.com/office/drawing/2014/main" id="{BA9171F0-9CDD-40FB-A021-48B42612C6BF}"/>
              </a:ext>
            </a:extLst>
          </p:cNvPr>
          <p:cNvGrpSpPr/>
          <p:nvPr/>
        </p:nvGrpSpPr>
        <p:grpSpPr>
          <a:xfrm>
            <a:off x="7507907" y="1689749"/>
            <a:ext cx="3894799" cy="3958152"/>
            <a:chOff x="6072757" y="1665408"/>
            <a:chExt cx="3894799" cy="3958152"/>
          </a:xfrm>
        </p:grpSpPr>
        <p:sp>
          <p:nvSpPr>
            <p:cNvPr id="150" name="Obdélník 149">
              <a:extLst>
                <a:ext uri="{FF2B5EF4-FFF2-40B4-BE49-F238E27FC236}">
                  <a16:creationId xmlns:a16="http://schemas.microsoft.com/office/drawing/2014/main" id="{A5F18B70-75C8-4721-8568-5E58348F3F68}"/>
                </a:ext>
              </a:extLst>
            </p:cNvPr>
            <p:cNvSpPr/>
            <p:nvPr/>
          </p:nvSpPr>
          <p:spPr>
            <a:xfrm>
              <a:off x="6072757" y="1665408"/>
              <a:ext cx="3264975" cy="39581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65" name="Obrázek 164">
              <a:extLst>
                <a:ext uri="{FF2B5EF4-FFF2-40B4-BE49-F238E27FC236}">
                  <a16:creationId xmlns:a16="http://schemas.microsoft.com/office/drawing/2014/main" id="{8919C29A-3C46-4FEB-9FC6-F7AE7D246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210" y="1927558"/>
              <a:ext cx="2462045" cy="14772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ovéPole 153">
                  <a:extLst>
                    <a:ext uri="{FF2B5EF4-FFF2-40B4-BE49-F238E27FC236}">
                      <a16:creationId xmlns:a16="http://schemas.microsoft.com/office/drawing/2014/main" id="{9817FB98-2E50-40DC-A96C-D502A529AEDD}"/>
                    </a:ext>
                  </a:extLst>
                </p:cNvPr>
                <p:cNvSpPr txBox="1"/>
                <p:nvPr/>
              </p:nvSpPr>
              <p:spPr>
                <a:xfrm>
                  <a:off x="6150184" y="1735505"/>
                  <a:ext cx="381737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0" u="sng" dirty="0">
                      <a:solidFill>
                        <a:srgbClr val="0000B4"/>
                      </a:solidFill>
                      <a:latin typeface="Trebuchet MS" panose="020B0603020202020204" pitchFamily="34" charset="0"/>
                    </a:rPr>
                    <a:t>Radioactive</a:t>
                  </a:r>
                  <a:r>
                    <a:rPr lang="en-US" sz="2000" b="0" u="sng" dirty="0">
                      <a:solidFill>
                        <a:srgbClr val="0000B4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u="sng" dirty="0" smtClean="0">
                          <a:solidFill>
                            <a:srgbClr val="0000B4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sz="2000" u="sng" dirty="0">
                      <a:solidFill>
                        <a:srgbClr val="0000B4"/>
                      </a:solidFill>
                      <a:latin typeface="Trebuchet MS" pitchFamily="34" charset="0"/>
                    </a:rPr>
                    <a:t>-decay</a:t>
                  </a:r>
                </a:p>
              </p:txBody>
            </p:sp>
          </mc:Choice>
          <mc:Fallback xmlns="">
            <p:sp>
              <p:nvSpPr>
                <p:cNvPr id="154" name="TextovéPole 153">
                  <a:extLst>
                    <a:ext uri="{FF2B5EF4-FFF2-40B4-BE49-F238E27FC236}">
                      <a16:creationId xmlns:a16="http://schemas.microsoft.com/office/drawing/2014/main" id="{9817FB98-2E50-40DC-A96C-D502A529AE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184" y="1735505"/>
                  <a:ext cx="3817372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1595" t="-12308" b="-2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6" name="Skupina 165">
              <a:extLst>
                <a:ext uri="{FF2B5EF4-FFF2-40B4-BE49-F238E27FC236}">
                  <a16:creationId xmlns:a16="http://schemas.microsoft.com/office/drawing/2014/main" id="{9E46E9C9-6F42-47F2-A588-B164F417991E}"/>
                </a:ext>
              </a:extLst>
            </p:cNvPr>
            <p:cNvGrpSpPr/>
            <p:nvPr/>
          </p:nvGrpSpPr>
          <p:grpSpPr>
            <a:xfrm>
              <a:off x="6393180" y="2794644"/>
              <a:ext cx="2572544" cy="2690485"/>
              <a:chOff x="6393180" y="2771784"/>
              <a:chExt cx="2572544" cy="2690485"/>
            </a:xfrm>
          </p:grpSpPr>
          <p:grpSp>
            <p:nvGrpSpPr>
              <p:cNvPr id="162" name="Skupina 161">
                <a:extLst>
                  <a:ext uri="{FF2B5EF4-FFF2-40B4-BE49-F238E27FC236}">
                    <a16:creationId xmlns:a16="http://schemas.microsoft.com/office/drawing/2014/main" id="{DF7F1D75-2D04-4A1F-92B9-DEEC443BABAD}"/>
                  </a:ext>
                </a:extLst>
              </p:cNvPr>
              <p:cNvGrpSpPr/>
              <p:nvPr/>
            </p:nvGrpSpPr>
            <p:grpSpPr>
              <a:xfrm>
                <a:off x="7283317" y="3827878"/>
                <a:ext cx="1682407" cy="552467"/>
                <a:chOff x="7172827" y="3151330"/>
                <a:chExt cx="1682407" cy="552467"/>
              </a:xfrm>
            </p:grpSpPr>
            <p:pic>
              <p:nvPicPr>
                <p:cNvPr id="152" name="Obrázek 151">
                  <a:extLst>
                    <a:ext uri="{FF2B5EF4-FFF2-40B4-BE49-F238E27FC236}">
                      <a16:creationId xmlns:a16="http://schemas.microsoft.com/office/drawing/2014/main" id="{14DC69BA-916A-4897-A064-31517BCED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772" t="26112" b="41733"/>
                <a:stretch/>
              </p:blipFill>
              <p:spPr>
                <a:xfrm>
                  <a:off x="8305800" y="3152505"/>
                  <a:ext cx="549434" cy="551292"/>
                </a:xfrm>
                <a:prstGeom prst="rect">
                  <a:avLst/>
                </a:prstGeom>
              </p:spPr>
            </p:pic>
            <p:pic>
              <p:nvPicPr>
                <p:cNvPr id="156" name="Obrázek 155">
                  <a:extLst>
                    <a:ext uri="{FF2B5EF4-FFF2-40B4-BE49-F238E27FC236}">
                      <a16:creationId xmlns:a16="http://schemas.microsoft.com/office/drawing/2014/main" id="{B954210C-FB84-4A46-9121-0CBA39661D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260" t="26112" r="19673" b="41733"/>
                <a:stretch/>
              </p:blipFill>
              <p:spPr>
                <a:xfrm>
                  <a:off x="7172827" y="3151330"/>
                  <a:ext cx="1132973" cy="551292"/>
                </a:xfrm>
                <a:prstGeom prst="rect">
                  <a:avLst/>
                </a:prstGeom>
              </p:spPr>
            </p:pic>
          </p:grpSp>
          <p:pic>
            <p:nvPicPr>
              <p:cNvPr id="163" name="Obrázek 162">
                <a:extLst>
                  <a:ext uri="{FF2B5EF4-FFF2-40B4-BE49-F238E27FC236}">
                    <a16:creationId xmlns:a16="http://schemas.microsoft.com/office/drawing/2014/main" id="{EECDB547-C585-44FC-B803-9481ECC561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012" t="26112" r="7749" b="41733"/>
              <a:stretch/>
            </p:blipFill>
            <p:spPr>
              <a:xfrm>
                <a:off x="6929754" y="3836508"/>
                <a:ext cx="292603" cy="551292"/>
              </a:xfrm>
              <a:prstGeom prst="rect">
                <a:avLst/>
              </a:prstGeom>
            </p:spPr>
          </p:pic>
          <p:sp>
            <p:nvSpPr>
              <p:cNvPr id="153" name="Volný tvar: obrazec 152">
                <a:extLst>
                  <a:ext uri="{FF2B5EF4-FFF2-40B4-BE49-F238E27FC236}">
                    <a16:creationId xmlns:a16="http://schemas.microsoft.com/office/drawing/2014/main" id="{D2E1B1D4-071D-4657-A295-CF5112D137D1}"/>
                  </a:ext>
                </a:extLst>
              </p:cNvPr>
              <p:cNvSpPr/>
              <p:nvPr/>
            </p:nvSpPr>
            <p:spPr>
              <a:xfrm>
                <a:off x="6393180" y="2771784"/>
                <a:ext cx="2163102" cy="2690485"/>
              </a:xfrm>
              <a:custGeom>
                <a:avLst/>
                <a:gdLst>
                  <a:gd name="connsiteX0" fmla="*/ 0 w 2489200"/>
                  <a:gd name="connsiteY0" fmla="*/ 0 h 2990850"/>
                  <a:gd name="connsiteX1" fmla="*/ 698500 w 2489200"/>
                  <a:gd name="connsiteY1" fmla="*/ 2146300 h 2990850"/>
                  <a:gd name="connsiteX2" fmla="*/ 1695450 w 2489200"/>
                  <a:gd name="connsiteY2" fmla="*/ 850900 h 2990850"/>
                  <a:gd name="connsiteX3" fmla="*/ 2489200 w 2489200"/>
                  <a:gd name="connsiteY3" fmla="*/ 2990850 h 299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9200" h="2990850">
                    <a:moveTo>
                      <a:pt x="0" y="0"/>
                    </a:moveTo>
                    <a:cubicBezTo>
                      <a:pt x="207962" y="1002241"/>
                      <a:pt x="415925" y="2004483"/>
                      <a:pt x="698500" y="2146300"/>
                    </a:cubicBezTo>
                    <a:cubicBezTo>
                      <a:pt x="981075" y="2288117"/>
                      <a:pt x="1397000" y="710142"/>
                      <a:pt x="1695450" y="850900"/>
                    </a:cubicBezTo>
                    <a:cubicBezTo>
                      <a:pt x="1993900" y="991658"/>
                      <a:pt x="2241550" y="1991254"/>
                      <a:pt x="2489200" y="29908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ovéPole 166">
                  <a:extLst>
                    <a:ext uri="{FF2B5EF4-FFF2-40B4-BE49-F238E27FC236}">
                      <a16:creationId xmlns:a16="http://schemas.microsoft.com/office/drawing/2014/main" id="{09F7DED3-AEC0-49B1-B50A-FE4F38D3FD40}"/>
                    </a:ext>
                  </a:extLst>
                </p:cNvPr>
                <p:cNvSpPr txBox="1"/>
                <p:nvPr/>
              </p:nvSpPr>
              <p:spPr>
                <a:xfrm>
                  <a:off x="7811924" y="5169773"/>
                  <a:ext cx="10815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67" name="TextovéPole 166">
                  <a:extLst>
                    <a:ext uri="{FF2B5EF4-FFF2-40B4-BE49-F238E27FC236}">
                      <a16:creationId xmlns:a16="http://schemas.microsoft.com/office/drawing/2014/main" id="{09F7DED3-AEC0-49B1-B50A-FE4F38D3F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924" y="5169773"/>
                  <a:ext cx="108155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Skupina 168">
            <a:extLst>
              <a:ext uri="{FF2B5EF4-FFF2-40B4-BE49-F238E27FC236}">
                <a16:creationId xmlns:a16="http://schemas.microsoft.com/office/drawing/2014/main" id="{754C22DE-E12C-467E-93BA-AE5B3A8183BC}"/>
              </a:ext>
            </a:extLst>
          </p:cNvPr>
          <p:cNvGrpSpPr/>
          <p:nvPr/>
        </p:nvGrpSpPr>
        <p:grpSpPr>
          <a:xfrm>
            <a:off x="3997223" y="1638041"/>
            <a:ext cx="7929587" cy="5080958"/>
            <a:chOff x="3815507" y="746773"/>
            <a:chExt cx="7929587" cy="5080958"/>
          </a:xfrm>
        </p:grpSpPr>
        <p:grpSp>
          <p:nvGrpSpPr>
            <p:cNvPr id="170" name="Skupina 169">
              <a:extLst>
                <a:ext uri="{FF2B5EF4-FFF2-40B4-BE49-F238E27FC236}">
                  <a16:creationId xmlns:a16="http://schemas.microsoft.com/office/drawing/2014/main" id="{0C420B29-7FF9-4782-98F4-E9E52D546AFC}"/>
                </a:ext>
              </a:extLst>
            </p:cNvPr>
            <p:cNvGrpSpPr/>
            <p:nvPr/>
          </p:nvGrpSpPr>
          <p:grpSpPr>
            <a:xfrm>
              <a:off x="5432526" y="1660216"/>
              <a:ext cx="3894799" cy="3958152"/>
              <a:chOff x="6072757" y="1665408"/>
              <a:chExt cx="3894799" cy="3958152"/>
            </a:xfrm>
          </p:grpSpPr>
          <p:sp>
            <p:nvSpPr>
              <p:cNvPr id="191" name="Obdélník 190">
                <a:extLst>
                  <a:ext uri="{FF2B5EF4-FFF2-40B4-BE49-F238E27FC236}">
                    <a16:creationId xmlns:a16="http://schemas.microsoft.com/office/drawing/2014/main" id="{7CCB6621-46DD-4EA9-A80E-B416E343E308}"/>
                  </a:ext>
                </a:extLst>
              </p:cNvPr>
              <p:cNvSpPr/>
              <p:nvPr/>
            </p:nvSpPr>
            <p:spPr>
              <a:xfrm>
                <a:off x="6072757" y="1665408"/>
                <a:ext cx="3264975" cy="3958152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92" name="Obrázek 191">
                <a:extLst>
                  <a:ext uri="{FF2B5EF4-FFF2-40B4-BE49-F238E27FC236}">
                    <a16:creationId xmlns:a16="http://schemas.microsoft.com/office/drawing/2014/main" id="{DCCBDD34-936E-4A9C-A41C-EDD45AB34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9210" y="1927558"/>
                <a:ext cx="2462045" cy="14772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ovéPole 192">
                    <a:extLst>
                      <a:ext uri="{FF2B5EF4-FFF2-40B4-BE49-F238E27FC236}">
                        <a16:creationId xmlns:a16="http://schemas.microsoft.com/office/drawing/2014/main" id="{D23957DE-5A85-4335-8939-F0F778D2D216}"/>
                      </a:ext>
                    </a:extLst>
                  </p:cNvPr>
                  <p:cNvSpPr txBox="1"/>
                  <p:nvPr/>
                </p:nvSpPr>
                <p:spPr>
                  <a:xfrm>
                    <a:off x="6150184" y="1735505"/>
                    <a:ext cx="381737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0" u="sng" dirty="0">
                        <a:solidFill>
                          <a:srgbClr val="C00000"/>
                        </a:solidFill>
                        <a:latin typeface="Trebuchet MS" panose="020B0603020202020204" pitchFamily="34" charset="0"/>
                      </a:rPr>
                      <a:t>Radioactive</a:t>
                    </a:r>
                    <a:r>
                      <a:rPr lang="en-US" sz="2000" b="0" u="sng" dirty="0">
                        <a:solidFill>
                          <a:srgbClr val="C00000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b="0" i="1" u="sng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GB" sz="2000" u="sng" dirty="0">
                        <a:solidFill>
                          <a:srgbClr val="C00000"/>
                        </a:solidFill>
                        <a:latin typeface="Trebuchet MS" pitchFamily="34" charset="0"/>
                      </a:rPr>
                      <a:t>-decay</a:t>
                    </a:r>
                  </a:p>
                </p:txBody>
              </p:sp>
            </mc:Choice>
            <mc:Fallback xmlns="">
              <p:sp>
                <p:nvSpPr>
                  <p:cNvPr id="193" name="TextovéPole 192">
                    <a:extLst>
                      <a:ext uri="{FF2B5EF4-FFF2-40B4-BE49-F238E27FC236}">
                        <a16:creationId xmlns:a16="http://schemas.microsoft.com/office/drawing/2014/main" id="{D23957DE-5A85-4335-8939-F0F778D2D2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0184" y="1735505"/>
                    <a:ext cx="3817372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757" t="-1060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94" name="Skupina 193">
                <a:extLst>
                  <a:ext uri="{FF2B5EF4-FFF2-40B4-BE49-F238E27FC236}">
                    <a16:creationId xmlns:a16="http://schemas.microsoft.com/office/drawing/2014/main" id="{C48E39A7-7FB3-4690-93A7-8763985922BE}"/>
                  </a:ext>
                </a:extLst>
              </p:cNvPr>
              <p:cNvGrpSpPr/>
              <p:nvPr/>
            </p:nvGrpSpPr>
            <p:grpSpPr>
              <a:xfrm>
                <a:off x="6393180" y="2794644"/>
                <a:ext cx="2572544" cy="2690485"/>
                <a:chOff x="6393180" y="2771784"/>
                <a:chExt cx="2572544" cy="2690485"/>
              </a:xfrm>
            </p:grpSpPr>
            <p:grpSp>
              <p:nvGrpSpPr>
                <p:cNvPr id="196" name="Skupina 195">
                  <a:extLst>
                    <a:ext uri="{FF2B5EF4-FFF2-40B4-BE49-F238E27FC236}">
                      <a16:creationId xmlns:a16="http://schemas.microsoft.com/office/drawing/2014/main" id="{9E5BEE25-18E0-4FD6-94FE-095B6BE91828}"/>
                    </a:ext>
                  </a:extLst>
                </p:cNvPr>
                <p:cNvGrpSpPr/>
                <p:nvPr/>
              </p:nvGrpSpPr>
              <p:grpSpPr>
                <a:xfrm>
                  <a:off x="7283317" y="3827878"/>
                  <a:ext cx="1682407" cy="552467"/>
                  <a:chOff x="7172827" y="3151330"/>
                  <a:chExt cx="1682407" cy="552467"/>
                </a:xfrm>
              </p:grpSpPr>
              <p:pic>
                <p:nvPicPr>
                  <p:cNvPr id="199" name="Obrázek 198">
                    <a:extLst>
                      <a:ext uri="{FF2B5EF4-FFF2-40B4-BE49-F238E27FC236}">
                        <a16:creationId xmlns:a16="http://schemas.microsoft.com/office/drawing/2014/main" id="{A4434AD0-BCC7-4B29-8D85-B899CB87B7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0772" t="26112" b="41733"/>
                  <a:stretch/>
                </p:blipFill>
                <p:spPr>
                  <a:xfrm>
                    <a:off x="8305800" y="3152505"/>
                    <a:ext cx="549434" cy="551292"/>
                  </a:xfrm>
                  <a:prstGeom prst="rect">
                    <a:avLst/>
                  </a:prstGeom>
                </p:spPr>
              </p:pic>
              <p:pic>
                <p:nvPicPr>
                  <p:cNvPr id="200" name="Obrázek 199">
                    <a:extLst>
                      <a:ext uri="{FF2B5EF4-FFF2-40B4-BE49-F238E27FC236}">
                        <a16:creationId xmlns:a16="http://schemas.microsoft.com/office/drawing/2014/main" id="{91514C6A-EFDC-4A0E-9F95-8FAF3E030E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8260" t="26112" r="19673" b="41733"/>
                  <a:stretch/>
                </p:blipFill>
                <p:spPr>
                  <a:xfrm>
                    <a:off x="7172827" y="3151330"/>
                    <a:ext cx="1132973" cy="55129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7" name="Obrázek 196">
                  <a:extLst>
                    <a:ext uri="{FF2B5EF4-FFF2-40B4-BE49-F238E27FC236}">
                      <a16:creationId xmlns:a16="http://schemas.microsoft.com/office/drawing/2014/main" id="{19B5ED72-B7B0-4471-86E9-96176078C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012" t="26112" r="7749" b="41733"/>
                <a:stretch/>
              </p:blipFill>
              <p:spPr>
                <a:xfrm>
                  <a:off x="6929754" y="3836508"/>
                  <a:ext cx="292603" cy="551292"/>
                </a:xfrm>
                <a:prstGeom prst="rect">
                  <a:avLst/>
                </a:prstGeom>
              </p:spPr>
            </p:pic>
            <p:sp>
              <p:nvSpPr>
                <p:cNvPr id="198" name="Volný tvar: obrazec 197">
                  <a:extLst>
                    <a:ext uri="{FF2B5EF4-FFF2-40B4-BE49-F238E27FC236}">
                      <a16:creationId xmlns:a16="http://schemas.microsoft.com/office/drawing/2014/main" id="{BC8994CA-3027-406F-BEE3-91215DCD0D6D}"/>
                    </a:ext>
                  </a:extLst>
                </p:cNvPr>
                <p:cNvSpPr/>
                <p:nvPr/>
              </p:nvSpPr>
              <p:spPr>
                <a:xfrm>
                  <a:off x="6393180" y="2771784"/>
                  <a:ext cx="2163102" cy="2690485"/>
                </a:xfrm>
                <a:custGeom>
                  <a:avLst/>
                  <a:gdLst>
                    <a:gd name="connsiteX0" fmla="*/ 0 w 2489200"/>
                    <a:gd name="connsiteY0" fmla="*/ 0 h 2990850"/>
                    <a:gd name="connsiteX1" fmla="*/ 698500 w 2489200"/>
                    <a:gd name="connsiteY1" fmla="*/ 2146300 h 2990850"/>
                    <a:gd name="connsiteX2" fmla="*/ 1695450 w 2489200"/>
                    <a:gd name="connsiteY2" fmla="*/ 850900 h 2990850"/>
                    <a:gd name="connsiteX3" fmla="*/ 2489200 w 2489200"/>
                    <a:gd name="connsiteY3" fmla="*/ 2990850 h 299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9200" h="2990850">
                      <a:moveTo>
                        <a:pt x="0" y="0"/>
                      </a:moveTo>
                      <a:cubicBezTo>
                        <a:pt x="207962" y="1002241"/>
                        <a:pt x="415925" y="2004483"/>
                        <a:pt x="698500" y="2146300"/>
                      </a:cubicBezTo>
                      <a:cubicBezTo>
                        <a:pt x="981075" y="2288117"/>
                        <a:pt x="1397000" y="710142"/>
                        <a:pt x="1695450" y="850900"/>
                      </a:cubicBezTo>
                      <a:cubicBezTo>
                        <a:pt x="1993900" y="991658"/>
                        <a:pt x="2241550" y="1991254"/>
                        <a:pt x="2489200" y="29908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5" name="TextovéPole 194">
                    <a:extLst>
                      <a:ext uri="{FF2B5EF4-FFF2-40B4-BE49-F238E27FC236}">
                        <a16:creationId xmlns:a16="http://schemas.microsoft.com/office/drawing/2014/main" id="{C6C2D869-8C2E-4FFE-8B59-0E1890F9413D}"/>
                      </a:ext>
                    </a:extLst>
                  </p:cNvPr>
                  <p:cNvSpPr txBox="1"/>
                  <p:nvPr/>
                </p:nvSpPr>
                <p:spPr>
                  <a:xfrm>
                    <a:off x="7811924" y="5169773"/>
                    <a:ext cx="108155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5" name="TextovéPole 194">
                    <a:extLst>
                      <a:ext uri="{FF2B5EF4-FFF2-40B4-BE49-F238E27FC236}">
                        <a16:creationId xmlns:a16="http://schemas.microsoft.com/office/drawing/2014/main" id="{C6C2D869-8C2E-4FFE-8B59-0E1890F94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1924" y="5169773"/>
                    <a:ext cx="108155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1" name="Obdélník 170">
              <a:extLst>
                <a:ext uri="{FF2B5EF4-FFF2-40B4-BE49-F238E27FC236}">
                  <a16:creationId xmlns:a16="http://schemas.microsoft.com/office/drawing/2014/main" id="{55B025A8-D09D-4C4D-9F11-0149C7B47937}"/>
                </a:ext>
              </a:extLst>
            </p:cNvPr>
            <p:cNvSpPr/>
            <p:nvPr/>
          </p:nvSpPr>
          <p:spPr>
            <a:xfrm>
              <a:off x="3815507" y="746773"/>
              <a:ext cx="7929587" cy="508095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https://www.electronicshub.org/tunnel-diode-working-characteristics-applications/</a:t>
              </a:r>
            </a:p>
          </p:txBody>
        </p:sp>
        <p:pic>
          <p:nvPicPr>
            <p:cNvPr id="172" name="Obrázek 171">
              <a:extLst>
                <a:ext uri="{FF2B5EF4-FFF2-40B4-BE49-F238E27FC236}">
                  <a16:creationId xmlns:a16="http://schemas.microsoft.com/office/drawing/2014/main" id="{13B65211-1815-46F5-A3B3-A8D40C469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66301" y="1514543"/>
              <a:ext cx="1751965" cy="1005635"/>
            </a:xfrm>
            <a:prstGeom prst="rect">
              <a:avLst/>
            </a:prstGeom>
          </p:spPr>
        </p:pic>
        <p:pic>
          <p:nvPicPr>
            <p:cNvPr id="173" name="Obrázek 172">
              <a:extLst>
                <a:ext uri="{FF2B5EF4-FFF2-40B4-BE49-F238E27FC236}">
                  <a16:creationId xmlns:a16="http://schemas.microsoft.com/office/drawing/2014/main" id="{83A72CE6-7B18-4560-839D-7692DAD42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862" y="850642"/>
              <a:ext cx="1994939" cy="854499"/>
            </a:xfrm>
            <a:prstGeom prst="rect">
              <a:avLst/>
            </a:prstGeom>
          </p:spPr>
        </p:pic>
        <p:pic>
          <p:nvPicPr>
            <p:cNvPr id="174" name="Obrázek 173">
              <a:extLst>
                <a:ext uri="{FF2B5EF4-FFF2-40B4-BE49-F238E27FC236}">
                  <a16:creationId xmlns:a16="http://schemas.microsoft.com/office/drawing/2014/main" id="{9532443A-AE00-4932-AB8C-68A622B70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7286" y="941263"/>
              <a:ext cx="4136191" cy="2690485"/>
            </a:xfrm>
            <a:prstGeom prst="rect">
              <a:avLst/>
            </a:prstGeom>
          </p:spPr>
        </p:pic>
        <p:pic>
          <p:nvPicPr>
            <p:cNvPr id="175" name="Obrázek 174">
              <a:extLst>
                <a:ext uri="{FF2B5EF4-FFF2-40B4-BE49-F238E27FC236}">
                  <a16:creationId xmlns:a16="http://schemas.microsoft.com/office/drawing/2014/main" id="{02E6B76F-0419-4AA8-AE55-B855FC757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7117" y="3971925"/>
              <a:ext cx="2488883" cy="1509713"/>
            </a:xfrm>
            <a:prstGeom prst="rect">
              <a:avLst/>
            </a:prstGeom>
            <a:ln w="12700">
              <a:solidFill>
                <a:srgbClr val="FFC000"/>
              </a:solidFill>
            </a:ln>
          </p:spPr>
        </p:pic>
        <p:pic>
          <p:nvPicPr>
            <p:cNvPr id="176" name="Obrázek 175">
              <a:extLst>
                <a:ext uri="{FF2B5EF4-FFF2-40B4-BE49-F238E27FC236}">
                  <a16:creationId xmlns:a16="http://schemas.microsoft.com/office/drawing/2014/main" id="{1DEB1D3A-8F25-4582-A01F-B4331F9FF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5417" y="3973697"/>
              <a:ext cx="2407701" cy="1506240"/>
            </a:xfrm>
            <a:prstGeom prst="rect">
              <a:avLst/>
            </a:prstGeom>
            <a:ln w="12700">
              <a:solidFill>
                <a:srgbClr val="FFC000"/>
              </a:solidFill>
            </a:ln>
          </p:spPr>
        </p:pic>
        <p:sp>
          <p:nvSpPr>
            <p:cNvPr id="177" name="TextovéPole 176">
              <a:extLst>
                <a:ext uri="{FF2B5EF4-FFF2-40B4-BE49-F238E27FC236}">
                  <a16:creationId xmlns:a16="http://schemas.microsoft.com/office/drawing/2014/main" id="{E3BFC439-77F6-4889-978C-FABEFD4DBB0E}"/>
                </a:ext>
              </a:extLst>
            </p:cNvPr>
            <p:cNvSpPr txBox="1"/>
            <p:nvPr/>
          </p:nvSpPr>
          <p:spPr>
            <a:xfrm>
              <a:off x="3921960" y="842319"/>
              <a:ext cx="2137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rgbClr val="FFC000"/>
                  </a:solidFill>
                  <a:latin typeface="Trebuchet MS" pitchFamily="34" charset="0"/>
                </a:rPr>
                <a:t>Tunnel diode</a:t>
              </a:r>
              <a:endParaRPr lang="en-GB" sz="2000" b="1" u="sng" dirty="0">
                <a:solidFill>
                  <a:srgbClr val="FFC000"/>
                </a:solidFill>
                <a:latin typeface="Trebuchet MS" pitchFamily="34" charset="0"/>
              </a:endParaRPr>
            </a:p>
          </p:txBody>
        </p:sp>
        <p:sp>
          <p:nvSpPr>
            <p:cNvPr id="178" name="TextovéPole 177">
              <a:extLst>
                <a:ext uri="{FF2B5EF4-FFF2-40B4-BE49-F238E27FC236}">
                  <a16:creationId xmlns:a16="http://schemas.microsoft.com/office/drawing/2014/main" id="{8FF1ECD7-6C7B-4350-BE2C-9DBC70CE3876}"/>
                </a:ext>
              </a:extLst>
            </p:cNvPr>
            <p:cNvSpPr txBox="1"/>
            <p:nvPr/>
          </p:nvSpPr>
          <p:spPr>
            <a:xfrm>
              <a:off x="4891403" y="5525332"/>
              <a:ext cx="62166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Book Antiqua" panose="02040602050305030304" pitchFamily="18" charset="0"/>
                  <a:cs typeface="Times New Roman" panose="02020603050405020304" pitchFamily="18" charset="0"/>
                </a:rPr>
                <a:t>https://www.electronicshub.org/tunnel-diode-working-characteristics-applications/</a:t>
              </a:r>
            </a:p>
          </p:txBody>
        </p:sp>
        <p:sp>
          <p:nvSpPr>
            <p:cNvPr id="179" name="TextovéPole 178">
              <a:extLst>
                <a:ext uri="{FF2B5EF4-FFF2-40B4-BE49-F238E27FC236}">
                  <a16:creationId xmlns:a16="http://schemas.microsoft.com/office/drawing/2014/main" id="{6F046C4D-0714-4197-97C6-4AFEEC13D7A7}"/>
                </a:ext>
              </a:extLst>
            </p:cNvPr>
            <p:cNvSpPr txBox="1"/>
            <p:nvPr/>
          </p:nvSpPr>
          <p:spPr>
            <a:xfrm>
              <a:off x="9067858" y="3949177"/>
              <a:ext cx="2134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rebuchet MS" pitchFamily="34" charset="0"/>
                </a:rPr>
                <a:t>Electrons cross the barrier</a:t>
              </a:r>
              <a:endParaRPr lang="en-GB" sz="1200" dirty="0">
                <a:latin typeface="Trebuchet MS" pitchFamily="34" charset="0"/>
              </a:endParaRPr>
            </a:p>
          </p:txBody>
        </p:sp>
        <p:sp>
          <p:nvSpPr>
            <p:cNvPr id="180" name="Obdélník 179">
              <a:extLst>
                <a:ext uri="{FF2B5EF4-FFF2-40B4-BE49-F238E27FC236}">
                  <a16:creationId xmlns:a16="http://schemas.microsoft.com/office/drawing/2014/main" id="{DF244114-A781-4301-9F78-5D654096735B}"/>
                </a:ext>
              </a:extLst>
            </p:cNvPr>
            <p:cNvSpPr/>
            <p:nvPr/>
          </p:nvSpPr>
          <p:spPr>
            <a:xfrm>
              <a:off x="8972933" y="3975598"/>
              <a:ext cx="2407701" cy="1504340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1" name="Přímá spojnice 180">
              <a:extLst>
                <a:ext uri="{FF2B5EF4-FFF2-40B4-BE49-F238E27FC236}">
                  <a16:creationId xmlns:a16="http://schemas.microsoft.com/office/drawing/2014/main" id="{5624286F-7AE7-48A2-B87B-92DAA5AA0A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1079" y="2858870"/>
              <a:ext cx="1377726" cy="1105244"/>
            </a:xfrm>
            <a:prstGeom prst="line">
              <a:avLst/>
            </a:prstGeom>
            <a:ln w="25400">
              <a:solidFill>
                <a:srgbClr val="FFC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Přímá spojnice 181">
              <a:extLst>
                <a:ext uri="{FF2B5EF4-FFF2-40B4-BE49-F238E27FC236}">
                  <a16:creationId xmlns:a16="http://schemas.microsoft.com/office/drawing/2014/main" id="{455E2739-E1DF-4F9B-BE49-93F33CE056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7913" y="2345396"/>
              <a:ext cx="83171" cy="1618285"/>
            </a:xfrm>
            <a:prstGeom prst="line">
              <a:avLst/>
            </a:prstGeom>
            <a:ln w="25400">
              <a:solidFill>
                <a:srgbClr val="FFC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Přímá spojnice 182">
              <a:extLst>
                <a:ext uri="{FF2B5EF4-FFF2-40B4-BE49-F238E27FC236}">
                  <a16:creationId xmlns:a16="http://schemas.microsoft.com/office/drawing/2014/main" id="{2F2B0B59-EF79-4897-AEBF-4E60E432C9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31507" y="1770324"/>
              <a:ext cx="1366476" cy="2201601"/>
            </a:xfrm>
            <a:prstGeom prst="line">
              <a:avLst/>
            </a:prstGeom>
            <a:ln w="25400">
              <a:solidFill>
                <a:srgbClr val="FFC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Skupina 183">
              <a:extLst>
                <a:ext uri="{FF2B5EF4-FFF2-40B4-BE49-F238E27FC236}">
                  <a16:creationId xmlns:a16="http://schemas.microsoft.com/office/drawing/2014/main" id="{EB73AC91-6102-448A-ACD0-DEB74632018F}"/>
                </a:ext>
              </a:extLst>
            </p:cNvPr>
            <p:cNvGrpSpPr/>
            <p:nvPr/>
          </p:nvGrpSpPr>
          <p:grpSpPr>
            <a:xfrm>
              <a:off x="9013236" y="4205903"/>
              <a:ext cx="2315024" cy="1287955"/>
              <a:chOff x="9013236" y="4313853"/>
              <a:chExt cx="2315024" cy="1287955"/>
            </a:xfrm>
          </p:grpSpPr>
          <p:pic>
            <p:nvPicPr>
              <p:cNvPr id="186" name="Obrázek 185">
                <a:extLst>
                  <a:ext uri="{FF2B5EF4-FFF2-40B4-BE49-F238E27FC236}">
                    <a16:creationId xmlns:a16="http://schemas.microsoft.com/office/drawing/2014/main" id="{B4CE4B1A-2BBA-497A-8539-17445FC87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13236" y="4342159"/>
                <a:ext cx="2315024" cy="1093764"/>
              </a:xfrm>
              <a:prstGeom prst="rect">
                <a:avLst/>
              </a:prstGeom>
            </p:spPr>
          </p:pic>
          <p:cxnSp>
            <p:nvCxnSpPr>
              <p:cNvPr id="187" name="Přímá spojnice se šipkou 186">
                <a:extLst>
                  <a:ext uri="{FF2B5EF4-FFF2-40B4-BE49-F238E27FC236}">
                    <a16:creationId xmlns:a16="http://schemas.microsoft.com/office/drawing/2014/main" id="{BD066BAA-738E-4284-A235-8B5A8B1989B6}"/>
                  </a:ext>
                </a:extLst>
              </p:cNvPr>
              <p:cNvCxnSpPr/>
              <p:nvPr/>
            </p:nvCxnSpPr>
            <p:spPr>
              <a:xfrm flipH="1" flipV="1">
                <a:off x="10055412" y="4464783"/>
                <a:ext cx="192296" cy="227602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8" name="Obrázek 187">
                <a:extLst>
                  <a:ext uri="{FF2B5EF4-FFF2-40B4-BE49-F238E27FC236}">
                    <a16:creationId xmlns:a16="http://schemas.microsoft.com/office/drawing/2014/main" id="{379F1F78-B436-41B2-BD5C-EAF24A526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17891" y="4313853"/>
                <a:ext cx="149824" cy="150958"/>
              </a:xfrm>
              <a:prstGeom prst="rect">
                <a:avLst/>
              </a:prstGeom>
            </p:spPr>
          </p:pic>
          <p:pic>
            <p:nvPicPr>
              <p:cNvPr id="189" name="Obrázek 188">
                <a:extLst>
                  <a:ext uri="{FF2B5EF4-FFF2-40B4-BE49-F238E27FC236}">
                    <a16:creationId xmlns:a16="http://schemas.microsoft.com/office/drawing/2014/main" id="{F3884BD8-72D0-446B-A903-4CAC23A02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27588" y="5012233"/>
                <a:ext cx="147588" cy="138113"/>
              </a:xfrm>
              <a:prstGeom prst="rect">
                <a:avLst/>
              </a:prstGeom>
            </p:spPr>
          </p:pic>
          <p:sp>
            <p:nvSpPr>
              <p:cNvPr id="190" name="TextovéPole 189">
                <a:extLst>
                  <a:ext uri="{FF2B5EF4-FFF2-40B4-BE49-F238E27FC236}">
                    <a16:creationId xmlns:a16="http://schemas.microsoft.com/office/drawing/2014/main" id="{43171674-75B0-43BC-864C-D39D060BBDCF}"/>
                  </a:ext>
                </a:extLst>
              </p:cNvPr>
              <p:cNvSpPr txBox="1"/>
              <p:nvPr/>
            </p:nvSpPr>
            <p:spPr>
              <a:xfrm>
                <a:off x="9449284" y="5324809"/>
                <a:ext cx="1404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rebuchet MS" pitchFamily="34" charset="0"/>
                  </a:rPr>
                  <a:t>No tunnel current</a:t>
                </a:r>
                <a:endParaRPr lang="en-GB" sz="1200" dirty="0">
                  <a:latin typeface="Trebuchet MS" pitchFamily="34" charset="0"/>
                </a:endParaRPr>
              </a:p>
            </p:txBody>
          </p:sp>
        </p:grpSp>
        <p:sp>
          <p:nvSpPr>
            <p:cNvPr id="185" name="TextovéPole 184">
              <a:extLst>
                <a:ext uri="{FF2B5EF4-FFF2-40B4-BE49-F238E27FC236}">
                  <a16:creationId xmlns:a16="http://schemas.microsoft.com/office/drawing/2014/main" id="{743B79A6-C976-49AC-B86C-8417EC57263D}"/>
                </a:ext>
              </a:extLst>
            </p:cNvPr>
            <p:cNvSpPr txBox="1"/>
            <p:nvPr/>
          </p:nvSpPr>
          <p:spPr>
            <a:xfrm>
              <a:off x="3957342" y="1603623"/>
              <a:ext cx="27732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Book Antiqua" panose="02040602050305030304" pitchFamily="18" charset="0"/>
                </a:rPr>
                <a:t>Leo Esaki (Sony)</a:t>
              </a:r>
            </a:p>
            <a:p>
              <a:r>
                <a:rPr lang="en-US" sz="1500" dirty="0">
                  <a:latin typeface="Book Antiqua" panose="02040602050305030304" pitchFamily="18" charset="0"/>
                </a:rPr>
                <a:t>Nobel Prize 1973</a:t>
              </a:r>
              <a:endParaRPr lang="en-GB" sz="15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BC27C26C-1D99-4EB6-8EEC-7B68509B23A4}"/>
              </a:ext>
            </a:extLst>
          </p:cNvPr>
          <p:cNvGrpSpPr/>
          <p:nvPr/>
        </p:nvGrpSpPr>
        <p:grpSpPr>
          <a:xfrm>
            <a:off x="6535893" y="453909"/>
            <a:ext cx="4324453" cy="4279377"/>
            <a:chOff x="3889907" y="1330305"/>
            <a:chExt cx="4324453" cy="42793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2" name="Obdélník 201">
              <a:extLst>
                <a:ext uri="{FF2B5EF4-FFF2-40B4-BE49-F238E27FC236}">
                  <a16:creationId xmlns:a16="http://schemas.microsoft.com/office/drawing/2014/main" id="{776E8FFC-8B3B-49EF-B090-8B262500B201}"/>
                </a:ext>
              </a:extLst>
            </p:cNvPr>
            <p:cNvSpPr/>
            <p:nvPr/>
          </p:nvSpPr>
          <p:spPr>
            <a:xfrm>
              <a:off x="3889907" y="1330305"/>
              <a:ext cx="4324453" cy="427937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https://www.electronicshub.org/tunnel-diode-working-characteristics-applications/</a:t>
              </a:r>
            </a:p>
          </p:txBody>
        </p:sp>
        <p:sp>
          <p:nvSpPr>
            <p:cNvPr id="203" name="TextovéPole 202">
              <a:extLst>
                <a:ext uri="{FF2B5EF4-FFF2-40B4-BE49-F238E27FC236}">
                  <a16:creationId xmlns:a16="http://schemas.microsoft.com/office/drawing/2014/main" id="{48039CB1-460C-4BF8-BBD8-EBD9067F479B}"/>
                </a:ext>
              </a:extLst>
            </p:cNvPr>
            <p:cNvSpPr txBox="1"/>
            <p:nvPr/>
          </p:nvSpPr>
          <p:spPr>
            <a:xfrm>
              <a:off x="3996359" y="1425851"/>
              <a:ext cx="3854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rgbClr val="92D050"/>
                  </a:solidFill>
                  <a:latin typeface="Trebuchet MS" pitchFamily="34" charset="0"/>
                </a:rPr>
                <a:t>Resonant-</a:t>
              </a:r>
              <a:r>
                <a:rPr lang="en-US" sz="2000" b="1" u="sng" dirty="0" err="1">
                  <a:solidFill>
                    <a:srgbClr val="92D050"/>
                  </a:solidFill>
                  <a:latin typeface="Trebuchet MS" pitchFamily="34" charset="0"/>
                </a:rPr>
                <a:t>tunnelling</a:t>
              </a:r>
              <a:r>
                <a:rPr lang="en-US" sz="2000" b="1" u="sng" dirty="0">
                  <a:solidFill>
                    <a:srgbClr val="92D050"/>
                  </a:solidFill>
                  <a:latin typeface="Trebuchet MS" pitchFamily="34" charset="0"/>
                </a:rPr>
                <a:t> diode</a:t>
              </a:r>
              <a:endParaRPr lang="en-GB" sz="2000" b="1" u="sng" dirty="0">
                <a:solidFill>
                  <a:srgbClr val="92D050"/>
                </a:solidFill>
                <a:latin typeface="Trebuchet MS" pitchFamily="34" charset="0"/>
              </a:endParaRPr>
            </a:p>
          </p:txBody>
        </p:sp>
        <p:pic>
          <p:nvPicPr>
            <p:cNvPr id="204" name="Obrázek 203">
              <a:extLst>
                <a:ext uri="{FF2B5EF4-FFF2-40B4-BE49-F238E27FC236}">
                  <a16:creationId xmlns:a16="http://schemas.microsoft.com/office/drawing/2014/main" id="{F32E5134-C79D-42A7-8956-564AF0BE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489" y="1999313"/>
              <a:ext cx="3949962" cy="3432836"/>
            </a:xfrm>
            <a:prstGeom prst="rect">
              <a:avLst/>
            </a:prstGeom>
          </p:spPr>
        </p:pic>
      </p:grpSp>
      <p:pic>
        <p:nvPicPr>
          <p:cNvPr id="205" name="Obrázek 204">
            <a:extLst>
              <a:ext uri="{FF2B5EF4-FFF2-40B4-BE49-F238E27FC236}">
                <a16:creationId xmlns:a16="http://schemas.microsoft.com/office/drawing/2014/main" id="{EA5E7C09-8A3C-4E12-8A0D-F3AE51B167B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19196" y="159956"/>
            <a:ext cx="6140320" cy="6313718"/>
          </a:xfrm>
          <a:prstGeom prst="rect">
            <a:avLst/>
          </a:prstGeom>
          <a:ln w="317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1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A93085-E930-449F-885B-B01503C2D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11556" r="20519" b="3000"/>
          <a:stretch/>
        </p:blipFill>
        <p:spPr>
          <a:xfrm>
            <a:off x="83820" y="925538"/>
            <a:ext cx="7155180" cy="58597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2AC763-BEA0-4D81-9275-063753124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6" t="12055" r="19599" b="21778"/>
          <a:stretch/>
        </p:blipFill>
        <p:spPr>
          <a:xfrm>
            <a:off x="5010150" y="1270780"/>
            <a:ext cx="7090410" cy="5251666"/>
          </a:xfrm>
          <a:prstGeom prst="rect">
            <a:avLst/>
          </a:prstGeom>
          <a:ln w="317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114188D-B662-4C33-A385-4DE6145EE552}"/>
              </a:ext>
            </a:extLst>
          </p:cNvPr>
          <p:cNvGrpSpPr/>
          <p:nvPr/>
        </p:nvGrpSpPr>
        <p:grpSpPr>
          <a:xfrm>
            <a:off x="251176" y="806999"/>
            <a:ext cx="7090411" cy="5251667"/>
            <a:chOff x="251176" y="806999"/>
            <a:chExt cx="7090411" cy="525166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B0417A3-1A69-43AC-9493-B34AE7A73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18" t="14519" r="24937" b="15943"/>
            <a:stretch/>
          </p:blipFill>
          <p:spPr>
            <a:xfrm>
              <a:off x="251176" y="806999"/>
              <a:ext cx="7090411" cy="5251667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8DFCB5A-0E97-4CFD-8BD2-C6C5635C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000" t="96971" r="26125" b="-338"/>
            <a:stretch/>
          </p:blipFill>
          <p:spPr>
            <a:xfrm>
              <a:off x="5234974" y="880419"/>
              <a:ext cx="1933400" cy="25658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2DBC38-2A24-4B3E-9BF8-B859896EDABB}"/>
              </a:ext>
            </a:extLst>
          </p:cNvPr>
          <p:cNvSpPr txBox="1"/>
          <p:nvPr/>
        </p:nvSpPr>
        <p:spPr>
          <a:xfrm>
            <a:off x="456300" y="222224"/>
            <a:ext cx="916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>
                <a:solidFill>
                  <a:schemeClr val="bg1"/>
                </a:solidFill>
                <a:latin typeface="Trebuchet MS" pitchFamily="34" charset="0"/>
              </a:rPr>
              <a:t>Experimental</a:t>
            </a:r>
            <a:r>
              <a:rPr lang="cs-CZ" sz="3200" u="sng" dirty="0">
                <a:solidFill>
                  <a:schemeClr val="bg1"/>
                </a:solidFill>
                <a:latin typeface="Trebuchet MS" pitchFamily="34" charset="0"/>
              </a:rPr>
              <a:t> M</a:t>
            </a:r>
            <a:r>
              <a:rPr lang="en-GB" sz="3200" u="sng" dirty="0" err="1">
                <a:solidFill>
                  <a:schemeClr val="bg1"/>
                </a:solidFill>
                <a:latin typeface="Trebuchet MS" pitchFamily="34" charset="0"/>
              </a:rPr>
              <a:t>otivation</a:t>
            </a:r>
            <a:r>
              <a:rPr lang="en-GB" sz="3200" u="sng" dirty="0">
                <a:solidFill>
                  <a:schemeClr val="bg1"/>
                </a:solidFill>
                <a:latin typeface="Trebuchet MS" pitchFamily="34" charset="0"/>
              </a:rPr>
              <a:t>: Tunnelling time</a:t>
            </a:r>
          </a:p>
        </p:txBody>
      </p:sp>
    </p:spTree>
    <p:extLst>
      <p:ext uri="{BB962C8B-B14F-4D97-AF65-F5344CB8AC3E}">
        <p14:creationId xmlns:p14="http://schemas.microsoft.com/office/powerpoint/2010/main" val="14043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95936" y="343043"/>
            <a:ext cx="462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Theoretical Motivation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5837" y="1017423"/>
            <a:ext cx="101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rebuchet MS" pitchFamily="34" charset="0"/>
              </a:rPr>
              <a:t>A 1DoF bound system with discrete spectrum: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02908" y="1765403"/>
            <a:ext cx="184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itchFamily="34" charset="0"/>
              </a:rPr>
              <a:t>Smooth quantum level density</a:t>
            </a:r>
          </a:p>
        </p:txBody>
      </p:sp>
      <p:cxnSp>
        <p:nvCxnSpPr>
          <p:cNvPr id="9" name="Přímá spojnice se šipkou 8"/>
          <p:cNvCxnSpPr>
            <a:cxnSpLocks/>
          </p:cNvCxnSpPr>
          <p:nvPr/>
        </p:nvCxnSpPr>
        <p:spPr>
          <a:xfrm flipV="1">
            <a:off x="7791102" y="2227068"/>
            <a:ext cx="1468676" cy="211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cxnSpLocks/>
          </p:cNvCxnSpPr>
          <p:nvPr/>
        </p:nvCxnSpPr>
        <p:spPr>
          <a:xfrm flipH="1">
            <a:off x="3486803" y="1897973"/>
            <a:ext cx="1592433" cy="0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i="1" smtClean="0">
                              <a:latin typeface="Cambria Math"/>
                            </a:rPr>
                            <m:t>𝑇</m:t>
                          </m:r>
                          <m:d>
                            <m:dPr>
                              <m:ctrlPr>
                                <a:rPr lang="en-GB" sz="3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00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GB" sz="3000" i="1" smtClean="0">
                              <a:latin typeface="Cambria Math"/>
                            </a:rPr>
                            <m:t>2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𝜋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ℏ</m:t>
                          </m:r>
                        </m:den>
                      </m:f>
                      <m:r>
                        <a:rPr lang="en-GB" sz="300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3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ovéPole 80"/>
              <p:cNvSpPr txBox="1"/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latin typeface="Trebuchet MS" pitchFamily="34" charset="0"/>
                  </a:rPr>
                  <a:t>Period of a classical trajectory at energy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𝐸</m:t>
                    </m:r>
                  </m:oMath>
                </a14:m>
                <a:endParaRPr lang="en-GB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1" name="TextovéPole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blipFill>
                <a:blip r:embed="rId4"/>
                <a:stretch>
                  <a:fillRect l="-1942" t="-5660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5694F15-1CF7-420A-A654-91BFE3886B9D}"/>
              </a:ext>
            </a:extLst>
          </p:cNvPr>
          <p:cNvGrpSpPr/>
          <p:nvPr/>
        </p:nvGrpSpPr>
        <p:grpSpPr>
          <a:xfrm>
            <a:off x="814463" y="3507183"/>
            <a:ext cx="10592708" cy="2212390"/>
            <a:chOff x="805837" y="3351907"/>
            <a:chExt cx="10592708" cy="22123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ovéPole 7">
                  <a:extLst>
                    <a:ext uri="{FF2B5EF4-FFF2-40B4-BE49-F238E27FC236}">
                      <a16:creationId xmlns:a16="http://schemas.microsoft.com/office/drawing/2014/main" id="{CFF76105-5DAB-4221-BA56-2352008876A6}"/>
                    </a:ext>
                  </a:extLst>
                </p:cNvPr>
                <p:cNvSpPr txBox="1"/>
                <p:nvPr/>
              </p:nvSpPr>
              <p:spPr>
                <a:xfrm>
                  <a:off x="1753148" y="3925155"/>
                  <a:ext cx="9645397" cy="11876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  <m:d>
                          <m:d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nary>
                          <m:naryPr>
                            <m:subHide m:val="on"/>
                            <m:supHide m:val="on"/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𝑑𝑝𝑑𝑥</m:t>
                            </m:r>
                          </m:e>
                        </m:nary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nary>
                          <m:naryPr>
                            <m:supHide m:val="on"/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b>
                          <m:sup/>
                          <m:e>
                            <m:rad>
                              <m:radPr>
                                <m:degHide m:val="on"/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GB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GB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GB" b="0" i="1" smtClean="0">
                                            <a:solidFill>
                                              <a:schemeClr val="bg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  <m:d>
                                          <m:dPr>
                                            <m:ctrlPr>
                                              <a:rPr lang="en-GB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b="0" i="1" smtClean="0">
                                                <a:solidFill>
                                                  <a:schemeClr val="bg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den>
                                </m:f>
                              </m:e>
                            </m:rad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nary>
                          <m:naryPr>
                            <m:supHide m:val="on"/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b>
                          <m:sup/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</m:e>
                        </m:nary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num>
                          <m:den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</m:oMath>
                    </m:oMathPara>
                  </a14:m>
                  <a:endParaRPr lang="en-GB" b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  <a:p>
                  <a:endParaRPr lang="en-GB" b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8" name="TextovéPole 7">
                  <a:extLst>
                    <a:ext uri="{FF2B5EF4-FFF2-40B4-BE49-F238E27FC236}">
                      <a16:creationId xmlns:a16="http://schemas.microsoft.com/office/drawing/2014/main" id="{CFF76105-5DAB-4221-BA56-235200887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148" y="3925155"/>
                  <a:ext cx="9645397" cy="11876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5DDA166-957C-4D81-BB23-7A7CB7487A65}"/>
                </a:ext>
              </a:extLst>
            </p:cNvPr>
            <p:cNvSpPr txBox="1"/>
            <p:nvPr/>
          </p:nvSpPr>
          <p:spPr>
            <a:xfrm>
              <a:off x="805837" y="4183072"/>
              <a:ext cx="9473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u="sng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</a:rPr>
                <a:t>Proof: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D5C61909-BBB0-4370-AA85-A54E8D770F86}"/>
                    </a:ext>
                  </a:extLst>
                </p:cNvPr>
                <p:cNvSpPr txBox="1"/>
                <p:nvPr/>
              </p:nvSpPr>
              <p:spPr>
                <a:xfrm>
                  <a:off x="3810703" y="5008696"/>
                  <a:ext cx="1533753" cy="555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GB" sz="15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5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5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50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1" name="TextovéPole 10">
                  <a:extLst>
                    <a:ext uri="{FF2B5EF4-FFF2-40B4-BE49-F238E27FC236}">
                      <a16:creationId xmlns:a16="http://schemas.microsoft.com/office/drawing/2014/main" id="{D5C61909-BBB0-4370-AA85-A54E8D770F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703" y="5008696"/>
                  <a:ext cx="1533753" cy="5556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evá složená závorka 11">
              <a:extLst>
                <a:ext uri="{FF2B5EF4-FFF2-40B4-BE49-F238E27FC236}">
                  <a16:creationId xmlns:a16="http://schemas.microsoft.com/office/drawing/2014/main" id="{A4D27D82-2AFC-44C1-952A-A266463213D8}"/>
                </a:ext>
              </a:extLst>
            </p:cNvPr>
            <p:cNvSpPr/>
            <p:nvPr/>
          </p:nvSpPr>
          <p:spPr>
            <a:xfrm rot="16200000">
              <a:off x="4378378" y="4388943"/>
              <a:ext cx="325112" cy="775144"/>
            </a:xfrm>
            <a:prstGeom prst="leftBrac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6E8239E5-D30D-49CB-87F6-03BA4DAC290F}"/>
                </a:ext>
              </a:extLst>
            </p:cNvPr>
            <p:cNvSpPr txBox="1"/>
            <p:nvPr/>
          </p:nvSpPr>
          <p:spPr>
            <a:xfrm>
              <a:off x="3486803" y="3351907"/>
              <a:ext cx="14601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</a:rPr>
                <a:t>Weyl formula</a:t>
              </a:r>
            </a:p>
          </p:txBody>
        </p:sp>
        <p:sp>
          <p:nvSpPr>
            <p:cNvPr id="65" name="Levá složená závorka 64">
              <a:extLst>
                <a:ext uri="{FF2B5EF4-FFF2-40B4-BE49-F238E27FC236}">
                  <a16:creationId xmlns:a16="http://schemas.microsoft.com/office/drawing/2014/main" id="{59240A53-E1C6-4FC2-A50F-22FB326F68D6}"/>
                </a:ext>
              </a:extLst>
            </p:cNvPr>
            <p:cNvSpPr/>
            <p:nvPr/>
          </p:nvSpPr>
          <p:spPr>
            <a:xfrm rot="5400000">
              <a:off x="3990806" y="2669755"/>
              <a:ext cx="325112" cy="2510800"/>
            </a:xfrm>
            <a:prstGeom prst="leftBrac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668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05837" y="1017423"/>
            <a:ext cx="101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rebuchet MS" pitchFamily="34" charset="0"/>
              </a:rPr>
              <a:t>A 1DoF bound system with discrete spectrum: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02908" y="1765403"/>
            <a:ext cx="184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itchFamily="34" charset="0"/>
              </a:rPr>
              <a:t>Smooth quantum level density</a:t>
            </a:r>
          </a:p>
        </p:txBody>
      </p:sp>
      <p:cxnSp>
        <p:nvCxnSpPr>
          <p:cNvPr id="9" name="Přímá spojnice se šipkou 8"/>
          <p:cNvCxnSpPr>
            <a:cxnSpLocks/>
          </p:cNvCxnSpPr>
          <p:nvPr/>
        </p:nvCxnSpPr>
        <p:spPr>
          <a:xfrm flipV="1">
            <a:off x="7791102" y="2227068"/>
            <a:ext cx="1468676" cy="211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cxnSpLocks/>
          </p:cNvCxnSpPr>
          <p:nvPr/>
        </p:nvCxnSpPr>
        <p:spPr>
          <a:xfrm flipH="1">
            <a:off x="3486803" y="1897973"/>
            <a:ext cx="1592433" cy="0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i="1" smtClean="0">
                              <a:latin typeface="Cambria Math"/>
                            </a:rPr>
                            <m:t>𝑇</m:t>
                          </m:r>
                          <m:d>
                            <m:dPr>
                              <m:ctrlPr>
                                <a:rPr lang="en-GB" sz="3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00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GB" sz="3000" i="1" smtClean="0">
                              <a:latin typeface="Cambria Math"/>
                            </a:rPr>
                            <m:t>2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𝜋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ℏ</m:t>
                          </m:r>
                        </m:den>
                      </m:f>
                      <m:r>
                        <a:rPr lang="en-GB" sz="300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300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ovéPole 80"/>
              <p:cNvSpPr txBox="1"/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latin typeface="Trebuchet MS" pitchFamily="34" charset="0"/>
                  </a:rPr>
                  <a:t>Period of a classical trajectory at energy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𝐸</m:t>
                    </m:r>
                  </m:oMath>
                </a14:m>
                <a:endParaRPr lang="en-GB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1" name="TextovéPole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blipFill>
                <a:blip r:embed="rId4"/>
                <a:stretch>
                  <a:fillRect l="-1942" t="-5660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9A986F5-ADC3-4960-8627-CA641EB454B9}"/>
              </a:ext>
            </a:extLst>
          </p:cNvPr>
          <p:cNvGrpSpPr/>
          <p:nvPr/>
        </p:nvGrpSpPr>
        <p:grpSpPr>
          <a:xfrm>
            <a:off x="173504" y="2606000"/>
            <a:ext cx="11467339" cy="4269596"/>
            <a:chOff x="173504" y="2606000"/>
            <a:chExt cx="11467339" cy="4269596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B6F8B9BB-6C83-4166-8CE1-FB0B5396A2D5}"/>
                </a:ext>
              </a:extLst>
            </p:cNvPr>
            <p:cNvGrpSpPr/>
            <p:nvPr/>
          </p:nvGrpSpPr>
          <p:grpSpPr>
            <a:xfrm>
              <a:off x="796141" y="2606000"/>
              <a:ext cx="6974704" cy="4269596"/>
              <a:chOff x="796141" y="2606000"/>
              <a:chExt cx="6974704" cy="4269596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163FE6A8-384E-42E8-B31A-855AA64908BB}"/>
                  </a:ext>
                </a:extLst>
              </p:cNvPr>
              <p:cNvGrpSpPr/>
              <p:nvPr/>
            </p:nvGrpSpPr>
            <p:grpSpPr>
              <a:xfrm>
                <a:off x="796141" y="2606000"/>
                <a:ext cx="6974704" cy="4269596"/>
                <a:chOff x="796141" y="2606000"/>
                <a:chExt cx="6974704" cy="4269596"/>
              </a:xfrm>
            </p:grpSpPr>
            <p:grpSp>
              <p:nvGrpSpPr>
                <p:cNvPr id="40" name="Skupina 39"/>
                <p:cNvGrpSpPr/>
                <p:nvPr/>
              </p:nvGrpSpPr>
              <p:grpSpPr>
                <a:xfrm>
                  <a:off x="3608714" y="5759721"/>
                  <a:ext cx="4162131" cy="868522"/>
                  <a:chOff x="773863" y="5035166"/>
                  <a:chExt cx="4162131" cy="868522"/>
                </a:xfrm>
              </p:grpSpPr>
              <p:pic>
                <p:nvPicPr>
                  <p:cNvPr id="41" name="Picture 11" descr="D:\Pavel\Desktop\Lunch Nuclear 2013\potam1.png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63375" y="5098881"/>
                    <a:ext cx="576000" cy="7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7" descr="D:\Pavel\Desktop\Lunch Nuclear 2013\potam2.png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44886" y="5122771"/>
                    <a:ext cx="576000" cy="7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9" descr="D:\Pavel\Desktop\Lunch Nuclear 2013\pota1.png"/>
                  <p:cNvPicPr>
                    <a:picLocks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06960" y="5099556"/>
                    <a:ext cx="576000" cy="7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8" descr="D:\Pavel\Desktop\Lunch Nuclear 2013\pota0.png"/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6884" y="5035166"/>
                    <a:ext cx="576000" cy="7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45" name="Přímá spojnice se šipkou 44"/>
                  <p:cNvCxnSpPr/>
                  <p:nvPr/>
                </p:nvCxnSpPr>
                <p:spPr>
                  <a:xfrm>
                    <a:off x="1533126" y="5903688"/>
                    <a:ext cx="3175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se šipkou 45"/>
                  <p:cNvCxnSpPr/>
                  <p:nvPr/>
                </p:nvCxnSpPr>
                <p:spPr>
                  <a:xfrm flipV="1">
                    <a:off x="1378301" y="5307348"/>
                    <a:ext cx="0" cy="41848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8" name="Picture 10" descr="D:\Pavel\Desktop\Lunch Nuclear 2013\pota2.png"/>
                  <p:cNvPicPr>
                    <a:picLocks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59994" y="5156592"/>
                    <a:ext cx="576000" cy="7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9" name="Ovál 48"/>
                  <p:cNvSpPr/>
                  <p:nvPr/>
                </p:nvSpPr>
                <p:spPr>
                  <a:xfrm>
                    <a:off x="2451911" y="5715598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ál 49"/>
                  <p:cNvSpPr/>
                  <p:nvPr/>
                </p:nvSpPr>
                <p:spPr>
                  <a:xfrm>
                    <a:off x="1742387" y="5752049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1" name="Ovál 50"/>
                  <p:cNvSpPr/>
                  <p:nvPr/>
                </p:nvSpPr>
                <p:spPr>
                  <a:xfrm>
                    <a:off x="3745364" y="5724986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Ovál 51"/>
                  <p:cNvSpPr/>
                  <p:nvPr/>
                </p:nvSpPr>
                <p:spPr>
                  <a:xfrm>
                    <a:off x="2983830" y="5665017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Ovál 52"/>
                  <p:cNvSpPr/>
                  <p:nvPr/>
                </p:nvSpPr>
                <p:spPr>
                  <a:xfrm>
                    <a:off x="3220608" y="5664081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Ovál 53"/>
                  <p:cNvSpPr/>
                  <p:nvPr/>
                </p:nvSpPr>
                <p:spPr>
                  <a:xfrm>
                    <a:off x="4489084" y="5784312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ovéPole 54"/>
                      <p:cNvSpPr txBox="1"/>
                      <p:nvPr/>
                    </p:nvSpPr>
                    <p:spPr>
                      <a:xfrm>
                        <a:off x="773863" y="5363660"/>
                        <a:ext cx="667106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600" i="1">
                                  <a:latin typeface="Cambria Math"/>
                                </a:rPr>
                                <m:t>𝑉</m:t>
                              </m:r>
                              <m:r>
                                <a:rPr lang="en-GB" sz="16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sz="160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GB" sz="1600" i="1">
                                  <a:latin typeface="Cambria Math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GB" sz="1600">
                          <a:latin typeface="Trebuchet MS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5" name="TextovéPole 5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3863" y="5363660"/>
                        <a:ext cx="667106" cy="338554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b="-1272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pic>
              <p:nvPicPr>
                <p:cNvPr id="28" name="Picture 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82956" y="3315815"/>
                  <a:ext cx="3529356" cy="2214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6" name="Přímá spojnice se šipkou 35"/>
                <p:cNvCxnSpPr/>
                <p:nvPr/>
              </p:nvCxnSpPr>
              <p:spPr>
                <a:xfrm flipV="1">
                  <a:off x="3898604" y="3624126"/>
                  <a:ext cx="0" cy="18430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ovéPole 36"/>
                    <p:cNvSpPr txBox="1"/>
                    <p:nvPr/>
                  </p:nvSpPr>
                  <p:spPr>
                    <a:xfrm>
                      <a:off x="3732082" y="3227783"/>
                      <a:ext cx="43191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00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lang="en-GB" sz="2000" i="1">
                        <a:latin typeface="Trebuchet MS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ovéPol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32082" y="3227783"/>
                      <a:ext cx="431913" cy="40011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TextovéPole 37"/>
                <p:cNvSpPr txBox="1"/>
                <p:nvPr/>
              </p:nvSpPr>
              <p:spPr>
                <a:xfrm>
                  <a:off x="5838731" y="5612080"/>
                  <a:ext cx="3434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>
                      <a:latin typeface="Symbol" panose="05050102010706020507" pitchFamily="18" charset="2"/>
                    </a:rPr>
                    <a:t>l</a:t>
                  </a:r>
                  <a:endParaRPr lang="en-GB" sz="140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39" name="Přímá spojnice se šipkou 38"/>
                <p:cNvCxnSpPr/>
                <p:nvPr/>
              </p:nvCxnSpPr>
              <p:spPr>
                <a:xfrm>
                  <a:off x="4858627" y="5596652"/>
                  <a:ext cx="2296320" cy="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ovéPole 74"/>
                    <p:cNvSpPr txBox="1"/>
                    <p:nvPr/>
                  </p:nvSpPr>
                  <p:spPr>
                    <a:xfrm>
                      <a:off x="4337497" y="6567819"/>
                      <a:ext cx="31750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400" i="1" smtClean="0">
                                <a:latin typeface="Cambria Math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140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TextovéPole 7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37497" y="6567819"/>
                      <a:ext cx="317500" cy="30777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57" name="TextovéPole 2056"/>
                    <p:cNvSpPr txBox="1"/>
                    <p:nvPr/>
                  </p:nvSpPr>
                  <p:spPr>
                    <a:xfrm>
                      <a:off x="796141" y="2606000"/>
                      <a:ext cx="439155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600" b="1" u="sng" dirty="0">
                          <a:solidFill>
                            <a:srgbClr val="0000B4"/>
                          </a:solidFill>
                          <a:latin typeface="Trebuchet MS" pitchFamily="34" charset="0"/>
                        </a:rPr>
                        <a:t>Example:</a:t>
                      </a:r>
                      <a:r>
                        <a:rPr lang="en-GB" sz="1600" dirty="0">
                          <a:solidFill>
                            <a:srgbClr val="0000B4"/>
                          </a:solidFill>
                          <a:latin typeface="Trebuchet MS" pitchFamily="34" charset="0"/>
                        </a:rPr>
                        <a:t> CUSP system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sSup>
                            <m:sSupPr>
                              <m:ctrlP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16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sz="16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a14:m>
                      <a:endParaRPr lang="en-GB" sz="1600" dirty="0">
                        <a:solidFill>
                          <a:srgbClr val="0000B4"/>
                        </a:solidFill>
                        <a:latin typeface="Trebuchet MS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57" name="TextovéPole 20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6141" y="2606000"/>
                      <a:ext cx="4391555" cy="33855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833" t="-7143" b="-196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8" name="TextovéPole 87"/>
                <p:cNvSpPr txBox="1"/>
                <p:nvPr/>
              </p:nvSpPr>
              <p:spPr>
                <a:xfrm>
                  <a:off x="4110511" y="2957168"/>
                  <a:ext cx="22349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i="1" dirty="0">
                      <a:latin typeface="Trebuchet MS" pitchFamily="34" charset="0"/>
                    </a:rPr>
                    <a:t>Quantum </a:t>
                  </a:r>
                  <a:r>
                    <a:rPr lang="en-GB" sz="1400" b="1" i="1" dirty="0">
                      <a:solidFill>
                        <a:srgbClr val="00B050"/>
                      </a:solidFill>
                      <a:latin typeface="Trebuchet MS" pitchFamily="34" charset="0"/>
                    </a:rPr>
                    <a:t>level dynamics</a:t>
                  </a:r>
                </a:p>
              </p:txBody>
            </p:sp>
          </p:grpSp>
          <p:grpSp>
            <p:nvGrpSpPr>
              <p:cNvPr id="3" name="Skupina 2">
                <a:extLst>
                  <a:ext uri="{FF2B5EF4-FFF2-40B4-BE49-F238E27FC236}">
                    <a16:creationId xmlns:a16="http://schemas.microsoft.com/office/drawing/2014/main" id="{9AC9B700-D876-4BFD-A57C-8BB4312549CC}"/>
                  </a:ext>
                </a:extLst>
              </p:cNvPr>
              <p:cNvGrpSpPr/>
              <p:nvPr/>
            </p:nvGrpSpPr>
            <p:grpSpPr>
              <a:xfrm>
                <a:off x="2224865" y="4651446"/>
                <a:ext cx="3774766" cy="2154671"/>
                <a:chOff x="2224865" y="4651446"/>
                <a:chExt cx="3774766" cy="2154671"/>
              </a:xfrm>
            </p:grpSpPr>
            <p:sp>
              <p:nvSpPr>
                <p:cNvPr id="73" name="Ovál 72">
                  <a:extLst>
                    <a:ext uri="{FF2B5EF4-FFF2-40B4-BE49-F238E27FC236}">
                      <a16:creationId xmlns:a16="http://schemas.microsoft.com/office/drawing/2014/main" id="{70C1ED79-451D-4841-AEAF-70C07BFB4004}"/>
                    </a:ext>
                  </a:extLst>
                </p:cNvPr>
                <p:cNvSpPr/>
                <p:nvPr/>
              </p:nvSpPr>
              <p:spPr>
                <a:xfrm>
                  <a:off x="5891631" y="4651446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Ovál 29">
                  <a:extLst>
                    <a:ext uri="{FF2B5EF4-FFF2-40B4-BE49-F238E27FC236}">
                      <a16:creationId xmlns:a16="http://schemas.microsoft.com/office/drawing/2014/main" id="{C704B6E4-74D4-45D1-953A-4A58DD830E1E}"/>
                    </a:ext>
                  </a:extLst>
                </p:cNvPr>
                <p:cNvSpPr/>
                <p:nvPr/>
              </p:nvSpPr>
              <p:spPr>
                <a:xfrm>
                  <a:off x="2224865" y="5608534"/>
                  <a:ext cx="1232136" cy="1197583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TextovéPole 30">
                  <a:extLst>
                    <a:ext uri="{FF2B5EF4-FFF2-40B4-BE49-F238E27FC236}">
                      <a16:creationId xmlns:a16="http://schemas.microsoft.com/office/drawing/2014/main" id="{BB9D12AB-E774-4255-B1AF-E0B555AEF0EF}"/>
                    </a:ext>
                  </a:extLst>
                </p:cNvPr>
                <p:cNvSpPr txBox="1"/>
                <p:nvPr/>
              </p:nvSpPr>
              <p:spPr>
                <a:xfrm>
                  <a:off x="2302966" y="5827375"/>
                  <a:ext cx="1053124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500">
                      <a:solidFill>
                        <a:srgbClr val="FF0000"/>
                      </a:solidFill>
                      <a:latin typeface="Trebuchet MS" pitchFamily="34" charset="0"/>
                    </a:rPr>
                    <a:t>Quantum Phase Transition</a:t>
                  </a:r>
                </a:p>
              </p:txBody>
            </p:sp>
            <p:cxnSp>
              <p:nvCxnSpPr>
                <p:cNvPr id="77" name="Přímá spojnice se šipkou 76">
                  <a:extLst>
                    <a:ext uri="{FF2B5EF4-FFF2-40B4-BE49-F238E27FC236}">
                      <a16:creationId xmlns:a16="http://schemas.microsoft.com/office/drawing/2014/main" id="{874F35C4-C219-4A98-9D78-3829C74F5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00264" y="4743344"/>
                  <a:ext cx="2490417" cy="118438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Skupina 7">
                <a:extLst>
                  <a:ext uri="{FF2B5EF4-FFF2-40B4-BE49-F238E27FC236}">
                    <a16:creationId xmlns:a16="http://schemas.microsoft.com/office/drawing/2014/main" id="{2D71B87C-33E1-4A4C-8FBF-08BFA0FBBF99}"/>
                  </a:ext>
                </a:extLst>
              </p:cNvPr>
              <p:cNvGrpSpPr/>
              <p:nvPr/>
            </p:nvGrpSpPr>
            <p:grpSpPr>
              <a:xfrm>
                <a:off x="5152627" y="3857320"/>
                <a:ext cx="1585757" cy="849620"/>
                <a:chOff x="5152627" y="3857320"/>
                <a:chExt cx="1585757" cy="849620"/>
              </a:xfrm>
            </p:grpSpPr>
            <p:sp>
              <p:nvSpPr>
                <p:cNvPr id="61" name="Volný tvar 32">
                  <a:extLst>
                    <a:ext uri="{FF2B5EF4-FFF2-40B4-BE49-F238E27FC236}">
                      <a16:creationId xmlns:a16="http://schemas.microsoft.com/office/drawing/2014/main" id="{D40F3050-C0BD-49AF-85AB-991840F285B1}"/>
                    </a:ext>
                  </a:extLst>
                </p:cNvPr>
                <p:cNvSpPr/>
                <p:nvPr/>
              </p:nvSpPr>
              <p:spPr>
                <a:xfrm>
                  <a:off x="5943425" y="3861485"/>
                  <a:ext cx="794959" cy="845455"/>
                </a:xfrm>
                <a:custGeom>
                  <a:avLst/>
                  <a:gdLst>
                    <a:gd name="connsiteX0" fmla="*/ 0 w 1229932"/>
                    <a:gd name="connsiteY0" fmla="*/ 1307205 h 1307205"/>
                    <a:gd name="connsiteX1" fmla="*/ 199622 w 1229932"/>
                    <a:gd name="connsiteY1" fmla="*/ 1068946 h 1307205"/>
                    <a:gd name="connsiteX2" fmla="*/ 482957 w 1229932"/>
                    <a:gd name="connsiteY2" fmla="*/ 740535 h 1307205"/>
                    <a:gd name="connsiteX3" fmla="*/ 708338 w 1229932"/>
                    <a:gd name="connsiteY3" fmla="*/ 495836 h 1307205"/>
                    <a:gd name="connsiteX4" fmla="*/ 927279 w 1229932"/>
                    <a:gd name="connsiteY4" fmla="*/ 270456 h 1307205"/>
                    <a:gd name="connsiteX5" fmla="*/ 1101143 w 1229932"/>
                    <a:gd name="connsiteY5" fmla="*/ 96591 h 1307205"/>
                    <a:gd name="connsiteX6" fmla="*/ 1229932 w 1229932"/>
                    <a:gd name="connsiteY6" fmla="*/ 0 h 1307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9932" h="1307205">
                      <a:moveTo>
                        <a:pt x="0" y="1307205"/>
                      </a:moveTo>
                      <a:cubicBezTo>
                        <a:pt x="59564" y="1235298"/>
                        <a:pt x="119129" y="1163391"/>
                        <a:pt x="199622" y="1068946"/>
                      </a:cubicBezTo>
                      <a:cubicBezTo>
                        <a:pt x="280115" y="974501"/>
                        <a:pt x="398171" y="836053"/>
                        <a:pt x="482957" y="740535"/>
                      </a:cubicBezTo>
                      <a:cubicBezTo>
                        <a:pt x="567743" y="645017"/>
                        <a:pt x="634284" y="574182"/>
                        <a:pt x="708338" y="495836"/>
                      </a:cubicBezTo>
                      <a:cubicBezTo>
                        <a:pt x="782392" y="417490"/>
                        <a:pt x="861812" y="336997"/>
                        <a:pt x="927279" y="270456"/>
                      </a:cubicBezTo>
                      <a:cubicBezTo>
                        <a:pt x="992747" y="203915"/>
                        <a:pt x="1050701" y="141667"/>
                        <a:pt x="1101143" y="96591"/>
                      </a:cubicBezTo>
                      <a:cubicBezTo>
                        <a:pt x="1151585" y="51515"/>
                        <a:pt x="1190758" y="25757"/>
                        <a:pt x="1229932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Volný tvar 33">
                  <a:extLst>
                    <a:ext uri="{FF2B5EF4-FFF2-40B4-BE49-F238E27FC236}">
                      <a16:creationId xmlns:a16="http://schemas.microsoft.com/office/drawing/2014/main" id="{A2A22884-E681-4FDF-AB28-E513021928F9}"/>
                    </a:ext>
                  </a:extLst>
                </p:cNvPr>
                <p:cNvSpPr/>
                <p:nvPr/>
              </p:nvSpPr>
              <p:spPr>
                <a:xfrm flipH="1">
                  <a:off x="5156789" y="3861485"/>
                  <a:ext cx="789480" cy="845455"/>
                </a:xfrm>
                <a:custGeom>
                  <a:avLst/>
                  <a:gdLst>
                    <a:gd name="connsiteX0" fmla="*/ 0 w 1229932"/>
                    <a:gd name="connsiteY0" fmla="*/ 1307205 h 1307205"/>
                    <a:gd name="connsiteX1" fmla="*/ 199622 w 1229932"/>
                    <a:gd name="connsiteY1" fmla="*/ 1068946 h 1307205"/>
                    <a:gd name="connsiteX2" fmla="*/ 482957 w 1229932"/>
                    <a:gd name="connsiteY2" fmla="*/ 740535 h 1307205"/>
                    <a:gd name="connsiteX3" fmla="*/ 708338 w 1229932"/>
                    <a:gd name="connsiteY3" fmla="*/ 495836 h 1307205"/>
                    <a:gd name="connsiteX4" fmla="*/ 927279 w 1229932"/>
                    <a:gd name="connsiteY4" fmla="*/ 270456 h 1307205"/>
                    <a:gd name="connsiteX5" fmla="*/ 1101143 w 1229932"/>
                    <a:gd name="connsiteY5" fmla="*/ 96591 h 1307205"/>
                    <a:gd name="connsiteX6" fmla="*/ 1229932 w 1229932"/>
                    <a:gd name="connsiteY6" fmla="*/ 0 h 1307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9932" h="1307205">
                      <a:moveTo>
                        <a:pt x="0" y="1307205"/>
                      </a:moveTo>
                      <a:cubicBezTo>
                        <a:pt x="59564" y="1235298"/>
                        <a:pt x="119129" y="1163391"/>
                        <a:pt x="199622" y="1068946"/>
                      </a:cubicBezTo>
                      <a:cubicBezTo>
                        <a:pt x="280115" y="974501"/>
                        <a:pt x="398171" y="836053"/>
                        <a:pt x="482957" y="740535"/>
                      </a:cubicBezTo>
                      <a:cubicBezTo>
                        <a:pt x="567743" y="645017"/>
                        <a:pt x="634284" y="574182"/>
                        <a:pt x="708338" y="495836"/>
                      </a:cubicBezTo>
                      <a:cubicBezTo>
                        <a:pt x="782392" y="417490"/>
                        <a:pt x="861812" y="336997"/>
                        <a:pt x="927279" y="270456"/>
                      </a:cubicBezTo>
                      <a:cubicBezTo>
                        <a:pt x="992747" y="203915"/>
                        <a:pt x="1050701" y="141667"/>
                        <a:pt x="1101143" y="96591"/>
                      </a:cubicBezTo>
                      <a:cubicBezTo>
                        <a:pt x="1151585" y="51515"/>
                        <a:pt x="1190758" y="25757"/>
                        <a:pt x="1229932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Volný tvar 34">
                  <a:extLst>
                    <a:ext uri="{FF2B5EF4-FFF2-40B4-BE49-F238E27FC236}">
                      <a16:creationId xmlns:a16="http://schemas.microsoft.com/office/drawing/2014/main" id="{03F85EE5-8ABA-4A33-8A9B-C326D41672D1}"/>
                    </a:ext>
                  </a:extLst>
                </p:cNvPr>
                <p:cNvSpPr/>
                <p:nvPr/>
              </p:nvSpPr>
              <p:spPr>
                <a:xfrm>
                  <a:off x="5152627" y="3857320"/>
                  <a:ext cx="1585757" cy="142404"/>
                </a:xfrm>
                <a:custGeom>
                  <a:avLst/>
                  <a:gdLst>
                    <a:gd name="connsiteX0" fmla="*/ 0 w 2453425"/>
                    <a:gd name="connsiteY0" fmla="*/ 0 h 220179"/>
                    <a:gd name="connsiteX1" fmla="*/ 321972 w 2453425"/>
                    <a:gd name="connsiteY1" fmla="*/ 122349 h 220179"/>
                    <a:gd name="connsiteX2" fmla="*/ 553791 w 2453425"/>
                    <a:gd name="connsiteY2" fmla="*/ 186744 h 220179"/>
                    <a:gd name="connsiteX3" fmla="*/ 772732 w 2453425"/>
                    <a:gd name="connsiteY3" fmla="*/ 212502 h 220179"/>
                    <a:gd name="connsiteX4" fmla="*/ 1081825 w 2453425"/>
                    <a:gd name="connsiteY4" fmla="*/ 218941 h 220179"/>
                    <a:gd name="connsiteX5" fmla="*/ 1397357 w 2453425"/>
                    <a:gd name="connsiteY5" fmla="*/ 218941 h 220179"/>
                    <a:gd name="connsiteX6" fmla="*/ 1732208 w 2453425"/>
                    <a:gd name="connsiteY6" fmla="*/ 206062 h 220179"/>
                    <a:gd name="connsiteX7" fmla="*/ 2105695 w 2453425"/>
                    <a:gd name="connsiteY7" fmla="*/ 135228 h 220179"/>
                    <a:gd name="connsiteX8" fmla="*/ 2324636 w 2453425"/>
                    <a:gd name="connsiteY8" fmla="*/ 57955 h 220179"/>
                    <a:gd name="connsiteX9" fmla="*/ 2453425 w 2453425"/>
                    <a:gd name="connsiteY9" fmla="*/ 6440 h 22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53425" h="220179">
                      <a:moveTo>
                        <a:pt x="0" y="0"/>
                      </a:moveTo>
                      <a:cubicBezTo>
                        <a:pt x="114837" y="45612"/>
                        <a:pt x="229674" y="91225"/>
                        <a:pt x="321972" y="122349"/>
                      </a:cubicBezTo>
                      <a:cubicBezTo>
                        <a:pt x="414271" y="153473"/>
                        <a:pt x="478664" y="171719"/>
                        <a:pt x="553791" y="186744"/>
                      </a:cubicBezTo>
                      <a:cubicBezTo>
                        <a:pt x="628918" y="201769"/>
                        <a:pt x="684726" y="207136"/>
                        <a:pt x="772732" y="212502"/>
                      </a:cubicBezTo>
                      <a:cubicBezTo>
                        <a:pt x="860738" y="217868"/>
                        <a:pt x="977721" y="217868"/>
                        <a:pt x="1081825" y="218941"/>
                      </a:cubicBezTo>
                      <a:cubicBezTo>
                        <a:pt x="1185929" y="220014"/>
                        <a:pt x="1288960" y="221087"/>
                        <a:pt x="1397357" y="218941"/>
                      </a:cubicBezTo>
                      <a:cubicBezTo>
                        <a:pt x="1505754" y="216795"/>
                        <a:pt x="1614152" y="220014"/>
                        <a:pt x="1732208" y="206062"/>
                      </a:cubicBezTo>
                      <a:cubicBezTo>
                        <a:pt x="1850264" y="192110"/>
                        <a:pt x="2006957" y="159913"/>
                        <a:pt x="2105695" y="135228"/>
                      </a:cubicBezTo>
                      <a:cubicBezTo>
                        <a:pt x="2204433" y="110544"/>
                        <a:pt x="2266681" y="79420"/>
                        <a:pt x="2324636" y="57955"/>
                      </a:cubicBezTo>
                      <a:cubicBezTo>
                        <a:pt x="2382591" y="36490"/>
                        <a:pt x="2418008" y="21465"/>
                        <a:pt x="2453425" y="644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2785720B-D84D-4E39-B396-1334DF3F2434}"/>
                </a:ext>
              </a:extLst>
            </p:cNvPr>
            <p:cNvCxnSpPr/>
            <p:nvPr/>
          </p:nvCxnSpPr>
          <p:spPr>
            <a:xfrm flipV="1">
              <a:off x="6214795" y="3215171"/>
              <a:ext cx="0" cy="2239376"/>
            </a:xfrm>
            <a:prstGeom prst="straightConnector1">
              <a:avLst/>
            </a:prstGeom>
            <a:ln w="25400" cmpd="sng">
              <a:solidFill>
                <a:srgbClr val="0000B4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879F034B-DB32-4619-AC66-BF216957169E}"/>
                </a:ext>
              </a:extLst>
            </p:cNvPr>
            <p:cNvSpPr/>
            <p:nvPr/>
          </p:nvSpPr>
          <p:spPr>
            <a:xfrm>
              <a:off x="6170879" y="3955107"/>
              <a:ext cx="90000" cy="89233"/>
            </a:xfrm>
            <a:prstGeom prst="ellipse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CE3A716C-F194-4C57-8F4E-96FF79E15CF1}"/>
                </a:ext>
              </a:extLst>
            </p:cNvPr>
            <p:cNvSpPr/>
            <p:nvPr/>
          </p:nvSpPr>
          <p:spPr>
            <a:xfrm>
              <a:off x="6170621" y="4334523"/>
              <a:ext cx="90000" cy="89233"/>
            </a:xfrm>
            <a:prstGeom prst="ellipse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AD5AEC0E-D699-4E09-A6D1-EB7A46E80E6C}"/>
                </a:ext>
              </a:extLst>
            </p:cNvPr>
            <p:cNvSpPr txBox="1"/>
            <p:nvPr/>
          </p:nvSpPr>
          <p:spPr>
            <a:xfrm>
              <a:off x="8149644" y="6334780"/>
              <a:ext cx="3491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Book Antiqua" panose="02040602050305030304" pitchFamily="18" charset="0"/>
                </a:rPr>
                <a:t>P. </a:t>
              </a:r>
              <a:r>
                <a:rPr lang="en-GB" sz="1400" dirty="0" err="1">
                  <a:latin typeface="Book Antiqua" panose="02040602050305030304" pitchFamily="18" charset="0"/>
                </a:rPr>
                <a:t>Cejnar</a:t>
              </a:r>
              <a:r>
                <a:rPr lang="en-GB" sz="1400" dirty="0">
                  <a:latin typeface="Book Antiqua" panose="02040602050305030304" pitchFamily="18" charset="0"/>
                </a:rPr>
                <a:t>, P. Stránský, M. </a:t>
              </a:r>
              <a:r>
                <a:rPr lang="en-GB" sz="1400" dirty="0" err="1">
                  <a:latin typeface="Book Antiqua" panose="02040602050305030304" pitchFamily="18" charset="0"/>
                </a:rPr>
                <a:t>Macek</a:t>
              </a:r>
              <a:r>
                <a:rPr lang="en-GB" sz="1400" dirty="0">
                  <a:latin typeface="Book Antiqua" panose="02040602050305030304" pitchFamily="18" charset="0"/>
                </a:rPr>
                <a:t>, M. </a:t>
              </a:r>
              <a:r>
                <a:rPr lang="en-GB" sz="1400" dirty="0" err="1">
                  <a:latin typeface="Book Antiqua" panose="02040602050305030304" pitchFamily="18" charset="0"/>
                </a:rPr>
                <a:t>Kloc</a:t>
              </a:r>
              <a:r>
                <a:rPr lang="en-GB" sz="1400" dirty="0">
                  <a:latin typeface="Book Antiqua" panose="02040602050305030304" pitchFamily="18" charset="0"/>
                </a:rPr>
                <a:t>, </a:t>
              </a:r>
              <a:r>
                <a:rPr lang="en-GB" sz="1400" i="1" dirty="0">
                  <a:latin typeface="Book Antiqua" panose="02040602050305030304" pitchFamily="18" charset="0"/>
                </a:rPr>
                <a:t>J. Phys. A: Math. </a:t>
              </a:r>
              <a:r>
                <a:rPr lang="en-GB" sz="1400" i="1" dirty="0" err="1">
                  <a:latin typeface="Book Antiqua" panose="02040602050305030304" pitchFamily="18" charset="0"/>
                </a:rPr>
                <a:t>Theor</a:t>
              </a:r>
              <a:r>
                <a:rPr lang="en-GB" sz="1400" i="1" dirty="0">
                  <a:latin typeface="Book Antiqua" panose="02040602050305030304" pitchFamily="18" charset="0"/>
                </a:rPr>
                <a:t>. </a:t>
              </a:r>
              <a:r>
                <a:rPr lang="en-GB" sz="1400" b="1" dirty="0">
                  <a:latin typeface="Book Antiqua" panose="02040602050305030304" pitchFamily="18" charset="0"/>
                </a:rPr>
                <a:t>54</a:t>
              </a:r>
              <a:r>
                <a:rPr lang="en-GB" sz="1400" dirty="0">
                  <a:latin typeface="Book Antiqua" panose="02040602050305030304" pitchFamily="18" charset="0"/>
                </a:rPr>
                <a:t>, 133001 (2021)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9015F06-7ABD-4266-9D7E-B2FB2643302B}"/>
                </a:ext>
              </a:extLst>
            </p:cNvPr>
            <p:cNvSpPr txBox="1"/>
            <p:nvPr/>
          </p:nvSpPr>
          <p:spPr>
            <a:xfrm>
              <a:off x="173504" y="5850310"/>
              <a:ext cx="1576751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latin typeface="Trebuchet MS" pitchFamily="34" charset="0"/>
                </a:rPr>
                <a:t>Critical phenomena</a:t>
              </a:r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29A5AA7B-0ECE-4B7F-8FDF-46750B8AAC27}"/>
                </a:ext>
              </a:extLst>
            </p:cNvPr>
            <p:cNvGrpSpPr/>
            <p:nvPr/>
          </p:nvGrpSpPr>
          <p:grpSpPr>
            <a:xfrm>
              <a:off x="1549330" y="2957167"/>
              <a:ext cx="9867717" cy="2699810"/>
              <a:chOff x="1549330" y="2957167"/>
              <a:chExt cx="9867717" cy="2699810"/>
            </a:xfrm>
          </p:grpSpPr>
          <p:pic>
            <p:nvPicPr>
              <p:cNvPr id="66" name="Picture 2">
                <a:extLst>
                  <a:ext uri="{FF2B5EF4-FFF2-40B4-BE49-F238E27FC236}">
                    <a16:creationId xmlns:a16="http://schemas.microsoft.com/office/drawing/2014/main" id="{57C85DD6-2326-4711-97C2-911A680609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9990" y="3290833"/>
                <a:ext cx="885573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ovéPole 66">
                    <a:extLst>
                      <a:ext uri="{FF2B5EF4-FFF2-40B4-BE49-F238E27FC236}">
                        <a16:creationId xmlns:a16="http://schemas.microsoft.com/office/drawing/2014/main" id="{C541CB56-72EC-4FD1-88B2-D64CE7EA6892}"/>
                      </a:ext>
                    </a:extLst>
                  </p:cNvPr>
                  <p:cNvSpPr txBox="1"/>
                  <p:nvPr/>
                </p:nvSpPr>
                <p:spPr>
                  <a:xfrm>
                    <a:off x="9309819" y="5284168"/>
                    <a:ext cx="3434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 smtClean="0">
                                  <a:latin typeface="Cambria Math"/>
                                </a:rPr>
                                <m:t>𝜌</m:t>
                              </m:r>
                            </m:e>
                          </m:acc>
                        </m:oMath>
                      </m:oMathPara>
                    </a14:m>
                    <a:endParaRPr lang="en-GB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7" name="TextovéPole 66">
                    <a:extLst>
                      <a:ext uri="{FF2B5EF4-FFF2-40B4-BE49-F238E27FC236}">
                        <a16:creationId xmlns:a16="http://schemas.microsoft.com/office/drawing/2014/main" id="{C541CB56-72EC-4FD1-88B2-D64CE7EA68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9819" y="5284168"/>
                    <a:ext cx="343446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19298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8" name="Přímá spojnice se šipkou 67">
                <a:extLst>
                  <a:ext uri="{FF2B5EF4-FFF2-40B4-BE49-F238E27FC236}">
                    <a16:creationId xmlns:a16="http://schemas.microsoft.com/office/drawing/2014/main" id="{676E2469-6416-425F-B0C9-2FAEAE3BE145}"/>
                  </a:ext>
                </a:extLst>
              </p:cNvPr>
              <p:cNvCxnSpPr/>
              <p:nvPr/>
            </p:nvCxnSpPr>
            <p:spPr>
              <a:xfrm flipV="1">
                <a:off x="8859024" y="5315037"/>
                <a:ext cx="1268062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9" name="Picture 3">
                <a:extLst>
                  <a:ext uri="{FF2B5EF4-FFF2-40B4-BE49-F238E27FC236}">
                    <a16:creationId xmlns:a16="http://schemas.microsoft.com/office/drawing/2014/main" id="{F0F737DB-4059-4F00-A694-B5C3925E2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170" y="3310081"/>
                <a:ext cx="906472" cy="1797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0" name="Přímá spojnice 69">
                <a:extLst>
                  <a:ext uri="{FF2B5EF4-FFF2-40B4-BE49-F238E27FC236}">
                    <a16:creationId xmlns:a16="http://schemas.microsoft.com/office/drawing/2014/main" id="{087757C9-EA69-40D1-9F9A-827233AAE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874" y="4376521"/>
                <a:ext cx="7160672" cy="0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Přímá spojnice 70">
                <a:extLst>
                  <a:ext uri="{FF2B5EF4-FFF2-40B4-BE49-F238E27FC236}">
                    <a16:creationId xmlns:a16="http://schemas.microsoft.com/office/drawing/2014/main" id="{A57B60B5-7FD7-4211-BF35-BF49F52E25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7213" y="3992911"/>
                <a:ext cx="7896883" cy="0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ovéPole 73">
                    <a:extLst>
                      <a:ext uri="{FF2B5EF4-FFF2-40B4-BE49-F238E27FC236}">
                        <a16:creationId xmlns:a16="http://schemas.microsoft.com/office/drawing/2014/main" id="{29020C28-B043-4B9D-8744-5D700EFE3C81}"/>
                      </a:ext>
                    </a:extLst>
                  </p:cNvPr>
                  <p:cNvSpPr txBox="1"/>
                  <p:nvPr/>
                </p:nvSpPr>
                <p:spPr>
                  <a:xfrm>
                    <a:off x="9600798" y="3639720"/>
                    <a:ext cx="181624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1200" i="1" smtClean="0">
                            <a:latin typeface="Cambria Math"/>
                          </a:rPr>
                          <m:t>=1 →</m:t>
                        </m:r>
                      </m:oMath>
                    </a14:m>
                    <a:r>
                      <a:rPr lang="en-GB" sz="1200">
                        <a:latin typeface="Trebuchet MS" pitchFamily="34" charset="0"/>
                      </a:rPr>
                      <a:t> log divergence</a:t>
                    </a:r>
                  </a:p>
                </p:txBody>
              </p:sp>
            </mc:Choice>
            <mc:Fallback xmlns="">
              <p:sp>
                <p:nvSpPr>
                  <p:cNvPr id="74" name="TextovéPole 73">
                    <a:extLst>
                      <a:ext uri="{FF2B5EF4-FFF2-40B4-BE49-F238E27FC236}">
                        <a16:creationId xmlns:a16="http://schemas.microsoft.com/office/drawing/2014/main" id="{29020C28-B043-4B9D-8744-5D700EFE3C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00798" y="3639720"/>
                    <a:ext cx="1816249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ovéPole 75">
                    <a:extLst>
                      <a:ext uri="{FF2B5EF4-FFF2-40B4-BE49-F238E27FC236}">
                        <a16:creationId xmlns:a16="http://schemas.microsoft.com/office/drawing/2014/main" id="{511C08B0-E201-4EBE-85CB-085638AA8179}"/>
                      </a:ext>
                    </a:extLst>
                  </p:cNvPr>
                  <p:cNvSpPr txBox="1"/>
                  <p:nvPr/>
                </p:nvSpPr>
                <p:spPr>
                  <a:xfrm>
                    <a:off x="9619776" y="4234101"/>
                    <a:ext cx="143781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1200" i="1" smtClean="0">
                            <a:latin typeface="Cambria Math"/>
                          </a:rPr>
                          <m:t>=0 →</m:t>
                        </m:r>
                      </m:oMath>
                    </a14:m>
                    <a:r>
                      <a:rPr lang="en-GB" sz="1200">
                        <a:latin typeface="Trebuchet MS" pitchFamily="34" charset="0"/>
                      </a:rPr>
                      <a:t> jump up</a:t>
                    </a:r>
                  </a:p>
                </p:txBody>
              </p:sp>
            </mc:Choice>
            <mc:Fallback xmlns="">
              <p:sp>
                <p:nvSpPr>
                  <p:cNvPr id="76" name="TextovéPole 75">
                    <a:extLst>
                      <a:ext uri="{FF2B5EF4-FFF2-40B4-BE49-F238E27FC236}">
                        <a16:creationId xmlns:a16="http://schemas.microsoft.com/office/drawing/2014/main" id="{511C08B0-E201-4EBE-85CB-085638AA81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19776" y="4234101"/>
                    <a:ext cx="1437817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TextovéPole 77">
                <a:extLst>
                  <a:ext uri="{FF2B5EF4-FFF2-40B4-BE49-F238E27FC236}">
                    <a16:creationId xmlns:a16="http://schemas.microsoft.com/office/drawing/2014/main" id="{AC8A5FCA-DCDE-4545-8AC9-6CCCC91B7884}"/>
                  </a:ext>
                </a:extLst>
              </p:cNvPr>
              <p:cNvSpPr txBox="1"/>
              <p:nvPr/>
            </p:nvSpPr>
            <p:spPr>
              <a:xfrm>
                <a:off x="1701434" y="2957167"/>
                <a:ext cx="930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latin typeface="Trebuchet MS" pitchFamily="34" charset="0"/>
                  </a:rPr>
                  <a:t>Potential</a:t>
                </a:r>
              </a:p>
            </p:txBody>
          </p:sp>
          <p:cxnSp>
            <p:nvCxnSpPr>
              <p:cNvPr id="96" name="Přímá spojnice se šipkou 95">
                <a:extLst>
                  <a:ext uri="{FF2B5EF4-FFF2-40B4-BE49-F238E27FC236}">
                    <a16:creationId xmlns:a16="http://schemas.microsoft.com/office/drawing/2014/main" id="{7B207B50-8F23-4F2C-96AE-7C3784AFF86E}"/>
                  </a:ext>
                </a:extLst>
              </p:cNvPr>
              <p:cNvCxnSpPr/>
              <p:nvPr/>
            </p:nvCxnSpPr>
            <p:spPr>
              <a:xfrm flipV="1">
                <a:off x="1549330" y="5315038"/>
                <a:ext cx="1268062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ovéPole 96">
                    <a:extLst>
                      <a:ext uri="{FF2B5EF4-FFF2-40B4-BE49-F238E27FC236}">
                        <a16:creationId xmlns:a16="http://schemas.microsoft.com/office/drawing/2014/main" id="{AFE7A731-5675-49B6-8321-06705BE6CF0A}"/>
                      </a:ext>
                    </a:extLst>
                  </p:cNvPr>
                  <p:cNvSpPr txBox="1"/>
                  <p:nvPr/>
                </p:nvSpPr>
                <p:spPr>
                  <a:xfrm>
                    <a:off x="1998609" y="5318423"/>
                    <a:ext cx="36240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sz="160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7" name="TextovéPole 96">
                    <a:extLst>
                      <a:ext uri="{FF2B5EF4-FFF2-40B4-BE49-F238E27FC236}">
                        <a16:creationId xmlns:a16="http://schemas.microsoft.com/office/drawing/2014/main" id="{AFE7A731-5675-49B6-8321-06705BE6CF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98609" y="5318423"/>
                    <a:ext cx="362407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13500157-1FEC-4E36-8DC4-A2FF47B63A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0963" y="4134080"/>
                <a:ext cx="34684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>
                <a:extLst>
                  <a:ext uri="{FF2B5EF4-FFF2-40B4-BE49-F238E27FC236}">
                    <a16:creationId xmlns:a16="http://schemas.microsoft.com/office/drawing/2014/main" id="{F800EA2D-344C-4E9D-958B-3475504BC4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17957" y="4134080"/>
                <a:ext cx="20039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nice 99">
                <a:extLst>
                  <a:ext uri="{FF2B5EF4-FFF2-40B4-BE49-F238E27FC236}">
                    <a16:creationId xmlns:a16="http://schemas.microsoft.com/office/drawing/2014/main" id="{347DA1F2-A718-4CA4-9288-F96112D54E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37805" y="4134080"/>
                <a:ext cx="180152" cy="0"/>
              </a:xfrm>
              <a:prstGeom prst="line">
                <a:avLst/>
              </a:prstGeom>
              <a:ln w="25400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>
              <a:extLst>
                <a:ext uri="{FF2B5EF4-FFF2-40B4-BE49-F238E27FC236}">
                  <a16:creationId xmlns:a16="http://schemas.microsoft.com/office/drawing/2014/main" id="{AB7FFC6A-4B98-4473-9465-9989252D43DE}"/>
                </a:ext>
              </a:extLst>
            </p:cNvPr>
            <p:cNvGrpSpPr/>
            <p:nvPr/>
          </p:nvGrpSpPr>
          <p:grpSpPr>
            <a:xfrm>
              <a:off x="6441812" y="4190834"/>
              <a:ext cx="4123264" cy="2123653"/>
              <a:chOff x="6441812" y="4190834"/>
              <a:chExt cx="4123264" cy="2123653"/>
            </a:xfrm>
          </p:grpSpPr>
          <p:sp>
            <p:nvSpPr>
              <p:cNvPr id="93" name="TextovéPole 92">
                <a:extLst>
                  <a:ext uri="{FF2B5EF4-FFF2-40B4-BE49-F238E27FC236}">
                    <a16:creationId xmlns:a16="http://schemas.microsoft.com/office/drawing/2014/main" id="{67ACFBA5-0DCD-4914-91F9-786C11710961}"/>
                  </a:ext>
                </a:extLst>
              </p:cNvPr>
              <p:cNvSpPr txBox="1"/>
              <p:nvPr/>
            </p:nvSpPr>
            <p:spPr>
              <a:xfrm>
                <a:off x="8118253" y="5760489"/>
                <a:ext cx="2446823" cy="55399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>
                    <a:solidFill>
                      <a:srgbClr val="FF0000"/>
                    </a:solidFill>
                    <a:latin typeface="Trebuchet MS" pitchFamily="34" charset="0"/>
                  </a:rPr>
                  <a:t>Excited-state quantum phase transitions (ESQPT)</a:t>
                </a:r>
              </a:p>
            </p:txBody>
          </p:sp>
          <p:cxnSp>
            <p:nvCxnSpPr>
              <p:cNvPr id="94" name="Přímá spojnice se šipkou 93">
                <a:extLst>
                  <a:ext uri="{FF2B5EF4-FFF2-40B4-BE49-F238E27FC236}">
                    <a16:creationId xmlns:a16="http://schemas.microsoft.com/office/drawing/2014/main" id="{A8732BD9-903D-4F83-91CE-8686ED4E50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41812" y="4190834"/>
                <a:ext cx="1879937" cy="156888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EC120968-3944-447D-A3B1-EB6D9D0B16AA}"/>
              </a:ext>
            </a:extLst>
          </p:cNvPr>
          <p:cNvSpPr txBox="1"/>
          <p:nvPr/>
        </p:nvSpPr>
        <p:spPr>
          <a:xfrm>
            <a:off x="795936" y="343043"/>
            <a:ext cx="462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Theoretical Motivation</a:t>
            </a:r>
          </a:p>
        </p:txBody>
      </p:sp>
    </p:spTree>
    <p:extLst>
      <p:ext uri="{BB962C8B-B14F-4D97-AF65-F5344CB8AC3E}">
        <p14:creationId xmlns:p14="http://schemas.microsoft.com/office/powerpoint/2010/main" val="39638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05837" y="1017423"/>
            <a:ext cx="101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itchFamily="34" charset="0"/>
              </a:rPr>
              <a:t>A 1DoF bound system with discrete spectrum: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02908" y="1765403"/>
            <a:ext cx="184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rebuchet MS" pitchFamily="34" charset="0"/>
              </a:rPr>
              <a:t>Smooth quantum level density</a:t>
            </a:r>
          </a:p>
        </p:txBody>
      </p:sp>
      <p:cxnSp>
        <p:nvCxnSpPr>
          <p:cNvPr id="9" name="Přímá spojnice se šipkou 8"/>
          <p:cNvCxnSpPr>
            <a:cxnSpLocks/>
          </p:cNvCxnSpPr>
          <p:nvPr/>
        </p:nvCxnSpPr>
        <p:spPr>
          <a:xfrm flipV="1">
            <a:off x="7791102" y="2227068"/>
            <a:ext cx="1468676" cy="211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cxnSpLocks/>
          </p:cNvCxnSpPr>
          <p:nvPr/>
        </p:nvCxnSpPr>
        <p:spPr>
          <a:xfrm flipH="1">
            <a:off x="3486803" y="1897973"/>
            <a:ext cx="1592433" cy="0"/>
          </a:xfrm>
          <a:prstGeom prst="straightConnector1">
            <a:avLst/>
          </a:prstGeom>
          <a:ln w="3175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000" i="1">
                              <a:latin typeface="Cambria Math"/>
                            </a:rPr>
                            <m:t>𝑇</m:t>
                          </m:r>
                          <m:d>
                            <m:dPr>
                              <m:ctrlPr>
                                <a:rPr lang="en-GB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000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GB" sz="3000" i="1">
                              <a:latin typeface="Cambria Math"/>
                            </a:rPr>
                            <m:t>2</m:t>
                          </m:r>
                          <m:r>
                            <a:rPr lang="en-GB" sz="3000" i="1">
                              <a:latin typeface="Cambria Math"/>
                            </a:rPr>
                            <m:t>𝜋</m:t>
                          </m:r>
                          <m:r>
                            <a:rPr lang="en-GB" sz="3000" i="1">
                              <a:latin typeface="Cambria Math"/>
                            </a:rPr>
                            <m:t>ℏ</m:t>
                          </m:r>
                        </m:den>
                      </m:f>
                      <m:r>
                        <a:rPr lang="en-GB" sz="3000" i="1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3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000" i="1">
                              <a:latin typeface="Cambria Math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GB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000" i="1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3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96" y="1647473"/>
                <a:ext cx="2547258" cy="988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ovéPole 80"/>
              <p:cNvSpPr txBox="1"/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rebuchet MS" pitchFamily="34" charset="0"/>
                  </a:rPr>
                  <a:t>Period of a classical trajectory at energy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𝐸</m:t>
                    </m:r>
                  </m:oMath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1" name="TextovéPole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37" y="1580948"/>
                <a:ext cx="2512641" cy="646331"/>
              </a:xfrm>
              <a:prstGeom prst="rect">
                <a:avLst/>
              </a:prstGeom>
              <a:blipFill>
                <a:blip r:embed="rId3"/>
                <a:stretch>
                  <a:fillRect l="-1942" t="-5660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F848A00E-A6B4-447B-A77E-481CB8EC0319}"/>
              </a:ext>
            </a:extLst>
          </p:cNvPr>
          <p:cNvSpPr txBox="1"/>
          <p:nvPr/>
        </p:nvSpPr>
        <p:spPr>
          <a:xfrm>
            <a:off x="3627334" y="2923503"/>
            <a:ext cx="528378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Trebuchet MS" pitchFamily="34" charset="0"/>
              </a:rPr>
              <a:t>To what extent is this formula valid for “continuum states” (resonances) in unbound systems?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A26AACD-B27F-411D-9DE6-AF382F00E349}"/>
              </a:ext>
            </a:extLst>
          </p:cNvPr>
          <p:cNvGrpSpPr/>
          <p:nvPr/>
        </p:nvGrpSpPr>
        <p:grpSpPr>
          <a:xfrm>
            <a:off x="3318478" y="4563375"/>
            <a:ext cx="5967178" cy="2000432"/>
            <a:chOff x="3318478" y="4563375"/>
            <a:chExt cx="5967178" cy="2000432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BFC3FA9-6440-4258-AF99-031FEDB3B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4246" y="4563375"/>
              <a:ext cx="4917056" cy="2000432"/>
            </a:xfrm>
            <a:prstGeom prst="rect">
              <a:avLst/>
            </a:prstGeom>
          </p:spPr>
        </p:pic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4E04C718-6BE7-4528-BD51-5421D02154B8}"/>
                </a:ext>
              </a:extLst>
            </p:cNvPr>
            <p:cNvCxnSpPr/>
            <p:nvPr/>
          </p:nvCxnSpPr>
          <p:spPr>
            <a:xfrm>
              <a:off x="7470474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0C8A5E87-B913-40ED-A938-12FE96FA75FE}"/>
                </a:ext>
              </a:extLst>
            </p:cNvPr>
            <p:cNvCxnSpPr/>
            <p:nvPr/>
          </p:nvCxnSpPr>
          <p:spPr>
            <a:xfrm>
              <a:off x="3318478" y="5532411"/>
              <a:ext cx="181518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4D5B354-ACA8-423D-8516-7BE2C2B4175F}"/>
                </a:ext>
              </a:extLst>
            </p:cNvPr>
            <p:cNvCxnSpPr>
              <a:cxnSpLocks/>
            </p:cNvCxnSpPr>
            <p:nvPr/>
          </p:nvCxnSpPr>
          <p:spPr>
            <a:xfrm>
              <a:off x="5133660" y="5532411"/>
              <a:ext cx="318234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7C259751-0153-470F-889F-7A0B090594C4}"/>
                </a:ext>
              </a:extLst>
            </p:cNvPr>
            <p:cNvCxnSpPr>
              <a:cxnSpLocks/>
            </p:cNvCxnSpPr>
            <p:nvPr/>
          </p:nvCxnSpPr>
          <p:spPr>
            <a:xfrm>
              <a:off x="5970632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75C13A3C-155B-44C5-8B1C-3524CCE1F385}"/>
                </a:ext>
              </a:extLst>
            </p:cNvPr>
            <p:cNvCxnSpPr/>
            <p:nvPr/>
          </p:nvCxnSpPr>
          <p:spPr>
            <a:xfrm>
              <a:off x="5451894" y="5532411"/>
              <a:ext cx="51873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AC93F8E5-A14E-46D8-AAA6-769992D7DA58}"/>
                </a:ext>
              </a:extLst>
            </p:cNvPr>
            <p:cNvCxnSpPr>
              <a:cxnSpLocks/>
            </p:cNvCxnSpPr>
            <p:nvPr/>
          </p:nvCxnSpPr>
          <p:spPr>
            <a:xfrm>
              <a:off x="6867777" y="5532411"/>
              <a:ext cx="619949" cy="0"/>
            </a:xfrm>
            <a:prstGeom prst="line">
              <a:avLst/>
            </a:prstGeom>
            <a:ln w="254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F4DD4BAF-5440-42B6-868C-9ACEFDEC12B7}"/>
                </a:ext>
              </a:extLst>
            </p:cNvPr>
            <p:cNvCxnSpPr>
              <a:cxnSpLocks/>
            </p:cNvCxnSpPr>
            <p:nvPr/>
          </p:nvCxnSpPr>
          <p:spPr>
            <a:xfrm>
              <a:off x="6581955" y="5532411"/>
              <a:ext cx="2771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37EEB2D0-7ED2-41E9-BF25-2F1C47C8182D}"/>
              </a:ext>
            </a:extLst>
          </p:cNvPr>
          <p:cNvCxnSpPr/>
          <p:nvPr/>
        </p:nvCxnSpPr>
        <p:spPr>
          <a:xfrm flipV="1">
            <a:off x="3001457" y="4610894"/>
            <a:ext cx="0" cy="1843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C8C53E8-87BD-4074-8DA9-60E9CDFC9EE3}"/>
                  </a:ext>
                </a:extLst>
              </p:cNvPr>
              <p:cNvSpPr txBox="1"/>
              <p:nvPr/>
            </p:nvSpPr>
            <p:spPr>
              <a:xfrm>
                <a:off x="2834935" y="4214551"/>
                <a:ext cx="431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i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3C8C53E8-87BD-4074-8DA9-60E9CDFC9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935" y="4214551"/>
                <a:ext cx="43191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29982A91-F382-4DA1-B22E-888BC4BBABC9}"/>
              </a:ext>
            </a:extLst>
          </p:cNvPr>
          <p:cNvCxnSpPr/>
          <p:nvPr/>
        </p:nvCxnSpPr>
        <p:spPr>
          <a:xfrm flipV="1">
            <a:off x="5664130" y="6501447"/>
            <a:ext cx="126806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DB4A86E8-6D49-4A78-B45E-CCE4D734E909}"/>
                  </a:ext>
                </a:extLst>
              </p:cNvPr>
              <p:cNvSpPr txBox="1"/>
              <p:nvPr/>
            </p:nvSpPr>
            <p:spPr>
              <a:xfrm>
                <a:off x="6113409" y="6504832"/>
                <a:ext cx="3624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DB4A86E8-6D49-4A78-B45E-CCE4D734E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409" y="6504832"/>
                <a:ext cx="36240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ovéPole 26">
            <a:extLst>
              <a:ext uri="{FF2B5EF4-FFF2-40B4-BE49-F238E27FC236}">
                <a16:creationId xmlns:a16="http://schemas.microsoft.com/office/drawing/2014/main" id="{8FFF6D06-ED76-43A2-9743-5B82C95D143B}"/>
              </a:ext>
            </a:extLst>
          </p:cNvPr>
          <p:cNvSpPr txBox="1"/>
          <p:nvPr/>
        </p:nvSpPr>
        <p:spPr>
          <a:xfrm>
            <a:off x="8792076" y="6301903"/>
            <a:ext cx="333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9900"/>
                </a:solidFill>
                <a:latin typeface="Trebuchet MS" pitchFamily="34" charset="0"/>
              </a:rPr>
              <a:t>Multibarrier tunnelling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8DF01AD3-2FEF-4444-9E9D-BAB035ABB244}"/>
                  </a:ext>
                </a:extLst>
              </p:cNvPr>
              <p:cNvSpPr txBox="1"/>
              <p:nvPr/>
            </p:nvSpPr>
            <p:spPr>
              <a:xfrm>
                <a:off x="8046451" y="6042317"/>
                <a:ext cx="727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FF99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8DF01AD3-2FEF-4444-9E9D-BAB035ABB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451" y="6042317"/>
                <a:ext cx="727955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EABE9FDD-0134-4490-8675-8778CFA2E0A3}"/>
                  </a:ext>
                </a:extLst>
              </p:cNvPr>
              <p:cNvSpPr txBox="1"/>
              <p:nvPr/>
            </p:nvSpPr>
            <p:spPr>
              <a:xfrm>
                <a:off x="170582" y="5226487"/>
                <a:ext cx="2512641" cy="460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EABE9FDD-0134-4490-8675-8778CFA2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82" y="5226487"/>
                <a:ext cx="2512641" cy="4604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D6102638-D6A8-4D10-8D99-166907792722}"/>
                  </a:ext>
                </a:extLst>
              </p:cNvPr>
              <p:cNvSpPr txBox="1"/>
              <p:nvPr/>
            </p:nvSpPr>
            <p:spPr>
              <a:xfrm>
                <a:off x="9735788" y="5226487"/>
                <a:ext cx="2035834" cy="460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𝑖𝑝𝑥</m:t>
                              </m:r>
                            </m:num>
                            <m:den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D6102638-D6A8-4D10-8D99-166907792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788" y="5226487"/>
                <a:ext cx="2035834" cy="4604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3B1D5B-938B-4233-B977-266665F328EB}"/>
              </a:ext>
            </a:extLst>
          </p:cNvPr>
          <p:cNvSpPr txBox="1"/>
          <p:nvPr/>
        </p:nvSpPr>
        <p:spPr>
          <a:xfrm>
            <a:off x="795936" y="343043"/>
            <a:ext cx="462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Theoretical Motivation</a:t>
            </a:r>
          </a:p>
        </p:txBody>
      </p:sp>
    </p:spTree>
    <p:extLst>
      <p:ext uri="{BB962C8B-B14F-4D97-AF65-F5344CB8AC3E}">
        <p14:creationId xmlns:p14="http://schemas.microsoft.com/office/powerpoint/2010/main" val="13711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8026" y="2998113"/>
            <a:ext cx="2697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u="sng" cap="small">
                <a:solidFill>
                  <a:srgbClr val="0000B4"/>
                </a:solidFill>
                <a:latin typeface="Trebuchet MS" pitchFamily="34" charset="0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247633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6765" y="409507"/>
            <a:ext cx="3067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Level density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07307" y="807382"/>
            <a:ext cx="258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rebuchet MS" pitchFamily="34" charset="0"/>
              </a:rPr>
              <a:t>Green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A7731AB4-C1E1-48DB-92ED-7330A67E4B6A}"/>
                  </a:ext>
                </a:extLst>
              </p:cNvPr>
              <p:cNvSpPr txBox="1"/>
              <p:nvPr/>
            </p:nvSpPr>
            <p:spPr>
              <a:xfrm>
                <a:off x="358821" y="1042557"/>
                <a:ext cx="9354401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→0+</m:t>
                          </m:r>
                        </m:lim>
                      </m:limLow>
                      <m:nary>
                        <m:naryPr>
                          <m:chr m:val="∑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→0+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latin typeface="Cambria Math"/>
                            </a:rPr>
                            <m:t>𝐺</m:t>
                          </m:r>
                        </m:e>
                      </m:acc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/>
                            </a:rPr>
                            <m:t>𝐸</m:t>
                          </m:r>
                          <m:r>
                            <a:rPr lang="en-GB" sz="2000" i="1">
                              <a:latin typeface="Cambria Math"/>
                            </a:rPr>
                            <m:t>+</m:t>
                          </m:r>
                          <m:r>
                            <a:rPr lang="en-GB" sz="2000" i="1">
                              <a:latin typeface="Cambria Math"/>
                            </a:rPr>
                            <m:t>𝑖</m:t>
                          </m:r>
                          <m:r>
                            <a:rPr lang="en-GB" sz="2000" i="1">
                              <a:latin typeface="Cambria Math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lang="en-GB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A7731AB4-C1E1-48DB-92ED-7330A67E4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1" y="1042557"/>
                <a:ext cx="9354401" cy="8392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Skupina 29">
            <a:extLst>
              <a:ext uri="{FF2B5EF4-FFF2-40B4-BE49-F238E27FC236}">
                <a16:creationId xmlns:a16="http://schemas.microsoft.com/office/drawing/2014/main" id="{3030C38D-6B75-469D-9DDA-21542935FE57}"/>
              </a:ext>
            </a:extLst>
          </p:cNvPr>
          <p:cNvGrpSpPr/>
          <p:nvPr/>
        </p:nvGrpSpPr>
        <p:grpSpPr>
          <a:xfrm>
            <a:off x="486765" y="2116555"/>
            <a:ext cx="11693293" cy="2045365"/>
            <a:chOff x="486765" y="2116555"/>
            <a:chExt cx="11693293" cy="2045365"/>
          </a:xfrm>
        </p:grpSpPr>
        <p:sp>
          <p:nvSpPr>
            <p:cNvPr id="6" name="TextovéPole 5"/>
            <p:cNvSpPr txBox="1"/>
            <p:nvPr/>
          </p:nvSpPr>
          <p:spPr>
            <a:xfrm>
              <a:off x="1766506" y="3487788"/>
              <a:ext cx="291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rebuchet MS" pitchFamily="34" charset="0"/>
                </a:rPr>
                <a:t>System </a:t>
              </a:r>
              <a:r>
                <a:rPr lang="en-GB" b="1" dirty="0">
                  <a:solidFill>
                    <a:srgbClr val="FF0000"/>
                  </a:solidFill>
                  <a:latin typeface="Trebuchet MS" pitchFamily="34" charset="0"/>
                </a:rPr>
                <a:t>with</a:t>
              </a:r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dirty="0">
                  <a:latin typeface="Trebuchet MS" pitchFamily="34" charset="0"/>
                </a:rPr>
                <a:t>interaction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0108" y="3482124"/>
              <a:ext cx="1672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Trebuchet MS" pitchFamily="34" charset="0"/>
                </a:rPr>
                <a:t>Free</a:t>
              </a:r>
              <a:r>
                <a:rPr lang="en-GB" dirty="0">
                  <a:latin typeface="Trebuchet MS" pitchFamily="34" charset="0"/>
                </a:rPr>
                <a:t> particle</a:t>
              </a: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6497755" y="3638700"/>
              <a:ext cx="4388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Book Antiqua" panose="02040602050305030304" pitchFamily="18" charset="0"/>
                </a:rPr>
                <a:t>A.T. </a:t>
              </a:r>
              <a:r>
                <a:rPr lang="en-GB" sz="1400" dirty="0" err="1">
                  <a:latin typeface="Book Antiqua" panose="02040602050305030304" pitchFamily="18" charset="0"/>
                </a:rPr>
                <a:t>Kruppa</a:t>
              </a:r>
              <a:r>
                <a:rPr lang="en-GB" sz="1400" dirty="0">
                  <a:latin typeface="Book Antiqua" panose="02040602050305030304" pitchFamily="18" charset="0"/>
                </a:rPr>
                <a:t>, </a:t>
              </a:r>
              <a:r>
                <a:rPr lang="en-GB" sz="1400" i="1" dirty="0">
                  <a:latin typeface="Book Antiqua" panose="02040602050305030304" pitchFamily="18" charset="0"/>
                </a:rPr>
                <a:t>Phys. Lett. B </a:t>
              </a:r>
              <a:r>
                <a:rPr lang="en-GB" sz="1400" dirty="0">
                  <a:latin typeface="Book Antiqua" panose="02040602050305030304" pitchFamily="18" charset="0"/>
                </a:rPr>
                <a:t>431, 237 (1998)</a:t>
              </a:r>
            </a:p>
            <a:p>
              <a:r>
                <a:rPr lang="en-GB" sz="1400" dirty="0">
                  <a:latin typeface="Book Antiqua" panose="02040602050305030304" pitchFamily="18" charset="0"/>
                </a:rPr>
                <a:t>A.T. </a:t>
              </a:r>
              <a:r>
                <a:rPr lang="en-GB" sz="1400" dirty="0" err="1">
                  <a:latin typeface="Book Antiqua" panose="02040602050305030304" pitchFamily="18" charset="0"/>
                </a:rPr>
                <a:t>Kruppa</a:t>
              </a:r>
              <a:r>
                <a:rPr lang="en-GB" sz="1400" dirty="0">
                  <a:latin typeface="Book Antiqua" panose="02040602050305030304" pitchFamily="18" charset="0"/>
                </a:rPr>
                <a:t>, K. Arai, </a:t>
              </a:r>
              <a:r>
                <a:rPr lang="en-GB" sz="1400" i="1" dirty="0">
                  <a:latin typeface="Book Antiqua" panose="02040602050305030304" pitchFamily="18" charset="0"/>
                </a:rPr>
                <a:t>Phys. Rev. A </a:t>
              </a:r>
              <a:r>
                <a:rPr lang="en-GB" sz="1400" dirty="0">
                  <a:latin typeface="Book Antiqua" panose="02040602050305030304" pitchFamily="18" charset="0"/>
                </a:rPr>
                <a:t>59, 3556 (1999)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ovéPole 6"/>
                <p:cNvSpPr txBox="1"/>
                <p:nvPr/>
              </p:nvSpPr>
              <p:spPr>
                <a:xfrm>
                  <a:off x="495391" y="2703923"/>
                  <a:ext cx="5634876" cy="6705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sz="2000" i="1">
                            <a:latin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𝐸</m:t>
                            </m:r>
                          </m:e>
                        </m:d>
                        <m:r>
                          <a:rPr lang="en-GB" sz="2000" i="1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i="1"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func>
                          <m:func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sz="200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GB" sz="2000" i="1">
                                    <a:latin typeface="Cambria Math"/>
                                  </a:rPr>
                                  <m:t>𝜖</m:t>
                                </m:r>
                                <m:r>
                                  <a:rPr lang="en-GB" sz="2000" i="1">
                                    <a:latin typeface="Cambria Math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/>
                              </a:rPr>
                              <m:t>Im</m:t>
                            </m:r>
                            <m:r>
                              <a:rPr lang="en-GB" sz="2000"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/>
                              </a:rPr>
                              <m:t>Tr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𝐸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lang="en-GB" sz="2000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GB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2000" i="1">
                                            <a:latin typeface="Cambria Math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GB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sup>
                                </m:sSup>
                                <m:d>
                                  <m:d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𝐸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𝜖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GB" sz="20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7" name="TextovéPol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91" y="2703923"/>
                  <a:ext cx="5634876" cy="6705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56020033-AE2A-4C90-9B5A-26B8AA03EFA2}"/>
                </a:ext>
              </a:extLst>
            </p:cNvPr>
            <p:cNvSpPr txBox="1"/>
            <p:nvPr/>
          </p:nvSpPr>
          <p:spPr>
            <a:xfrm>
              <a:off x="486765" y="2116555"/>
              <a:ext cx="6365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u="sng" dirty="0">
                  <a:solidFill>
                    <a:srgbClr val="0000B4"/>
                  </a:solidFill>
                  <a:latin typeface="Trebuchet MS" pitchFamily="34" charset="0"/>
                </a:rPr>
                <a:t>Continuum level density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ovéPole 28">
                  <a:extLst>
                    <a:ext uri="{FF2B5EF4-FFF2-40B4-BE49-F238E27FC236}">
                      <a16:creationId xmlns:a16="http://schemas.microsoft.com/office/drawing/2014/main" id="{69B3E5BD-254E-4BF5-B3F4-9AE8057DAFEA}"/>
                    </a:ext>
                  </a:extLst>
                </p:cNvPr>
                <p:cNvSpPr txBox="1"/>
                <p:nvPr/>
              </p:nvSpPr>
              <p:spPr>
                <a:xfrm>
                  <a:off x="6545183" y="2140082"/>
                  <a:ext cx="5634875" cy="1400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FontTx/>
                    <a:buChar char="-"/>
                  </a:pPr>
                  <a:r>
                    <a:rPr lang="en-GB" sz="1500" dirty="0">
                      <a:latin typeface="Trebuchet MS" pitchFamily="34" charset="0"/>
                    </a:rPr>
                    <a:t>Well-defined finite quantity continuous in energy</a:t>
                  </a:r>
                </a:p>
                <a:p>
                  <a:pPr marL="285750" indent="-285750">
                    <a:spcAft>
                      <a:spcPts val="600"/>
                    </a:spcAft>
                    <a:buFontTx/>
                    <a:buChar char="-"/>
                  </a:pPr>
                  <a:r>
                    <a:rPr lang="en-GB" sz="1500" dirty="0">
                      <a:latin typeface="Trebuchet MS" pitchFamily="34" charset="0"/>
                    </a:rPr>
                    <a:t>Calculated either by integration in a continuous basis of stationary scattering states, or as a trace in a discrete energy basis of an finite box of width </a:t>
                  </a:r>
                  <a14:m>
                    <m:oMath xmlns:m="http://schemas.openxmlformats.org/officeDocument/2006/math"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endParaRPr lang="en-GB" sz="1500" b="0" dirty="0">
                    <a:latin typeface="Trebuchet MS" pitchFamily="34" charset="0"/>
                  </a:endParaRPr>
                </a:p>
                <a:p>
                  <a:pPr marL="285750" indent="-285750">
                    <a:spcAft>
                      <a:spcPts val="600"/>
                    </a:spcAft>
                    <a:buFontTx/>
                    <a:buChar char="-"/>
                  </a:pPr>
                  <a:r>
                    <a:rPr lang="en-GB" sz="1500" dirty="0">
                      <a:latin typeface="Trebuchet MS" pitchFamily="34" charset="0"/>
                    </a:rPr>
                    <a:t>Contains complete information about the scattering process</a:t>
                  </a:r>
                </a:p>
              </p:txBody>
            </p:sp>
          </mc:Choice>
          <mc:Fallback xmlns="">
            <p:sp>
              <p:nvSpPr>
                <p:cNvPr id="29" name="TextovéPole 28">
                  <a:extLst>
                    <a:ext uri="{FF2B5EF4-FFF2-40B4-BE49-F238E27FC236}">
                      <a16:creationId xmlns:a16="http://schemas.microsoft.com/office/drawing/2014/main" id="{69B3E5BD-254E-4BF5-B3F4-9AE8057DA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83" y="2140082"/>
                  <a:ext cx="5634875" cy="1400383"/>
                </a:xfrm>
                <a:prstGeom prst="rect">
                  <a:avLst/>
                </a:prstGeom>
                <a:blipFill>
                  <a:blip r:embed="rId11"/>
                  <a:stretch>
                    <a:fillRect l="-433" t="-870" b="-391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33BA064-DBC5-4719-B0DC-89798EE8BB76}"/>
              </a:ext>
            </a:extLst>
          </p:cNvPr>
          <p:cNvGrpSpPr/>
          <p:nvPr/>
        </p:nvGrpSpPr>
        <p:grpSpPr>
          <a:xfrm>
            <a:off x="102819" y="3445469"/>
            <a:ext cx="5405483" cy="2784829"/>
            <a:chOff x="102819" y="3445469"/>
            <a:chExt cx="5405483" cy="2784829"/>
          </a:xfrm>
        </p:grpSpPr>
        <p:sp>
          <p:nvSpPr>
            <p:cNvPr id="12" name="Šipka dolů 11"/>
            <p:cNvSpPr/>
            <p:nvPr/>
          </p:nvSpPr>
          <p:spPr>
            <a:xfrm>
              <a:off x="803367" y="3445469"/>
              <a:ext cx="414528" cy="743762"/>
            </a:xfrm>
            <a:prstGeom prst="downArrow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02819" y="4199868"/>
              <a:ext cx="2018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00B4"/>
                  </a:solidFill>
                  <a:latin typeface="Trebuchet MS" pitchFamily="34" charset="0"/>
                </a:rPr>
                <a:t>Complex extension</a:t>
              </a:r>
              <a:endParaRPr lang="en-GB" sz="16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6F5312E1-69CB-4D05-B98C-7537F5D4B1D0}"/>
                </a:ext>
              </a:extLst>
            </p:cNvPr>
            <p:cNvGrpSpPr/>
            <p:nvPr/>
          </p:nvGrpSpPr>
          <p:grpSpPr>
            <a:xfrm>
              <a:off x="146898" y="4750049"/>
              <a:ext cx="5361404" cy="1480249"/>
              <a:chOff x="2113424" y="3491494"/>
              <a:chExt cx="5361404" cy="14802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ovéPole 13"/>
                  <p:cNvSpPr txBox="1"/>
                  <p:nvPr/>
                </p:nvSpPr>
                <p:spPr>
                  <a:xfrm>
                    <a:off x="2113424" y="3491494"/>
                    <a:ext cx="5361404" cy="11766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sz="2400" smtClean="0">
                              <a:latin typeface="Cambria Math"/>
                            </a:rPr>
                            <m:t>Δ</m:t>
                          </m:r>
                          <m:r>
                            <a:rPr lang="en-GB" sz="2400" i="1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ℰ</m:t>
                              </m:r>
                            </m:e>
                          </m:d>
                          <m:r>
                            <a:rPr lang="en-GB" sz="2400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GB" sz="2400">
                              <a:latin typeface="Cambria Math"/>
                            </a:rPr>
                            <m:t>Tr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ℰ</m:t>
                              </m:r>
                              <m:r>
                                <a:rPr lang="en-GB" sz="2400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acc>
                            </m:den>
                          </m:f>
                          <m:r>
                            <a:rPr lang="en-GB" sz="24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GB" sz="2400">
                              <a:latin typeface="Cambria Math"/>
                            </a:rPr>
                            <m:t>Tr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ℰ</m:t>
                              </m:r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400" i="1">
                                          <a:latin typeface="Cambria Math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GB" sz="2400" dirty="0">
                      <a:latin typeface="Trebuchet MS" pitchFamily="34" charset="0"/>
                    </a:endParaRPr>
                  </a:p>
                  <a:p>
                    <a:endParaRPr lang="en-GB" sz="2400" dirty="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ovéPole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424" y="3491494"/>
                    <a:ext cx="5361404" cy="11766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Levá složená závorka 16"/>
              <p:cNvSpPr/>
              <p:nvPr/>
            </p:nvSpPr>
            <p:spPr>
              <a:xfrm rot="16200000">
                <a:off x="4217800" y="3807739"/>
                <a:ext cx="222410" cy="1411819"/>
              </a:xfrm>
              <a:prstGeom prst="leftBrac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Levá složená závorka 21"/>
              <p:cNvSpPr/>
              <p:nvPr/>
            </p:nvSpPr>
            <p:spPr>
              <a:xfrm rot="16200000">
                <a:off x="6145970" y="3683143"/>
                <a:ext cx="222410" cy="1661012"/>
              </a:xfrm>
              <a:prstGeom prst="leftBrac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ovéPole 17"/>
                  <p:cNvSpPr txBox="1"/>
                  <p:nvPr/>
                </p:nvSpPr>
                <p:spPr>
                  <a:xfrm>
                    <a:off x="4023691" y="4624853"/>
                    <a:ext cx="66005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ℰ</m:t>
                              </m:r>
                            </m:e>
                          </m:d>
                        </m:oMath>
                      </m:oMathPara>
                    </a14:m>
                    <a:endParaRPr lang="en-GB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ovéPole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3691" y="4624853"/>
                    <a:ext cx="660052" cy="33855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53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ovéPole 23"/>
                  <p:cNvSpPr txBox="1"/>
                  <p:nvPr/>
                </p:nvSpPr>
                <p:spPr>
                  <a:xfrm>
                    <a:off x="5816221" y="4616518"/>
                    <a:ext cx="881908" cy="3552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6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ℰ</m:t>
                              </m:r>
                            </m:e>
                          </m:d>
                        </m:oMath>
                      </m:oMathPara>
                    </a14:m>
                    <a:endParaRPr lang="en-GB" sz="16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ovéPole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16221" y="4616518"/>
                    <a:ext cx="881908" cy="35522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517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délník 10">
                  <a:extLst>
                    <a:ext uri="{FF2B5EF4-FFF2-40B4-BE49-F238E27FC236}">
                      <a16:creationId xmlns:a16="http://schemas.microsoft.com/office/drawing/2014/main" id="{20FA122A-932E-4FAC-81BF-215EE422B3EE}"/>
                    </a:ext>
                  </a:extLst>
                </p:cNvPr>
                <p:cNvSpPr/>
                <p:nvPr/>
              </p:nvSpPr>
              <p:spPr>
                <a:xfrm>
                  <a:off x="2109677" y="4095068"/>
                  <a:ext cx="1232878" cy="55002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i="1" smtClean="0">
                            <a:solidFill>
                              <a:srgbClr val="0000B4"/>
                            </a:solidFill>
                            <a:latin typeface="Cambria Math"/>
                            <a:ea typeface="Cambria Math"/>
                          </a:rPr>
                          <m:t>ℰ</m:t>
                        </m:r>
                        <m:r>
                          <a:rPr lang="en-GB" sz="1600" i="1" smtClean="0">
                            <a:solidFill>
                              <a:srgbClr val="0000B4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GB" sz="1600" i="1" smtClean="0">
                            <a:solidFill>
                              <a:srgbClr val="0000B4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GB" sz="1600" i="1" smtClean="0">
                            <a:solidFill>
                              <a:srgbClr val="0000B4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GB" sz="1600" i="1">
                                <a:solidFill>
                                  <a:srgbClr val="0000B4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solidFill>
                                  <a:srgbClr val="0000B4"/>
                                </a:solidFill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num>
                          <m:den>
                            <m:r>
                              <a:rPr lang="en-GB" sz="1600" i="1">
                                <a:solidFill>
                                  <a:srgbClr val="0000B4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B4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1" name="Obdélník 10">
                  <a:extLst>
                    <a:ext uri="{FF2B5EF4-FFF2-40B4-BE49-F238E27FC236}">
                      <a16:creationId xmlns:a16="http://schemas.microsoft.com/office/drawing/2014/main" id="{20FA122A-932E-4FAC-81BF-215EE422B3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677" y="4095068"/>
                  <a:ext cx="1232878" cy="55002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836EF5CE-92EB-40BD-B45D-D2261B4CD1B2}"/>
              </a:ext>
            </a:extLst>
          </p:cNvPr>
          <p:cNvGrpSpPr/>
          <p:nvPr/>
        </p:nvGrpSpPr>
        <p:grpSpPr>
          <a:xfrm>
            <a:off x="5796910" y="4484165"/>
            <a:ext cx="7553458" cy="2069874"/>
            <a:chOff x="5796910" y="4484165"/>
            <a:chExt cx="7553458" cy="2069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/>
                <p:cNvSpPr txBox="1"/>
                <p:nvPr/>
              </p:nvSpPr>
              <p:spPr>
                <a:xfrm>
                  <a:off x="5796910" y="4484165"/>
                  <a:ext cx="3990468" cy="762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Re</m:t>
                        </m:r>
                        <m:r>
                          <a:rPr lang="en-GB" sz="1600" i="1">
                            <a:latin typeface="Cambria Math"/>
                          </a:rPr>
                          <m:t> </m:t>
                        </m:r>
                        <m:r>
                          <a:rPr lang="en-GB" sz="1600" i="1">
                            <a:latin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ℰ</m:t>
                            </m:r>
                          </m:e>
                        </m:d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latin typeface="Cambria Math"/>
                                        <a:ea typeface="Cambria Math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600">
                                    <a:latin typeface="Cambria Math"/>
                                    <a:ea typeface="Cambria Math"/>
                                  </a:rPr>
                                  <m:t>Γ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16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latin typeface="Cambria Math"/>
                                            <a:ea typeface="Cambria Math"/>
                                          </a:rPr>
                                          <m:t>Γ</m:t>
                                        </m:r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16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600">
                                                <a:latin typeface="Cambria Math"/>
                                                <a:ea typeface="Cambria Math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910" y="4484165"/>
                  <a:ext cx="3990468" cy="7628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ovéPole 25"/>
                <p:cNvSpPr txBox="1"/>
                <p:nvPr/>
              </p:nvSpPr>
              <p:spPr>
                <a:xfrm>
                  <a:off x="5835418" y="5306074"/>
                  <a:ext cx="3990468" cy="762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smtClean="0">
                            <a:latin typeface="Cambria Math"/>
                          </a:rPr>
                          <m:t>Im</m:t>
                        </m:r>
                        <m:r>
                          <a:rPr lang="en-GB" sz="1600" smtClean="0">
                            <a:latin typeface="Cambria Math"/>
                          </a:rPr>
                          <m:t> </m:t>
                        </m:r>
                        <m:r>
                          <a:rPr lang="en-GB" sz="1600" i="1">
                            <a:latin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ℰ</m:t>
                            </m:r>
                          </m:e>
                        </m:d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a:rPr lang="en-GB" sz="1600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16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latin typeface="Cambria Math"/>
                                            <a:ea typeface="Cambria Math"/>
                                          </a:rPr>
                                          <m:t>Γ</m:t>
                                        </m:r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16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600">
                                                <a:latin typeface="Cambria Math"/>
                                                <a:ea typeface="Cambria Math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GB" sz="16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6" name="TextovéPol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5418" y="5306074"/>
                  <a:ext cx="3990468" cy="76283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evá složená závorka 27"/>
            <p:cNvSpPr/>
            <p:nvPr/>
          </p:nvSpPr>
          <p:spPr>
            <a:xfrm rot="10800000">
              <a:off x="9855591" y="4519543"/>
              <a:ext cx="222410" cy="1411819"/>
            </a:xfrm>
            <a:prstGeom prst="lef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0114464" y="5056175"/>
              <a:ext cx="19591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</a:rPr>
                <a:t>2D dipole structure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F587B66F-B23B-4DAD-A2BE-68D76BAE644A}"/>
                </a:ext>
              </a:extLst>
            </p:cNvPr>
            <p:cNvSpPr txBox="1"/>
            <p:nvPr/>
          </p:nvSpPr>
          <p:spPr>
            <a:xfrm>
              <a:off x="5926156" y="6215485"/>
              <a:ext cx="742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Trebuchet MS" pitchFamily="34" charset="0"/>
                </a:rPr>
                <a:t>Some of the states interpreted as resonances.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4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2224</Words>
  <Application>Microsoft Office PowerPoint</Application>
  <PresentationFormat>Širokoúhlá obrazovka</PresentationFormat>
  <Paragraphs>358</Paragraphs>
  <Slides>25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Book Antiqua</vt:lpstr>
      <vt:lpstr>Calibri</vt:lpstr>
      <vt:lpstr>Cambria Math</vt:lpstr>
      <vt:lpstr>Symbol</vt:lpstr>
      <vt:lpstr>Times New Roman</vt:lpstr>
      <vt:lpstr>Trebuchet MS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2022-03-08T11:47:19Z</dcterms:created>
  <dcterms:modified xsi:type="dcterms:W3CDTF">2022-03-08T11:47:28Z</dcterms:modified>
</cp:coreProperties>
</file>