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99" r:id="rId3"/>
    <p:sldId id="477" r:id="rId4"/>
    <p:sldId id="469" r:id="rId5"/>
    <p:sldId id="470" r:id="rId6"/>
    <p:sldId id="471" r:id="rId7"/>
    <p:sldId id="472" r:id="rId8"/>
    <p:sldId id="473" r:id="rId9"/>
    <p:sldId id="474" r:id="rId10"/>
    <p:sldId id="476" r:id="rId11"/>
    <p:sldId id="478" r:id="rId12"/>
    <p:sldId id="475" r:id="rId13"/>
    <p:sldId id="479" r:id="rId14"/>
    <p:sldId id="480" r:id="rId15"/>
    <p:sldId id="493" r:id="rId16"/>
    <p:sldId id="492" r:id="rId17"/>
    <p:sldId id="485" r:id="rId18"/>
    <p:sldId id="482" r:id="rId19"/>
    <p:sldId id="483" r:id="rId20"/>
    <p:sldId id="487" r:id="rId21"/>
    <p:sldId id="486" r:id="rId22"/>
    <p:sldId id="488" r:id="rId23"/>
    <p:sldId id="489" r:id="rId24"/>
    <p:sldId id="490" r:id="rId25"/>
    <p:sldId id="491" r:id="rId26"/>
    <p:sldId id="436" r:id="rId27"/>
    <p:sldId id="44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CC3300"/>
    <a:srgbClr val="339933"/>
    <a:srgbClr val="00FF00"/>
    <a:srgbClr val="FFDC00"/>
    <a:srgbClr val="736941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77" autoAdjust="0"/>
    <p:restoredTop sz="88736" autoAdjust="0"/>
  </p:normalViewPr>
  <p:slideViewPr>
    <p:cSldViewPr snapToGrid="0">
      <p:cViewPr varScale="1">
        <p:scale>
          <a:sx n="103" d="100"/>
          <a:sy n="103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14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15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16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17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18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19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20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21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22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23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Trebuchet MS" pitchFamily="34" charset="0"/>
              </a:rPr>
              <a:t>general Hamiltonian –</a:t>
            </a:r>
            <a:r>
              <a:rPr lang="en-GB" sz="1200" baseline="0" dirty="0" smtClean="0">
                <a:latin typeface="Trebuchet MS" pitchFamily="34" charset="0"/>
              </a:rPr>
              <a:t> PES of algebraic models</a:t>
            </a:r>
            <a:endParaRPr lang="en-GB" sz="1200" dirty="0" smtClean="0">
              <a:latin typeface="Trebuchet MS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Trebuchet MS" pitchFamily="34" charset="0"/>
              </a:rPr>
              <a:t>critical borderlines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Trebuchet MS" pitchFamily="34" charset="0"/>
              </a:rPr>
              <a:t>configurational state density in the framework of statistical</a:t>
            </a:r>
            <a:r>
              <a:rPr lang="en-GB" sz="1200" baseline="0" dirty="0" smtClean="0">
                <a:latin typeface="Trebuchet MS" pitchFamily="34" charset="0"/>
              </a:rPr>
              <a:t> mechanics</a:t>
            </a:r>
            <a:endParaRPr lang="cs-CZ" sz="1200" dirty="0" smtClean="0">
              <a:latin typeface="Trebuchet MS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24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25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volume integral</a:t>
            </a:r>
            <a:r>
              <a:rPr lang="en-GB" baseline="0" dirty="0" smtClean="0"/>
              <a:t> – flooding of the Hamiltonian function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Structural</a:t>
            </a:r>
            <a:r>
              <a:rPr lang="cs-CZ" baseline="0" dirty="0" smtClean="0"/>
              <a:t> stability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regular</a:t>
            </a:r>
            <a:r>
              <a:rPr lang="cs-CZ" dirty="0" smtClean="0"/>
              <a:t> –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analytic</a:t>
            </a:r>
            <a:endParaRPr lang="cs-CZ" baseline="0" dirty="0" smtClean="0"/>
          </a:p>
          <a:p>
            <a:r>
              <a:rPr lang="cs-CZ" baseline="0" dirty="0" err="1" smtClean="0"/>
              <a:t>irregular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nonanalytic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12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6986-538B-4810-8C2B-601281A8D2A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1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20.png"/><Relationship Id="rId10" Type="http://schemas.openxmlformats.org/officeDocument/2006/relationships/image" Target="../media/image770.png"/><Relationship Id="rId4" Type="http://schemas.openxmlformats.org/officeDocument/2006/relationships/image" Target="../media/image710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png"/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12" Type="http://schemas.openxmlformats.org/officeDocument/2006/relationships/image" Target="../media/image6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600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90.png"/><Relationship Id="rId4" Type="http://schemas.openxmlformats.org/officeDocument/2006/relationships/image" Target="../media/image530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7.jpe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10" Type="http://schemas.openxmlformats.org/officeDocument/2006/relationships/image" Target="../media/image79.png"/><Relationship Id="rId4" Type="http://schemas.openxmlformats.org/officeDocument/2006/relationships/image" Target="../media/image630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69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0.png"/><Relationship Id="rId11" Type="http://schemas.openxmlformats.org/officeDocument/2006/relationships/image" Target="../media/image78.png"/><Relationship Id="rId5" Type="http://schemas.openxmlformats.org/officeDocument/2006/relationships/image" Target="../media/image630.png"/><Relationship Id="rId10" Type="http://schemas.openxmlformats.org/officeDocument/2006/relationships/image" Target="../media/image712.png"/><Relationship Id="rId4" Type="http://schemas.openxmlformats.org/officeDocument/2006/relationships/image" Target="../media/image80.png"/><Relationship Id="rId9" Type="http://schemas.openxmlformats.org/officeDocument/2006/relationships/image" Target="../media/image6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82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0.png"/><Relationship Id="rId5" Type="http://schemas.openxmlformats.org/officeDocument/2006/relationships/image" Target="../media/image690.png"/><Relationship Id="rId10" Type="http://schemas.openxmlformats.org/officeDocument/2006/relationships/image" Target="../media/image771.png"/><Relationship Id="rId4" Type="http://schemas.openxmlformats.org/officeDocument/2006/relationships/image" Target="../media/image640.png"/><Relationship Id="rId9" Type="http://schemas.openxmlformats.org/officeDocument/2006/relationships/image" Target="../media/image7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82.png"/><Relationship Id="rId7" Type="http://schemas.openxmlformats.org/officeDocument/2006/relationships/image" Target="../media/image74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0.png"/><Relationship Id="rId11" Type="http://schemas.openxmlformats.org/officeDocument/2006/relationships/image" Target="../media/image84.png"/><Relationship Id="rId5" Type="http://schemas.openxmlformats.org/officeDocument/2006/relationships/image" Target="../media/image690.png"/><Relationship Id="rId10" Type="http://schemas.openxmlformats.org/officeDocument/2006/relationships/image" Target="../media/image83.png"/><Relationship Id="rId4" Type="http://schemas.openxmlformats.org/officeDocument/2006/relationships/image" Target="../media/image640.png"/><Relationship Id="rId9" Type="http://schemas.openxmlformats.org/officeDocument/2006/relationships/image" Target="../media/image7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7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0.png"/><Relationship Id="rId5" Type="http://schemas.openxmlformats.org/officeDocument/2006/relationships/image" Target="../media/image740.png"/><Relationship Id="rId4" Type="http://schemas.openxmlformats.org/officeDocument/2006/relationships/image" Target="../media/image690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8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7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0" y="-39706"/>
            <a:ext cx="9144000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GB" sz="50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Quantum quench dynamics</a:t>
            </a:r>
            <a:endParaRPr lang="en-GB" sz="42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in the extended </a:t>
            </a:r>
            <a:r>
              <a:rPr lang="en-GB" sz="32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Dicke</a:t>
            </a:r>
            <a:r>
              <a:rPr lang="en-GB" sz="3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model</a:t>
            </a:r>
            <a:endParaRPr lang="cs-CZ" sz="32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60589" y="6433589"/>
            <a:ext cx="8822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0" dirty="0" err="1" smtClean="0">
                <a:latin typeface="Trebuchet MS" panose="020B0603020202020204" pitchFamily="34" charset="0"/>
              </a:rPr>
              <a:t>CSIC</a:t>
            </a:r>
            <a:r>
              <a:rPr lang="en-GB" sz="1400" b="0" dirty="0" smtClean="0">
                <a:latin typeface="Trebuchet MS" panose="020B0603020202020204" pitchFamily="34" charset="0"/>
              </a:rPr>
              <a:t>, Madrid </a:t>
            </a:r>
            <a:r>
              <a:rPr lang="en-GB" sz="1400" b="0" dirty="0">
                <a:latin typeface="Trebuchet MS" panose="020B0603020202020204" pitchFamily="34" charset="0"/>
              </a:rPr>
              <a:t>2018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64" y="3594241"/>
            <a:ext cx="1621671" cy="16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09525" y="2500011"/>
            <a:ext cx="412495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400" dirty="0">
                <a:latin typeface="Trebuchet MS" panose="020B0603020202020204" pitchFamily="34" charset="0"/>
              </a:rPr>
              <a:t>Institute </a:t>
            </a:r>
            <a:r>
              <a:rPr lang="cs-CZ" sz="1400" dirty="0" err="1">
                <a:latin typeface="Trebuchet MS" panose="020B0603020202020204" pitchFamily="34" charset="0"/>
              </a:rPr>
              <a:t>of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err="1">
                <a:latin typeface="Trebuchet MS" panose="020B0603020202020204" pitchFamily="34" charset="0"/>
              </a:rPr>
              <a:t>Particle</a:t>
            </a:r>
            <a:r>
              <a:rPr lang="cs-CZ" sz="1400" dirty="0">
                <a:latin typeface="Trebuchet MS" panose="020B0603020202020204" pitchFamily="34" charset="0"/>
              </a:rPr>
              <a:t> and </a:t>
            </a:r>
            <a:r>
              <a:rPr lang="cs-CZ" sz="1400" dirty="0" err="1">
                <a:latin typeface="Trebuchet MS" panose="020B0603020202020204" pitchFamily="34" charset="0"/>
              </a:rPr>
              <a:t>Nuclear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err="1">
                <a:latin typeface="Trebuchet MS" panose="020B0603020202020204" pitchFamily="34" charset="0"/>
              </a:rPr>
              <a:t>Physics</a:t>
            </a:r>
            <a:r>
              <a:rPr lang="en-US" sz="1400" b="0" dirty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Charles University, Prague</a:t>
            </a:r>
            <a:endParaRPr lang="en-GB" sz="1400" b="0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400" b="0" dirty="0">
                <a:latin typeface="Trebuchet MS" panose="020B0603020202020204" pitchFamily="34" charset="0"/>
              </a:rPr>
              <a:t>Czech Republic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260726" y="2130679"/>
            <a:ext cx="4622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rebuchet MS" panose="020B0603020202020204" pitchFamily="34" charset="0"/>
              </a:rPr>
              <a:t>Michal </a:t>
            </a:r>
            <a:r>
              <a:rPr lang="en-US" dirty="0" err="1">
                <a:latin typeface="Trebuchet MS" panose="020B0603020202020204" pitchFamily="34" charset="0"/>
              </a:rPr>
              <a:t>Kloc</a:t>
            </a:r>
            <a:r>
              <a:rPr lang="cs-CZ" dirty="0">
                <a:latin typeface="Trebuchet MS" panose="020B0603020202020204" pitchFamily="34" charset="0"/>
              </a:rPr>
              <a:t>, </a:t>
            </a:r>
            <a:r>
              <a:rPr lang="en-US" u="sng" dirty="0">
                <a:latin typeface="Trebuchet MS" panose="020B0603020202020204" pitchFamily="34" charset="0"/>
              </a:rPr>
              <a:t>Pavel </a:t>
            </a:r>
            <a:r>
              <a:rPr lang="en-US" u="sng" dirty="0" err="1">
                <a:latin typeface="Trebuchet MS" panose="020B0603020202020204" pitchFamily="34" charset="0"/>
              </a:rPr>
              <a:t>Stránský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s-MX" dirty="0">
                <a:latin typeface="Trebuchet MS" panose="020B0603020202020204" pitchFamily="34" charset="0"/>
              </a:rPr>
              <a:t>Pavel Cejnar</a:t>
            </a:r>
            <a:endParaRPr lang="cs-CZ" baseline="30000" dirty="0"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62306" y="5505571"/>
            <a:ext cx="381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Book Antiqua" panose="02040602050305030304" pitchFamily="18" charset="0"/>
              </a:rPr>
              <a:t>arXiv:1805.06285 [quant.ph] (2018)</a:t>
            </a:r>
          </a:p>
          <a:p>
            <a:pPr algn="ctr"/>
            <a:r>
              <a:rPr lang="en-GB" sz="1600" dirty="0" err="1" smtClean="0">
                <a:latin typeface="Trebuchet MS" pitchFamily="34" charset="0"/>
              </a:rPr>
              <a:t>Sumbmitted</a:t>
            </a:r>
            <a:r>
              <a:rPr lang="en-GB" sz="1600" dirty="0" smtClean="0">
                <a:latin typeface="Trebuchet MS" pitchFamily="34" charset="0"/>
              </a:rPr>
              <a:t> </a:t>
            </a:r>
            <a:r>
              <a:rPr lang="en-GB" sz="1600" dirty="0">
                <a:latin typeface="Trebuchet MS" pitchFamily="34" charset="0"/>
              </a:rPr>
              <a:t>to</a:t>
            </a:r>
            <a:r>
              <a:rPr lang="en-GB" sz="1600" dirty="0" smtClean="0">
                <a:latin typeface="Trebuchet MS" pitchFamily="34" charset="0"/>
              </a:rPr>
              <a:t>: </a:t>
            </a:r>
            <a:r>
              <a:rPr lang="cs-CZ" sz="1600" dirty="0" err="1">
                <a:latin typeface="Book Antiqua" panose="02040602050305030304" pitchFamily="18" charset="0"/>
              </a:rPr>
              <a:t>Physical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dirty="0" err="1">
                <a:latin typeface="Book Antiqua" panose="02040602050305030304" pitchFamily="18" charset="0"/>
              </a:rPr>
              <a:t>Review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en-US" sz="1600" dirty="0" smtClean="0">
                <a:latin typeface="Book Antiqua" panose="02040602050305030304" pitchFamily="18" charset="0"/>
              </a:rPr>
              <a:t>A</a:t>
            </a:r>
            <a:endParaRPr lang="cs-CZ" sz="1600" baseline="30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b) Level f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low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rate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1593172" y="1242292"/>
            <a:ext cx="4188042" cy="2846752"/>
            <a:chOff x="1120612" y="1538901"/>
            <a:chExt cx="5460491" cy="3424296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612" y="1538901"/>
              <a:ext cx="5460491" cy="3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Skupina 33"/>
            <p:cNvGrpSpPr/>
            <p:nvPr/>
          </p:nvGrpSpPr>
          <p:grpSpPr>
            <a:xfrm>
              <a:off x="2620851" y="2376152"/>
              <a:ext cx="2453425" cy="1313645"/>
              <a:chOff x="2620851" y="2376152"/>
              <a:chExt cx="2453425" cy="1313645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3844344" y="2382592"/>
                <a:ext cx="1229932" cy="1307205"/>
              </a:xfrm>
              <a:custGeom>
                <a:avLst/>
                <a:gdLst>
                  <a:gd name="connsiteX0" fmla="*/ 0 w 1229932"/>
                  <a:gd name="connsiteY0" fmla="*/ 1307205 h 1307205"/>
                  <a:gd name="connsiteX1" fmla="*/ 199622 w 1229932"/>
                  <a:gd name="connsiteY1" fmla="*/ 1068946 h 1307205"/>
                  <a:gd name="connsiteX2" fmla="*/ 482957 w 1229932"/>
                  <a:gd name="connsiteY2" fmla="*/ 740535 h 1307205"/>
                  <a:gd name="connsiteX3" fmla="*/ 708338 w 1229932"/>
                  <a:gd name="connsiteY3" fmla="*/ 495836 h 1307205"/>
                  <a:gd name="connsiteX4" fmla="*/ 927279 w 1229932"/>
                  <a:gd name="connsiteY4" fmla="*/ 270456 h 1307205"/>
                  <a:gd name="connsiteX5" fmla="*/ 1101143 w 1229932"/>
                  <a:gd name="connsiteY5" fmla="*/ 96591 h 1307205"/>
                  <a:gd name="connsiteX6" fmla="*/ 1229932 w 1229932"/>
                  <a:gd name="connsiteY6" fmla="*/ 0 h 130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932" h="1307205">
                    <a:moveTo>
                      <a:pt x="0" y="1307205"/>
                    </a:moveTo>
                    <a:cubicBezTo>
                      <a:pt x="59564" y="1235298"/>
                      <a:pt x="119129" y="1163391"/>
                      <a:pt x="199622" y="1068946"/>
                    </a:cubicBezTo>
                    <a:cubicBezTo>
                      <a:pt x="280115" y="974501"/>
                      <a:pt x="398171" y="836053"/>
                      <a:pt x="482957" y="740535"/>
                    </a:cubicBezTo>
                    <a:cubicBezTo>
                      <a:pt x="567743" y="645017"/>
                      <a:pt x="634284" y="574182"/>
                      <a:pt x="708338" y="495836"/>
                    </a:cubicBezTo>
                    <a:cubicBezTo>
                      <a:pt x="782392" y="417490"/>
                      <a:pt x="861812" y="336997"/>
                      <a:pt x="927279" y="270456"/>
                    </a:cubicBezTo>
                    <a:cubicBezTo>
                      <a:pt x="992747" y="203915"/>
                      <a:pt x="1050701" y="141667"/>
                      <a:pt x="1101143" y="96591"/>
                    </a:cubicBezTo>
                    <a:cubicBezTo>
                      <a:pt x="1151585" y="51515"/>
                      <a:pt x="1190758" y="25757"/>
                      <a:pt x="12299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 flipH="1">
                <a:off x="2627290" y="2382591"/>
                <a:ext cx="1221455" cy="1307205"/>
              </a:xfrm>
              <a:custGeom>
                <a:avLst/>
                <a:gdLst>
                  <a:gd name="connsiteX0" fmla="*/ 0 w 1229932"/>
                  <a:gd name="connsiteY0" fmla="*/ 1307205 h 1307205"/>
                  <a:gd name="connsiteX1" fmla="*/ 199622 w 1229932"/>
                  <a:gd name="connsiteY1" fmla="*/ 1068946 h 1307205"/>
                  <a:gd name="connsiteX2" fmla="*/ 482957 w 1229932"/>
                  <a:gd name="connsiteY2" fmla="*/ 740535 h 1307205"/>
                  <a:gd name="connsiteX3" fmla="*/ 708338 w 1229932"/>
                  <a:gd name="connsiteY3" fmla="*/ 495836 h 1307205"/>
                  <a:gd name="connsiteX4" fmla="*/ 927279 w 1229932"/>
                  <a:gd name="connsiteY4" fmla="*/ 270456 h 1307205"/>
                  <a:gd name="connsiteX5" fmla="*/ 1101143 w 1229932"/>
                  <a:gd name="connsiteY5" fmla="*/ 96591 h 1307205"/>
                  <a:gd name="connsiteX6" fmla="*/ 1229932 w 1229932"/>
                  <a:gd name="connsiteY6" fmla="*/ 0 h 130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932" h="1307205">
                    <a:moveTo>
                      <a:pt x="0" y="1307205"/>
                    </a:moveTo>
                    <a:cubicBezTo>
                      <a:pt x="59564" y="1235298"/>
                      <a:pt x="119129" y="1163391"/>
                      <a:pt x="199622" y="1068946"/>
                    </a:cubicBezTo>
                    <a:cubicBezTo>
                      <a:pt x="280115" y="974501"/>
                      <a:pt x="398171" y="836053"/>
                      <a:pt x="482957" y="740535"/>
                    </a:cubicBezTo>
                    <a:cubicBezTo>
                      <a:pt x="567743" y="645017"/>
                      <a:pt x="634284" y="574182"/>
                      <a:pt x="708338" y="495836"/>
                    </a:cubicBezTo>
                    <a:cubicBezTo>
                      <a:pt x="782392" y="417490"/>
                      <a:pt x="861812" y="336997"/>
                      <a:pt x="927279" y="270456"/>
                    </a:cubicBezTo>
                    <a:cubicBezTo>
                      <a:pt x="992747" y="203915"/>
                      <a:pt x="1050701" y="141667"/>
                      <a:pt x="1101143" y="96591"/>
                    </a:cubicBezTo>
                    <a:cubicBezTo>
                      <a:pt x="1151585" y="51515"/>
                      <a:pt x="1190758" y="25757"/>
                      <a:pt x="12299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2620851" y="2376152"/>
                <a:ext cx="2453425" cy="220179"/>
              </a:xfrm>
              <a:custGeom>
                <a:avLst/>
                <a:gdLst>
                  <a:gd name="connsiteX0" fmla="*/ 0 w 2453425"/>
                  <a:gd name="connsiteY0" fmla="*/ 0 h 220179"/>
                  <a:gd name="connsiteX1" fmla="*/ 321972 w 2453425"/>
                  <a:gd name="connsiteY1" fmla="*/ 122349 h 220179"/>
                  <a:gd name="connsiteX2" fmla="*/ 553791 w 2453425"/>
                  <a:gd name="connsiteY2" fmla="*/ 186744 h 220179"/>
                  <a:gd name="connsiteX3" fmla="*/ 772732 w 2453425"/>
                  <a:gd name="connsiteY3" fmla="*/ 212502 h 220179"/>
                  <a:gd name="connsiteX4" fmla="*/ 1081825 w 2453425"/>
                  <a:gd name="connsiteY4" fmla="*/ 218941 h 220179"/>
                  <a:gd name="connsiteX5" fmla="*/ 1397357 w 2453425"/>
                  <a:gd name="connsiteY5" fmla="*/ 218941 h 220179"/>
                  <a:gd name="connsiteX6" fmla="*/ 1732208 w 2453425"/>
                  <a:gd name="connsiteY6" fmla="*/ 206062 h 220179"/>
                  <a:gd name="connsiteX7" fmla="*/ 2105695 w 2453425"/>
                  <a:gd name="connsiteY7" fmla="*/ 135228 h 220179"/>
                  <a:gd name="connsiteX8" fmla="*/ 2324636 w 2453425"/>
                  <a:gd name="connsiteY8" fmla="*/ 57955 h 220179"/>
                  <a:gd name="connsiteX9" fmla="*/ 2453425 w 2453425"/>
                  <a:gd name="connsiteY9" fmla="*/ 6440 h 2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3425" h="220179">
                    <a:moveTo>
                      <a:pt x="0" y="0"/>
                    </a:moveTo>
                    <a:cubicBezTo>
                      <a:pt x="114837" y="45612"/>
                      <a:pt x="229674" y="91225"/>
                      <a:pt x="321972" y="122349"/>
                    </a:cubicBezTo>
                    <a:cubicBezTo>
                      <a:pt x="414271" y="153473"/>
                      <a:pt x="478664" y="171719"/>
                      <a:pt x="553791" y="186744"/>
                    </a:cubicBezTo>
                    <a:cubicBezTo>
                      <a:pt x="628918" y="201769"/>
                      <a:pt x="684726" y="207136"/>
                      <a:pt x="772732" y="212502"/>
                    </a:cubicBezTo>
                    <a:cubicBezTo>
                      <a:pt x="860738" y="217868"/>
                      <a:pt x="977721" y="217868"/>
                      <a:pt x="1081825" y="218941"/>
                    </a:cubicBezTo>
                    <a:cubicBezTo>
                      <a:pt x="1185929" y="220014"/>
                      <a:pt x="1288960" y="221087"/>
                      <a:pt x="1397357" y="218941"/>
                    </a:cubicBezTo>
                    <a:cubicBezTo>
                      <a:pt x="1505754" y="216795"/>
                      <a:pt x="1614152" y="220014"/>
                      <a:pt x="1732208" y="206062"/>
                    </a:cubicBezTo>
                    <a:cubicBezTo>
                      <a:pt x="1850264" y="192110"/>
                      <a:pt x="2006957" y="159913"/>
                      <a:pt x="2105695" y="135228"/>
                    </a:cubicBezTo>
                    <a:cubicBezTo>
                      <a:pt x="2204433" y="110544"/>
                      <a:pt x="2266681" y="79420"/>
                      <a:pt x="2324636" y="57955"/>
                    </a:cubicBezTo>
                    <a:cubicBezTo>
                      <a:pt x="2382591" y="36490"/>
                      <a:pt x="2418008" y="21465"/>
                      <a:pt x="2453425" y="644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" name="Přímá spojnice se šipkou 37"/>
            <p:cNvCxnSpPr/>
            <p:nvPr/>
          </p:nvCxnSpPr>
          <p:spPr>
            <a:xfrm flipV="1">
              <a:off x="3161763" y="3317650"/>
              <a:ext cx="366923" cy="410784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>
              <a:off x="3537852" y="3309713"/>
              <a:ext cx="628463" cy="0"/>
            </a:xfrm>
            <a:prstGeom prst="straightConnector1">
              <a:avLst/>
            </a:prstGeom>
            <a:ln w="25400">
              <a:solidFill>
                <a:srgbClr val="33993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4166315" y="3309966"/>
              <a:ext cx="343654" cy="412482"/>
            </a:xfrm>
            <a:prstGeom prst="straightConnector1">
              <a:avLst/>
            </a:prstGeom>
            <a:ln w="25400">
              <a:solidFill>
                <a:srgbClr val="33993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Přímá spojnice se šipkou 43"/>
          <p:cNvCxnSpPr/>
          <p:nvPr/>
        </p:nvCxnSpPr>
        <p:spPr>
          <a:xfrm flipV="1">
            <a:off x="1036797" y="2029854"/>
            <a:ext cx="0" cy="18430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473983" y="1393883"/>
                <a:ext cx="112562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i="1" dirty="0" smtClean="0">
                    <a:latin typeface="Trebuchet MS" pitchFamily="34" charset="0"/>
                  </a:rPr>
                  <a:t>E</a:t>
                </a:r>
              </a:p>
              <a:p>
                <a:pPr algn="ctr"/>
                <a:r>
                  <a:rPr lang="en-GB" sz="1400" dirty="0" smtClean="0">
                    <a:latin typeface="Trebuchet MS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≡</m:t>
                    </m:r>
                    <m:r>
                      <a:rPr lang="en-GB" sz="1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position)</a:t>
                </a:r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3" y="1393883"/>
                <a:ext cx="112562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5941" r="-1630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121961" y="4162846"/>
                <a:ext cx="1132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Symbol" panose="05050102010706020507" pitchFamily="18" charset="2"/>
                  </a:rPr>
                  <a:t>l</a:t>
                </a:r>
                <a:r>
                  <a:rPr lang="en-GB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GB" sz="1400" dirty="0" smtClean="0">
                    <a:latin typeface="Trebuchet MS" panose="020B0603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GB" sz="1400" dirty="0" smtClean="0">
                    <a:latin typeface="Trebuchet MS" panose="020B0603020202020204" pitchFamily="34" charset="0"/>
                  </a:rPr>
                  <a:t>time)</a:t>
                </a:r>
                <a:endParaRPr lang="cs-CZ" sz="1400" dirty="0" smtClean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61" y="4162846"/>
                <a:ext cx="113234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376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se šipkou 49"/>
          <p:cNvCxnSpPr/>
          <p:nvPr/>
        </p:nvCxnSpPr>
        <p:spPr>
          <a:xfrm>
            <a:off x="2494994" y="4172642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866327" y="1358194"/>
            <a:ext cx="307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trajectories of individual levels – flow lines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158" y="229755"/>
            <a:ext cx="3733800" cy="7905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5866327" y="2194671"/>
            <a:ext cx="240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rebuchet MS" pitchFamily="34" charset="0"/>
              </a:rPr>
              <a:t>Continuity equation</a:t>
            </a:r>
            <a:endParaRPr lang="cs-CZ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19" y="2604975"/>
            <a:ext cx="2175458" cy="6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064752" y="3436287"/>
            <a:ext cx="138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B4"/>
                </a:solidFill>
                <a:latin typeface="Trebuchet MS" pitchFamily="34" charset="0"/>
              </a:rPr>
              <a:t>derivatives</a:t>
            </a:r>
            <a:endParaRPr lang="cs-CZ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29" y="4017458"/>
            <a:ext cx="1639624" cy="6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4947808" y="4835671"/>
            <a:ext cx="41063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rebuchet MS" pitchFamily="34" charset="0"/>
              </a:rPr>
              <a:t>We expect the same </a:t>
            </a:r>
            <a:r>
              <a:rPr lang="en-GB" sz="1600" dirty="0" err="1" smtClean="0">
                <a:latin typeface="Trebuchet MS" pitchFamily="34" charset="0"/>
              </a:rPr>
              <a:t>nonanalyticity</a:t>
            </a:r>
            <a:r>
              <a:rPr lang="en-GB" sz="1600" dirty="0" smtClean="0">
                <a:latin typeface="Trebuchet MS" pitchFamily="34" charset="0"/>
              </a:rPr>
              <a:t> in the flow rate as in the level density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6736992" y="3393608"/>
            <a:ext cx="219657" cy="47304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644738" y="4632317"/>
            <a:ext cx="304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Using Hellmann-Feynman formula, the flow rate can be expressed as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61318"/>
            <a:ext cx="3891915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644738" y="5889942"/>
                <a:ext cx="8107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- weighted average of the quantum expectation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 in the eigenstates around energy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𝐸</m:t>
                    </m:r>
                  </m:oMath>
                </a14:m>
                <a:endParaRPr lang="en-GB" sz="1400" dirty="0" smtClean="0">
                  <a:latin typeface="Trebuchet MS" pitchFamily="34" charset="0"/>
                </a:endParaRPr>
              </a:p>
              <a:p>
                <a:r>
                  <a:rPr lang="en-GB" sz="1400" dirty="0" smtClean="0">
                    <a:latin typeface="Trebuchet MS" pitchFamily="34" charset="0"/>
                  </a:rPr>
                  <a:t>- </a:t>
                </a:r>
                <a:r>
                  <a:rPr lang="en-GB" sz="1400" b="1" dirty="0" smtClean="0">
                    <a:latin typeface="Trebuchet MS" pitchFamily="34" charset="0"/>
                  </a:rPr>
                  <a:t>experimentally more important than the level density itself</a:t>
                </a:r>
                <a:endParaRPr lang="cs-CZ" sz="14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8" y="5889942"/>
                <a:ext cx="8107150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26"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/>
          <p:cNvSpPr/>
          <p:nvPr/>
        </p:nvSpPr>
        <p:spPr>
          <a:xfrm>
            <a:off x="3966084" y="6426334"/>
            <a:ext cx="488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Macek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GB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Ann. Phys. </a:t>
            </a:r>
            <a:r>
              <a:rPr lang="en-GB" sz="1300" b="1" dirty="0">
                <a:solidFill>
                  <a:prstClr val="black"/>
                </a:solidFill>
                <a:latin typeface="Book Antiqua" panose="02040602050305030304" pitchFamily="18" charset="0"/>
              </a:rPr>
              <a:t>345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73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(20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14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9673" y="2807392"/>
            <a:ext cx="74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C3300"/>
                </a:solidFill>
                <a:latin typeface="Trebuchet MS" pitchFamily="34" charset="0"/>
              </a:rPr>
              <a:t>Extended </a:t>
            </a:r>
            <a:r>
              <a:rPr lang="en-GB" sz="4000" dirty="0" err="1" smtClean="0">
                <a:solidFill>
                  <a:srgbClr val="CC3300"/>
                </a:solidFill>
                <a:latin typeface="Trebuchet MS" pitchFamily="34" charset="0"/>
              </a:rPr>
              <a:t>Dicke</a:t>
            </a:r>
            <a:r>
              <a:rPr lang="en-GB" sz="4000" dirty="0" smtClean="0">
                <a:solidFill>
                  <a:srgbClr val="CC3300"/>
                </a:solidFill>
                <a:latin typeface="Trebuchet MS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9040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" y="3968590"/>
            <a:ext cx="27479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Extended </a:t>
            </a:r>
            <a:r>
              <a:rPr lang="en-US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Model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4248" y="853158"/>
            <a:ext cx="7294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 smtClean="0">
                <a:latin typeface="Trebuchet MS" pitchFamily="34" charset="0"/>
              </a:rPr>
              <a:t>- interaction of a </a:t>
            </a:r>
            <a:r>
              <a:rPr lang="en-GB" sz="1600" b="1" dirty="0" smtClean="0">
                <a:latin typeface="Trebuchet MS" pitchFamily="34" charset="0"/>
              </a:rPr>
              <a:t>single-mode bosonic field</a:t>
            </a:r>
            <a:r>
              <a:rPr lang="en-GB" sz="1600" dirty="0" smtClean="0">
                <a:latin typeface="Trebuchet MS" pitchFamily="34" charset="0"/>
              </a:rPr>
              <a:t> with a </a:t>
            </a:r>
            <a:r>
              <a:rPr lang="en-GB" sz="1600" b="1" dirty="0" smtClean="0">
                <a:latin typeface="Trebuchet MS" pitchFamily="34" charset="0"/>
              </a:rPr>
              <a:t>chain of two-level atoms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349415" y="1800060"/>
            <a:ext cx="4565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1300" b="0" dirty="0" err="1" smtClean="0">
                <a:latin typeface="Book Antiqua" panose="02040602050305030304" pitchFamily="18" charset="0"/>
              </a:rPr>
              <a:t>R.H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Dicke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93, 99 (1954)</a:t>
            </a:r>
          </a:p>
          <a:p>
            <a:pPr algn="r" eaLnBrk="1" hangingPunct="1"/>
            <a:r>
              <a:rPr lang="cs-CZ" sz="1300" b="0" dirty="0" smtClean="0">
                <a:latin typeface="Book Antiqua" panose="02040602050305030304" pitchFamily="18" charset="0"/>
              </a:rPr>
              <a:t>K.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Hepp</a:t>
            </a:r>
            <a:r>
              <a:rPr lang="cs-CZ" sz="1300" b="0" dirty="0" smtClean="0">
                <a:latin typeface="Book Antiqua" panose="02040602050305030304" pitchFamily="18" charset="0"/>
              </a:rPr>
              <a:t>, E.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Lieb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76, 360 (1973)</a:t>
            </a:r>
            <a:endParaRPr lang="cs-CZ" sz="1300" b="0" i="1" dirty="0">
              <a:latin typeface="Book Antiqua" panose="0204060205030503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01992" y="2450226"/>
            <a:ext cx="4070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sz="1600" u="sng" dirty="0" smtClean="0">
                <a:solidFill>
                  <a:srgbClr val="CC3300"/>
                </a:solidFill>
                <a:latin typeface="Symbol" panose="05050102010706020507" pitchFamily="18" charset="2"/>
              </a:rPr>
              <a:t>d</a:t>
            </a:r>
            <a:r>
              <a:rPr lang="cs-CZ" sz="1600" u="sng" dirty="0" smtClean="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en-GB" sz="1600" u="sng" dirty="0" smtClean="0">
                <a:solidFill>
                  <a:srgbClr val="CC3300"/>
                </a:solidFill>
                <a:latin typeface="Trebuchet MS" pitchFamily="34" charset="0"/>
              </a:rPr>
              <a:t>= 0: </a:t>
            </a:r>
            <a:r>
              <a:rPr lang="en-GB" sz="1600" u="sng" dirty="0" err="1" smtClean="0">
                <a:solidFill>
                  <a:srgbClr val="CC3300"/>
                </a:solidFill>
                <a:latin typeface="Trebuchet MS" pitchFamily="34" charset="0"/>
              </a:rPr>
              <a:t>integrable</a:t>
            </a:r>
            <a:r>
              <a:rPr lang="en-GB" sz="1600" u="sng" dirty="0" smtClean="0">
                <a:solidFill>
                  <a:srgbClr val="CC3300"/>
                </a:solidFill>
                <a:latin typeface="Trebuchet MS" pitchFamily="34" charset="0"/>
              </a:rPr>
              <a:t> (</a:t>
            </a:r>
            <a:r>
              <a:rPr lang="en-GB" sz="1600" u="sng" dirty="0" err="1" smtClean="0">
                <a:solidFill>
                  <a:srgbClr val="CC3300"/>
                </a:solidFill>
                <a:latin typeface="Trebuchet MS" pitchFamily="34" charset="0"/>
              </a:rPr>
              <a:t>Tavis</a:t>
            </a:r>
            <a:r>
              <a:rPr lang="en-GB" sz="1600" u="sng" dirty="0" smtClean="0">
                <a:solidFill>
                  <a:srgbClr val="CC3300"/>
                </a:solidFill>
                <a:latin typeface="Trebuchet MS" pitchFamily="34" charset="0"/>
              </a:rPr>
              <a:t>-Cummings) regime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96221" y="2449624"/>
            <a:ext cx="3456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u="sng" dirty="0">
                <a:solidFill>
                  <a:srgbClr val="CC3300"/>
                </a:solidFill>
                <a:latin typeface="Symbol" panose="05050102010706020507" pitchFamily="18" charset="2"/>
              </a:rPr>
              <a:t>d</a:t>
            </a:r>
            <a:r>
              <a:rPr lang="en-GB" sz="1600" u="sng" dirty="0">
                <a:solidFill>
                  <a:srgbClr val="CC3300"/>
                </a:solidFill>
                <a:latin typeface="Trebuchet MS" pitchFamily="34" charset="0"/>
              </a:rPr>
              <a:t> = 1: </a:t>
            </a:r>
            <a:r>
              <a:rPr lang="en-GB" sz="1600" u="sng" dirty="0" err="1">
                <a:solidFill>
                  <a:srgbClr val="CC3300"/>
                </a:solidFill>
                <a:latin typeface="Trebuchet MS" pitchFamily="34" charset="0"/>
              </a:rPr>
              <a:t>nonintegrable</a:t>
            </a:r>
            <a:r>
              <a:rPr lang="en-GB" sz="1600" u="sng" dirty="0">
                <a:solidFill>
                  <a:srgbClr val="CC3300"/>
                </a:solidFill>
                <a:latin typeface="Trebuchet MS" pitchFamily="34" charset="0"/>
              </a:rPr>
              <a:t> (</a:t>
            </a:r>
            <a:r>
              <a:rPr lang="en-GB" sz="1600" u="sng" dirty="0" err="1">
                <a:solidFill>
                  <a:srgbClr val="CC3300"/>
                </a:solidFill>
                <a:latin typeface="Trebuchet MS" pitchFamily="34" charset="0"/>
              </a:rPr>
              <a:t>Dicke</a:t>
            </a:r>
            <a:r>
              <a:rPr lang="en-GB" sz="1600" u="sng" dirty="0">
                <a:solidFill>
                  <a:srgbClr val="CC3300"/>
                </a:solidFill>
                <a:latin typeface="Trebuchet MS" pitchFamily="34" charset="0"/>
              </a:rPr>
              <a:t>) regime</a:t>
            </a:r>
            <a:endParaRPr lang="cs-CZ" sz="1600" u="sng" dirty="0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1477818" y="1191712"/>
                <a:ext cx="6196440" cy="734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𝝀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C3300"/>
                              </a:solidFill>
                              <a:latin typeface="Cambria Math"/>
                            </a:rPr>
                            <m:t>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18" y="1191712"/>
                <a:ext cx="6196440" cy="734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64326" y="2788780"/>
                <a:ext cx="3546763" cy="117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𝑀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𝑏</m:t>
                    </m:r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conserved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Trebuchet MS" pitchFamily="34" charset="0"/>
                  </a:rPr>
                  <a:t>effectively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</a:rPr>
                      <m:t>=1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𝑀</m:t>
                    </m:r>
                    <m:r>
                      <a:rPr lang="en-US" sz="1600" b="0" i="1" smtClean="0">
                        <a:latin typeface="Cambria Math"/>
                      </a:rPr>
                      <m:t>=2</m:t>
                    </m:r>
                    <m:r>
                      <a:rPr lang="en-US" sz="1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subspace with an </a:t>
                </a:r>
                <a:r>
                  <a:rPr lang="en-GB" sz="1600" dirty="0" err="1" smtClean="0">
                    <a:latin typeface="Trebuchet MS" pitchFamily="34" charset="0"/>
                  </a:rPr>
                  <a:t>ESQPT</a:t>
                </a:r>
                <a:r>
                  <a:rPr lang="en-GB" sz="1600" dirty="0" smtClean="0">
                    <a:latin typeface="Trebuchet MS" pitchFamily="34" charset="0"/>
                  </a:rPr>
                  <a:t> (provided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𝜔</m:t>
                    </m:r>
                    <m:r>
                      <a:rPr lang="en-US" sz="1600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26" y="2788780"/>
                <a:ext cx="3546763" cy="1179810"/>
              </a:xfrm>
              <a:prstGeom prst="rect">
                <a:avLst/>
              </a:prstGeom>
              <a:blipFill rotWithShape="1">
                <a:blip r:embed="rId5"/>
                <a:stretch>
                  <a:fillRect l="-515" t="-2062" b="-3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84" y="4054313"/>
            <a:ext cx="2695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913745" y="2801604"/>
                <a:ext cx="4009752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dirty="0" smtClean="0">
                    <a:latin typeface="Trebuchet MS" panose="020B0603020202020204" pitchFamily="34" charset="0"/>
                  </a:rPr>
                  <a:t>partially chaotic (degree of </a:t>
                </a:r>
                <a:r>
                  <a:rPr lang="en-US" sz="1600" b="0" dirty="0" err="1" smtClean="0">
                    <a:latin typeface="Trebuchet MS" panose="020B0603020202020204" pitchFamily="34" charset="0"/>
                  </a:rPr>
                  <a:t>chaoticity</a:t>
                </a:r>
                <a:r>
                  <a:rPr lang="en-US" sz="1600" b="0" dirty="0" smtClean="0">
                    <a:latin typeface="Trebuchet MS" panose="020B0603020202020204" pitchFamily="34" charset="0"/>
                  </a:rPr>
                  <a:t> grows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)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</a:rPr>
                      <m:t>=2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Trebuchet MS" pitchFamily="34" charset="0"/>
                  </a:rPr>
                  <a:t>various </a:t>
                </a:r>
                <a:r>
                  <a:rPr lang="en-GB" sz="1600" dirty="0" err="1" smtClean="0">
                    <a:latin typeface="Trebuchet MS" pitchFamily="34" charset="0"/>
                  </a:rPr>
                  <a:t>ESQPTs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45" y="2801604"/>
                <a:ext cx="4009752" cy="1154162"/>
              </a:xfrm>
              <a:prstGeom prst="rect">
                <a:avLst/>
              </a:prstGeom>
              <a:blipFill rotWithShape="1">
                <a:blip r:embed="rId7"/>
                <a:stretch>
                  <a:fillRect l="-456" t="-2116" b="-5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1056" y="5089512"/>
                <a:ext cx="1278619" cy="48615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56" y="5089512"/>
                <a:ext cx="1278619" cy="4861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686962" y="4966924"/>
                <a:ext cx="1175130" cy="5430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62" y="4966924"/>
                <a:ext cx="1175130" cy="5430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592241" y="5070310"/>
                <a:ext cx="1175130" cy="543034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241" y="5070310"/>
                <a:ext cx="1175130" cy="5430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>
          <a:xfrm flipV="1">
            <a:off x="1899675" y="4966924"/>
            <a:ext cx="0" cy="941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5866543" y="4869952"/>
            <a:ext cx="0" cy="941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6557820" y="4869954"/>
            <a:ext cx="1034421" cy="74339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9673" y="2807392"/>
            <a:ext cx="747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C3300"/>
                </a:solidFill>
                <a:latin typeface="Trebuchet MS" pitchFamily="34" charset="0"/>
              </a:rPr>
              <a:t>Quantum quenches</a:t>
            </a:r>
          </a:p>
          <a:p>
            <a:pPr algn="ctr"/>
            <a:r>
              <a:rPr lang="en-GB" sz="3200" dirty="0" smtClean="0">
                <a:solidFill>
                  <a:srgbClr val="CC3300"/>
                </a:solidFill>
                <a:latin typeface="Trebuchet MS" pitchFamily="34" charset="0"/>
              </a:rPr>
              <a:t>in the Extended </a:t>
            </a:r>
            <a:r>
              <a:rPr lang="en-GB" sz="3200" dirty="0" err="1" smtClean="0">
                <a:solidFill>
                  <a:srgbClr val="CC3300"/>
                </a:solidFill>
                <a:latin typeface="Trebuchet MS" pitchFamily="34" charset="0"/>
              </a:rPr>
              <a:t>Dicke</a:t>
            </a:r>
            <a:r>
              <a:rPr lang="en-GB" sz="3200" dirty="0" smtClean="0">
                <a:solidFill>
                  <a:srgbClr val="CC3300"/>
                </a:solidFill>
                <a:latin typeface="Trebuchet MS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6128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1" y="1359650"/>
            <a:ext cx="5309235" cy="23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Quantum quench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61641" y="884947"/>
                <a:ext cx="7472218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abrupt change of the initial Hamiltonian to a new final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1" y="884947"/>
                <a:ext cx="7472218" cy="358303"/>
              </a:xfrm>
              <a:prstGeom prst="rect">
                <a:avLst/>
              </a:prstGeom>
              <a:blipFill rotWithShape="1">
                <a:blip r:embed="rId4"/>
                <a:stretch>
                  <a:fillRect l="-489" t="-6780" b="-13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1773378" y="3725874"/>
            <a:ext cx="362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Trebuchet MS" pitchFamily="34" charset="0"/>
              </a:rPr>
              <a:t>quantum tablecloth experiment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1408041" y="4142374"/>
            <a:ext cx="2355771" cy="2096871"/>
            <a:chOff x="1408041" y="4142374"/>
            <a:chExt cx="2355771" cy="209687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408041" y="4480930"/>
              <a:ext cx="2355771" cy="175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2078736" y="4142374"/>
                  <a:ext cx="10143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≈1</m:t>
                        </m:r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736" y="4142374"/>
                  <a:ext cx="1014380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Skupina 23"/>
          <p:cNvGrpSpPr/>
          <p:nvPr/>
        </p:nvGrpSpPr>
        <p:grpSpPr>
          <a:xfrm>
            <a:off x="4497750" y="4134431"/>
            <a:ext cx="2355771" cy="2104812"/>
            <a:chOff x="4497750" y="4134431"/>
            <a:chExt cx="2355771" cy="21048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497750" y="4480928"/>
              <a:ext cx="2355771" cy="175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ovéPole 27"/>
                <p:cNvSpPr txBox="1"/>
                <p:nvPr/>
              </p:nvSpPr>
              <p:spPr>
                <a:xfrm>
                  <a:off x="5074713" y="4134431"/>
                  <a:ext cx="10464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≪1</m:t>
                        </m:r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8" name="TextovéPol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713" y="4134431"/>
                  <a:ext cx="1046440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7831050" y="21577"/>
                <a:ext cx="1277401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≡</m:t>
                      </m:r>
                      <m:r>
                        <a:rPr lang="en-US" sz="1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 smtClean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≡</m:t>
                      </m:r>
                      <m:r>
                        <a:rPr lang="en-US" sz="1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050" y="21577"/>
                <a:ext cx="1277401" cy="622158"/>
              </a:xfrm>
              <a:prstGeom prst="rect">
                <a:avLst/>
              </a:prstGeom>
              <a:blipFill rotWithShape="1">
                <a:blip r:embed="rId1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Skupina 1"/>
          <p:cNvGrpSpPr/>
          <p:nvPr/>
        </p:nvGrpSpPr>
        <p:grpSpPr>
          <a:xfrm>
            <a:off x="6012135" y="1186372"/>
            <a:ext cx="3079714" cy="3257755"/>
            <a:chOff x="6012135" y="1186372"/>
            <a:chExt cx="3079714" cy="3257755"/>
          </a:xfrm>
        </p:grpSpPr>
        <p:sp>
          <p:nvSpPr>
            <p:cNvPr id="15" name="Obdélník 14"/>
            <p:cNvSpPr/>
            <p:nvPr/>
          </p:nvSpPr>
          <p:spPr>
            <a:xfrm>
              <a:off x="6012135" y="1197205"/>
              <a:ext cx="3079714" cy="323339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151432" y="1186372"/>
              <a:ext cx="21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CC3300"/>
                  </a:solidFill>
                  <a:latin typeface="Trebuchet MS" pitchFamily="34" charset="0"/>
                </a:rPr>
                <a:t>Survival probability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6095259" y="1451420"/>
                  <a:ext cx="2245487" cy="4009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5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5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15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259" y="1451420"/>
                  <a:ext cx="2245487" cy="40094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6492862" y="1741150"/>
                  <a:ext cx="2438423" cy="8715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15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5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5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5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p>
                                  <m:e>
                                    <m:limLow>
                                      <m:limLowPr>
                                        <m:ctrlPr>
                                          <a:rPr lang="en-US" sz="1500" b="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groupChr>
                                          <m:groupChrPr>
                                            <m:chr m:val="⏟"/>
                                            <m:ctrlP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sz="15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begChr m:val="⟨"/>
                                                        <m:endChr m:val="⟩"/>
                                                        <m:ctrlPr>
                                                          <a:rPr lang="en-US" sz="15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sz="150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sz="1500" i="1">
                                                                <a:latin typeface="Cambria Math"/>
                                                              </a:rPr>
                                                              <m:t>𝜓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1500" i="1">
                                                                <a:latin typeface="Cambria Math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sz="150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sz="1500" i="1">
                                                                <a:latin typeface="Cambria Math"/>
                                                              </a:rPr>
                                                              <m:t>𝜙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1500" i="1">
                                                                <a:latin typeface="Cambria Math"/>
                                                              </a:rPr>
                                                              <m:t>𝑓</m:t>
                                                            </m:r>
                                                            <m:r>
                                                              <a:rPr lang="en-US" sz="1500" b="0" i="1" smtClean="0">
                                                                <a:latin typeface="Cambria Math"/>
                                                              </a:rPr>
                                                              <m:t>𝑙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groupChr>
                                      </m:e>
                                      <m:lim>
                                        <m:sSup>
                                          <m:sSupPr>
                                            <m:ctrlP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5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5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500" b="0" i="1" smtClean="0"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  <m:sSup>
                                      <m:sSupPr>
                                        <m:ctrlPr>
                                          <a:rPr lang="en-US" sz="15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/>
                                              </a:rPr>
                                              <m:t>𝑓𝑙</m:t>
                                            </m:r>
                                          </m:sub>
                                        </m:sSub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862" y="1741150"/>
                  <a:ext cx="2438423" cy="8715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6502289" y="3061156"/>
                  <a:ext cx="132209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5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sz="15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289" y="3061156"/>
                  <a:ext cx="1322093" cy="3231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ovéPole 22"/>
            <p:cNvSpPr txBox="1"/>
            <p:nvPr/>
          </p:nvSpPr>
          <p:spPr>
            <a:xfrm>
              <a:off x="6132961" y="3455877"/>
              <a:ext cx="2503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CC3300"/>
                  </a:solidFill>
                  <a:latin typeface="Trebuchet MS" pitchFamily="34" charset="0"/>
                </a:rPr>
                <a:t>Strength function</a:t>
              </a:r>
              <a:r>
                <a:rPr lang="cs-CZ" sz="1600" dirty="0" smtClean="0">
                  <a:solidFill>
                    <a:srgbClr val="CC3300"/>
                  </a:solidFill>
                  <a:latin typeface="Trebuchet MS" pitchFamily="34" charset="0"/>
                </a:rPr>
                <a:t> (</a:t>
              </a:r>
              <a:r>
                <a:rPr lang="cs-CZ" sz="1600" dirty="0" err="1" smtClean="0">
                  <a:solidFill>
                    <a:srgbClr val="CC3300"/>
                  </a:solidFill>
                  <a:latin typeface="Trebuchet MS" pitchFamily="34" charset="0"/>
                </a:rPr>
                <a:t>LDS</a:t>
              </a:r>
              <a:r>
                <a:rPr lang="cs-CZ" sz="1600" dirty="0" smtClean="0">
                  <a:solidFill>
                    <a:srgbClr val="CC3300"/>
                  </a:solidFill>
                  <a:latin typeface="Trebuchet MS" pitchFamily="34" charset="0"/>
                </a:rPr>
                <a:t>)</a:t>
              </a:r>
              <a:endParaRPr lang="en-GB" sz="1600" dirty="0" smtClean="0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6095259" y="3698089"/>
                  <a:ext cx="2419573" cy="746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sz="15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500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5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5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5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15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/>
                                  </a:rPr>
                                  <m:t>𝑓𝑙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259" y="3698089"/>
                  <a:ext cx="2419573" cy="74603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ovéPole 24"/>
                <p:cNvSpPr txBox="1"/>
                <p:nvPr/>
              </p:nvSpPr>
              <p:spPr>
                <a:xfrm>
                  <a:off x="6059220" y="2566336"/>
                  <a:ext cx="2983701" cy="547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200" b="0" i="1" smtClean="0">
                                <a:latin typeface="Cambria Math"/>
                              </a:rPr>
                              <m:t>+2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GB" sz="12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5" name="TextovéPol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9220" y="2566336"/>
                  <a:ext cx="2983701" cy="54745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0225" t="-114444" b="-1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Quantum quench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1357399" y="2995437"/>
            <a:ext cx="6285186" cy="2869324"/>
          </a:xfrm>
          <a:custGeom>
            <a:avLst/>
            <a:gdLst>
              <a:gd name="connsiteX0" fmla="*/ 0 w 4445876"/>
              <a:gd name="connsiteY0" fmla="*/ 0 h 2102069"/>
              <a:gd name="connsiteX1" fmla="*/ 2228193 w 4445876"/>
              <a:gd name="connsiteY1" fmla="*/ 388883 h 2102069"/>
              <a:gd name="connsiteX2" fmla="*/ 4445876 w 4445876"/>
              <a:gd name="connsiteY2" fmla="*/ 2102069 h 21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876" h="2102069">
                <a:moveTo>
                  <a:pt x="0" y="0"/>
                </a:moveTo>
                <a:cubicBezTo>
                  <a:pt x="743607" y="19269"/>
                  <a:pt x="1487214" y="38538"/>
                  <a:pt x="2228193" y="388883"/>
                </a:cubicBezTo>
                <a:cubicBezTo>
                  <a:pt x="2969172" y="739228"/>
                  <a:pt x="3874814" y="1552028"/>
                  <a:pt x="4445876" y="2102069"/>
                </a:cubicBezTo>
              </a:path>
            </a:pathLst>
          </a:custGeom>
          <a:noFill/>
          <a:ln w="31750">
            <a:solidFill>
              <a:srgbClr val="00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6"/>
          <p:cNvCxnSpPr/>
          <p:nvPr/>
        </p:nvCxnSpPr>
        <p:spPr>
          <a:xfrm>
            <a:off x="3100552" y="2207161"/>
            <a:ext cx="3205655" cy="2490951"/>
          </a:xfrm>
          <a:prstGeom prst="line">
            <a:avLst/>
          </a:prstGeom>
          <a:ln w="19050">
            <a:solidFill>
              <a:srgbClr val="FF0000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942867" y="2038996"/>
            <a:ext cx="0" cy="2932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705890" y="1576538"/>
                <a:ext cx="482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2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0" y="1576538"/>
                <a:ext cx="4820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Výsledek obrázku pro 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0" y="2275343"/>
            <a:ext cx="609819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72" y="1197585"/>
            <a:ext cx="1375760" cy="9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6022868" y="4805444"/>
                <a:ext cx="57682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6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868" y="4805444"/>
                <a:ext cx="576825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865814" y="2386992"/>
                <a:ext cx="624915" cy="53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GB" sz="2600" b="1" i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2386992"/>
                <a:ext cx="624915" cy="5302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>
            <a:off x="3121572" y="1197585"/>
            <a:ext cx="0" cy="92665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4939979" y="2319221"/>
            <a:ext cx="0" cy="92665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496560" y="1153361"/>
                <a:ext cx="3826689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0" dirty="0" smtClean="0">
                    <a:latin typeface="Trebuchet MS" panose="020B0603020202020204" pitchFamily="34" charset="0"/>
                  </a:rPr>
                  <a:t>Mean value of the LDS distribution: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60" y="1153361"/>
                <a:ext cx="3826689" cy="972254"/>
              </a:xfrm>
              <a:prstGeom prst="rect">
                <a:avLst/>
              </a:prstGeom>
              <a:blipFill rotWithShape="1">
                <a:blip r:embed="rId7"/>
                <a:stretch>
                  <a:fillRect l="-1276" t="-3750" r="-1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570685" y="4151151"/>
                <a:ext cx="3547253" cy="745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0" dirty="0" smtClean="0">
                    <a:latin typeface="Trebuchet MS" panose="020B0603020202020204" pitchFamily="34" charset="0"/>
                  </a:rPr>
                  <a:t>Variance of the LDS distribution: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va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va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dirty="0" smtClean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85" y="4151151"/>
                <a:ext cx="3547253" cy="745525"/>
              </a:xfrm>
              <a:prstGeom prst="rect">
                <a:avLst/>
              </a:prstGeom>
              <a:blipFill rotWithShape="1">
                <a:blip r:embed="rId8"/>
                <a:stretch>
                  <a:fillRect l="-1375" t="-4918" r="-1031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se šipkou 49"/>
          <p:cNvCxnSpPr/>
          <p:nvPr/>
        </p:nvCxnSpPr>
        <p:spPr>
          <a:xfrm flipV="1">
            <a:off x="2000194" y="5896256"/>
            <a:ext cx="3949101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6022868" y="5633928"/>
                <a:ext cx="441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GB" sz="2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868" y="5633928"/>
                <a:ext cx="44159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ovéPole 44"/>
          <p:cNvSpPr txBox="1"/>
          <p:nvPr/>
        </p:nvSpPr>
        <p:spPr>
          <a:xfrm>
            <a:off x="1016437" y="4968255"/>
            <a:ext cx="495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Trebuchet MS" pitchFamily="34" charset="0"/>
              </a:rPr>
              <a:t>(important for the resolution of the procedure)</a:t>
            </a:r>
          </a:p>
        </p:txBody>
      </p:sp>
    </p:spTree>
    <p:extLst>
      <p:ext uri="{BB962C8B-B14F-4D97-AF65-F5344CB8AC3E}">
        <p14:creationId xmlns:p14="http://schemas.microsoft.com/office/powerpoint/2010/main" val="4991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18872" y="120218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Various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stages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after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the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quench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206066" y="1171739"/>
            <a:ext cx="8709206" cy="5461704"/>
            <a:chOff x="1272251" y="1607128"/>
            <a:chExt cx="6699389" cy="42013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1"/>
            <a:stretch/>
          </p:blipFill>
          <p:spPr bwMode="auto">
            <a:xfrm>
              <a:off x="1272251" y="1607128"/>
              <a:ext cx="6699389" cy="420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2170545" y="3149600"/>
              <a:ext cx="1902691" cy="1865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040" y="1025718"/>
                <a:ext cx="1033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</m:func>
                    </m:oMath>
                  </m:oMathPara>
                </a14:m>
                <a:endParaRPr lang="en-GB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" y="1025718"/>
                <a:ext cx="103387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028876" y="6109576"/>
                <a:ext cx="976165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876" y="6109576"/>
                <a:ext cx="976165" cy="7022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Skupina 19"/>
          <p:cNvGrpSpPr/>
          <p:nvPr/>
        </p:nvGrpSpPr>
        <p:grpSpPr>
          <a:xfrm>
            <a:off x="1190537" y="1425828"/>
            <a:ext cx="2656810" cy="2476763"/>
            <a:chOff x="1190537" y="1425828"/>
            <a:chExt cx="2656810" cy="2476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1290722" y="2010779"/>
                  <a:ext cx="2062078" cy="62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≪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var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722" y="2010779"/>
                  <a:ext cx="2062078" cy="6243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bdélník 5"/>
            <p:cNvSpPr/>
            <p:nvPr/>
          </p:nvSpPr>
          <p:spPr>
            <a:xfrm>
              <a:off x="1190537" y="1425828"/>
              <a:ext cx="19128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dirty="0">
                  <a:solidFill>
                    <a:srgbClr val="339933"/>
                  </a:solidFill>
                  <a:latin typeface="Trebuchet MS" panose="020B0603020202020204" pitchFamily="34" charset="0"/>
                </a:rPr>
                <a:t>U</a:t>
              </a:r>
              <a:r>
                <a:rPr lang="en-GB" dirty="0" smtClean="0">
                  <a:solidFill>
                    <a:srgbClr val="339933"/>
                  </a:solidFill>
                  <a:latin typeface="Trebuchet MS" pitchFamily="34" charset="0"/>
                </a:rPr>
                <a:t>ltra-short time regime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290721" y="2624709"/>
              <a:ext cx="25566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(decay given by the width of the strength function)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1478354" y="3208427"/>
                  <a:ext cx="1752466" cy="694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≈1−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354" y="3208427"/>
                  <a:ext cx="1752466" cy="6941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Skupina 21"/>
          <p:cNvGrpSpPr/>
          <p:nvPr/>
        </p:nvGrpSpPr>
        <p:grpSpPr>
          <a:xfrm>
            <a:off x="4087483" y="637762"/>
            <a:ext cx="5387585" cy="832395"/>
            <a:chOff x="4087483" y="637762"/>
            <a:chExt cx="5387585" cy="832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5281759" y="637762"/>
                  <a:ext cx="4193309" cy="686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+1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𝑓𝑙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den>
                        </m:f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400" b="0" i="0" smtClean="0">
                                            <a:latin typeface="Cambria Math"/>
                                          </a:rPr>
                                          <m:t>Δ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14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759" y="637762"/>
                  <a:ext cx="4193309" cy="68647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669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ovéPole 10"/>
            <p:cNvSpPr txBox="1"/>
            <p:nvPr/>
          </p:nvSpPr>
          <p:spPr>
            <a:xfrm>
              <a:off x="4087483" y="1131603"/>
              <a:ext cx="1722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 smtClean="0">
                  <a:solidFill>
                    <a:srgbClr val="FF0000"/>
                  </a:solidFill>
                  <a:latin typeface="Trebuchet MS" pitchFamily="34" charset="0"/>
                </a:rPr>
                <a:t>Heisenberg time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612572" y="1613166"/>
            <a:ext cx="2562700" cy="1110112"/>
            <a:chOff x="3574864" y="1641447"/>
            <a:chExt cx="2562700" cy="1110112"/>
          </a:xfrm>
        </p:grpSpPr>
        <p:sp>
          <p:nvSpPr>
            <p:cNvPr id="12" name="TextovéPole 11"/>
            <p:cNvSpPr txBox="1"/>
            <p:nvPr/>
          </p:nvSpPr>
          <p:spPr>
            <a:xfrm>
              <a:off x="3574864" y="1641447"/>
              <a:ext cx="256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339933"/>
                  </a:solidFill>
                  <a:latin typeface="Trebuchet MS" pitchFamily="34" charset="0"/>
                </a:rPr>
                <a:t>2. Short time regime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4152135" y="2072159"/>
                  <a:ext cx="12162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135" y="2072159"/>
                  <a:ext cx="1216230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ovéPole 17"/>
            <p:cNvSpPr txBox="1"/>
            <p:nvPr/>
          </p:nvSpPr>
          <p:spPr>
            <a:xfrm>
              <a:off x="4000760" y="2428394"/>
              <a:ext cx="149286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Gaussian decay</a:t>
              </a: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4152135" y="5408449"/>
            <a:ext cx="1755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survival collapse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80512" y="3867078"/>
            <a:ext cx="2578956" cy="110799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3. </a:t>
            </a:r>
            <a:r>
              <a:rPr lang="en-GB" dirty="0" err="1" smtClean="0">
                <a:solidFill>
                  <a:srgbClr val="339933"/>
                </a:solidFill>
                <a:latin typeface="Trebuchet MS" pitchFamily="34" charset="0"/>
              </a:rPr>
              <a:t>Long time</a:t>
            </a:r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 regime</a:t>
            </a:r>
          </a:p>
          <a:p>
            <a:r>
              <a:rPr lang="en-GB" sz="1600" dirty="0" smtClean="0">
                <a:latin typeface="Trebuchet MS" pitchFamily="34" charset="0"/>
              </a:rPr>
              <a:t>(power-law modulated oscillations of different origin can appear)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137565" y="2065662"/>
                <a:ext cx="3011560" cy="172085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dirty="0" smtClean="0">
                    <a:solidFill>
                      <a:srgbClr val="339933"/>
                    </a:solidFill>
                    <a:latin typeface="Trebuchet MS" pitchFamily="34" charset="0"/>
                  </a:rPr>
                  <a:t>4. Ultra-long time regime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IPR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var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IP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p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dirty="0" smtClean="0">
                  <a:solidFill>
                    <a:schemeClr val="tx1"/>
                  </a:solidFill>
                  <a:latin typeface="Trebuchet MS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600" dirty="0" smtClean="0">
                    <a:latin typeface="Trebuchet MS" pitchFamily="34" charset="0"/>
                  </a:rPr>
                  <a:t>saturation + quantum revivals</a:t>
                </a:r>
                <a:endParaRPr lang="en-GB" sz="1600" dirty="0" smtClean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65" y="2065662"/>
                <a:ext cx="3011560" cy="1720856"/>
              </a:xfrm>
              <a:prstGeom prst="rect">
                <a:avLst/>
              </a:prstGeom>
              <a:blipFill rotWithShape="1">
                <a:blip r:embed="rId10"/>
                <a:stretch>
                  <a:fillRect l="-1822" t="-2128" b="-3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Forward quench protocol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7" y="1183266"/>
            <a:ext cx="3829050" cy="49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712038" y="473981"/>
                <a:ext cx="140076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=0&lt;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38" y="473981"/>
                <a:ext cx="1400768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292177" y="6107141"/>
                <a:ext cx="2419928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ESQPT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/>
                          </a:rPr>
                          <m:t>𝑓</m:t>
                        </m:r>
                        <m:r>
                          <a:rPr lang="cs-CZ" sz="1600" b="0" i="1" smtClean="0">
                            <a:latin typeface="Cambria Math"/>
                          </a:rPr>
                          <m:t>,</m:t>
                        </m:r>
                        <m:r>
                          <a:rPr lang="cs-CZ" sz="16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sz="1600" b="0" i="1" smtClean="0">
                        <a:latin typeface="Cambria Math"/>
                      </a:rPr>
                      <m:t>∼(1,1)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77" y="6107141"/>
                <a:ext cx="241992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726537" y="1256151"/>
                <a:ext cx="2697018" cy="52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Trebuchet MS" pitchFamily="34" charset="0"/>
                  </a:rPr>
                  <a:t>Heisenberg </a:t>
                </a:r>
                <a:r>
                  <a:rPr lang="cs-CZ" sz="1600" dirty="0" err="1" smtClean="0">
                    <a:latin typeface="Trebuchet MS" pitchFamily="34" charset="0"/>
                  </a:rPr>
                  <a:t>time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16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/>
                          </a:rPr>
                          <m:t>2</m:t>
                        </m:r>
                        <m:r>
                          <a:rPr lang="cs-CZ" sz="16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cs-CZ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cs-CZ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cs-CZ" sz="1600" b="0" i="0" smtClean="0">
                                    <a:latin typeface="Cambria Math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cs-CZ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cs-CZ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37" y="1256151"/>
                <a:ext cx="2697018" cy="523157"/>
              </a:xfrm>
              <a:prstGeom prst="rect">
                <a:avLst/>
              </a:prstGeom>
              <a:blipFill rotWithShape="1">
                <a:blip r:embed="rId7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ál 6"/>
          <p:cNvSpPr/>
          <p:nvPr/>
        </p:nvSpPr>
        <p:spPr>
          <a:xfrm>
            <a:off x="5357139" y="1431679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Přímá spojnice 9"/>
          <p:cNvCxnSpPr/>
          <p:nvPr/>
        </p:nvCxnSpPr>
        <p:spPr>
          <a:xfrm>
            <a:off x="4978400" y="1884218"/>
            <a:ext cx="733638" cy="37869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731970" y="1821570"/>
                <a:ext cx="2761672" cy="441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Trebuchet MS" pitchFamily="34" charset="0"/>
                  </a:rPr>
                  <a:t>power-law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1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sz="1600" dirty="0" smtClean="0">
                    <a:latin typeface="Trebuchet MS" pitchFamily="34" charset="0"/>
                  </a:rPr>
                  <a:t> dependence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70" y="1821570"/>
                <a:ext cx="2761672" cy="441339"/>
              </a:xfrm>
              <a:prstGeom prst="rect">
                <a:avLst/>
              </a:prstGeom>
              <a:blipFill rotWithShape="1">
                <a:blip r:embed="rId8"/>
                <a:stretch>
                  <a:fillRect l="-110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5187428" y="2538558"/>
            <a:ext cx="3568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S. </a:t>
            </a:r>
            <a:r>
              <a:rPr lang="cs-CZ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Lerma-Hernández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4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et al.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</a:p>
          <a:p>
            <a:pPr lvl="0" algn="ctr"/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arXiv:1710.05937 [</a:t>
            </a:r>
            <a:r>
              <a:rPr lang="cs-CZ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quant-ph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] (2017)</a:t>
            </a:r>
            <a:endParaRPr lang="cs-CZ" sz="14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62400" y="1335513"/>
            <a:ext cx="336331" cy="33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4000938" y="2893613"/>
            <a:ext cx="297793" cy="24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 15"/>
          <p:cNvSpPr/>
          <p:nvPr/>
        </p:nvSpPr>
        <p:spPr>
          <a:xfrm>
            <a:off x="4004441" y="4538482"/>
            <a:ext cx="297793" cy="24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720742" y="6515471"/>
                <a:ext cx="1562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𝑗</m:t>
                      </m:r>
                      <m:r>
                        <a:rPr lang="cs-CZ" sz="1400" b="0" i="1" smtClean="0">
                          <a:latin typeface="Cambria Math"/>
                        </a:rPr>
                        <m:t>=2000, </m:t>
                      </m:r>
                      <m:r>
                        <a:rPr lang="cs-CZ" sz="1400" b="0" i="1" smtClean="0">
                          <a:latin typeface="Cambria Math"/>
                        </a:rPr>
                        <m:t>𝑀</m:t>
                      </m:r>
                      <m:r>
                        <a:rPr lang="cs-CZ" sz="1400" b="0" i="1" smtClean="0">
                          <a:latin typeface="Cambria Math"/>
                        </a:rPr>
                        <m:t>=2</m:t>
                      </m:r>
                      <m:r>
                        <a:rPr lang="cs-CZ" sz="14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42" y="6515471"/>
                <a:ext cx="1562799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354682" y="875275"/>
                <a:ext cx="1145310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82" y="875275"/>
                <a:ext cx="1145310" cy="358303"/>
              </a:xfrm>
              <a:prstGeom prst="rect">
                <a:avLst/>
              </a:prstGeom>
              <a:blipFill rotWithShape="1"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Forward quench protocol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7" y="1183266"/>
            <a:ext cx="3829050" cy="49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37" y="2703456"/>
            <a:ext cx="441769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712038" y="473981"/>
                <a:ext cx="140076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=0&lt;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38" y="473981"/>
                <a:ext cx="1400768" cy="391582"/>
              </a:xfrm>
              <a:prstGeom prst="rect">
                <a:avLst/>
              </a:prstGeom>
              <a:blipFill rotWithShape="1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838190" y="2441819"/>
                <a:ext cx="2243627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ESQPT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/>
                          </a:rPr>
                          <m:t>𝑓</m:t>
                        </m:r>
                        <m:r>
                          <a:rPr lang="cs-CZ" sz="1600" b="0" i="1" smtClean="0">
                            <a:latin typeface="Cambria Math"/>
                          </a:rPr>
                          <m:t>,</m:t>
                        </m:r>
                        <m:r>
                          <a:rPr lang="cs-CZ" sz="16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sz="1600" b="0" i="1" smtClean="0">
                        <a:latin typeface="Cambria Math"/>
                      </a:rPr>
                      <m:t>=(2,1)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90" y="2441819"/>
                <a:ext cx="2243627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292177" y="6107141"/>
                <a:ext cx="2419928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ESQPT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/>
                          </a:rPr>
                          <m:t>𝑓</m:t>
                        </m:r>
                        <m:r>
                          <a:rPr lang="cs-CZ" sz="1600" b="0" i="1" smtClean="0">
                            <a:latin typeface="Cambria Math"/>
                          </a:rPr>
                          <m:t>,</m:t>
                        </m:r>
                        <m:r>
                          <a:rPr lang="cs-CZ" sz="16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sz="1600" b="0" i="1" smtClean="0">
                        <a:latin typeface="Cambria Math"/>
                      </a:rPr>
                      <m:t>∼(1,1)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77" y="6107141"/>
                <a:ext cx="2419928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699650" y="6092000"/>
                <a:ext cx="2419928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ESQPT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/>
                          </a:rPr>
                          <m:t>𝑓</m:t>
                        </m:r>
                        <m:r>
                          <a:rPr lang="cs-CZ" sz="1600" b="0" i="1" smtClean="0">
                            <a:latin typeface="Cambria Math"/>
                          </a:rPr>
                          <m:t>,</m:t>
                        </m:r>
                        <m:r>
                          <a:rPr lang="cs-CZ" sz="16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sz="1600" b="0" i="1" smtClean="0">
                        <a:latin typeface="Cambria Math"/>
                      </a:rPr>
                      <m:t>∼(2,2)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50" y="6092000"/>
                <a:ext cx="241992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720742" y="6515471"/>
                <a:ext cx="1562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𝑗</m:t>
                      </m:r>
                      <m:r>
                        <a:rPr lang="cs-CZ" sz="1400" b="0" i="1" smtClean="0">
                          <a:latin typeface="Cambria Math"/>
                        </a:rPr>
                        <m:t>=2000, </m:t>
                      </m:r>
                      <m:r>
                        <a:rPr lang="cs-CZ" sz="1400" b="0" i="1" smtClean="0">
                          <a:latin typeface="Cambria Math"/>
                        </a:rPr>
                        <m:t>𝑀</m:t>
                      </m:r>
                      <m:r>
                        <a:rPr lang="cs-CZ" sz="1400" b="0" i="1" smtClean="0">
                          <a:latin typeface="Cambria Math"/>
                        </a:rPr>
                        <m:t>=2</m:t>
                      </m:r>
                      <m:r>
                        <a:rPr lang="cs-CZ" sz="14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42" y="6515471"/>
                <a:ext cx="156279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3962400" y="1335513"/>
            <a:ext cx="336331" cy="33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élník 18"/>
          <p:cNvSpPr/>
          <p:nvPr/>
        </p:nvSpPr>
        <p:spPr>
          <a:xfrm>
            <a:off x="4000938" y="2893613"/>
            <a:ext cx="297793" cy="24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/>
          <p:cNvSpPr/>
          <p:nvPr/>
        </p:nvSpPr>
        <p:spPr>
          <a:xfrm>
            <a:off x="4004441" y="4538482"/>
            <a:ext cx="297793" cy="24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590222" y="6504018"/>
                <a:ext cx="739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𝑗</m:t>
                      </m:r>
                      <m:r>
                        <a:rPr lang="cs-CZ" sz="14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GB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222" y="6504018"/>
                <a:ext cx="739561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3354682" y="875275"/>
                <a:ext cx="1145310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82" y="875275"/>
                <a:ext cx="1145310" cy="358303"/>
              </a:xfrm>
              <a:prstGeom prst="rect">
                <a:avLst/>
              </a:prstGeom>
              <a:blipFill rotWithShape="1">
                <a:blip r:embed="rId1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0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1" y="1259268"/>
            <a:ext cx="7309485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Backward quench protocol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54682" y="875275"/>
                <a:ext cx="114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82" y="875275"/>
                <a:ext cx="11453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81157" y="3023706"/>
                <a:ext cx="93206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∼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/>
                      </a:rPr>
                      <m:t>(1,1)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57" y="3023706"/>
                <a:ext cx="932065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8280799" y="4256760"/>
                <a:ext cx="71541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(2,1)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99" y="4256760"/>
                <a:ext cx="715415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8300281" y="2016941"/>
                <a:ext cx="71541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(2,2)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81" y="2016941"/>
                <a:ext cx="71541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2727477" y="2342238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 flipV="1">
            <a:off x="2699450" y="3484184"/>
            <a:ext cx="297793" cy="13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élník 18"/>
          <p:cNvSpPr/>
          <p:nvPr/>
        </p:nvSpPr>
        <p:spPr>
          <a:xfrm>
            <a:off x="2716966" y="4650733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/>
          <p:cNvSpPr/>
          <p:nvPr/>
        </p:nvSpPr>
        <p:spPr>
          <a:xfrm>
            <a:off x="2743285" y="5826416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délník 20"/>
          <p:cNvSpPr/>
          <p:nvPr/>
        </p:nvSpPr>
        <p:spPr>
          <a:xfrm>
            <a:off x="6646064" y="2432393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bdélník 21"/>
          <p:cNvSpPr/>
          <p:nvPr/>
        </p:nvSpPr>
        <p:spPr>
          <a:xfrm>
            <a:off x="6593513" y="3522028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bdélník 22"/>
          <p:cNvSpPr/>
          <p:nvPr/>
        </p:nvSpPr>
        <p:spPr>
          <a:xfrm>
            <a:off x="6590643" y="4671753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6590642" y="5826416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71818" y="2678649"/>
            <a:ext cx="797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rebuchet MS" pitchFamily="34" charset="0"/>
              </a:rPr>
              <a:t>Excited-State Quantum Phase Transitions (</a:t>
            </a:r>
            <a:r>
              <a:rPr lang="en-US" sz="2600" dirty="0" err="1" smtClean="0">
                <a:latin typeface="Trebuchet MS" pitchFamily="34" charset="0"/>
              </a:rPr>
              <a:t>ESQPT</a:t>
            </a:r>
            <a:r>
              <a:rPr lang="en-US" sz="2600" dirty="0" smtClean="0">
                <a:latin typeface="Trebuchet MS" pitchFamily="34" charset="0"/>
              </a:rPr>
              <a:t>)</a:t>
            </a:r>
            <a:endParaRPr lang="cs-CZ" sz="2000" dirty="0">
              <a:latin typeface="Trebuchet MS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rebuchet MS" pitchFamily="34" charset="0"/>
              </a:rPr>
              <a:t>Extended </a:t>
            </a:r>
            <a:r>
              <a:rPr lang="en-US" sz="2600" dirty="0" err="1" smtClean="0">
                <a:latin typeface="Trebuchet MS" pitchFamily="34" charset="0"/>
              </a:rPr>
              <a:t>Dicke</a:t>
            </a:r>
            <a:r>
              <a:rPr lang="en-US" sz="2600" dirty="0" smtClean="0">
                <a:latin typeface="Trebuchet MS" pitchFamily="34" charset="0"/>
              </a:rPr>
              <a:t> Model</a:t>
            </a:r>
            <a:endParaRPr lang="en-GB" sz="2000" dirty="0">
              <a:latin typeface="Trebuchet MS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rebuchet MS" pitchFamily="34" charset="0"/>
              </a:rPr>
              <a:t>Quantum quenches</a:t>
            </a:r>
            <a:r>
              <a:rPr lang="cs-CZ" sz="2600" dirty="0" smtClean="0">
                <a:latin typeface="Trebuchet MS" pitchFamily="34" charset="0"/>
              </a:rPr>
              <a:t>: </a:t>
            </a:r>
            <a:r>
              <a:rPr lang="cs-CZ" sz="2000" dirty="0" err="1" smtClean="0">
                <a:latin typeface="Trebuchet MS" pitchFamily="34" charset="0"/>
              </a:rPr>
              <a:t>backward</a:t>
            </a:r>
            <a:r>
              <a:rPr lang="cs-CZ" sz="2000" dirty="0" smtClean="0">
                <a:latin typeface="Trebuchet MS" pitchFamily="34" charset="0"/>
              </a:rPr>
              <a:t> and forward </a:t>
            </a:r>
            <a:r>
              <a:rPr lang="cs-CZ" sz="2000" dirty="0" err="1" smtClean="0">
                <a:latin typeface="Trebuchet MS" pitchFamily="34" charset="0"/>
              </a:rPr>
              <a:t>protocols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7847" y="569351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>
                <a:latin typeface="Trebuchet MS" pitchFamily="34" charset="0"/>
              </a:rPr>
              <a:t>Outline</a:t>
            </a:r>
            <a:endParaRPr lang="cs-CZ" sz="4000" u="sng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0581" y="1259268"/>
            <a:ext cx="7309485" cy="25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Heisenberg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time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23" y="890081"/>
                <a:ext cx="92363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54682" y="875275"/>
                <a:ext cx="114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82" y="875275"/>
                <a:ext cx="11453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81157" y="3023706"/>
                <a:ext cx="93206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∼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/>
                      </a:rPr>
                      <m:t>(1,1)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57" y="3023706"/>
                <a:ext cx="932065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8300281" y="2016941"/>
                <a:ext cx="71541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(2,2)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81" y="2016941"/>
                <a:ext cx="715415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4855592" y="4021550"/>
            <a:ext cx="4075365" cy="2293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18" name="Skupina 17"/>
          <p:cNvGrpSpPr/>
          <p:nvPr/>
        </p:nvGrpSpPr>
        <p:grpSpPr>
          <a:xfrm>
            <a:off x="544949" y="4033409"/>
            <a:ext cx="4075365" cy="2281382"/>
            <a:chOff x="544949" y="4033409"/>
            <a:chExt cx="4075365" cy="2281382"/>
          </a:xfrm>
        </p:grpSpPr>
        <p:grpSp>
          <p:nvGrpSpPr>
            <p:cNvPr id="10" name="Skupina 9"/>
            <p:cNvGrpSpPr/>
            <p:nvPr/>
          </p:nvGrpSpPr>
          <p:grpSpPr>
            <a:xfrm>
              <a:off x="544949" y="4033409"/>
              <a:ext cx="4075365" cy="2281382"/>
              <a:chOff x="628073" y="4033409"/>
              <a:chExt cx="4075365" cy="2281382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628073" y="4033409"/>
                <a:ext cx="4075365" cy="228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grpSp>
            <p:nvGrpSpPr>
              <p:cNvPr id="5" name="Skupina 4"/>
              <p:cNvGrpSpPr/>
              <p:nvPr/>
            </p:nvGrpSpPr>
            <p:grpSpPr>
              <a:xfrm>
                <a:off x="761641" y="4202545"/>
                <a:ext cx="3881914" cy="1838037"/>
                <a:chOff x="761641" y="4202545"/>
                <a:chExt cx="3881914" cy="1838037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2"/>
                <a:stretch/>
              </p:blipFill>
              <p:spPr bwMode="auto">
                <a:xfrm>
                  <a:off x="761641" y="4202545"/>
                  <a:ext cx="3881914" cy="1713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Obdélník 3"/>
                <p:cNvSpPr/>
                <p:nvPr/>
              </p:nvSpPr>
              <p:spPr>
                <a:xfrm>
                  <a:off x="761641" y="4879482"/>
                  <a:ext cx="494504" cy="1161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</p:grpSp>
        </p:grp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037" y="5860832"/>
              <a:ext cx="251364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4981896" y="4098323"/>
            <a:ext cx="3838575" cy="2195897"/>
            <a:chOff x="4981896" y="4098323"/>
            <a:chExt cx="3838575" cy="219589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8"/>
            <a:stretch/>
          </p:blipFill>
          <p:spPr bwMode="auto">
            <a:xfrm>
              <a:off x="4981896" y="4098323"/>
              <a:ext cx="3838575" cy="219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délník 16"/>
            <p:cNvSpPr/>
            <p:nvPr/>
          </p:nvSpPr>
          <p:spPr>
            <a:xfrm>
              <a:off x="4981896" y="4879482"/>
              <a:ext cx="187732" cy="116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2727477" y="2342238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 flipV="1">
            <a:off x="2699450" y="3484184"/>
            <a:ext cx="297793" cy="13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6646064" y="2432393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593513" y="3522028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6"/>
          <a:stretch/>
        </p:blipFill>
        <p:spPr bwMode="auto">
          <a:xfrm>
            <a:off x="4703438" y="1259268"/>
            <a:ext cx="3566628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Influence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of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chaos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8280799" y="4256760"/>
                <a:ext cx="71541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(2,1)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99" y="4256760"/>
                <a:ext cx="71541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8300281" y="2016941"/>
                <a:ext cx="71541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(2,2)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81" y="2016941"/>
                <a:ext cx="71541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6" y="1570380"/>
            <a:ext cx="3955612" cy="295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61642" y="982281"/>
                <a:ext cx="4124394" cy="68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Peres </a:t>
                </a:r>
                <a:r>
                  <a:rPr lang="cs-CZ" b="1" dirty="0" err="1" smtClean="0">
                    <a:solidFill>
                      <a:srgbClr val="339933"/>
                    </a:solidFill>
                    <a:latin typeface="Trebuchet MS" pitchFamily="34" charset="0"/>
                  </a:rPr>
                  <a:t>latttice</a:t>
                </a:r>
                <a:r>
                  <a:rPr lang="cs-CZ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: </a:t>
                </a:r>
                <a:r>
                  <a:rPr lang="cs-CZ" dirty="0" err="1" smtClean="0">
                    <a:latin typeface="Trebuchet MS" pitchFamily="34" charset="0"/>
                  </a:rPr>
                  <a:t>quantum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expectation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value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𝑓𝑙</m:t>
                            </m:r>
                          </m:sub>
                        </m:sSub>
                      </m:e>
                      <m:e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𝑓𝑙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>
                    <a:latin typeface="Trebuchet MS" pitchFamily="34" charset="0"/>
                  </a:rPr>
                  <a:t> vs. </a:t>
                </a:r>
                <a:r>
                  <a:rPr lang="cs-CZ" dirty="0" err="1" smtClean="0">
                    <a:latin typeface="Trebuchet MS" pitchFamily="34" charset="0"/>
                  </a:rPr>
                  <a:t>energy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𝑙</m:t>
                    </m:r>
                  </m:oMath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2" y="982281"/>
                <a:ext cx="4124394" cy="688394"/>
              </a:xfrm>
              <a:prstGeom prst="rect">
                <a:avLst/>
              </a:prstGeom>
              <a:blipFill rotWithShape="1">
                <a:blip r:embed="rId9"/>
                <a:stretch>
                  <a:fillRect l="-1329" t="-5310" b="-8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752405" y="4535061"/>
            <a:ext cx="394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LDS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encoded</a:t>
            </a:r>
            <a:r>
              <a:rPr lang="cs-CZ" sz="1600" dirty="0" smtClean="0">
                <a:latin typeface="Trebuchet MS" pitchFamily="34" charset="0"/>
              </a:rPr>
              <a:t> in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size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b="1" dirty="0" smtClean="0">
                <a:solidFill>
                  <a:srgbClr val="0070C0"/>
                </a:solidFill>
                <a:latin typeface="Trebuchet MS" pitchFamily="34" charset="0"/>
              </a:rPr>
              <a:t>blue </a:t>
            </a:r>
            <a:r>
              <a:rPr lang="cs-CZ" sz="1600" b="1" dirty="0" err="1" smtClean="0">
                <a:solidFill>
                  <a:srgbClr val="0070C0"/>
                </a:solidFill>
                <a:latin typeface="Trebuchet MS" pitchFamily="34" charset="0"/>
              </a:rPr>
              <a:t>dots</a:t>
            </a:r>
            <a:endParaRPr lang="en-GB" sz="1600" b="1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646064" y="2432393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bdélník 21"/>
          <p:cNvSpPr/>
          <p:nvPr/>
        </p:nvSpPr>
        <p:spPr>
          <a:xfrm>
            <a:off x="6593513" y="3522028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bdélník 22"/>
          <p:cNvSpPr/>
          <p:nvPr/>
        </p:nvSpPr>
        <p:spPr>
          <a:xfrm>
            <a:off x="6590643" y="4671753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6590642" y="5826416"/>
            <a:ext cx="297793" cy="12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1185941" y="3772887"/>
            <a:ext cx="297793" cy="22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38" y="1483496"/>
            <a:ext cx="3931920" cy="422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limit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𝛿</m:t>
                      </m:r>
                      <m:r>
                        <a:rPr lang="cs-CZ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5" y="890081"/>
                <a:ext cx="92363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26" y="890081"/>
                <a:ext cx="114531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8354694" y="3331731"/>
                <a:ext cx="715415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(2,1)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694" y="3331731"/>
                <a:ext cx="71541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6" y="1772516"/>
            <a:ext cx="3951032" cy="29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44067" y="5200072"/>
            <a:ext cx="257694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Trebuchet MS" pitchFamily="34" charset="0"/>
              </a:rPr>
              <a:t>Chaos </a:t>
            </a:r>
            <a:r>
              <a:rPr lang="cs-CZ" sz="2000" dirty="0" err="1" smtClean="0">
                <a:latin typeface="Trebuchet MS" pitchFamily="34" charset="0"/>
              </a:rPr>
              <a:t>suppresses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the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effect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of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ESQPT</a:t>
            </a:r>
            <a:endParaRPr lang="en-GB" sz="2000" dirty="0" smtClean="0">
              <a:latin typeface="Trebuchet MS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185941" y="3983087"/>
            <a:ext cx="297793" cy="22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 15"/>
          <p:cNvSpPr/>
          <p:nvPr/>
        </p:nvSpPr>
        <p:spPr>
          <a:xfrm>
            <a:off x="6763386" y="2532992"/>
            <a:ext cx="297793" cy="19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délník 16"/>
          <p:cNvSpPr/>
          <p:nvPr/>
        </p:nvSpPr>
        <p:spPr>
          <a:xfrm>
            <a:off x="6763385" y="3804744"/>
            <a:ext cx="297793" cy="18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6766888" y="5096495"/>
            <a:ext cx="297793" cy="18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761642" y="982281"/>
                <a:ext cx="4124394" cy="68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Peres </a:t>
                </a:r>
                <a:r>
                  <a:rPr lang="cs-CZ" b="1" dirty="0" err="1" smtClean="0">
                    <a:solidFill>
                      <a:srgbClr val="339933"/>
                    </a:solidFill>
                    <a:latin typeface="Trebuchet MS" pitchFamily="34" charset="0"/>
                  </a:rPr>
                  <a:t>latttice</a:t>
                </a:r>
                <a:r>
                  <a:rPr lang="cs-CZ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: </a:t>
                </a:r>
                <a:r>
                  <a:rPr lang="cs-CZ" dirty="0" err="1" smtClean="0">
                    <a:latin typeface="Trebuchet MS" pitchFamily="34" charset="0"/>
                  </a:rPr>
                  <a:t>quantum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expectation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value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𝑓𝑙</m:t>
                            </m:r>
                          </m:sub>
                        </m:sSub>
                      </m:e>
                      <m:e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𝑓𝑙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>
                    <a:latin typeface="Trebuchet MS" pitchFamily="34" charset="0"/>
                  </a:rPr>
                  <a:t> vs. </a:t>
                </a:r>
                <a:r>
                  <a:rPr lang="cs-CZ" dirty="0" err="1" smtClean="0">
                    <a:latin typeface="Trebuchet MS" pitchFamily="34" charset="0"/>
                  </a:rPr>
                  <a:t>energy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𝑙</m:t>
                    </m:r>
                  </m:oMath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2" y="982281"/>
                <a:ext cx="4124394" cy="688394"/>
              </a:xfrm>
              <a:prstGeom prst="rect">
                <a:avLst/>
              </a:prstGeom>
              <a:blipFill rotWithShape="1">
                <a:blip r:embed="rId8"/>
                <a:stretch>
                  <a:fillRect l="-1329" t="-5310" b="-8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limit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6" y="1772516"/>
            <a:ext cx="3951032" cy="29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02" y="1952622"/>
            <a:ext cx="3912870" cy="276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858981" y="5061520"/>
            <a:ext cx="620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rebuchet MS" pitchFamily="34" charset="0"/>
              </a:rPr>
              <a:t>However</a:t>
            </a:r>
            <a:r>
              <a:rPr lang="cs-CZ" dirty="0" smtClean="0">
                <a:latin typeface="Trebuchet MS" pitchFamily="34" charset="0"/>
              </a:rPr>
              <a:t>, </a:t>
            </a:r>
            <a:r>
              <a:rPr lang="cs-CZ" dirty="0" err="1" smtClean="0">
                <a:latin typeface="Trebuchet MS" pitchFamily="34" charset="0"/>
              </a:rPr>
              <a:t>if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one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searches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thoroughly</a:t>
            </a:r>
            <a:r>
              <a:rPr lang="cs-CZ" dirty="0" smtClean="0">
                <a:latin typeface="Trebuchet MS" pitchFamily="34" charset="0"/>
              </a:rPr>
              <a:t>...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85941" y="3983087"/>
            <a:ext cx="297793" cy="22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limit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6" y="1772516"/>
            <a:ext cx="3951032" cy="29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58981" y="5061520"/>
            <a:ext cx="620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rebuchet MS" pitchFamily="34" charset="0"/>
              </a:rPr>
              <a:t>However</a:t>
            </a:r>
            <a:r>
              <a:rPr lang="cs-CZ" dirty="0" smtClean="0">
                <a:latin typeface="Trebuchet MS" pitchFamily="34" charset="0"/>
              </a:rPr>
              <a:t>, </a:t>
            </a:r>
            <a:r>
              <a:rPr lang="cs-CZ" dirty="0" err="1" smtClean="0">
                <a:latin typeface="Trebuchet MS" pitchFamily="34" charset="0"/>
              </a:rPr>
              <a:t>if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one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searches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thoroughly</a:t>
            </a:r>
            <a:r>
              <a:rPr lang="cs-CZ" dirty="0" smtClean="0">
                <a:latin typeface="Trebuchet MS" pitchFamily="34" charset="0"/>
              </a:rPr>
              <a:t>...</a:t>
            </a:r>
            <a:endParaRPr lang="en-GB" dirty="0" smtClean="0">
              <a:latin typeface="Trebuchet M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83" y="1960436"/>
            <a:ext cx="3888063" cy="27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44436" y="5532473"/>
            <a:ext cx="64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itchFamily="34" charset="0"/>
              </a:rPr>
              <a:t>... </a:t>
            </a:r>
            <a:r>
              <a:rPr lang="cs-CZ" dirty="0" err="1" smtClean="0">
                <a:latin typeface="Trebuchet MS" pitchFamily="34" charset="0"/>
              </a:rPr>
              <a:t>the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fingerprints</a:t>
            </a:r>
            <a:r>
              <a:rPr lang="cs-CZ" dirty="0" smtClean="0">
                <a:latin typeface="Trebuchet MS" pitchFamily="34" charset="0"/>
              </a:rPr>
              <a:t> are </a:t>
            </a:r>
            <a:r>
              <a:rPr lang="cs-CZ" dirty="0" err="1" smtClean="0">
                <a:latin typeface="Trebuchet MS" pitchFamily="34" charset="0"/>
              </a:rPr>
              <a:t>hidden</a:t>
            </a:r>
            <a:r>
              <a:rPr lang="cs-CZ" dirty="0" smtClean="0">
                <a:latin typeface="Trebuchet MS" pitchFamily="34" charset="0"/>
              </a:rPr>
              <a:t> in </a:t>
            </a:r>
            <a:r>
              <a:rPr lang="cs-CZ" dirty="0" err="1" smtClean="0">
                <a:latin typeface="Trebuchet MS" pitchFamily="34" charset="0"/>
              </a:rPr>
              <a:t>the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splitting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of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the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LDS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85941" y="3983087"/>
            <a:ext cx="297793" cy="22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1619"/>
          <a:stretch/>
        </p:blipFill>
        <p:spPr bwMode="auto">
          <a:xfrm>
            <a:off x="515180" y="2172078"/>
            <a:ext cx="8598179" cy="338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Observables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61641" y="923636"/>
                <a:ext cx="6867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Trebuchet MS" pitchFamily="34" charset="0"/>
                  </a:rPr>
                  <a:t>- </a:t>
                </a:r>
                <a:r>
                  <a:rPr lang="cs-CZ" dirty="0" err="1" smtClean="0">
                    <a:latin typeface="Trebuchet MS" pitchFamily="34" charset="0"/>
                  </a:rPr>
                  <a:t>average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number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of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photons</a:t>
                </a:r>
                <a:r>
                  <a:rPr lang="cs-CZ" dirty="0" smtClean="0">
                    <a:latin typeface="Trebuchet MS" pitchFamily="34" charset="0"/>
                  </a:rPr>
                  <a:t> in </a:t>
                </a:r>
                <a:r>
                  <a:rPr lang="cs-CZ" dirty="0" err="1" smtClean="0">
                    <a:latin typeface="Trebuchet MS" pitchFamily="34" charset="0"/>
                  </a:rPr>
                  <a:t>the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cavity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1" y="923636"/>
                <a:ext cx="686759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99" t="-100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248723" y="1833524"/>
                <a:ext cx="1428738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cs-CZ" sz="1600" b="0" i="1" smtClean="0">
                          <a:latin typeface="Cambria Math"/>
                        </a:rPr>
                        <m:t>=(2,1)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23" y="1833524"/>
                <a:ext cx="142873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3035762" y="2301432"/>
            <a:ext cx="297793" cy="22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8303" y="2322281"/>
            <a:ext cx="297793" cy="22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8703105" y="2301432"/>
            <a:ext cx="297793" cy="17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3014742" y="3865157"/>
            <a:ext cx="297793" cy="17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5899833" y="4127746"/>
            <a:ext cx="297793" cy="17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 15"/>
          <p:cNvSpPr/>
          <p:nvPr/>
        </p:nvSpPr>
        <p:spPr>
          <a:xfrm>
            <a:off x="8666256" y="4214370"/>
            <a:ext cx="297793" cy="17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320" y="255958"/>
            <a:ext cx="23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Trebuchet MS" pitchFamily="34" charset="0"/>
              </a:rPr>
              <a:t>Summary</a:t>
            </a:r>
            <a:endParaRPr lang="cs-CZ" sz="3200" u="sng" dirty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31020" y="255958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 err="1">
                <a:latin typeface="Trebuchet MS" pitchFamily="34" charset="0"/>
              </a:rPr>
              <a:t>Thanks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for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your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attention</a:t>
            </a:r>
            <a:endParaRPr lang="cs-CZ" sz="3200" cap="small" dirty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2662" y="974331"/>
            <a:ext cx="484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1. </a:t>
            </a:r>
            <a:r>
              <a:rPr lang="en-GB" dirty="0" err="1" smtClean="0">
                <a:solidFill>
                  <a:srgbClr val="339933"/>
                </a:solidFill>
                <a:latin typeface="Trebuchet MS" pitchFamily="34" charset="0"/>
              </a:rPr>
              <a:t>ESQPT</a:t>
            </a:r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 stabilizes the initial state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35267" y="1331494"/>
            <a:ext cx="749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>
                <a:latin typeface="Trebuchet MS" pitchFamily="34" charset="0"/>
              </a:rPr>
              <a:t>forward quenches across the </a:t>
            </a:r>
            <a:r>
              <a:rPr lang="en-GB" sz="1600" dirty="0" err="1" smtClean="0">
                <a:latin typeface="Trebuchet MS" pitchFamily="34" charset="0"/>
              </a:rPr>
              <a:t>QPT</a:t>
            </a:r>
            <a:r>
              <a:rPr lang="en-GB" sz="1600" dirty="0" smtClean="0">
                <a:latin typeface="Trebuchet MS" pitchFamily="34" charset="0"/>
              </a:rPr>
              <a:t> to the </a:t>
            </a:r>
            <a:r>
              <a:rPr lang="en-GB" sz="1600" dirty="0" err="1" smtClean="0">
                <a:latin typeface="Trebuchet MS" pitchFamily="34" charset="0"/>
              </a:rPr>
              <a:t>ESQPT</a:t>
            </a:r>
            <a:r>
              <a:rPr lang="en-GB" sz="1600" dirty="0" smtClean="0">
                <a:latin typeface="Trebuchet MS" pitchFamily="34" charset="0"/>
              </a:rPr>
              <a:t> regions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Trebuchet MS" pitchFamily="34" charset="0"/>
              </a:rPr>
              <a:t>in the non-</a:t>
            </a:r>
            <a:r>
              <a:rPr lang="en-GB" sz="1600" dirty="0" err="1" smtClean="0">
                <a:latin typeface="Trebuchet MS" pitchFamily="34" charset="0"/>
              </a:rPr>
              <a:t>integrable</a:t>
            </a:r>
            <a:r>
              <a:rPr lang="en-GB" sz="1600" dirty="0" smtClean="0">
                <a:latin typeface="Trebuchet MS" pitchFamily="34" charset="0"/>
              </a:rPr>
              <a:t> case the stabilization is stronger for longer quenches to the </a:t>
            </a:r>
            <a:r>
              <a:rPr lang="en-GB" sz="1600" dirty="0" err="1" smtClean="0">
                <a:latin typeface="Trebuchet MS" pitchFamily="34" charset="0"/>
              </a:rPr>
              <a:t>ESQPT</a:t>
            </a:r>
            <a:r>
              <a:rPr lang="en-GB" sz="1600" dirty="0" smtClean="0">
                <a:latin typeface="Trebuchet MS" pitchFamily="34" charset="0"/>
              </a:rPr>
              <a:t> between TC and N phase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72662" y="2151487"/>
            <a:ext cx="631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C3300"/>
                </a:solidFill>
                <a:latin typeface="Trebuchet MS" pitchFamily="34" charset="0"/>
              </a:rPr>
              <a:t>2. </a:t>
            </a:r>
            <a:r>
              <a:rPr lang="en-GB" dirty="0" err="1" smtClean="0">
                <a:solidFill>
                  <a:srgbClr val="CC3300"/>
                </a:solidFill>
                <a:latin typeface="Trebuchet MS" pitchFamily="34" charset="0"/>
              </a:rPr>
              <a:t>ESQPT</a:t>
            </a:r>
            <a:r>
              <a:rPr lang="en-GB" dirty="0" smtClean="0">
                <a:solidFill>
                  <a:srgbClr val="CC3300"/>
                </a:solidFill>
                <a:latin typeface="Trebuchet MS" pitchFamily="34" charset="0"/>
              </a:rPr>
              <a:t> speeds up the onset of the saturation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35266" y="2508616"/>
            <a:ext cx="749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>
                <a:latin typeface="Trebuchet MS" pitchFamily="34" charset="0"/>
              </a:rPr>
              <a:t>backward quenches from the ground state to the </a:t>
            </a:r>
            <a:r>
              <a:rPr lang="en-GB" sz="1600" dirty="0" err="1" smtClean="0">
                <a:latin typeface="Trebuchet MS" pitchFamily="34" charset="0"/>
              </a:rPr>
              <a:t>ESQPT</a:t>
            </a:r>
            <a:r>
              <a:rPr lang="en-GB" sz="1600" dirty="0" smtClean="0">
                <a:latin typeface="Trebuchet MS" pitchFamily="34" charset="0"/>
              </a:rPr>
              <a:t> regions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Trebuchet MS" pitchFamily="34" charset="0"/>
              </a:rPr>
              <a:t>in non-</a:t>
            </a:r>
            <a:r>
              <a:rPr lang="en-GB" sz="1600" dirty="0" err="1" smtClean="0">
                <a:latin typeface="Trebuchet MS" pitchFamily="34" charset="0"/>
              </a:rPr>
              <a:t>integrable</a:t>
            </a:r>
            <a:r>
              <a:rPr lang="en-GB" sz="1600" dirty="0" smtClean="0">
                <a:latin typeface="Trebuchet MS" pitchFamily="34" charset="0"/>
              </a:rPr>
              <a:t> systems strongly disturbed by chaos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26592" y="3270223"/>
            <a:ext cx="320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Trebuchet MS" pitchFamily="34" charset="0"/>
              </a:rPr>
              <a:t>Selected bibliography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60236" y="3670333"/>
            <a:ext cx="242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Extended </a:t>
            </a:r>
            <a:r>
              <a:rPr lang="en-GB" sz="1600" dirty="0" err="1" smtClean="0">
                <a:latin typeface="Trebuchet MS" pitchFamily="34" charset="0"/>
              </a:rPr>
              <a:t>Dicke</a:t>
            </a:r>
            <a:r>
              <a:rPr lang="en-GB" sz="1600" dirty="0" smtClean="0">
                <a:latin typeface="Trebuchet MS" pitchFamily="34" charset="0"/>
              </a:rPr>
              <a:t> Model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72662" y="3951939"/>
            <a:ext cx="65899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 smtClean="0">
                <a:latin typeface="Book Antiqua" panose="02040602050305030304" pitchFamily="18" charset="0"/>
              </a:rPr>
              <a:t>R.H</a:t>
            </a:r>
            <a:r>
              <a:rPr lang="en-GB" sz="1500" dirty="0" smtClean="0">
                <a:latin typeface="Book Antiqua" panose="02040602050305030304" pitchFamily="18" charset="0"/>
              </a:rPr>
              <a:t>. </a:t>
            </a:r>
            <a:r>
              <a:rPr lang="en-GB" sz="1500" dirty="0" err="1" smtClean="0">
                <a:latin typeface="Book Antiqua" panose="02040602050305030304" pitchFamily="18" charset="0"/>
              </a:rPr>
              <a:t>Dicke</a:t>
            </a:r>
            <a:r>
              <a:rPr lang="en-GB" sz="1500" dirty="0" smtClean="0">
                <a:latin typeface="Book Antiqua" panose="02040602050305030304" pitchFamily="18" charset="0"/>
              </a:rPr>
              <a:t>, Phys. Rev. </a:t>
            </a:r>
            <a:r>
              <a:rPr lang="en-GB" sz="1500" b="1" dirty="0" smtClean="0">
                <a:latin typeface="Book Antiqua" panose="02040602050305030304" pitchFamily="18" charset="0"/>
              </a:rPr>
              <a:t>93</a:t>
            </a:r>
            <a:r>
              <a:rPr lang="en-GB" sz="1500" dirty="0" smtClean="0">
                <a:latin typeface="Book Antiqua" panose="02040602050305030304" pitchFamily="18" charset="0"/>
              </a:rPr>
              <a:t>, 99 (1954)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Book Antiqua" panose="02040602050305030304" pitchFamily="18" charset="0"/>
              </a:rPr>
              <a:t>T. </a:t>
            </a:r>
            <a:r>
              <a:rPr lang="en-GB" sz="1500" dirty="0" err="1" smtClean="0">
                <a:latin typeface="Book Antiqua" panose="02040602050305030304" pitchFamily="18" charset="0"/>
              </a:rPr>
              <a:t>Brandes</a:t>
            </a:r>
            <a:r>
              <a:rPr lang="en-GB" sz="1500" dirty="0" smtClean="0">
                <a:latin typeface="Book Antiqua" panose="02040602050305030304" pitchFamily="18" charset="0"/>
              </a:rPr>
              <a:t>, Phys. Rev. E </a:t>
            </a:r>
            <a:r>
              <a:rPr lang="en-GB" sz="1500" b="1" dirty="0" smtClean="0">
                <a:latin typeface="Book Antiqua" panose="02040602050305030304" pitchFamily="18" charset="0"/>
              </a:rPr>
              <a:t>88</a:t>
            </a:r>
            <a:r>
              <a:rPr lang="en-GB" sz="1500" dirty="0" smtClean="0">
                <a:latin typeface="Book Antiqua" panose="02040602050305030304" pitchFamily="18" charset="0"/>
              </a:rPr>
              <a:t>, 032133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Book Antiqua" panose="02040602050305030304" pitchFamily="18" charset="0"/>
              </a:rPr>
              <a:t>M. </a:t>
            </a:r>
            <a:r>
              <a:rPr lang="en-GB" sz="1500" dirty="0" err="1" smtClean="0">
                <a:latin typeface="Book Antiqua" panose="02040602050305030304" pitchFamily="18" charset="0"/>
              </a:rPr>
              <a:t>Kloc</a:t>
            </a:r>
            <a:r>
              <a:rPr lang="en-GB" sz="1500" dirty="0" smtClean="0">
                <a:latin typeface="Book Antiqua" panose="02040602050305030304" pitchFamily="18" charset="0"/>
              </a:rPr>
              <a:t>, P. </a:t>
            </a:r>
            <a:r>
              <a:rPr lang="en-GB" sz="1500" dirty="0" err="1" smtClean="0">
                <a:latin typeface="Book Antiqua" panose="02040602050305030304" pitchFamily="18" charset="0"/>
              </a:rPr>
              <a:t>Str</a:t>
            </a:r>
            <a:r>
              <a:rPr lang="cs-CZ" sz="1500" dirty="0" err="1" smtClean="0">
                <a:latin typeface="Book Antiqua" panose="02040602050305030304" pitchFamily="18" charset="0"/>
              </a:rPr>
              <a:t>ánský</a:t>
            </a:r>
            <a:r>
              <a:rPr lang="cs-CZ" sz="1500" dirty="0" smtClean="0">
                <a:latin typeface="Book Antiqua" panose="02040602050305030304" pitchFamily="18" charset="0"/>
              </a:rPr>
              <a:t>, P. Cejnar, Ann. </a:t>
            </a:r>
            <a:r>
              <a:rPr lang="cs-CZ" sz="1500" dirty="0" err="1" smtClean="0">
                <a:latin typeface="Book Antiqua" panose="02040602050305030304" pitchFamily="18" charset="0"/>
              </a:rPr>
              <a:t>Phys</a:t>
            </a:r>
            <a:r>
              <a:rPr lang="cs-CZ" sz="1500" dirty="0" smtClean="0">
                <a:latin typeface="Book Antiqua" panose="02040602050305030304" pitchFamily="18" charset="0"/>
              </a:rPr>
              <a:t>. </a:t>
            </a:r>
            <a:r>
              <a:rPr lang="en-US" sz="1500" b="1" dirty="0" smtClean="0">
                <a:latin typeface="Book Antiqua" panose="02040602050305030304" pitchFamily="18" charset="0"/>
              </a:rPr>
              <a:t>382</a:t>
            </a:r>
            <a:r>
              <a:rPr lang="en-US" sz="1500" dirty="0" smtClean="0">
                <a:latin typeface="Book Antiqua" panose="02040602050305030304" pitchFamily="18" charset="0"/>
              </a:rPr>
              <a:t>, 85 (2017)</a:t>
            </a:r>
            <a:endParaRPr lang="en-GB" sz="1500" dirty="0" smtClean="0">
              <a:latin typeface="Book Antiqua" panose="0204060205030503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60235" y="4763506"/>
            <a:ext cx="391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Quantum quenches and </a:t>
            </a:r>
            <a:r>
              <a:rPr lang="en-GB" sz="1600" dirty="0" err="1" smtClean="0">
                <a:latin typeface="Trebuchet MS" pitchFamily="34" charset="0"/>
              </a:rPr>
              <a:t>ESQPT</a:t>
            </a:r>
            <a:endParaRPr lang="en-GB" sz="1600" dirty="0" smtClean="0">
              <a:latin typeface="Trebuchet MS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2659" y="5049510"/>
            <a:ext cx="65899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ook Antiqua" panose="02040602050305030304" pitchFamily="18" charset="0"/>
              </a:rPr>
              <a:t>P. P</a:t>
            </a:r>
            <a:r>
              <a:rPr lang="cs-CZ" sz="1500" dirty="0" err="1" smtClean="0">
                <a:latin typeface="Book Antiqua" panose="02040602050305030304" pitchFamily="18" charset="0"/>
              </a:rPr>
              <a:t>érez-Fernández</a:t>
            </a:r>
            <a:r>
              <a:rPr lang="cs-CZ" sz="1500" dirty="0" smtClean="0">
                <a:latin typeface="Book Antiqua" panose="02040602050305030304" pitchFamily="18" charset="0"/>
              </a:rPr>
              <a:t> et al., </a:t>
            </a:r>
            <a:r>
              <a:rPr lang="cs-CZ" sz="1500" dirty="0" err="1" smtClean="0">
                <a:latin typeface="Book Antiqua" panose="02040602050305030304" pitchFamily="18" charset="0"/>
              </a:rPr>
              <a:t>Phys</a:t>
            </a:r>
            <a:r>
              <a:rPr lang="cs-CZ" sz="1500" dirty="0" smtClean="0">
                <a:latin typeface="Book Antiqua" panose="02040602050305030304" pitchFamily="18" charset="0"/>
              </a:rPr>
              <a:t>. </a:t>
            </a:r>
            <a:r>
              <a:rPr lang="cs-CZ" sz="1500" dirty="0" err="1" smtClean="0">
                <a:latin typeface="Book Antiqua" panose="02040602050305030304" pitchFamily="18" charset="0"/>
              </a:rPr>
              <a:t>Rev</a:t>
            </a:r>
            <a:r>
              <a:rPr lang="cs-CZ" sz="1500" dirty="0" smtClean="0">
                <a:latin typeface="Book Antiqua" panose="02040602050305030304" pitchFamily="18" charset="0"/>
              </a:rPr>
              <a:t>. A </a:t>
            </a:r>
            <a:r>
              <a:rPr lang="cs-CZ" sz="1500" b="1" dirty="0" smtClean="0">
                <a:latin typeface="Book Antiqua" panose="02040602050305030304" pitchFamily="18" charset="0"/>
              </a:rPr>
              <a:t>83</a:t>
            </a:r>
            <a:r>
              <a:rPr lang="cs-CZ" sz="1500" dirty="0" smtClean="0">
                <a:latin typeface="Book Antiqua" panose="02040602050305030304" pitchFamily="18" charset="0"/>
              </a:rPr>
              <a:t>, 033802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 smtClean="0">
                <a:latin typeface="Book Antiqua" panose="02040602050305030304" pitchFamily="18" charset="0"/>
              </a:rPr>
              <a:t>L.F</a:t>
            </a:r>
            <a:r>
              <a:rPr lang="cs-CZ" sz="1500" dirty="0" smtClean="0">
                <a:latin typeface="Book Antiqua" panose="02040602050305030304" pitchFamily="18" charset="0"/>
              </a:rPr>
              <a:t>. Santos, F. </a:t>
            </a:r>
            <a:r>
              <a:rPr lang="cs-CZ" sz="1500" dirty="0" err="1" smtClean="0">
                <a:latin typeface="Book Antiqua" panose="02040602050305030304" pitchFamily="18" charset="0"/>
              </a:rPr>
              <a:t>Pérez-Bernal</a:t>
            </a:r>
            <a:r>
              <a:rPr lang="cs-CZ" sz="1500" dirty="0" smtClean="0">
                <a:latin typeface="Book Antiqua" panose="02040602050305030304" pitchFamily="18" charset="0"/>
              </a:rPr>
              <a:t>, </a:t>
            </a:r>
            <a:r>
              <a:rPr lang="cs-CZ" sz="1500" dirty="0" err="1" smtClean="0">
                <a:latin typeface="Book Antiqua" panose="02040602050305030304" pitchFamily="18" charset="0"/>
              </a:rPr>
              <a:t>Phys</a:t>
            </a:r>
            <a:r>
              <a:rPr lang="cs-CZ" sz="1500" dirty="0" smtClean="0">
                <a:latin typeface="Book Antiqua" panose="02040602050305030304" pitchFamily="18" charset="0"/>
              </a:rPr>
              <a:t>. </a:t>
            </a:r>
            <a:r>
              <a:rPr lang="cs-CZ" sz="1500" dirty="0" err="1" smtClean="0">
                <a:latin typeface="Book Antiqua" panose="02040602050305030304" pitchFamily="18" charset="0"/>
              </a:rPr>
              <a:t>Rev</a:t>
            </a:r>
            <a:r>
              <a:rPr lang="cs-CZ" sz="1500" dirty="0" smtClean="0">
                <a:latin typeface="Book Antiqua" panose="02040602050305030304" pitchFamily="18" charset="0"/>
              </a:rPr>
              <a:t>. A </a:t>
            </a:r>
            <a:r>
              <a:rPr lang="cs-CZ" sz="1500" b="1" dirty="0" smtClean="0">
                <a:latin typeface="Book Antiqua" panose="02040602050305030304" pitchFamily="18" charset="0"/>
              </a:rPr>
              <a:t>92</a:t>
            </a:r>
            <a:r>
              <a:rPr lang="cs-CZ" sz="1500" dirty="0" smtClean="0">
                <a:latin typeface="Book Antiqua" panose="02040602050305030304" pitchFamily="18" charset="0"/>
              </a:rPr>
              <a:t>, 050101(R)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 smtClean="0">
                <a:latin typeface="Book Antiqua" panose="02040602050305030304" pitchFamily="18" charset="0"/>
              </a:rPr>
              <a:t>L.F</a:t>
            </a:r>
            <a:r>
              <a:rPr lang="cs-CZ" sz="1500" dirty="0" smtClean="0">
                <a:latin typeface="Book Antiqua" panose="02040602050305030304" pitchFamily="18" charset="0"/>
              </a:rPr>
              <a:t>. Santos, M. </a:t>
            </a:r>
            <a:r>
              <a:rPr lang="cs-CZ" sz="1500" dirty="0" err="1" smtClean="0">
                <a:latin typeface="Book Antiqua" panose="02040602050305030304" pitchFamily="18" charset="0"/>
              </a:rPr>
              <a:t>Távora</a:t>
            </a:r>
            <a:r>
              <a:rPr lang="cs-CZ" sz="1500" dirty="0" smtClean="0">
                <a:latin typeface="Book Antiqua" panose="02040602050305030304" pitchFamily="18" charset="0"/>
              </a:rPr>
              <a:t>, F. </a:t>
            </a:r>
            <a:r>
              <a:rPr lang="cs-CZ" sz="1500" dirty="0" err="1" smtClean="0">
                <a:latin typeface="Book Antiqua" panose="02040602050305030304" pitchFamily="18" charset="0"/>
              </a:rPr>
              <a:t>Pérez-Bernal</a:t>
            </a:r>
            <a:r>
              <a:rPr lang="cs-CZ" sz="1500" dirty="0" smtClean="0">
                <a:latin typeface="Book Antiqua" panose="02040602050305030304" pitchFamily="18" charset="0"/>
              </a:rPr>
              <a:t>, </a:t>
            </a:r>
            <a:r>
              <a:rPr lang="cs-CZ" sz="1500" dirty="0" err="1" smtClean="0">
                <a:latin typeface="Book Antiqua" panose="02040602050305030304" pitchFamily="18" charset="0"/>
              </a:rPr>
              <a:t>Phys</a:t>
            </a:r>
            <a:r>
              <a:rPr lang="cs-CZ" sz="1500" dirty="0" smtClean="0">
                <a:latin typeface="Book Antiqua" panose="02040602050305030304" pitchFamily="18" charset="0"/>
              </a:rPr>
              <a:t>. </a:t>
            </a:r>
            <a:r>
              <a:rPr lang="cs-CZ" sz="1500" dirty="0" err="1" smtClean="0">
                <a:latin typeface="Book Antiqua" panose="02040602050305030304" pitchFamily="18" charset="0"/>
              </a:rPr>
              <a:t>Rev</a:t>
            </a:r>
            <a:r>
              <a:rPr lang="cs-CZ" sz="1500" dirty="0" smtClean="0">
                <a:latin typeface="Book Antiqua" panose="02040602050305030304" pitchFamily="18" charset="0"/>
              </a:rPr>
              <a:t>. A </a:t>
            </a:r>
            <a:r>
              <a:rPr lang="cs-CZ" sz="1500" b="1" dirty="0" smtClean="0">
                <a:latin typeface="Book Antiqua" panose="02040602050305030304" pitchFamily="18" charset="0"/>
              </a:rPr>
              <a:t>94</a:t>
            </a:r>
            <a:r>
              <a:rPr lang="cs-CZ" sz="1500" dirty="0" smtClean="0">
                <a:latin typeface="Book Antiqua" panose="02040602050305030304" pitchFamily="18" charset="0"/>
              </a:rPr>
              <a:t>, 012113 (2016)</a:t>
            </a:r>
            <a:endParaRPr lang="en-GB" sz="1500" dirty="0" smtClean="0">
              <a:latin typeface="Book Antiqua" panose="0204060205030503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60236" y="5889460"/>
            <a:ext cx="2610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Experimental</a:t>
            </a:r>
            <a:r>
              <a:rPr lang="cs-CZ" sz="1600" dirty="0" smtClean="0">
                <a:latin typeface="Trebuchet MS" pitchFamily="34" charset="0"/>
              </a:rPr>
              <a:t> relevance</a:t>
            </a:r>
            <a:endParaRPr lang="en-GB" sz="1600" dirty="0" smtClean="0">
              <a:latin typeface="Trebuchet MS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72662" y="6177021"/>
            <a:ext cx="524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ook Antiqua" panose="02040602050305030304" pitchFamily="18" charset="0"/>
              </a:rPr>
              <a:t>K. Baumann et al., Phys. Rev. Lett. </a:t>
            </a:r>
            <a:r>
              <a:rPr lang="en-US" sz="1500" b="1" dirty="0" smtClean="0">
                <a:latin typeface="Book Antiqua" panose="02040602050305030304" pitchFamily="18" charset="0"/>
              </a:rPr>
              <a:t>107</a:t>
            </a:r>
            <a:r>
              <a:rPr lang="en-US" sz="1500" dirty="0" smtClean="0">
                <a:latin typeface="Book Antiqua" panose="02040602050305030304" pitchFamily="18" charset="0"/>
              </a:rPr>
              <a:t>, 140402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ook Antiqua" panose="02040602050305030304" pitchFamily="18" charset="0"/>
              </a:rPr>
              <a:t>Z. </a:t>
            </a:r>
            <a:r>
              <a:rPr lang="en-US" sz="1500" dirty="0" err="1" smtClean="0">
                <a:latin typeface="Book Antiqua" panose="02040602050305030304" pitchFamily="18" charset="0"/>
              </a:rPr>
              <a:t>Zhiqiang</a:t>
            </a:r>
            <a:r>
              <a:rPr lang="en-US" sz="1500" dirty="0" smtClean="0">
                <a:latin typeface="Book Antiqua" panose="02040602050305030304" pitchFamily="18" charset="0"/>
              </a:rPr>
              <a:t> et al., </a:t>
            </a:r>
            <a:r>
              <a:rPr lang="en-US" sz="1500" dirty="0" err="1" smtClean="0">
                <a:latin typeface="Book Antiqua" panose="02040602050305030304" pitchFamily="18" charset="0"/>
              </a:rPr>
              <a:t>Optica</a:t>
            </a:r>
            <a:r>
              <a:rPr lang="en-US" sz="1500" dirty="0" smtClean="0">
                <a:latin typeface="Book Antiqua" panose="02040602050305030304" pitchFamily="18" charset="0"/>
              </a:rPr>
              <a:t> </a:t>
            </a:r>
            <a:r>
              <a:rPr lang="en-US" sz="1500" b="1" dirty="0" smtClean="0">
                <a:latin typeface="Book Antiqua" panose="02040602050305030304" pitchFamily="18" charset="0"/>
              </a:rPr>
              <a:t>4</a:t>
            </a:r>
            <a:r>
              <a:rPr lang="en-US" sz="1500" dirty="0" smtClean="0">
                <a:latin typeface="Book Antiqua" panose="02040602050305030304" pitchFamily="18" charset="0"/>
              </a:rPr>
              <a:t>, 424 (2017) </a:t>
            </a:r>
            <a:endParaRPr lang="en-GB" sz="1500" dirty="0" smtClean="0">
              <a:latin typeface="Book Antiqua" panose="020406020503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77407" y="3316389"/>
            <a:ext cx="456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u="sng" dirty="0" smtClean="0">
                <a:solidFill>
                  <a:srgbClr val="0000B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http://pavelstransky.cz/quench_dicke.php</a:t>
            </a:r>
            <a:endParaRPr lang="en-GB" sz="1400" u="sng" dirty="0" smtClean="0">
              <a:solidFill>
                <a:srgbClr val="0000B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0292" y="2946398"/>
            <a:ext cx="819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B4"/>
                </a:solidFill>
                <a:latin typeface="Trebuchet MS" pitchFamily="34" charset="0"/>
              </a:rPr>
              <a:t>Brief introduction to the </a:t>
            </a:r>
            <a:r>
              <a:rPr lang="en-GB" sz="4000" dirty="0" err="1" smtClean="0">
                <a:solidFill>
                  <a:srgbClr val="0000B4"/>
                </a:solidFill>
                <a:latin typeface="Trebuchet MS" pitchFamily="34" charset="0"/>
              </a:rPr>
              <a:t>ESQPTs</a:t>
            </a:r>
            <a:endParaRPr lang="en-GB" sz="40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5917842" y="4230711"/>
            <a:ext cx="2756373" cy="2112090"/>
            <a:chOff x="5310684" y="1806885"/>
            <a:chExt cx="3537069" cy="2338781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bdélník 56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83" name="Přímá spojnice 82"/>
          <p:cNvCxnSpPr/>
          <p:nvPr/>
        </p:nvCxnSpPr>
        <p:spPr>
          <a:xfrm flipH="1" flipV="1">
            <a:off x="5908330" y="5286587"/>
            <a:ext cx="156214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7" y="1538901"/>
            <a:ext cx="5460491" cy="34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Skupina 78"/>
          <p:cNvGrpSpPr/>
          <p:nvPr/>
        </p:nvGrpSpPr>
        <p:grpSpPr>
          <a:xfrm>
            <a:off x="2524266" y="2376152"/>
            <a:ext cx="2453425" cy="1313645"/>
            <a:chOff x="2620851" y="2376152"/>
            <a:chExt cx="2453425" cy="1313645"/>
          </a:xfrm>
        </p:grpSpPr>
        <p:sp>
          <p:nvSpPr>
            <p:cNvPr id="76" name="Volný tvar 75"/>
            <p:cNvSpPr/>
            <p:nvPr/>
          </p:nvSpPr>
          <p:spPr>
            <a:xfrm>
              <a:off x="3844344" y="2382592"/>
              <a:ext cx="1229932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olný tvar 80"/>
            <p:cNvSpPr/>
            <p:nvPr/>
          </p:nvSpPr>
          <p:spPr>
            <a:xfrm flipH="1">
              <a:off x="2627290" y="2382591"/>
              <a:ext cx="1221455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2620851" y="2376152"/>
              <a:ext cx="2453425" cy="220179"/>
            </a:xfrm>
            <a:custGeom>
              <a:avLst/>
              <a:gdLst>
                <a:gd name="connsiteX0" fmla="*/ 0 w 2453425"/>
                <a:gd name="connsiteY0" fmla="*/ 0 h 220179"/>
                <a:gd name="connsiteX1" fmla="*/ 321972 w 2453425"/>
                <a:gd name="connsiteY1" fmla="*/ 122349 h 220179"/>
                <a:gd name="connsiteX2" fmla="*/ 553791 w 2453425"/>
                <a:gd name="connsiteY2" fmla="*/ 186744 h 220179"/>
                <a:gd name="connsiteX3" fmla="*/ 772732 w 2453425"/>
                <a:gd name="connsiteY3" fmla="*/ 212502 h 220179"/>
                <a:gd name="connsiteX4" fmla="*/ 1081825 w 2453425"/>
                <a:gd name="connsiteY4" fmla="*/ 218941 h 220179"/>
                <a:gd name="connsiteX5" fmla="*/ 1397357 w 2453425"/>
                <a:gd name="connsiteY5" fmla="*/ 218941 h 220179"/>
                <a:gd name="connsiteX6" fmla="*/ 1732208 w 2453425"/>
                <a:gd name="connsiteY6" fmla="*/ 206062 h 220179"/>
                <a:gd name="connsiteX7" fmla="*/ 2105695 w 2453425"/>
                <a:gd name="connsiteY7" fmla="*/ 135228 h 220179"/>
                <a:gd name="connsiteX8" fmla="*/ 2324636 w 2453425"/>
                <a:gd name="connsiteY8" fmla="*/ 57955 h 220179"/>
                <a:gd name="connsiteX9" fmla="*/ 2453425 w 2453425"/>
                <a:gd name="connsiteY9" fmla="*/ 6440 h 2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425" h="220179">
                  <a:moveTo>
                    <a:pt x="0" y="0"/>
                  </a:moveTo>
                  <a:cubicBezTo>
                    <a:pt x="114837" y="45612"/>
                    <a:pt x="229674" y="91225"/>
                    <a:pt x="321972" y="122349"/>
                  </a:cubicBezTo>
                  <a:cubicBezTo>
                    <a:pt x="414271" y="153473"/>
                    <a:pt x="478664" y="171719"/>
                    <a:pt x="553791" y="186744"/>
                  </a:cubicBezTo>
                  <a:cubicBezTo>
                    <a:pt x="628918" y="201769"/>
                    <a:pt x="684726" y="207136"/>
                    <a:pt x="772732" y="212502"/>
                  </a:cubicBezTo>
                  <a:cubicBezTo>
                    <a:pt x="860738" y="217868"/>
                    <a:pt x="977721" y="217868"/>
                    <a:pt x="1081825" y="218941"/>
                  </a:cubicBezTo>
                  <a:cubicBezTo>
                    <a:pt x="1185929" y="220014"/>
                    <a:pt x="1288960" y="221087"/>
                    <a:pt x="1397357" y="218941"/>
                  </a:cubicBezTo>
                  <a:cubicBezTo>
                    <a:pt x="1505754" y="216795"/>
                    <a:pt x="1614152" y="220014"/>
                    <a:pt x="1732208" y="206062"/>
                  </a:cubicBezTo>
                  <a:cubicBezTo>
                    <a:pt x="1850264" y="192110"/>
                    <a:pt x="2006957" y="159913"/>
                    <a:pt x="2105695" y="135228"/>
                  </a:cubicBezTo>
                  <a:cubicBezTo>
                    <a:pt x="2204433" y="110544"/>
                    <a:pt x="2266681" y="79420"/>
                    <a:pt x="2324636" y="57955"/>
                  </a:cubicBezTo>
                  <a:cubicBezTo>
                    <a:pt x="2382591" y="36490"/>
                    <a:pt x="2418008" y="21465"/>
                    <a:pt x="2453425" y="64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755576" y="231060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ESQPT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50826" y="5194901"/>
            <a:ext cx="44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065178" y="3317650"/>
            <a:ext cx="366923" cy="410784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3441267" y="3309713"/>
            <a:ext cx="628463" cy="0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069730" y="3309966"/>
            <a:ext cx="343654" cy="412482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574309" y="3172075"/>
            <a:ext cx="2521959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339933"/>
                </a:solidFill>
                <a:latin typeface="Trebuchet MS" pitchFamily="34" charset="0"/>
              </a:rPr>
              <a:t>b)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discontinuity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in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the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average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339933"/>
                </a:solidFill>
                <a:latin typeface="Trebuchet MS" pitchFamily="34" charset="0"/>
              </a:rPr>
              <a:t>level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b="1" dirty="0" err="1" smtClean="0">
                <a:solidFill>
                  <a:srgbClr val="339933"/>
                </a:solidFill>
                <a:latin typeface="Trebuchet MS" pitchFamily="34" charset="0"/>
              </a:rPr>
              <a:t>flow</a:t>
            </a:r>
            <a:r>
              <a:rPr lang="en-GB" sz="1600" b="1" dirty="0" smtClean="0">
                <a:solidFill>
                  <a:srgbClr val="339933"/>
                </a:solidFill>
                <a:latin typeface="Trebuchet MS" pitchFamily="34" charset="0"/>
              </a:rPr>
              <a:t> rate </a:t>
            </a:r>
            <a:r>
              <a:rPr lang="en-GB" sz="1600" b="1" dirty="0" smtClean="0">
                <a:solidFill>
                  <a:srgbClr val="339933"/>
                </a:solidFill>
                <a:latin typeface="Symbol" panose="05050102010706020507" pitchFamily="18" charset="2"/>
              </a:rPr>
              <a:t>f</a:t>
            </a:r>
            <a:endParaRPr lang="cs-CZ" sz="1600" b="1" dirty="0" smtClean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942867" y="2375416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307742" y="5103300"/>
            <a:ext cx="2885454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9281" y="305814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rebuchet MS" pitchFamily="34" charset="0"/>
              </a:rPr>
              <a:t>E</a:t>
            </a:r>
            <a:endParaRPr lang="cs-CZ" sz="2000" i="1" dirty="0" smtClean="0">
              <a:latin typeface="Trebuchet MS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065178" y="2928075"/>
            <a:ext cx="0" cy="535173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068382" y="2596331"/>
            <a:ext cx="1057" cy="296704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870114" y="1347933"/>
            <a:ext cx="2396536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00B4"/>
                </a:solidFill>
                <a:latin typeface="Trebuchet MS" pitchFamily="34" charset="0"/>
              </a:rPr>
              <a:t>a)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discontinuity</a:t>
            </a:r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in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the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smooth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level density </a:t>
            </a:r>
            <a:r>
              <a:rPr lang="en-GB" sz="1600" b="1" dirty="0" smtClean="0">
                <a:solidFill>
                  <a:srgbClr val="0000B4"/>
                </a:solidFill>
                <a:latin typeface="Symbol" panose="05050102010706020507" pitchFamily="18" charset="2"/>
              </a:rPr>
              <a:t>r</a:t>
            </a:r>
            <a:endParaRPr lang="cs-CZ" sz="1600" b="1" dirty="0" smtClean="0">
              <a:solidFill>
                <a:srgbClr val="0000B4"/>
              </a:solidFill>
              <a:latin typeface="Symbol" panose="05050102010706020507" pitchFamily="18" charset="2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804240" y="871814"/>
            <a:ext cx="50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Generalization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QPTs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for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excited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spectra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63" name="Přímá spojnice se šipkou 62"/>
          <p:cNvCxnSpPr/>
          <p:nvPr/>
        </p:nvCxnSpPr>
        <p:spPr>
          <a:xfrm flipV="1">
            <a:off x="6289183" y="5325508"/>
            <a:ext cx="0" cy="398286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H="1" flipV="1">
            <a:off x="6289183" y="4893971"/>
            <a:ext cx="3204" cy="390057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V="1">
            <a:off x="6605698" y="5296906"/>
            <a:ext cx="458370" cy="252140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V="1">
            <a:off x="7074773" y="5138149"/>
            <a:ext cx="537340" cy="149434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élník 68"/>
          <p:cNvSpPr/>
          <p:nvPr/>
        </p:nvSpPr>
        <p:spPr>
          <a:xfrm>
            <a:off x="6136019" y="4542780"/>
            <a:ext cx="39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a) </a:t>
            </a:r>
            <a:endParaRPr lang="cs-CZ" dirty="0"/>
          </a:p>
        </p:txBody>
      </p:sp>
      <p:sp>
        <p:nvSpPr>
          <p:cNvPr id="73" name="Obdélník 72"/>
          <p:cNvSpPr/>
          <p:nvPr/>
        </p:nvSpPr>
        <p:spPr>
          <a:xfrm>
            <a:off x="7682248" y="4895379"/>
            <a:ext cx="45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9933"/>
                </a:solidFill>
                <a:latin typeface="Trebuchet MS" pitchFamily="34" charset="0"/>
              </a:rPr>
              <a:t>b</a:t>
            </a:r>
            <a:r>
              <a:rPr lang="cs-CZ" b="1" dirty="0" smtClean="0">
                <a:solidFill>
                  <a:srgbClr val="339933"/>
                </a:solidFill>
                <a:latin typeface="Trebuchet MS" pitchFamily="34" charset="0"/>
              </a:rPr>
              <a:t>) 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flipV="1">
            <a:off x="3069439" y="2079934"/>
            <a:ext cx="0" cy="476100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/>
          <p:cNvSpPr txBox="1"/>
          <p:nvPr/>
        </p:nvSpPr>
        <p:spPr>
          <a:xfrm>
            <a:off x="6546069" y="2305106"/>
            <a:ext cx="134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critical borderlines</a:t>
            </a:r>
            <a:endParaRPr lang="cs-CZ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178684" y="6425630"/>
            <a:ext cx="4738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Book Antiqua" panose="02040602050305030304" pitchFamily="18" charset="0"/>
              </a:rPr>
              <a:t>M.A. </a:t>
            </a:r>
            <a:r>
              <a:rPr lang="en-GB" sz="1300" dirty="0" err="1" smtClean="0">
                <a:latin typeface="Book Antiqua" panose="02040602050305030304" pitchFamily="18" charset="0"/>
              </a:rPr>
              <a:t>Caprio</a:t>
            </a:r>
            <a:r>
              <a:rPr lang="en-GB" sz="1300" dirty="0" smtClean="0">
                <a:latin typeface="Book Antiqua" panose="02040602050305030304" pitchFamily="18" charset="0"/>
              </a:rPr>
              <a:t>, P. </a:t>
            </a:r>
            <a:r>
              <a:rPr lang="en-GB" sz="1300" dirty="0" err="1" smtClean="0"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latin typeface="Book Antiqua" panose="02040602050305030304" pitchFamily="18" charset="0"/>
              </a:rPr>
              <a:t>, F. </a:t>
            </a:r>
            <a:r>
              <a:rPr lang="en-GB" sz="1300" dirty="0" err="1" smtClean="0">
                <a:latin typeface="Book Antiqua" panose="02040602050305030304" pitchFamily="18" charset="0"/>
              </a:rPr>
              <a:t>Iachello</a:t>
            </a:r>
            <a:r>
              <a:rPr lang="en-GB" sz="1300" dirty="0" smtClean="0">
                <a:latin typeface="Book Antiqua" panose="02040602050305030304" pitchFamily="18" charset="0"/>
              </a:rPr>
              <a:t>, </a:t>
            </a:r>
            <a:r>
              <a:rPr lang="en-GB" sz="1300" i="1" dirty="0" smtClean="0">
                <a:latin typeface="Book Antiqua" panose="02040602050305030304" pitchFamily="18" charset="0"/>
              </a:rPr>
              <a:t>Ann. Phys. </a:t>
            </a:r>
            <a:r>
              <a:rPr lang="en-GB" sz="1300" b="1" dirty="0" smtClean="0">
                <a:latin typeface="Book Antiqua" panose="02040602050305030304" pitchFamily="18" charset="0"/>
              </a:rPr>
              <a:t>323</a:t>
            </a:r>
            <a:r>
              <a:rPr lang="en-GB" sz="1300" dirty="0" smtClean="0">
                <a:latin typeface="Book Antiqua" panose="02040602050305030304" pitchFamily="18" charset="0"/>
              </a:rPr>
              <a:t>, 1106 (2008)</a:t>
            </a:r>
          </a:p>
          <a:p>
            <a:r>
              <a:rPr lang="en-GB" sz="1300" dirty="0" smtClean="0"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latin typeface="Book Antiqua" panose="02040602050305030304" pitchFamily="18" charset="0"/>
              </a:rPr>
              <a:t>, P. </a:t>
            </a:r>
            <a:r>
              <a:rPr lang="en-GB" sz="1300" dirty="0" err="1" smtClean="0"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latin typeface="Book Antiqua" panose="02040602050305030304" pitchFamily="18" charset="0"/>
              </a:rPr>
              <a:t>, </a:t>
            </a:r>
            <a:r>
              <a:rPr lang="cs-CZ" sz="130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i="1" dirty="0" smtClean="0">
                <a:latin typeface="Book Antiqua" panose="02040602050305030304" pitchFamily="18" charset="0"/>
              </a:rPr>
              <a:t>. E</a:t>
            </a:r>
            <a:r>
              <a:rPr lang="cs-CZ" sz="1300" dirty="0" smtClean="0">
                <a:latin typeface="Book Antiqua" panose="02040602050305030304" pitchFamily="18" charset="0"/>
              </a:rPr>
              <a:t> 78, 031130 (2008)</a:t>
            </a:r>
            <a:endParaRPr lang="cs-CZ" sz="1300" i="1" dirty="0" smtClean="0">
              <a:latin typeface="Book Antiqua" panose="02040602050305030304" pitchFamily="18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779335" y="5602021"/>
            <a:ext cx="52860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latin typeface="Trebuchet MS" panose="020B0603020202020204" pitchFamily="34" charset="0"/>
              </a:rPr>
              <a:t>ESQPT</a:t>
            </a:r>
            <a:r>
              <a:rPr lang="en-GB" sz="1500" dirty="0" smtClean="0">
                <a:latin typeface="Trebuchet MS" panose="020B0603020202020204" pitchFamily="34" charset="0"/>
              </a:rPr>
              <a:t>’s</a:t>
            </a:r>
            <a:r>
              <a:rPr lang="en-US" sz="1500" dirty="0" smtClean="0">
                <a:latin typeface="Trebuchet MS" panose="020B0603020202020204" pitchFamily="34" charset="0"/>
              </a:rPr>
              <a:t> </a:t>
            </a:r>
            <a:r>
              <a:rPr lang="en-US" sz="1500" dirty="0">
                <a:latin typeface="Trebuchet MS" panose="020B0603020202020204" pitchFamily="34" charset="0"/>
              </a:rPr>
              <a:t>effect is </a:t>
            </a:r>
            <a:r>
              <a:rPr lang="en-US" sz="1500" dirty="0" smtClean="0">
                <a:latin typeface="Trebuchet MS" panose="020B0603020202020204" pitchFamily="34" charset="0"/>
              </a:rPr>
              <a:t>best visible </a:t>
            </a:r>
            <a:r>
              <a:rPr lang="en-US" sz="1500" dirty="0">
                <a:latin typeface="Trebuchet MS" panose="020B0603020202020204" pitchFamily="34" charset="0"/>
              </a:rPr>
              <a:t>in averaged quantities characterizing </a:t>
            </a:r>
            <a:r>
              <a:rPr lang="en-US" sz="1500" dirty="0" smtClean="0">
                <a:latin typeface="Trebuchet MS" panose="020B0603020202020204" pitchFamily="34" charset="0"/>
              </a:rPr>
              <a:t>bundles of energy levels in individual level themselves</a:t>
            </a:r>
            <a:endParaRPr lang="en-US" sz="15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6436600" y="354170"/>
                <a:ext cx="2525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a:rPr lang="cs-CZ" sz="2400" b="0" i="1" smtClean="0">
                          <a:latin typeface="Cambria Math"/>
                        </a:rPr>
                        <m:t>𝜆</m:t>
                      </m:r>
                      <m:r>
                        <a:rPr lang="cs-CZ" sz="2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2400" dirty="0" smtClean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00" y="354170"/>
                <a:ext cx="25256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6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69" grpId="0"/>
      <p:bldP spid="73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délník 256"/>
          <p:cNvSpPr/>
          <p:nvPr/>
        </p:nvSpPr>
        <p:spPr>
          <a:xfrm>
            <a:off x="747880" y="213736"/>
            <a:ext cx="310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a) Level density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2" y="873819"/>
            <a:ext cx="457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5318972" y="873819"/>
            <a:ext cx="759854" cy="549296"/>
          </a:xfrm>
          <a:prstGeom prst="ellipse">
            <a:avLst/>
          </a:prstGeom>
          <a:noFill/>
          <a:ln>
            <a:solidFill>
              <a:srgbClr val="00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3177802" y="2058207"/>
            <a:ext cx="22538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solidFill>
                  <a:srgbClr val="0000B4"/>
                </a:solidFill>
                <a:latin typeface="Trebuchet MS" pitchFamily="34" charset="0"/>
              </a:rPr>
              <a:t>smooth component</a:t>
            </a:r>
          </a:p>
          <a:p>
            <a:pPr algn="ctr"/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(</a:t>
            </a:r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Weyl formula)</a:t>
            </a:r>
            <a:endParaRPr lang="cs-CZ" sz="1600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5241704" y="4468676"/>
            <a:ext cx="305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rebuchet MS" pitchFamily="34" charset="0"/>
              </a:rPr>
              <a:t>volume </a:t>
            </a:r>
            <a:r>
              <a:rPr lang="cs-CZ" sz="1400" b="1" dirty="0" err="1" smtClean="0">
                <a:latin typeface="Trebuchet MS" pitchFamily="34" charset="0"/>
              </a:rPr>
              <a:t>function</a:t>
            </a:r>
            <a:r>
              <a:rPr lang="cs-CZ" sz="1400" b="1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Trebuchet MS" pitchFamily="34" charset="0"/>
              </a:rPr>
              <a:t>of the classical phase space</a:t>
            </a:r>
            <a:endParaRPr lang="cs-CZ" sz="1400" dirty="0">
              <a:latin typeface="Trebuchet MS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94" y="3642660"/>
            <a:ext cx="6112193" cy="70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4886348" y="5358863"/>
            <a:ext cx="386554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100"/>
              </a:spcAft>
            </a:pPr>
            <a:r>
              <a:rPr lang="cs-CZ" sz="1300" b="0" dirty="0" smtClean="0">
                <a:latin typeface="Book Antiqua" panose="02040602050305030304" pitchFamily="18" charset="0"/>
              </a:rPr>
              <a:t>I.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Hoveijn</a:t>
            </a:r>
            <a:r>
              <a:rPr lang="en-GB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J.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Math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Anal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Appl</a:t>
            </a:r>
            <a:r>
              <a:rPr lang="en-GB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dirty="0" smtClean="0">
                <a:latin typeface="Book Antiqua" panose="02040602050305030304" pitchFamily="18" charset="0"/>
              </a:rPr>
              <a:t>348</a:t>
            </a:r>
            <a:r>
              <a:rPr lang="en-GB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smtClean="0">
                <a:latin typeface="Book Antiqua" panose="02040602050305030304" pitchFamily="18" charset="0"/>
              </a:rPr>
              <a:t>530</a:t>
            </a:r>
            <a:r>
              <a:rPr lang="en-GB" sz="1300" b="0" dirty="0" smtClean="0">
                <a:latin typeface="Book Antiqua" panose="02040602050305030304" pitchFamily="18" charset="0"/>
              </a:rPr>
              <a:t> (</a:t>
            </a:r>
            <a:r>
              <a:rPr lang="cs-CZ" sz="1300" b="0" dirty="0" smtClean="0">
                <a:latin typeface="Book Antiqua" panose="02040602050305030304" pitchFamily="18" charset="0"/>
              </a:rPr>
              <a:t>2008</a:t>
            </a:r>
            <a:r>
              <a:rPr lang="en-GB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 smtClean="0">
              <a:latin typeface="Book Antiqua" panose="02040602050305030304" pitchFamily="18" charset="0"/>
            </a:endParaRPr>
          </a:p>
          <a:p>
            <a:pPr algn="r" eaLnBrk="1" hangingPunct="1">
              <a:spcAft>
                <a:spcPts val="100"/>
              </a:spcAft>
            </a:pPr>
            <a:r>
              <a:rPr lang="cs-CZ" sz="1300" b="0" dirty="0">
                <a:latin typeface="Book Antiqua" panose="02040602050305030304" pitchFamily="18" charset="0"/>
              </a:rPr>
              <a:t>M. Kastner</a:t>
            </a:r>
            <a:r>
              <a:rPr lang="en-GB" sz="1300" b="0" dirty="0">
                <a:latin typeface="Book Antiqua" panose="02040602050305030304" pitchFamily="18" charset="0"/>
              </a:rPr>
              <a:t>, </a:t>
            </a:r>
            <a:r>
              <a:rPr lang="cs-CZ" sz="1300" b="0" i="1" dirty="0" err="1">
                <a:latin typeface="Book Antiqua" panose="02040602050305030304" pitchFamily="18" charset="0"/>
              </a:rPr>
              <a:t>Rev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Mod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Phys</a:t>
            </a:r>
            <a:r>
              <a:rPr lang="cs-CZ" sz="1300" b="0" i="1" dirty="0">
                <a:latin typeface="Book Antiqua" panose="02040602050305030304" pitchFamily="18" charset="0"/>
              </a:rPr>
              <a:t>.</a:t>
            </a:r>
            <a:r>
              <a:rPr lang="en-GB" sz="1300" b="0" i="1" dirty="0">
                <a:latin typeface="Book Antiqua" panose="02040602050305030304" pitchFamily="18" charset="0"/>
              </a:rPr>
              <a:t> </a:t>
            </a:r>
            <a:r>
              <a:rPr lang="cs-CZ" sz="1300" dirty="0">
                <a:latin typeface="Book Antiqua" panose="02040602050305030304" pitchFamily="18" charset="0"/>
              </a:rPr>
              <a:t>80</a:t>
            </a:r>
            <a:r>
              <a:rPr lang="en-GB" sz="1300" b="0" dirty="0">
                <a:latin typeface="Book Antiqua" panose="02040602050305030304" pitchFamily="18" charset="0"/>
              </a:rPr>
              <a:t>, </a:t>
            </a:r>
            <a:r>
              <a:rPr lang="cs-CZ" sz="1300" b="0" dirty="0">
                <a:latin typeface="Book Antiqua" panose="02040602050305030304" pitchFamily="18" charset="0"/>
              </a:rPr>
              <a:t>167 </a:t>
            </a:r>
            <a:r>
              <a:rPr lang="en-GB" sz="1300" b="0" dirty="0">
                <a:latin typeface="Book Antiqua" panose="02040602050305030304" pitchFamily="18" charset="0"/>
              </a:rPr>
              <a:t>(</a:t>
            </a:r>
            <a:r>
              <a:rPr lang="cs-CZ" sz="1300" b="0" dirty="0">
                <a:latin typeface="Book Antiqua" panose="02040602050305030304" pitchFamily="18" charset="0"/>
              </a:rPr>
              <a:t>2008</a:t>
            </a:r>
            <a:r>
              <a:rPr lang="cs-CZ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791016" y="4762043"/>
            <a:ext cx="3360408" cy="1220870"/>
            <a:chOff x="791016" y="4762043"/>
            <a:chExt cx="3360408" cy="1220870"/>
          </a:xfrm>
        </p:grpSpPr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78" y="5759552"/>
              <a:ext cx="1770221" cy="2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463" y="5136397"/>
              <a:ext cx="2366961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ovéPole 87"/>
            <p:cNvSpPr txBox="1"/>
            <p:nvPr/>
          </p:nvSpPr>
          <p:spPr>
            <a:xfrm>
              <a:off x="791016" y="4762043"/>
              <a:ext cx="2769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00B4"/>
                  </a:solidFill>
                  <a:latin typeface="Trebuchet MS" pitchFamily="34" charset="0"/>
                </a:rPr>
                <a:t>Numerical approximation</a:t>
              </a:r>
              <a:endParaRPr lang="cs-CZ" sz="16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sp>
        <p:nvSpPr>
          <p:cNvPr id="90" name="Ovál 89"/>
          <p:cNvSpPr/>
          <p:nvPr/>
        </p:nvSpPr>
        <p:spPr>
          <a:xfrm>
            <a:off x="6294347" y="873819"/>
            <a:ext cx="759854" cy="549296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03215" y="1448221"/>
            <a:ext cx="336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oscillatory component</a:t>
            </a:r>
          </a:p>
          <a:p>
            <a:pPr algn="ctr"/>
            <a:r>
              <a:rPr lang="en-GB" sz="1400" dirty="0" smtClean="0">
                <a:latin typeface="Trebuchet MS" pitchFamily="34" charset="0"/>
              </a:rPr>
              <a:t>(</a:t>
            </a:r>
            <a:r>
              <a:rPr lang="cs-CZ" sz="1400" dirty="0" err="1" smtClean="0">
                <a:latin typeface="Trebuchet MS" pitchFamily="34" charset="0"/>
              </a:rPr>
              <a:t>semiclassically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given</a:t>
            </a:r>
            <a:r>
              <a:rPr lang="cs-CZ" sz="1400" dirty="0" smtClean="0">
                <a:latin typeface="Trebuchet MS" pitchFamily="34" charset="0"/>
              </a:rPr>
              <a:t> by </a:t>
            </a:r>
            <a:r>
              <a:rPr lang="en-GB" sz="1400" dirty="0" smtClean="0">
                <a:latin typeface="Trebuchet MS" pitchFamily="34" charset="0"/>
              </a:rPr>
              <a:t>the </a:t>
            </a:r>
            <a:r>
              <a:rPr lang="cs-CZ" sz="1400" dirty="0" err="1" smtClean="0">
                <a:latin typeface="Trebuchet MS" pitchFamily="34" charset="0"/>
              </a:rPr>
              <a:t>Gutzwiller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trace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formula</a:t>
            </a:r>
            <a:r>
              <a:rPr lang="en-GB" sz="1400" dirty="0" smtClean="0">
                <a:latin typeface="Trebuchet MS" pitchFamily="34" charset="0"/>
              </a:rPr>
              <a:t>; not relevant here in the infinite-size limit)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93" name="Picture 3" descr="D:\Pavel\Desktop\Spectru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53" y="1511061"/>
            <a:ext cx="2381583" cy="4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173512" y="2682723"/>
            <a:ext cx="2529220" cy="887404"/>
            <a:chOff x="3182939" y="2673296"/>
            <a:chExt cx="2529220" cy="887404"/>
          </a:xfrm>
        </p:grpSpPr>
        <p:pic>
          <p:nvPicPr>
            <p:cNvPr id="94" name="Picture 5" descr="D:\Pavel\Desktop\LD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0" t="7342" b="46112"/>
            <a:stretch/>
          </p:blipFill>
          <p:spPr bwMode="auto">
            <a:xfrm>
              <a:off x="3197359" y="2673296"/>
              <a:ext cx="2514800" cy="79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 rot="21007889">
              <a:off x="3182939" y="3292289"/>
              <a:ext cx="753415" cy="26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2" name="Line 10"/>
          <p:cNvSpPr>
            <a:spLocks noChangeShapeType="1"/>
          </p:cNvSpPr>
          <p:nvPr/>
        </p:nvSpPr>
        <p:spPr bwMode="auto">
          <a:xfrm flipH="1">
            <a:off x="5688331" y="1423115"/>
            <a:ext cx="0" cy="2273122"/>
          </a:xfrm>
          <a:prstGeom prst="line">
            <a:avLst/>
          </a:prstGeom>
          <a:noFill/>
          <a:ln w="25400">
            <a:solidFill>
              <a:srgbClr val="0000B4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solidFill>
                <a:srgbClr val="CC3300"/>
              </a:solidFill>
              <a:latin typeface="Trebuchet MS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1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55576" y="1459299"/>
            <a:ext cx="4981198" cy="1672552"/>
            <a:chOff x="755576" y="1570072"/>
            <a:chExt cx="4981198" cy="167255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54" y="2563827"/>
              <a:ext cx="46177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55576" y="1570072"/>
              <a:ext cx="168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Morse lemma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62014" y="1941742"/>
              <a:ext cx="4602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cs-CZ" sz="1500" dirty="0" err="1" smtClean="0">
                  <a:latin typeface="Trebuchet MS" pitchFamily="34" charset="0"/>
                </a:rPr>
                <a:t>Approximation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the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Hamiltonian</a:t>
              </a:r>
              <a:r>
                <a:rPr lang="en-GB" sz="1500" dirty="0" smtClean="0">
                  <a:latin typeface="Trebuchet MS" pitchFamily="34" charset="0"/>
                </a:rPr>
                <a:t> </a:t>
              </a:r>
              <a:r>
                <a:rPr lang="cs-CZ" sz="1500" dirty="0" err="1">
                  <a:latin typeface="Trebuchet MS" pitchFamily="34" charset="0"/>
                </a:rPr>
                <a:t>with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en-GB" sz="1500" dirty="0" smtClean="0">
                  <a:latin typeface="Trebuchet MS" pitchFamily="34" charset="0"/>
                </a:rPr>
                <a:t>a </a:t>
              </a:r>
              <a:r>
                <a:rPr lang="cs-CZ" sz="1500" dirty="0" err="1" smtClean="0">
                  <a:latin typeface="Trebuchet MS" pitchFamily="34" charset="0"/>
                </a:rPr>
                <a:t>quadratic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function</a:t>
              </a:r>
              <a:r>
                <a:rPr lang="en-GB" sz="1500" dirty="0">
                  <a:latin typeface="Trebuchet MS" pitchFamily="34" charset="0"/>
                </a:rPr>
                <a:t> </a:t>
              </a:r>
              <a:r>
                <a:rPr lang="en-GB" sz="1500" dirty="0" smtClean="0">
                  <a:latin typeface="Trebuchet MS" pitchFamily="34" charset="0"/>
                </a:rPr>
                <a:t>in the vicinity of </a:t>
              </a:r>
              <a:r>
                <a:rPr lang="en-GB" sz="1500" b="1" i="1" dirty="0" smtClean="0">
                  <a:latin typeface="Trebuchet MS" pitchFamily="34" charset="0"/>
                </a:rPr>
                <a:t>w</a:t>
              </a:r>
              <a:endParaRPr lang="cs-CZ" sz="1500" b="1" i="1" dirty="0">
                <a:latin typeface="Trebuchet MS" pitchFamily="34" charset="0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160612" y="2702803"/>
              <a:ext cx="174244" cy="165735"/>
            </a:xfrm>
            <a:prstGeom prst="ellipse">
              <a:avLst/>
            </a:prstGeom>
            <a:noFill/>
            <a:ln>
              <a:solidFill>
                <a:srgbClr val="FF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887394" y="2919459"/>
              <a:ext cx="2851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>
                  <a:solidFill>
                    <a:srgbClr val="FF0000"/>
                  </a:solidFill>
                  <a:latin typeface="Trebuchet MS" pitchFamily="34" charset="0"/>
                </a:rPr>
                <a:t>index</a:t>
              </a:r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en-GB" sz="1500" b="1" i="1" dirty="0" smtClean="0">
                  <a:solidFill>
                    <a:srgbClr val="FF0000"/>
                  </a:solidFill>
                  <a:latin typeface="Trebuchet MS" pitchFamily="34" charset="0"/>
                </a:rPr>
                <a:t>r</a:t>
              </a:r>
              <a:r>
                <a:rPr lang="en-GB" sz="1500" dirty="0" smtClean="0">
                  <a:solidFill>
                    <a:srgbClr val="FF0000"/>
                  </a:solidFill>
                  <a:latin typeface="Trebuchet MS" pitchFamily="34" charset="0"/>
                </a:rPr>
                <a:t> of the stationary point</a:t>
              </a:r>
              <a:endParaRPr lang="cs-CZ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992425" y="1955605"/>
            <a:ext cx="2118998" cy="2357077"/>
            <a:chOff x="6066050" y="1295049"/>
            <a:chExt cx="2118998" cy="23570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000" y="1295049"/>
              <a:ext cx="1765258" cy="188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04447" y="2327837"/>
              <a:ext cx="0" cy="1109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12476" y="3223825"/>
              <a:ext cx="195049" cy="205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04447" y="3437663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066050" y="20557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6321862" y="2979266"/>
              <a:ext cx="431039" cy="39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r>
                <a:rPr lang="en-GB" sz="1400" baseline="-25000" dirty="0" smtClean="0">
                  <a:latin typeface="Trebuchet MS" pitchFamily="34" charset="0"/>
                </a:rPr>
                <a:t>2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6833348" y="2576260"/>
              <a:ext cx="1351700" cy="1075866"/>
              <a:chOff x="6585698" y="2823910"/>
              <a:chExt cx="1351700" cy="1075866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6585698" y="3501143"/>
                <a:ext cx="431039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x</a:t>
                </a:r>
                <a:r>
                  <a:rPr lang="en-GB" sz="1400" baseline="-25000" dirty="0" smtClean="0"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cxnSp>
            <p:nvCxnSpPr>
              <p:cNvPr id="72" name="Přímá spojnice se šipkou 71"/>
              <p:cNvCxnSpPr/>
              <p:nvPr/>
            </p:nvCxnSpPr>
            <p:spPr>
              <a:xfrm flipV="1">
                <a:off x="7152996" y="3294770"/>
                <a:ext cx="104150" cy="293947"/>
              </a:xfrm>
              <a:prstGeom prst="straightConnector1">
                <a:avLst/>
              </a:prstGeom>
              <a:ln w="12700">
                <a:solidFill>
                  <a:srgbClr val="0000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se šipkou 72"/>
              <p:cNvCxnSpPr/>
              <p:nvPr/>
            </p:nvCxnSpPr>
            <p:spPr>
              <a:xfrm>
                <a:off x="7150532" y="3581897"/>
                <a:ext cx="421018" cy="543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se šipkou 73"/>
              <p:cNvCxnSpPr/>
              <p:nvPr/>
            </p:nvCxnSpPr>
            <p:spPr>
              <a:xfrm flipV="1">
                <a:off x="7152996" y="3085533"/>
                <a:ext cx="0" cy="4963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ovéPole 74"/>
              <p:cNvSpPr txBox="1"/>
              <p:nvPr/>
            </p:nvSpPr>
            <p:spPr>
              <a:xfrm>
                <a:off x="7003795" y="2823910"/>
                <a:ext cx="26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Symbol" panose="05050102010706020507" pitchFamily="18" charset="2"/>
                  </a:rPr>
                  <a:t>e</a:t>
                </a:r>
                <a:endParaRPr lang="cs-CZ" sz="1400" i="1" dirty="0" smtClean="0">
                  <a:latin typeface="Symbol" panose="05050102010706020507" pitchFamily="18" charset="2"/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7508411" y="346151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FF0000"/>
                    </a:solidFill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196454" y="306933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2</a:t>
                </a:r>
                <a:endParaRPr lang="cs-CZ" sz="1400" baseline="-25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7180935" y="1416435"/>
              <a:ext cx="929598" cy="1299474"/>
              <a:chOff x="7130135" y="2076835"/>
              <a:chExt cx="929598" cy="1299474"/>
            </a:xfrm>
          </p:grpSpPr>
          <p:pic>
            <p:nvPicPr>
              <p:cNvPr id="59" name="Picture 15" descr="D:\Pavel\Desktop\pa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30135" y="2076835"/>
                <a:ext cx="929598" cy="1299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6" descr="D:\Pavel\Desktop\par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091" y="2187313"/>
                <a:ext cx="239083" cy="114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7463600" y="2567514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339933"/>
                  </a:solidFill>
                  <a:latin typeface="Trebuchet MS" pitchFamily="34" charset="0"/>
                </a:rPr>
                <a:t>w</a:t>
              </a:r>
              <a:endParaRPr lang="cs-CZ" sz="1600" b="1" i="1" dirty="0" smtClean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57" y="829339"/>
            <a:ext cx="236601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33" y="92982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Obdélník 256"/>
          <p:cNvSpPr/>
          <p:nvPr/>
        </p:nvSpPr>
        <p:spPr>
          <a:xfrm>
            <a:off x="747880" y="213736"/>
            <a:ext cx="79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en-GB" sz="2600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Non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degenerate stationary point </a:t>
            </a:r>
            <a:r>
              <a:rPr lang="en-GB" sz="2600" b="1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w</a:t>
            </a:r>
            <a:endParaRPr lang="cs-CZ" sz="2600" b="1" i="1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682579" y="4787970"/>
            <a:ext cx="8097152" cy="1445654"/>
            <a:chOff x="682579" y="4787970"/>
            <a:chExt cx="8097152" cy="14456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300" y="4787970"/>
              <a:ext cx="3569970" cy="65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61" y="5532584"/>
              <a:ext cx="696087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89018" y="4954697"/>
              <a:ext cx="696437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Trebuchet MS" pitchFamily="34" charset="0"/>
                </a:rPr>
                <a:t>r</a:t>
              </a:r>
              <a:r>
                <a:rPr lang="en-GB" sz="1600" b="1" dirty="0" smtClean="0">
                  <a:latin typeface="Trebuchet MS" pitchFamily="34" charset="0"/>
                </a:rPr>
                <a:t> = 0</a:t>
              </a:r>
              <a:endParaRPr lang="cs-CZ" sz="1600" b="1" dirty="0" smtClean="0">
                <a:latin typeface="Trebuchet MS" pitchFamily="34" charset="0"/>
              </a:endParaRPr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682579" y="5713827"/>
              <a:ext cx="70287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Trebuchet MS" pitchFamily="34" charset="0"/>
                </a:rPr>
                <a:t>r</a:t>
              </a:r>
              <a:r>
                <a:rPr lang="en-GB" sz="1600" b="1" dirty="0" smtClean="0">
                  <a:latin typeface="Trebuchet MS" pitchFamily="34" charset="0"/>
                </a:rPr>
                <a:t> &gt; 0</a:t>
              </a:r>
              <a:endParaRPr lang="cs-CZ" sz="1600" b="1" dirty="0" smtClean="0">
                <a:latin typeface="Trebuchet MS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24" y="5003341"/>
              <a:ext cx="920799" cy="22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" name="Přímá spojnice 3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475166" y="1672467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energy surface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350675" y="4121849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local coordinates</a:t>
            </a:r>
            <a:endParaRPr lang="cs-CZ" sz="1400" dirty="0" smtClean="0">
              <a:latin typeface="Trebuchet MS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81267" y="3244358"/>
            <a:ext cx="3131192" cy="1339382"/>
            <a:chOff x="2181267" y="3244358"/>
            <a:chExt cx="3131192" cy="1339382"/>
          </a:xfrm>
        </p:grpSpPr>
        <p:sp>
          <p:nvSpPr>
            <p:cNvPr id="12" name="TextovéPole 11"/>
            <p:cNvSpPr txBox="1"/>
            <p:nvPr/>
          </p:nvSpPr>
          <p:spPr>
            <a:xfrm>
              <a:off x="3040544" y="3491191"/>
              <a:ext cx="2271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rebuchet MS" pitchFamily="34" charset="0"/>
                </a:rPr>
                <a:t>local </a:t>
              </a:r>
              <a:r>
                <a:rPr lang="cs-CZ" sz="1600" dirty="0" err="1" smtClean="0">
                  <a:latin typeface="Trebuchet MS" pitchFamily="34" charset="0"/>
                </a:rPr>
                <a:t>volume</a:t>
              </a:r>
              <a:r>
                <a:rPr lang="en-GB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integral</a:t>
              </a:r>
              <a:endParaRPr lang="cs-CZ" sz="1600" dirty="0" smtClean="0">
                <a:latin typeface="Trebuchet MS" pitchFamily="34" charset="0"/>
              </a:endParaRPr>
            </a:p>
          </p:txBody>
        </p:sp>
        <p:sp>
          <p:nvSpPr>
            <p:cNvPr id="79" name="Šipka dolů 78"/>
            <p:cNvSpPr/>
            <p:nvPr/>
          </p:nvSpPr>
          <p:spPr>
            <a:xfrm>
              <a:off x="2181267" y="3244358"/>
              <a:ext cx="520465" cy="1339382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1" y="3847488"/>
              <a:ext cx="1788795" cy="42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délník 10"/>
          <p:cNvSpPr/>
          <p:nvPr/>
        </p:nvSpPr>
        <p:spPr>
          <a:xfrm>
            <a:off x="2441499" y="6500222"/>
            <a:ext cx="63103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ovéPole 197"/>
          <p:cNvSpPr txBox="1"/>
          <p:nvPr/>
        </p:nvSpPr>
        <p:spPr>
          <a:xfrm>
            <a:off x="5220009" y="1806216"/>
            <a:ext cx="9481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even</a:t>
            </a:r>
            <a:endParaRPr lang="cs-CZ" b="1" dirty="0" smtClean="0">
              <a:latin typeface="Trebuchet MS" pitchFamily="34" charset="0"/>
            </a:endParaRPr>
          </a:p>
        </p:txBody>
      </p:sp>
      <p:sp>
        <p:nvSpPr>
          <p:cNvPr id="199" name="TextovéPole 198"/>
          <p:cNvSpPr txBox="1"/>
          <p:nvPr/>
        </p:nvSpPr>
        <p:spPr>
          <a:xfrm>
            <a:off x="7210119" y="1806216"/>
            <a:ext cx="80969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odd</a:t>
            </a:r>
            <a:endParaRPr lang="cs-CZ" b="1" dirty="0" smtClean="0">
              <a:latin typeface="Trebuchet MS" pitchFamily="34" charset="0"/>
            </a:endParaRPr>
          </a:p>
        </p:txBody>
      </p:sp>
      <p:pic>
        <p:nvPicPr>
          <p:cNvPr id="2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80" y="2318178"/>
            <a:ext cx="1153478" cy="2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83" y="2292689"/>
            <a:ext cx="1763554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5" y="2251550"/>
            <a:ext cx="707231" cy="3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ovéPole 190"/>
          <p:cNvSpPr txBox="1"/>
          <p:nvPr/>
        </p:nvSpPr>
        <p:spPr>
          <a:xfrm>
            <a:off x="1507664" y="1806216"/>
            <a:ext cx="103098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even</a:t>
            </a:r>
            <a:endParaRPr lang="cs-CZ" b="1" dirty="0" smtClean="0">
              <a:latin typeface="Trebuchet MS" pitchFamily="34" charset="0"/>
            </a:endParaRPr>
          </a:p>
        </p:txBody>
      </p:sp>
      <p:sp>
        <p:nvSpPr>
          <p:cNvPr id="192" name="TextovéPole 191"/>
          <p:cNvSpPr txBox="1"/>
          <p:nvPr/>
        </p:nvSpPr>
        <p:spPr>
          <a:xfrm>
            <a:off x="3315917" y="1806216"/>
            <a:ext cx="8471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odd</a:t>
            </a:r>
            <a:endParaRPr lang="cs-CZ" b="1" dirty="0" smtClean="0">
              <a:latin typeface="Trebuchet MS" pitchFamily="34" charset="0"/>
            </a:endParaRP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76" y="2311739"/>
            <a:ext cx="115347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43" y="2284162"/>
            <a:ext cx="1343501" cy="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73" y="3656684"/>
            <a:ext cx="924420" cy="2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4" y="3533972"/>
            <a:ext cx="948690" cy="5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Šipka dolů 204"/>
          <p:cNvSpPr/>
          <p:nvPr/>
        </p:nvSpPr>
        <p:spPr>
          <a:xfrm>
            <a:off x="2466591" y="2898869"/>
            <a:ext cx="520465" cy="45892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6" name="Skupina 205"/>
          <p:cNvGrpSpPr/>
          <p:nvPr/>
        </p:nvGrpSpPr>
        <p:grpSpPr>
          <a:xfrm>
            <a:off x="3616553" y="2879135"/>
            <a:ext cx="2290278" cy="453330"/>
            <a:chOff x="3616553" y="3315059"/>
            <a:chExt cx="2290278" cy="453330"/>
          </a:xfrm>
        </p:grpSpPr>
        <p:sp>
          <p:nvSpPr>
            <p:cNvPr id="228" name="TextovéPole 227"/>
            <p:cNvSpPr txBox="1"/>
            <p:nvPr/>
          </p:nvSpPr>
          <p:spPr>
            <a:xfrm>
              <a:off x="3616553" y="3315059"/>
              <a:ext cx="22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[</a:t>
              </a:r>
              <a:r>
                <a:rPr lang="en-GB" sz="2000" i="1" dirty="0" smtClean="0">
                  <a:solidFill>
                    <a:srgbClr val="0000B4"/>
                  </a:solidFill>
                  <a:latin typeface="Trebuchet MS" pitchFamily="34" charset="0"/>
                </a:rPr>
                <a:t>f</a:t>
              </a:r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-1]-</a:t>
              </a:r>
              <a:r>
                <a:rPr lang="en-GB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th</a:t>
              </a:r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 derivative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229" name="Obdélník 228"/>
            <p:cNvSpPr/>
            <p:nvPr/>
          </p:nvSpPr>
          <p:spPr>
            <a:xfrm>
              <a:off x="3711822" y="3621081"/>
              <a:ext cx="90493" cy="14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0" name="Obdélník 229"/>
            <p:cNvSpPr/>
            <p:nvPr/>
          </p:nvSpPr>
          <p:spPr>
            <a:xfrm>
              <a:off x="4130518" y="3621081"/>
              <a:ext cx="90493" cy="14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8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34" y="3656685"/>
            <a:ext cx="846773" cy="2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747880" y="4258524"/>
            <a:ext cx="1986370" cy="1419027"/>
            <a:chOff x="747880" y="5021572"/>
            <a:chExt cx="1986370" cy="1419027"/>
          </a:xfrm>
        </p:grpSpPr>
        <p:cxnSp>
          <p:nvCxnSpPr>
            <p:cNvPr id="219" name="Přímá spojnice se šipkou 218"/>
            <p:cNvCxnSpPr/>
            <p:nvPr/>
          </p:nvCxnSpPr>
          <p:spPr>
            <a:xfrm>
              <a:off x="747880" y="611377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Přímá spojnice se šipkou 219"/>
            <p:cNvCxnSpPr/>
            <p:nvPr/>
          </p:nvCxnSpPr>
          <p:spPr>
            <a:xfrm flipV="1">
              <a:off x="887580" y="5021572"/>
              <a:ext cx="0" cy="1244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Přímá spojnice 220"/>
            <p:cNvCxnSpPr/>
            <p:nvPr/>
          </p:nvCxnSpPr>
          <p:spPr>
            <a:xfrm>
              <a:off x="1713080" y="5072372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ovéPole 221"/>
            <p:cNvSpPr txBox="1"/>
            <p:nvPr/>
          </p:nvSpPr>
          <p:spPr>
            <a:xfrm>
              <a:off x="2428797" y="6132822"/>
              <a:ext cx="305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223" name="TextovéPole 222"/>
            <p:cNvSpPr txBox="1"/>
            <p:nvPr/>
          </p:nvSpPr>
          <p:spPr>
            <a:xfrm>
              <a:off x="1658486" y="6132822"/>
              <a:ext cx="45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 smtClean="0">
                  <a:latin typeface="Trebuchet MS" pitchFamily="34" charset="0"/>
                </a:rPr>
                <a:t>E</a:t>
              </a:r>
              <a:r>
                <a:rPr lang="en-GB" sz="1400" b="1" i="1" baseline="-25000" dirty="0" err="1" smtClean="0">
                  <a:latin typeface="Trebuchet MS" pitchFamily="34" charset="0"/>
                </a:rPr>
                <a:t>w</a:t>
              </a:r>
              <a:endParaRPr lang="cs-CZ" sz="1400" b="1" i="1" baseline="-25000" dirty="0" smtClean="0">
                <a:latin typeface="Trebuchet MS" pitchFamily="34" charset="0"/>
              </a:endParaRPr>
            </a:p>
          </p:txBody>
        </p:sp>
        <p:sp>
          <p:nvSpPr>
            <p:cNvPr id="224" name="Volný tvar 223"/>
            <p:cNvSpPr/>
            <p:nvPr/>
          </p:nvSpPr>
          <p:spPr>
            <a:xfrm>
              <a:off x="883135" y="5769186"/>
              <a:ext cx="831850" cy="127000"/>
            </a:xfrm>
            <a:custGeom>
              <a:avLst/>
              <a:gdLst>
                <a:gd name="connsiteX0" fmla="*/ 0 w 831850"/>
                <a:gd name="connsiteY0" fmla="*/ 127000 h 127000"/>
                <a:gd name="connsiteX1" fmla="*/ 463550 w 831850"/>
                <a:gd name="connsiteY1" fmla="*/ 95250 h 127000"/>
                <a:gd name="connsiteX2" fmla="*/ 831850 w 831850"/>
                <a:gd name="connsiteY2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1850" h="127000">
                  <a:moveTo>
                    <a:pt x="0" y="127000"/>
                  </a:moveTo>
                  <a:cubicBezTo>
                    <a:pt x="162454" y="121708"/>
                    <a:pt x="324908" y="116417"/>
                    <a:pt x="463550" y="95250"/>
                  </a:cubicBezTo>
                  <a:cubicBezTo>
                    <a:pt x="602192" y="74083"/>
                    <a:pt x="717021" y="37041"/>
                    <a:pt x="83185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5" name="Volný tvar 224"/>
            <p:cNvSpPr/>
            <p:nvPr/>
          </p:nvSpPr>
          <p:spPr>
            <a:xfrm>
              <a:off x="1708635" y="5229436"/>
              <a:ext cx="799844" cy="349250"/>
            </a:xfrm>
            <a:custGeom>
              <a:avLst/>
              <a:gdLst>
                <a:gd name="connsiteX0" fmla="*/ 0 w 901700"/>
                <a:gd name="connsiteY0" fmla="*/ 349250 h 349250"/>
                <a:gd name="connsiteX1" fmla="*/ 381000 w 901700"/>
                <a:gd name="connsiteY1" fmla="*/ 254000 h 349250"/>
                <a:gd name="connsiteX2" fmla="*/ 901700 w 901700"/>
                <a:gd name="connsiteY2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00" h="349250">
                  <a:moveTo>
                    <a:pt x="0" y="349250"/>
                  </a:moveTo>
                  <a:cubicBezTo>
                    <a:pt x="115358" y="330729"/>
                    <a:pt x="230717" y="312208"/>
                    <a:pt x="381000" y="254000"/>
                  </a:cubicBezTo>
                  <a:cubicBezTo>
                    <a:pt x="531283" y="195792"/>
                    <a:pt x="716491" y="97896"/>
                    <a:pt x="90170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6" name="Obdélník 225"/>
            <p:cNvSpPr/>
            <p:nvPr/>
          </p:nvSpPr>
          <p:spPr>
            <a:xfrm>
              <a:off x="1761909" y="5599720"/>
              <a:ext cx="524091" cy="2964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" name="TextovéPole 226"/>
            <p:cNvSpPr txBox="1"/>
            <p:nvPr/>
          </p:nvSpPr>
          <p:spPr>
            <a:xfrm>
              <a:off x="1708023" y="5579796"/>
              <a:ext cx="6950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jump</a:t>
              </a:r>
              <a:endParaRPr lang="cs-CZ" sz="1500" dirty="0" smtClean="0">
                <a:latin typeface="Trebuchet MS" pitchFamily="34" charset="0"/>
              </a:endParaRPr>
            </a:p>
          </p:txBody>
        </p:sp>
      </p:grpSp>
      <p:grpSp>
        <p:nvGrpSpPr>
          <p:cNvPr id="208" name="Skupina 207"/>
          <p:cNvGrpSpPr/>
          <p:nvPr/>
        </p:nvGrpSpPr>
        <p:grpSpPr>
          <a:xfrm>
            <a:off x="2637658" y="4174749"/>
            <a:ext cx="2226723" cy="1507996"/>
            <a:chOff x="2637658" y="4189681"/>
            <a:chExt cx="2226723" cy="1507996"/>
          </a:xfrm>
        </p:grpSpPr>
        <p:sp>
          <p:nvSpPr>
            <p:cNvPr id="209" name="Volný tvar 208"/>
            <p:cNvSpPr/>
            <p:nvPr/>
          </p:nvSpPr>
          <p:spPr>
            <a:xfrm>
              <a:off x="2777358" y="4405650"/>
              <a:ext cx="800100" cy="760026"/>
            </a:xfrm>
            <a:custGeom>
              <a:avLst/>
              <a:gdLst>
                <a:gd name="connsiteX0" fmla="*/ 0 w 800100"/>
                <a:gd name="connsiteY0" fmla="*/ 1047750 h 1047750"/>
                <a:gd name="connsiteX1" fmla="*/ 654050 w 800100"/>
                <a:gd name="connsiteY1" fmla="*/ 774700 h 1047750"/>
                <a:gd name="connsiteX2" fmla="*/ 800100 w 800100"/>
                <a:gd name="connsiteY2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1047750">
                  <a:moveTo>
                    <a:pt x="0" y="1047750"/>
                  </a:moveTo>
                  <a:cubicBezTo>
                    <a:pt x="260350" y="998537"/>
                    <a:pt x="520700" y="949325"/>
                    <a:pt x="654050" y="774700"/>
                  </a:cubicBezTo>
                  <a:cubicBezTo>
                    <a:pt x="787400" y="600075"/>
                    <a:pt x="793750" y="300037"/>
                    <a:pt x="80010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Volný tvar 209"/>
            <p:cNvSpPr/>
            <p:nvPr/>
          </p:nvSpPr>
          <p:spPr>
            <a:xfrm>
              <a:off x="3634697" y="4405650"/>
              <a:ext cx="736514" cy="760026"/>
            </a:xfrm>
            <a:custGeom>
              <a:avLst/>
              <a:gdLst>
                <a:gd name="connsiteX0" fmla="*/ 0 w 908050"/>
                <a:gd name="connsiteY0" fmla="*/ 0 h 1225550"/>
                <a:gd name="connsiteX1" fmla="*/ 177800 w 908050"/>
                <a:gd name="connsiteY1" fmla="*/ 774700 h 1225550"/>
                <a:gd name="connsiteX2" fmla="*/ 908050 w 908050"/>
                <a:gd name="connsiteY2" fmla="*/ 122555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050" h="1225550">
                  <a:moveTo>
                    <a:pt x="0" y="0"/>
                  </a:moveTo>
                  <a:cubicBezTo>
                    <a:pt x="13229" y="285221"/>
                    <a:pt x="26458" y="570442"/>
                    <a:pt x="177800" y="774700"/>
                  </a:cubicBezTo>
                  <a:cubicBezTo>
                    <a:pt x="329142" y="978958"/>
                    <a:pt x="618596" y="1102254"/>
                    <a:pt x="908050" y="122555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1" name="Přímá spojnice se šipkou 210"/>
            <p:cNvCxnSpPr/>
            <p:nvPr/>
          </p:nvCxnSpPr>
          <p:spPr>
            <a:xfrm>
              <a:off x="2637658" y="5370850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Přímá spojnice se šipkou 211"/>
            <p:cNvCxnSpPr/>
            <p:nvPr/>
          </p:nvCxnSpPr>
          <p:spPr>
            <a:xfrm flipV="1">
              <a:off x="2777358" y="4278650"/>
              <a:ext cx="0" cy="1244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Přímá spojnice 212"/>
            <p:cNvCxnSpPr/>
            <p:nvPr/>
          </p:nvCxnSpPr>
          <p:spPr>
            <a:xfrm>
              <a:off x="3602858" y="4329450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4312136" y="5389900"/>
              <a:ext cx="305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215" name="TextovéPole 214"/>
            <p:cNvSpPr txBox="1"/>
            <p:nvPr/>
          </p:nvSpPr>
          <p:spPr>
            <a:xfrm>
              <a:off x="3548264" y="5389900"/>
              <a:ext cx="45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 smtClean="0">
                  <a:latin typeface="Trebuchet MS" pitchFamily="34" charset="0"/>
                </a:rPr>
                <a:t>E</a:t>
              </a:r>
              <a:r>
                <a:rPr lang="en-GB" sz="1400" b="1" i="1" baseline="-25000" dirty="0" err="1" smtClean="0">
                  <a:latin typeface="Trebuchet MS" pitchFamily="34" charset="0"/>
                </a:rPr>
                <a:t>w</a:t>
              </a:r>
              <a:endParaRPr lang="cs-CZ" sz="1400" b="1" i="1" baseline="-25000" dirty="0" smtClean="0">
                <a:latin typeface="Trebuchet MS" pitchFamily="34" charset="0"/>
              </a:endParaRPr>
            </a:p>
          </p:txBody>
        </p:sp>
        <p:sp>
          <p:nvSpPr>
            <p:cNvPr id="216" name="Obdélník 215"/>
            <p:cNvSpPr/>
            <p:nvPr/>
          </p:nvSpPr>
          <p:spPr>
            <a:xfrm>
              <a:off x="3693349" y="4259333"/>
              <a:ext cx="1068343" cy="4406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7" name="TextovéPole 216"/>
            <p:cNvSpPr txBox="1"/>
            <p:nvPr/>
          </p:nvSpPr>
          <p:spPr>
            <a:xfrm>
              <a:off x="3629431" y="4189681"/>
              <a:ext cx="1234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logarithmic divergence</a:t>
              </a:r>
              <a:endParaRPr lang="cs-CZ" sz="1500" dirty="0" smtClean="0">
                <a:latin typeface="Trebuchet MS" pitchFamily="34" charset="0"/>
              </a:endParaRPr>
            </a:p>
          </p:txBody>
        </p:sp>
      </p:grpSp>
      <p:pic>
        <p:nvPicPr>
          <p:cNvPr id="23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1" y="3533972"/>
            <a:ext cx="896779" cy="4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84" y="3530163"/>
            <a:ext cx="1166813" cy="4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" name="Šipka dolů 233"/>
          <p:cNvSpPr/>
          <p:nvPr/>
        </p:nvSpPr>
        <p:spPr>
          <a:xfrm>
            <a:off x="6601470" y="2892291"/>
            <a:ext cx="520465" cy="45892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774266" y="4261650"/>
            <a:ext cx="3903949" cy="1424778"/>
            <a:chOff x="4774266" y="5031276"/>
            <a:chExt cx="3903949" cy="1424778"/>
          </a:xfrm>
        </p:grpSpPr>
        <p:grpSp>
          <p:nvGrpSpPr>
            <p:cNvPr id="235" name="Skupina 234"/>
            <p:cNvGrpSpPr/>
            <p:nvPr/>
          </p:nvGrpSpPr>
          <p:grpSpPr>
            <a:xfrm>
              <a:off x="4774266" y="5031276"/>
              <a:ext cx="2811140" cy="1419027"/>
              <a:chOff x="4774266" y="4283160"/>
              <a:chExt cx="2811140" cy="1419027"/>
            </a:xfrm>
          </p:grpSpPr>
          <p:sp>
            <p:nvSpPr>
              <p:cNvPr id="245" name="Volný tvar 244"/>
              <p:cNvSpPr/>
              <p:nvPr/>
            </p:nvSpPr>
            <p:spPr>
              <a:xfrm>
                <a:off x="5771305" y="4584885"/>
                <a:ext cx="736514" cy="682581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6" name="Přímá spojnice se šipkou 245"/>
              <p:cNvCxnSpPr/>
              <p:nvPr/>
            </p:nvCxnSpPr>
            <p:spPr>
              <a:xfrm>
                <a:off x="4774266" y="537536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se šipkou 246"/>
              <p:cNvCxnSpPr/>
              <p:nvPr/>
            </p:nvCxnSpPr>
            <p:spPr>
              <a:xfrm flipV="1">
                <a:off x="4913966" y="428316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/>
              <p:cNvCxnSpPr/>
              <p:nvPr/>
            </p:nvCxnSpPr>
            <p:spPr>
              <a:xfrm>
                <a:off x="5739466" y="433396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ovéPole 248"/>
              <p:cNvSpPr txBox="1"/>
              <p:nvPr/>
            </p:nvSpPr>
            <p:spPr>
              <a:xfrm>
                <a:off x="6448744" y="539441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440190" y="539441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51" name="Volný tvar 250"/>
              <p:cNvSpPr/>
              <p:nvPr/>
            </p:nvSpPr>
            <p:spPr>
              <a:xfrm>
                <a:off x="4907527" y="517436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2" name="Obdélník 251"/>
              <p:cNvSpPr/>
              <p:nvPr/>
            </p:nvSpPr>
            <p:spPr>
              <a:xfrm>
                <a:off x="6109230" y="4513515"/>
                <a:ext cx="1210938" cy="3052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6071265" y="4494527"/>
                <a:ext cx="15141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inverse  </a:t>
                </a:r>
                <a:r>
                  <a:rPr lang="en-GB" sz="1500" dirty="0" err="1" smtClean="0">
                    <a:latin typeface="Trebuchet MS" pitchFamily="34" charset="0"/>
                  </a:rPr>
                  <a:t>sqrt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36" name="Skupina 235"/>
            <p:cNvGrpSpPr/>
            <p:nvPr/>
          </p:nvGrpSpPr>
          <p:grpSpPr>
            <a:xfrm>
              <a:off x="6698284" y="5037027"/>
              <a:ext cx="1979931" cy="1419027"/>
              <a:chOff x="6698284" y="4398374"/>
              <a:chExt cx="1979931" cy="1419027"/>
            </a:xfrm>
          </p:grpSpPr>
          <p:grpSp>
            <p:nvGrpSpPr>
              <p:cNvPr id="237" name="Skupina 236"/>
              <p:cNvGrpSpPr/>
              <p:nvPr/>
            </p:nvGrpSpPr>
            <p:grpSpPr>
              <a:xfrm>
                <a:off x="6698284" y="4398374"/>
                <a:ext cx="1979931" cy="1419027"/>
                <a:chOff x="5442386" y="4883150"/>
                <a:chExt cx="1979931" cy="1419027"/>
              </a:xfrm>
            </p:grpSpPr>
            <p:sp>
              <p:nvSpPr>
                <p:cNvPr id="239" name="Volný tvar 238"/>
                <p:cNvSpPr/>
                <p:nvPr/>
              </p:nvSpPr>
              <p:spPr>
                <a:xfrm flipH="1">
                  <a:off x="5582085" y="5182049"/>
                  <a:ext cx="805373" cy="682581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40" name="Přímá spojnice se šipkou 239"/>
                <p:cNvCxnSpPr/>
                <p:nvPr/>
              </p:nvCxnSpPr>
              <p:spPr>
                <a:xfrm>
                  <a:off x="5442386" y="59753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Přímá spojnice se šipkou 240"/>
                <p:cNvCxnSpPr/>
                <p:nvPr/>
              </p:nvCxnSpPr>
              <p:spPr>
                <a:xfrm flipV="1">
                  <a:off x="5582086" y="48831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Přímá spojnice 241"/>
                <p:cNvCxnSpPr/>
                <p:nvPr/>
              </p:nvCxnSpPr>
              <p:spPr>
                <a:xfrm>
                  <a:off x="6407586" y="49339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ovéPole 242"/>
                <p:cNvSpPr txBox="1"/>
                <p:nvPr/>
              </p:nvSpPr>
              <p:spPr>
                <a:xfrm>
                  <a:off x="7116864" y="59944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44" name="TextovéPole 243"/>
                <p:cNvSpPr txBox="1"/>
                <p:nvPr/>
              </p:nvSpPr>
              <p:spPr>
                <a:xfrm>
                  <a:off x="6108310" y="59944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238" name="Volný tvar 237"/>
              <p:cNvSpPr/>
              <p:nvPr/>
            </p:nvSpPr>
            <p:spPr>
              <a:xfrm flipV="1">
                <a:off x="7654143" y="5267057"/>
                <a:ext cx="799844" cy="143765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03" name="TextovéPole 102"/>
          <p:cNvSpPr txBox="1"/>
          <p:nvPr/>
        </p:nvSpPr>
        <p:spPr>
          <a:xfrm>
            <a:off x="1257270" y="5765364"/>
            <a:ext cx="67807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Each </a:t>
            </a:r>
            <a:r>
              <a:rPr lang="en-GB" b="1" dirty="0" smtClean="0">
                <a:latin typeface="Trebuchet MS" pitchFamily="34" charset="0"/>
              </a:rPr>
              <a:t>singularity</a:t>
            </a:r>
            <a:r>
              <a:rPr lang="en-GB" dirty="0" smtClean="0">
                <a:latin typeface="Trebuchet MS" pitchFamily="34" charset="0"/>
              </a:rPr>
              <a:t> of the </a:t>
            </a:r>
            <a:r>
              <a:rPr lang="en-GB" b="1" dirty="0" smtClean="0">
                <a:latin typeface="Trebuchet MS" pitchFamily="34" charset="0"/>
              </a:rPr>
              <a:t>level density </a:t>
            </a:r>
            <a:r>
              <a:rPr lang="cs-CZ" dirty="0" err="1" smtClean="0">
                <a:latin typeface="Trebuchet MS" pitchFamily="34" charset="0"/>
              </a:rPr>
              <a:t>at</a:t>
            </a:r>
            <a:r>
              <a:rPr lang="cs-CZ" dirty="0" smtClean="0">
                <a:latin typeface="Trebuchet MS" pitchFamily="34" charset="0"/>
              </a:rPr>
              <a:t> a </a:t>
            </a:r>
            <a:r>
              <a:rPr lang="cs-CZ" b="1" dirty="0" err="1" smtClean="0">
                <a:latin typeface="Trebuchet MS" pitchFamily="34" charset="0"/>
              </a:rPr>
              <a:t>nondegenerate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stationary</a:t>
            </a:r>
            <a:r>
              <a:rPr lang="cs-CZ" dirty="0" smtClean="0">
                <a:latin typeface="Trebuchet MS" pitchFamily="34" charset="0"/>
              </a:rPr>
              <a:t> point </a:t>
            </a:r>
            <a:r>
              <a:rPr lang="cs-CZ" dirty="0" err="1" smtClean="0">
                <a:latin typeface="Trebuchet MS" pitchFamily="34" charset="0"/>
              </a:rPr>
              <a:t>is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b="1" dirty="0" err="1" smtClean="0">
                <a:latin typeface="Trebuchet MS" pitchFamily="34" charset="0"/>
              </a:rPr>
              <a:t>uniquely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classified</a:t>
            </a:r>
            <a:r>
              <a:rPr lang="cs-CZ" dirty="0" smtClean="0">
                <a:latin typeface="Trebuchet MS" pitchFamily="34" charset="0"/>
              </a:rPr>
              <a:t> by </a:t>
            </a:r>
            <a:r>
              <a:rPr lang="en-GB" dirty="0" smtClean="0">
                <a:latin typeface="Trebuchet MS" pitchFamily="34" charset="0"/>
              </a:rPr>
              <a:t>the </a:t>
            </a:r>
            <a:r>
              <a:rPr lang="cs-CZ" dirty="0" err="1" smtClean="0">
                <a:latin typeface="Trebuchet MS" pitchFamily="34" charset="0"/>
              </a:rPr>
              <a:t>two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numbers</a:t>
            </a:r>
            <a:r>
              <a:rPr lang="cs-CZ" dirty="0" smtClean="0">
                <a:latin typeface="Trebuchet MS" pitchFamily="34" charset="0"/>
              </a:rPr>
              <a:t> (</a:t>
            </a:r>
            <a:r>
              <a:rPr lang="cs-CZ" i="1" dirty="0" err="1" smtClean="0">
                <a:latin typeface="Trebuchet MS" pitchFamily="34" charset="0"/>
              </a:rPr>
              <a:t>f</a:t>
            </a:r>
            <a:r>
              <a:rPr lang="cs-CZ" dirty="0" err="1" smtClean="0">
                <a:latin typeface="Trebuchet MS" pitchFamily="34" charset="0"/>
              </a:rPr>
              <a:t>,</a:t>
            </a:r>
            <a:r>
              <a:rPr lang="cs-CZ" i="1" dirty="0" err="1" smtClean="0">
                <a:latin typeface="Trebuchet MS" pitchFamily="34" charset="0"/>
              </a:rPr>
              <a:t>r</a:t>
            </a:r>
            <a:r>
              <a:rPr lang="cs-CZ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770395" y="2198970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>
            <a:off x="1109818" y="3432325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bdélník 116"/>
          <p:cNvSpPr/>
          <p:nvPr/>
        </p:nvSpPr>
        <p:spPr>
          <a:xfrm>
            <a:off x="747880" y="213736"/>
            <a:ext cx="8236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Nondegenerate stationary point</a:t>
            </a: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: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singularities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5590162" y="865196"/>
            <a:ext cx="25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000" b="1" dirty="0" smtClean="0">
                <a:solidFill>
                  <a:srgbClr val="339933"/>
                </a:solidFill>
                <a:latin typeface="Trebuchet MS" pitchFamily="34" charset="0"/>
              </a:rPr>
              <a:t> half-integer</a:t>
            </a:r>
            <a:endParaRPr lang="cs-CZ" sz="2000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2233785" y="858618"/>
            <a:ext cx="12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000" b="1" dirty="0" smtClean="0">
                <a:solidFill>
                  <a:srgbClr val="339933"/>
                </a:solidFill>
                <a:latin typeface="Trebuchet MS" pitchFamily="34" charset="0"/>
              </a:rPr>
              <a:t> integer</a:t>
            </a:r>
            <a:endParaRPr lang="cs-CZ" sz="2000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0009" y="1243509"/>
            <a:ext cx="287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(relevant for lattices and time-dependent Hamiltonian systems)</a:t>
            </a:r>
            <a:endParaRPr lang="cs-CZ" sz="1400" dirty="0" smtClean="0">
              <a:latin typeface="Trebuchet MS" pitchFamily="34" charset="0"/>
            </a:endParaRPr>
          </a:p>
        </p:txBody>
      </p:sp>
      <p:cxnSp>
        <p:nvCxnSpPr>
          <p:cNvPr id="71" name="Přímá spojnice 7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délník 72"/>
          <p:cNvSpPr/>
          <p:nvPr/>
        </p:nvSpPr>
        <p:spPr>
          <a:xfrm>
            <a:off x="2506151" y="6509458"/>
            <a:ext cx="63103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/>
          <p:cNvGrpSpPr/>
          <p:nvPr/>
        </p:nvGrpSpPr>
        <p:grpSpPr>
          <a:xfrm>
            <a:off x="6482389" y="3014921"/>
            <a:ext cx="1944777" cy="1368917"/>
            <a:chOff x="6832600" y="1309326"/>
            <a:chExt cx="1944777" cy="1368917"/>
          </a:xfrm>
        </p:grpSpPr>
        <p:pic>
          <p:nvPicPr>
            <p:cNvPr id="39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Skupina 44"/>
          <p:cNvGrpSpPr/>
          <p:nvPr/>
        </p:nvGrpSpPr>
        <p:grpSpPr>
          <a:xfrm>
            <a:off x="6485564" y="1575148"/>
            <a:ext cx="1938427" cy="1368961"/>
            <a:chOff x="4876800" y="1309282"/>
            <a:chExt cx="1938427" cy="1368961"/>
          </a:xfrm>
        </p:grpSpPr>
        <p:pic>
          <p:nvPicPr>
            <p:cNvPr id="46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ovéPole 56"/>
          <p:cNvSpPr txBox="1"/>
          <p:nvPr/>
        </p:nvSpPr>
        <p:spPr>
          <a:xfrm>
            <a:off x="6223239" y="1144261"/>
            <a:ext cx="259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(</a:t>
            </a:r>
            <a:r>
              <a:rPr lang="cs-CZ" sz="1200" dirty="0" err="1" smtClean="0">
                <a:latin typeface="Trebuchet MS" pitchFamily="34" charset="0"/>
              </a:rPr>
              <a:t>analytic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only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for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even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integer</a:t>
            </a:r>
            <a:r>
              <a:rPr lang="cs-CZ" sz="12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0373"/>
            <a:ext cx="299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pecial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class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separable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Hamiltonians</a:t>
            </a:r>
            <a:r>
              <a:rPr lang="cs-CZ" sz="1600" dirty="0" smtClean="0">
                <a:latin typeface="Trebuchet MS" pitchFamily="34" charset="0"/>
              </a:rPr>
              <a:t> (</a:t>
            </a:r>
            <a:r>
              <a:rPr lang="cs-CZ" sz="1600" dirty="0" err="1" smtClean="0">
                <a:latin typeface="Trebuchet MS" pitchFamily="34" charset="0"/>
              </a:rPr>
              <a:t>flat</a:t>
            </a:r>
            <a:r>
              <a:rPr lang="cs-CZ" sz="1600" dirty="0" smtClean="0">
                <a:latin typeface="Trebuchet MS" pitchFamily="34" charset="0"/>
              </a:rPr>
              <a:t> minimum):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861280"/>
            <a:ext cx="1952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86" y="2334002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5" y="2637504"/>
            <a:ext cx="236696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94" y="2826083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31272" y="2101850"/>
            <a:ext cx="2578603" cy="1536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55576" y="3812409"/>
                <a:ext cx="42609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</a:t>
                </a:r>
                <a:r>
                  <a:rPr lang="en-GB" sz="1600" b="1" dirty="0" smtClean="0">
                    <a:latin typeface="Trebuchet MS" pitchFamily="34" charset="0"/>
                  </a:rPr>
                  <a:t>discontinuity </a:t>
                </a:r>
                <a:r>
                  <a:rPr lang="cs-CZ" sz="1600" b="1" dirty="0" smtClean="0">
                    <a:latin typeface="Trebuchet MS" pitchFamily="34" charset="0"/>
                  </a:rPr>
                  <a:t>in </a:t>
                </a:r>
                <a:r>
                  <a:rPr lang="en-GB" sz="1600" b="1" dirty="0" smtClean="0">
                    <a:latin typeface="Trebuchet MS" pitchFamily="34" charset="0"/>
                  </a:rPr>
                  <a:t>the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cs-CZ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/>
                          </a:rPr>
                          <m:t>𝝈</m:t>
                        </m:r>
                        <m:r>
                          <a:rPr lang="en-GB" sz="1600" b="1" i="1" smtClean="0">
                            <a:latin typeface="Cambria Math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 smtClean="0">
                    <a:latin typeface="Trebuchet MS" pitchFamily="34" charset="0"/>
                  </a:rPr>
                  <a:t>-</a:t>
                </a:r>
                <a:r>
                  <a:rPr lang="en-GB" sz="1600" b="1" dirty="0" err="1" smtClean="0">
                    <a:latin typeface="Trebuchet MS" pitchFamily="34" charset="0"/>
                  </a:rPr>
                  <a:t>th</a:t>
                </a:r>
                <a:r>
                  <a:rPr lang="en-GB" sz="1600" b="1" dirty="0" smtClean="0">
                    <a:latin typeface="Trebuchet MS" pitchFamily="34" charset="0"/>
                  </a:rPr>
                  <a:t> derivative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2409"/>
                <a:ext cx="4260925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858" t="-7143" b="-196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Example</a:t>
            </a:r>
            <a:r>
              <a:rPr lang="en-GB" sz="1600" dirty="0" smtClean="0">
                <a:latin typeface="Trebuchet MS" pitchFamily="34" charset="0"/>
              </a:rPr>
              <a:t>: We require discontinuity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the </a:t>
            </a:r>
            <a:r>
              <a:rPr lang="en-GB" sz="1600" i="1" dirty="0" smtClean="0">
                <a:latin typeface="Trebuchet MS" pitchFamily="34" charset="0"/>
              </a:rPr>
              <a:t>t</a:t>
            </a:r>
            <a:r>
              <a:rPr lang="en-GB" sz="1600" dirty="0" smtClean="0">
                <a:latin typeface="Trebuchet MS" pitchFamily="34" charset="0"/>
              </a:rPr>
              <a:t>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 smtClean="0">
                <a:latin typeface="Trebuchet MS" pitchFamily="34" charset="0"/>
              </a:rPr>
              <a:t> derivative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rebuchet MS" pitchFamily="34" charset="0"/>
            </a:endParaRPr>
          </a:p>
          <a:p>
            <a:r>
              <a:rPr lang="en-GB" sz="1600" dirty="0" smtClean="0">
                <a:latin typeface="Trebuchet MS" pitchFamily="34" charset="0"/>
              </a:rPr>
              <a:t>- satisfied when 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4840287" y="499458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3598" y="4847146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even in the thermodynamic limit</a:t>
            </a:r>
          </a:p>
          <a:p>
            <a:r>
              <a:rPr lang="en-GB" sz="1400" dirty="0" smtClean="0">
                <a:latin typeface="Trebuchet MS" pitchFamily="34" charset="0"/>
              </a:rPr>
              <a:t>the level density can be discontinuous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4911498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747880" y="287624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52" y="81407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7" y="727227"/>
            <a:ext cx="1399712" cy="3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1967" y="5729429"/>
            <a:ext cx="8197263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latin typeface="Trebuchet MS" pitchFamily="34" charset="0"/>
              </a:rPr>
              <a:t>Higher flatness of the stationary point enhances its signatures in the spectrum</a:t>
            </a:r>
            <a:r>
              <a:rPr lang="en-GB" sz="1700" dirty="0" smtClean="0">
                <a:latin typeface="Trebuchet MS" pitchFamily="34" charset="0"/>
              </a:rPr>
              <a:t> (it shifts the singularity towards lower derivatives).</a:t>
            </a:r>
            <a:endParaRPr lang="cs-CZ" sz="17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/>
          <p:cNvGrpSpPr/>
          <p:nvPr/>
        </p:nvGrpSpPr>
        <p:grpSpPr>
          <a:xfrm>
            <a:off x="6482389" y="3014921"/>
            <a:ext cx="1944777" cy="1368917"/>
            <a:chOff x="6832600" y="1309326"/>
            <a:chExt cx="1944777" cy="1368917"/>
          </a:xfrm>
        </p:grpSpPr>
        <p:pic>
          <p:nvPicPr>
            <p:cNvPr id="39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Skupina 44"/>
          <p:cNvGrpSpPr/>
          <p:nvPr/>
        </p:nvGrpSpPr>
        <p:grpSpPr>
          <a:xfrm>
            <a:off x="6485564" y="1575148"/>
            <a:ext cx="1938427" cy="1368961"/>
            <a:chOff x="4876800" y="1309282"/>
            <a:chExt cx="1938427" cy="1368961"/>
          </a:xfrm>
        </p:grpSpPr>
        <p:pic>
          <p:nvPicPr>
            <p:cNvPr id="46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ovéPole 56"/>
          <p:cNvSpPr txBox="1"/>
          <p:nvPr/>
        </p:nvSpPr>
        <p:spPr>
          <a:xfrm>
            <a:off x="6223239" y="1144261"/>
            <a:ext cx="259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(</a:t>
            </a:r>
            <a:r>
              <a:rPr lang="cs-CZ" sz="1200" dirty="0" err="1" smtClean="0">
                <a:latin typeface="Trebuchet MS" pitchFamily="34" charset="0"/>
              </a:rPr>
              <a:t>analytic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only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for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even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integer</a:t>
            </a:r>
            <a:r>
              <a:rPr lang="cs-CZ" sz="12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0373"/>
            <a:ext cx="299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pecial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class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separable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Hamiltonians</a:t>
            </a:r>
            <a:r>
              <a:rPr lang="cs-CZ" sz="1600" dirty="0" smtClean="0">
                <a:latin typeface="Trebuchet MS" pitchFamily="34" charset="0"/>
              </a:rPr>
              <a:t> (</a:t>
            </a:r>
            <a:r>
              <a:rPr lang="cs-CZ" sz="1600" dirty="0" err="1" smtClean="0">
                <a:latin typeface="Trebuchet MS" pitchFamily="34" charset="0"/>
              </a:rPr>
              <a:t>flat</a:t>
            </a:r>
            <a:r>
              <a:rPr lang="cs-CZ" sz="1600" dirty="0" smtClean="0">
                <a:latin typeface="Trebuchet MS" pitchFamily="34" charset="0"/>
              </a:rPr>
              <a:t> minimum):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861280"/>
            <a:ext cx="1952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8" y="2315530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5" y="2637504"/>
            <a:ext cx="236696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70" y="2779903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04850" y="2101850"/>
            <a:ext cx="2654300" cy="1536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5575" y="3812409"/>
            <a:ext cx="426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discontinuity of the            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derivative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4" y="3835437"/>
            <a:ext cx="732949" cy="3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Example 1: We require discontinuity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the </a:t>
            </a:r>
            <a:r>
              <a:rPr lang="en-GB" sz="1600" i="1" dirty="0" smtClean="0">
                <a:latin typeface="Trebuchet MS" pitchFamily="34" charset="0"/>
              </a:rPr>
              <a:t>t</a:t>
            </a:r>
            <a:r>
              <a:rPr lang="en-GB" sz="1600" dirty="0" smtClean="0">
                <a:latin typeface="Trebuchet MS" pitchFamily="34" charset="0"/>
              </a:rPr>
              <a:t>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 smtClean="0">
                <a:latin typeface="Trebuchet MS" pitchFamily="34" charset="0"/>
              </a:rPr>
              <a:t> derivative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rebuchet MS" pitchFamily="34" charset="0"/>
            </a:endParaRPr>
          </a:p>
          <a:p>
            <a:r>
              <a:rPr lang="en-GB" sz="1600" dirty="0" smtClean="0">
                <a:latin typeface="Trebuchet MS" pitchFamily="34" charset="0"/>
              </a:rPr>
              <a:t>- satisfied when 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4840287" y="499458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3598" y="4847146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even in the thermodynamic limit</a:t>
            </a:r>
          </a:p>
          <a:p>
            <a:r>
              <a:rPr lang="en-GB" sz="1400" dirty="0" smtClean="0">
                <a:latin typeface="Trebuchet MS" pitchFamily="34" charset="0"/>
              </a:rPr>
              <a:t>the level density can be discontinuous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4911498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kupina 21"/>
          <p:cNvGrpSpPr/>
          <p:nvPr/>
        </p:nvGrpSpPr>
        <p:grpSpPr>
          <a:xfrm>
            <a:off x="667404" y="1781494"/>
            <a:ext cx="5659798" cy="3714112"/>
            <a:chOff x="1740052" y="1294065"/>
            <a:chExt cx="5659798" cy="3714112"/>
          </a:xfrm>
        </p:grpSpPr>
        <p:sp>
          <p:nvSpPr>
            <p:cNvPr id="3" name="Obdélník 2"/>
            <p:cNvSpPr/>
            <p:nvPr/>
          </p:nvSpPr>
          <p:spPr>
            <a:xfrm>
              <a:off x="1740052" y="1294065"/>
              <a:ext cx="5659798" cy="37141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1891408" y="1504188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Structural</a:t>
              </a:r>
              <a:r>
                <a:rPr lang="cs-CZ" sz="2000" dirty="0" smtClean="0">
                  <a:solidFill>
                    <a:srgbClr val="0000B4"/>
                  </a:solidFill>
                  <a:latin typeface="Trebuchet MS" pitchFamily="34" charset="0"/>
                </a:rPr>
                <a:t> stability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891408" y="1937363"/>
              <a:ext cx="5387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itchFamily="34" charset="0"/>
                </a:rPr>
                <a:t>- </a:t>
              </a:r>
              <a:r>
                <a:rPr lang="cs-CZ" sz="1600" dirty="0" err="1" smtClean="0">
                  <a:latin typeface="Trebuchet MS" pitchFamily="34" charset="0"/>
                </a:rPr>
                <a:t>an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arbitrarily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small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perturbation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converts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any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function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into</a:t>
              </a:r>
              <a:r>
                <a:rPr lang="cs-CZ" sz="1600" dirty="0" smtClean="0">
                  <a:latin typeface="Trebuchet MS" pitchFamily="34" charset="0"/>
                </a:rPr>
                <a:t> a Morse </a:t>
              </a:r>
              <a:r>
                <a:rPr lang="cs-CZ" sz="1600" dirty="0" err="1" smtClean="0">
                  <a:latin typeface="Trebuchet MS" pitchFamily="34" charset="0"/>
                </a:rPr>
                <a:t>function</a:t>
              </a:r>
              <a:r>
                <a:rPr lang="cs-CZ" sz="1600" dirty="0" smtClean="0">
                  <a:latin typeface="Trebuchet MS" pitchFamily="34" charset="0"/>
                </a:rPr>
                <a:t>:</a:t>
              </a: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4903235" y="2997812"/>
              <a:ext cx="1957403" cy="1157378"/>
              <a:chOff x="4903235" y="2997812"/>
              <a:chExt cx="1957403" cy="1157378"/>
            </a:xfrm>
          </p:grpSpPr>
          <p:grpSp>
            <p:nvGrpSpPr>
              <p:cNvPr id="42" name="Skupina 41"/>
              <p:cNvGrpSpPr/>
              <p:nvPr/>
            </p:nvGrpSpPr>
            <p:grpSpPr>
              <a:xfrm rot="359177">
                <a:off x="4903235" y="2997812"/>
                <a:ext cx="1957403" cy="1142857"/>
                <a:chOff x="6630509" y="1556580"/>
                <a:chExt cx="1957403" cy="1142857"/>
              </a:xfrm>
            </p:grpSpPr>
            <p:pic>
              <p:nvPicPr>
                <p:cNvPr id="44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0509" y="1556580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0757" y="2550475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Ovál 5"/>
              <p:cNvSpPr/>
              <p:nvPr/>
            </p:nvSpPr>
            <p:spPr>
              <a:xfrm>
                <a:off x="6149371" y="4000736"/>
                <a:ext cx="156179" cy="154454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/>
            <p:cNvSpPr txBox="1"/>
            <p:nvPr/>
          </p:nvSpPr>
          <p:spPr>
            <a:xfrm>
              <a:off x="5309837" y="4270180"/>
              <a:ext cx="183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 smtClean="0">
                  <a:solidFill>
                    <a:srgbClr val="CC3300"/>
                  </a:solidFill>
                  <a:latin typeface="Trebuchet MS" pitchFamily="34" charset="0"/>
                </a:rPr>
                <a:t>quadratic</a:t>
              </a:r>
              <a:r>
                <a:rPr lang="cs-CZ" sz="1400" dirty="0" smtClean="0">
                  <a:solidFill>
                    <a:srgbClr val="CC3300"/>
                  </a:solidFill>
                  <a:latin typeface="Trebuchet MS" pitchFamily="34" charset="0"/>
                </a:rPr>
                <a:t> minimum</a:t>
              </a:r>
            </a:p>
          </p:txBody>
        </p:sp>
        <p:sp>
          <p:nvSpPr>
            <p:cNvPr id="15" name="Šipka doprava 14"/>
            <p:cNvSpPr/>
            <p:nvPr/>
          </p:nvSpPr>
          <p:spPr>
            <a:xfrm>
              <a:off x="4279900" y="3409950"/>
              <a:ext cx="450850" cy="18675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189019" y="2777434"/>
              <a:ext cx="1944777" cy="1368917"/>
              <a:chOff x="2189019" y="2777434"/>
              <a:chExt cx="1944777" cy="1368917"/>
            </a:xfrm>
          </p:grpSpPr>
          <p:grpSp>
            <p:nvGrpSpPr>
              <p:cNvPr id="35" name="Skupina 34"/>
              <p:cNvGrpSpPr/>
              <p:nvPr/>
            </p:nvGrpSpPr>
            <p:grpSpPr>
              <a:xfrm>
                <a:off x="2189019" y="2777434"/>
                <a:ext cx="1944777" cy="1368917"/>
                <a:chOff x="6832600" y="1309326"/>
                <a:chExt cx="1944777" cy="1368917"/>
              </a:xfrm>
            </p:grpSpPr>
            <p:pic>
              <p:nvPicPr>
                <p:cNvPr id="36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2600" y="1535386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3150" y="1309326"/>
                  <a:ext cx="746760" cy="21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80222" y="2530606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" name="Ovál 50"/>
              <p:cNvSpPr/>
              <p:nvPr/>
            </p:nvSpPr>
            <p:spPr>
              <a:xfrm>
                <a:off x="3044903" y="3971493"/>
                <a:ext cx="156179" cy="154454"/>
              </a:xfrm>
              <a:prstGeom prst="ellipse">
                <a:avLst/>
              </a:prstGeom>
              <a:solidFill>
                <a:srgbClr val="000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3810990" y="4672202"/>
              <a:ext cx="354617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cs-CZ" sz="1300" b="0" dirty="0" smtClean="0">
                  <a:latin typeface="Book Antiqua" panose="02040602050305030304" pitchFamily="18" charset="0"/>
                </a:rPr>
                <a:t>M. Kastner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,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Rev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Mod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Phys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</a:t>
              </a:r>
              <a:r>
                <a:rPr lang="en-GB" sz="1300" b="0" i="1" dirty="0" smtClean="0">
                  <a:latin typeface="Book Antiqua" panose="02040602050305030304" pitchFamily="18" charset="0"/>
                </a:rPr>
                <a:t> </a:t>
              </a:r>
              <a:r>
                <a:rPr lang="cs-CZ" sz="1300" dirty="0" smtClean="0">
                  <a:latin typeface="Book Antiqua" panose="02040602050305030304" pitchFamily="18" charset="0"/>
                </a:rPr>
                <a:t>80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, </a:t>
              </a:r>
              <a:r>
                <a:rPr lang="cs-CZ" sz="1300" b="0" dirty="0" smtClean="0">
                  <a:latin typeface="Book Antiqua" panose="02040602050305030304" pitchFamily="18" charset="0"/>
                </a:rPr>
                <a:t>167 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(</a:t>
              </a:r>
              <a:r>
                <a:rPr lang="cs-CZ" sz="1300" b="0" dirty="0" smtClean="0">
                  <a:latin typeface="Book Antiqua" panose="02040602050305030304" pitchFamily="18" charset="0"/>
                </a:rPr>
                <a:t>2008)</a:t>
              </a:r>
              <a:endParaRPr lang="cs-CZ" sz="1300" b="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407282" y="4757609"/>
            <a:ext cx="134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0000B4"/>
                </a:solidFill>
                <a:latin typeface="Trebuchet MS" pitchFamily="34" charset="0"/>
              </a:rPr>
              <a:t>flat</a:t>
            </a:r>
            <a:r>
              <a:rPr lang="cs-CZ" sz="1400" dirty="0" smtClean="0">
                <a:solidFill>
                  <a:srgbClr val="0000B4"/>
                </a:solidFill>
                <a:latin typeface="Trebuchet MS" pitchFamily="34" charset="0"/>
              </a:rPr>
              <a:t> minimum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747880" y="287624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6" name="Přímá spojnice 5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701967" y="5729429"/>
            <a:ext cx="8197263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latin typeface="Trebuchet MS" pitchFamily="34" charset="0"/>
              </a:rPr>
              <a:t>Higher flatness of the stationary point enhances its signatures in the spectrum</a:t>
            </a:r>
            <a:r>
              <a:rPr lang="en-GB" sz="1700" dirty="0" smtClean="0">
                <a:latin typeface="Trebuchet MS" pitchFamily="34" charset="0"/>
              </a:rPr>
              <a:t> (it shifts the singularity towards lower derivatives).</a:t>
            </a:r>
            <a:endParaRPr lang="cs-CZ" sz="17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38031</TotalTime>
  <Words>2045</Words>
  <Application>Microsoft Office PowerPoint</Application>
  <PresentationFormat>Předvádění na obrazovce (4:3)</PresentationFormat>
  <Paragraphs>282</Paragraphs>
  <Slides>27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Stránský</dc:creator>
  <cp:lastModifiedBy>Pavel Stránský</cp:lastModifiedBy>
  <cp:revision>1367</cp:revision>
  <dcterms:created xsi:type="dcterms:W3CDTF">2013-07-20T18:40:47Z</dcterms:created>
  <dcterms:modified xsi:type="dcterms:W3CDTF">2018-06-06T06:02:24Z</dcterms:modified>
</cp:coreProperties>
</file>