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8"/>
  </p:notesMasterIdLst>
  <p:sldIdLst>
    <p:sldId id="256" r:id="rId2"/>
    <p:sldId id="348" r:id="rId3"/>
    <p:sldId id="444" r:id="rId4"/>
    <p:sldId id="429" r:id="rId5"/>
    <p:sldId id="420" r:id="rId6"/>
    <p:sldId id="421" r:id="rId7"/>
    <p:sldId id="434" r:id="rId8"/>
    <p:sldId id="440" r:id="rId9"/>
    <p:sldId id="441" r:id="rId10"/>
    <p:sldId id="436" r:id="rId11"/>
    <p:sldId id="430" r:id="rId12"/>
    <p:sldId id="442" r:id="rId13"/>
    <p:sldId id="438" r:id="rId14"/>
    <p:sldId id="437" r:id="rId15"/>
    <p:sldId id="439" r:id="rId16"/>
    <p:sldId id="286" r:id="rId17"/>
  </p:sldIdLst>
  <p:sldSz cx="9144000" cy="6858000" type="screen4x3"/>
  <p:notesSz cx="6858000" cy="9144000"/>
  <p:embeddedFontLst>
    <p:embeddedFont>
      <p:font typeface="Trebuchet MS" panose="020B060302020202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Book Antiqua" panose="020406020503050303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00FFFF"/>
    <a:srgbClr val="CC99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72" autoAdjust="0"/>
  </p:normalViewPr>
  <p:slideViewPr>
    <p:cSldViewPr snapToGrid="0">
      <p:cViewPr>
        <p:scale>
          <a:sx n="109" d="100"/>
          <a:sy n="109" d="100"/>
        </p:scale>
        <p:origin x="-167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2</a:t>
            </a:fld>
            <a:endParaRPr lang="cs-CZ" altLang="cs-CZ" b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3</a:t>
            </a:fld>
            <a:endParaRPr lang="cs-CZ" altLang="cs-CZ" b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5</a:t>
            </a:fld>
            <a:endParaRPr lang="cs-CZ" altLang="cs-CZ" b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79525" y="685800"/>
            <a:ext cx="7086600" cy="54403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2D9F5-FF8A-4BC4-8BD1-CBF5A960F7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75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15/04/2019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3.gif"/><Relationship Id="rId7" Type="http://schemas.openxmlformats.org/officeDocument/2006/relationships/image" Target="../media/image6.png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4.gif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81508" y="1158222"/>
            <a:ext cx="4612032" cy="70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US" sz="40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OTOCs </a:t>
            </a:r>
            <a:r>
              <a:rPr lang="en-US" sz="4000" dirty="0" smtClean="0">
                <a:solidFill>
                  <a:srgbClr val="C00000"/>
                </a:solidFill>
              </a:rPr>
              <a:t>&amp;</a:t>
            </a:r>
            <a:r>
              <a:rPr lang="en-US" sz="40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CHaozzz</a:t>
            </a:r>
            <a:endParaRPr lang="cs-CZ" sz="80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-218900" y="2182605"/>
            <a:ext cx="516059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0" dirty="0">
                <a:latin typeface="Trebuchet MS" panose="020B0603020202020204" pitchFamily="34" charset="0"/>
              </a:rPr>
              <a:t>Pavel </a:t>
            </a:r>
            <a:r>
              <a:rPr lang="en-US" sz="2400" b="0" dirty="0" err="1">
                <a:latin typeface="Trebuchet MS" panose="020B0603020202020204" pitchFamily="34" charset="0"/>
              </a:rPr>
              <a:t>Str</a:t>
            </a:r>
            <a:r>
              <a:rPr lang="cs-CZ" sz="2400" b="0" dirty="0" err="1" smtClean="0">
                <a:latin typeface="Trebuchet MS" panose="020B0603020202020204" pitchFamily="34" charset="0"/>
              </a:rPr>
              <a:t>ánský</a:t>
            </a:r>
            <a:endParaRPr lang="cs-CZ" sz="2400" b="0" baseline="30000" dirty="0">
              <a:latin typeface="Trebuchet MS" panose="020B0603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dirty="0" err="1" smtClean="0">
                <a:latin typeface="Trebuchet MS" panose="020B0603020202020204" pitchFamily="34" charset="0"/>
              </a:rPr>
              <a:t>Off-site</a:t>
            </a:r>
            <a:r>
              <a:rPr lang="cs-CZ" sz="1400" b="0" dirty="0" smtClean="0">
                <a:latin typeface="Trebuchet MS" panose="020B0603020202020204" pitchFamily="34" charset="0"/>
              </a:rPr>
              <a:t> meeting, IP </a:t>
            </a:r>
            <a:r>
              <a:rPr lang="cs-CZ" sz="1400" b="0" dirty="0" err="1" smtClean="0">
                <a:latin typeface="Trebuchet MS" panose="020B0603020202020204" pitchFamily="34" charset="0"/>
              </a:rPr>
              <a:t>NP</a:t>
            </a:r>
            <a:r>
              <a:rPr lang="cs-CZ" sz="1400" b="0" dirty="0" smtClean="0">
                <a:latin typeface="Trebuchet MS" panose="020B0603020202020204" pitchFamily="34" charset="0"/>
              </a:rPr>
              <a:t>, </a:t>
            </a:r>
            <a:r>
              <a:rPr lang="cs-CZ" sz="1400" b="0" dirty="0" err="1" smtClean="0">
                <a:latin typeface="Trebuchet MS" panose="020B0603020202020204" pitchFamily="34" charset="0"/>
              </a:rPr>
              <a:t>Little</a:t>
            </a:r>
            <a:r>
              <a:rPr lang="cs-CZ" sz="1400" b="0" dirty="0" smtClean="0">
                <a:latin typeface="Trebuchet MS" panose="020B0603020202020204" pitchFamily="34" charset="0"/>
              </a:rPr>
              <a:t> Rock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492994" y="6433591"/>
            <a:ext cx="13994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400" b="0" dirty="0" smtClean="0">
                <a:latin typeface="Trebuchet MS" panose="020B0603020202020204" pitchFamily="34" charset="0"/>
              </a:rPr>
              <a:t>12</a:t>
            </a:r>
            <a:r>
              <a:rPr lang="cs-CZ" sz="1400" b="0" dirty="0" err="1" smtClean="0">
                <a:latin typeface="Trebuchet MS" panose="020B0603020202020204" pitchFamily="34" charset="0"/>
              </a:rPr>
              <a:t>th</a:t>
            </a:r>
            <a:r>
              <a:rPr lang="cs-CZ" sz="1400" b="0" dirty="0" smtClean="0">
                <a:latin typeface="Trebuchet MS" panose="020B0603020202020204" pitchFamily="34" charset="0"/>
              </a:rPr>
              <a:t> </a:t>
            </a:r>
            <a:r>
              <a:rPr lang="cs-CZ" sz="1400" b="0" dirty="0" err="1" smtClean="0">
                <a:latin typeface="Trebuchet MS" panose="020B0603020202020204" pitchFamily="34" charset="0"/>
              </a:rPr>
              <a:t>April</a:t>
            </a:r>
            <a:r>
              <a:rPr lang="cs-CZ" sz="1400" b="0" dirty="0" smtClean="0">
                <a:latin typeface="Trebuchet MS" panose="020B0603020202020204" pitchFamily="34" charset="0"/>
              </a:rPr>
              <a:t> </a:t>
            </a:r>
            <a:r>
              <a:rPr lang="en-US" sz="1400" b="0" dirty="0" smtClean="0">
                <a:latin typeface="Trebuchet MS" panose="020B0603020202020204" pitchFamily="34" charset="0"/>
              </a:rPr>
              <a:t>2019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35855" y="2664435"/>
            <a:ext cx="4338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www.pavelstransky.cz</a:t>
            </a:r>
            <a:endParaRPr lang="cs-CZ" sz="1600" baseline="300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9634" name="Picture 2" descr="Výsledek obrázku pro sleeping physic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49" y="686391"/>
            <a:ext cx="3903563" cy="253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039204" y="3894028"/>
            <a:ext cx="1863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Outline:</a:t>
            </a:r>
            <a:endParaRPr lang="en-GB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240342" y="3982933"/>
            <a:ext cx="325265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1. Classical chaos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2. Quantum chaos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3. OTOCs (Oto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čky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)</a:t>
            </a:r>
            <a:endParaRPr lang="en-US" sz="2400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4.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Examples</a:t>
            </a:r>
            <a:endParaRPr lang="en-GB" sz="24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01" y="1706882"/>
            <a:ext cx="7836865" cy="415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8336" y="252549"/>
            <a:ext cx="467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OTOC for regular states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4946497" y="1908481"/>
            <a:ext cx="383177" cy="290736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023388" y="1142720"/>
            <a:ext cx="222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Short-time universal </a:t>
            </a:r>
            <a:r>
              <a:rPr lang="en-US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behaviour</a:t>
            </a:r>
            <a:endParaRPr lang="cs-CZ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974080" y="4361214"/>
            <a:ext cx="1976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Polynomial rise</a:t>
            </a:r>
            <a:endParaRPr lang="cs-CZ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59131" y="4084328"/>
            <a:ext cx="3161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 panose="020B0603020202020204" pitchFamily="34" charset="0"/>
              </a:rPr>
              <a:t>Strong recurrences </a:t>
            </a:r>
          </a:p>
          <a:p>
            <a:pPr algn="ctr"/>
            <a:r>
              <a:rPr lang="en-US" sz="1600" dirty="0" smtClean="0">
                <a:latin typeface="Trebuchet MS" panose="020B0603020202020204" pitchFamily="34" charset="0"/>
              </a:rPr>
              <a:t>(no saturation / </a:t>
            </a:r>
            <a:r>
              <a:rPr lang="en-US" sz="1600" dirty="0" err="1" smtClean="0">
                <a:latin typeface="Trebuchet MS" panose="020B0603020202020204" pitchFamily="34" charset="0"/>
              </a:rPr>
              <a:t>thermalization</a:t>
            </a:r>
            <a:r>
              <a:rPr lang="en-US" sz="1600" dirty="0" smtClean="0">
                <a:latin typeface="Trebuchet MS" panose="020B0603020202020204" pitchFamily="34" charset="0"/>
              </a:rPr>
              <a:t>)</a:t>
            </a:r>
            <a:endParaRPr lang="cs-CZ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6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Na obrázku může být: 9 lidí, včetně Jorge Hirscha, smějící se lidé, stojící lidé, strom, boty a ve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1" y="40072"/>
            <a:ext cx="7633334" cy="57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0223" y="5841642"/>
            <a:ext cx="853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J. </a:t>
            </a:r>
            <a:r>
              <a:rPr lang="en-US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Ch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ávez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-Carlos, B.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López-del-Caprio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M.A.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Bastarrachea-Magnani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cs-CZ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P. Stránský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S.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Lerma-Hernández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L.F. Santos, J. Hirsch</a:t>
            </a:r>
          </a:p>
          <a:p>
            <a:pPr algn="ctr"/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Quantum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and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classical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Lyapunov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exponents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in atom-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field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interaction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systems</a:t>
            </a:r>
            <a:endParaRPr lang="cs-CZ" sz="14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Physical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Review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Letters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122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024101 (2019)</a:t>
            </a:r>
            <a:endParaRPr lang="cs-CZ" sz="1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623151" y="88871"/>
            <a:ext cx="166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January 2019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18336" y="252549"/>
            <a:ext cx="586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Isolated unstable trajectories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77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6716" y="1137343"/>
            <a:ext cx="1347742" cy="450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749888" y="1306297"/>
            <a:ext cx="534911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Pendulum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endParaRPr lang="cs-CZ" dirty="0" smtClean="0">
              <a:latin typeface="Trebuchet MS" panose="020B0603020202020204" pitchFamily="34" charset="0"/>
            </a:endParaRPr>
          </a:p>
          <a:p>
            <a:r>
              <a:rPr lang="cs-CZ" dirty="0" smtClean="0">
                <a:latin typeface="Trebuchet MS" panose="020B0603020202020204" pitchFamily="34" charset="0"/>
              </a:rPr>
              <a:t>A</a:t>
            </a:r>
            <a:r>
              <a:rPr lang="en-US" dirty="0" err="1" smtClean="0">
                <a:latin typeface="Trebuchet MS" panose="020B0603020202020204" pitchFamily="34" charset="0"/>
              </a:rPr>
              <a:t>ll</a:t>
            </a:r>
            <a:r>
              <a:rPr lang="en-US" dirty="0" smtClean="0">
                <a:latin typeface="Trebuchet MS" panose="020B0603020202020204" pitchFamily="34" charset="0"/>
              </a:rPr>
              <a:t> trajectories </a:t>
            </a:r>
            <a:r>
              <a:rPr lang="cs-CZ" dirty="0" err="1" smtClean="0">
                <a:latin typeface="Trebuchet MS" panose="020B0603020202020204" pitchFamily="34" charset="0"/>
              </a:rPr>
              <a:t>periodic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except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for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the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separatrix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</a:p>
          <a:p>
            <a:r>
              <a:rPr lang="cs-CZ" dirty="0" smtClean="0">
                <a:latin typeface="Trebuchet MS" panose="020B0603020202020204" pitchFamily="34" charset="0"/>
              </a:rPr>
              <a:t>(</a:t>
            </a:r>
            <a:r>
              <a:rPr lang="cs-CZ" dirty="0" err="1" smtClean="0">
                <a:latin typeface="Trebuchet MS" panose="020B0603020202020204" pitchFamily="34" charset="0"/>
              </a:rPr>
              <a:t>having</a:t>
            </a:r>
            <a:r>
              <a:rPr lang="cs-CZ" dirty="0" smtClean="0">
                <a:latin typeface="Trebuchet MS" panose="020B0603020202020204" pitchFamily="34" charset="0"/>
              </a:rPr>
              <a:t> positive </a:t>
            </a:r>
            <a:r>
              <a:rPr lang="cs-CZ" dirty="0" err="1" smtClean="0">
                <a:latin typeface="Trebuchet MS" panose="020B0603020202020204" pitchFamily="34" charset="0"/>
              </a:rPr>
              <a:t>Lyapunov</a:t>
            </a:r>
            <a:r>
              <a:rPr lang="cs-CZ" dirty="0" smtClean="0">
                <a:latin typeface="Trebuchet MS" panose="020B0603020202020204" pitchFamily="34" charset="0"/>
              </a:rPr>
              <a:t> exponent)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55308" y="6000549"/>
            <a:ext cx="83274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>
                <a:latin typeface="Book Antiqua" panose="02040602050305030304" pitchFamily="18" charset="0"/>
              </a:rPr>
              <a:t>E.B. </a:t>
            </a:r>
            <a:r>
              <a:rPr lang="cs-CZ" sz="1300" dirty="0" err="1" smtClean="0">
                <a:latin typeface="Book Antiqua" panose="02040602050305030304" pitchFamily="18" charset="0"/>
              </a:rPr>
              <a:t>Rozenbaum</a:t>
            </a:r>
            <a:r>
              <a:rPr lang="cs-CZ" sz="1300" dirty="0" smtClean="0">
                <a:latin typeface="Book Antiqua" panose="02040602050305030304" pitchFamily="18" charset="0"/>
              </a:rPr>
              <a:t>, L.A. </a:t>
            </a:r>
            <a:r>
              <a:rPr lang="cs-CZ" sz="1300" dirty="0" err="1" smtClean="0">
                <a:latin typeface="Book Antiqua" panose="02040602050305030304" pitchFamily="18" charset="0"/>
              </a:rPr>
              <a:t>Bunimovich</a:t>
            </a:r>
            <a:r>
              <a:rPr lang="cs-CZ" sz="1300" dirty="0" smtClean="0">
                <a:latin typeface="Book Antiqua" panose="02040602050305030304" pitchFamily="18" charset="0"/>
              </a:rPr>
              <a:t>, V. </a:t>
            </a:r>
            <a:r>
              <a:rPr lang="cs-CZ" sz="1300" dirty="0" err="1" smtClean="0">
                <a:latin typeface="Book Antiqua" panose="02040602050305030304" pitchFamily="18" charset="0"/>
              </a:rPr>
              <a:t>Galitski</a:t>
            </a:r>
            <a:r>
              <a:rPr lang="en-US" sz="1300" dirty="0" smtClean="0">
                <a:latin typeface="Book Antiqua" panose="02040602050305030304" pitchFamily="18" charset="0"/>
              </a:rPr>
              <a:t>, </a:t>
            </a:r>
            <a:r>
              <a:rPr lang="cs-CZ" sz="1300" i="1" dirty="0" err="1" smtClean="0">
                <a:latin typeface="Book Antiqua" panose="02040602050305030304" pitchFamily="18" charset="0"/>
              </a:rPr>
              <a:t>Quantum</a:t>
            </a:r>
            <a:r>
              <a:rPr lang="cs-CZ" sz="1300" i="1" dirty="0" smtClean="0">
                <a:latin typeface="Book Antiqua" panose="02040602050305030304" pitchFamily="18" charset="0"/>
              </a:rPr>
              <a:t> chaos in </a:t>
            </a:r>
            <a:r>
              <a:rPr lang="cs-CZ" sz="1300" i="1" dirty="0" err="1" smtClean="0">
                <a:latin typeface="Book Antiqua" panose="02040602050305030304" pitchFamily="18" charset="0"/>
              </a:rPr>
              <a:t>classically</a:t>
            </a:r>
            <a:r>
              <a:rPr lang="cs-CZ" sz="1300" i="1" dirty="0" smtClean="0">
                <a:latin typeface="Book Antiqua" panose="02040602050305030304" pitchFamily="18" charset="0"/>
              </a:rPr>
              <a:t> non-</a:t>
            </a:r>
            <a:r>
              <a:rPr lang="cs-CZ" sz="1300" i="1" dirty="0" err="1" smtClean="0">
                <a:latin typeface="Book Antiqua" panose="02040602050305030304" pitchFamily="18" charset="0"/>
              </a:rPr>
              <a:t>chaotic</a:t>
            </a:r>
            <a:r>
              <a:rPr lang="cs-CZ" sz="1300" i="1" dirty="0" smtClean="0">
                <a:latin typeface="Book Antiqua" panose="02040602050305030304" pitchFamily="18" charset="0"/>
              </a:rPr>
              <a:t> </a:t>
            </a:r>
            <a:r>
              <a:rPr lang="cs-CZ" sz="1300" i="1" dirty="0" err="1" smtClean="0">
                <a:latin typeface="Book Antiqua" panose="02040602050305030304" pitchFamily="18" charset="0"/>
              </a:rPr>
              <a:t>systems</a:t>
            </a:r>
            <a:r>
              <a:rPr lang="en-US" sz="1300" i="1" dirty="0" smtClean="0">
                <a:latin typeface="Book Antiqua" panose="02040602050305030304" pitchFamily="18" charset="0"/>
              </a:rPr>
              <a:t>, </a:t>
            </a:r>
            <a:r>
              <a:rPr lang="cs-CZ" sz="1300" dirty="0" smtClean="0">
                <a:latin typeface="Book Antiqua" panose="02040602050305030304" pitchFamily="18" charset="0"/>
              </a:rPr>
              <a:t>arXiv:1902.05466</a:t>
            </a:r>
            <a:endParaRPr lang="en-US" sz="1300" dirty="0" smtClean="0">
              <a:latin typeface="Book Antiqua" panose="0204060205030503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10241" y="3385533"/>
            <a:ext cx="734132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 err="1" smtClean="0"/>
              <a:t>Classical</a:t>
            </a:r>
            <a:r>
              <a:rPr lang="cs-CZ" b="1" dirty="0" smtClean="0"/>
              <a:t> </a:t>
            </a:r>
            <a:r>
              <a:rPr lang="cs-CZ" b="1" dirty="0" err="1" smtClean="0"/>
              <a:t>physics</a:t>
            </a:r>
            <a:r>
              <a:rPr lang="cs-CZ" b="1" dirty="0" smtClean="0"/>
              <a:t> </a:t>
            </a:r>
            <a:r>
              <a:rPr lang="cs-CZ" dirty="0" smtClean="0"/>
              <a:t>- </a:t>
            </a:r>
            <a:r>
              <a:rPr lang="cs-CZ" dirty="0" err="1" smtClean="0"/>
              <a:t>impossible</a:t>
            </a:r>
            <a:r>
              <a:rPr lang="cs-CZ" dirty="0" smtClean="0"/>
              <a:t> to </a:t>
            </a:r>
            <a:r>
              <a:rPr lang="cs-CZ" dirty="0" err="1" smtClean="0"/>
              <a:t>prepare</a:t>
            </a:r>
            <a:r>
              <a:rPr lang="cs-CZ" dirty="0" smtClean="0"/>
              <a:t> (</a:t>
            </a:r>
            <a:r>
              <a:rPr lang="cs-CZ" dirty="0" err="1" smtClean="0"/>
              <a:t>measure</a:t>
            </a:r>
            <a:r>
              <a:rPr lang="cs-CZ" dirty="0" smtClean="0"/>
              <a:t>)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unstable</a:t>
            </a:r>
            <a:r>
              <a:rPr lang="cs-CZ" dirty="0" smtClean="0"/>
              <a:t> </a:t>
            </a:r>
            <a:r>
              <a:rPr lang="cs-CZ" dirty="0" err="1" smtClean="0"/>
              <a:t>trajectory</a:t>
            </a:r>
            <a:endParaRPr lang="cs-CZ" dirty="0" smtClean="0"/>
          </a:p>
          <a:p>
            <a:r>
              <a:rPr lang="cs-CZ" b="1" dirty="0" err="1" smtClean="0"/>
              <a:t>Quantum</a:t>
            </a:r>
            <a:r>
              <a:rPr lang="cs-CZ" b="1" dirty="0" smtClean="0"/>
              <a:t> </a:t>
            </a:r>
            <a:r>
              <a:rPr lang="cs-CZ" b="1" dirty="0" err="1" smtClean="0"/>
              <a:t>physics</a:t>
            </a:r>
            <a:r>
              <a:rPr lang="cs-CZ" b="1" dirty="0" smtClean="0"/>
              <a:t> </a:t>
            </a:r>
            <a:r>
              <a:rPr lang="cs-CZ" dirty="0" smtClean="0"/>
              <a:t>– OTOC </a:t>
            </a:r>
            <a:r>
              <a:rPr lang="cs-CZ" dirty="0" err="1" smtClean="0"/>
              <a:t>is</a:t>
            </a:r>
            <a:r>
              <a:rPr lang="cs-CZ" dirty="0" smtClean="0"/>
              <a:t> sensitive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unstable</a:t>
            </a:r>
            <a:r>
              <a:rPr lang="cs-CZ" dirty="0" smtClean="0"/>
              <a:t> </a:t>
            </a:r>
            <a:r>
              <a:rPr lang="cs-CZ" dirty="0" err="1" smtClean="0"/>
              <a:t>trajectory</a:t>
            </a:r>
            <a:r>
              <a:rPr lang="cs-CZ" dirty="0" smtClean="0"/>
              <a:t> in a </a:t>
            </a:r>
            <a:r>
              <a:rPr lang="cs-CZ" dirty="0" err="1" smtClean="0"/>
              <a:t>wider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window</a:t>
            </a:r>
            <a:r>
              <a:rPr lang="cs-CZ" dirty="0" smtClean="0"/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24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26720" y="449143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ommutator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𝑊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1. A special choice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𝑊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leads, performing the classical limit, to</a:t>
                </a:r>
                <a:endParaRPr lang="cs-CZ" sz="19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blipFill rotWithShape="1">
                <a:blip r:embed="rId3"/>
                <a:stretch>
                  <a:fillRect l="-660" t="-9375" b="-265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1677087" y="2777845"/>
                <a:ext cx="5872249" cy="807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ℏ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1900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Poisson</m:t>
                          </m:r>
                        </m:sub>
                      </m:sSub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den>
                      </m:f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𝜆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sz="1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087" y="2777845"/>
                <a:ext cx="5872249" cy="807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/>
          <p:cNvSpPr txBox="1"/>
          <p:nvPr/>
        </p:nvSpPr>
        <p:spPr>
          <a:xfrm>
            <a:off x="5094515" y="3727469"/>
            <a:ext cx="39014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rebuchet MS" panose="020B0603020202020204" pitchFamily="34" charset="0"/>
              </a:rPr>
              <a:t>Exponential divergence of the OTOC in chaotic states expected.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-8709" y="4541711"/>
            <a:ext cx="914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A. Larkin, Y.N.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Ovchinnikov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Quasiclassical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method in the theory of superconductivity,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J. Exp.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Theor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Phys.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28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1200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(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1969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459222" y="5062763"/>
                <a:ext cx="8307978" cy="420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2. A special choice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𝑊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𝜙</m:t>
                        </m:r>
                        <m:acc>
                          <m:accPr>
                            <m:chr m:val="̂"/>
                            <m:ctrlP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</m:acc>
                      </m:sup>
                    </m:sSup>
                  </m:oMath>
                </a14:m>
                <a:r>
                  <a:rPr lang="en-US" sz="19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d>
                      <m:dPr>
                        <m:begChr m:val="|"/>
                        <m:endChr m:val="|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leads to the </a:t>
                </a:r>
                <a:r>
                  <a:rPr lang="en-US" sz="19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Fidelity OTOC</a:t>
                </a:r>
                <a:endParaRPr lang="cs-CZ" sz="1900" b="1" dirty="0">
                  <a:solidFill>
                    <a:srgbClr val="FFC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22" y="5062763"/>
                <a:ext cx="8307978" cy="420949"/>
              </a:xfrm>
              <a:prstGeom prst="rect">
                <a:avLst/>
              </a:prstGeom>
              <a:blipFill rotWithShape="1">
                <a:blip r:embed="rId5"/>
                <a:stretch>
                  <a:fillRect l="-660" t="-98551" b="-1681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61536" y="5573861"/>
                <a:ext cx="3735977" cy="709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var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1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36" y="5573861"/>
                <a:ext cx="3735977" cy="7090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ovéPole 12"/>
          <p:cNvSpPr txBox="1"/>
          <p:nvPr/>
        </p:nvSpPr>
        <p:spPr>
          <a:xfrm>
            <a:off x="-34833" y="639309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R.J. Lewis-Swan, A.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Safavi-Naini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J.J. Bollinger, A.M. Rey, 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Unifying scrambling,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thermalization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and entanglement through measurement of fidelity out-of-time-order correlators in the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Dicke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model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Nature Communications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10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1581 (2019)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79818" y="5651382"/>
            <a:ext cx="5286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Experimentally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Easy to perform large-scale </a:t>
            </a:r>
            <a:r>
              <a:rPr lang="en-US" sz="15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semiclassical</a:t>
            </a:r>
            <a:r>
              <a:rPr lang="en-US" sz="1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calculations</a:t>
            </a:r>
            <a:endParaRPr lang="cs-CZ" sz="15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82878" y="2089797"/>
            <a:ext cx="8952413" cy="288562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0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26720" y="449143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ommutator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𝑊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/>
          <p:cNvSpPr txBox="1"/>
          <p:nvPr/>
        </p:nvSpPr>
        <p:spPr>
          <a:xfrm>
            <a:off x="426720" y="2808239"/>
            <a:ext cx="675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orrelator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3692435" y="3589610"/>
                <a:ext cx="5042263" cy="574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𝑊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cs-CZ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cs-CZ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cs-CZ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3589610"/>
                <a:ext cx="5042263" cy="57464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ovéPole 12"/>
          <p:cNvSpPr txBox="1"/>
          <p:nvPr/>
        </p:nvSpPr>
        <p:spPr>
          <a:xfrm>
            <a:off x="2778093" y="4358852"/>
            <a:ext cx="384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Overlap</a:t>
            </a:r>
            <a:r>
              <a:rPr lang="cs-CZ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between </a:t>
            </a:r>
            <a:r>
              <a:rPr lang="cs-CZ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two</a:t>
            </a:r>
            <a:r>
              <a:rPr lang="cs-CZ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vectors</a:t>
            </a:r>
            <a:r>
              <a:rPr lang="cs-CZ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</a:t>
            </a:r>
            <a:endParaRPr lang="cs-CZ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5769489" y="4346892"/>
                <a:ext cx="3727269" cy="3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cs-CZ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89" y="4346892"/>
                <a:ext cx="3727269" cy="376770"/>
              </a:xfrm>
              <a:prstGeom prst="rect">
                <a:avLst/>
              </a:prstGeom>
              <a:blipFill rotWithShape="1">
                <a:blip r:embed="rId4"/>
                <a:stretch>
                  <a:fillRect t="-114516" b="-1822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5769488" y="4728184"/>
                <a:ext cx="3727269" cy="3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cs-CZ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88" y="4728184"/>
                <a:ext cx="3727269" cy="376770"/>
              </a:xfrm>
              <a:prstGeom prst="rect">
                <a:avLst/>
              </a:prstGeom>
              <a:blipFill rotWithShape="1">
                <a:blip r:embed="rId5"/>
                <a:stretch>
                  <a:fillRect t="-116393" b="-18688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bousměrná svislá šipka 1"/>
          <p:cNvSpPr/>
          <p:nvPr/>
        </p:nvSpPr>
        <p:spPr>
          <a:xfrm>
            <a:off x="2085704" y="1140722"/>
            <a:ext cx="461554" cy="1576352"/>
          </a:xfrm>
          <a:prstGeom prst="up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9" y="4739627"/>
            <a:ext cx="4579078" cy="174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122834" y="5802279"/>
                <a:ext cx="3929602" cy="679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𝑊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acc>
                            <m:accPr>
                              <m:chr m:val="̂"/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</m:acc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acc>
                            <m:accPr>
                              <m:chr m:val="̂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𝑙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,…,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𝑊</m:t>
                              </m:r>
                            </m:e>
                          </m:acc>
                        </m:e>
                      </m:d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,…]</m:t>
                      </m:r>
                    </m:oMath>
                  </m:oMathPara>
                </a14:m>
                <a:endParaRPr lang="cs-CZ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834" y="5802279"/>
                <a:ext cx="3929602" cy="67999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226434" y="6530575"/>
            <a:ext cx="63049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Swingle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Unscrambling the physics of OTOCs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Nature Physics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14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988 (2018)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82242" y="2600931"/>
            <a:ext cx="914400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Book Antiqua" panose="02040602050305030304" pitchFamily="18" charset="0"/>
              </a:rPr>
              <a:t>P. </a:t>
            </a:r>
            <a:r>
              <a:rPr lang="en-US" sz="1400" dirty="0" err="1" smtClean="0">
                <a:latin typeface="Book Antiqua" panose="02040602050305030304" pitchFamily="18" charset="0"/>
              </a:rPr>
              <a:t>Hosur</a:t>
            </a:r>
            <a:r>
              <a:rPr lang="en-US" sz="1400" dirty="0" smtClean="0">
                <a:latin typeface="Book Antiqua" panose="02040602050305030304" pitchFamily="18" charset="0"/>
              </a:rPr>
              <a:t>, X.L. Qi, D.A. Roberts, B. Yoshida, </a:t>
            </a:r>
            <a:r>
              <a:rPr lang="en-US" sz="1400" i="1" dirty="0" smtClean="0">
                <a:latin typeface="Book Antiqua" panose="02040602050305030304" pitchFamily="18" charset="0"/>
              </a:rPr>
              <a:t>Chaos in quantum channels, </a:t>
            </a:r>
            <a:r>
              <a:rPr lang="en-US" sz="1400" dirty="0" smtClean="0">
                <a:latin typeface="Book Antiqua" panose="02040602050305030304" pitchFamily="18" charset="0"/>
              </a:rPr>
              <a:t>JHEP</a:t>
            </a:r>
            <a:r>
              <a:rPr lang="cs-CZ" sz="1400" dirty="0" smtClean="0">
                <a:latin typeface="Book Antiqua" panose="02040602050305030304" pitchFamily="18" charset="0"/>
              </a:rPr>
              <a:t> </a:t>
            </a:r>
            <a:r>
              <a:rPr lang="en-US" sz="1400" dirty="0" smtClean="0">
                <a:latin typeface="Book Antiqua" panose="02040602050305030304" pitchFamily="18" charset="0"/>
              </a:rPr>
              <a:t>2016:004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Book Antiqua" panose="02040602050305030304" pitchFamily="18" charset="0"/>
              </a:rPr>
              <a:t>J. Maldacena, S.H. </a:t>
            </a:r>
            <a:r>
              <a:rPr lang="en-US" sz="1400" dirty="0" err="1">
                <a:latin typeface="Book Antiqua" panose="02040602050305030304" pitchFamily="18" charset="0"/>
              </a:rPr>
              <a:t>Shenker</a:t>
            </a:r>
            <a:r>
              <a:rPr lang="en-US" sz="1400" dirty="0">
                <a:latin typeface="Book Antiqua" panose="02040602050305030304" pitchFamily="18" charset="0"/>
              </a:rPr>
              <a:t>, D. Stanford, </a:t>
            </a:r>
            <a:r>
              <a:rPr lang="en-US" sz="1400" i="1" dirty="0">
                <a:latin typeface="Book Antiqua" panose="02040602050305030304" pitchFamily="18" charset="0"/>
              </a:rPr>
              <a:t>A bound on chaos, </a:t>
            </a:r>
            <a:r>
              <a:rPr lang="en-US" sz="1400" dirty="0">
                <a:latin typeface="Book Antiqua" panose="02040602050305030304" pitchFamily="18" charset="0"/>
              </a:rPr>
              <a:t>JHEP</a:t>
            </a:r>
            <a:r>
              <a:rPr lang="cs-CZ" sz="1400" dirty="0">
                <a:latin typeface="Book Antiqua" panose="02040602050305030304" pitchFamily="18" charset="0"/>
              </a:rPr>
              <a:t> </a:t>
            </a:r>
            <a:r>
              <a:rPr lang="en-US" sz="1400" dirty="0" smtClean="0">
                <a:latin typeface="Book Antiqua" panose="02040602050305030304" pitchFamily="18" charset="0"/>
              </a:rPr>
              <a:t>2016:106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65702" y="1429077"/>
            <a:ext cx="1840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Butterfly velocity</a:t>
            </a:r>
            <a:endParaRPr lang="cs-CZ" sz="16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92039" y="91743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Book Antiqua" panose="02040602050305030304" pitchFamily="18" charset="0"/>
              </a:rPr>
              <a:t>S.H. </a:t>
            </a:r>
            <a:r>
              <a:rPr lang="en-US" sz="1400" dirty="0" err="1" smtClean="0">
                <a:latin typeface="Book Antiqua" panose="02040602050305030304" pitchFamily="18" charset="0"/>
              </a:rPr>
              <a:t>Shenker</a:t>
            </a:r>
            <a:r>
              <a:rPr lang="en-US" sz="1400" dirty="0" smtClean="0">
                <a:latin typeface="Book Antiqua" panose="02040602050305030304" pitchFamily="18" charset="0"/>
              </a:rPr>
              <a:t>, D. Stanford, </a:t>
            </a:r>
            <a:r>
              <a:rPr lang="en-US" sz="1400" i="1" dirty="0" smtClean="0">
                <a:latin typeface="Book Antiqua" panose="02040602050305030304" pitchFamily="18" charset="0"/>
              </a:rPr>
              <a:t>Black holes and the butterfly effect, </a:t>
            </a:r>
            <a:r>
              <a:rPr lang="en-US" sz="1400" dirty="0" smtClean="0">
                <a:latin typeface="Book Antiqua" panose="02040602050305030304" pitchFamily="18" charset="0"/>
              </a:rPr>
              <a:t>JHEP</a:t>
            </a:r>
            <a:r>
              <a:rPr lang="cs-CZ" sz="1400" dirty="0" smtClean="0">
                <a:latin typeface="Book Antiqua" panose="02040602050305030304" pitchFamily="18" charset="0"/>
              </a:rPr>
              <a:t> </a:t>
            </a:r>
            <a:r>
              <a:rPr lang="en-US" sz="1400" dirty="0" smtClean="0">
                <a:latin typeface="Book Antiqua" panose="02040602050305030304" pitchFamily="18" charset="0"/>
              </a:rPr>
              <a:t>2014:067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59021" y="4627518"/>
            <a:ext cx="84473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Relation between R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ényi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entropy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of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a 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subsystem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and OTOC:</a:t>
            </a:r>
            <a:endParaRPr lang="cs-CZ" sz="1500" b="1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2509704" y="4884722"/>
                <a:ext cx="3194977" cy="702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cs-CZ" sz="16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sup>
                      </m:sSup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naryPr>
                        <m:sub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/>
                            </a:rPr>
                            <m:t>∈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𝐵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cs-CZ" sz="1600" dirty="0"/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704" y="4884722"/>
                <a:ext cx="3194977" cy="70218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5800375" y="5024108"/>
                <a:ext cx="3308793" cy="350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5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500" b="0" i="1" smtClean="0"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5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5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500" b="0" i="1" smtClean="0">
                            <a:latin typeface="Cambria Math"/>
                          </a:rPr>
                          <m:t>𝑂</m:t>
                        </m:r>
                      </m:e>
                    </m:acc>
                    <m:sSup>
                      <m:sSupPr>
                        <m:ctrlPr>
                          <a:rPr lang="en-US" sz="15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5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𝛽</m:t>
                        </m:r>
                        <m:acc>
                          <m:accPr>
                            <m:chr m:val="̂"/>
                            <m:ctrlPr>
                              <a:rPr lang="en-US" sz="15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/>
                              </a:rPr>
                              <m:t>𝐻</m:t>
                            </m:r>
                          </m:e>
                        </m:acc>
                      </m:sup>
                    </m:sSup>
                    <m:sSup>
                      <m:sSupPr>
                        <m:ctrlPr>
                          <a:rPr lang="en-US" sz="1500" b="0" i="1" smtClean="0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15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/>
                              </a:rPr>
                              <m:t>𝑂</m:t>
                            </m:r>
                          </m:e>
                        </m:acc>
                      </m:e>
                      <m:sup>
                        <m:r>
                          <a:rPr lang="en-US" sz="1500" b="0" i="1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500" dirty="0" smtClean="0">
                    <a:latin typeface="Trebuchet MS" panose="020B0603020202020204" pitchFamily="34" charset="0"/>
                  </a:rPr>
                  <a:t> an arbitrary operator</a:t>
                </a:r>
                <a:endParaRPr lang="cs-CZ" sz="15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375" y="5024108"/>
                <a:ext cx="3308793" cy="350352"/>
              </a:xfrm>
              <a:prstGeom prst="rect">
                <a:avLst/>
              </a:prstGeom>
              <a:blipFill rotWithShape="1"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902991" y="4976851"/>
                <a:ext cx="1606713" cy="397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</m:t>
                          </m:r>
                        </m:sub>
                        <m:sup>
                          <m:d>
                            <m:d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latin typeface="Cambria Math"/>
                        </a:rPr>
                        <m:t>𝑇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sSubSup>
                        <m:sSub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𝐴𝐵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cs-CZ" sz="1600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91" y="4976851"/>
                <a:ext cx="1606713" cy="39760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Přímá spojnice 14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4512" y="332656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Fundamental OTOC literature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1084216" y="1181541"/>
                <a:ext cx="5608315" cy="495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- For operators separated in space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𝑐</m:t>
                    </m:r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d>
                          <m:dPr>
                            <m:begChr m:val="["/>
                            <m:endChr m:val="]"/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𝜆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d>
                      </m:sup>
                    </m:sSup>
                  </m:oMath>
                </a14:m>
                <a:endParaRPr lang="cs-CZ" sz="16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16" y="1181541"/>
                <a:ext cx="5608315" cy="495072"/>
              </a:xfrm>
              <a:prstGeom prst="rect">
                <a:avLst/>
              </a:prstGeom>
              <a:blipFill rotWithShape="1">
                <a:blip r:embed="rId5"/>
                <a:stretch>
                  <a:fillRect l="-652" b="-148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ovéPole 18"/>
          <p:cNvSpPr txBox="1"/>
          <p:nvPr/>
        </p:nvSpPr>
        <p:spPr>
          <a:xfrm>
            <a:off x="759021" y="1776340"/>
            <a:ext cx="81759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Gauge gravity duality</a:t>
            </a:r>
            <a:r>
              <a:rPr lang="en-US" sz="1500" dirty="0" smtClean="0">
                <a:latin typeface="Trebuchet MS" panose="020B0603020202020204" pitchFamily="34" charset="0"/>
              </a:rPr>
              <a:t>: Black holes in asymptotically </a:t>
            </a:r>
            <a:r>
              <a:rPr lang="en-US" sz="1500" dirty="0" err="1" smtClean="0">
                <a:latin typeface="Trebuchet MS" panose="020B0603020202020204" pitchFamily="34" charset="0"/>
              </a:rPr>
              <a:t>AdS</a:t>
            </a:r>
            <a:r>
              <a:rPr lang="en-US" sz="1500" dirty="0" smtClean="0">
                <a:latin typeface="Trebuchet MS" panose="020B0603020202020204" pitchFamily="34" charset="0"/>
              </a:rPr>
              <a:t> spaces are dual to strongly coupled many-body quantum systems. Chaotic nature of quantum many-body systems characterized by OTOCs are related to the collision of shock waves close to the black hole horizon.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492039" y="5645814"/>
            <a:ext cx="85833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Book Antiqua" panose="02040602050305030304" pitchFamily="18" charset="0"/>
              </a:rPr>
              <a:t>E.B. </a:t>
            </a:r>
            <a:r>
              <a:rPr lang="cs-CZ" sz="1400" dirty="0" err="1" smtClean="0">
                <a:latin typeface="Book Antiqua" panose="02040602050305030304" pitchFamily="18" charset="0"/>
              </a:rPr>
              <a:t>Rozenbaum</a:t>
            </a:r>
            <a:r>
              <a:rPr lang="en-US" sz="1400" dirty="0" smtClean="0">
                <a:latin typeface="Book Antiqua" panose="02040602050305030304" pitchFamily="18" charset="0"/>
              </a:rPr>
              <a:t>,</a:t>
            </a:r>
            <a:r>
              <a:rPr lang="cs-CZ" sz="1400" dirty="0" smtClean="0">
                <a:latin typeface="Book Antiqua" panose="02040602050305030304" pitchFamily="18" charset="0"/>
              </a:rPr>
              <a:t> S. </a:t>
            </a:r>
            <a:r>
              <a:rPr lang="cs-CZ" sz="1400" dirty="0" err="1" smtClean="0">
                <a:latin typeface="Book Antiqua" panose="02040602050305030304" pitchFamily="18" charset="0"/>
              </a:rPr>
              <a:t>Ganeshan</a:t>
            </a:r>
            <a:r>
              <a:rPr lang="cs-CZ" sz="1400" dirty="0" smtClean="0">
                <a:latin typeface="Book Antiqua" panose="02040602050305030304" pitchFamily="18" charset="0"/>
              </a:rPr>
              <a:t>, V. </a:t>
            </a:r>
            <a:r>
              <a:rPr lang="cs-CZ" sz="1400" dirty="0" err="1" smtClean="0">
                <a:latin typeface="Book Antiqua" panose="02040602050305030304" pitchFamily="18" charset="0"/>
              </a:rPr>
              <a:t>Galitski</a:t>
            </a:r>
            <a:r>
              <a:rPr lang="cs-CZ" sz="1400" dirty="0" smtClean="0">
                <a:latin typeface="Book Antiqua" panose="02040602050305030304" pitchFamily="18" charset="0"/>
              </a:rPr>
              <a:t>,</a:t>
            </a:r>
            <a:r>
              <a:rPr lang="en-US" sz="1400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smtClean="0">
                <a:latin typeface="Book Antiqua" panose="02040602050305030304" pitchFamily="18" charset="0"/>
              </a:rPr>
              <a:t>Universal </a:t>
            </a:r>
            <a:r>
              <a:rPr lang="cs-CZ" sz="1400" i="1" dirty="0" err="1" smtClean="0">
                <a:latin typeface="Book Antiqua" panose="02040602050305030304" pitchFamily="18" charset="0"/>
              </a:rPr>
              <a:t>Level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latin typeface="Book Antiqua" panose="02040602050305030304" pitchFamily="18" charset="0"/>
              </a:rPr>
              <a:t>Statistics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latin typeface="Book Antiqua" panose="02040602050305030304" pitchFamily="18" charset="0"/>
              </a:rPr>
              <a:t>of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latin typeface="Book Antiqua" panose="02040602050305030304" pitchFamily="18" charset="0"/>
              </a:rPr>
              <a:t>the</a:t>
            </a:r>
            <a:r>
              <a:rPr lang="cs-CZ" sz="1400" i="1" dirty="0" smtClean="0">
                <a:latin typeface="Book Antiqua" panose="02040602050305030304" pitchFamily="18" charset="0"/>
              </a:rPr>
              <a:t> OTOC</a:t>
            </a:r>
            <a:r>
              <a:rPr lang="en-US" sz="1400" i="1" dirty="0" smtClean="0">
                <a:latin typeface="Book Antiqua" panose="02040602050305030304" pitchFamily="18" charset="0"/>
              </a:rPr>
              <a:t>,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dirty="0" smtClean="0">
                <a:latin typeface="Book Antiqua" panose="02040602050305030304" pitchFamily="18" charset="0"/>
              </a:rPr>
              <a:t>arXiv:1801.10591</a:t>
            </a:r>
            <a:endParaRPr lang="en-US" sz="1400" dirty="0">
              <a:latin typeface="Book Antiqua" panose="0204060205030503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82242" y="3591351"/>
            <a:ext cx="858338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K. Hashimoto, K. Murata, R. Yoshii, </a:t>
            </a:r>
            <a:r>
              <a:rPr lang="en-US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OTOCs in quantum mechanics,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JHEP</a:t>
            </a:r>
            <a:r>
              <a:rPr lang="cs-CZ" sz="14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2017:138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E.B.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Rozenbaum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S.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Ganeshan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V.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Galitski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US" sz="14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Lyapunov</a:t>
            </a:r>
            <a:r>
              <a:rPr lang="en-US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 exponent and OTOC’s growth rate in a chaotic system,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Physical Review Letters </a:t>
            </a:r>
            <a:r>
              <a:rPr lang="en-US" sz="1400" b="1" dirty="0">
                <a:solidFill>
                  <a:prstClr val="black"/>
                </a:solidFill>
                <a:latin typeface="Book Antiqua" panose="02040602050305030304" pitchFamily="18" charset="0"/>
              </a:rPr>
              <a:t>118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086801 (2017)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R. Fan, P. Zhang, H. Shen, H.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Zhai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US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OTOC for many-body localization,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Science Bulletin </a:t>
            </a:r>
            <a:r>
              <a:rPr lang="en-US" sz="1400" b="1" dirty="0">
                <a:solidFill>
                  <a:prstClr val="black"/>
                </a:solidFill>
                <a:latin typeface="Book Antiqua" panose="02040602050305030304" pitchFamily="18" charset="0"/>
              </a:rPr>
              <a:t>62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707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759020" y="3143215"/>
                <a:ext cx="3605667" cy="448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500" b="1" dirty="0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Bound </a:t>
                </a:r>
                <a:r>
                  <a:rPr lang="cs-CZ" sz="1500" b="1" dirty="0" err="1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for</a:t>
                </a:r>
                <a:r>
                  <a:rPr lang="cs-CZ" sz="1500" b="1" dirty="0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1500" b="1" dirty="0" err="1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Lyapunov</a:t>
                </a:r>
                <a:r>
                  <a:rPr lang="cs-CZ" sz="1500" b="1" dirty="0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 exponent</a:t>
                </a:r>
                <a:r>
                  <a:rPr lang="en-US" sz="1500" dirty="0" smtClean="0">
                    <a:latin typeface="Trebuchet MS" panose="020B0603020202020204" pitchFamily="34" charset="0"/>
                  </a:rPr>
                  <a:t>: </a:t>
                </a:r>
                <a:r>
                  <a:rPr lang="cs-CZ" sz="1500" dirty="0" smtClean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/>
                      </a:rPr>
                      <m:t>𝜆</m:t>
                    </m:r>
                    <m:r>
                      <a:rPr lang="en-US" sz="1500" b="0" i="1" smtClean="0">
                        <a:latin typeface="Cambria Math"/>
                      </a:rPr>
                      <m:t>≤</m:t>
                    </m:r>
                    <m:f>
                      <m:fPr>
                        <m:ctrlPr>
                          <a:rPr lang="en-US" sz="15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500" b="0" i="1" smtClean="0">
                            <a:latin typeface="Cambria Math"/>
                          </a:rPr>
                          <m:t>2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sz="1500" b="0" i="1" smtClean="0">
                            <a:latin typeface="Cambria Math"/>
                          </a:rPr>
                          <m:t>𝛽</m:t>
                        </m:r>
                      </m:den>
                    </m:f>
                  </m:oMath>
                </a14:m>
                <a:endParaRPr lang="cs-CZ" sz="1500" dirty="0"/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20" y="3143215"/>
                <a:ext cx="3605667" cy="448136"/>
              </a:xfrm>
              <a:prstGeom prst="rect">
                <a:avLst/>
              </a:prstGeom>
              <a:blipFill rotWithShape="1">
                <a:blip r:embed="rId6"/>
                <a:stretch>
                  <a:fillRect l="-677" b="-411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bdélník 19"/>
          <p:cNvSpPr/>
          <p:nvPr/>
        </p:nvSpPr>
        <p:spPr>
          <a:xfrm>
            <a:off x="759021" y="5965173"/>
            <a:ext cx="68590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Lyapunovian</a:t>
            </a:r>
            <a:r>
              <a:rPr lang="en-US" sz="1500" dirty="0" smtClean="0">
                <a:latin typeface="Trebuchet MS" panose="020B0603020202020204" pitchFamily="34" charset="0"/>
              </a:rPr>
              <a:t>: operator with GOE level statistics and OTOC expectation value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1325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Classical chaos: </a:t>
            </a:r>
            <a:r>
              <a:rPr lang="en-US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Instability of trajectories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034462" y="2752473"/>
            <a:ext cx="1490164" cy="1194967"/>
            <a:chOff x="3194050" y="4314366"/>
            <a:chExt cx="873125" cy="549275"/>
          </a:xfrm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3200400" y="4314366"/>
              <a:ext cx="866775" cy="465138"/>
            </a:xfrm>
            <a:custGeom>
              <a:avLst/>
              <a:gdLst>
                <a:gd name="T0" fmla="*/ 0 w 405"/>
                <a:gd name="T1" fmla="*/ 465138 h 360"/>
                <a:gd name="T2" fmla="*/ 723383 w 405"/>
                <a:gd name="T3" fmla="*/ 5168 h 360"/>
                <a:gd name="T4" fmla="*/ 866775 w 405"/>
                <a:gd name="T5" fmla="*/ 432837 h 360"/>
                <a:gd name="T6" fmla="*/ 0 60000 65536"/>
                <a:gd name="T7" fmla="*/ 0 60000 65536"/>
                <a:gd name="T8" fmla="*/ 0 60000 65536"/>
                <a:gd name="T9" fmla="*/ 0 w 405"/>
                <a:gd name="T10" fmla="*/ 0 h 360"/>
                <a:gd name="T11" fmla="*/ 405 w 405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360">
                  <a:moveTo>
                    <a:pt x="0" y="360"/>
                  </a:moveTo>
                  <a:cubicBezTo>
                    <a:pt x="135" y="184"/>
                    <a:pt x="271" y="8"/>
                    <a:pt x="338" y="4"/>
                  </a:cubicBezTo>
                  <a:cubicBezTo>
                    <a:pt x="405" y="0"/>
                    <a:pt x="397" y="278"/>
                    <a:pt x="405" y="335"/>
                  </a:cubicBezTo>
                </a:path>
              </a:pathLst>
            </a:custGeom>
            <a:noFill/>
            <a:ln w="1270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194050" y="4441366"/>
              <a:ext cx="809625" cy="422275"/>
            </a:xfrm>
            <a:custGeom>
              <a:avLst/>
              <a:gdLst>
                <a:gd name="T0" fmla="*/ 0 w 492"/>
                <a:gd name="T1" fmla="*/ 398303 h 229"/>
                <a:gd name="T2" fmla="*/ 676333 w 492"/>
                <a:gd name="T3" fmla="*/ 3688 h 229"/>
                <a:gd name="T4" fmla="*/ 796460 w 492"/>
                <a:gd name="T5" fmla="*/ 422275 h 229"/>
                <a:gd name="T6" fmla="*/ 0 60000 65536"/>
                <a:gd name="T7" fmla="*/ 0 60000 65536"/>
                <a:gd name="T8" fmla="*/ 0 60000 65536"/>
                <a:gd name="T9" fmla="*/ 0 w 492"/>
                <a:gd name="T10" fmla="*/ 0 h 229"/>
                <a:gd name="T11" fmla="*/ 492 w 492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2" h="229">
                  <a:moveTo>
                    <a:pt x="0" y="216"/>
                  </a:moveTo>
                  <a:cubicBezTo>
                    <a:pt x="165" y="108"/>
                    <a:pt x="330" y="0"/>
                    <a:pt x="411" y="2"/>
                  </a:cubicBezTo>
                  <a:cubicBezTo>
                    <a:pt x="492" y="4"/>
                    <a:pt x="456" y="168"/>
                    <a:pt x="484" y="229"/>
                  </a:cubicBezTo>
                </a:path>
              </a:pathLst>
            </a:custGeom>
            <a:noFill/>
            <a:ln w="1905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819072" y="2752473"/>
            <a:ext cx="1766074" cy="1194967"/>
            <a:chOff x="5734050" y="4474704"/>
            <a:chExt cx="1027113" cy="846137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5735638" y="4868404"/>
              <a:ext cx="1012825" cy="452437"/>
            </a:xfrm>
            <a:custGeom>
              <a:avLst/>
              <a:gdLst>
                <a:gd name="T0" fmla="*/ 0 w 859"/>
                <a:gd name="T1" fmla="*/ 190420 h 297"/>
                <a:gd name="T2" fmla="*/ 794696 w 859"/>
                <a:gd name="T3" fmla="*/ 13710 h 297"/>
                <a:gd name="T4" fmla="*/ 989244 w 859"/>
                <a:gd name="T5" fmla="*/ 274204 h 297"/>
                <a:gd name="T6" fmla="*/ 656744 w 859"/>
                <a:gd name="T7" fmla="*/ 45243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9"/>
                <a:gd name="T13" fmla="*/ 0 h 297"/>
                <a:gd name="T14" fmla="*/ 859 w 859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9" h="297">
                  <a:moveTo>
                    <a:pt x="0" y="125"/>
                  </a:moveTo>
                  <a:cubicBezTo>
                    <a:pt x="267" y="62"/>
                    <a:pt x="534" y="0"/>
                    <a:pt x="674" y="9"/>
                  </a:cubicBezTo>
                  <a:cubicBezTo>
                    <a:pt x="814" y="18"/>
                    <a:pt x="859" y="132"/>
                    <a:pt x="839" y="180"/>
                  </a:cubicBezTo>
                  <a:cubicBezTo>
                    <a:pt x="819" y="228"/>
                    <a:pt x="623" y="286"/>
                    <a:pt x="557" y="29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34050" y="4474704"/>
              <a:ext cx="1027113" cy="515937"/>
            </a:xfrm>
            <a:custGeom>
              <a:avLst/>
              <a:gdLst>
                <a:gd name="T0" fmla="*/ 0 w 647"/>
                <a:gd name="T1" fmla="*/ 515937 h 325"/>
                <a:gd name="T2" fmla="*/ 719138 w 647"/>
                <a:gd name="T3" fmla="*/ 292100 h 325"/>
                <a:gd name="T4" fmla="*/ 971550 w 647"/>
                <a:gd name="T5" fmla="*/ 117475 h 325"/>
                <a:gd name="T6" fmla="*/ 388938 w 647"/>
                <a:gd name="T7" fmla="*/ 0 h 3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7"/>
                <a:gd name="T13" fmla="*/ 0 h 325"/>
                <a:gd name="T14" fmla="*/ 647 w 647"/>
                <a:gd name="T15" fmla="*/ 325 h 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7" h="325">
                  <a:moveTo>
                    <a:pt x="0" y="325"/>
                  </a:moveTo>
                  <a:cubicBezTo>
                    <a:pt x="175" y="275"/>
                    <a:pt x="351" y="226"/>
                    <a:pt x="453" y="184"/>
                  </a:cubicBezTo>
                  <a:cubicBezTo>
                    <a:pt x="555" y="142"/>
                    <a:pt x="647" y="105"/>
                    <a:pt x="612" y="74"/>
                  </a:cubicBezTo>
                  <a:cubicBezTo>
                    <a:pt x="577" y="43"/>
                    <a:pt x="334" y="7"/>
                    <a:pt x="245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722811" y="1194860"/>
            <a:ext cx="531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latin typeface="Trebuchet MS" panose="020B0603020202020204" pitchFamily="34" charset="0"/>
              </a:rPr>
              <a:t>Quantified by the </a:t>
            </a:r>
            <a:r>
              <a:rPr lang="en-US" b="1" dirty="0" err="1" smtClean="0">
                <a:latin typeface="Trebuchet MS" panose="020B0603020202020204" pitchFamily="34" charset="0"/>
              </a:rPr>
              <a:t>Lyapunov</a:t>
            </a:r>
            <a:r>
              <a:rPr lang="en-US" b="1" dirty="0" smtClean="0">
                <a:latin typeface="Trebuchet MS" panose="020B0603020202020204" pitchFamily="34" charset="0"/>
              </a:rPr>
              <a:t> exponent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36833" y="980891"/>
                <a:ext cx="3044295" cy="797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𝜆</m:t>
                      </m:r>
                      <m:r>
                        <a:rPr lang="en-US" sz="2200" b="0" i="1" smtClean="0">
                          <a:latin typeface="Cambria Math"/>
                        </a:rPr>
                        <m:t>≡</m:t>
                      </m:r>
                      <m:func>
                        <m:func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200" b="1" i="1" smtClean="0">
                                  <a:latin typeface="Cambria Math"/>
                                </a:rPr>
                                <m:t>𝜹</m:t>
                              </m:r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limLow>
                            <m:limLow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2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→∞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 i="1">
                                      <a:latin typeface="Cambria Math"/>
                                    </a:rPr>
                                    <m:t>𝜹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 i="1">
                                      <a:latin typeface="Cambria Math"/>
                                    </a:rPr>
                                    <m:t>𝜹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cs-CZ" sz="2200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833" y="980891"/>
                <a:ext cx="3044295" cy="79727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ovéPole 3"/>
          <p:cNvSpPr txBox="1"/>
          <p:nvPr/>
        </p:nvSpPr>
        <p:spPr>
          <a:xfrm>
            <a:off x="633412" y="2137154"/>
            <a:ext cx="4755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Stable 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(regular, quasiperiodic) </a:t>
            </a:r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trajectories</a:t>
            </a:r>
            <a:endParaRPr lang="cs-CZ" sz="2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291525" y="3644278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25" y="3644278"/>
                <a:ext cx="69063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82904" y="3696532"/>
                <a:ext cx="156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04" y="3696532"/>
                <a:ext cx="156118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5449094" y="2139944"/>
            <a:ext cx="351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Unstable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(chaotic) </a:t>
            </a:r>
            <a:r>
              <a:rPr lang="en-US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trajectories</a:t>
            </a:r>
            <a:endParaRPr lang="cs-CZ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5130115" y="3353327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15" y="3353327"/>
                <a:ext cx="690638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7311394" y="3722659"/>
                <a:ext cx="1561180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94" y="3722659"/>
                <a:ext cx="1561180" cy="38228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1114697" y="4196961"/>
            <a:ext cx="349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At most </a:t>
            </a:r>
            <a:r>
              <a:rPr lang="en-US" b="1" dirty="0" smtClean="0">
                <a:latin typeface="Trebuchet MS" panose="020B0603020202020204" pitchFamily="34" charset="0"/>
              </a:rPr>
              <a:t>polynomial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988470" y="4196961"/>
            <a:ext cx="274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Exponential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300322" y="4566292"/>
            <a:ext cx="37100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rebuchet MS" panose="020B0603020202020204" pitchFamily="34" charset="0"/>
              </a:rPr>
              <a:t>(of a bunch of </a:t>
            </a:r>
            <a:r>
              <a:rPr lang="en-US" sz="1500" dirty="0" err="1" smtClean="0">
                <a:latin typeface="Trebuchet MS" panose="020B0603020202020204" pitchFamily="34" charset="0"/>
              </a:rPr>
              <a:t>neigbouring</a:t>
            </a:r>
            <a:r>
              <a:rPr lang="en-US" sz="1500" dirty="0" smtClean="0">
                <a:latin typeface="Trebuchet MS" panose="020B0603020202020204" pitchFamily="34" charset="0"/>
              </a:rPr>
              <a:t> trajectories)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pic>
        <p:nvPicPr>
          <p:cNvPr id="69636" name="Picture 4" descr="Výsledek obrázku pro butterfly animation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0258" y="2514296"/>
            <a:ext cx="1343488" cy="12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8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Classical chaos: </a:t>
            </a:r>
            <a:r>
              <a:rPr lang="en-US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Instability of trajectories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034462" y="2752473"/>
            <a:ext cx="1490164" cy="1194967"/>
            <a:chOff x="3194050" y="4314366"/>
            <a:chExt cx="873125" cy="549275"/>
          </a:xfrm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3200400" y="4314366"/>
              <a:ext cx="866775" cy="465138"/>
            </a:xfrm>
            <a:custGeom>
              <a:avLst/>
              <a:gdLst>
                <a:gd name="T0" fmla="*/ 0 w 405"/>
                <a:gd name="T1" fmla="*/ 465138 h 360"/>
                <a:gd name="T2" fmla="*/ 723383 w 405"/>
                <a:gd name="T3" fmla="*/ 5168 h 360"/>
                <a:gd name="T4" fmla="*/ 866775 w 405"/>
                <a:gd name="T5" fmla="*/ 432837 h 360"/>
                <a:gd name="T6" fmla="*/ 0 60000 65536"/>
                <a:gd name="T7" fmla="*/ 0 60000 65536"/>
                <a:gd name="T8" fmla="*/ 0 60000 65536"/>
                <a:gd name="T9" fmla="*/ 0 w 405"/>
                <a:gd name="T10" fmla="*/ 0 h 360"/>
                <a:gd name="T11" fmla="*/ 405 w 405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360">
                  <a:moveTo>
                    <a:pt x="0" y="360"/>
                  </a:moveTo>
                  <a:cubicBezTo>
                    <a:pt x="135" y="184"/>
                    <a:pt x="271" y="8"/>
                    <a:pt x="338" y="4"/>
                  </a:cubicBezTo>
                  <a:cubicBezTo>
                    <a:pt x="405" y="0"/>
                    <a:pt x="397" y="278"/>
                    <a:pt x="405" y="335"/>
                  </a:cubicBezTo>
                </a:path>
              </a:pathLst>
            </a:custGeom>
            <a:noFill/>
            <a:ln w="1270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194050" y="4441366"/>
              <a:ext cx="809625" cy="422275"/>
            </a:xfrm>
            <a:custGeom>
              <a:avLst/>
              <a:gdLst>
                <a:gd name="T0" fmla="*/ 0 w 492"/>
                <a:gd name="T1" fmla="*/ 398303 h 229"/>
                <a:gd name="T2" fmla="*/ 676333 w 492"/>
                <a:gd name="T3" fmla="*/ 3688 h 229"/>
                <a:gd name="T4" fmla="*/ 796460 w 492"/>
                <a:gd name="T5" fmla="*/ 422275 h 229"/>
                <a:gd name="T6" fmla="*/ 0 60000 65536"/>
                <a:gd name="T7" fmla="*/ 0 60000 65536"/>
                <a:gd name="T8" fmla="*/ 0 60000 65536"/>
                <a:gd name="T9" fmla="*/ 0 w 492"/>
                <a:gd name="T10" fmla="*/ 0 h 229"/>
                <a:gd name="T11" fmla="*/ 492 w 492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2" h="229">
                  <a:moveTo>
                    <a:pt x="0" y="216"/>
                  </a:moveTo>
                  <a:cubicBezTo>
                    <a:pt x="165" y="108"/>
                    <a:pt x="330" y="0"/>
                    <a:pt x="411" y="2"/>
                  </a:cubicBezTo>
                  <a:cubicBezTo>
                    <a:pt x="492" y="4"/>
                    <a:pt x="456" y="168"/>
                    <a:pt x="484" y="229"/>
                  </a:cubicBezTo>
                </a:path>
              </a:pathLst>
            </a:custGeom>
            <a:noFill/>
            <a:ln w="1905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819072" y="2752473"/>
            <a:ext cx="1766074" cy="1194967"/>
            <a:chOff x="5734050" y="4474704"/>
            <a:chExt cx="1027113" cy="846137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5735638" y="4868404"/>
              <a:ext cx="1012825" cy="452437"/>
            </a:xfrm>
            <a:custGeom>
              <a:avLst/>
              <a:gdLst>
                <a:gd name="T0" fmla="*/ 0 w 859"/>
                <a:gd name="T1" fmla="*/ 190420 h 297"/>
                <a:gd name="T2" fmla="*/ 794696 w 859"/>
                <a:gd name="T3" fmla="*/ 13710 h 297"/>
                <a:gd name="T4" fmla="*/ 989244 w 859"/>
                <a:gd name="T5" fmla="*/ 274204 h 297"/>
                <a:gd name="T6" fmla="*/ 656744 w 859"/>
                <a:gd name="T7" fmla="*/ 45243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9"/>
                <a:gd name="T13" fmla="*/ 0 h 297"/>
                <a:gd name="T14" fmla="*/ 859 w 859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9" h="297">
                  <a:moveTo>
                    <a:pt x="0" y="125"/>
                  </a:moveTo>
                  <a:cubicBezTo>
                    <a:pt x="267" y="62"/>
                    <a:pt x="534" y="0"/>
                    <a:pt x="674" y="9"/>
                  </a:cubicBezTo>
                  <a:cubicBezTo>
                    <a:pt x="814" y="18"/>
                    <a:pt x="859" y="132"/>
                    <a:pt x="839" y="180"/>
                  </a:cubicBezTo>
                  <a:cubicBezTo>
                    <a:pt x="819" y="228"/>
                    <a:pt x="623" y="286"/>
                    <a:pt x="557" y="29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34050" y="4474704"/>
              <a:ext cx="1027113" cy="515937"/>
            </a:xfrm>
            <a:custGeom>
              <a:avLst/>
              <a:gdLst>
                <a:gd name="T0" fmla="*/ 0 w 647"/>
                <a:gd name="T1" fmla="*/ 515937 h 325"/>
                <a:gd name="T2" fmla="*/ 719138 w 647"/>
                <a:gd name="T3" fmla="*/ 292100 h 325"/>
                <a:gd name="T4" fmla="*/ 971550 w 647"/>
                <a:gd name="T5" fmla="*/ 117475 h 325"/>
                <a:gd name="T6" fmla="*/ 388938 w 647"/>
                <a:gd name="T7" fmla="*/ 0 h 3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7"/>
                <a:gd name="T13" fmla="*/ 0 h 325"/>
                <a:gd name="T14" fmla="*/ 647 w 647"/>
                <a:gd name="T15" fmla="*/ 325 h 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7" h="325">
                  <a:moveTo>
                    <a:pt x="0" y="325"/>
                  </a:moveTo>
                  <a:cubicBezTo>
                    <a:pt x="175" y="275"/>
                    <a:pt x="351" y="226"/>
                    <a:pt x="453" y="184"/>
                  </a:cubicBezTo>
                  <a:cubicBezTo>
                    <a:pt x="555" y="142"/>
                    <a:pt x="647" y="105"/>
                    <a:pt x="612" y="74"/>
                  </a:cubicBezTo>
                  <a:cubicBezTo>
                    <a:pt x="577" y="43"/>
                    <a:pt x="334" y="7"/>
                    <a:pt x="245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09868" y="5008938"/>
            <a:ext cx="8310604" cy="1444398"/>
            <a:chOff x="509868" y="5008938"/>
            <a:chExt cx="8310604" cy="1444398"/>
          </a:xfrm>
        </p:grpSpPr>
        <p:pic>
          <p:nvPicPr>
            <p:cNvPr id="13332" name="Picture 4" descr="C:\Users\Pavel\Desktop\4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6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3" name="Picture 2" descr="C:\Users\Pavel\Desktop\4a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61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1" name="Picture 7" descr="C:\Users\Pavel\Desktop\3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594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2" name="Picture 3" descr="C:\Users\Pavel\Desktop\3a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533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722811" y="1194860"/>
            <a:ext cx="531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latin typeface="Trebuchet MS" panose="020B0603020202020204" pitchFamily="34" charset="0"/>
              </a:rPr>
              <a:t>Quantified by the </a:t>
            </a:r>
            <a:r>
              <a:rPr lang="en-US" b="1" dirty="0" err="1" smtClean="0">
                <a:latin typeface="Trebuchet MS" panose="020B0603020202020204" pitchFamily="34" charset="0"/>
              </a:rPr>
              <a:t>Lyapunov</a:t>
            </a:r>
            <a:r>
              <a:rPr lang="en-US" b="1" dirty="0" smtClean="0">
                <a:latin typeface="Trebuchet MS" panose="020B0603020202020204" pitchFamily="34" charset="0"/>
              </a:rPr>
              <a:t> exponent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36833" y="980891"/>
                <a:ext cx="3044295" cy="797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𝜆</m:t>
                      </m:r>
                      <m:r>
                        <a:rPr lang="en-US" sz="2200" b="0" i="1" smtClean="0">
                          <a:latin typeface="Cambria Math"/>
                        </a:rPr>
                        <m:t>≡</m:t>
                      </m:r>
                      <m:func>
                        <m:func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200" b="1" i="1" smtClean="0">
                                  <a:latin typeface="Cambria Math"/>
                                </a:rPr>
                                <m:t>𝜹</m:t>
                              </m:r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limLow>
                            <m:limLow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2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→∞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 i="1">
                                      <a:latin typeface="Cambria Math"/>
                                    </a:rPr>
                                    <m:t>𝜹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 i="1">
                                      <a:latin typeface="Cambria Math"/>
                                    </a:rPr>
                                    <m:t>𝜹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cs-CZ" sz="2200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833" y="980891"/>
                <a:ext cx="3044295" cy="79727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ovéPole 3"/>
          <p:cNvSpPr txBox="1"/>
          <p:nvPr/>
        </p:nvSpPr>
        <p:spPr>
          <a:xfrm>
            <a:off x="633412" y="2137154"/>
            <a:ext cx="4755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Stable 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(regular, quasiperiodic) </a:t>
            </a:r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trajectories</a:t>
            </a:r>
            <a:endParaRPr lang="cs-CZ" sz="2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291525" y="3644278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25" y="3644278"/>
                <a:ext cx="69063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82904" y="3696532"/>
                <a:ext cx="156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04" y="3696532"/>
                <a:ext cx="156118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5449094" y="2139944"/>
            <a:ext cx="351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Unstable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(chaotic) </a:t>
            </a:r>
            <a:r>
              <a:rPr lang="en-US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trajectories</a:t>
            </a:r>
            <a:endParaRPr lang="cs-CZ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5130115" y="3353327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15" y="3353327"/>
                <a:ext cx="690638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7311394" y="3722659"/>
                <a:ext cx="1561180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94" y="3722659"/>
                <a:ext cx="1561180" cy="38228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1114697" y="4196961"/>
            <a:ext cx="349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At most </a:t>
            </a:r>
            <a:r>
              <a:rPr lang="en-US" b="1" dirty="0" smtClean="0">
                <a:latin typeface="Trebuchet MS" panose="020B0603020202020204" pitchFamily="34" charset="0"/>
              </a:rPr>
              <a:t>polynomial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988470" y="4196961"/>
            <a:ext cx="274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Exponential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300322" y="4566292"/>
            <a:ext cx="37100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rebuchet MS" panose="020B0603020202020204" pitchFamily="34" charset="0"/>
              </a:rPr>
              <a:t>(of a bunch of </a:t>
            </a:r>
            <a:r>
              <a:rPr lang="en-US" sz="1500" dirty="0" err="1" smtClean="0">
                <a:latin typeface="Trebuchet MS" panose="020B0603020202020204" pitchFamily="34" charset="0"/>
              </a:rPr>
              <a:t>neigbouring</a:t>
            </a:r>
            <a:r>
              <a:rPr lang="en-US" sz="1500" dirty="0" smtClean="0">
                <a:latin typeface="Trebuchet MS" panose="020B0603020202020204" pitchFamily="34" charset="0"/>
              </a:rPr>
              <a:t> trajectories)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pic>
        <p:nvPicPr>
          <p:cNvPr id="69636" name="Picture 4" descr="Výsledek obrázku pro butterfly animation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0258" y="2514296"/>
            <a:ext cx="1343488" cy="12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Skupina 27"/>
          <p:cNvGrpSpPr/>
          <p:nvPr/>
        </p:nvGrpSpPr>
        <p:grpSpPr>
          <a:xfrm>
            <a:off x="929131" y="2169050"/>
            <a:ext cx="7550331" cy="4023360"/>
            <a:chOff x="1280160" y="522514"/>
            <a:chExt cx="7550331" cy="4023360"/>
          </a:xfrm>
        </p:grpSpPr>
        <p:sp>
          <p:nvSpPr>
            <p:cNvPr id="29" name="Obdélník 28"/>
            <p:cNvSpPr/>
            <p:nvPr/>
          </p:nvSpPr>
          <p:spPr>
            <a:xfrm>
              <a:off x="1280160" y="522514"/>
              <a:ext cx="7550331" cy="40233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auto">
            <a:xfrm>
              <a:off x="1414598" y="2459317"/>
              <a:ext cx="23812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1600" dirty="0" smtClean="0">
                  <a:latin typeface="Trebuchet MS" pitchFamily="34" charset="0"/>
                </a:rPr>
                <a:t>(c</a:t>
              </a:r>
              <a:r>
                <a:rPr lang="es-MX" altLang="cs-CZ" sz="1600" b="0" dirty="0" smtClean="0">
                  <a:latin typeface="Trebuchet MS" pitchFamily="34" charset="0"/>
                </a:rPr>
                <a:t>onnected </a:t>
              </a:r>
              <a:r>
                <a:rPr lang="es-MX" altLang="cs-CZ" sz="1600" b="0" dirty="0">
                  <a:latin typeface="Trebuchet MS" pitchFamily="34" charset="0"/>
                </a:rPr>
                <a:t>with additional</a:t>
              </a:r>
              <a:r>
                <a:rPr lang="cs-CZ" altLang="cs-CZ" sz="1600" b="0" dirty="0">
                  <a:latin typeface="Trebuchet MS" pitchFamily="34" charset="0"/>
                </a:rPr>
                <a:t> </a:t>
              </a:r>
              <a:r>
                <a:rPr lang="en-US" altLang="cs-CZ" sz="1600" b="0" dirty="0" smtClean="0">
                  <a:latin typeface="Trebuchet MS" pitchFamily="34" charset="0"/>
                </a:rPr>
                <a:t>symmetries</a:t>
              </a:r>
              <a:r>
                <a:rPr lang="en-US" altLang="cs-CZ" sz="1600" dirty="0" smtClean="0">
                  <a:latin typeface="Trebuchet MS" pitchFamily="34" charset="0"/>
                </a:rPr>
                <a:t>)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1" name="Rectangle 15"/>
            <p:cNvSpPr>
              <a:spLocks noChangeArrowheads="1"/>
            </p:cNvSpPr>
            <p:nvPr/>
          </p:nvSpPr>
          <p:spPr bwMode="auto">
            <a:xfrm>
              <a:off x="1380715" y="3573924"/>
              <a:ext cx="2673124" cy="4032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Integrable</a:t>
              </a:r>
              <a:r>
                <a:rPr lang="cs-CZ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es-MX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system</a:t>
              </a:r>
              <a:r>
                <a:rPr lang="cs-CZ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</a:p>
          </p:txBody>
        </p:sp>
        <p:sp>
          <p:nvSpPr>
            <p:cNvPr id="32" name="Rectangle 16"/>
            <p:cNvSpPr>
              <a:spLocks noChangeArrowheads="1"/>
            </p:cNvSpPr>
            <p:nvPr/>
          </p:nvSpPr>
          <p:spPr bwMode="auto">
            <a:xfrm>
              <a:off x="4057020" y="3191211"/>
              <a:ext cx="23812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1600" b="0" dirty="0">
                  <a:latin typeface="Trebuchet MS" pitchFamily="34" charset="0"/>
                </a:rPr>
                <a:t>Number of independent integrals of motion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5" name="Rectangle 17"/>
            <p:cNvSpPr>
              <a:spLocks noChangeArrowheads="1"/>
            </p:cNvSpPr>
            <p:nvPr/>
          </p:nvSpPr>
          <p:spPr bwMode="auto">
            <a:xfrm>
              <a:off x="6719258" y="3226136"/>
              <a:ext cx="1997075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1600" b="0" dirty="0">
                  <a:latin typeface="Trebuchet MS" pitchFamily="34" charset="0"/>
                </a:rPr>
                <a:t>number of degrees of freedom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6" name="Text Box 18"/>
            <p:cNvSpPr txBox="1">
              <a:spLocks noChangeArrowheads="1"/>
            </p:cNvSpPr>
            <p:nvPr/>
          </p:nvSpPr>
          <p:spPr bwMode="auto">
            <a:xfrm>
              <a:off x="5948460" y="3251447"/>
              <a:ext cx="1255712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3000" dirty="0">
                  <a:solidFill>
                    <a:srgbClr val="CC3300"/>
                  </a:solidFill>
                  <a:latin typeface="Trebuchet MS" pitchFamily="34" charset="0"/>
                </a:rPr>
                <a:t>=</a:t>
              </a:r>
              <a:endParaRPr lang="cs-CZ" altLang="cs-CZ" sz="3000" dirty="0">
                <a:solidFill>
                  <a:srgbClr val="CC3300"/>
                </a:solidFill>
                <a:latin typeface="Trebuchet MS" pitchFamily="34" charset="0"/>
              </a:endParaRPr>
            </a:p>
          </p:txBody>
        </p:sp>
        <p:sp>
          <p:nvSpPr>
            <p:cNvPr id="38" name="Rectangle 19"/>
            <p:cNvSpPr>
              <a:spLocks noChangeArrowheads="1"/>
            </p:cNvSpPr>
            <p:nvPr/>
          </p:nvSpPr>
          <p:spPr bwMode="auto">
            <a:xfrm>
              <a:off x="4069272" y="3178511"/>
              <a:ext cx="4558161" cy="1149649"/>
            </a:xfrm>
            <a:prstGeom prst="rect">
              <a:avLst/>
            </a:prstGeom>
            <a:noFill/>
            <a:ln w="19050" algn="ctr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3000"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bdélník 40"/>
                <p:cNvSpPr/>
                <p:nvPr/>
              </p:nvSpPr>
              <p:spPr>
                <a:xfrm>
                  <a:off x="4376793" y="1223344"/>
                  <a:ext cx="2867708" cy="411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d>
                          <m:dPr>
                            <m:ctrlPr>
                              <a:rPr lang="cs-CZ" altLang="cs-CZ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cs-CZ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Obdélník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6793" y="1223344"/>
                  <a:ext cx="2867708" cy="41133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895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bdélník 42"/>
            <p:cNvSpPr/>
            <p:nvPr/>
          </p:nvSpPr>
          <p:spPr>
            <a:xfrm>
              <a:off x="1380715" y="1213567"/>
              <a:ext cx="181652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altLang="cs-CZ" sz="2200" dirty="0" err="1">
                  <a:solidFill>
                    <a:srgbClr val="0000B4"/>
                  </a:solidFill>
                  <a:latin typeface="Trebuchet MS" pitchFamily="34" charset="0"/>
                </a:rPr>
                <a:t>Hamiltonian</a:t>
              </a:r>
              <a:r>
                <a:rPr lang="cs-CZ" altLang="cs-CZ" sz="2200" dirty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endParaRPr lang="cs-CZ" sz="2200" dirty="0"/>
            </a:p>
          </p:txBody>
        </p:sp>
        <p:sp>
          <p:nvSpPr>
            <p:cNvPr id="44" name="Obdélník 43"/>
            <p:cNvSpPr/>
            <p:nvPr/>
          </p:nvSpPr>
          <p:spPr>
            <a:xfrm>
              <a:off x="1380715" y="2054866"/>
              <a:ext cx="268855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Integrals of motion</a:t>
              </a:r>
              <a:r>
                <a:rPr lang="cs-CZ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endParaRPr lang="cs-CZ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ovéPole 44"/>
                <p:cNvSpPr txBox="1"/>
                <p:nvPr/>
              </p:nvSpPr>
              <p:spPr>
                <a:xfrm>
                  <a:off x="4353671" y="2067280"/>
                  <a:ext cx="3694473" cy="411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,…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const</m:t>
                        </m:r>
                        <m:r>
                          <a:rPr lang="en-US" b="0" i="0" smtClean="0"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4" name="TextovéPol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3671" y="2067280"/>
                  <a:ext cx="3694473" cy="41139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Obdélník 45"/>
            <p:cNvSpPr/>
            <p:nvPr/>
          </p:nvSpPr>
          <p:spPr>
            <a:xfrm>
              <a:off x="1380722" y="1634675"/>
              <a:ext cx="286007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Conservative system</a:t>
              </a:r>
              <a:r>
                <a:rPr lang="cs-CZ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endParaRPr lang="cs-CZ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bdélník 46"/>
                <p:cNvSpPr/>
                <p:nvPr/>
              </p:nvSpPr>
              <p:spPr>
                <a:xfrm>
                  <a:off x="4394211" y="1665452"/>
                  <a:ext cx="1745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cs-CZ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const</m:t>
                        </m:r>
                        <m: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cs-CZ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bdélník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4211" y="1665452"/>
                  <a:ext cx="1745734" cy="369332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ovéPole 47"/>
                <p:cNvSpPr txBox="1"/>
                <p:nvPr/>
              </p:nvSpPr>
              <p:spPr>
                <a:xfrm>
                  <a:off x="4263576" y="2558971"/>
                  <a:ext cx="2139179" cy="448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Poisson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=0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5" name="TextovéPole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3576" y="2558971"/>
                  <a:ext cx="2139179" cy="448392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b="-4110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ovéPole 48"/>
            <p:cNvSpPr txBox="1"/>
            <p:nvPr/>
          </p:nvSpPr>
          <p:spPr>
            <a:xfrm>
              <a:off x="4069271" y="3962399"/>
              <a:ext cx="4558161" cy="369332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rebuchet MS" panose="020B0603020202020204" pitchFamily="34" charset="0"/>
                </a:rPr>
                <a:t>All trajectories quasiperiodic</a:t>
              </a:r>
              <a:endParaRPr lang="cs-CZ" b="1" dirty="0">
                <a:latin typeface="Trebuchet MS" panose="020B0603020202020204" pitchFamily="34" charset="0"/>
              </a:endParaRPr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1280160" y="630091"/>
              <a:ext cx="7550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 err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Integrability</a:t>
              </a:r>
              <a:endParaRPr lang="cs-CZ" sz="2800" u="sng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51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b="10264"/>
          <a:stretch/>
        </p:blipFill>
        <p:spPr bwMode="auto">
          <a:xfrm>
            <a:off x="896982" y="1483581"/>
            <a:ext cx="7801839" cy="427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Map of chaos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778940" y="2580265"/>
            <a:ext cx="0" cy="234007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altLang="cs-CZ" sz="2400" b="0" i="1" dirty="0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cs-CZ" altLang="cs-CZ" sz="2400" b="0" i="1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4"/>
          <p:cNvSpPr>
            <a:spLocks noChangeShapeType="1"/>
          </p:cNvSpPr>
          <p:nvPr/>
        </p:nvSpPr>
        <p:spPr bwMode="auto">
          <a:xfrm flipV="1">
            <a:off x="2821099" y="6074229"/>
            <a:ext cx="328360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322422" y="5895704"/>
            <a:ext cx="252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External parameter(s)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12607" y="353700"/>
            <a:ext cx="464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Trebuchet MS" panose="020B0603020202020204" pitchFamily="34" charset="0"/>
              </a:rPr>
              <a:t>(</a:t>
            </a:r>
            <a:r>
              <a:rPr lang="cs-CZ" dirty="0" err="1" smtClean="0">
                <a:latin typeface="Trebuchet MS" panose="020B0603020202020204" pitchFamily="34" charset="0"/>
              </a:rPr>
              <a:t>general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behaviour</a:t>
            </a:r>
            <a:r>
              <a:rPr lang="cs-CZ" dirty="0" smtClean="0">
                <a:latin typeface="Trebuchet MS" panose="020B0603020202020204" pitchFamily="34" charset="0"/>
              </a:rPr>
              <a:t> in a </a:t>
            </a:r>
            <a:r>
              <a:rPr lang="cs-CZ" dirty="0" err="1" smtClean="0">
                <a:latin typeface="Trebuchet MS" panose="020B0603020202020204" pitchFamily="34" charset="0"/>
              </a:rPr>
              <a:t>low-dimensional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classical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system</a:t>
            </a:r>
            <a:r>
              <a:rPr lang="cs-CZ" dirty="0" smtClean="0">
                <a:latin typeface="Trebuchet MS" panose="020B0603020202020204" pitchFamily="34" charset="0"/>
              </a:rPr>
              <a:t>)</a:t>
            </a:r>
            <a:endParaRPr lang="cs-CZ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Quantum chaos: </a:t>
            </a:r>
            <a:r>
              <a:rPr lang="en-US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Correlations in spectra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7538" y="925513"/>
            <a:ext cx="813276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cs-CZ" sz="1600" b="0" dirty="0" err="1" smtClean="0">
                <a:latin typeface="Trebuchet MS" pitchFamily="34" charset="0"/>
              </a:rPr>
              <a:t>Schrödinger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en-US" altLang="cs-CZ" sz="1600" b="0" dirty="0" smtClean="0">
                <a:latin typeface="Trebuchet MS" pitchFamily="34" charset="0"/>
              </a:rPr>
              <a:t>equation is linear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>
                <a:latin typeface="Trebuchet MS" pitchFamily="34" charset="0"/>
              </a:rPr>
              <a:t>		</a:t>
            </a:r>
            <a:r>
              <a:rPr lang="en-US" altLang="cs-CZ" sz="1600" b="0" dirty="0" smtClean="0">
                <a:latin typeface="Trebuchet MS" pitchFamily="34" charset="0"/>
              </a:rPr>
              <a:t>quantum suppression of chaos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en-US" altLang="cs-CZ" sz="1600" dirty="0">
                <a:latin typeface="Trebuchet MS" pitchFamily="34" charset="0"/>
              </a:rPr>
              <a:t>N</a:t>
            </a:r>
            <a:r>
              <a:rPr lang="en-US" altLang="cs-CZ" sz="1600" b="0" dirty="0" smtClean="0">
                <a:latin typeface="Trebuchet MS" pitchFamily="34" charset="0"/>
              </a:rPr>
              <a:t>o trajectories, no phase space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en-US" altLang="cs-CZ" sz="1600" b="0" dirty="0" smtClean="0">
                <a:latin typeface="Trebuchet MS" pitchFamily="34" charset="0"/>
              </a:rPr>
              <a:t>E</a:t>
            </a:r>
            <a:r>
              <a:rPr lang="cs-CZ" altLang="cs-CZ" sz="1600" b="0" dirty="0" err="1" smtClean="0">
                <a:latin typeface="Trebuchet MS" pitchFamily="34" charset="0"/>
              </a:rPr>
              <a:t>nerg</a:t>
            </a:r>
            <a:r>
              <a:rPr lang="en-US" altLang="cs-CZ" sz="1600" b="0" dirty="0" smtClean="0">
                <a:latin typeface="Trebuchet MS" pitchFamily="34" charset="0"/>
              </a:rPr>
              <a:t>y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spe</a:t>
            </a:r>
            <a:r>
              <a:rPr lang="en-US" altLang="cs-CZ" sz="1600" b="0" dirty="0" smtClean="0">
                <a:latin typeface="Trebuchet MS" pitchFamily="34" charset="0"/>
              </a:rPr>
              <a:t>c</a:t>
            </a:r>
            <a:r>
              <a:rPr lang="cs-CZ" altLang="cs-CZ" sz="1600" b="0" dirty="0" smtClean="0">
                <a:latin typeface="Trebuchet MS" pitchFamily="34" charset="0"/>
              </a:rPr>
              <a:t>t</a:t>
            </a:r>
            <a:r>
              <a:rPr lang="en-US" altLang="cs-CZ" sz="1600" b="0" dirty="0" err="1" smtClean="0">
                <a:latin typeface="Trebuchet MS" pitchFamily="34" charset="0"/>
              </a:rPr>
              <a:t>ra</a:t>
            </a:r>
            <a:endParaRPr lang="cs-CZ" altLang="cs-CZ" sz="1600" b="0" dirty="0">
              <a:latin typeface="Trebuchet MS" pitchFamily="34" charset="0"/>
            </a:endParaRPr>
          </a:p>
        </p:txBody>
      </p:sp>
      <p:grpSp>
        <p:nvGrpSpPr>
          <p:cNvPr id="6" name="Skupina 14"/>
          <p:cNvGrpSpPr>
            <a:grpSpLocks/>
          </p:cNvGrpSpPr>
          <p:nvPr/>
        </p:nvGrpSpPr>
        <p:grpSpPr bwMode="auto">
          <a:xfrm>
            <a:off x="941388" y="1301750"/>
            <a:ext cx="152400" cy="182563"/>
            <a:chOff x="1176570" y="1327406"/>
            <a:chExt cx="152400" cy="181674"/>
          </a:xfrm>
        </p:grpSpPr>
        <p:cxnSp>
          <p:nvCxnSpPr>
            <p:cNvPr id="7" name="Přímá spojnice 9"/>
            <p:cNvCxnSpPr>
              <a:cxnSpLocks noChangeShapeType="1"/>
            </p:cNvCxnSpPr>
            <p:nvPr/>
          </p:nvCxnSpPr>
          <p:spPr bwMode="auto">
            <a:xfrm>
              <a:off x="1176570" y="1342826"/>
              <a:ext cx="152400" cy="16625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Přímá spojnice 28"/>
            <p:cNvCxnSpPr>
              <a:cxnSpLocks noChangeShapeType="1"/>
            </p:cNvCxnSpPr>
            <p:nvPr/>
          </p:nvCxnSpPr>
          <p:spPr bwMode="auto">
            <a:xfrm flipH="1">
              <a:off x="1176570" y="1327406"/>
              <a:ext cx="152400" cy="18167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" name="Skupina 24"/>
          <p:cNvGrpSpPr>
            <a:grpSpLocks/>
          </p:cNvGrpSpPr>
          <p:nvPr/>
        </p:nvGrpSpPr>
        <p:grpSpPr bwMode="auto">
          <a:xfrm>
            <a:off x="935038" y="1604963"/>
            <a:ext cx="173037" cy="142875"/>
            <a:chOff x="1189358" y="1694517"/>
            <a:chExt cx="172116" cy="142881"/>
          </a:xfrm>
        </p:grpSpPr>
        <p:cxnSp>
          <p:nvCxnSpPr>
            <p:cNvPr id="10" name="Přímá spojnice 32"/>
            <p:cNvCxnSpPr>
              <a:cxnSpLocks noChangeShapeType="1"/>
            </p:cNvCxnSpPr>
            <p:nvPr/>
          </p:nvCxnSpPr>
          <p:spPr bwMode="auto">
            <a:xfrm>
              <a:off x="1189358" y="1754271"/>
              <a:ext cx="95382" cy="83127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Přímá spojnice 34"/>
            <p:cNvCxnSpPr>
              <a:cxnSpLocks noChangeShapeType="1"/>
            </p:cNvCxnSpPr>
            <p:nvPr/>
          </p:nvCxnSpPr>
          <p:spPr bwMode="auto">
            <a:xfrm flipV="1">
              <a:off x="1271952" y="1694517"/>
              <a:ext cx="89522" cy="142881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2" name="Přímá spojnice se šipkou 22"/>
          <p:cNvCxnSpPr>
            <a:cxnSpLocks noChangeShapeType="1"/>
          </p:cNvCxnSpPr>
          <p:nvPr/>
        </p:nvCxnSpPr>
        <p:spPr bwMode="auto">
          <a:xfrm>
            <a:off x="4367213" y="1106488"/>
            <a:ext cx="620712" cy="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Skupina 2"/>
          <p:cNvGrpSpPr/>
          <p:nvPr/>
        </p:nvGrpSpPr>
        <p:grpSpPr>
          <a:xfrm>
            <a:off x="1366540" y="1839478"/>
            <a:ext cx="6789684" cy="2071799"/>
            <a:chOff x="1366540" y="1952695"/>
            <a:chExt cx="6789684" cy="2071799"/>
          </a:xfrm>
        </p:grpSpPr>
        <p:pic>
          <p:nvPicPr>
            <p:cNvPr id="15" name="Picture 3" descr="Comparison of spectr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956" y="2112559"/>
              <a:ext cx="6672268" cy="191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ne 4"/>
            <p:cNvSpPr>
              <a:spLocks noChangeShapeType="1"/>
            </p:cNvSpPr>
            <p:nvPr/>
          </p:nvSpPr>
          <p:spPr bwMode="auto">
            <a:xfrm flipV="1">
              <a:off x="1606255" y="2396872"/>
              <a:ext cx="0" cy="13433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366540" y="1952695"/>
                  <a:ext cx="479430" cy="3667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altLang="cs-CZ" sz="1800" b="0" i="1" dirty="0" smtClean="0">
                            <a:latin typeface="Cambria Math"/>
                          </a:rPr>
                          <m:t>𝐸</m:t>
                        </m:r>
                      </m:oMath>
                    </m:oMathPara>
                  </a14:m>
                  <a:endParaRPr lang="cs-CZ" altLang="cs-CZ" sz="1800" b="0" i="1" dirty="0"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17" name="Text 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66540" y="1952695"/>
                  <a:ext cx="479430" cy="36678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Skupina 18"/>
          <p:cNvGrpSpPr/>
          <p:nvPr/>
        </p:nvGrpSpPr>
        <p:grpSpPr>
          <a:xfrm>
            <a:off x="1594211" y="3992514"/>
            <a:ext cx="7645588" cy="1141456"/>
            <a:chOff x="1594211" y="3992514"/>
            <a:chExt cx="7645588" cy="1141456"/>
          </a:xfrm>
        </p:grpSpPr>
        <p:sp>
          <p:nvSpPr>
            <p:cNvPr id="32" name="Text Box 42"/>
            <p:cNvSpPr txBox="1">
              <a:spLocks noChangeArrowheads="1"/>
            </p:cNvSpPr>
            <p:nvPr/>
          </p:nvSpPr>
          <p:spPr bwMode="auto">
            <a:xfrm>
              <a:off x="4523857" y="3992514"/>
              <a:ext cx="2359051" cy="366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dirty="0" smtClean="0">
                  <a:solidFill>
                    <a:srgbClr val="CC3300"/>
                  </a:solidFill>
                  <a:latin typeface="Trebuchet MS" pitchFamily="34" charset="0"/>
                </a:rPr>
                <a:t>CHAOTI</a:t>
              </a:r>
              <a:r>
                <a:rPr lang="en-US" altLang="cs-CZ" sz="1800" dirty="0" smtClean="0">
                  <a:solidFill>
                    <a:srgbClr val="CC3300"/>
                  </a:solidFill>
                  <a:latin typeface="Trebuchet MS" pitchFamily="34" charset="0"/>
                </a:rPr>
                <a:t>C</a:t>
              </a:r>
              <a:r>
                <a:rPr lang="cs-CZ" altLang="cs-CZ" sz="1800" dirty="0" smtClean="0">
                  <a:solidFill>
                    <a:srgbClr val="CC3300"/>
                  </a:solidFill>
                  <a:latin typeface="Trebuchet MS" pitchFamily="34" charset="0"/>
                </a:rPr>
                <a:t> </a:t>
              </a:r>
              <a:r>
                <a:rPr lang="cs-CZ" altLang="cs-CZ" sz="1800" dirty="0" err="1" smtClean="0">
                  <a:solidFill>
                    <a:srgbClr val="CC3300"/>
                  </a:solidFill>
                  <a:latin typeface="Trebuchet MS" pitchFamily="34" charset="0"/>
                </a:rPr>
                <a:t>syst</a:t>
              </a:r>
              <a:r>
                <a:rPr lang="en-US" altLang="cs-CZ" sz="1800" dirty="0" smtClean="0">
                  <a:solidFill>
                    <a:srgbClr val="CC3300"/>
                  </a:solidFill>
                  <a:latin typeface="Trebuchet MS" pitchFamily="34" charset="0"/>
                </a:rPr>
                <a:t>e</a:t>
              </a:r>
              <a:r>
                <a:rPr lang="cs-CZ" altLang="cs-CZ" sz="1800" dirty="0" smtClean="0">
                  <a:solidFill>
                    <a:srgbClr val="CC3300"/>
                  </a:solidFill>
                  <a:latin typeface="Trebuchet MS" pitchFamily="34" charset="0"/>
                </a:rPr>
                <a:t>m</a:t>
              </a:r>
              <a:r>
                <a:rPr lang="en-US" altLang="cs-CZ" sz="1800" dirty="0" smtClean="0">
                  <a:solidFill>
                    <a:srgbClr val="CC3300"/>
                  </a:solidFill>
                  <a:latin typeface="Trebuchet MS" pitchFamily="34" charset="0"/>
                </a:rPr>
                <a:t>s</a:t>
              </a:r>
              <a:endParaRPr lang="cs-CZ" altLang="cs-CZ" sz="1800" dirty="0">
                <a:solidFill>
                  <a:srgbClr val="CC3300"/>
                </a:solidFill>
                <a:latin typeface="Trebuchet MS" pitchFamily="34" charset="0"/>
              </a:endParaRPr>
            </a:p>
          </p:txBody>
        </p:sp>
        <p:sp>
          <p:nvSpPr>
            <p:cNvPr id="35" name="Text Box 43"/>
            <p:cNvSpPr txBox="1">
              <a:spLocks noChangeArrowheads="1"/>
            </p:cNvSpPr>
            <p:nvPr/>
          </p:nvSpPr>
          <p:spPr bwMode="auto">
            <a:xfrm>
              <a:off x="1594211" y="3992515"/>
              <a:ext cx="2265388" cy="366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 dirty="0" smtClean="0">
                  <a:latin typeface="Trebuchet MS" pitchFamily="34" charset="0"/>
                </a:rPr>
                <a:t>INTEGRABLE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cs-CZ" altLang="cs-CZ" sz="1800" dirty="0" err="1" smtClean="0">
                  <a:latin typeface="Trebuchet MS" pitchFamily="34" charset="0"/>
                </a:rPr>
                <a:t>syst</a:t>
              </a:r>
              <a:r>
                <a:rPr lang="en-US" altLang="cs-CZ" sz="1800" dirty="0" smtClean="0">
                  <a:latin typeface="Trebuchet MS" pitchFamily="34" charset="0"/>
                </a:rPr>
                <a:t>e</a:t>
              </a:r>
              <a:r>
                <a:rPr lang="cs-CZ" altLang="cs-CZ" sz="1800" dirty="0" smtClean="0">
                  <a:latin typeface="Trebuchet MS" pitchFamily="34" charset="0"/>
                </a:rPr>
                <a:t>m</a:t>
              </a:r>
              <a:endParaRPr lang="cs-CZ" altLang="cs-CZ" sz="1800" dirty="0">
                <a:latin typeface="Trebuchet MS" pitchFamily="34" charset="0"/>
              </a:endParaRPr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4615547" y="4302973"/>
              <a:ext cx="46242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Trebuchet MS" panose="020B0603020202020204" pitchFamily="34" charset="0"/>
                </a:rPr>
                <a:t>Modeled by ensembles of Gaussian matrices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Trebuchet MS" panose="020B0603020202020204" pitchFamily="34" charset="0"/>
                </a:rPr>
                <a:t>High interaction between levels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Trebuchet MS" panose="020B0603020202020204" pitchFamily="34" charset="0"/>
                </a:rPr>
                <a:t>Spectral rigidity</a:t>
              </a:r>
              <a:endParaRPr lang="cs-CZ" sz="160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633411" y="4799474"/>
            <a:ext cx="7784070" cy="1704747"/>
            <a:chOff x="633411" y="4799474"/>
            <a:chExt cx="7784070" cy="1704747"/>
          </a:xfrm>
        </p:grpSpPr>
        <p:pic>
          <p:nvPicPr>
            <p:cNvPr id="14" name="Picture 25" descr="GS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528" y="5347815"/>
              <a:ext cx="1314450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GU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855" y="5347815"/>
              <a:ext cx="1314450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3" descr="Poiss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453" y="5347815"/>
              <a:ext cx="1314450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4" descr="GO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156" y="5347815"/>
              <a:ext cx="1314450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365530" y="5565218"/>
                  <a:ext cx="642740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altLang="cs-CZ" sz="1600" b="0" i="1" dirty="0" smtClean="0">
                            <a:latin typeface="Cambria Math"/>
                          </a:rPr>
                          <m:t>𝑃</m:t>
                        </m:r>
                        <m:r>
                          <a:rPr lang="en-US" altLang="cs-CZ" sz="1600" i="1" dirty="0">
                            <a:latin typeface="Cambria Math"/>
                          </a:rPr>
                          <m:t>(</m:t>
                        </m:r>
                        <m:r>
                          <a:rPr lang="en-US" altLang="cs-CZ" sz="1600" b="0" i="1" dirty="0">
                            <a:latin typeface="Cambria Math"/>
                          </a:rPr>
                          <m:t>𝑠</m:t>
                        </m:r>
                        <m:r>
                          <a:rPr lang="en-US" altLang="cs-CZ" sz="1600" i="1" dirty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cs-CZ" altLang="cs-CZ" sz="1600" dirty="0"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23" name="Text 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65530" y="5565218"/>
                  <a:ext cx="642740" cy="33855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1272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4044545" y="5362454"/>
              <a:ext cx="631832" cy="366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>
                  <a:solidFill>
                    <a:srgbClr val="F00000"/>
                  </a:solidFill>
                  <a:latin typeface="Trebuchet MS" pitchFamily="34" charset="0"/>
                </a:rPr>
                <a:t>GOE</a:t>
              </a:r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5451402" y="5345908"/>
              <a:ext cx="631832" cy="366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>
                  <a:solidFill>
                    <a:srgbClr val="339933"/>
                  </a:solidFill>
                  <a:latin typeface="Trebuchet MS" pitchFamily="34" charset="0"/>
                </a:rPr>
                <a:t>GUE</a:t>
              </a:r>
            </a:p>
          </p:txBody>
        </p:sp>
        <p:sp>
          <p:nvSpPr>
            <p:cNvPr id="27" name="Text Box 33"/>
            <p:cNvSpPr txBox="1">
              <a:spLocks noChangeArrowheads="1"/>
            </p:cNvSpPr>
            <p:nvPr/>
          </p:nvSpPr>
          <p:spPr bwMode="auto">
            <a:xfrm>
              <a:off x="6968753" y="5361463"/>
              <a:ext cx="631832" cy="366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dirty="0">
                  <a:solidFill>
                    <a:srgbClr val="0000B4"/>
                  </a:solidFill>
                  <a:latin typeface="Trebuchet MS" pitchFamily="34" charset="0"/>
                </a:rPr>
                <a:t>GSE</a:t>
              </a:r>
            </a:p>
          </p:txBody>
        </p:sp>
        <p:sp>
          <p:nvSpPr>
            <p:cNvPr id="28" name="Text Box 34"/>
            <p:cNvSpPr txBox="1">
              <a:spLocks noChangeArrowheads="1"/>
            </p:cNvSpPr>
            <p:nvPr/>
          </p:nvSpPr>
          <p:spPr bwMode="auto">
            <a:xfrm>
              <a:off x="2334788" y="5249362"/>
              <a:ext cx="847255" cy="336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dirty="0" err="1">
                  <a:latin typeface="Trebuchet MS" pitchFamily="34" charset="0"/>
                </a:rPr>
                <a:t>Poisson</a:t>
              </a:r>
              <a:endParaRPr lang="cs-CZ" altLang="cs-CZ" sz="1600" dirty="0">
                <a:latin typeface="Trebuchet MS" pitchFamily="34" charset="0"/>
              </a:endParaRPr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633411" y="4799474"/>
              <a:ext cx="4042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Nearest-</a:t>
              </a:r>
              <a:r>
                <a:rPr lang="en-US" u="sng" dirty="0" err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neigbour</a:t>
              </a:r>
              <a:r>
                <a:rPr lang="en-US" u="sng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 spacing distribution</a:t>
              </a:r>
              <a:endParaRPr lang="cs-CZ" u="sng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ovéPole 35"/>
                <p:cNvSpPr txBox="1"/>
                <p:nvPr/>
              </p:nvSpPr>
              <p:spPr>
                <a:xfrm>
                  <a:off x="2508518" y="5579298"/>
                  <a:ext cx="6739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∼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𝑠</m:t>
                            </m:r>
                          </m:sup>
                        </m:sSup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36" name="TextovéPole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8518" y="5579298"/>
                  <a:ext cx="673974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3636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ovéPole 36"/>
                <p:cNvSpPr txBox="1"/>
                <p:nvPr/>
              </p:nvSpPr>
              <p:spPr>
                <a:xfrm>
                  <a:off x="7738212" y="5617169"/>
                  <a:ext cx="679269" cy="407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∼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𝛼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37" name="TextovéPole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8212" y="5617169"/>
                  <a:ext cx="679269" cy="407163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r="-5089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ovéPole 12"/>
                <p:cNvSpPr txBox="1"/>
                <p:nvPr/>
              </p:nvSpPr>
              <p:spPr>
                <a:xfrm>
                  <a:off x="2783461" y="6165667"/>
                  <a:ext cx="36075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1600" b="0" i="1" smtClean="0">
                            <a:latin typeface="Cambria Math"/>
                          </a:rPr>
                          <m:t>𝑠</m:t>
                        </m:r>
                      </m:oMath>
                    </m:oMathPara>
                  </a14:m>
                  <a:endParaRPr lang="cs-CZ" sz="1600" dirty="0"/>
                </a:p>
              </p:txBody>
            </p:sp>
          </mc:Choice>
          <mc:Fallback xmlns="">
            <p:sp>
              <p:nvSpPr>
                <p:cNvPr id="13" name="TextovéPol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3461" y="6165667"/>
                  <a:ext cx="360759" cy="338554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3832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899954" y="3021873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Any connection?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26720" y="449143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ommutator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𝑊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1. A special choice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𝑊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leads, performing the classical limit, to</a:t>
                </a:r>
                <a:endParaRPr lang="cs-CZ" sz="19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blipFill rotWithShape="1">
                <a:blip r:embed="rId3"/>
                <a:stretch>
                  <a:fillRect l="-660" t="-9375" b="-265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1677087" y="2777845"/>
                <a:ext cx="5872249" cy="807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ℏ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1900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Poisson</m:t>
                          </m:r>
                        </m:sub>
                      </m:sSub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den>
                      </m:f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𝜆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sz="1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087" y="2777845"/>
                <a:ext cx="5872249" cy="807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ovéPole 15"/>
          <p:cNvSpPr txBox="1"/>
          <p:nvPr/>
        </p:nvSpPr>
        <p:spPr>
          <a:xfrm>
            <a:off x="5094515" y="3727469"/>
            <a:ext cx="39014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rebuchet MS" panose="020B0603020202020204" pitchFamily="34" charset="0"/>
              </a:rPr>
              <a:t>Exponential divergence of the OTOC in chaotic states expected.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8709" y="4541711"/>
            <a:ext cx="914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A. Larkin, Y.N.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Ovchinnikov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Quasiclassical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method in the theory of superconductivity,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J. Exp.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Theor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Phys.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28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1200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(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1969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837324"/>
            <a:ext cx="4529272" cy="565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8336" y="252549"/>
            <a:ext cx="467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OTOC for chaotic states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769326" y="837324"/>
            <a:ext cx="38317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769326" y="3776467"/>
            <a:ext cx="105373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502327" y="3489874"/>
            <a:ext cx="330926" cy="33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78992" y="3197939"/>
            <a:ext cx="222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Short-time universal </a:t>
            </a:r>
            <a:r>
              <a:rPr lang="en-US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behaviour</a:t>
            </a:r>
            <a:endParaRPr lang="cs-CZ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 rot="20439442">
            <a:off x="3370213" y="1271151"/>
            <a:ext cx="222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Exponential rise</a:t>
            </a:r>
            <a:endParaRPr lang="cs-CZ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688185" y="387754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Saturation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152503" y="837324"/>
            <a:ext cx="2917371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3823064" y="3776467"/>
            <a:ext cx="679264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6278883" y="498770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latin typeface="Trebuchet MS" panose="020B0603020202020204" pitchFamily="34" charset="0"/>
              </a:rPr>
              <a:t>Ehrenfest</a:t>
            </a:r>
            <a:r>
              <a:rPr lang="en-US" sz="1600" i="1" dirty="0" smtClean="0">
                <a:latin typeface="Trebuchet MS" panose="020B0603020202020204" pitchFamily="34" charset="0"/>
              </a:rPr>
              <a:t> (scrambling)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6069874" y="685465"/>
            <a:ext cx="252554" cy="3421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4720049" y="3460649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Trebuchet MS" panose="020B0603020202020204" pitchFamily="34" charset="0"/>
              </a:rPr>
              <a:t>Dissipation (collision)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cxnSp>
        <p:nvCxnSpPr>
          <p:cNvPr id="31" name="Přímá spojnice se šipkou 30"/>
          <p:cNvCxnSpPr>
            <a:stCxn id="30" idx="1"/>
          </p:cNvCxnSpPr>
          <p:nvPr/>
        </p:nvCxnSpPr>
        <p:spPr>
          <a:xfrm flipH="1">
            <a:off x="3823065" y="3629926"/>
            <a:ext cx="896984" cy="2824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3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837324"/>
            <a:ext cx="4529272" cy="565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8336" y="252549"/>
            <a:ext cx="467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OTOC for chaotic states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769326" y="837324"/>
            <a:ext cx="38317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769326" y="3776467"/>
            <a:ext cx="105373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502327" y="3489874"/>
            <a:ext cx="330926" cy="33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78992" y="3197939"/>
            <a:ext cx="222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Short-time universal </a:t>
            </a:r>
            <a:r>
              <a:rPr lang="en-US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behaviour</a:t>
            </a:r>
            <a:endParaRPr lang="cs-CZ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 rot="20439442">
            <a:off x="3370213" y="1271151"/>
            <a:ext cx="222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Exponential rise</a:t>
            </a:r>
            <a:endParaRPr lang="cs-CZ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688185" y="387754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Saturation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152503" y="837324"/>
            <a:ext cx="2917371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3823064" y="3776467"/>
            <a:ext cx="679264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6278883" y="498770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latin typeface="Trebuchet MS" panose="020B0603020202020204" pitchFamily="34" charset="0"/>
              </a:rPr>
              <a:t>Ehrenfest</a:t>
            </a:r>
            <a:r>
              <a:rPr lang="en-US" sz="1600" i="1" dirty="0" smtClean="0">
                <a:latin typeface="Trebuchet MS" panose="020B0603020202020204" pitchFamily="34" charset="0"/>
              </a:rPr>
              <a:t> (scrambling)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6069874" y="685465"/>
            <a:ext cx="252554" cy="3421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4720049" y="3460649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Trebuchet MS" panose="020B0603020202020204" pitchFamily="34" charset="0"/>
              </a:rPr>
              <a:t>Dissipation (collision)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4554582" y="2089364"/>
            <a:ext cx="4493393" cy="2848354"/>
            <a:chOff x="4502328" y="2638031"/>
            <a:chExt cx="4493393" cy="284835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328" y="2638031"/>
              <a:ext cx="4493393" cy="284835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5146769" y="4312048"/>
              <a:ext cx="373466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Quantum </a:t>
              </a:r>
              <a:r>
                <a:rPr lang="en-US" sz="1900" dirty="0" err="1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Lyapunov</a:t>
              </a:r>
              <a:r>
                <a:rPr lang="en-US" sz="1900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 exponent</a:t>
              </a:r>
              <a:endParaRPr lang="cs-CZ" sz="1900" dirty="0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5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1442</Words>
  <Application>Microsoft Office PowerPoint</Application>
  <PresentationFormat>Předvádění na obrazovce (4:3)</PresentationFormat>
  <Paragraphs>147</Paragraphs>
  <Slides>16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Trebuchet MS</vt:lpstr>
      <vt:lpstr>Cambria Math</vt:lpstr>
      <vt:lpstr>Calibri</vt:lpstr>
      <vt:lpstr>Courier New</vt:lpstr>
      <vt:lpstr>Book Antiqua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2019-04-15T13:49:26Z</dcterms:created>
  <dcterms:modified xsi:type="dcterms:W3CDTF">2019-04-15T13:49:39Z</dcterms:modified>
</cp:coreProperties>
</file>