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257" r:id="rId2"/>
    <p:sldId id="428" r:id="rId3"/>
    <p:sldId id="399" r:id="rId4"/>
    <p:sldId id="386" r:id="rId5"/>
    <p:sldId id="385" r:id="rId6"/>
    <p:sldId id="384" r:id="rId7"/>
    <p:sldId id="403" r:id="rId8"/>
    <p:sldId id="387" r:id="rId9"/>
    <p:sldId id="389" r:id="rId10"/>
    <p:sldId id="339" r:id="rId11"/>
    <p:sldId id="376" r:id="rId12"/>
    <p:sldId id="341" r:id="rId13"/>
    <p:sldId id="342" r:id="rId14"/>
    <p:sldId id="392" r:id="rId15"/>
    <p:sldId id="404" r:id="rId16"/>
    <p:sldId id="390" r:id="rId17"/>
    <p:sldId id="398" r:id="rId18"/>
    <p:sldId id="410" r:id="rId19"/>
    <p:sldId id="414" r:id="rId20"/>
    <p:sldId id="402" r:id="rId21"/>
    <p:sldId id="417" r:id="rId22"/>
    <p:sldId id="418" r:id="rId23"/>
    <p:sldId id="415" r:id="rId24"/>
    <p:sldId id="412" r:id="rId25"/>
    <p:sldId id="411" r:id="rId26"/>
    <p:sldId id="416" r:id="rId27"/>
    <p:sldId id="408" r:id="rId28"/>
    <p:sldId id="419" r:id="rId29"/>
    <p:sldId id="413" r:id="rId30"/>
    <p:sldId id="421" r:id="rId31"/>
    <p:sldId id="422" r:id="rId32"/>
    <p:sldId id="424" r:id="rId33"/>
    <p:sldId id="425" r:id="rId34"/>
    <p:sldId id="427" r:id="rId35"/>
    <p:sldId id="426" r:id="rId36"/>
    <p:sldId id="328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00"/>
    <a:srgbClr val="339933"/>
    <a:srgbClr val="CC3300"/>
    <a:srgbClr val="0000B4"/>
    <a:srgbClr val="00FF00"/>
    <a:srgbClr val="736941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736" autoAdjust="0"/>
  </p:normalViewPr>
  <p:slideViewPr>
    <p:cSldViewPr snapToGrid="0">
      <p:cViewPr varScale="1">
        <p:scale>
          <a:sx n="103" d="100"/>
          <a:sy n="103" d="100"/>
        </p:scale>
        <p:origin x="-18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2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16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17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18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19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20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0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6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D6986-538B-4810-8C2B-601281A8D2A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46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20.png"/><Relationship Id="rId10" Type="http://schemas.openxmlformats.org/officeDocument/2006/relationships/image" Target="../media/image770.png"/><Relationship Id="rId4" Type="http://schemas.openxmlformats.org/officeDocument/2006/relationships/image" Target="../media/image710.pn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0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image" Target="../media/image8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0.png"/><Relationship Id="rId11" Type="http://schemas.openxmlformats.org/officeDocument/2006/relationships/image" Target="../media/image86.png"/><Relationship Id="rId5" Type="http://schemas.openxmlformats.org/officeDocument/2006/relationships/image" Target="../media/image800.png"/><Relationship Id="rId10" Type="http://schemas.openxmlformats.org/officeDocument/2006/relationships/image" Target="../media/image85.png"/><Relationship Id="rId4" Type="http://schemas.openxmlformats.org/officeDocument/2006/relationships/image" Target="../media/image82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0.png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2.png"/><Relationship Id="rId9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1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4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4.png"/><Relationship Id="rId7" Type="http://schemas.openxmlformats.org/officeDocument/2006/relationships/image" Target="../media/image13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24.png"/><Relationship Id="rId7" Type="http://schemas.openxmlformats.org/officeDocument/2006/relationships/image" Target="../media/image13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43.png"/><Relationship Id="rId5" Type="http://schemas.openxmlformats.org/officeDocument/2006/relationships/image" Target="../media/image133.png"/><Relationship Id="rId10" Type="http://schemas.openxmlformats.org/officeDocument/2006/relationships/image" Target="../media/image142.png"/><Relationship Id="rId4" Type="http://schemas.openxmlformats.org/officeDocument/2006/relationships/image" Target="../media/image132.png"/><Relationship Id="rId9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4.png"/><Relationship Id="rId7" Type="http://schemas.openxmlformats.org/officeDocument/2006/relationships/image" Target="../media/image14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8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46.png"/><Relationship Id="rId7" Type="http://schemas.openxmlformats.org/officeDocument/2006/relationships/image" Target="../media/image15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0.png"/><Relationship Id="rId10" Type="http://schemas.openxmlformats.org/officeDocument/2006/relationships/image" Target="../media/image157.png"/><Relationship Id="rId4" Type="http://schemas.openxmlformats.org/officeDocument/2006/relationships/image" Target="../media/image147.png"/><Relationship Id="rId9" Type="http://schemas.openxmlformats.org/officeDocument/2006/relationships/image" Target="../media/image1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90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9236" y="-172077"/>
            <a:ext cx="9144000" cy="247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38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Excited-state quantum phase </a:t>
            </a:r>
            <a:r>
              <a:rPr lang="en-US" sz="38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transitions,</a:t>
            </a:r>
          </a:p>
          <a:p>
            <a:pPr algn="ctr">
              <a:lnSpc>
                <a:spcPct val="120000"/>
              </a:lnSpc>
            </a:pPr>
            <a:r>
              <a:rPr lang="en-US" sz="2500" b="1" cap="small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monodromy</a:t>
            </a:r>
            <a:r>
              <a:rPr lang="en-US" sz="25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, and non-equilibrium dynamics </a:t>
            </a:r>
          </a:p>
          <a:p>
            <a:pPr algn="ctr">
              <a:lnSpc>
                <a:spcPct val="120000"/>
              </a:lnSpc>
            </a:pPr>
            <a:r>
              <a:rPr lang="en-US" sz="38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in </a:t>
            </a:r>
            <a:r>
              <a:rPr lang="en-US" sz="38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the Extended </a:t>
            </a:r>
            <a:r>
              <a:rPr lang="en-US" sz="3800" b="1" cap="small" dirty="0" err="1">
                <a:solidFill>
                  <a:srgbClr val="C00000"/>
                </a:solidFill>
                <a:latin typeface="Trebuchet MS" panose="020B0603020202020204" pitchFamily="34" charset="0"/>
              </a:rPr>
              <a:t>Dicke</a:t>
            </a:r>
            <a:r>
              <a:rPr lang="en-US" sz="38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sz="38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Model</a:t>
            </a:r>
            <a:endParaRPr lang="en-US" sz="3800" b="1" cap="small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448724" y="1963027"/>
            <a:ext cx="655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u="sng" dirty="0">
                <a:latin typeface="Trebuchet MS" panose="020B0603020202020204" pitchFamily="34" charset="0"/>
              </a:rPr>
              <a:t>Pavel </a:t>
            </a:r>
            <a:r>
              <a:rPr lang="en-US" sz="2400" b="0" u="sng" dirty="0" err="1">
                <a:latin typeface="Trebuchet MS" panose="020B0603020202020204" pitchFamily="34" charset="0"/>
              </a:rPr>
              <a:t>Str</a:t>
            </a:r>
            <a:r>
              <a:rPr lang="cs-CZ" sz="2400" b="0" u="sng" dirty="0" err="1" smtClean="0">
                <a:latin typeface="Trebuchet MS" panose="020B0603020202020204" pitchFamily="34" charset="0"/>
              </a:rPr>
              <a:t>ánský</a:t>
            </a:r>
            <a:endParaRPr lang="cs-CZ" sz="2400" b="0" u="sng" baseline="30000" dirty="0"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511" y="6478914"/>
            <a:ext cx="69976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1300" b="0" dirty="0">
                <a:latin typeface="Trebuchet MS" panose="020B0603020202020204" pitchFamily="34" charset="0"/>
              </a:rPr>
              <a:t>Seminario del departamento de Estructura de la </a:t>
            </a:r>
            <a:r>
              <a:rPr lang="es-ES" sz="1300" b="0" dirty="0" smtClean="0">
                <a:latin typeface="Trebuchet MS" panose="020B0603020202020204" pitchFamily="34" charset="0"/>
              </a:rPr>
              <a:t>Materia, </a:t>
            </a:r>
            <a:r>
              <a:rPr lang="en-US" sz="1300" b="0" dirty="0" err="1" smtClean="0">
                <a:latin typeface="Trebuchet MS" panose="020B0603020202020204" pitchFamily="34" charset="0"/>
              </a:rPr>
              <a:t>ICN</a:t>
            </a:r>
            <a:r>
              <a:rPr lang="en-US" sz="1300" b="0" dirty="0" smtClean="0">
                <a:latin typeface="Trebuchet MS" panose="020B0603020202020204" pitchFamily="34" charset="0"/>
              </a:rPr>
              <a:t> </a:t>
            </a:r>
            <a:r>
              <a:rPr lang="en-US" sz="1300" b="0" dirty="0" err="1" smtClean="0">
                <a:latin typeface="Trebuchet MS" panose="020B0603020202020204" pitchFamily="34" charset="0"/>
              </a:rPr>
              <a:t>UNAM</a:t>
            </a:r>
            <a:endParaRPr lang="cs-CZ" sz="1300" b="0" dirty="0">
              <a:latin typeface="Trebuchet MS" panose="020B060302020202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314804" y="6433591"/>
            <a:ext cx="1577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0" dirty="0" smtClean="0">
                <a:latin typeface="Trebuchet MS" panose="020B0603020202020204" pitchFamily="34" charset="0"/>
              </a:rPr>
              <a:t>6 December</a:t>
            </a:r>
            <a:r>
              <a:rPr lang="cs-CZ" sz="1400" b="0" dirty="0" smtClean="0">
                <a:latin typeface="Trebuchet MS" panose="020B0603020202020204" pitchFamily="34" charset="0"/>
              </a:rPr>
              <a:t> </a:t>
            </a:r>
            <a:r>
              <a:rPr lang="en-US" sz="1400" b="0" dirty="0" smtClean="0">
                <a:latin typeface="Trebuchet MS" panose="020B0603020202020204" pitchFamily="34" charset="0"/>
              </a:rPr>
              <a:t>201</a:t>
            </a:r>
            <a:r>
              <a:rPr lang="cs-CZ" sz="1400" b="0" dirty="0" smtClean="0">
                <a:latin typeface="Trebuchet MS" panose="020B0603020202020204" pitchFamily="34" charset="0"/>
              </a:rPr>
              <a:t>7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174766" y="2947045"/>
            <a:ext cx="49023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600" dirty="0" smtClean="0">
                <a:latin typeface="Trebuchet MS" panose="020B0603020202020204" pitchFamily="34" charset="0"/>
              </a:rPr>
              <a:t>Institute </a:t>
            </a:r>
            <a:r>
              <a:rPr lang="cs-CZ" sz="1600" dirty="0" err="1" smtClean="0">
                <a:latin typeface="Trebuchet MS" panose="020B0603020202020204" pitchFamily="34" charset="0"/>
              </a:rPr>
              <a:t>of</a:t>
            </a:r>
            <a:r>
              <a:rPr lang="cs-CZ" sz="1600" dirty="0" smtClean="0">
                <a:latin typeface="Trebuchet MS" panose="020B0603020202020204" pitchFamily="34" charset="0"/>
              </a:rPr>
              <a:t> </a:t>
            </a:r>
            <a:r>
              <a:rPr lang="cs-CZ" sz="1600" dirty="0" err="1" smtClean="0">
                <a:latin typeface="Trebuchet MS" panose="020B0603020202020204" pitchFamily="34" charset="0"/>
              </a:rPr>
              <a:t>Particle</a:t>
            </a:r>
            <a:r>
              <a:rPr lang="cs-CZ" sz="1600" dirty="0" smtClean="0">
                <a:latin typeface="Trebuchet MS" panose="020B0603020202020204" pitchFamily="34" charset="0"/>
              </a:rPr>
              <a:t> and </a:t>
            </a:r>
            <a:r>
              <a:rPr lang="cs-CZ" sz="1600" dirty="0" err="1" smtClean="0">
                <a:latin typeface="Trebuchet MS" panose="020B0603020202020204" pitchFamily="34" charset="0"/>
              </a:rPr>
              <a:t>Nuclear</a:t>
            </a:r>
            <a:r>
              <a:rPr lang="cs-CZ" sz="1600" dirty="0" smtClean="0">
                <a:latin typeface="Trebuchet MS" panose="020B0603020202020204" pitchFamily="34" charset="0"/>
              </a:rPr>
              <a:t> </a:t>
            </a:r>
            <a:r>
              <a:rPr lang="cs-CZ" sz="1600" dirty="0" err="1" smtClean="0">
                <a:latin typeface="Trebuchet MS" panose="020B0603020202020204" pitchFamily="34" charset="0"/>
              </a:rPr>
              <a:t>Physics</a:t>
            </a:r>
            <a:r>
              <a:rPr lang="en-US" sz="1600" b="0" dirty="0" smtClean="0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sz="1600" b="0" dirty="0" smtClean="0">
                <a:latin typeface="Trebuchet MS" panose="020B0603020202020204" pitchFamily="34" charset="0"/>
              </a:rPr>
              <a:t>Charles University in Prague</a:t>
            </a:r>
            <a:endParaRPr lang="en-GB" sz="1600" b="0" dirty="0" smtClean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600" b="0" dirty="0" smtClean="0">
                <a:latin typeface="Trebuchet MS" panose="020B0603020202020204" pitchFamily="34" charset="0"/>
              </a:rPr>
              <a:t>Czech Republic</a:t>
            </a:r>
            <a:endParaRPr lang="cs-CZ" sz="1600" b="0" dirty="0">
              <a:latin typeface="Trebuchet MS" panose="020B060302020202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824504" y="4054497"/>
            <a:ext cx="61221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cs-CZ" sz="1600" b="0" dirty="0" smtClean="0">
                <a:latin typeface="Trebuchet MS" panose="020B0603020202020204" pitchFamily="34" charset="0"/>
              </a:rPr>
              <a:t>In </a:t>
            </a:r>
            <a:r>
              <a:rPr lang="cs-CZ" sz="1600" b="0" dirty="0" err="1" smtClean="0">
                <a:latin typeface="Trebuchet MS" panose="020B0603020202020204" pitchFamily="34" charset="0"/>
              </a:rPr>
              <a:t>collaboration</a:t>
            </a:r>
            <a:r>
              <a:rPr lang="cs-CZ" sz="1600" b="0" dirty="0" smtClean="0">
                <a:latin typeface="Trebuchet MS" panose="020B0603020202020204" pitchFamily="34" charset="0"/>
              </a:rPr>
              <a:t> </a:t>
            </a:r>
            <a:r>
              <a:rPr lang="cs-CZ" sz="1600" b="0" dirty="0" err="1" smtClean="0">
                <a:latin typeface="Trebuchet MS" panose="020B0603020202020204" pitchFamily="34" charset="0"/>
              </a:rPr>
              <a:t>with</a:t>
            </a:r>
            <a:r>
              <a:rPr lang="cs-CZ" sz="1600" b="0" dirty="0" smtClean="0">
                <a:latin typeface="Trebuchet MS" panose="020B0603020202020204" pitchFamily="34" charset="0"/>
              </a:rPr>
              <a:t>: </a:t>
            </a:r>
            <a:r>
              <a:rPr lang="es-MX" sz="1600" b="0" u="sng" dirty="0" smtClean="0">
                <a:latin typeface="Trebuchet MS" panose="020B0603020202020204" pitchFamily="34" charset="0"/>
              </a:rPr>
              <a:t>Pavel Cejnar</a:t>
            </a:r>
            <a:r>
              <a:rPr lang="cs-CZ" sz="1600" b="0" u="sng" dirty="0" smtClean="0">
                <a:latin typeface="Trebuchet MS" panose="020B0603020202020204" pitchFamily="34" charset="0"/>
              </a:rPr>
              <a:t>, </a:t>
            </a:r>
            <a:r>
              <a:rPr lang="es-MX" sz="1600" u="sng" dirty="0" smtClean="0">
                <a:latin typeface="Trebuchet MS" panose="020B0603020202020204" pitchFamily="34" charset="0"/>
              </a:rPr>
              <a:t>Michal Kloc</a:t>
            </a:r>
            <a:r>
              <a:rPr lang="es-MX" sz="1600" b="0" u="sng" dirty="0" smtClean="0">
                <a:latin typeface="Trebuchet MS" panose="020B0603020202020204" pitchFamily="34" charset="0"/>
              </a:rPr>
              <a:t>, Michal Macek</a:t>
            </a:r>
            <a:endParaRPr lang="cs-CZ" sz="1600" b="0" u="sng" baseline="30000" dirty="0">
              <a:latin typeface="Trebuchet MS" panose="020B0603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30623" y="2355655"/>
            <a:ext cx="6551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www.pavelstransky.cz</a:t>
            </a:r>
            <a:endParaRPr lang="cs-CZ" sz="1600" baseline="30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852922" y="4386612"/>
            <a:ext cx="3634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Trebuchet MS" pitchFamily="34" charset="0"/>
              </a:rPr>
              <a:t>IPNP, Charles </a:t>
            </a:r>
            <a:r>
              <a:rPr lang="en-GB" sz="1200" dirty="0" err="1" smtClean="0">
                <a:latin typeface="Trebuchet MS" pitchFamily="34" charset="0"/>
              </a:rPr>
              <a:t>Univeristy</a:t>
            </a:r>
            <a:r>
              <a:rPr lang="en-GB" sz="1200" dirty="0" smtClean="0">
                <a:latin typeface="Trebuchet MS" pitchFamily="34" charset="0"/>
              </a:rPr>
              <a:t> in Prague, Czech Republic</a:t>
            </a:r>
            <a:endParaRPr lang="en-GB" sz="1200" dirty="0">
              <a:latin typeface="Trebuchet MS" pitchFamily="34" charset="0"/>
            </a:endParaRPr>
          </a:p>
        </p:txBody>
      </p:sp>
      <p:pic>
        <p:nvPicPr>
          <p:cNvPr id="12" name="Picture 3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98" y="4747241"/>
            <a:ext cx="1641475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755576" y="1459299"/>
            <a:ext cx="4981198" cy="1672552"/>
            <a:chOff x="755576" y="1570072"/>
            <a:chExt cx="4981198" cy="167255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054" y="2563827"/>
              <a:ext cx="46177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755576" y="1570072"/>
              <a:ext cx="1685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Morse lemma</a:t>
              </a:r>
              <a:endParaRPr lang="cs-CZ" sz="20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762014" y="1941742"/>
              <a:ext cx="4602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cs-CZ" sz="1500" dirty="0" err="1" smtClean="0">
                  <a:latin typeface="Trebuchet MS" pitchFamily="34" charset="0"/>
                </a:rPr>
                <a:t>Approximation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of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the</a:t>
              </a:r>
              <a:r>
                <a:rPr lang="cs-CZ" sz="1500" dirty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Hamiltonian</a:t>
              </a:r>
              <a:r>
                <a:rPr lang="en-GB" sz="1500" dirty="0" smtClean="0">
                  <a:latin typeface="Trebuchet MS" pitchFamily="34" charset="0"/>
                </a:rPr>
                <a:t> </a:t>
              </a:r>
              <a:r>
                <a:rPr lang="cs-CZ" sz="1500" dirty="0" err="1">
                  <a:latin typeface="Trebuchet MS" pitchFamily="34" charset="0"/>
                </a:rPr>
                <a:t>with</a:t>
              </a:r>
              <a:r>
                <a:rPr lang="cs-CZ" sz="1500" dirty="0">
                  <a:latin typeface="Trebuchet MS" pitchFamily="34" charset="0"/>
                </a:rPr>
                <a:t> </a:t>
              </a:r>
              <a:r>
                <a:rPr lang="en-GB" sz="1500" dirty="0" smtClean="0">
                  <a:latin typeface="Trebuchet MS" pitchFamily="34" charset="0"/>
                </a:rPr>
                <a:t>a </a:t>
              </a:r>
              <a:r>
                <a:rPr lang="cs-CZ" sz="1500" dirty="0" err="1" smtClean="0">
                  <a:latin typeface="Trebuchet MS" pitchFamily="34" charset="0"/>
                </a:rPr>
                <a:t>quadratic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function</a:t>
              </a:r>
              <a:r>
                <a:rPr lang="en-GB" sz="1500" dirty="0">
                  <a:latin typeface="Trebuchet MS" pitchFamily="34" charset="0"/>
                </a:rPr>
                <a:t> </a:t>
              </a:r>
              <a:r>
                <a:rPr lang="en-GB" sz="1500" dirty="0" smtClean="0">
                  <a:latin typeface="Trebuchet MS" pitchFamily="34" charset="0"/>
                </a:rPr>
                <a:t>in the vicinity of </a:t>
              </a:r>
              <a:r>
                <a:rPr lang="en-GB" sz="1500" b="1" i="1" dirty="0" smtClean="0">
                  <a:latin typeface="Trebuchet MS" pitchFamily="34" charset="0"/>
                </a:rPr>
                <a:t>w</a:t>
              </a:r>
              <a:endParaRPr lang="cs-CZ" sz="1500" b="1" i="1" dirty="0">
                <a:latin typeface="Trebuchet MS" pitchFamily="34" charset="0"/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3160612" y="2702803"/>
              <a:ext cx="174244" cy="165735"/>
            </a:xfrm>
            <a:prstGeom prst="ellipse">
              <a:avLst/>
            </a:prstGeom>
            <a:noFill/>
            <a:ln>
              <a:solidFill>
                <a:srgbClr val="FF000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1887394" y="2919459"/>
              <a:ext cx="2851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b="1" dirty="0" smtClean="0">
                  <a:solidFill>
                    <a:srgbClr val="FF0000"/>
                  </a:solidFill>
                  <a:latin typeface="Trebuchet MS" pitchFamily="34" charset="0"/>
                </a:rPr>
                <a:t>index</a:t>
              </a:r>
              <a:r>
                <a:rPr lang="cs-CZ" sz="1500" dirty="0" smtClean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en-GB" sz="1500" b="1" i="1" dirty="0" smtClean="0">
                  <a:solidFill>
                    <a:srgbClr val="FF0000"/>
                  </a:solidFill>
                  <a:latin typeface="Trebuchet MS" pitchFamily="34" charset="0"/>
                </a:rPr>
                <a:t>r</a:t>
              </a:r>
              <a:r>
                <a:rPr lang="en-GB" sz="1500" dirty="0" smtClean="0">
                  <a:solidFill>
                    <a:srgbClr val="FF0000"/>
                  </a:solidFill>
                  <a:latin typeface="Trebuchet MS" pitchFamily="34" charset="0"/>
                </a:rPr>
                <a:t> of the stationary point</a:t>
              </a:r>
              <a:endParaRPr lang="cs-CZ" sz="1500" dirty="0" smtClean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992425" y="1955605"/>
            <a:ext cx="2118998" cy="2357077"/>
            <a:chOff x="6066050" y="1295049"/>
            <a:chExt cx="2118998" cy="235707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000" y="1295049"/>
              <a:ext cx="1765258" cy="188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6" name="Přímá spojnice se šipkou 65"/>
            <p:cNvCxnSpPr/>
            <p:nvPr/>
          </p:nvCxnSpPr>
          <p:spPr>
            <a:xfrm flipV="1">
              <a:off x="6204447" y="2327837"/>
              <a:ext cx="0" cy="1109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/>
            <p:cNvCxnSpPr/>
            <p:nvPr/>
          </p:nvCxnSpPr>
          <p:spPr>
            <a:xfrm flipV="1">
              <a:off x="6212476" y="3223825"/>
              <a:ext cx="195049" cy="2056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67"/>
            <p:cNvCxnSpPr/>
            <p:nvPr/>
          </p:nvCxnSpPr>
          <p:spPr>
            <a:xfrm>
              <a:off x="6204447" y="3437663"/>
              <a:ext cx="6886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ovéPole 68"/>
            <p:cNvSpPr txBox="1"/>
            <p:nvPr/>
          </p:nvSpPr>
          <p:spPr>
            <a:xfrm>
              <a:off x="6066050" y="2055776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6321862" y="2979266"/>
              <a:ext cx="431039" cy="398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x</a:t>
              </a:r>
              <a:r>
                <a:rPr lang="en-GB" sz="1400" baseline="-25000" dirty="0" smtClean="0">
                  <a:latin typeface="Trebuchet MS" pitchFamily="34" charset="0"/>
                </a:rPr>
                <a:t>2</a:t>
              </a:r>
              <a:endParaRPr lang="cs-CZ" sz="1400" baseline="-25000" dirty="0" smtClean="0">
                <a:latin typeface="Trebuchet MS" pitchFamily="34" charset="0"/>
              </a:endParaRPr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6833348" y="2576260"/>
              <a:ext cx="1351700" cy="1075866"/>
              <a:chOff x="6585698" y="2823910"/>
              <a:chExt cx="1351700" cy="1075866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6585698" y="3501143"/>
                <a:ext cx="431039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x</a:t>
                </a:r>
                <a:r>
                  <a:rPr lang="en-GB" sz="1400" baseline="-25000" dirty="0" smtClean="0">
                    <a:latin typeface="Trebuchet MS" pitchFamily="34" charset="0"/>
                  </a:rPr>
                  <a:t>1</a:t>
                </a:r>
                <a:endParaRPr lang="cs-CZ" sz="1400" baseline="-25000" dirty="0" smtClean="0">
                  <a:latin typeface="Trebuchet MS" pitchFamily="34" charset="0"/>
                </a:endParaRPr>
              </a:p>
            </p:txBody>
          </p:sp>
          <p:cxnSp>
            <p:nvCxnSpPr>
              <p:cNvPr id="72" name="Přímá spojnice se šipkou 71"/>
              <p:cNvCxnSpPr/>
              <p:nvPr/>
            </p:nvCxnSpPr>
            <p:spPr>
              <a:xfrm flipV="1">
                <a:off x="7152996" y="3294770"/>
                <a:ext cx="104150" cy="293947"/>
              </a:xfrm>
              <a:prstGeom prst="straightConnector1">
                <a:avLst/>
              </a:prstGeom>
              <a:ln w="12700">
                <a:solidFill>
                  <a:srgbClr val="0000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se šipkou 72"/>
              <p:cNvCxnSpPr/>
              <p:nvPr/>
            </p:nvCxnSpPr>
            <p:spPr>
              <a:xfrm>
                <a:off x="7150532" y="3581897"/>
                <a:ext cx="421018" cy="5439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se šipkou 73"/>
              <p:cNvCxnSpPr/>
              <p:nvPr/>
            </p:nvCxnSpPr>
            <p:spPr>
              <a:xfrm flipV="1">
                <a:off x="7152996" y="3085533"/>
                <a:ext cx="0" cy="4963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ovéPole 74"/>
              <p:cNvSpPr txBox="1"/>
              <p:nvPr/>
            </p:nvSpPr>
            <p:spPr>
              <a:xfrm>
                <a:off x="7003795" y="2823910"/>
                <a:ext cx="263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Symbol" panose="05050102010706020507" pitchFamily="18" charset="2"/>
                  </a:rPr>
                  <a:t>e</a:t>
                </a:r>
                <a:endParaRPr lang="cs-CZ" sz="1400" i="1" dirty="0" smtClean="0">
                  <a:latin typeface="Symbol" panose="05050102010706020507" pitchFamily="18" charset="2"/>
                </a:endParaRPr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7508411" y="346151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>
                    <a:solidFill>
                      <a:srgbClr val="FF0000"/>
                    </a:solidFill>
                    <a:latin typeface="Trebuchet MS" pitchFamily="34" charset="0"/>
                  </a:rPr>
                  <a:t>1</a:t>
                </a:r>
                <a:endParaRPr lang="cs-CZ" sz="1400" baseline="-25000" dirty="0" smtClean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7196454" y="306933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2</a:t>
                </a:r>
                <a:endParaRPr lang="cs-CZ" sz="1400" baseline="-25000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4" name="Skupina 3"/>
            <p:cNvGrpSpPr/>
            <p:nvPr/>
          </p:nvGrpSpPr>
          <p:grpSpPr>
            <a:xfrm>
              <a:off x="7180935" y="1416435"/>
              <a:ext cx="929598" cy="1299474"/>
              <a:chOff x="7130135" y="2076835"/>
              <a:chExt cx="929598" cy="1299474"/>
            </a:xfrm>
          </p:grpSpPr>
          <p:pic>
            <p:nvPicPr>
              <p:cNvPr id="59" name="Picture 15" descr="D:\Pavel\Desktop\par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130135" y="2076835"/>
                <a:ext cx="929598" cy="1299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6" descr="D:\Pavel\Desktop\par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091" y="2187313"/>
                <a:ext cx="239083" cy="1140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ovéPole 5"/>
            <p:cNvSpPr txBox="1"/>
            <p:nvPr/>
          </p:nvSpPr>
          <p:spPr>
            <a:xfrm>
              <a:off x="7463600" y="2567514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solidFill>
                    <a:srgbClr val="339933"/>
                  </a:solidFill>
                  <a:latin typeface="Trebuchet MS" pitchFamily="34" charset="0"/>
                </a:rPr>
                <a:t>w</a:t>
              </a:r>
              <a:endParaRPr lang="cs-CZ" sz="1600" b="1" i="1" dirty="0" smtClean="0">
                <a:solidFill>
                  <a:srgbClr val="339933"/>
                </a:solidFill>
                <a:latin typeface="Trebuchet MS" pitchFamily="34" charset="0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57" y="829339"/>
            <a:ext cx="2366010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33" y="929828"/>
            <a:ext cx="108966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Obdélník 256"/>
          <p:cNvSpPr/>
          <p:nvPr/>
        </p:nvSpPr>
        <p:spPr>
          <a:xfrm>
            <a:off x="747880" y="213736"/>
            <a:ext cx="798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Level density: </a:t>
            </a:r>
            <a:r>
              <a:rPr lang="en-GB" sz="2600" i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Non</a:t>
            </a:r>
            <a:r>
              <a:rPr lang="en-GB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degenerate stationary point </a:t>
            </a:r>
            <a:r>
              <a:rPr lang="en-GB" sz="2600" b="1" i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w</a:t>
            </a:r>
            <a:endParaRPr lang="cs-CZ" sz="2600" b="1" i="1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9" name="Přímá spojnice 3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/>
          <p:cNvGrpSpPr/>
          <p:nvPr/>
        </p:nvGrpSpPr>
        <p:grpSpPr>
          <a:xfrm>
            <a:off x="682579" y="4787970"/>
            <a:ext cx="8097152" cy="1445654"/>
            <a:chOff x="682579" y="4787970"/>
            <a:chExt cx="8097152" cy="14456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300" y="4787970"/>
              <a:ext cx="3569970" cy="65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861" y="5532584"/>
              <a:ext cx="696087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89018" y="4954697"/>
              <a:ext cx="696437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latin typeface="Trebuchet MS" pitchFamily="34" charset="0"/>
                </a:rPr>
                <a:t>r</a:t>
              </a:r>
              <a:r>
                <a:rPr lang="en-GB" sz="1600" b="1" dirty="0" smtClean="0">
                  <a:latin typeface="Trebuchet MS" pitchFamily="34" charset="0"/>
                </a:rPr>
                <a:t> = 0</a:t>
              </a:r>
              <a:endParaRPr lang="cs-CZ" sz="1600" b="1" dirty="0" smtClean="0">
                <a:latin typeface="Trebuchet MS" pitchFamily="34" charset="0"/>
              </a:endParaRPr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682579" y="5713827"/>
              <a:ext cx="70287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latin typeface="Trebuchet MS" pitchFamily="34" charset="0"/>
                </a:rPr>
                <a:t>r</a:t>
              </a:r>
              <a:r>
                <a:rPr lang="en-GB" sz="1600" b="1" dirty="0" smtClean="0">
                  <a:latin typeface="Trebuchet MS" pitchFamily="34" charset="0"/>
                </a:rPr>
                <a:t> &gt; 0</a:t>
              </a:r>
              <a:endParaRPr lang="cs-CZ" sz="1600" b="1" dirty="0" smtClean="0">
                <a:latin typeface="Trebuchet MS" pitchFamily="34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524" y="5003341"/>
              <a:ext cx="920799" cy="22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0" name="Přímá spojnice 39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475166" y="1672467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energy surface</a:t>
            </a:r>
            <a:endParaRPr lang="cs-CZ" sz="1400" dirty="0" smtClean="0">
              <a:latin typeface="Trebuchet MS" pitchFamily="34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350675" y="4121849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local coordinates</a:t>
            </a:r>
            <a:endParaRPr lang="cs-CZ" sz="1400" dirty="0" smtClean="0">
              <a:latin typeface="Trebuchet MS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181267" y="3244358"/>
            <a:ext cx="3131192" cy="1339382"/>
            <a:chOff x="2181267" y="3244358"/>
            <a:chExt cx="3131192" cy="1339382"/>
          </a:xfrm>
        </p:grpSpPr>
        <p:sp>
          <p:nvSpPr>
            <p:cNvPr id="12" name="TextovéPole 11"/>
            <p:cNvSpPr txBox="1"/>
            <p:nvPr/>
          </p:nvSpPr>
          <p:spPr>
            <a:xfrm>
              <a:off x="3040544" y="3491191"/>
              <a:ext cx="22719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Trebuchet MS" pitchFamily="34" charset="0"/>
                </a:rPr>
                <a:t>local </a:t>
              </a:r>
              <a:r>
                <a:rPr lang="cs-CZ" sz="1600" dirty="0" err="1" smtClean="0">
                  <a:latin typeface="Trebuchet MS" pitchFamily="34" charset="0"/>
                </a:rPr>
                <a:t>volume</a:t>
              </a:r>
              <a:r>
                <a:rPr lang="en-GB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integral</a:t>
              </a:r>
              <a:endParaRPr lang="cs-CZ" sz="1600" dirty="0" smtClean="0">
                <a:latin typeface="Trebuchet MS" pitchFamily="34" charset="0"/>
              </a:endParaRPr>
            </a:p>
          </p:txBody>
        </p:sp>
        <p:sp>
          <p:nvSpPr>
            <p:cNvPr id="79" name="Šipka dolů 78"/>
            <p:cNvSpPr/>
            <p:nvPr/>
          </p:nvSpPr>
          <p:spPr>
            <a:xfrm>
              <a:off x="2181267" y="3244358"/>
              <a:ext cx="520465" cy="1339382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1" y="3847488"/>
              <a:ext cx="1788795" cy="42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Obdélník 10"/>
          <p:cNvSpPr/>
          <p:nvPr/>
        </p:nvSpPr>
        <p:spPr>
          <a:xfrm>
            <a:off x="2441499" y="6500222"/>
            <a:ext cx="63103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Lett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A380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2637 (2016)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ovéPole 197"/>
          <p:cNvSpPr txBox="1"/>
          <p:nvPr/>
        </p:nvSpPr>
        <p:spPr>
          <a:xfrm>
            <a:off x="5220009" y="1806216"/>
            <a:ext cx="9481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even</a:t>
            </a:r>
            <a:endParaRPr lang="cs-CZ" b="1" dirty="0" smtClean="0">
              <a:latin typeface="Trebuchet MS" pitchFamily="34" charset="0"/>
            </a:endParaRPr>
          </a:p>
        </p:txBody>
      </p:sp>
      <p:sp>
        <p:nvSpPr>
          <p:cNvPr id="199" name="TextovéPole 198"/>
          <p:cNvSpPr txBox="1"/>
          <p:nvPr/>
        </p:nvSpPr>
        <p:spPr>
          <a:xfrm>
            <a:off x="7210119" y="1806216"/>
            <a:ext cx="80969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odd</a:t>
            </a:r>
            <a:endParaRPr lang="cs-CZ" b="1" dirty="0" smtClean="0">
              <a:latin typeface="Trebuchet MS" pitchFamily="34" charset="0"/>
            </a:endParaRPr>
          </a:p>
        </p:txBody>
      </p:sp>
      <p:pic>
        <p:nvPicPr>
          <p:cNvPr id="2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80" y="2318178"/>
            <a:ext cx="1153478" cy="2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83" y="2292689"/>
            <a:ext cx="1763554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5" y="2251550"/>
            <a:ext cx="707231" cy="35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ovéPole 190"/>
          <p:cNvSpPr txBox="1"/>
          <p:nvPr/>
        </p:nvSpPr>
        <p:spPr>
          <a:xfrm>
            <a:off x="1507664" y="1806216"/>
            <a:ext cx="103098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even</a:t>
            </a:r>
            <a:endParaRPr lang="cs-CZ" b="1" dirty="0" smtClean="0">
              <a:latin typeface="Trebuchet MS" pitchFamily="34" charset="0"/>
            </a:endParaRPr>
          </a:p>
        </p:txBody>
      </p:sp>
      <p:sp>
        <p:nvSpPr>
          <p:cNvPr id="192" name="TextovéPole 191"/>
          <p:cNvSpPr txBox="1"/>
          <p:nvPr/>
        </p:nvSpPr>
        <p:spPr>
          <a:xfrm>
            <a:off x="3315917" y="1806216"/>
            <a:ext cx="8471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odd</a:t>
            </a:r>
            <a:endParaRPr lang="cs-CZ" b="1" dirty="0" smtClean="0">
              <a:latin typeface="Trebuchet MS" pitchFamily="34" charset="0"/>
            </a:endParaRPr>
          </a:p>
        </p:txBody>
      </p:sp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76" y="2311739"/>
            <a:ext cx="115347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43" y="2284162"/>
            <a:ext cx="1343501" cy="26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73" y="3656684"/>
            <a:ext cx="924420" cy="23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4" y="3533972"/>
            <a:ext cx="948690" cy="51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" name="Šipka dolů 204"/>
          <p:cNvSpPr/>
          <p:nvPr/>
        </p:nvSpPr>
        <p:spPr>
          <a:xfrm>
            <a:off x="2466591" y="2898869"/>
            <a:ext cx="520465" cy="458924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6" name="Skupina 205"/>
          <p:cNvGrpSpPr/>
          <p:nvPr/>
        </p:nvGrpSpPr>
        <p:grpSpPr>
          <a:xfrm>
            <a:off x="3616553" y="2879135"/>
            <a:ext cx="2290278" cy="453330"/>
            <a:chOff x="3616553" y="3315059"/>
            <a:chExt cx="2290278" cy="453330"/>
          </a:xfrm>
        </p:grpSpPr>
        <p:sp>
          <p:nvSpPr>
            <p:cNvPr id="228" name="TextovéPole 227"/>
            <p:cNvSpPr txBox="1"/>
            <p:nvPr/>
          </p:nvSpPr>
          <p:spPr>
            <a:xfrm>
              <a:off x="3616553" y="3315059"/>
              <a:ext cx="2290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[</a:t>
              </a:r>
              <a:r>
                <a:rPr lang="en-GB" sz="2000" i="1" dirty="0" smtClean="0">
                  <a:solidFill>
                    <a:srgbClr val="0000B4"/>
                  </a:solidFill>
                  <a:latin typeface="Trebuchet MS" pitchFamily="34" charset="0"/>
                </a:rPr>
                <a:t>f</a:t>
              </a:r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-1]-</a:t>
              </a:r>
              <a:r>
                <a:rPr lang="en-GB" sz="2000" dirty="0" err="1" smtClean="0">
                  <a:solidFill>
                    <a:srgbClr val="0000B4"/>
                  </a:solidFill>
                  <a:latin typeface="Trebuchet MS" pitchFamily="34" charset="0"/>
                </a:rPr>
                <a:t>th</a:t>
              </a:r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 derivative</a:t>
              </a:r>
              <a:endParaRPr lang="cs-CZ" sz="20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229" name="Obdélník 228"/>
            <p:cNvSpPr/>
            <p:nvPr/>
          </p:nvSpPr>
          <p:spPr>
            <a:xfrm>
              <a:off x="3711822" y="3621081"/>
              <a:ext cx="90493" cy="147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0" name="Obdélník 229"/>
            <p:cNvSpPr/>
            <p:nvPr/>
          </p:nvSpPr>
          <p:spPr>
            <a:xfrm>
              <a:off x="4130518" y="3621081"/>
              <a:ext cx="90493" cy="147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8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34" y="3656685"/>
            <a:ext cx="846773" cy="2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747880" y="4258524"/>
            <a:ext cx="1986370" cy="1419027"/>
            <a:chOff x="747880" y="5021572"/>
            <a:chExt cx="1986370" cy="1419027"/>
          </a:xfrm>
        </p:grpSpPr>
        <p:cxnSp>
          <p:nvCxnSpPr>
            <p:cNvPr id="219" name="Přímá spojnice se šipkou 218"/>
            <p:cNvCxnSpPr/>
            <p:nvPr/>
          </p:nvCxnSpPr>
          <p:spPr>
            <a:xfrm>
              <a:off x="747880" y="6113772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Přímá spojnice se šipkou 219"/>
            <p:cNvCxnSpPr/>
            <p:nvPr/>
          </p:nvCxnSpPr>
          <p:spPr>
            <a:xfrm flipV="1">
              <a:off x="887580" y="5021572"/>
              <a:ext cx="0" cy="1244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Přímá spojnice 220"/>
            <p:cNvCxnSpPr/>
            <p:nvPr/>
          </p:nvCxnSpPr>
          <p:spPr>
            <a:xfrm>
              <a:off x="1713080" y="5072372"/>
              <a:ext cx="0" cy="1193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ovéPole 221"/>
            <p:cNvSpPr txBox="1"/>
            <p:nvPr/>
          </p:nvSpPr>
          <p:spPr>
            <a:xfrm>
              <a:off x="2428797" y="6132822"/>
              <a:ext cx="305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223" name="TextovéPole 222"/>
            <p:cNvSpPr txBox="1"/>
            <p:nvPr/>
          </p:nvSpPr>
          <p:spPr>
            <a:xfrm>
              <a:off x="1658486" y="6132822"/>
              <a:ext cx="457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err="1" smtClean="0">
                  <a:latin typeface="Trebuchet MS" pitchFamily="34" charset="0"/>
                </a:rPr>
                <a:t>E</a:t>
              </a:r>
              <a:r>
                <a:rPr lang="en-GB" sz="1400" b="1" i="1" baseline="-25000" dirty="0" err="1" smtClean="0">
                  <a:latin typeface="Trebuchet MS" pitchFamily="34" charset="0"/>
                </a:rPr>
                <a:t>w</a:t>
              </a:r>
              <a:endParaRPr lang="cs-CZ" sz="1400" b="1" i="1" baseline="-25000" dirty="0" smtClean="0">
                <a:latin typeface="Trebuchet MS" pitchFamily="34" charset="0"/>
              </a:endParaRPr>
            </a:p>
          </p:txBody>
        </p:sp>
        <p:sp>
          <p:nvSpPr>
            <p:cNvPr id="224" name="Volný tvar 223"/>
            <p:cNvSpPr/>
            <p:nvPr/>
          </p:nvSpPr>
          <p:spPr>
            <a:xfrm>
              <a:off x="883135" y="5769186"/>
              <a:ext cx="831850" cy="127000"/>
            </a:xfrm>
            <a:custGeom>
              <a:avLst/>
              <a:gdLst>
                <a:gd name="connsiteX0" fmla="*/ 0 w 831850"/>
                <a:gd name="connsiteY0" fmla="*/ 127000 h 127000"/>
                <a:gd name="connsiteX1" fmla="*/ 463550 w 831850"/>
                <a:gd name="connsiteY1" fmla="*/ 95250 h 127000"/>
                <a:gd name="connsiteX2" fmla="*/ 831850 w 831850"/>
                <a:gd name="connsiteY2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1850" h="127000">
                  <a:moveTo>
                    <a:pt x="0" y="127000"/>
                  </a:moveTo>
                  <a:cubicBezTo>
                    <a:pt x="162454" y="121708"/>
                    <a:pt x="324908" y="116417"/>
                    <a:pt x="463550" y="95250"/>
                  </a:cubicBezTo>
                  <a:cubicBezTo>
                    <a:pt x="602192" y="74083"/>
                    <a:pt x="717021" y="37041"/>
                    <a:pt x="83185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5" name="Volný tvar 224"/>
            <p:cNvSpPr/>
            <p:nvPr/>
          </p:nvSpPr>
          <p:spPr>
            <a:xfrm>
              <a:off x="1708635" y="5229436"/>
              <a:ext cx="799844" cy="349250"/>
            </a:xfrm>
            <a:custGeom>
              <a:avLst/>
              <a:gdLst>
                <a:gd name="connsiteX0" fmla="*/ 0 w 901700"/>
                <a:gd name="connsiteY0" fmla="*/ 349250 h 349250"/>
                <a:gd name="connsiteX1" fmla="*/ 381000 w 901700"/>
                <a:gd name="connsiteY1" fmla="*/ 254000 h 349250"/>
                <a:gd name="connsiteX2" fmla="*/ 901700 w 901700"/>
                <a:gd name="connsiteY2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00" h="349250">
                  <a:moveTo>
                    <a:pt x="0" y="349250"/>
                  </a:moveTo>
                  <a:cubicBezTo>
                    <a:pt x="115358" y="330729"/>
                    <a:pt x="230717" y="312208"/>
                    <a:pt x="381000" y="254000"/>
                  </a:cubicBezTo>
                  <a:cubicBezTo>
                    <a:pt x="531283" y="195792"/>
                    <a:pt x="716491" y="97896"/>
                    <a:pt x="90170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6" name="Obdélník 225"/>
            <p:cNvSpPr/>
            <p:nvPr/>
          </p:nvSpPr>
          <p:spPr>
            <a:xfrm>
              <a:off x="1761909" y="5599720"/>
              <a:ext cx="524091" cy="2964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" name="TextovéPole 226"/>
            <p:cNvSpPr txBox="1"/>
            <p:nvPr/>
          </p:nvSpPr>
          <p:spPr>
            <a:xfrm>
              <a:off x="1708023" y="5579796"/>
              <a:ext cx="69501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rebuchet MS" pitchFamily="34" charset="0"/>
                </a:rPr>
                <a:t>jump</a:t>
              </a:r>
              <a:endParaRPr lang="cs-CZ" sz="1500" dirty="0" smtClean="0">
                <a:latin typeface="Trebuchet MS" pitchFamily="34" charset="0"/>
              </a:endParaRPr>
            </a:p>
          </p:txBody>
        </p:sp>
      </p:grpSp>
      <p:grpSp>
        <p:nvGrpSpPr>
          <p:cNvPr id="208" name="Skupina 207"/>
          <p:cNvGrpSpPr/>
          <p:nvPr/>
        </p:nvGrpSpPr>
        <p:grpSpPr>
          <a:xfrm>
            <a:off x="2637658" y="4174749"/>
            <a:ext cx="2226723" cy="1507996"/>
            <a:chOff x="2637658" y="4189681"/>
            <a:chExt cx="2226723" cy="1507996"/>
          </a:xfrm>
        </p:grpSpPr>
        <p:sp>
          <p:nvSpPr>
            <p:cNvPr id="209" name="Volný tvar 208"/>
            <p:cNvSpPr/>
            <p:nvPr/>
          </p:nvSpPr>
          <p:spPr>
            <a:xfrm>
              <a:off x="2777358" y="4405650"/>
              <a:ext cx="800100" cy="760026"/>
            </a:xfrm>
            <a:custGeom>
              <a:avLst/>
              <a:gdLst>
                <a:gd name="connsiteX0" fmla="*/ 0 w 800100"/>
                <a:gd name="connsiteY0" fmla="*/ 1047750 h 1047750"/>
                <a:gd name="connsiteX1" fmla="*/ 654050 w 800100"/>
                <a:gd name="connsiteY1" fmla="*/ 774700 h 1047750"/>
                <a:gd name="connsiteX2" fmla="*/ 800100 w 800100"/>
                <a:gd name="connsiteY2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1047750">
                  <a:moveTo>
                    <a:pt x="0" y="1047750"/>
                  </a:moveTo>
                  <a:cubicBezTo>
                    <a:pt x="260350" y="998537"/>
                    <a:pt x="520700" y="949325"/>
                    <a:pt x="654050" y="774700"/>
                  </a:cubicBezTo>
                  <a:cubicBezTo>
                    <a:pt x="787400" y="600075"/>
                    <a:pt x="793750" y="300037"/>
                    <a:pt x="80010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0" name="Volný tvar 209"/>
            <p:cNvSpPr/>
            <p:nvPr/>
          </p:nvSpPr>
          <p:spPr>
            <a:xfrm>
              <a:off x="3634697" y="4405650"/>
              <a:ext cx="736514" cy="760026"/>
            </a:xfrm>
            <a:custGeom>
              <a:avLst/>
              <a:gdLst>
                <a:gd name="connsiteX0" fmla="*/ 0 w 908050"/>
                <a:gd name="connsiteY0" fmla="*/ 0 h 1225550"/>
                <a:gd name="connsiteX1" fmla="*/ 177800 w 908050"/>
                <a:gd name="connsiteY1" fmla="*/ 774700 h 1225550"/>
                <a:gd name="connsiteX2" fmla="*/ 908050 w 908050"/>
                <a:gd name="connsiteY2" fmla="*/ 122555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050" h="1225550">
                  <a:moveTo>
                    <a:pt x="0" y="0"/>
                  </a:moveTo>
                  <a:cubicBezTo>
                    <a:pt x="13229" y="285221"/>
                    <a:pt x="26458" y="570442"/>
                    <a:pt x="177800" y="774700"/>
                  </a:cubicBezTo>
                  <a:cubicBezTo>
                    <a:pt x="329142" y="978958"/>
                    <a:pt x="618596" y="1102254"/>
                    <a:pt x="908050" y="122555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1" name="Přímá spojnice se šipkou 210"/>
            <p:cNvCxnSpPr/>
            <p:nvPr/>
          </p:nvCxnSpPr>
          <p:spPr>
            <a:xfrm>
              <a:off x="2637658" y="5370850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Přímá spojnice se šipkou 211"/>
            <p:cNvCxnSpPr/>
            <p:nvPr/>
          </p:nvCxnSpPr>
          <p:spPr>
            <a:xfrm flipV="1">
              <a:off x="2777358" y="4278650"/>
              <a:ext cx="0" cy="1244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Přímá spojnice 212"/>
            <p:cNvCxnSpPr/>
            <p:nvPr/>
          </p:nvCxnSpPr>
          <p:spPr>
            <a:xfrm>
              <a:off x="3602858" y="4329450"/>
              <a:ext cx="0" cy="1193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ovéPole 213"/>
            <p:cNvSpPr txBox="1"/>
            <p:nvPr/>
          </p:nvSpPr>
          <p:spPr>
            <a:xfrm>
              <a:off x="4312136" y="5389900"/>
              <a:ext cx="305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215" name="TextovéPole 214"/>
            <p:cNvSpPr txBox="1"/>
            <p:nvPr/>
          </p:nvSpPr>
          <p:spPr>
            <a:xfrm>
              <a:off x="3548264" y="5389900"/>
              <a:ext cx="457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err="1" smtClean="0">
                  <a:latin typeface="Trebuchet MS" pitchFamily="34" charset="0"/>
                </a:rPr>
                <a:t>E</a:t>
              </a:r>
              <a:r>
                <a:rPr lang="en-GB" sz="1400" b="1" i="1" baseline="-25000" dirty="0" err="1" smtClean="0">
                  <a:latin typeface="Trebuchet MS" pitchFamily="34" charset="0"/>
                </a:rPr>
                <a:t>w</a:t>
              </a:r>
              <a:endParaRPr lang="cs-CZ" sz="1400" b="1" i="1" baseline="-25000" dirty="0" smtClean="0">
                <a:latin typeface="Trebuchet MS" pitchFamily="34" charset="0"/>
              </a:endParaRPr>
            </a:p>
          </p:txBody>
        </p:sp>
        <p:sp>
          <p:nvSpPr>
            <p:cNvPr id="216" name="Obdélník 215"/>
            <p:cNvSpPr/>
            <p:nvPr/>
          </p:nvSpPr>
          <p:spPr>
            <a:xfrm>
              <a:off x="3693349" y="4259333"/>
              <a:ext cx="1068343" cy="4406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7" name="TextovéPole 216"/>
            <p:cNvSpPr txBox="1"/>
            <p:nvPr/>
          </p:nvSpPr>
          <p:spPr>
            <a:xfrm>
              <a:off x="3629431" y="4189681"/>
              <a:ext cx="1234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rebuchet MS" pitchFamily="34" charset="0"/>
                </a:rPr>
                <a:t>logarithmic divergence</a:t>
              </a:r>
              <a:endParaRPr lang="cs-CZ" sz="1500" dirty="0" smtClean="0">
                <a:latin typeface="Trebuchet MS" pitchFamily="34" charset="0"/>
              </a:endParaRPr>
            </a:p>
          </p:txBody>
        </p:sp>
      </p:grpSp>
      <p:pic>
        <p:nvPicPr>
          <p:cNvPr id="23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81" y="3533972"/>
            <a:ext cx="896779" cy="45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84" y="3530163"/>
            <a:ext cx="1166813" cy="46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" name="Šipka dolů 233"/>
          <p:cNvSpPr/>
          <p:nvPr/>
        </p:nvSpPr>
        <p:spPr>
          <a:xfrm>
            <a:off x="6601470" y="2892291"/>
            <a:ext cx="520465" cy="458924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4774266" y="4261650"/>
            <a:ext cx="3903949" cy="1424778"/>
            <a:chOff x="4774266" y="5031276"/>
            <a:chExt cx="3903949" cy="1424778"/>
          </a:xfrm>
        </p:grpSpPr>
        <p:grpSp>
          <p:nvGrpSpPr>
            <p:cNvPr id="235" name="Skupina 234"/>
            <p:cNvGrpSpPr/>
            <p:nvPr/>
          </p:nvGrpSpPr>
          <p:grpSpPr>
            <a:xfrm>
              <a:off x="4774266" y="5031276"/>
              <a:ext cx="2811140" cy="1419027"/>
              <a:chOff x="4774266" y="4283160"/>
              <a:chExt cx="2811140" cy="1419027"/>
            </a:xfrm>
          </p:grpSpPr>
          <p:sp>
            <p:nvSpPr>
              <p:cNvPr id="245" name="Volný tvar 244"/>
              <p:cNvSpPr/>
              <p:nvPr/>
            </p:nvSpPr>
            <p:spPr>
              <a:xfrm>
                <a:off x="5771305" y="4584885"/>
                <a:ext cx="736514" cy="682581"/>
              </a:xfrm>
              <a:custGeom>
                <a:avLst/>
                <a:gdLst>
                  <a:gd name="connsiteX0" fmla="*/ 0 w 908050"/>
                  <a:gd name="connsiteY0" fmla="*/ 0 h 1225550"/>
                  <a:gd name="connsiteX1" fmla="*/ 177800 w 908050"/>
                  <a:gd name="connsiteY1" fmla="*/ 774700 h 1225550"/>
                  <a:gd name="connsiteX2" fmla="*/ 908050 w 908050"/>
                  <a:gd name="connsiteY2" fmla="*/ 1225550 h 122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050" h="1225550">
                    <a:moveTo>
                      <a:pt x="0" y="0"/>
                    </a:moveTo>
                    <a:cubicBezTo>
                      <a:pt x="13229" y="285221"/>
                      <a:pt x="26458" y="570442"/>
                      <a:pt x="177800" y="774700"/>
                    </a:cubicBezTo>
                    <a:cubicBezTo>
                      <a:pt x="329142" y="978958"/>
                      <a:pt x="618596" y="1102254"/>
                      <a:pt x="908050" y="12255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46" name="Přímá spojnice se šipkou 245"/>
              <p:cNvCxnSpPr/>
              <p:nvPr/>
            </p:nvCxnSpPr>
            <p:spPr>
              <a:xfrm>
                <a:off x="4774266" y="5375360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Přímá spojnice se šipkou 246"/>
              <p:cNvCxnSpPr/>
              <p:nvPr/>
            </p:nvCxnSpPr>
            <p:spPr>
              <a:xfrm flipV="1">
                <a:off x="4913966" y="4283160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Přímá spojnice 247"/>
              <p:cNvCxnSpPr/>
              <p:nvPr/>
            </p:nvCxnSpPr>
            <p:spPr>
              <a:xfrm>
                <a:off x="5739466" y="4333960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ovéPole 248"/>
              <p:cNvSpPr txBox="1"/>
              <p:nvPr/>
            </p:nvSpPr>
            <p:spPr>
              <a:xfrm>
                <a:off x="6448744" y="5394410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E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250" name="TextovéPole 249"/>
              <p:cNvSpPr txBox="1"/>
              <p:nvPr/>
            </p:nvSpPr>
            <p:spPr>
              <a:xfrm>
                <a:off x="5440190" y="5394410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 smtClean="0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 smtClean="0">
                    <a:latin typeface="Trebuchet MS" pitchFamily="34" charset="0"/>
                  </a:rPr>
                  <a:t>w</a:t>
                </a:r>
                <a:endParaRPr lang="cs-CZ" sz="1400" b="1" i="1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251" name="Volný tvar 250"/>
              <p:cNvSpPr/>
              <p:nvPr/>
            </p:nvSpPr>
            <p:spPr>
              <a:xfrm>
                <a:off x="4907527" y="5174360"/>
                <a:ext cx="831850" cy="127000"/>
              </a:xfrm>
              <a:custGeom>
                <a:avLst/>
                <a:gdLst>
                  <a:gd name="connsiteX0" fmla="*/ 0 w 831850"/>
                  <a:gd name="connsiteY0" fmla="*/ 127000 h 127000"/>
                  <a:gd name="connsiteX1" fmla="*/ 463550 w 831850"/>
                  <a:gd name="connsiteY1" fmla="*/ 95250 h 127000"/>
                  <a:gd name="connsiteX2" fmla="*/ 831850 w 83185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850" h="127000">
                    <a:moveTo>
                      <a:pt x="0" y="127000"/>
                    </a:moveTo>
                    <a:cubicBezTo>
                      <a:pt x="162454" y="121708"/>
                      <a:pt x="324908" y="116417"/>
                      <a:pt x="463550" y="95250"/>
                    </a:cubicBezTo>
                    <a:cubicBezTo>
                      <a:pt x="602192" y="74083"/>
                      <a:pt x="717021" y="37041"/>
                      <a:pt x="83185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2" name="Obdélník 251"/>
              <p:cNvSpPr/>
              <p:nvPr/>
            </p:nvSpPr>
            <p:spPr>
              <a:xfrm>
                <a:off x="6109230" y="4513515"/>
                <a:ext cx="1210938" cy="3052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6071265" y="4494527"/>
                <a:ext cx="15141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inverse  </a:t>
                </a:r>
                <a:r>
                  <a:rPr lang="en-GB" sz="1500" dirty="0" err="1" smtClean="0">
                    <a:latin typeface="Trebuchet MS" pitchFamily="34" charset="0"/>
                  </a:rPr>
                  <a:t>sqrt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p:grpSp>
        <p:grpSp>
          <p:nvGrpSpPr>
            <p:cNvPr id="236" name="Skupina 235"/>
            <p:cNvGrpSpPr/>
            <p:nvPr/>
          </p:nvGrpSpPr>
          <p:grpSpPr>
            <a:xfrm>
              <a:off x="6698284" y="5037027"/>
              <a:ext cx="1979931" cy="1419027"/>
              <a:chOff x="6698284" y="4398374"/>
              <a:chExt cx="1979931" cy="1419027"/>
            </a:xfrm>
          </p:grpSpPr>
          <p:grpSp>
            <p:nvGrpSpPr>
              <p:cNvPr id="237" name="Skupina 236"/>
              <p:cNvGrpSpPr/>
              <p:nvPr/>
            </p:nvGrpSpPr>
            <p:grpSpPr>
              <a:xfrm>
                <a:off x="6698284" y="4398374"/>
                <a:ext cx="1979931" cy="1419027"/>
                <a:chOff x="5442386" y="4883150"/>
                <a:chExt cx="1979931" cy="1419027"/>
              </a:xfrm>
            </p:grpSpPr>
            <p:sp>
              <p:nvSpPr>
                <p:cNvPr id="239" name="Volný tvar 238"/>
                <p:cNvSpPr/>
                <p:nvPr/>
              </p:nvSpPr>
              <p:spPr>
                <a:xfrm flipH="1">
                  <a:off x="5582085" y="5182049"/>
                  <a:ext cx="805373" cy="682581"/>
                </a:xfrm>
                <a:custGeom>
                  <a:avLst/>
                  <a:gdLst>
                    <a:gd name="connsiteX0" fmla="*/ 0 w 908050"/>
                    <a:gd name="connsiteY0" fmla="*/ 0 h 1225550"/>
                    <a:gd name="connsiteX1" fmla="*/ 177800 w 908050"/>
                    <a:gd name="connsiteY1" fmla="*/ 774700 h 1225550"/>
                    <a:gd name="connsiteX2" fmla="*/ 908050 w 908050"/>
                    <a:gd name="connsiteY2" fmla="*/ 1225550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8050" h="1225550">
                      <a:moveTo>
                        <a:pt x="0" y="0"/>
                      </a:moveTo>
                      <a:cubicBezTo>
                        <a:pt x="13229" y="285221"/>
                        <a:pt x="26458" y="570442"/>
                        <a:pt x="177800" y="774700"/>
                      </a:cubicBezTo>
                      <a:cubicBezTo>
                        <a:pt x="329142" y="978958"/>
                        <a:pt x="618596" y="1102254"/>
                        <a:pt x="908050" y="1225550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40" name="Přímá spojnice se šipkou 239"/>
                <p:cNvCxnSpPr/>
                <p:nvPr/>
              </p:nvCxnSpPr>
              <p:spPr>
                <a:xfrm>
                  <a:off x="5442386" y="5975350"/>
                  <a:ext cx="180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Přímá spojnice se šipkou 240"/>
                <p:cNvCxnSpPr/>
                <p:nvPr/>
              </p:nvCxnSpPr>
              <p:spPr>
                <a:xfrm flipV="1">
                  <a:off x="5582086" y="4883150"/>
                  <a:ext cx="0" cy="1244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Přímá spojnice 241"/>
                <p:cNvCxnSpPr/>
                <p:nvPr/>
              </p:nvCxnSpPr>
              <p:spPr>
                <a:xfrm>
                  <a:off x="6407586" y="4933950"/>
                  <a:ext cx="0" cy="1193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TextovéPole 242"/>
                <p:cNvSpPr txBox="1"/>
                <p:nvPr/>
              </p:nvSpPr>
              <p:spPr>
                <a:xfrm>
                  <a:off x="7116864" y="5994400"/>
                  <a:ext cx="3054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smtClean="0">
                      <a:latin typeface="Trebuchet MS" pitchFamily="34" charset="0"/>
                    </a:rPr>
                    <a:t>E</a:t>
                  </a:r>
                  <a:endParaRPr lang="cs-CZ" sz="1400" i="1" dirty="0" smtClean="0">
                    <a:latin typeface="Trebuchet MS" pitchFamily="34" charset="0"/>
                  </a:endParaRPr>
                </a:p>
              </p:txBody>
            </p:sp>
            <p:sp>
              <p:nvSpPr>
                <p:cNvPr id="244" name="TextovéPole 243"/>
                <p:cNvSpPr txBox="1"/>
                <p:nvPr/>
              </p:nvSpPr>
              <p:spPr>
                <a:xfrm>
                  <a:off x="6108310" y="5994400"/>
                  <a:ext cx="4578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err="1" smtClean="0">
                      <a:latin typeface="Trebuchet MS" pitchFamily="34" charset="0"/>
                    </a:rPr>
                    <a:t>E</a:t>
                  </a:r>
                  <a:r>
                    <a:rPr lang="en-GB" sz="1400" b="1" i="1" baseline="-25000" dirty="0" err="1" smtClean="0">
                      <a:latin typeface="Trebuchet MS" pitchFamily="34" charset="0"/>
                    </a:rPr>
                    <a:t>w</a:t>
                  </a:r>
                  <a:endParaRPr lang="cs-CZ" sz="1400" b="1" i="1" baseline="-25000" dirty="0" smtClean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238" name="Volný tvar 237"/>
              <p:cNvSpPr/>
              <p:nvPr/>
            </p:nvSpPr>
            <p:spPr>
              <a:xfrm flipV="1">
                <a:off x="7654143" y="5267057"/>
                <a:ext cx="799844" cy="143765"/>
              </a:xfrm>
              <a:custGeom>
                <a:avLst/>
                <a:gdLst>
                  <a:gd name="connsiteX0" fmla="*/ 0 w 901700"/>
                  <a:gd name="connsiteY0" fmla="*/ 349250 h 349250"/>
                  <a:gd name="connsiteX1" fmla="*/ 381000 w 901700"/>
                  <a:gd name="connsiteY1" fmla="*/ 254000 h 349250"/>
                  <a:gd name="connsiteX2" fmla="*/ 901700 w 901700"/>
                  <a:gd name="connsiteY2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700" h="349250">
                    <a:moveTo>
                      <a:pt x="0" y="349250"/>
                    </a:moveTo>
                    <a:cubicBezTo>
                      <a:pt x="115358" y="330729"/>
                      <a:pt x="230717" y="312208"/>
                      <a:pt x="381000" y="254000"/>
                    </a:cubicBezTo>
                    <a:cubicBezTo>
                      <a:pt x="531283" y="195792"/>
                      <a:pt x="716491" y="97896"/>
                      <a:pt x="90170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03" name="TextovéPole 102"/>
          <p:cNvSpPr txBox="1"/>
          <p:nvPr/>
        </p:nvSpPr>
        <p:spPr>
          <a:xfrm>
            <a:off x="1257270" y="5765364"/>
            <a:ext cx="67807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Each </a:t>
            </a:r>
            <a:r>
              <a:rPr lang="en-GB" b="1" dirty="0" smtClean="0">
                <a:latin typeface="Trebuchet MS" pitchFamily="34" charset="0"/>
              </a:rPr>
              <a:t>singularity</a:t>
            </a:r>
            <a:r>
              <a:rPr lang="en-GB" dirty="0" smtClean="0">
                <a:latin typeface="Trebuchet MS" pitchFamily="34" charset="0"/>
              </a:rPr>
              <a:t> of the </a:t>
            </a:r>
            <a:r>
              <a:rPr lang="en-GB" b="1" dirty="0" smtClean="0">
                <a:latin typeface="Trebuchet MS" pitchFamily="34" charset="0"/>
              </a:rPr>
              <a:t>level density </a:t>
            </a:r>
            <a:r>
              <a:rPr lang="cs-CZ" dirty="0" err="1" smtClean="0">
                <a:latin typeface="Trebuchet MS" pitchFamily="34" charset="0"/>
              </a:rPr>
              <a:t>at</a:t>
            </a:r>
            <a:r>
              <a:rPr lang="cs-CZ" dirty="0" smtClean="0">
                <a:latin typeface="Trebuchet MS" pitchFamily="34" charset="0"/>
              </a:rPr>
              <a:t> a </a:t>
            </a:r>
            <a:r>
              <a:rPr lang="cs-CZ" b="1" dirty="0" err="1" smtClean="0">
                <a:latin typeface="Trebuchet MS" pitchFamily="34" charset="0"/>
              </a:rPr>
              <a:t>nondegenerate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stationary</a:t>
            </a:r>
            <a:r>
              <a:rPr lang="cs-CZ" dirty="0" smtClean="0">
                <a:latin typeface="Trebuchet MS" pitchFamily="34" charset="0"/>
              </a:rPr>
              <a:t> point </a:t>
            </a:r>
            <a:r>
              <a:rPr lang="cs-CZ" dirty="0" err="1" smtClean="0">
                <a:latin typeface="Trebuchet MS" pitchFamily="34" charset="0"/>
              </a:rPr>
              <a:t>is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b="1" dirty="0" err="1" smtClean="0">
                <a:latin typeface="Trebuchet MS" pitchFamily="34" charset="0"/>
              </a:rPr>
              <a:t>uniquely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classified</a:t>
            </a:r>
            <a:r>
              <a:rPr lang="cs-CZ" dirty="0" smtClean="0">
                <a:latin typeface="Trebuchet MS" pitchFamily="34" charset="0"/>
              </a:rPr>
              <a:t> by </a:t>
            </a:r>
            <a:r>
              <a:rPr lang="en-GB" dirty="0" smtClean="0">
                <a:latin typeface="Trebuchet MS" pitchFamily="34" charset="0"/>
              </a:rPr>
              <a:t>the </a:t>
            </a:r>
            <a:r>
              <a:rPr lang="cs-CZ" dirty="0" err="1" smtClean="0">
                <a:latin typeface="Trebuchet MS" pitchFamily="34" charset="0"/>
              </a:rPr>
              <a:t>two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numbers</a:t>
            </a:r>
            <a:r>
              <a:rPr lang="cs-CZ" dirty="0" smtClean="0">
                <a:latin typeface="Trebuchet MS" pitchFamily="34" charset="0"/>
              </a:rPr>
              <a:t> (</a:t>
            </a:r>
            <a:r>
              <a:rPr lang="cs-CZ" i="1" dirty="0" err="1" smtClean="0">
                <a:latin typeface="Trebuchet MS" pitchFamily="34" charset="0"/>
              </a:rPr>
              <a:t>f</a:t>
            </a:r>
            <a:r>
              <a:rPr lang="cs-CZ" dirty="0" err="1" smtClean="0">
                <a:latin typeface="Trebuchet MS" pitchFamily="34" charset="0"/>
              </a:rPr>
              <a:t>,</a:t>
            </a:r>
            <a:r>
              <a:rPr lang="cs-CZ" i="1" dirty="0" err="1" smtClean="0">
                <a:latin typeface="Trebuchet MS" pitchFamily="34" charset="0"/>
              </a:rPr>
              <a:t>r</a:t>
            </a:r>
            <a:r>
              <a:rPr lang="cs-CZ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770395" y="2198970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bdélník 115"/>
          <p:cNvSpPr/>
          <p:nvPr/>
        </p:nvSpPr>
        <p:spPr>
          <a:xfrm>
            <a:off x="1109818" y="3432325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bdélník 116"/>
          <p:cNvSpPr/>
          <p:nvPr/>
        </p:nvSpPr>
        <p:spPr>
          <a:xfrm>
            <a:off x="747880" y="213736"/>
            <a:ext cx="8236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Nondegenerate stationary point</a:t>
            </a:r>
            <a:r>
              <a:rPr lang="cs-CZ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: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singularities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18" name="TextovéPole 117"/>
          <p:cNvSpPr txBox="1"/>
          <p:nvPr/>
        </p:nvSpPr>
        <p:spPr>
          <a:xfrm>
            <a:off x="5590162" y="865196"/>
            <a:ext cx="25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339933"/>
                </a:solidFill>
                <a:latin typeface="Trebuchet MS" pitchFamily="34" charset="0"/>
              </a:rPr>
              <a:t>f</a:t>
            </a:r>
            <a:r>
              <a:rPr lang="en-GB" sz="2000" b="1" dirty="0" smtClean="0">
                <a:solidFill>
                  <a:srgbClr val="339933"/>
                </a:solidFill>
                <a:latin typeface="Trebuchet MS" pitchFamily="34" charset="0"/>
              </a:rPr>
              <a:t> half-integer</a:t>
            </a:r>
            <a:endParaRPr lang="cs-CZ" sz="2000" b="1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2233785" y="858618"/>
            <a:ext cx="127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339933"/>
                </a:solidFill>
                <a:latin typeface="Trebuchet MS" pitchFamily="34" charset="0"/>
              </a:rPr>
              <a:t>f</a:t>
            </a:r>
            <a:r>
              <a:rPr lang="en-GB" sz="2000" b="1" dirty="0" smtClean="0">
                <a:solidFill>
                  <a:srgbClr val="339933"/>
                </a:solidFill>
                <a:latin typeface="Trebuchet MS" pitchFamily="34" charset="0"/>
              </a:rPr>
              <a:t> integer</a:t>
            </a:r>
            <a:endParaRPr lang="cs-CZ" sz="2000" b="1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20009" y="1243509"/>
            <a:ext cx="287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(relevant for lattices and time-dependent Hamiltonian systems)</a:t>
            </a:r>
            <a:endParaRPr lang="cs-CZ" sz="1400" dirty="0" smtClean="0">
              <a:latin typeface="Trebuchet MS" pitchFamily="34" charset="0"/>
            </a:endParaRPr>
          </a:p>
        </p:txBody>
      </p:sp>
      <p:cxnSp>
        <p:nvCxnSpPr>
          <p:cNvPr id="71" name="Přímá spojnice 70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bdélník 72"/>
          <p:cNvSpPr/>
          <p:nvPr/>
        </p:nvSpPr>
        <p:spPr>
          <a:xfrm>
            <a:off x="2506151" y="6509458"/>
            <a:ext cx="63103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Lett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A380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2637 (2016)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kupina 37"/>
          <p:cNvGrpSpPr/>
          <p:nvPr/>
        </p:nvGrpSpPr>
        <p:grpSpPr>
          <a:xfrm>
            <a:off x="6482389" y="3014921"/>
            <a:ext cx="1944777" cy="1368917"/>
            <a:chOff x="6832600" y="1309326"/>
            <a:chExt cx="1944777" cy="1368917"/>
          </a:xfrm>
        </p:grpSpPr>
        <p:pic>
          <p:nvPicPr>
            <p:cNvPr id="39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50" y="1309326"/>
              <a:ext cx="7467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22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Skupina 44"/>
          <p:cNvGrpSpPr/>
          <p:nvPr/>
        </p:nvGrpSpPr>
        <p:grpSpPr>
          <a:xfrm>
            <a:off x="6485564" y="1575148"/>
            <a:ext cx="1938427" cy="1368961"/>
            <a:chOff x="4876800" y="1309282"/>
            <a:chExt cx="1938427" cy="1368961"/>
          </a:xfrm>
        </p:grpSpPr>
        <p:pic>
          <p:nvPicPr>
            <p:cNvPr id="46" name="Picture 2" descr="D:\Pavel\Desktop\f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696" y="1309282"/>
              <a:ext cx="67818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07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ovéPole 56"/>
          <p:cNvSpPr txBox="1"/>
          <p:nvPr/>
        </p:nvSpPr>
        <p:spPr>
          <a:xfrm>
            <a:off x="6223239" y="1144261"/>
            <a:ext cx="259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rebuchet MS" pitchFamily="34" charset="0"/>
              </a:rPr>
              <a:t>(</a:t>
            </a:r>
            <a:r>
              <a:rPr lang="cs-CZ" sz="1200" dirty="0" err="1" smtClean="0">
                <a:latin typeface="Trebuchet MS" pitchFamily="34" charset="0"/>
              </a:rPr>
              <a:t>analytic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only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for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even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integer</a:t>
            </a:r>
            <a:r>
              <a:rPr lang="cs-CZ" sz="1200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5576" y="990373"/>
            <a:ext cx="299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Trebuchet MS" pitchFamily="34" charset="0"/>
              </a:rPr>
              <a:t>S</a:t>
            </a:r>
            <a:r>
              <a:rPr lang="cs-CZ" sz="1600" dirty="0" err="1" smtClean="0">
                <a:latin typeface="Trebuchet MS" pitchFamily="34" charset="0"/>
              </a:rPr>
              <a:t>pecial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class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separable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Hamiltonians</a:t>
            </a:r>
            <a:r>
              <a:rPr lang="cs-CZ" sz="1600" dirty="0" smtClean="0">
                <a:latin typeface="Trebuchet MS" pitchFamily="34" charset="0"/>
              </a:rPr>
              <a:t> (</a:t>
            </a:r>
            <a:r>
              <a:rPr lang="cs-CZ" sz="1600" dirty="0" err="1" smtClean="0">
                <a:latin typeface="Trebuchet MS" pitchFamily="34" charset="0"/>
              </a:rPr>
              <a:t>flat</a:t>
            </a:r>
            <a:r>
              <a:rPr lang="cs-CZ" sz="1600" dirty="0" smtClean="0">
                <a:latin typeface="Trebuchet MS" pitchFamily="34" charset="0"/>
              </a:rPr>
              <a:t> minimum):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861280"/>
            <a:ext cx="1952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86" y="2334002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05" y="2637504"/>
            <a:ext cx="236696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94" y="2826083"/>
            <a:ext cx="10744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31272" y="2101850"/>
            <a:ext cx="2578603" cy="15367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55576" y="3812409"/>
                <a:ext cx="42609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- </a:t>
                </a:r>
                <a:r>
                  <a:rPr lang="en-GB" sz="1600" b="1" dirty="0" smtClean="0">
                    <a:latin typeface="Trebuchet MS" pitchFamily="34" charset="0"/>
                  </a:rPr>
                  <a:t>discontinuity </a:t>
                </a:r>
                <a:r>
                  <a:rPr lang="cs-CZ" sz="1600" b="1" dirty="0" smtClean="0">
                    <a:latin typeface="Trebuchet MS" pitchFamily="34" charset="0"/>
                  </a:rPr>
                  <a:t>in </a:t>
                </a:r>
                <a:r>
                  <a:rPr lang="en-GB" sz="1600" b="1" dirty="0" smtClean="0">
                    <a:latin typeface="Trebuchet MS" pitchFamily="34" charset="0"/>
                  </a:rPr>
                  <a:t>the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latin typeface="Cambria Math"/>
                      </a:rPr>
                      <m:t> </m:t>
                    </m:r>
                    <m:d>
                      <m:dPr>
                        <m:begChr m:val="⌈"/>
                        <m:endChr m:val="⌉"/>
                        <m:ctrlPr>
                          <a:rPr lang="cs-CZ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/>
                          </a:rPr>
                          <m:t>𝝈</m:t>
                        </m:r>
                        <m:r>
                          <a:rPr lang="en-GB" sz="1600" b="1" i="1" smtClean="0">
                            <a:latin typeface="Cambria Math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 smtClean="0">
                    <a:latin typeface="Trebuchet MS" pitchFamily="34" charset="0"/>
                  </a:rPr>
                  <a:t>-</a:t>
                </a:r>
                <a:r>
                  <a:rPr lang="en-GB" sz="1600" b="1" dirty="0" err="1" smtClean="0">
                    <a:latin typeface="Trebuchet MS" pitchFamily="34" charset="0"/>
                  </a:rPr>
                  <a:t>th</a:t>
                </a:r>
                <a:r>
                  <a:rPr lang="en-GB" sz="1600" b="1" dirty="0" smtClean="0">
                    <a:latin typeface="Trebuchet MS" pitchFamily="34" charset="0"/>
                  </a:rPr>
                  <a:t> derivative</a:t>
                </a:r>
                <a:endParaRPr lang="cs-CZ" sz="1600" b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12409"/>
                <a:ext cx="4260925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858" t="-7143" b="-196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755575" y="4383838"/>
            <a:ext cx="572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Example</a:t>
            </a:r>
            <a:r>
              <a:rPr lang="en-GB" sz="1600" dirty="0" smtClean="0">
                <a:latin typeface="Trebuchet MS" pitchFamily="34" charset="0"/>
              </a:rPr>
              <a:t>: We require discontinuity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the </a:t>
            </a:r>
            <a:r>
              <a:rPr lang="en-GB" sz="1600" i="1" dirty="0" smtClean="0">
                <a:latin typeface="Trebuchet MS" pitchFamily="34" charset="0"/>
              </a:rPr>
              <a:t>t</a:t>
            </a:r>
            <a:r>
              <a:rPr lang="en-GB" sz="1600" dirty="0" smtClean="0">
                <a:latin typeface="Trebuchet MS" pitchFamily="34" charset="0"/>
              </a:rPr>
              <a:t>-</a:t>
            </a:r>
            <a:r>
              <a:rPr lang="en-GB" sz="1600" dirty="0" err="1" smtClean="0">
                <a:latin typeface="Trebuchet MS" pitchFamily="34" charset="0"/>
              </a:rPr>
              <a:t>th</a:t>
            </a:r>
            <a:r>
              <a:rPr lang="en-GB" sz="1600" dirty="0" smtClean="0">
                <a:latin typeface="Trebuchet MS" pitchFamily="34" charset="0"/>
              </a:rPr>
              <a:t> derivative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507870" y="4659791"/>
            <a:ext cx="389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>
              <a:latin typeface="Trebuchet MS" pitchFamily="34" charset="0"/>
            </a:endParaRPr>
          </a:p>
          <a:p>
            <a:r>
              <a:rPr lang="en-GB" sz="1600" dirty="0" smtClean="0">
                <a:latin typeface="Trebuchet MS" pitchFamily="34" charset="0"/>
              </a:rPr>
              <a:t>- satisfied when 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88" y="4874362"/>
            <a:ext cx="1566863" cy="4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4840287" y="4994587"/>
            <a:ext cx="638175" cy="22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583598" y="4847146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even in the thermodynamic limit</a:t>
            </a:r>
          </a:p>
          <a:p>
            <a:r>
              <a:rPr lang="en-GB" sz="1400" dirty="0" smtClean="0">
                <a:latin typeface="Trebuchet MS" pitchFamily="34" charset="0"/>
              </a:rPr>
              <a:t>the level density can be discontinuous</a:t>
            </a: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63" y="4911498"/>
            <a:ext cx="586740" cy="1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747880" y="287624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Level density: </a:t>
            </a:r>
            <a:r>
              <a:rPr lang="cs-CZ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</a:t>
            </a:r>
            <a:r>
              <a:rPr lang="en-GB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egenerate</a:t>
            </a:r>
            <a:r>
              <a:rPr lang="en-GB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stationary point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Přímá spojnice 3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52" y="814078"/>
            <a:ext cx="108966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87" y="727227"/>
            <a:ext cx="1399712" cy="3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01967" y="5729429"/>
            <a:ext cx="8197263" cy="6155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latin typeface="Trebuchet MS" pitchFamily="34" charset="0"/>
              </a:rPr>
              <a:t>Higher flatness of the stationary point enhances its signatures in the spectrum</a:t>
            </a:r>
            <a:r>
              <a:rPr lang="en-GB" sz="1700" dirty="0" smtClean="0">
                <a:latin typeface="Trebuchet MS" pitchFamily="34" charset="0"/>
              </a:rPr>
              <a:t> (it shifts the singularity towards lower derivatives).</a:t>
            </a:r>
            <a:endParaRPr lang="cs-CZ" sz="17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kupina 37"/>
          <p:cNvGrpSpPr/>
          <p:nvPr/>
        </p:nvGrpSpPr>
        <p:grpSpPr>
          <a:xfrm>
            <a:off x="6482389" y="3014921"/>
            <a:ext cx="1944777" cy="1368917"/>
            <a:chOff x="6832600" y="1309326"/>
            <a:chExt cx="1944777" cy="1368917"/>
          </a:xfrm>
        </p:grpSpPr>
        <p:pic>
          <p:nvPicPr>
            <p:cNvPr id="39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50" y="1309326"/>
              <a:ext cx="7467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22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Skupina 44"/>
          <p:cNvGrpSpPr/>
          <p:nvPr/>
        </p:nvGrpSpPr>
        <p:grpSpPr>
          <a:xfrm>
            <a:off x="6485564" y="1575148"/>
            <a:ext cx="1938427" cy="1368961"/>
            <a:chOff x="4876800" y="1309282"/>
            <a:chExt cx="1938427" cy="1368961"/>
          </a:xfrm>
        </p:grpSpPr>
        <p:pic>
          <p:nvPicPr>
            <p:cNvPr id="46" name="Picture 2" descr="D:\Pavel\Desktop\f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696" y="1309282"/>
              <a:ext cx="67818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07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ovéPole 56"/>
          <p:cNvSpPr txBox="1"/>
          <p:nvPr/>
        </p:nvSpPr>
        <p:spPr>
          <a:xfrm>
            <a:off x="6223239" y="1144261"/>
            <a:ext cx="259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rebuchet MS" pitchFamily="34" charset="0"/>
              </a:rPr>
              <a:t>(</a:t>
            </a:r>
            <a:r>
              <a:rPr lang="cs-CZ" sz="1200" dirty="0" err="1" smtClean="0">
                <a:latin typeface="Trebuchet MS" pitchFamily="34" charset="0"/>
              </a:rPr>
              <a:t>analytic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only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for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even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integer</a:t>
            </a:r>
            <a:r>
              <a:rPr lang="cs-CZ" sz="1200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5576" y="990373"/>
            <a:ext cx="299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Trebuchet MS" pitchFamily="34" charset="0"/>
              </a:rPr>
              <a:t>S</a:t>
            </a:r>
            <a:r>
              <a:rPr lang="cs-CZ" sz="1600" dirty="0" err="1" smtClean="0">
                <a:latin typeface="Trebuchet MS" pitchFamily="34" charset="0"/>
              </a:rPr>
              <a:t>pecial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class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separable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Hamiltonians</a:t>
            </a:r>
            <a:r>
              <a:rPr lang="cs-CZ" sz="1600" dirty="0" smtClean="0">
                <a:latin typeface="Trebuchet MS" pitchFamily="34" charset="0"/>
              </a:rPr>
              <a:t> (</a:t>
            </a:r>
            <a:r>
              <a:rPr lang="cs-CZ" sz="1600" dirty="0" err="1" smtClean="0">
                <a:latin typeface="Trebuchet MS" pitchFamily="34" charset="0"/>
              </a:rPr>
              <a:t>flat</a:t>
            </a:r>
            <a:r>
              <a:rPr lang="cs-CZ" sz="1600" dirty="0" smtClean="0">
                <a:latin typeface="Trebuchet MS" pitchFamily="34" charset="0"/>
              </a:rPr>
              <a:t> minimum):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861280"/>
            <a:ext cx="1952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18" y="2315530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05" y="2637504"/>
            <a:ext cx="236696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70" y="2779903"/>
            <a:ext cx="10744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04850" y="2101850"/>
            <a:ext cx="2654300" cy="15367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55575" y="3812409"/>
            <a:ext cx="4260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- discontinuity of the            -</a:t>
            </a:r>
            <a:r>
              <a:rPr lang="en-GB" sz="1600" dirty="0" err="1" smtClean="0">
                <a:latin typeface="Trebuchet MS" pitchFamily="34" charset="0"/>
              </a:rPr>
              <a:t>th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derivative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4" y="3835437"/>
            <a:ext cx="732949" cy="3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55575" y="4383838"/>
            <a:ext cx="572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Example 1: We require discontinuity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the </a:t>
            </a:r>
            <a:r>
              <a:rPr lang="en-GB" sz="1600" i="1" dirty="0" smtClean="0">
                <a:latin typeface="Trebuchet MS" pitchFamily="34" charset="0"/>
              </a:rPr>
              <a:t>t</a:t>
            </a:r>
            <a:r>
              <a:rPr lang="en-GB" sz="1600" dirty="0" smtClean="0">
                <a:latin typeface="Trebuchet MS" pitchFamily="34" charset="0"/>
              </a:rPr>
              <a:t>-</a:t>
            </a:r>
            <a:r>
              <a:rPr lang="en-GB" sz="1600" dirty="0" err="1" smtClean="0">
                <a:latin typeface="Trebuchet MS" pitchFamily="34" charset="0"/>
              </a:rPr>
              <a:t>th</a:t>
            </a:r>
            <a:r>
              <a:rPr lang="en-GB" sz="1600" dirty="0" smtClean="0">
                <a:latin typeface="Trebuchet MS" pitchFamily="34" charset="0"/>
              </a:rPr>
              <a:t> derivative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507870" y="4659791"/>
            <a:ext cx="389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>
              <a:latin typeface="Trebuchet MS" pitchFamily="34" charset="0"/>
            </a:endParaRPr>
          </a:p>
          <a:p>
            <a:r>
              <a:rPr lang="en-GB" sz="1600" dirty="0" smtClean="0">
                <a:latin typeface="Trebuchet MS" pitchFamily="34" charset="0"/>
              </a:rPr>
              <a:t>- satisfied when 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88" y="4874362"/>
            <a:ext cx="1566863" cy="4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4840287" y="4994587"/>
            <a:ext cx="638175" cy="22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583598" y="4847146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even in the thermodynamic limit</a:t>
            </a:r>
          </a:p>
          <a:p>
            <a:r>
              <a:rPr lang="en-GB" sz="1400" dirty="0" smtClean="0">
                <a:latin typeface="Trebuchet MS" pitchFamily="34" charset="0"/>
              </a:rPr>
              <a:t>the level density can be discontinuous</a:t>
            </a: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63" y="4911498"/>
            <a:ext cx="586740" cy="1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Skupina 21"/>
          <p:cNvGrpSpPr/>
          <p:nvPr/>
        </p:nvGrpSpPr>
        <p:grpSpPr>
          <a:xfrm>
            <a:off x="667404" y="1781494"/>
            <a:ext cx="5659798" cy="3714112"/>
            <a:chOff x="1740052" y="1294065"/>
            <a:chExt cx="5659798" cy="3714112"/>
          </a:xfrm>
        </p:grpSpPr>
        <p:sp>
          <p:nvSpPr>
            <p:cNvPr id="3" name="Obdélník 2"/>
            <p:cNvSpPr/>
            <p:nvPr/>
          </p:nvSpPr>
          <p:spPr>
            <a:xfrm>
              <a:off x="1740052" y="1294065"/>
              <a:ext cx="5659798" cy="37141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1891408" y="1504188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>
                  <a:solidFill>
                    <a:srgbClr val="0000B4"/>
                  </a:solidFill>
                  <a:latin typeface="Trebuchet MS" pitchFamily="34" charset="0"/>
                </a:rPr>
                <a:t>Structural</a:t>
              </a:r>
              <a:r>
                <a:rPr lang="cs-CZ" sz="2000" dirty="0" smtClean="0">
                  <a:solidFill>
                    <a:srgbClr val="0000B4"/>
                  </a:solidFill>
                  <a:latin typeface="Trebuchet MS" pitchFamily="34" charset="0"/>
                </a:rPr>
                <a:t> stability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891408" y="1937363"/>
              <a:ext cx="5387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itchFamily="34" charset="0"/>
                </a:rPr>
                <a:t>- </a:t>
              </a:r>
              <a:r>
                <a:rPr lang="cs-CZ" sz="1600" dirty="0" err="1" smtClean="0">
                  <a:latin typeface="Trebuchet MS" pitchFamily="34" charset="0"/>
                </a:rPr>
                <a:t>an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arbitrarily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small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perturbation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converts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any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function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into</a:t>
              </a:r>
              <a:r>
                <a:rPr lang="cs-CZ" sz="1600" dirty="0" smtClean="0">
                  <a:latin typeface="Trebuchet MS" pitchFamily="34" charset="0"/>
                </a:rPr>
                <a:t> a Morse </a:t>
              </a:r>
              <a:r>
                <a:rPr lang="cs-CZ" sz="1600" dirty="0" err="1" smtClean="0">
                  <a:latin typeface="Trebuchet MS" pitchFamily="34" charset="0"/>
                </a:rPr>
                <a:t>function</a:t>
              </a:r>
              <a:r>
                <a:rPr lang="cs-CZ" sz="1600" dirty="0" smtClean="0">
                  <a:latin typeface="Trebuchet MS" pitchFamily="34" charset="0"/>
                </a:rPr>
                <a:t>:</a:t>
              </a: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4903235" y="2997812"/>
              <a:ext cx="1957403" cy="1157378"/>
              <a:chOff x="4903235" y="2997812"/>
              <a:chExt cx="1957403" cy="1157378"/>
            </a:xfrm>
          </p:grpSpPr>
          <p:grpSp>
            <p:nvGrpSpPr>
              <p:cNvPr id="42" name="Skupina 41"/>
              <p:cNvGrpSpPr/>
              <p:nvPr/>
            </p:nvGrpSpPr>
            <p:grpSpPr>
              <a:xfrm rot="359177">
                <a:off x="4903235" y="2997812"/>
                <a:ext cx="1957403" cy="1142857"/>
                <a:chOff x="6630509" y="1556580"/>
                <a:chExt cx="1957403" cy="1142857"/>
              </a:xfrm>
            </p:grpSpPr>
            <p:pic>
              <p:nvPicPr>
                <p:cNvPr id="44" name="Picture 4" descr="D:\Pavel\Desktop\f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0509" y="1556580"/>
                  <a:ext cx="1828572" cy="11428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0757" y="2550475"/>
                  <a:ext cx="97155" cy="100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" name="Ovál 5"/>
              <p:cNvSpPr/>
              <p:nvPr/>
            </p:nvSpPr>
            <p:spPr>
              <a:xfrm>
                <a:off x="6149371" y="4000736"/>
                <a:ext cx="156179" cy="154454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" name="TextovéPole 9"/>
            <p:cNvSpPr txBox="1"/>
            <p:nvPr/>
          </p:nvSpPr>
          <p:spPr>
            <a:xfrm>
              <a:off x="5309837" y="4270180"/>
              <a:ext cx="1835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 smtClean="0">
                  <a:solidFill>
                    <a:srgbClr val="CC3300"/>
                  </a:solidFill>
                  <a:latin typeface="Trebuchet MS" pitchFamily="34" charset="0"/>
                </a:rPr>
                <a:t>quadratic</a:t>
              </a:r>
              <a:r>
                <a:rPr lang="cs-CZ" sz="1400" dirty="0" smtClean="0">
                  <a:solidFill>
                    <a:srgbClr val="CC3300"/>
                  </a:solidFill>
                  <a:latin typeface="Trebuchet MS" pitchFamily="34" charset="0"/>
                </a:rPr>
                <a:t> minimum</a:t>
              </a:r>
            </a:p>
          </p:txBody>
        </p:sp>
        <p:sp>
          <p:nvSpPr>
            <p:cNvPr id="15" name="Šipka doprava 14"/>
            <p:cNvSpPr/>
            <p:nvPr/>
          </p:nvSpPr>
          <p:spPr>
            <a:xfrm>
              <a:off x="4279900" y="3409950"/>
              <a:ext cx="450850" cy="186752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2189019" y="2777434"/>
              <a:ext cx="1944777" cy="1368917"/>
              <a:chOff x="2189019" y="2777434"/>
              <a:chExt cx="1944777" cy="1368917"/>
            </a:xfrm>
          </p:grpSpPr>
          <p:grpSp>
            <p:nvGrpSpPr>
              <p:cNvPr id="35" name="Skupina 34"/>
              <p:cNvGrpSpPr/>
              <p:nvPr/>
            </p:nvGrpSpPr>
            <p:grpSpPr>
              <a:xfrm>
                <a:off x="2189019" y="2777434"/>
                <a:ext cx="1944777" cy="1368917"/>
                <a:chOff x="6832600" y="1309326"/>
                <a:chExt cx="1944777" cy="1368917"/>
              </a:xfrm>
            </p:grpSpPr>
            <p:pic>
              <p:nvPicPr>
                <p:cNvPr id="36" name="Picture 4" descr="D:\Pavel\Desktop\f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2600" y="1535386"/>
                  <a:ext cx="1828572" cy="11428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3150" y="1309326"/>
                  <a:ext cx="746760" cy="213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80222" y="2530606"/>
                  <a:ext cx="97155" cy="100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" name="Ovál 50"/>
              <p:cNvSpPr/>
              <p:nvPr/>
            </p:nvSpPr>
            <p:spPr>
              <a:xfrm>
                <a:off x="3044903" y="3971493"/>
                <a:ext cx="156179" cy="154454"/>
              </a:xfrm>
              <a:prstGeom prst="ellipse">
                <a:avLst/>
              </a:prstGeom>
              <a:solidFill>
                <a:srgbClr val="000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3810990" y="4672202"/>
              <a:ext cx="354617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cs-CZ" sz="1300" b="0" dirty="0" smtClean="0">
                  <a:latin typeface="Book Antiqua" panose="02040602050305030304" pitchFamily="18" charset="0"/>
                </a:rPr>
                <a:t>M. Kastner</a:t>
              </a:r>
              <a:r>
                <a:rPr lang="en-GB" sz="1300" b="0" dirty="0" smtClean="0">
                  <a:latin typeface="Book Antiqua" panose="02040602050305030304" pitchFamily="18" charset="0"/>
                </a:rPr>
                <a:t>, </a:t>
              </a:r>
              <a:r>
                <a:rPr lang="cs-CZ" sz="1300" b="0" i="1" dirty="0" err="1" smtClean="0">
                  <a:latin typeface="Book Antiqua" panose="02040602050305030304" pitchFamily="18" charset="0"/>
                </a:rPr>
                <a:t>Rev</a:t>
              </a:r>
              <a:r>
                <a:rPr lang="cs-CZ" sz="1300" b="0" i="1" dirty="0" smtClean="0">
                  <a:latin typeface="Book Antiqua" panose="02040602050305030304" pitchFamily="18" charset="0"/>
                </a:rPr>
                <a:t>. </a:t>
              </a:r>
              <a:r>
                <a:rPr lang="cs-CZ" sz="1300" b="0" i="1" dirty="0" err="1" smtClean="0">
                  <a:latin typeface="Book Antiqua" panose="02040602050305030304" pitchFamily="18" charset="0"/>
                </a:rPr>
                <a:t>Mod</a:t>
              </a:r>
              <a:r>
                <a:rPr lang="cs-CZ" sz="1300" b="0" i="1" dirty="0" smtClean="0">
                  <a:latin typeface="Book Antiqua" panose="02040602050305030304" pitchFamily="18" charset="0"/>
                </a:rPr>
                <a:t>. </a:t>
              </a:r>
              <a:r>
                <a:rPr lang="cs-CZ" sz="1300" b="0" i="1" dirty="0" err="1" smtClean="0">
                  <a:latin typeface="Book Antiqua" panose="02040602050305030304" pitchFamily="18" charset="0"/>
                </a:rPr>
                <a:t>Phys</a:t>
              </a:r>
              <a:r>
                <a:rPr lang="cs-CZ" sz="1300" b="0" i="1" dirty="0" smtClean="0">
                  <a:latin typeface="Book Antiqua" panose="02040602050305030304" pitchFamily="18" charset="0"/>
                </a:rPr>
                <a:t>.</a:t>
              </a:r>
              <a:r>
                <a:rPr lang="en-GB" sz="1300" b="0" i="1" dirty="0" smtClean="0">
                  <a:latin typeface="Book Antiqua" panose="02040602050305030304" pitchFamily="18" charset="0"/>
                </a:rPr>
                <a:t> </a:t>
              </a:r>
              <a:r>
                <a:rPr lang="cs-CZ" sz="1300" dirty="0" smtClean="0">
                  <a:latin typeface="Book Antiqua" panose="02040602050305030304" pitchFamily="18" charset="0"/>
                </a:rPr>
                <a:t>80</a:t>
              </a:r>
              <a:r>
                <a:rPr lang="en-GB" sz="1300" b="0" dirty="0" smtClean="0">
                  <a:latin typeface="Book Antiqua" panose="02040602050305030304" pitchFamily="18" charset="0"/>
                </a:rPr>
                <a:t>, </a:t>
              </a:r>
              <a:r>
                <a:rPr lang="cs-CZ" sz="1300" b="0" dirty="0" smtClean="0">
                  <a:latin typeface="Book Antiqua" panose="02040602050305030304" pitchFamily="18" charset="0"/>
                </a:rPr>
                <a:t>167 </a:t>
              </a:r>
              <a:r>
                <a:rPr lang="en-GB" sz="1300" b="0" dirty="0" smtClean="0">
                  <a:latin typeface="Book Antiqua" panose="02040602050305030304" pitchFamily="18" charset="0"/>
                </a:rPr>
                <a:t>(</a:t>
              </a:r>
              <a:r>
                <a:rPr lang="cs-CZ" sz="1300" b="0" dirty="0" smtClean="0">
                  <a:latin typeface="Book Antiqua" panose="02040602050305030304" pitchFamily="18" charset="0"/>
                </a:rPr>
                <a:t>2008)</a:t>
              </a:r>
              <a:endParaRPr lang="cs-CZ" sz="1300" b="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407282" y="4757609"/>
            <a:ext cx="1346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0000B4"/>
                </a:solidFill>
                <a:latin typeface="Trebuchet MS" pitchFamily="34" charset="0"/>
              </a:rPr>
              <a:t>flat</a:t>
            </a:r>
            <a:r>
              <a:rPr lang="cs-CZ" sz="1400" dirty="0" smtClean="0">
                <a:solidFill>
                  <a:srgbClr val="0000B4"/>
                </a:solidFill>
                <a:latin typeface="Trebuchet MS" pitchFamily="34" charset="0"/>
              </a:rPr>
              <a:t> minimum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747880" y="287624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Level density: </a:t>
            </a:r>
            <a:r>
              <a:rPr lang="cs-CZ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</a:t>
            </a:r>
            <a:r>
              <a:rPr lang="en-GB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egenerate</a:t>
            </a:r>
            <a:r>
              <a:rPr lang="en-GB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stationary point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6" name="Přímá spojnice 5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701967" y="5729429"/>
            <a:ext cx="8197263" cy="6155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latin typeface="Trebuchet MS" pitchFamily="34" charset="0"/>
              </a:rPr>
              <a:t>Higher flatness of the stationary point enhances its signatures in the spectrum</a:t>
            </a:r>
            <a:r>
              <a:rPr lang="en-GB" sz="1700" dirty="0" smtClean="0">
                <a:latin typeface="Trebuchet MS" pitchFamily="34" charset="0"/>
              </a:rPr>
              <a:t> (it shifts the singularity towards lower derivatives).</a:t>
            </a:r>
            <a:endParaRPr lang="cs-CZ" sz="17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332656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b) Level f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low</a:t>
            </a:r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rate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1593172" y="1242292"/>
            <a:ext cx="4188042" cy="2846752"/>
            <a:chOff x="1120612" y="1538901"/>
            <a:chExt cx="5460491" cy="3424296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612" y="1538901"/>
              <a:ext cx="5460491" cy="342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Skupina 33"/>
            <p:cNvGrpSpPr/>
            <p:nvPr/>
          </p:nvGrpSpPr>
          <p:grpSpPr>
            <a:xfrm>
              <a:off x="2620851" y="2376152"/>
              <a:ext cx="2453425" cy="1313645"/>
              <a:chOff x="2620851" y="2376152"/>
              <a:chExt cx="2453425" cy="1313645"/>
            </a:xfrm>
          </p:grpSpPr>
          <p:sp>
            <p:nvSpPr>
              <p:cNvPr id="35" name="Volný tvar 34"/>
              <p:cNvSpPr/>
              <p:nvPr/>
            </p:nvSpPr>
            <p:spPr>
              <a:xfrm>
                <a:off x="3844344" y="2382592"/>
                <a:ext cx="1229932" cy="1307205"/>
              </a:xfrm>
              <a:custGeom>
                <a:avLst/>
                <a:gdLst>
                  <a:gd name="connsiteX0" fmla="*/ 0 w 1229932"/>
                  <a:gd name="connsiteY0" fmla="*/ 1307205 h 1307205"/>
                  <a:gd name="connsiteX1" fmla="*/ 199622 w 1229932"/>
                  <a:gd name="connsiteY1" fmla="*/ 1068946 h 1307205"/>
                  <a:gd name="connsiteX2" fmla="*/ 482957 w 1229932"/>
                  <a:gd name="connsiteY2" fmla="*/ 740535 h 1307205"/>
                  <a:gd name="connsiteX3" fmla="*/ 708338 w 1229932"/>
                  <a:gd name="connsiteY3" fmla="*/ 495836 h 1307205"/>
                  <a:gd name="connsiteX4" fmla="*/ 927279 w 1229932"/>
                  <a:gd name="connsiteY4" fmla="*/ 270456 h 1307205"/>
                  <a:gd name="connsiteX5" fmla="*/ 1101143 w 1229932"/>
                  <a:gd name="connsiteY5" fmla="*/ 96591 h 1307205"/>
                  <a:gd name="connsiteX6" fmla="*/ 1229932 w 1229932"/>
                  <a:gd name="connsiteY6" fmla="*/ 0 h 130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932" h="1307205">
                    <a:moveTo>
                      <a:pt x="0" y="1307205"/>
                    </a:moveTo>
                    <a:cubicBezTo>
                      <a:pt x="59564" y="1235298"/>
                      <a:pt x="119129" y="1163391"/>
                      <a:pt x="199622" y="1068946"/>
                    </a:cubicBezTo>
                    <a:cubicBezTo>
                      <a:pt x="280115" y="974501"/>
                      <a:pt x="398171" y="836053"/>
                      <a:pt x="482957" y="740535"/>
                    </a:cubicBezTo>
                    <a:cubicBezTo>
                      <a:pt x="567743" y="645017"/>
                      <a:pt x="634284" y="574182"/>
                      <a:pt x="708338" y="495836"/>
                    </a:cubicBezTo>
                    <a:cubicBezTo>
                      <a:pt x="782392" y="417490"/>
                      <a:pt x="861812" y="336997"/>
                      <a:pt x="927279" y="270456"/>
                    </a:cubicBezTo>
                    <a:cubicBezTo>
                      <a:pt x="992747" y="203915"/>
                      <a:pt x="1050701" y="141667"/>
                      <a:pt x="1101143" y="96591"/>
                    </a:cubicBezTo>
                    <a:cubicBezTo>
                      <a:pt x="1151585" y="51515"/>
                      <a:pt x="1190758" y="25757"/>
                      <a:pt x="1229932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 flipH="1">
                <a:off x="2627290" y="2382591"/>
                <a:ext cx="1221455" cy="1307205"/>
              </a:xfrm>
              <a:custGeom>
                <a:avLst/>
                <a:gdLst>
                  <a:gd name="connsiteX0" fmla="*/ 0 w 1229932"/>
                  <a:gd name="connsiteY0" fmla="*/ 1307205 h 1307205"/>
                  <a:gd name="connsiteX1" fmla="*/ 199622 w 1229932"/>
                  <a:gd name="connsiteY1" fmla="*/ 1068946 h 1307205"/>
                  <a:gd name="connsiteX2" fmla="*/ 482957 w 1229932"/>
                  <a:gd name="connsiteY2" fmla="*/ 740535 h 1307205"/>
                  <a:gd name="connsiteX3" fmla="*/ 708338 w 1229932"/>
                  <a:gd name="connsiteY3" fmla="*/ 495836 h 1307205"/>
                  <a:gd name="connsiteX4" fmla="*/ 927279 w 1229932"/>
                  <a:gd name="connsiteY4" fmla="*/ 270456 h 1307205"/>
                  <a:gd name="connsiteX5" fmla="*/ 1101143 w 1229932"/>
                  <a:gd name="connsiteY5" fmla="*/ 96591 h 1307205"/>
                  <a:gd name="connsiteX6" fmla="*/ 1229932 w 1229932"/>
                  <a:gd name="connsiteY6" fmla="*/ 0 h 130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932" h="1307205">
                    <a:moveTo>
                      <a:pt x="0" y="1307205"/>
                    </a:moveTo>
                    <a:cubicBezTo>
                      <a:pt x="59564" y="1235298"/>
                      <a:pt x="119129" y="1163391"/>
                      <a:pt x="199622" y="1068946"/>
                    </a:cubicBezTo>
                    <a:cubicBezTo>
                      <a:pt x="280115" y="974501"/>
                      <a:pt x="398171" y="836053"/>
                      <a:pt x="482957" y="740535"/>
                    </a:cubicBezTo>
                    <a:cubicBezTo>
                      <a:pt x="567743" y="645017"/>
                      <a:pt x="634284" y="574182"/>
                      <a:pt x="708338" y="495836"/>
                    </a:cubicBezTo>
                    <a:cubicBezTo>
                      <a:pt x="782392" y="417490"/>
                      <a:pt x="861812" y="336997"/>
                      <a:pt x="927279" y="270456"/>
                    </a:cubicBezTo>
                    <a:cubicBezTo>
                      <a:pt x="992747" y="203915"/>
                      <a:pt x="1050701" y="141667"/>
                      <a:pt x="1101143" y="96591"/>
                    </a:cubicBezTo>
                    <a:cubicBezTo>
                      <a:pt x="1151585" y="51515"/>
                      <a:pt x="1190758" y="25757"/>
                      <a:pt x="1229932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2620851" y="2376152"/>
                <a:ext cx="2453425" cy="220179"/>
              </a:xfrm>
              <a:custGeom>
                <a:avLst/>
                <a:gdLst>
                  <a:gd name="connsiteX0" fmla="*/ 0 w 2453425"/>
                  <a:gd name="connsiteY0" fmla="*/ 0 h 220179"/>
                  <a:gd name="connsiteX1" fmla="*/ 321972 w 2453425"/>
                  <a:gd name="connsiteY1" fmla="*/ 122349 h 220179"/>
                  <a:gd name="connsiteX2" fmla="*/ 553791 w 2453425"/>
                  <a:gd name="connsiteY2" fmla="*/ 186744 h 220179"/>
                  <a:gd name="connsiteX3" fmla="*/ 772732 w 2453425"/>
                  <a:gd name="connsiteY3" fmla="*/ 212502 h 220179"/>
                  <a:gd name="connsiteX4" fmla="*/ 1081825 w 2453425"/>
                  <a:gd name="connsiteY4" fmla="*/ 218941 h 220179"/>
                  <a:gd name="connsiteX5" fmla="*/ 1397357 w 2453425"/>
                  <a:gd name="connsiteY5" fmla="*/ 218941 h 220179"/>
                  <a:gd name="connsiteX6" fmla="*/ 1732208 w 2453425"/>
                  <a:gd name="connsiteY6" fmla="*/ 206062 h 220179"/>
                  <a:gd name="connsiteX7" fmla="*/ 2105695 w 2453425"/>
                  <a:gd name="connsiteY7" fmla="*/ 135228 h 220179"/>
                  <a:gd name="connsiteX8" fmla="*/ 2324636 w 2453425"/>
                  <a:gd name="connsiteY8" fmla="*/ 57955 h 220179"/>
                  <a:gd name="connsiteX9" fmla="*/ 2453425 w 2453425"/>
                  <a:gd name="connsiteY9" fmla="*/ 6440 h 2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3425" h="220179">
                    <a:moveTo>
                      <a:pt x="0" y="0"/>
                    </a:moveTo>
                    <a:cubicBezTo>
                      <a:pt x="114837" y="45612"/>
                      <a:pt x="229674" y="91225"/>
                      <a:pt x="321972" y="122349"/>
                    </a:cubicBezTo>
                    <a:cubicBezTo>
                      <a:pt x="414271" y="153473"/>
                      <a:pt x="478664" y="171719"/>
                      <a:pt x="553791" y="186744"/>
                    </a:cubicBezTo>
                    <a:cubicBezTo>
                      <a:pt x="628918" y="201769"/>
                      <a:pt x="684726" y="207136"/>
                      <a:pt x="772732" y="212502"/>
                    </a:cubicBezTo>
                    <a:cubicBezTo>
                      <a:pt x="860738" y="217868"/>
                      <a:pt x="977721" y="217868"/>
                      <a:pt x="1081825" y="218941"/>
                    </a:cubicBezTo>
                    <a:cubicBezTo>
                      <a:pt x="1185929" y="220014"/>
                      <a:pt x="1288960" y="221087"/>
                      <a:pt x="1397357" y="218941"/>
                    </a:cubicBezTo>
                    <a:cubicBezTo>
                      <a:pt x="1505754" y="216795"/>
                      <a:pt x="1614152" y="220014"/>
                      <a:pt x="1732208" y="206062"/>
                    </a:cubicBezTo>
                    <a:cubicBezTo>
                      <a:pt x="1850264" y="192110"/>
                      <a:pt x="2006957" y="159913"/>
                      <a:pt x="2105695" y="135228"/>
                    </a:cubicBezTo>
                    <a:cubicBezTo>
                      <a:pt x="2204433" y="110544"/>
                      <a:pt x="2266681" y="79420"/>
                      <a:pt x="2324636" y="57955"/>
                    </a:cubicBezTo>
                    <a:cubicBezTo>
                      <a:pt x="2382591" y="36490"/>
                      <a:pt x="2418008" y="21465"/>
                      <a:pt x="2453425" y="644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" name="Přímá spojnice se šipkou 37"/>
            <p:cNvCxnSpPr/>
            <p:nvPr/>
          </p:nvCxnSpPr>
          <p:spPr>
            <a:xfrm flipV="1">
              <a:off x="3161763" y="3317650"/>
              <a:ext cx="366923" cy="410784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>
              <a:off x="3537852" y="3309713"/>
              <a:ext cx="628463" cy="0"/>
            </a:xfrm>
            <a:prstGeom prst="straightConnector1">
              <a:avLst/>
            </a:prstGeom>
            <a:ln w="25400">
              <a:solidFill>
                <a:srgbClr val="339933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>
              <a:off x="4166315" y="3309966"/>
              <a:ext cx="343654" cy="412482"/>
            </a:xfrm>
            <a:prstGeom prst="straightConnector1">
              <a:avLst/>
            </a:prstGeom>
            <a:ln w="25400">
              <a:solidFill>
                <a:srgbClr val="339933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Přímá spojnice se šipkou 43"/>
          <p:cNvCxnSpPr/>
          <p:nvPr/>
        </p:nvCxnSpPr>
        <p:spPr>
          <a:xfrm flipV="1">
            <a:off x="1036797" y="2029854"/>
            <a:ext cx="0" cy="18430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473983" y="1393883"/>
                <a:ext cx="112562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i="1" dirty="0" smtClean="0">
                    <a:latin typeface="Trebuchet MS" pitchFamily="34" charset="0"/>
                  </a:rPr>
                  <a:t>E</a:t>
                </a:r>
              </a:p>
              <a:p>
                <a:pPr algn="ctr"/>
                <a:r>
                  <a:rPr lang="en-GB" sz="1400" dirty="0" smtClean="0">
                    <a:latin typeface="Trebuchet MS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≡</m:t>
                    </m:r>
                    <m:r>
                      <a:rPr lang="en-GB" sz="1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1400" dirty="0" smtClean="0">
                    <a:latin typeface="Trebuchet MS" pitchFamily="34" charset="0"/>
                  </a:rPr>
                  <a:t>position)</a:t>
                </a:r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3" y="1393883"/>
                <a:ext cx="1125628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1630" t="-5941" r="-1630" b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121961" y="4162846"/>
                <a:ext cx="11323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>
                    <a:latin typeface="Symbol" panose="05050102010706020507" pitchFamily="18" charset="2"/>
                  </a:rPr>
                  <a:t>l</a:t>
                </a:r>
                <a:r>
                  <a:rPr lang="en-GB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GB" sz="1400" dirty="0" smtClean="0">
                    <a:latin typeface="Trebuchet MS" panose="020B0603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≡ </m:t>
                    </m:r>
                  </m:oMath>
                </a14:m>
                <a:r>
                  <a:rPr lang="en-GB" sz="1400" dirty="0" smtClean="0">
                    <a:latin typeface="Trebuchet MS" panose="020B0603020202020204" pitchFamily="34" charset="0"/>
                  </a:rPr>
                  <a:t>time)</a:t>
                </a:r>
                <a:endParaRPr lang="cs-CZ" sz="1400" dirty="0" smtClean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61" y="4162846"/>
                <a:ext cx="113234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5376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se šipkou 49"/>
          <p:cNvCxnSpPr/>
          <p:nvPr/>
        </p:nvCxnSpPr>
        <p:spPr>
          <a:xfrm>
            <a:off x="2494994" y="4172642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866327" y="1358194"/>
            <a:ext cx="307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trajectories of individual levels – flow lines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5158" y="229755"/>
            <a:ext cx="3733800" cy="7905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ovéPole 14"/>
          <p:cNvSpPr txBox="1"/>
          <p:nvPr/>
        </p:nvSpPr>
        <p:spPr>
          <a:xfrm>
            <a:off x="5866327" y="2194671"/>
            <a:ext cx="240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rebuchet MS" pitchFamily="34" charset="0"/>
              </a:rPr>
              <a:t>Continuity equation</a:t>
            </a:r>
            <a:endParaRPr lang="cs-CZ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19" y="2604975"/>
            <a:ext cx="2175458" cy="6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064752" y="3436287"/>
            <a:ext cx="138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B4"/>
                </a:solidFill>
                <a:latin typeface="Trebuchet MS" pitchFamily="34" charset="0"/>
              </a:rPr>
              <a:t>derivatives</a:t>
            </a:r>
            <a:endParaRPr lang="cs-CZ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29" y="4017458"/>
            <a:ext cx="1639624" cy="6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ovéPole 57"/>
          <p:cNvSpPr txBox="1"/>
          <p:nvPr/>
        </p:nvSpPr>
        <p:spPr>
          <a:xfrm>
            <a:off x="4947808" y="4835671"/>
            <a:ext cx="410634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Trebuchet MS" pitchFamily="34" charset="0"/>
              </a:rPr>
              <a:t>We expect the same </a:t>
            </a:r>
            <a:r>
              <a:rPr lang="en-GB" sz="1600" dirty="0" err="1" smtClean="0">
                <a:latin typeface="Trebuchet MS" pitchFamily="34" charset="0"/>
              </a:rPr>
              <a:t>nonanalyticity</a:t>
            </a:r>
            <a:r>
              <a:rPr lang="en-GB" sz="1600" dirty="0" smtClean="0">
                <a:latin typeface="Trebuchet MS" pitchFamily="34" charset="0"/>
              </a:rPr>
              <a:t> in the flow rate as in the level density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20" name="Šipka dolů 19"/>
          <p:cNvSpPr/>
          <p:nvPr/>
        </p:nvSpPr>
        <p:spPr>
          <a:xfrm>
            <a:off x="6736992" y="3393608"/>
            <a:ext cx="219657" cy="473044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644738" y="4632317"/>
            <a:ext cx="304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Using Hellmann-Feynman formula, the flow rate can be expressed as</a:t>
            </a:r>
            <a:endParaRPr lang="cs-CZ" sz="1400" dirty="0" smtClean="0"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61318"/>
            <a:ext cx="3891915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644738" y="5889942"/>
                <a:ext cx="8107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Trebuchet MS" pitchFamily="34" charset="0"/>
                  </a:rPr>
                  <a:t>- weighted average of the quantum expectation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Trebuchet MS" pitchFamily="34" charset="0"/>
                  </a:rPr>
                  <a:t> in the eigenstates around energy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𝐸</m:t>
                    </m:r>
                  </m:oMath>
                </a14:m>
                <a:endParaRPr lang="en-GB" sz="1400" dirty="0" smtClean="0">
                  <a:latin typeface="Trebuchet MS" pitchFamily="34" charset="0"/>
                </a:endParaRPr>
              </a:p>
              <a:p>
                <a:r>
                  <a:rPr lang="en-GB" sz="1400" dirty="0" smtClean="0">
                    <a:latin typeface="Trebuchet MS" pitchFamily="34" charset="0"/>
                  </a:rPr>
                  <a:t>- </a:t>
                </a:r>
                <a:r>
                  <a:rPr lang="en-GB" sz="1400" b="1" dirty="0" smtClean="0">
                    <a:latin typeface="Trebuchet MS" pitchFamily="34" charset="0"/>
                  </a:rPr>
                  <a:t>experimentally more important than the level density itself</a:t>
                </a:r>
                <a:endParaRPr lang="cs-CZ" sz="1400" b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8" y="5889942"/>
                <a:ext cx="8107150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226" t="-2326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délník 28"/>
          <p:cNvSpPr/>
          <p:nvPr/>
        </p:nvSpPr>
        <p:spPr>
          <a:xfrm>
            <a:off x="3966084" y="6426334"/>
            <a:ext cx="4887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 M.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Macek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Cejnar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GB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Ann. Phys. </a:t>
            </a:r>
            <a:r>
              <a:rPr lang="en-GB" sz="1300" b="1" dirty="0">
                <a:solidFill>
                  <a:prstClr val="black"/>
                </a:solidFill>
                <a:latin typeface="Book Antiqua" panose="02040602050305030304" pitchFamily="18" charset="0"/>
              </a:rPr>
              <a:t>345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73 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(20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14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  <a:endParaRPr lang="en-GB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r"/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Lett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A380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2637 (2016)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58108" y="2663033"/>
            <a:ext cx="5181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C00000"/>
                </a:solidFill>
                <a:latin typeface="Trebuchet MS" pitchFamily="34" charset="0"/>
              </a:rPr>
              <a:t>ESQPTs</a:t>
            </a:r>
            <a:endParaRPr lang="en-GB" sz="4000" dirty="0" smtClean="0">
              <a:solidFill>
                <a:srgbClr val="C00000"/>
              </a:solidFill>
              <a:latin typeface="Trebuchet MS" pitchFamily="34" charset="0"/>
            </a:endParaRPr>
          </a:p>
          <a:p>
            <a:pPr algn="ctr"/>
            <a:r>
              <a:rPr lang="en-GB" sz="3000" dirty="0" smtClean="0">
                <a:solidFill>
                  <a:srgbClr val="C00000"/>
                </a:solidFill>
                <a:latin typeface="Trebuchet MS" pitchFamily="34" charset="0"/>
              </a:rPr>
              <a:t>in the Extended </a:t>
            </a:r>
            <a:r>
              <a:rPr lang="en-GB" sz="3000" dirty="0" err="1" smtClean="0">
                <a:solidFill>
                  <a:srgbClr val="C00000"/>
                </a:solidFill>
                <a:latin typeface="Trebuchet MS" pitchFamily="34" charset="0"/>
              </a:rPr>
              <a:t>Dicke</a:t>
            </a:r>
            <a:r>
              <a:rPr lang="en-GB" sz="3000" dirty="0" smtClean="0">
                <a:solidFill>
                  <a:srgbClr val="C00000"/>
                </a:solidFill>
                <a:latin typeface="Trebuchet MS" pitchFamily="34" charset="0"/>
              </a:rPr>
              <a:t> Model</a:t>
            </a:r>
            <a:endParaRPr lang="cs-CZ" sz="3000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Dicke</a:t>
            </a:r>
            <a:r>
              <a:rPr lang="en-GB" sz="32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model of </a:t>
            </a:r>
            <a:r>
              <a:rPr lang="en-GB" sz="32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superradiance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87305" y="1013199"/>
            <a:ext cx="799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GB" sz="1600" dirty="0" smtClean="0">
                <a:latin typeface="Trebuchet MS" pitchFamily="34" charset="0"/>
              </a:rPr>
              <a:t>interaction of a </a:t>
            </a:r>
            <a:r>
              <a:rPr lang="en-GB" sz="1600" b="1" dirty="0" smtClean="0">
                <a:latin typeface="Trebuchet MS" pitchFamily="34" charset="0"/>
              </a:rPr>
              <a:t>single-mode bosonic field</a:t>
            </a:r>
            <a:r>
              <a:rPr lang="en-GB" sz="1600" dirty="0" smtClean="0">
                <a:latin typeface="Trebuchet MS" pitchFamily="34" charset="0"/>
              </a:rPr>
              <a:t> with a </a:t>
            </a:r>
            <a:r>
              <a:rPr lang="en-GB" sz="1600" b="1" dirty="0" smtClean="0">
                <a:latin typeface="Trebuchet MS" pitchFamily="34" charset="0"/>
              </a:rPr>
              <a:t>chain of two-level atoms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4349416" y="2046282"/>
            <a:ext cx="45655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1300" b="0" dirty="0" err="1" smtClean="0">
                <a:latin typeface="Book Antiqua" panose="02040602050305030304" pitchFamily="18" charset="0"/>
              </a:rPr>
              <a:t>R.H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Dicke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Rev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smtClean="0">
                <a:latin typeface="Book Antiqua" panose="02040602050305030304" pitchFamily="18" charset="0"/>
              </a:rPr>
              <a:t>93, 99 (1954)</a:t>
            </a:r>
          </a:p>
          <a:p>
            <a:pPr algn="r" eaLnBrk="1" hangingPunct="1"/>
            <a:r>
              <a:rPr lang="cs-CZ" sz="1300" b="0" dirty="0" smtClean="0">
                <a:latin typeface="Book Antiqua" panose="02040602050305030304" pitchFamily="18" charset="0"/>
              </a:rPr>
              <a:t>K.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Hepp</a:t>
            </a:r>
            <a:r>
              <a:rPr lang="cs-CZ" sz="1300" b="0" dirty="0" smtClean="0">
                <a:latin typeface="Book Antiqua" panose="02040602050305030304" pitchFamily="18" charset="0"/>
              </a:rPr>
              <a:t>, E.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Lieb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smtClean="0">
                <a:latin typeface="Book Antiqua" panose="02040602050305030304" pitchFamily="18" charset="0"/>
              </a:rPr>
              <a:t>76, 360 (1973)</a:t>
            </a:r>
            <a:endParaRPr lang="cs-CZ" sz="1300" b="0" i="1" dirty="0"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62" y="2857827"/>
            <a:ext cx="4447075" cy="21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1641" y="5164319"/>
            <a:ext cx="350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CC3300"/>
                </a:solidFill>
                <a:latin typeface="Trebuchet MS" pitchFamily="34" charset="0"/>
              </a:rPr>
              <a:t>Semiclassical</a:t>
            </a:r>
            <a:r>
              <a:rPr lang="en-GB" sz="2000" dirty="0" smtClean="0">
                <a:solidFill>
                  <a:srgbClr val="CC3300"/>
                </a:solidFill>
                <a:latin typeface="Trebuchet MS" pitchFamily="34" charset="0"/>
              </a:rPr>
              <a:t> Hamiltonian</a:t>
            </a:r>
            <a:endParaRPr lang="cs-CZ" sz="2000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65" y="1429062"/>
            <a:ext cx="5975033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2" y="5582044"/>
            <a:ext cx="7600950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667060" y="3526392"/>
                <a:ext cx="1570644" cy="784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1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0" smtClean="0">
                              <a:latin typeface="Cambria Math"/>
                            </a:rPr>
                            <m:t>𝐉</m:t>
                          </m:r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60" y="3526392"/>
                <a:ext cx="1570644" cy="7846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953164" y="6513634"/>
            <a:ext cx="494262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300" b="0" dirty="0" err="1" smtClean="0">
                <a:latin typeface="Book Antiqua" panose="02040602050305030304" pitchFamily="18" charset="0"/>
              </a:rPr>
              <a:t>M.A</a:t>
            </a:r>
            <a:r>
              <a:rPr lang="cs-CZ" sz="1300" b="0" dirty="0"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latin typeface="Book Antiqua" panose="02040602050305030304" pitchFamily="18" charset="0"/>
              </a:rPr>
              <a:t>Bastarrachea-Magnani</a:t>
            </a:r>
            <a:r>
              <a:rPr lang="cs-CZ" sz="1300" b="0" dirty="0">
                <a:latin typeface="Book Antiqua" panose="02040602050305030304" pitchFamily="18" charset="0"/>
              </a:rPr>
              <a:t> et </a:t>
            </a:r>
            <a:r>
              <a:rPr lang="cs-CZ" sz="1300" b="0" dirty="0" smtClean="0">
                <a:latin typeface="Book Antiqua" panose="02040602050305030304" pitchFamily="18" charset="0"/>
              </a:rPr>
              <a:t>al</a:t>
            </a:r>
            <a:r>
              <a:rPr lang="en-US" sz="1300" b="0" dirty="0" smtClean="0">
                <a:latin typeface="Book Antiqua" panose="02040602050305030304" pitchFamily="18" charset="0"/>
              </a:rPr>
              <a:t>.,</a:t>
            </a:r>
            <a:r>
              <a:rPr lang="cs-CZ" sz="1300" b="0" dirty="0" smtClean="0">
                <a:latin typeface="Book Antiqua" panose="02040602050305030304" pitchFamily="18" charset="0"/>
              </a:rPr>
              <a:t> </a:t>
            </a:r>
            <a:r>
              <a:rPr lang="cs-CZ" sz="1300" b="0" i="1" dirty="0" err="1">
                <a:latin typeface="Book Antiqua" panose="02040602050305030304" pitchFamily="18" charset="0"/>
              </a:rPr>
              <a:t>Phys</a:t>
            </a:r>
            <a:r>
              <a:rPr lang="cs-CZ" sz="1300" b="0" i="1" dirty="0">
                <a:latin typeface="Book Antiqua" panose="02040602050305030304" pitchFamily="18" charset="0"/>
              </a:rPr>
              <a:t>. </a:t>
            </a:r>
            <a:r>
              <a:rPr lang="cs-CZ" sz="1300" b="0" i="1" dirty="0" err="1">
                <a:latin typeface="Book Antiqua" panose="02040602050305030304" pitchFamily="18" charset="0"/>
              </a:rPr>
              <a:t>Rev</a:t>
            </a:r>
            <a:r>
              <a:rPr lang="cs-CZ" sz="1300" b="0" i="1" dirty="0">
                <a:latin typeface="Book Antiqua" panose="02040602050305030304" pitchFamily="18" charset="0"/>
              </a:rPr>
              <a:t>. </a:t>
            </a:r>
            <a:r>
              <a:rPr lang="cs-CZ" sz="1300" b="0" dirty="0">
                <a:latin typeface="Book Antiqua" panose="02040602050305030304" pitchFamily="18" charset="0"/>
              </a:rPr>
              <a:t>A </a:t>
            </a:r>
            <a:r>
              <a:rPr lang="cs-CZ" sz="1300" dirty="0">
                <a:latin typeface="Book Antiqua" panose="02040602050305030304" pitchFamily="18" charset="0"/>
              </a:rPr>
              <a:t>89</a:t>
            </a:r>
            <a:r>
              <a:rPr lang="cs-CZ" sz="1300" b="0" dirty="0">
                <a:latin typeface="Book Antiqua" panose="02040602050305030304" pitchFamily="18" charset="0"/>
              </a:rPr>
              <a:t>, 032101 (2014</a:t>
            </a:r>
            <a:r>
              <a:rPr lang="cs-CZ" sz="1300" b="0" dirty="0" smtClean="0">
                <a:latin typeface="Book Antiqua" panose="02040602050305030304" pitchFamily="18" charset="0"/>
              </a:rPr>
              <a:t>)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796508" y="2110934"/>
                <a:ext cx="3800475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𝑓</m:t>
                    </m:r>
                    <m:r>
                      <a:rPr lang="en-US" sz="16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1600" dirty="0" smtClean="0">
                    <a:latin typeface="Trebuchet MS" pitchFamily="34" charset="0"/>
                  </a:rPr>
                  <a:t> degrees of freedom</a:t>
                </a:r>
                <a:endParaRPr lang="cs-CZ" sz="1600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300"/>
                  </a:spcAft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 b="0" i="0" smtClean="0">
                        <a:latin typeface="Cambria Math"/>
                      </a:rPr>
                      <m:t>SU</m:t>
                    </m:r>
                    <m:d>
                      <m:dPr>
                        <m:ctrlPr>
                          <a:rPr lang="cs-CZ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HW</m:t>
                    </m:r>
                    <m:r>
                      <a:rPr lang="en-US" sz="1600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sz="1600" dirty="0" smtClean="0">
                    <a:latin typeface="Trebuchet MS" pitchFamily="34" charset="0"/>
                  </a:rPr>
                  <a:t> algebra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08" y="2110934"/>
                <a:ext cx="3800475" cy="623248"/>
              </a:xfrm>
              <a:prstGeom prst="rect">
                <a:avLst/>
              </a:prstGeom>
              <a:blipFill rotWithShape="1">
                <a:blip r:embed="rId7"/>
                <a:stretch>
                  <a:fillRect l="-803" t="-3883" b="-106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6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83" y="2925162"/>
            <a:ext cx="7516308" cy="34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4472284" y="6513634"/>
            <a:ext cx="44235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300" b="0" dirty="0" smtClean="0">
                <a:latin typeface="Book Antiqua" panose="02040602050305030304" pitchFamily="18" charset="0"/>
              </a:rPr>
              <a:t>M.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Kloc</a:t>
            </a:r>
            <a:r>
              <a:rPr lang="en-GB" sz="1300" b="0" dirty="0" smtClean="0">
                <a:latin typeface="Book Antiqua" panose="02040602050305030304" pitchFamily="18" charset="0"/>
              </a:rPr>
              <a:t>, P.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Str</a:t>
            </a:r>
            <a:r>
              <a:rPr lang="cs-CZ" sz="1300" b="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b="0" dirty="0" smtClean="0">
                <a:latin typeface="Book Antiqua" panose="02040602050305030304" pitchFamily="18" charset="0"/>
              </a:rPr>
              <a:t>, P. Cejnar,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</a:t>
            </a:r>
            <a:r>
              <a:rPr lang="en-US" sz="1300" b="0" i="1" dirty="0" smtClean="0">
                <a:latin typeface="Book Antiqua" panose="02040602050305030304" pitchFamily="18" charset="0"/>
              </a:rPr>
              <a:t> </a:t>
            </a:r>
            <a:r>
              <a:rPr lang="en-US" sz="1300" dirty="0" smtClean="0">
                <a:latin typeface="Book Antiqua" panose="02040602050305030304" pitchFamily="18" charset="0"/>
              </a:rPr>
              <a:t>382</a:t>
            </a:r>
            <a:r>
              <a:rPr lang="en-US" sz="1300" b="0" dirty="0" smtClean="0">
                <a:latin typeface="Book Antiqua" panose="02040602050305030304" pitchFamily="18" charset="0"/>
              </a:rPr>
              <a:t>, 85 (2017)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p:sp>
        <p:nvSpPr>
          <p:cNvPr id="42" name="Ovál 41"/>
          <p:cNvSpPr/>
          <p:nvPr/>
        </p:nvSpPr>
        <p:spPr>
          <a:xfrm>
            <a:off x="3478220" y="48327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961883" y="1009724"/>
                <a:ext cx="1720504" cy="84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smtClean="0">
                    <a:latin typeface="Trebuchet MS" pitchFamily="34" charset="0"/>
                  </a:rPr>
                  <a:t>another </a:t>
                </a:r>
                <a:r>
                  <a:rPr lang="cs-CZ" sz="1600" dirty="0" err="1" smtClean="0">
                    <a:latin typeface="Trebuchet MS" pitchFamily="34" charset="0"/>
                  </a:rPr>
                  <a:t>integral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of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motion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6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/>
                          </a:rPr>
                          <m:t>M</m:t>
                        </m:r>
                      </m:e>
                    </m:acc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/>
                              </a:rPr>
                              <m:t>b</m:t>
                            </m:r>
                          </m:e>
                        </m:acc>
                      </m:e>
                      <m:sup>
                        <m:r>
                          <a:rPr lang="en-US" sz="1600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16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/>
                              </a:rPr>
                              <m:t>J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</a:rPr>
                      <m:t>+</m:t>
                    </m:r>
                    <m:r>
                      <a:rPr lang="en-US" sz="1600" b="0" i="1" dirty="0" smtClean="0">
                        <a:latin typeface="Cambria Math"/>
                      </a:rPr>
                      <m:t>𝑗</m:t>
                    </m:r>
                  </m:oMath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3" y="1009724"/>
                <a:ext cx="1720504" cy="844270"/>
              </a:xfrm>
              <a:prstGeom prst="rect">
                <a:avLst/>
              </a:prstGeom>
              <a:blipFill rotWithShape="1">
                <a:blip r:embed="rId4"/>
                <a:stretch>
                  <a:fillRect l="-355" t="-2899" b="-4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4035091" y="1096727"/>
                <a:ext cx="4665561" cy="695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600" dirty="0" smtClean="0">
                    <a:latin typeface="Trebuchet MS" pitchFamily="34" charset="0"/>
                  </a:rPr>
                  <a:t>For </a:t>
                </a:r>
                <a:r>
                  <a:rPr lang="cs-CZ" sz="1600" dirty="0" err="1" smtClean="0">
                    <a:latin typeface="Trebuchet MS" pitchFamily="34" charset="0"/>
                  </a:rPr>
                  <a:t>fixed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effectively</a:t>
                </a:r>
                <a:r>
                  <a:rPr lang="cs-CZ" sz="1600" dirty="0" smtClean="0">
                    <a:latin typeface="Trebuchet MS" pitchFamily="34" charset="0"/>
                  </a:rPr>
                  <a:t> 1 </a:t>
                </a:r>
                <a:r>
                  <a:rPr lang="en-US" sz="1600" dirty="0" smtClean="0">
                    <a:latin typeface="Trebuchet MS" pitchFamily="34" charset="0"/>
                  </a:rPr>
                  <a:t>degree of freedom</a:t>
                </a:r>
              </a:p>
              <a:p>
                <a:r>
                  <a:rPr lang="cs-CZ" sz="1600" dirty="0" err="1" smtClean="0">
                    <a:latin typeface="Trebuchet MS" pitchFamily="34" charset="0"/>
                  </a:rPr>
                  <a:t>ESQPT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appears</a:t>
                </a:r>
                <a:r>
                  <a:rPr lang="cs-CZ" sz="1600" dirty="0" smtClean="0">
                    <a:latin typeface="Trebuchet MS" pitchFamily="34" charset="0"/>
                  </a:rPr>
                  <a:t> in </a:t>
                </a:r>
                <a:r>
                  <a:rPr lang="cs-CZ" sz="1600" dirty="0" err="1" smtClean="0">
                    <a:latin typeface="Trebuchet MS" pitchFamily="34" charset="0"/>
                  </a:rPr>
                  <a:t>the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critical</a:t>
                </a:r>
                <a:r>
                  <a:rPr lang="en-US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irrep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/>
                      </a:rPr>
                      <m:t>𝑀</m:t>
                    </m:r>
                    <m:r>
                      <a:rPr lang="cs-CZ" sz="1600" b="0" i="1" smtClean="0">
                        <a:latin typeface="Cambria Math"/>
                      </a:rPr>
                      <m:t>=</m:t>
                    </m:r>
                    <m:r>
                      <a:rPr lang="cs-CZ" sz="1600" b="0" i="1" smtClean="0">
                        <a:latin typeface="Cambria Math"/>
                      </a:rPr>
                      <m:t>𝑁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𝑗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sz="16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91" y="1096727"/>
                <a:ext cx="4665561" cy="695447"/>
              </a:xfrm>
              <a:prstGeom prst="rect">
                <a:avLst/>
              </a:prstGeom>
              <a:blipFill rotWithShape="1">
                <a:blip r:embed="rId5"/>
                <a:stretch>
                  <a:fillRect l="-784" t="-3509" b="-1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Šipka doprava 19"/>
          <p:cNvSpPr/>
          <p:nvPr/>
        </p:nvSpPr>
        <p:spPr>
          <a:xfrm>
            <a:off x="2822366" y="1303749"/>
            <a:ext cx="1038434" cy="236861"/>
          </a:xfrm>
          <a:prstGeom prst="right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829262" y="1007763"/>
            <a:ext cx="7742083" cy="8395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2690962" y="4516677"/>
            <a:ext cx="8354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ESQPT</a:t>
            </a:r>
            <a:endParaRPr lang="cs-CZ" sz="1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761641" y="314182"/>
                <a:ext cx="7883595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533400" indent="-5334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C3300"/>
                        </a:solidFill>
                        <a:latin typeface="Cambria Math"/>
                      </a:rPr>
                      <m:t>𝛿</m:t>
                    </m:r>
                    <m:r>
                      <a:rPr lang="en-US" sz="3200" b="0" i="1" dirty="0" smtClean="0">
                        <a:solidFill>
                          <a:srgbClr val="CC33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GB" sz="3200" b="0" dirty="0" smtClean="0">
                    <a:solidFill>
                      <a:srgbClr val="CC3300"/>
                    </a:solidFill>
                    <a:latin typeface="Trebuchet MS" panose="020B0603020202020204" pitchFamily="34" charset="0"/>
                  </a:rPr>
                  <a:t> integrable regime</a:t>
                </a:r>
                <a:endParaRPr lang="en-US" sz="3200" b="0" dirty="0">
                  <a:solidFill>
                    <a:srgbClr val="CC33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641" y="314182"/>
                <a:ext cx="7883595" cy="536575"/>
              </a:xfrm>
              <a:prstGeom prst="rect">
                <a:avLst/>
              </a:prstGeom>
              <a:blipFill rotWithShape="1">
                <a:blip r:embed="rId6"/>
                <a:stretch>
                  <a:fillRect t="-14773" b="-4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334215" y="1893455"/>
                <a:ext cx="7092134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𝑇𝐶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sup>
                      </m:sSubSup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𝑀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𝑗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15" y="1893455"/>
                <a:ext cx="7092134" cy="8198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3279859"/>
            <a:ext cx="1780638" cy="8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79" y="3279859"/>
            <a:ext cx="1681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19" y="4098134"/>
            <a:ext cx="16383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>
            <a:off x="2442028" y="3289095"/>
            <a:ext cx="9236" cy="83032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6076889" y="3214252"/>
            <a:ext cx="0" cy="83718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10612" y="2749928"/>
            <a:ext cx="1387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rebuchet MS" pitchFamily="34" charset="0"/>
              </a:rPr>
              <a:t>level density</a:t>
            </a:r>
            <a:endParaRPr lang="cs-CZ" sz="1600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6770657" y="2758083"/>
            <a:ext cx="1089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rebuchet MS" pitchFamily="34" charset="0"/>
              </a:rPr>
              <a:t>flow rate</a:t>
            </a:r>
            <a:endParaRPr lang="cs-CZ" sz="1600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4" name="Ovál 53"/>
          <p:cNvSpPr/>
          <p:nvPr/>
        </p:nvSpPr>
        <p:spPr>
          <a:xfrm>
            <a:off x="7131202" y="48420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472757" y="5717308"/>
            <a:ext cx="288338" cy="27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>
            <a:off x="5130074" y="5731157"/>
            <a:ext cx="288338" cy="27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2866305" y="3467700"/>
            <a:ext cx="288338" cy="27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6521086" y="3648841"/>
            <a:ext cx="288338" cy="27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516927" y="2753776"/>
            <a:ext cx="24906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(</a:t>
            </a:r>
            <a:r>
              <a:rPr lang="cs-CZ" sz="15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semiclassical</a:t>
            </a:r>
            <a:r>
              <a:rPr lang="cs-CZ" sz="15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cs-CZ" sz="15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calculation</a:t>
            </a:r>
            <a:r>
              <a:rPr lang="cs-CZ" sz="15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1468799" y="5283132"/>
                <a:ext cx="10628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CC3300"/>
                        </a:solidFill>
                        <a:latin typeface="Cambria Math"/>
                      </a:rPr>
                      <m:t>𝝎</m:t>
                    </m:r>
                    <m:r>
                      <a:rPr lang="en-US" sz="1600" b="1" i="1" smtClean="0">
                        <a:solidFill>
                          <a:srgbClr val="CC33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CC33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CC33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CC33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CC3300"/>
                    </a:solidFill>
                    <a:latin typeface="Trebuchet MS" pitchFamily="34" charset="0"/>
                  </a:rPr>
                  <a:t> detuned</a:t>
                </a:r>
                <a:endParaRPr lang="cs-CZ" sz="1600" b="1" dirty="0" smtClean="0">
                  <a:solidFill>
                    <a:srgbClr val="CC3300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799" y="5283132"/>
                <a:ext cx="1062870" cy="584775"/>
              </a:xfrm>
              <a:prstGeom prst="rect">
                <a:avLst/>
              </a:prstGeom>
              <a:blipFill rotWithShape="1">
                <a:blip r:embed="rId11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761641" y="314182"/>
                <a:ext cx="7883595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533400" indent="-5334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C3300"/>
                        </a:solidFill>
                        <a:latin typeface="Cambria Math"/>
                      </a:rPr>
                      <m:t>𝛿</m:t>
                    </m:r>
                    <m:r>
                      <a:rPr lang="en-US" sz="3200" b="0" i="1" dirty="0" smtClean="0">
                        <a:solidFill>
                          <a:srgbClr val="CC3300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GB" sz="3200" b="0" dirty="0" smtClean="0">
                    <a:solidFill>
                      <a:srgbClr val="CC3300"/>
                    </a:solidFill>
                    <a:latin typeface="Trebuchet MS" panose="020B0603020202020204" pitchFamily="34" charset="0"/>
                  </a:rPr>
                  <a:t> nonintegrable regime</a:t>
                </a:r>
                <a:endParaRPr lang="en-US" sz="3200" b="0" dirty="0">
                  <a:solidFill>
                    <a:srgbClr val="CC33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641" y="314182"/>
                <a:ext cx="7883595" cy="536575"/>
              </a:xfrm>
              <a:prstGeom prst="rect">
                <a:avLst/>
              </a:prstGeom>
              <a:blipFill rotWithShape="1">
                <a:blip r:embed="rId3"/>
                <a:stretch>
                  <a:fillRect t="-14773" b="-4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008063" y="1139028"/>
                <a:ext cx="15697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𝑓</m:t>
                    </m:r>
                    <m:r>
                      <a:rPr lang="en-US" sz="16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1600" dirty="0" smtClean="0">
                    <a:latin typeface="Trebuchet MS" pitchFamily="34" charset="0"/>
                  </a:rPr>
                  <a:t> degrees of freedom</a:t>
                </a:r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63" y="1139028"/>
                <a:ext cx="1569786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4167" r="-2326" b="-114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Šipka doprava 23"/>
          <p:cNvSpPr/>
          <p:nvPr/>
        </p:nvSpPr>
        <p:spPr>
          <a:xfrm>
            <a:off x="2822366" y="1303749"/>
            <a:ext cx="1038434" cy="236861"/>
          </a:xfrm>
          <a:prstGeom prst="right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829262" y="1007763"/>
            <a:ext cx="7742083" cy="8395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239481" y="1108249"/>
            <a:ext cx="3990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Trebuchet MS" pitchFamily="34" charset="0"/>
              </a:rPr>
              <a:t>nonanalyticities</a:t>
            </a:r>
            <a:r>
              <a:rPr lang="en-GB" dirty="0">
                <a:latin typeface="Trebuchet MS" pitchFamily="34" charset="0"/>
              </a:rPr>
              <a:t> appear in the first derivative of </a:t>
            </a:r>
            <a:r>
              <a:rPr lang="en-GB" dirty="0">
                <a:latin typeface="Symbol" panose="05050102010706020507" pitchFamily="18" charset="2"/>
              </a:rPr>
              <a:t>r</a:t>
            </a:r>
            <a:endParaRPr lang="cs-CZ" dirty="0">
              <a:latin typeface="Symbol" panose="05050102010706020507" pitchFamily="18" charset="2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40483" y="2066464"/>
            <a:ext cx="8307438" cy="4194710"/>
            <a:chOff x="540483" y="2158824"/>
            <a:chExt cx="8307438" cy="419471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83" y="2570185"/>
              <a:ext cx="8307438" cy="378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Obdélník 38"/>
            <p:cNvSpPr/>
            <p:nvPr/>
          </p:nvSpPr>
          <p:spPr>
            <a:xfrm>
              <a:off x="937691" y="5671709"/>
              <a:ext cx="288338" cy="27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>
              <a:off x="3586220" y="449962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716008" y="3740578"/>
              <a:ext cx="90588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7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ESQPT</a:t>
              </a:r>
              <a:r>
                <a:rPr lang="en-US" sz="17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</a:t>
              </a:r>
              <a:endParaRPr lang="cs-CZ" sz="1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157132" y="2158824"/>
              <a:ext cx="1387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rebuchet MS" pitchFamily="34" charset="0"/>
                </a:rPr>
                <a:t>level density</a:t>
              </a:r>
              <a:endParaRPr lang="cs-CZ" sz="1600" dirty="0" smtClean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5976361" y="2166979"/>
              <a:ext cx="10894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rebuchet MS" pitchFamily="34" charset="0"/>
                </a:rPr>
                <a:t>flow rate</a:t>
              </a:r>
              <a:endParaRPr lang="cs-CZ" sz="1600" dirty="0" smtClean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3582695" y="4054553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ál 29"/>
            <p:cNvSpPr/>
            <p:nvPr/>
          </p:nvSpPr>
          <p:spPr>
            <a:xfrm>
              <a:off x="3582695" y="2804749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3632400" y="4378191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(2,1)</a:t>
              </a:r>
              <a:endPara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3633601" y="3918873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(2,2)</a:t>
              </a:r>
              <a:endPara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3619416" y="2666622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(2,2)</a:t>
              </a:r>
              <a:endPara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4" name="Ovál 33"/>
            <p:cNvSpPr/>
            <p:nvPr/>
          </p:nvSpPr>
          <p:spPr>
            <a:xfrm>
              <a:off x="7648439" y="451882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7648439" y="406754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7656986" y="2805483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18" y="4610453"/>
              <a:ext cx="2125980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545" y="5577987"/>
              <a:ext cx="1903095" cy="325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966" y="4657005"/>
              <a:ext cx="2120265" cy="127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Přímá spojnice 6"/>
            <p:cNvCxnSpPr/>
            <p:nvPr/>
          </p:nvCxnSpPr>
          <p:spPr>
            <a:xfrm flipH="1">
              <a:off x="2229800" y="4721657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 flipH="1">
              <a:off x="2391436" y="4726281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 flipH="1">
              <a:off x="2816292" y="4717045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flipH="1">
              <a:off x="6317220" y="4744753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 flipH="1">
              <a:off x="6488092" y="4758613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 flipH="1">
              <a:off x="6912948" y="4758613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ál 45"/>
            <p:cNvSpPr/>
            <p:nvPr/>
          </p:nvSpPr>
          <p:spPr>
            <a:xfrm>
              <a:off x="1699708" y="4048030"/>
              <a:ext cx="108000" cy="108000"/>
            </a:xfrm>
            <a:prstGeom prst="ellipse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971119" y="3869963"/>
              <a:ext cx="99899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b="1" dirty="0" err="1" smtClean="0">
                  <a:solidFill>
                    <a:srgbClr val="0000B4"/>
                  </a:solidFill>
                  <a:latin typeface="Trebuchet MS" pitchFamily="34" charset="0"/>
                </a:rPr>
                <a:t>QPT</a:t>
              </a:r>
              <a:r>
                <a:rPr lang="en-GB" sz="1500" b="1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</a:p>
            <a:p>
              <a:pPr algn="ctr"/>
              <a:r>
                <a:rPr lang="en-GB" sz="1500" b="1" dirty="0" smtClean="0">
                  <a:solidFill>
                    <a:srgbClr val="0000B4"/>
                  </a:solidFill>
                  <a:latin typeface="Trebuchet MS" pitchFamily="34" charset="0"/>
                </a:rPr>
                <a:t>2</a:t>
              </a:r>
              <a:r>
                <a:rPr lang="en-GB" sz="1500" b="1" baseline="30000" dirty="0" smtClean="0">
                  <a:solidFill>
                    <a:srgbClr val="0000B4"/>
                  </a:solidFill>
                  <a:latin typeface="Trebuchet MS" pitchFamily="34" charset="0"/>
                </a:rPr>
                <a:t>nd</a:t>
              </a:r>
              <a:r>
                <a:rPr lang="en-GB" sz="1500" b="1" dirty="0" smtClean="0">
                  <a:solidFill>
                    <a:srgbClr val="0000B4"/>
                  </a:solidFill>
                  <a:latin typeface="Trebuchet MS" pitchFamily="34" charset="0"/>
                </a:rPr>
                <a:t> order</a:t>
              </a:r>
              <a:endParaRPr lang="cs-CZ" sz="1500" b="1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</p:grp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4472284" y="6513634"/>
            <a:ext cx="44235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300" b="0" dirty="0" smtClean="0">
                <a:latin typeface="Book Antiqua" panose="02040602050305030304" pitchFamily="18" charset="0"/>
              </a:rPr>
              <a:t>M.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Kloc</a:t>
            </a:r>
            <a:r>
              <a:rPr lang="en-GB" sz="1300" b="0" dirty="0" smtClean="0">
                <a:latin typeface="Book Antiqua" panose="02040602050305030304" pitchFamily="18" charset="0"/>
              </a:rPr>
              <a:t>, P.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Str</a:t>
            </a:r>
            <a:r>
              <a:rPr lang="cs-CZ" sz="1300" b="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b="0" dirty="0" smtClean="0">
                <a:latin typeface="Book Antiqua" panose="02040602050305030304" pitchFamily="18" charset="0"/>
              </a:rPr>
              <a:t>, P. Cejnar,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</a:t>
            </a:r>
            <a:r>
              <a:rPr lang="en-US" sz="1300" b="0" i="1" dirty="0" smtClean="0">
                <a:latin typeface="Book Antiqua" panose="02040602050305030304" pitchFamily="18" charset="0"/>
              </a:rPr>
              <a:t> </a:t>
            </a:r>
            <a:r>
              <a:rPr lang="en-US" sz="1300" dirty="0" smtClean="0">
                <a:latin typeface="Book Antiqua" panose="02040602050305030304" pitchFamily="18" charset="0"/>
              </a:rPr>
              <a:t>382</a:t>
            </a:r>
            <a:r>
              <a:rPr lang="en-US" sz="1300" b="0" dirty="0" smtClean="0">
                <a:latin typeface="Book Antiqua" panose="02040602050305030304" pitchFamily="18" charset="0"/>
              </a:rPr>
              <a:t>, 85 (2017)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61510" y="2004908"/>
                <a:ext cx="12838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𝜹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cs-CZ" sz="2400" b="1" dirty="0" smtClean="0">
                  <a:solidFill>
                    <a:srgbClr val="C00000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10" y="2004908"/>
                <a:ext cx="128385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2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540483" y="2074619"/>
            <a:ext cx="8307438" cy="4186555"/>
            <a:chOff x="540483" y="2166979"/>
            <a:chExt cx="8307438" cy="41865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83" y="2570185"/>
              <a:ext cx="8307438" cy="378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Obdélník 38"/>
            <p:cNvSpPr/>
            <p:nvPr/>
          </p:nvSpPr>
          <p:spPr>
            <a:xfrm>
              <a:off x="937691" y="5671709"/>
              <a:ext cx="288338" cy="27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>
              <a:off x="3586220" y="449962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716008" y="3740578"/>
              <a:ext cx="90588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7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ESQPT</a:t>
              </a:r>
              <a:r>
                <a:rPr lang="en-US" sz="17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</a:t>
              </a:r>
              <a:endParaRPr lang="cs-CZ" sz="1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5976361" y="2166979"/>
              <a:ext cx="10894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rebuchet MS" pitchFamily="34" charset="0"/>
                </a:rPr>
                <a:t>flow rate</a:t>
              </a:r>
              <a:endParaRPr lang="cs-CZ" sz="1600" dirty="0" smtClean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3582695" y="4054553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ál 29"/>
            <p:cNvSpPr/>
            <p:nvPr/>
          </p:nvSpPr>
          <p:spPr>
            <a:xfrm>
              <a:off x="3582695" y="2804749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3632400" y="4378191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(2,1)</a:t>
              </a:r>
              <a:endPara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3633601" y="3918873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(2,2)</a:t>
              </a:r>
              <a:endPara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3619416" y="2666622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(2,2)</a:t>
              </a:r>
              <a:endPara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4" name="Ovál 33"/>
            <p:cNvSpPr/>
            <p:nvPr/>
          </p:nvSpPr>
          <p:spPr>
            <a:xfrm>
              <a:off x="7648439" y="451882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7648439" y="406754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7656986" y="2805483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18" y="4610453"/>
              <a:ext cx="2125980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545" y="5577987"/>
              <a:ext cx="1903095" cy="325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966" y="4657005"/>
              <a:ext cx="2120265" cy="127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Přímá spojnice 6"/>
            <p:cNvCxnSpPr/>
            <p:nvPr/>
          </p:nvCxnSpPr>
          <p:spPr>
            <a:xfrm flipH="1">
              <a:off x="2229800" y="4721657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 flipH="1">
              <a:off x="2391436" y="4726281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 flipH="1">
              <a:off x="2816292" y="4717045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flipH="1">
              <a:off x="6317220" y="4744753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 flipH="1">
              <a:off x="6488092" y="4758613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 flipH="1">
              <a:off x="6912948" y="4758613"/>
              <a:ext cx="9236" cy="83032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ál 45"/>
            <p:cNvSpPr/>
            <p:nvPr/>
          </p:nvSpPr>
          <p:spPr>
            <a:xfrm>
              <a:off x="1699708" y="4048030"/>
              <a:ext cx="108000" cy="108000"/>
            </a:xfrm>
            <a:prstGeom prst="ellipse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971119" y="3869963"/>
              <a:ext cx="99899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b="1" dirty="0" err="1" smtClean="0">
                  <a:solidFill>
                    <a:srgbClr val="0000B4"/>
                  </a:solidFill>
                  <a:latin typeface="Trebuchet MS" pitchFamily="34" charset="0"/>
                </a:rPr>
                <a:t>QPT</a:t>
              </a:r>
              <a:r>
                <a:rPr lang="en-GB" sz="1500" b="1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</a:p>
            <a:p>
              <a:pPr algn="ctr"/>
              <a:r>
                <a:rPr lang="en-GB" sz="1500" b="1" dirty="0" smtClean="0">
                  <a:solidFill>
                    <a:srgbClr val="0000B4"/>
                  </a:solidFill>
                  <a:latin typeface="Trebuchet MS" pitchFamily="34" charset="0"/>
                </a:rPr>
                <a:t>2</a:t>
              </a:r>
              <a:r>
                <a:rPr lang="en-GB" sz="1500" b="1" baseline="30000" dirty="0" smtClean="0">
                  <a:solidFill>
                    <a:srgbClr val="0000B4"/>
                  </a:solidFill>
                  <a:latin typeface="Trebuchet MS" pitchFamily="34" charset="0"/>
                </a:rPr>
                <a:t>nd</a:t>
              </a:r>
              <a:r>
                <a:rPr lang="en-GB" sz="1500" b="1" dirty="0" smtClean="0">
                  <a:solidFill>
                    <a:srgbClr val="0000B4"/>
                  </a:solidFill>
                  <a:latin typeface="Trebuchet MS" pitchFamily="34" charset="0"/>
                </a:rPr>
                <a:t> order</a:t>
              </a:r>
              <a:endParaRPr lang="cs-CZ" sz="1500" b="1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</p:grpSp>
      <p:sp>
        <p:nvSpPr>
          <p:cNvPr id="5" name="Obdélník 4"/>
          <p:cNvSpPr/>
          <p:nvPr/>
        </p:nvSpPr>
        <p:spPr>
          <a:xfrm>
            <a:off x="350982" y="2243896"/>
            <a:ext cx="4535054" cy="426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Flow</a:t>
            </a:r>
            <a:r>
              <a:rPr lang="cs-CZ" sz="32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rate</a:t>
            </a:r>
            <a:r>
              <a:rPr lang="cs-CZ" sz="32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from</a:t>
            </a:r>
            <a:r>
              <a:rPr lang="cs-CZ" sz="32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quantum</a:t>
            </a:r>
            <a:r>
              <a:rPr lang="cs-CZ" sz="32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spectrum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4472284" y="6513634"/>
            <a:ext cx="44235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300" b="0" dirty="0" smtClean="0">
                <a:latin typeface="Book Antiqua" panose="02040602050305030304" pitchFamily="18" charset="0"/>
              </a:rPr>
              <a:t>M.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Kloc</a:t>
            </a:r>
            <a:r>
              <a:rPr lang="en-GB" sz="1300" b="0" dirty="0" smtClean="0">
                <a:latin typeface="Book Antiqua" panose="02040602050305030304" pitchFamily="18" charset="0"/>
              </a:rPr>
              <a:t>, P.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Str</a:t>
            </a:r>
            <a:r>
              <a:rPr lang="cs-CZ" sz="1300" b="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b="0" dirty="0" smtClean="0">
                <a:latin typeface="Book Antiqua" panose="02040602050305030304" pitchFamily="18" charset="0"/>
              </a:rPr>
              <a:t>, P. Cejnar,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</a:t>
            </a:r>
            <a:r>
              <a:rPr lang="en-US" sz="1300" b="0" i="1" dirty="0" smtClean="0">
                <a:latin typeface="Book Antiqua" panose="02040602050305030304" pitchFamily="18" charset="0"/>
              </a:rPr>
              <a:t> </a:t>
            </a:r>
            <a:r>
              <a:rPr lang="en-US" sz="1300" dirty="0" smtClean="0">
                <a:latin typeface="Book Antiqua" panose="02040602050305030304" pitchFamily="18" charset="0"/>
              </a:rPr>
              <a:t>382</a:t>
            </a:r>
            <a:r>
              <a:rPr lang="en-US" sz="1300" b="0" dirty="0" smtClean="0">
                <a:latin typeface="Book Antiqua" panose="02040602050305030304" pitchFamily="18" charset="0"/>
              </a:rPr>
              <a:t>, 85 (2017)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3" y="949664"/>
            <a:ext cx="4852046" cy="409941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34113" y="53119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</a:t>
            </a:r>
            <a:r>
              <a:rPr lang="cs-CZ" sz="15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icke</a:t>
            </a:r>
            <a:endParaRPr lang="cs-CZ" sz="15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7416780" y="4026991"/>
            <a:ext cx="161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</a:t>
            </a:r>
            <a:r>
              <a:rPr lang="cs-CZ" sz="15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avis</a:t>
            </a:r>
            <a:r>
              <a:rPr lang="cs-CZ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</a:t>
            </a:r>
            <a:r>
              <a:rPr lang="cs-CZ" sz="15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ummings</a:t>
            </a:r>
            <a:endParaRPr lang="cs-CZ" sz="15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400511" y="327888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</a:t>
            </a:r>
            <a:r>
              <a:rPr lang="cs-CZ" sz="15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ormal</a:t>
            </a:r>
            <a:endParaRPr lang="cs-CZ" sz="15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6994750" y="241456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</a:t>
            </a:r>
            <a:r>
              <a:rPr lang="cs-CZ" sz="15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uperradiant</a:t>
            </a:r>
            <a:endParaRPr lang="cs-CZ" sz="15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246686" y="5274965"/>
                <a:ext cx="3057236" cy="99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>
                    <a:latin typeface="Trebuchet MS" pitchFamily="34" charset="0"/>
                  </a:rPr>
                  <a:t>Hellmann-Feynman </a:t>
                </a:r>
                <a:r>
                  <a:rPr lang="cs-CZ" sz="1600" dirty="0" err="1" smtClean="0">
                    <a:latin typeface="Trebuchet MS" pitchFamily="34" charset="0"/>
                  </a:rPr>
                  <a:t>formula</a:t>
                </a:r>
                <a:r>
                  <a:rPr lang="cs-CZ" sz="1600" dirty="0" smtClean="0">
                    <a:latin typeface="Trebuchet MS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𝑑𝐻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86" y="5274965"/>
                <a:ext cx="3057236" cy="997966"/>
              </a:xfrm>
              <a:prstGeom prst="rect">
                <a:avLst/>
              </a:prstGeom>
              <a:blipFill rotWithShape="1">
                <a:blip r:embed="rId8"/>
                <a:stretch>
                  <a:fillRect l="-1198" t="-24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SNÍH V PR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102320"/>
            <a:ext cx="6085228" cy="40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SNÍH V PRA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18" y="3983133"/>
            <a:ext cx="5252036" cy="27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6" y="1840355"/>
            <a:ext cx="8557975" cy="459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Chaos in the </a:t>
            </a:r>
            <a:r>
              <a:rPr lang="en-US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Dicke</a:t>
            </a:r>
            <a:r>
              <a:rPr lang="en-US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model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15012" y="969818"/>
            <a:ext cx="7636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C00000"/>
                </a:solidFill>
                <a:latin typeface="Trebuchet MS" pitchFamily="34" charset="0"/>
              </a:rPr>
              <a:t>Nonintegrability</a:t>
            </a:r>
            <a:r>
              <a:rPr lang="en-GB" sz="1600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– allows one to study connection between the </a:t>
            </a:r>
            <a:r>
              <a:rPr lang="en-GB" sz="1600" dirty="0" err="1" smtClean="0">
                <a:latin typeface="Trebuchet MS" pitchFamily="34" charset="0"/>
              </a:rPr>
              <a:t>ESQPTs</a:t>
            </a:r>
            <a:r>
              <a:rPr lang="en-GB" sz="1600" dirty="0" smtClean="0">
                <a:latin typeface="Trebuchet MS" pitchFamily="34" charset="0"/>
              </a:rPr>
              <a:t> and </a:t>
            </a:r>
            <a:r>
              <a:rPr lang="en-GB" sz="1600" dirty="0" smtClean="0">
                <a:solidFill>
                  <a:srgbClr val="FF0000"/>
                </a:solidFill>
                <a:latin typeface="Trebuchet MS" pitchFamily="34" charset="0"/>
              </a:rPr>
              <a:t>chaos</a:t>
            </a:r>
            <a:endParaRPr lang="cs-CZ" sz="16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472284" y="6513634"/>
            <a:ext cx="44235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300" b="0" dirty="0" smtClean="0">
                <a:latin typeface="Book Antiqua" panose="02040602050305030304" pitchFamily="18" charset="0"/>
              </a:rPr>
              <a:t>M.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Kloc</a:t>
            </a:r>
            <a:r>
              <a:rPr lang="en-GB" sz="1300" b="0" dirty="0" smtClean="0">
                <a:latin typeface="Book Antiqua" panose="02040602050305030304" pitchFamily="18" charset="0"/>
              </a:rPr>
              <a:t>, P.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Str</a:t>
            </a:r>
            <a:r>
              <a:rPr lang="cs-CZ" sz="1300" b="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b="0" dirty="0" smtClean="0">
                <a:latin typeface="Book Antiqua" panose="02040602050305030304" pitchFamily="18" charset="0"/>
              </a:rPr>
              <a:t>, P. Cejnar,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</a:t>
            </a:r>
            <a:r>
              <a:rPr lang="en-US" sz="1300" b="0" i="1" dirty="0" smtClean="0">
                <a:latin typeface="Book Antiqua" panose="02040602050305030304" pitchFamily="18" charset="0"/>
              </a:rPr>
              <a:t> </a:t>
            </a:r>
            <a:r>
              <a:rPr lang="en-US" sz="1300" dirty="0" smtClean="0">
                <a:latin typeface="Book Antiqua" panose="02040602050305030304" pitchFamily="18" charset="0"/>
              </a:rPr>
              <a:t>382</a:t>
            </a:r>
            <a:r>
              <a:rPr lang="en-US" sz="1300" b="0" dirty="0" smtClean="0">
                <a:latin typeface="Book Antiqua" panose="02040602050305030304" pitchFamily="18" charset="0"/>
              </a:rPr>
              <a:t>, 85 (2017)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597892" y="1362149"/>
                <a:ext cx="1385454" cy="573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892" y="1362149"/>
                <a:ext cx="1385454" cy="5731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516257" y="1355655"/>
                <a:ext cx="1385454" cy="573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57" y="1355655"/>
                <a:ext cx="1385454" cy="5731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958108" y="2663033"/>
            <a:ext cx="5181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339933"/>
                </a:solidFill>
                <a:latin typeface="Trebuchet MS" pitchFamily="34" charset="0"/>
              </a:rPr>
              <a:t>ESQPT</a:t>
            </a:r>
            <a:endParaRPr lang="en-GB" sz="4000" dirty="0" smtClean="0">
              <a:solidFill>
                <a:srgbClr val="339933"/>
              </a:solidFill>
              <a:latin typeface="Trebuchet MS" pitchFamily="34" charset="0"/>
            </a:endParaRPr>
          </a:p>
          <a:p>
            <a:pPr algn="ctr"/>
            <a:r>
              <a:rPr lang="en-GB" sz="3000" dirty="0" smtClean="0">
                <a:solidFill>
                  <a:srgbClr val="339933"/>
                </a:solidFill>
                <a:latin typeface="Trebuchet MS" pitchFamily="34" charset="0"/>
              </a:rPr>
              <a:t>and </a:t>
            </a:r>
            <a:r>
              <a:rPr lang="en-GB" sz="3000" dirty="0" err="1" smtClean="0">
                <a:solidFill>
                  <a:srgbClr val="339933"/>
                </a:solidFill>
                <a:latin typeface="Trebuchet MS" pitchFamily="34" charset="0"/>
              </a:rPr>
              <a:t>Monodromy</a:t>
            </a:r>
            <a:endParaRPr lang="cs-CZ" sz="3000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err="1" smtClean="0">
                <a:solidFill>
                  <a:srgbClr val="339933"/>
                </a:solidFill>
                <a:latin typeface="Trebuchet MS" panose="020B0603020202020204" pitchFamily="34" charset="0"/>
              </a:rPr>
              <a:t>Monodromy</a:t>
            </a:r>
            <a:endParaRPr lang="en-US" sz="2400" b="0" dirty="0">
              <a:solidFill>
                <a:srgbClr val="339933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3118" y="915413"/>
            <a:ext cx="7458010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itchFamily="34" charset="0"/>
              </a:rPr>
              <a:t>existence of singular tori splitting the phase space into two parts with analytically non-connectable types of </a:t>
            </a:r>
            <a:r>
              <a:rPr lang="en-US" dirty="0" smtClean="0">
                <a:latin typeface="Trebuchet MS" pitchFamily="34" charset="0"/>
              </a:rPr>
              <a:t>motion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itchFamily="34" charset="0"/>
              </a:rPr>
              <a:t>induced by unstable equilibrium points of </a:t>
            </a:r>
            <a:r>
              <a:rPr lang="en-US" b="1" dirty="0" err="1" smtClean="0">
                <a:latin typeface="Trebuchet MS" pitchFamily="34" charset="0"/>
              </a:rPr>
              <a:t>integrable</a:t>
            </a:r>
            <a:r>
              <a:rPr lang="en-US" dirty="0" smtClean="0">
                <a:latin typeface="Trebuchet MS" pitchFamily="34" charset="0"/>
              </a:rPr>
              <a:t> Hamiltonian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10" name="Picture 7" descr="http://mathforum.org/mathimages/imgUpload/Pendulum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45" y="2053509"/>
            <a:ext cx="1541222" cy="19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631048" y="2697719"/>
                <a:ext cx="4070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339933"/>
                    </a:solidFill>
                    <a:latin typeface="Trebuchet MS" pitchFamily="34" charset="0"/>
                  </a:rPr>
                  <a:t>Example</a:t>
                </a:r>
                <a:r>
                  <a:rPr lang="en-US" sz="1600" dirty="0" smtClean="0">
                    <a:latin typeface="Trebuchet MS" pitchFamily="34" charset="0"/>
                  </a:rPr>
                  <a:t>: spherical pendulum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𝑓</m:t>
                    </m:r>
                    <m:r>
                      <a:rPr lang="en-US" sz="1600" b="0" i="1" smtClean="0">
                        <a:latin typeface="Cambria Math"/>
                      </a:rPr>
                      <m:t>=2</m:t>
                    </m:r>
                  </m:oMath>
                </a14:m>
                <a:endParaRPr lang="en-US" sz="1600" b="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48" y="2697719"/>
                <a:ext cx="407075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900" t="-7273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Skupina 25"/>
          <p:cNvGrpSpPr/>
          <p:nvPr/>
        </p:nvGrpSpPr>
        <p:grpSpPr>
          <a:xfrm>
            <a:off x="468925" y="4044002"/>
            <a:ext cx="7126206" cy="2409334"/>
            <a:chOff x="1241939" y="4044002"/>
            <a:chExt cx="7126206" cy="2409334"/>
          </a:xfrm>
        </p:grpSpPr>
        <p:grpSp>
          <p:nvGrpSpPr>
            <p:cNvPr id="19" name="Skupina 18"/>
            <p:cNvGrpSpPr/>
            <p:nvPr/>
          </p:nvGrpSpPr>
          <p:grpSpPr>
            <a:xfrm>
              <a:off x="1993633" y="4316024"/>
              <a:ext cx="4550683" cy="2137312"/>
              <a:chOff x="2911581" y="3605342"/>
              <a:chExt cx="4550683" cy="2137312"/>
            </a:xfrm>
          </p:grpSpPr>
          <p:pic>
            <p:nvPicPr>
              <p:cNvPr id="4098" name="Picture 2" descr="https://i.stack.imgur.com/dd8p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187" y="3676499"/>
                <a:ext cx="4145077" cy="1621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Přímá spojnice se šipkou 12"/>
              <p:cNvCxnSpPr/>
              <p:nvPr/>
            </p:nvCxnSpPr>
            <p:spPr>
              <a:xfrm flipV="1">
                <a:off x="4468575" y="5569530"/>
                <a:ext cx="1708421" cy="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/>
              <p:cNvCxnSpPr/>
              <p:nvPr/>
            </p:nvCxnSpPr>
            <p:spPr>
              <a:xfrm flipV="1">
                <a:off x="3045869" y="4010893"/>
                <a:ext cx="0" cy="102062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/>
              <p:cNvSpPr txBox="1"/>
              <p:nvPr/>
            </p:nvSpPr>
            <p:spPr>
              <a:xfrm>
                <a:off x="2911581" y="3605342"/>
                <a:ext cx="37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Trebuchet MS" pitchFamily="34" charset="0"/>
                  </a:rPr>
                  <a:t>p</a:t>
                </a:r>
                <a:endParaRPr lang="cs-CZ" sz="1600" b="1" i="1" dirty="0" smtClean="0">
                  <a:latin typeface="Trebuchet MS" pitchFamily="34" charset="0"/>
                </a:endParaRP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6213584" y="5404100"/>
                <a:ext cx="37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Trebuchet MS" pitchFamily="34" charset="0"/>
                  </a:rPr>
                  <a:t>x</a:t>
                </a:r>
                <a:endParaRPr lang="cs-CZ" sz="1600" b="1" i="1" dirty="0" smtClean="0">
                  <a:latin typeface="Trebuchet MS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/>
                <p:cNvSpPr txBox="1"/>
                <p:nvPr/>
              </p:nvSpPr>
              <p:spPr>
                <a:xfrm>
                  <a:off x="1241939" y="4044002"/>
                  <a:ext cx="62579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Trebuchet MS" pitchFamily="34" charset="0"/>
                    </a:rPr>
                    <a:t>Phase portrait for a trajectory with angular momentum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𝑀</m:t>
                      </m:r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a14:m>
                  <a:endParaRPr lang="cs-CZ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939" y="4044002"/>
                  <a:ext cx="6257995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85" t="-7143" b="-1964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ovéPole 21"/>
            <p:cNvSpPr txBox="1"/>
            <p:nvPr/>
          </p:nvSpPr>
          <p:spPr>
            <a:xfrm>
              <a:off x="6862610" y="4661360"/>
              <a:ext cx="143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rebuchet MS" pitchFamily="34" charset="0"/>
                </a:rPr>
                <a:t>pinched torus</a:t>
              </a:r>
              <a:endParaRPr lang="cs-CZ" sz="1600" dirty="0" smtClean="0">
                <a:latin typeface="Trebuchet MS" pitchFamily="34" charset="0"/>
              </a:endParaRPr>
            </a:p>
          </p:txBody>
        </p:sp>
        <p:sp>
          <p:nvSpPr>
            <p:cNvPr id="23" name="Zaoblený obdélníkový popisek 22"/>
            <p:cNvSpPr/>
            <p:nvPr/>
          </p:nvSpPr>
          <p:spPr>
            <a:xfrm>
              <a:off x="6779491" y="4654578"/>
              <a:ext cx="1588654" cy="363808"/>
            </a:xfrm>
            <a:prstGeom prst="wedgeRoundRectCallout">
              <a:avLst>
                <a:gd name="adj1" fmla="val -88275"/>
                <a:gd name="adj2" fmla="val 67043"/>
                <a:gd name="adj3" fmla="val 16667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6053612" y="5185703"/>
            <a:ext cx="31036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rebuchet MS" pitchFamily="34" charset="0"/>
              </a:rPr>
              <a:t>- prevents introducing global action-angle variables in the whole phase space</a:t>
            </a:r>
            <a:endParaRPr lang="cs-CZ" sz="15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68" y="4277549"/>
            <a:ext cx="2834164" cy="20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6" y="2851864"/>
            <a:ext cx="3853339" cy="291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err="1" smtClean="0">
                <a:solidFill>
                  <a:srgbClr val="339933"/>
                </a:solidFill>
                <a:latin typeface="Trebuchet MS" panose="020B0603020202020204" pitchFamily="34" charset="0"/>
              </a:rPr>
              <a:t>Monodromy</a:t>
            </a:r>
            <a:r>
              <a:rPr lang="en-US" sz="3200" b="0" u="sng" dirty="0" smtClean="0">
                <a:solidFill>
                  <a:srgbClr val="339933"/>
                </a:solidFill>
                <a:latin typeface="Trebuchet MS" panose="020B0603020202020204" pitchFamily="34" charset="0"/>
              </a:rPr>
              <a:t> in the </a:t>
            </a:r>
            <a:r>
              <a:rPr lang="en-US" sz="3200" b="0" u="sng" dirty="0" err="1" smtClean="0">
                <a:solidFill>
                  <a:srgbClr val="339933"/>
                </a:solidFill>
                <a:latin typeface="Trebuchet MS" panose="020B0603020202020204" pitchFamily="34" charset="0"/>
              </a:rPr>
              <a:t>Dicke</a:t>
            </a:r>
            <a:r>
              <a:rPr lang="en-US" sz="3200" b="0" u="sng" dirty="0" smtClean="0">
                <a:solidFill>
                  <a:srgbClr val="339933"/>
                </a:solidFill>
                <a:latin typeface="Trebuchet MS" panose="020B0603020202020204" pitchFamily="34" charset="0"/>
              </a:rPr>
              <a:t> model</a:t>
            </a:r>
            <a:endParaRPr lang="en-US" sz="2400" b="0" dirty="0">
              <a:solidFill>
                <a:srgbClr val="339933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477815" y="962775"/>
                <a:ext cx="6226768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𝑇𝐶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𝜆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𝑀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𝑗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15" y="962775"/>
                <a:ext cx="6226768" cy="7288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94" y="2502889"/>
            <a:ext cx="2944178" cy="19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461126" y="1930357"/>
            <a:ext cx="36668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B4"/>
                </a:solidFill>
                <a:latin typeface="Trebuchet MS" pitchFamily="34" charset="0"/>
              </a:rPr>
              <a:t>energy surfaces</a:t>
            </a:r>
            <a:endParaRPr lang="cs-CZ" sz="16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340322" y="2543092"/>
            <a:ext cx="288338" cy="27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349558" y="4307046"/>
            <a:ext cx="288338" cy="27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730379" y="1930357"/>
                <a:ext cx="44338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B4"/>
                    </a:solidFill>
                    <a:latin typeface="Trebuchet MS" pitchFamily="34" charset="0"/>
                  </a:rPr>
                  <a:t>critical trajectory on the pinched torus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B4"/>
                        </a:solidFill>
                        <a:latin typeface="Cambria Math"/>
                      </a:rPr>
                      <m:t>𝑀</m:t>
                    </m:r>
                    <m:r>
                      <a:rPr lang="en-US" sz="1600" b="0" i="1" smtClean="0">
                        <a:solidFill>
                          <a:srgbClr val="0000B4"/>
                        </a:solidFill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B4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cs-CZ" sz="1600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379" y="1930357"/>
                <a:ext cx="4433883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825" t="-7273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49580" y="3335466"/>
                <a:ext cx="9566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𝝎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 tuned</a:t>
                </a:r>
                <a:endParaRPr lang="cs-CZ" sz="1600" b="1" dirty="0" smtClean="0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" y="3335466"/>
                <a:ext cx="956660" cy="584775"/>
              </a:xfrm>
              <a:prstGeom prst="rect">
                <a:avLst/>
              </a:prstGeom>
              <a:blipFill rotWithShape="1">
                <a:blip r:embed="rId8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396475" y="4580547"/>
                <a:ext cx="10628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𝝎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 detuned</a:t>
                </a:r>
                <a:endParaRPr lang="cs-CZ" sz="1600" b="1" dirty="0" smtClean="0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75" y="4580547"/>
                <a:ext cx="1062870" cy="584775"/>
              </a:xfrm>
              <a:prstGeom prst="rect">
                <a:avLst/>
              </a:prstGeom>
              <a:blipFill rotWithShape="1">
                <a:blip r:embed="rId9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597885" y="2722850"/>
                <a:ext cx="115455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𝑀</m:t>
                      </m:r>
                      <m:r>
                        <a:rPr lang="en-US" sz="1600" b="0" i="1" smtClean="0">
                          <a:latin typeface="Cambria Math"/>
                        </a:rPr>
                        <m:t>=0.9</m:t>
                      </m:r>
                      <m:r>
                        <a:rPr lang="en-US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885" y="2722850"/>
                <a:ext cx="115455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826691" y="2722406"/>
                <a:ext cx="109876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𝑀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691" y="2722406"/>
                <a:ext cx="1098768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3897391" y="2728767"/>
                <a:ext cx="135348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𝑀</m:t>
                      </m:r>
                      <m:r>
                        <a:rPr lang="en-US" sz="1600" b="0" i="1" smtClean="0">
                          <a:latin typeface="Cambria Math"/>
                        </a:rPr>
                        <m:t>=1.1</m:t>
                      </m:r>
                      <m:r>
                        <a:rPr lang="en-US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91" y="2728767"/>
                <a:ext cx="1353486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969843" y="6421274"/>
            <a:ext cx="5972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300" b="0" dirty="0" smtClean="0">
                <a:latin typeface="Book Antiqua" panose="02040602050305030304" pitchFamily="18" charset="0"/>
              </a:rPr>
              <a:t>O. </a:t>
            </a:r>
            <a:r>
              <a:rPr lang="en-US" sz="1300" b="0" dirty="0" err="1" smtClean="0">
                <a:latin typeface="Book Antiqua" panose="02040602050305030304" pitchFamily="18" charset="0"/>
              </a:rPr>
              <a:t>Babelon</a:t>
            </a:r>
            <a:r>
              <a:rPr lang="en-US" sz="1300" b="0" dirty="0" smtClean="0">
                <a:latin typeface="Book Antiqua" panose="02040602050305030304" pitchFamily="18" charset="0"/>
              </a:rPr>
              <a:t>, L. </a:t>
            </a:r>
            <a:r>
              <a:rPr lang="en-US" sz="1300" b="0" dirty="0" err="1" smtClean="0">
                <a:latin typeface="Book Antiqua" panose="02040602050305030304" pitchFamily="18" charset="0"/>
              </a:rPr>
              <a:t>Cantini</a:t>
            </a:r>
            <a:r>
              <a:rPr lang="en-US" sz="1300" b="0" dirty="0" smtClean="0">
                <a:latin typeface="Book Antiqua" panose="02040602050305030304" pitchFamily="18" charset="0"/>
              </a:rPr>
              <a:t>, B. </a:t>
            </a:r>
            <a:r>
              <a:rPr lang="en-US" sz="1300" b="0" dirty="0" err="1" smtClean="0">
                <a:latin typeface="Book Antiqua" panose="02040602050305030304" pitchFamily="18" charset="0"/>
              </a:rPr>
              <a:t>Doucot</a:t>
            </a:r>
            <a:r>
              <a:rPr lang="en-US" sz="1300" b="0" dirty="0" smtClean="0">
                <a:latin typeface="Book Antiqua" panose="02040602050305030304" pitchFamily="18" charset="0"/>
              </a:rPr>
              <a:t>, </a:t>
            </a:r>
            <a:r>
              <a:rPr lang="en-US" sz="1300" b="0" i="1" dirty="0" smtClean="0">
                <a:latin typeface="Book Antiqua" panose="02040602050305030304" pitchFamily="18" charset="0"/>
              </a:rPr>
              <a:t>J. Stat. Mech. </a:t>
            </a:r>
            <a:r>
              <a:rPr lang="en-US" sz="1300" dirty="0" smtClean="0">
                <a:latin typeface="Book Antiqua" panose="02040602050305030304" pitchFamily="18" charset="0"/>
              </a:rPr>
              <a:t>2009</a:t>
            </a:r>
            <a:r>
              <a:rPr lang="en-US" sz="1300" b="0" dirty="0" smtClean="0">
                <a:latin typeface="Book Antiqua" panose="02040602050305030304" pitchFamily="18" charset="0"/>
              </a:rPr>
              <a:t>, P07011 (2009)</a:t>
            </a:r>
          </a:p>
          <a:p>
            <a:pPr algn="r" eaLnBrk="1" hangingPunct="1"/>
            <a:r>
              <a:rPr lang="cs-CZ" sz="1300" b="0" dirty="0" smtClean="0">
                <a:latin typeface="Book Antiqua" panose="02040602050305030304" pitchFamily="18" charset="0"/>
              </a:rPr>
              <a:t>M.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Kloc</a:t>
            </a:r>
            <a:r>
              <a:rPr lang="en-GB" sz="1300" b="0" dirty="0" smtClean="0">
                <a:latin typeface="Book Antiqua" panose="02040602050305030304" pitchFamily="18" charset="0"/>
              </a:rPr>
              <a:t>, P.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Str</a:t>
            </a:r>
            <a:r>
              <a:rPr lang="cs-CZ" sz="1300" b="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b="0" dirty="0" smtClean="0">
                <a:latin typeface="Book Antiqua" panose="02040602050305030304" pitchFamily="18" charset="0"/>
              </a:rPr>
              <a:t>, P. Cejnar, </a:t>
            </a:r>
            <a:r>
              <a:rPr lang="en-US" sz="1300" b="0" i="1" dirty="0" smtClean="0">
                <a:latin typeface="Book Antiqua" panose="02040602050305030304" pitchFamily="18" charset="0"/>
              </a:rPr>
              <a:t>J. Phys. A: Math. </a:t>
            </a:r>
            <a:r>
              <a:rPr lang="en-US" sz="1300" b="0" i="1" dirty="0" err="1" smtClean="0">
                <a:latin typeface="Book Antiqua" panose="02040602050305030304" pitchFamily="18" charset="0"/>
              </a:rPr>
              <a:t>Theor</a:t>
            </a:r>
            <a:r>
              <a:rPr lang="en-US" sz="1300" b="0" i="1" dirty="0" smtClean="0">
                <a:latin typeface="Book Antiqua" panose="02040602050305030304" pitchFamily="18" charset="0"/>
              </a:rPr>
              <a:t>. </a:t>
            </a:r>
            <a:r>
              <a:rPr lang="en-US" sz="1300" dirty="0" smtClean="0">
                <a:latin typeface="Book Antiqua" panose="02040602050305030304" pitchFamily="18" charset="0"/>
              </a:rPr>
              <a:t>50</a:t>
            </a:r>
            <a:r>
              <a:rPr lang="en-US" sz="1300" b="0" dirty="0" smtClean="0">
                <a:latin typeface="Book Antiqua" panose="02040602050305030304" pitchFamily="18" charset="0"/>
              </a:rPr>
              <a:t>, 315205 (2017)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26446" y="1142536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cs-CZ" b="1" dirty="0" smtClean="0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6" y="1142536"/>
                <a:ext cx="82747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5127963" y="2322848"/>
            <a:ext cx="166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rebuchet MS" pitchFamily="34" charset="0"/>
              </a:rPr>
              <a:t>fully excited atomic ensemble</a:t>
            </a:r>
            <a:endParaRPr lang="cs-CZ" sz="1400" dirty="0" smtClean="0">
              <a:latin typeface="Trebuchet MS" pitchFamily="34" charset="0"/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5127963" y="2322848"/>
            <a:ext cx="1509933" cy="523220"/>
          </a:xfrm>
          <a:prstGeom prst="wedgeRoundRectCallout">
            <a:avLst>
              <a:gd name="adj1" fmla="val 28397"/>
              <a:gd name="adj2" fmla="val 92351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7" y="1041445"/>
            <a:ext cx="6948325" cy="38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642" y="314182"/>
            <a:ext cx="5408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339933"/>
                </a:solidFill>
                <a:latin typeface="Trebuchet MS" panose="020B0603020202020204" pitchFamily="34" charset="0"/>
              </a:rPr>
              <a:t>Decay of </a:t>
            </a:r>
            <a:r>
              <a:rPr lang="en-US" sz="3200" b="0" u="sng" dirty="0" err="1" smtClean="0">
                <a:solidFill>
                  <a:srgbClr val="339933"/>
                </a:solidFill>
                <a:latin typeface="Trebuchet MS" panose="020B0603020202020204" pitchFamily="34" charset="0"/>
              </a:rPr>
              <a:t>monodromy</a:t>
            </a:r>
            <a:endParaRPr lang="en-US" sz="2400" b="0" dirty="0">
              <a:solidFill>
                <a:srgbClr val="339933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600363" y="4962705"/>
                <a:ext cx="8368145" cy="1254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latin typeface="Trebuchet MS" pitchFamily="34" charset="0"/>
                  </a:rPr>
                  <a:t>Poincar</a:t>
                </a:r>
                <a:r>
                  <a:rPr lang="cs-CZ" sz="1700" dirty="0" smtClean="0">
                    <a:latin typeface="Trebuchet MS" pitchFamily="34" charset="0"/>
                  </a:rPr>
                  <a:t>é </a:t>
                </a:r>
                <a:r>
                  <a:rPr lang="cs-CZ" sz="1700" dirty="0" err="1" smtClean="0">
                    <a:latin typeface="Trebuchet MS" pitchFamily="34" charset="0"/>
                  </a:rPr>
                  <a:t>sections</a:t>
                </a:r>
                <a:r>
                  <a:rPr lang="cs-CZ" sz="1700" dirty="0" smtClean="0">
                    <a:latin typeface="Trebuchet MS" pitchFamily="34" charset="0"/>
                  </a:rPr>
                  <a:t> </a:t>
                </a:r>
                <a:r>
                  <a:rPr lang="cs-CZ" sz="1700" dirty="0" err="1" smtClean="0">
                    <a:latin typeface="Trebuchet MS" pitchFamily="34" charset="0"/>
                  </a:rPr>
                  <a:t>of</a:t>
                </a:r>
                <a:r>
                  <a:rPr lang="cs-CZ" sz="1700" dirty="0" smtClean="0">
                    <a:latin typeface="Trebuchet MS" pitchFamily="34" charset="0"/>
                  </a:rPr>
                  <a:t> a </a:t>
                </a:r>
                <a:r>
                  <a:rPr lang="cs-CZ" sz="1700" dirty="0" err="1" smtClean="0">
                    <a:latin typeface="Trebuchet MS" pitchFamily="34" charset="0"/>
                  </a:rPr>
                  <a:t>perturbed</a:t>
                </a:r>
                <a:r>
                  <a:rPr lang="cs-CZ" sz="1700" dirty="0" smtClean="0">
                    <a:latin typeface="Trebuchet MS" pitchFamily="34" charset="0"/>
                  </a:rPr>
                  <a:t> </a:t>
                </a:r>
                <a:r>
                  <a:rPr lang="cs-CZ" sz="1700" dirty="0" err="1" smtClean="0">
                    <a:latin typeface="Trebuchet MS" pitchFamily="34" charset="0"/>
                  </a:rPr>
                  <a:t>system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:r>
                  <a:rPr lang="cs-CZ" sz="1700" dirty="0" err="1" smtClean="0">
                    <a:latin typeface="Trebuchet MS" pitchFamily="34" charset="0"/>
                  </a:rPr>
                  <a:t>at</a:t>
                </a:r>
                <a:r>
                  <a:rPr lang="cs-CZ" sz="1700" dirty="0" smtClean="0">
                    <a:latin typeface="Trebuchet MS" pitchFamily="34" charset="0"/>
                  </a:rPr>
                  <a:t> </a:t>
                </a:r>
                <a:r>
                  <a:rPr lang="cs-CZ" sz="1700" dirty="0" err="1" smtClean="0">
                    <a:latin typeface="Trebuchet MS" pitchFamily="34" charset="0"/>
                  </a:rPr>
                  <a:t>the</a:t>
                </a:r>
                <a:r>
                  <a:rPr lang="cs-CZ" sz="1700" dirty="0" smtClean="0">
                    <a:latin typeface="Trebuchet MS" pitchFamily="34" charset="0"/>
                  </a:rPr>
                  <a:t> </a:t>
                </a:r>
                <a:r>
                  <a:rPr lang="cs-CZ" sz="1700" dirty="0" err="1" smtClean="0">
                    <a:latin typeface="Trebuchet MS" pitchFamily="34" charset="0"/>
                  </a:rPr>
                  <a:t>energy</a:t>
                </a:r>
                <a:r>
                  <a:rPr lang="cs-CZ" sz="1700" dirty="0" smtClean="0">
                    <a:latin typeface="Trebuchet MS" pitchFamily="34" charset="0"/>
                  </a:rPr>
                  <a:t> </a:t>
                </a:r>
                <a:r>
                  <a:rPr lang="cs-CZ" sz="1700" dirty="0" err="1" smtClean="0">
                    <a:latin typeface="Trebuchet MS" pitchFamily="34" charset="0"/>
                  </a:rPr>
                  <a:t>of</a:t>
                </a:r>
                <a:r>
                  <a:rPr lang="cs-CZ" sz="1700" dirty="0" smtClean="0">
                    <a:latin typeface="Trebuchet MS" pitchFamily="34" charset="0"/>
                  </a:rPr>
                  <a:t> </a:t>
                </a:r>
                <a:r>
                  <a:rPr lang="cs-CZ" sz="1700" dirty="0" err="1" smtClean="0">
                    <a:latin typeface="Trebuchet MS" pitchFamily="34" charset="0"/>
                  </a:rPr>
                  <a:t>the</a:t>
                </a:r>
                <a:r>
                  <a:rPr lang="cs-CZ" sz="1700" dirty="0" smtClean="0">
                    <a:latin typeface="Trebuchet MS" pitchFamily="34" charset="0"/>
                  </a:rPr>
                  <a:t> </a:t>
                </a:r>
                <a:r>
                  <a:rPr lang="cs-CZ" sz="1700" dirty="0" err="1" smtClean="0">
                    <a:latin typeface="Trebuchet MS" pitchFamily="34" charset="0"/>
                  </a:rPr>
                  <a:t>monodromy</a:t>
                </a:r>
                <a:r>
                  <a:rPr lang="cs-CZ" sz="1700" dirty="0" smtClean="0">
                    <a:latin typeface="Trebuchet MS" pitchFamily="34" charset="0"/>
                  </a:rPr>
                  <a:t> point</a:t>
                </a:r>
                <a:endParaRPr lang="en-US" sz="1700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latin typeface="Trebuchet MS" pitchFamily="34" charset="0"/>
                  </a:rPr>
                  <a:t>Each color marks a passage of a trajectory through plane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/>
                      </a:rPr>
                      <m:t>𝜙</m:t>
                    </m:r>
                    <m:r>
                      <a:rPr lang="en-US" sz="1700" i="1">
                        <a:latin typeface="Cambria Math"/>
                      </a:rPr>
                      <m:t>′=0</m:t>
                    </m:r>
                  </m:oMath>
                </a14:m>
                <a:endParaRPr lang="en-US" sz="1700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latin typeface="Trebuchet MS" pitchFamily="34" charset="0"/>
                  </a:rPr>
                  <a:t>Each trajectory has different value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7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endParaRPr lang="en-US" sz="1700" i="1" dirty="0" smtClean="0">
                  <a:latin typeface="Cambria Math"/>
                </a:endParaRP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7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b="0" i="1" dirty="0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1700" b="0" i="1" dirty="0" smtClean="0">
                        <a:latin typeface="Cambria Math"/>
                      </a:rPr>
                      <m:t>=</m:t>
                    </m:r>
                    <m:r>
                      <a:rPr lang="en-US" sz="1700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700" dirty="0" smtClean="0">
                    <a:latin typeface="Trebuchet MS" pitchFamily="34" charset="0"/>
                  </a:rPr>
                  <a:t> orbit plotted in black. This orbit is destroyed first.</a:t>
                </a:r>
                <a:endParaRPr lang="cs-CZ" sz="17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3" y="4962705"/>
                <a:ext cx="8368145" cy="1254189"/>
              </a:xfrm>
              <a:prstGeom prst="rect">
                <a:avLst/>
              </a:prstGeom>
              <a:blipFill rotWithShape="1">
                <a:blip r:embed="rId3"/>
                <a:stretch>
                  <a:fillRect l="-291" t="-1456" b="-58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863812" y="382779"/>
                <a:ext cx="95666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𝝎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 tuned</a:t>
                </a:r>
                <a:endParaRPr lang="cs-CZ" sz="1600" b="1" dirty="0" smtClean="0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12" y="382779"/>
                <a:ext cx="956660" cy="584775"/>
              </a:xfrm>
              <a:prstGeom prst="rect">
                <a:avLst/>
              </a:prstGeom>
              <a:blipFill rotWithShape="1">
                <a:blip r:embed="rId4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3304242" y="6520841"/>
            <a:ext cx="56365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M.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Kloc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en-US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J. Phys. A: Math. </a:t>
            </a:r>
            <a:r>
              <a:rPr lang="en-US" sz="1300" i="1" dirty="0" err="1">
                <a:solidFill>
                  <a:prstClr val="black"/>
                </a:solidFill>
                <a:latin typeface="Book Antiqua" panose="02040602050305030304" pitchFamily="18" charset="0"/>
              </a:rPr>
              <a:t>Theor</a:t>
            </a:r>
            <a:r>
              <a:rPr lang="en-US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en-US" sz="1300" dirty="0">
                <a:solidFill>
                  <a:prstClr val="black"/>
                </a:solidFill>
                <a:latin typeface="Book Antiqua" panose="02040602050305030304" pitchFamily="18" charset="0"/>
              </a:rPr>
              <a:t>50, 315205 (2017)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85" y="406542"/>
            <a:ext cx="4207669" cy="599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339933"/>
                </a:solidFill>
                <a:latin typeface="Trebuchet MS" panose="020B0603020202020204" pitchFamily="34" charset="0"/>
              </a:rPr>
              <a:t>Quantum </a:t>
            </a:r>
            <a:r>
              <a:rPr lang="en-US" sz="3200" b="0" u="sng" dirty="0" err="1" smtClean="0">
                <a:solidFill>
                  <a:srgbClr val="339933"/>
                </a:solidFill>
                <a:latin typeface="Trebuchet MS" panose="020B0603020202020204" pitchFamily="34" charset="0"/>
              </a:rPr>
              <a:t>monodromy</a:t>
            </a:r>
            <a:endParaRPr lang="en-US" sz="2400" b="0" dirty="0">
              <a:solidFill>
                <a:srgbClr val="339933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61641" y="948169"/>
            <a:ext cx="446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buchet MS" pitchFamily="34" charset="0"/>
              </a:rPr>
              <a:t>defect in a lattice </a:t>
            </a:r>
            <a:r>
              <a:rPr lang="en-US" sz="1600" b="1" dirty="0" smtClean="0">
                <a:latin typeface="Trebuchet MS" pitchFamily="34" charset="0"/>
              </a:rPr>
              <a:t>(energy x momentum)</a:t>
            </a:r>
            <a:r>
              <a:rPr lang="en-US" sz="1600" dirty="0" smtClean="0">
                <a:latin typeface="Trebuchet MS" pitchFamily="34" charset="0"/>
              </a:rPr>
              <a:t> of eigenvalues at the point of classical pinched torus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7468332" y="264233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381797" y="637309"/>
                <a:ext cx="95666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𝝎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 tuned</a:t>
                </a:r>
                <a:endParaRPr lang="cs-CZ" sz="1600" b="1" dirty="0" smtClean="0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797" y="637309"/>
                <a:ext cx="956660" cy="584775"/>
              </a:xfrm>
              <a:prstGeom prst="rect">
                <a:avLst/>
              </a:prstGeom>
              <a:blipFill rotWithShape="1">
                <a:blip r:embed="rId3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927895" y="2564120"/>
            <a:ext cx="377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E</a:t>
            </a:r>
            <a:r>
              <a:rPr lang="cs-CZ" sz="1600" dirty="0" err="1" smtClean="0">
                <a:latin typeface="Trebuchet MS" pitchFamily="34" charset="0"/>
              </a:rPr>
              <a:t>lementary</a:t>
            </a:r>
            <a:r>
              <a:rPr lang="cs-CZ" sz="1600" dirty="0" smtClean="0">
                <a:latin typeface="Trebuchet MS" pitchFamily="34" charset="0"/>
              </a:rPr>
              <a:t> cell </a:t>
            </a:r>
            <a:r>
              <a:rPr lang="cs-CZ" sz="1600" dirty="0" err="1" smtClean="0">
                <a:latin typeface="Trebuchet MS" pitchFamily="34" charset="0"/>
              </a:rPr>
              <a:t>given</a:t>
            </a:r>
            <a:r>
              <a:rPr lang="cs-CZ" sz="1600" dirty="0" smtClean="0">
                <a:latin typeface="Trebuchet MS" pitchFamily="34" charset="0"/>
              </a:rPr>
              <a:t> by </a:t>
            </a:r>
            <a:r>
              <a:rPr lang="cs-CZ" sz="1600" dirty="0" err="1" smtClean="0">
                <a:latin typeface="Trebuchet MS" pitchFamily="34" charset="0"/>
              </a:rPr>
              <a:t>basis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vectors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088818" y="2913555"/>
                <a:ext cx="3285999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18" y="2913555"/>
                <a:ext cx="3285999" cy="3702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318655" y="3270581"/>
                <a:ext cx="2715491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𝒌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55" y="3270581"/>
                <a:ext cx="2715491" cy="3702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927895" y="3609135"/>
            <a:ext cx="190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transforms as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157555" y="3957505"/>
                <a:ext cx="3037690" cy="57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latin typeface="Cambria Math"/>
                                  </a:rPr>
                                  <m:t>𝑴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latin typeface="Cambria Math"/>
                                  </a:rPr>
                                  <m:t>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55" y="3957505"/>
                <a:ext cx="3037690" cy="5752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2143187" y="4588850"/>
            <a:ext cx="154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00000"/>
                </a:solidFill>
                <a:latin typeface="Trebuchet MS" pitchFamily="34" charset="0"/>
              </a:rPr>
              <a:t>monodromy</a:t>
            </a:r>
            <a:r>
              <a:rPr lang="en-US" sz="1600" b="1" dirty="0" smtClean="0">
                <a:solidFill>
                  <a:srgbClr val="C00000"/>
                </a:solidFill>
                <a:latin typeface="Trebuchet MS" pitchFamily="34" charset="0"/>
              </a:rPr>
              <a:t> matrix</a:t>
            </a:r>
            <a:endParaRPr lang="cs-CZ" sz="1600" b="1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4" name="Šipka dolů 13"/>
          <p:cNvSpPr/>
          <p:nvPr/>
        </p:nvSpPr>
        <p:spPr>
          <a:xfrm>
            <a:off x="2609258" y="1690255"/>
            <a:ext cx="245118" cy="873865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815666" y="1874783"/>
            <a:ext cx="210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encircling this point</a:t>
            </a:r>
            <a:endParaRPr lang="cs-CZ" sz="1600" dirty="0" smtClean="0">
              <a:latin typeface="Trebuchet MS" pitchFamily="34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1525978" y="5173625"/>
            <a:ext cx="851406" cy="950126"/>
            <a:chOff x="1525978" y="5173625"/>
            <a:chExt cx="851406" cy="95012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978" y="5173625"/>
              <a:ext cx="707237" cy="95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bdélník 18"/>
            <p:cNvSpPr/>
            <p:nvPr/>
          </p:nvSpPr>
          <p:spPr>
            <a:xfrm>
              <a:off x="2089046" y="5348576"/>
              <a:ext cx="288338" cy="27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914423" y="5162105"/>
            <a:ext cx="1119723" cy="789357"/>
            <a:chOff x="2914423" y="5162105"/>
            <a:chExt cx="1119723" cy="78935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589" y="5162105"/>
              <a:ext cx="821538" cy="72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bdélník 21"/>
            <p:cNvSpPr/>
            <p:nvPr/>
          </p:nvSpPr>
          <p:spPr>
            <a:xfrm>
              <a:off x="3745808" y="5617273"/>
              <a:ext cx="288338" cy="27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2914423" y="5677961"/>
              <a:ext cx="288338" cy="27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5" name="Přímá spojnice 2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63420" y="6490280"/>
            <a:ext cx="800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rebuchet MS" pitchFamily="34" charset="0"/>
              </a:rPr>
              <a:t>Experimentally identified in excited spectra of some molecules, </a:t>
            </a:r>
            <a:r>
              <a:rPr lang="en-US" sz="1400" dirty="0" err="1" smtClean="0">
                <a:latin typeface="Trebuchet MS" pitchFamily="34" charset="0"/>
              </a:rPr>
              <a:t>eg</a:t>
            </a:r>
            <a:r>
              <a:rPr lang="en-US" sz="1400" dirty="0" smtClean="0">
                <a:latin typeface="Trebuchet MS" pitchFamily="34" charset="0"/>
              </a:rPr>
              <a:t>. H</a:t>
            </a:r>
            <a:r>
              <a:rPr lang="en-US" sz="1400" baseline="-25000" dirty="0" smtClean="0">
                <a:latin typeface="Trebuchet MS" pitchFamily="34" charset="0"/>
              </a:rPr>
              <a:t>2</a:t>
            </a:r>
            <a:r>
              <a:rPr lang="en-US" sz="1400" dirty="0" smtClean="0">
                <a:latin typeface="Trebuchet MS" pitchFamily="34" charset="0"/>
              </a:rPr>
              <a:t>O, CO</a:t>
            </a:r>
            <a:r>
              <a:rPr lang="en-US" sz="1400" baseline="-25000" dirty="0" smtClean="0">
                <a:latin typeface="Trebuchet MS" pitchFamily="34" charset="0"/>
              </a:rPr>
              <a:t>2</a:t>
            </a:r>
            <a:r>
              <a:rPr lang="en-US" sz="1400" dirty="0" smtClean="0">
                <a:latin typeface="Trebuchet MS" pitchFamily="34" charset="0"/>
              </a:rPr>
              <a:t>. </a:t>
            </a:r>
            <a:endParaRPr lang="cs-CZ" sz="14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85" y="406542"/>
            <a:ext cx="4207669" cy="599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339933"/>
                </a:solidFill>
                <a:latin typeface="Trebuchet MS" panose="020B0603020202020204" pitchFamily="34" charset="0"/>
              </a:rPr>
              <a:t>Quantum </a:t>
            </a:r>
            <a:r>
              <a:rPr lang="en-US" sz="3200" b="0" u="sng" dirty="0" err="1" smtClean="0">
                <a:solidFill>
                  <a:srgbClr val="339933"/>
                </a:solidFill>
                <a:latin typeface="Trebuchet MS" panose="020B0603020202020204" pitchFamily="34" charset="0"/>
              </a:rPr>
              <a:t>monodromy</a:t>
            </a:r>
            <a:endParaRPr lang="en-US" sz="2400" b="0" dirty="0">
              <a:solidFill>
                <a:srgbClr val="339933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61641" y="948169"/>
            <a:ext cx="446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buchet MS" pitchFamily="34" charset="0"/>
              </a:rPr>
              <a:t>defect in a lattice </a:t>
            </a:r>
            <a:r>
              <a:rPr lang="en-US" sz="1600" b="1" dirty="0" smtClean="0">
                <a:latin typeface="Trebuchet MS" pitchFamily="34" charset="0"/>
              </a:rPr>
              <a:t>(energy x momentum)</a:t>
            </a:r>
            <a:r>
              <a:rPr lang="en-US" sz="1600" dirty="0" smtClean="0">
                <a:latin typeface="Trebuchet MS" pitchFamily="34" charset="0"/>
              </a:rPr>
              <a:t> of eigenvalues at the point of classical pinched torus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7468332" y="264233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381797" y="637309"/>
                <a:ext cx="95666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𝝎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339933"/>
                    </a:solidFill>
                    <a:latin typeface="Trebuchet MS" pitchFamily="34" charset="0"/>
                  </a:rPr>
                  <a:t> tuned</a:t>
                </a:r>
                <a:endParaRPr lang="cs-CZ" sz="1600" b="1" dirty="0" smtClean="0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797" y="637309"/>
                <a:ext cx="956660" cy="584775"/>
              </a:xfrm>
              <a:prstGeom prst="rect">
                <a:avLst/>
              </a:prstGeom>
              <a:blipFill rotWithShape="1">
                <a:blip r:embed="rId3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Skupina 23"/>
          <p:cNvGrpSpPr/>
          <p:nvPr/>
        </p:nvGrpSpPr>
        <p:grpSpPr>
          <a:xfrm>
            <a:off x="604622" y="2115127"/>
            <a:ext cx="6719813" cy="3934691"/>
            <a:chOff x="604622" y="2115127"/>
            <a:chExt cx="6719813" cy="3934691"/>
          </a:xfrm>
        </p:grpSpPr>
        <p:sp>
          <p:nvSpPr>
            <p:cNvPr id="20" name="Obdélník 19"/>
            <p:cNvSpPr/>
            <p:nvPr/>
          </p:nvSpPr>
          <p:spPr>
            <a:xfrm>
              <a:off x="604622" y="2115127"/>
              <a:ext cx="6719813" cy="39346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41" y="2181573"/>
              <a:ext cx="6636686" cy="302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798585" y="5114858"/>
              <a:ext cx="64334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 pitchFamily="34" charset="0"/>
                </a:rPr>
                <a:t>The defect appears also in lattices for expectation values of arbitrary operators – </a:t>
              </a:r>
              <a:r>
                <a:rPr lang="en-US" b="1" dirty="0" smtClean="0">
                  <a:latin typeface="Trebuchet MS" pitchFamily="34" charset="0"/>
                </a:rPr>
                <a:t>indicator</a:t>
              </a:r>
              <a:r>
                <a:rPr lang="en-US" dirty="0" smtClean="0">
                  <a:latin typeface="Trebuchet MS" pitchFamily="34" charset="0"/>
                </a:rPr>
                <a:t> of </a:t>
              </a:r>
              <a:r>
                <a:rPr lang="en-US" dirty="0" err="1" smtClean="0">
                  <a:latin typeface="Trebuchet MS" pitchFamily="34" charset="0"/>
                </a:rPr>
                <a:t>monodromy</a:t>
              </a:r>
              <a:r>
                <a:rPr lang="en-US" dirty="0" smtClean="0">
                  <a:latin typeface="Trebuchet MS" pitchFamily="34" charset="0"/>
                </a:rPr>
                <a:t> if the second integral of motion is not known</a:t>
              </a:r>
              <a:endParaRPr lang="cs-CZ" dirty="0" smtClean="0">
                <a:latin typeface="Trebuchet MS" pitchFamily="34" charset="0"/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1267010" y="2387307"/>
              <a:ext cx="288338" cy="27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4359683" y="2387306"/>
              <a:ext cx="288338" cy="27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31" name="Přímá spojnice 30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3304242" y="6520841"/>
            <a:ext cx="56365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M.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Kloc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en-US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J. Phys. A: Math. </a:t>
            </a:r>
            <a:r>
              <a:rPr lang="en-US" sz="1300" i="1" dirty="0" err="1">
                <a:solidFill>
                  <a:prstClr val="black"/>
                </a:solidFill>
                <a:latin typeface="Book Antiqua" panose="02040602050305030304" pitchFamily="18" charset="0"/>
              </a:rPr>
              <a:t>Theor</a:t>
            </a:r>
            <a:r>
              <a:rPr lang="en-US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en-US" sz="1300" dirty="0">
                <a:solidFill>
                  <a:prstClr val="black"/>
                </a:solidFill>
                <a:latin typeface="Book Antiqua" panose="02040602050305030304" pitchFamily="18" charset="0"/>
              </a:rPr>
              <a:t>50, 315205 (2017)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5" y="850757"/>
            <a:ext cx="7739603" cy="497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1642" y="314182"/>
            <a:ext cx="671057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u="sng" dirty="0" smtClean="0">
                <a:solidFill>
                  <a:srgbClr val="339933"/>
                </a:solidFill>
                <a:latin typeface="Trebuchet MS" panose="020B0603020202020204" pitchFamily="34" charset="0"/>
              </a:rPr>
              <a:t>Decay of quantum </a:t>
            </a:r>
            <a:r>
              <a:rPr lang="en-US" sz="3200" b="0" u="sng" dirty="0" err="1" smtClean="0">
                <a:solidFill>
                  <a:srgbClr val="339933"/>
                </a:solidFill>
                <a:latin typeface="Trebuchet MS" panose="020B0603020202020204" pitchFamily="34" charset="0"/>
              </a:rPr>
              <a:t>monodromy</a:t>
            </a:r>
            <a:endParaRPr lang="en-US" sz="2400" b="0" dirty="0">
              <a:solidFill>
                <a:srgbClr val="339933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70589" y="5745018"/>
            <a:ext cx="67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 pitchFamily="34" charset="0"/>
              </a:rPr>
              <a:t>The lattice defect is destroyed already with the weakest perturbation (due to the high energy level density near the </a:t>
            </a:r>
            <a:r>
              <a:rPr lang="en-US" sz="1600" dirty="0" err="1" smtClean="0">
                <a:latin typeface="Trebuchet MS" pitchFamily="34" charset="0"/>
              </a:rPr>
              <a:t>monodromy</a:t>
            </a:r>
            <a:r>
              <a:rPr lang="en-US" sz="1600" dirty="0" smtClean="0">
                <a:latin typeface="Trebuchet MS" pitchFamily="34" charset="0"/>
              </a:rPr>
              <a:t> point)</a:t>
            </a:r>
            <a:endParaRPr lang="cs-CZ" sz="1600" dirty="0" smtClean="0">
              <a:latin typeface="Trebuchet MS" pitchFamily="34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304242" y="6520841"/>
            <a:ext cx="56365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M.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Kloc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en-US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J. Phys. A: Math. </a:t>
            </a:r>
            <a:r>
              <a:rPr lang="en-US" sz="1300" i="1" dirty="0" err="1">
                <a:solidFill>
                  <a:prstClr val="black"/>
                </a:solidFill>
                <a:latin typeface="Book Antiqua" panose="02040602050305030304" pitchFamily="18" charset="0"/>
              </a:rPr>
              <a:t>Theor</a:t>
            </a:r>
            <a:r>
              <a:rPr lang="en-US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en-US" sz="1300" dirty="0">
                <a:solidFill>
                  <a:prstClr val="black"/>
                </a:solidFill>
                <a:latin typeface="Book Antiqua" panose="02040602050305030304" pitchFamily="18" charset="0"/>
              </a:rPr>
              <a:t>50, 315205 (2017)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958108" y="2616853"/>
            <a:ext cx="51816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339933"/>
                </a:solidFill>
                <a:latin typeface="Trebuchet MS" pitchFamily="34" charset="0"/>
              </a:rPr>
              <a:t>ESQPT</a:t>
            </a:r>
            <a:endParaRPr lang="en-GB" sz="4000" dirty="0" smtClean="0">
              <a:solidFill>
                <a:srgbClr val="339933"/>
              </a:solidFill>
              <a:latin typeface="Trebuchet MS" pitchFamily="34" charset="0"/>
            </a:endParaRPr>
          </a:p>
          <a:p>
            <a:pPr algn="ctr"/>
            <a:r>
              <a:rPr lang="en-GB" sz="3000" dirty="0" smtClean="0">
                <a:solidFill>
                  <a:srgbClr val="339933"/>
                </a:solidFill>
                <a:latin typeface="Trebuchet MS" pitchFamily="34" charset="0"/>
              </a:rPr>
              <a:t>and quantum quenches</a:t>
            </a:r>
            <a:endParaRPr lang="cs-CZ" sz="3000" dirty="0" smtClean="0">
              <a:solidFill>
                <a:srgbClr val="339933"/>
              </a:solidFill>
              <a:latin typeface="Trebuchet MS" pitchFamily="34" charset="0"/>
            </a:endParaRPr>
          </a:p>
          <a:p>
            <a:pPr algn="ctr"/>
            <a:r>
              <a:rPr lang="cs-CZ" sz="2200" dirty="0" smtClean="0">
                <a:solidFill>
                  <a:srgbClr val="339933"/>
                </a:solidFill>
                <a:latin typeface="Trebuchet MS" pitchFamily="34" charset="0"/>
              </a:rPr>
              <a:t>(</a:t>
            </a:r>
            <a:r>
              <a:rPr lang="en-US" sz="2200" dirty="0" smtClean="0">
                <a:solidFill>
                  <a:srgbClr val="339933"/>
                </a:solidFill>
                <a:latin typeface="Trebuchet MS" pitchFamily="34" charset="0"/>
              </a:rPr>
              <a:t>work in progress</a:t>
            </a:r>
            <a:r>
              <a:rPr lang="cs-CZ" sz="2200" dirty="0" smtClean="0">
                <a:solidFill>
                  <a:srgbClr val="339933"/>
                </a:solidFill>
                <a:latin typeface="Trebuchet MS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81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61642" y="314182"/>
            <a:ext cx="671057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339933"/>
                </a:solidFill>
                <a:latin typeface="Trebuchet MS" panose="020B0603020202020204" pitchFamily="34" charset="0"/>
              </a:rPr>
              <a:t>Quantum</a:t>
            </a:r>
            <a:r>
              <a:rPr lang="cs-CZ" sz="3200" b="0" u="sng" dirty="0" smtClean="0">
                <a:solidFill>
                  <a:srgbClr val="339933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u="sng" dirty="0" err="1" smtClean="0">
                <a:solidFill>
                  <a:srgbClr val="339933"/>
                </a:solidFill>
                <a:latin typeface="Trebuchet MS" panose="020B0603020202020204" pitchFamily="34" charset="0"/>
              </a:rPr>
              <a:t>quench</a:t>
            </a:r>
            <a:endParaRPr lang="en-US" sz="2400" b="0" dirty="0">
              <a:solidFill>
                <a:srgbClr val="339933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858979" y="1047247"/>
                <a:ext cx="7629236" cy="238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latin typeface="Trebuchet MS" pitchFamily="34" charset="0"/>
                  </a:rPr>
                  <a:t>Abrupt</a:t>
                </a:r>
                <a:r>
                  <a:rPr lang="cs-CZ" dirty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diabatic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change</a:t>
                </a:r>
                <a:r>
                  <a:rPr lang="cs-CZ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>
                    <a:latin typeface="Trebuchet MS" pitchFamily="34" charset="0"/>
                  </a:rPr>
                  <a:t> of the control parameter in a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latin typeface="Trebuchet MS" pitchFamily="34" charset="0"/>
                  </a:rPr>
                  <a:t> followed by unitary quantum evolution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rebuchet MS" pitchFamily="34" charset="0"/>
                  </a:rPr>
                  <a:t>Evolution depends on the fragmentation of the initial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𝜓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Trebuchet MS" pitchFamily="34" charset="0"/>
                  </a:rPr>
                  <a:t> in the eigenstates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dirty="0" smtClean="0">
                    <a:latin typeface="Trebuchet MS" pitchFamily="34" charset="0"/>
                  </a:rPr>
                  <a:t> of the final state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rebuchet MS" pitchFamily="34" charset="0"/>
                  </a:rPr>
                  <a:t>Due to singularities in the energy level density, a response of a quench onto a </a:t>
                </a:r>
                <a:r>
                  <a:rPr lang="en-US" dirty="0" err="1" smtClean="0">
                    <a:latin typeface="Trebuchet MS" pitchFamily="34" charset="0"/>
                  </a:rPr>
                  <a:t>ESQPT</a:t>
                </a:r>
                <a:r>
                  <a:rPr lang="en-US" dirty="0" smtClean="0">
                    <a:latin typeface="Trebuchet MS" pitchFamily="34" charset="0"/>
                  </a:rPr>
                  <a:t> or across a critical borderline should differ from the quench ending on the same side</a:t>
                </a:r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79" y="1047247"/>
                <a:ext cx="7629236" cy="2387770"/>
              </a:xfrm>
              <a:prstGeom prst="rect">
                <a:avLst/>
              </a:prstGeom>
              <a:blipFill rotWithShape="1">
                <a:blip r:embed="rId2"/>
                <a:stretch>
                  <a:fillRect l="-560" t="-767" r="-1679" b="-30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858978" y="3629488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9933"/>
                </a:solidFill>
                <a:latin typeface="Trebuchet MS" pitchFamily="34" charset="0"/>
              </a:rPr>
              <a:t>Survival amplitude</a:t>
            </a:r>
            <a:endParaRPr lang="cs-CZ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1086027" y="3999281"/>
                <a:ext cx="3055464" cy="572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27" y="3999281"/>
                <a:ext cx="3055464" cy="572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3698847" y="3994980"/>
                <a:ext cx="4164858" cy="653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5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15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5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5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sz="15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500" i="1">
                                              <a:latin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5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5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sz="15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5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15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15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sz="15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5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/>
                                </a:rPr>
                                <m:t>ℏ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15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15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1500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47" y="3994980"/>
                <a:ext cx="4164858" cy="6531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858980" y="4895788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9933"/>
                </a:solidFill>
                <a:latin typeface="Trebuchet MS" pitchFamily="34" charset="0"/>
              </a:rPr>
              <a:t>Survival probability</a:t>
            </a:r>
            <a:endParaRPr lang="cs-CZ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1034111" y="5295898"/>
                <a:ext cx="7278971" cy="842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ℏ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11" y="5295898"/>
                <a:ext cx="7278971" cy="8426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3132664" y="3671303"/>
            <a:ext cx="311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9933"/>
                </a:solidFill>
                <a:latin typeface="Trebuchet MS" pitchFamily="34" charset="0"/>
              </a:rPr>
              <a:t>(</a:t>
            </a:r>
            <a:r>
              <a:rPr lang="en-US" sz="1600" dirty="0" err="1" smtClean="0">
                <a:solidFill>
                  <a:srgbClr val="339933"/>
                </a:solidFill>
                <a:latin typeface="Trebuchet MS" pitchFamily="34" charset="0"/>
              </a:rPr>
              <a:t>Loschmidt</a:t>
            </a:r>
            <a:r>
              <a:rPr lang="en-US" sz="1600" dirty="0" smtClean="0">
                <a:solidFill>
                  <a:srgbClr val="339933"/>
                </a:solidFill>
                <a:latin typeface="Trebuchet MS" pitchFamily="34" charset="0"/>
              </a:rPr>
              <a:t> amplitude, fidelity)</a:t>
            </a:r>
            <a:endParaRPr lang="cs-CZ" sz="1600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178844" y="4920154"/>
            <a:ext cx="311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9933"/>
                </a:solidFill>
                <a:latin typeface="Trebuchet MS" pitchFamily="34" charset="0"/>
              </a:rPr>
              <a:t>(</a:t>
            </a:r>
            <a:r>
              <a:rPr lang="en-US" sz="1600" dirty="0" err="1" smtClean="0">
                <a:solidFill>
                  <a:srgbClr val="339933"/>
                </a:solidFill>
                <a:latin typeface="Trebuchet MS" pitchFamily="34" charset="0"/>
              </a:rPr>
              <a:t>Loschmidt</a:t>
            </a:r>
            <a:r>
              <a:rPr lang="en-US" sz="1600" dirty="0" smtClean="0">
                <a:solidFill>
                  <a:srgbClr val="339933"/>
                </a:solidFill>
                <a:latin typeface="Trebuchet MS" pitchFamily="34" charset="0"/>
              </a:rPr>
              <a:t> echo)</a:t>
            </a:r>
            <a:endParaRPr lang="cs-CZ" sz="1600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295006" y="6520841"/>
            <a:ext cx="56365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Pérez-Fernández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et al.,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en-US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Rev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en-US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83</a:t>
            </a:r>
            <a:r>
              <a:rPr lang="en-US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033802 </a:t>
            </a:r>
            <a:r>
              <a:rPr lang="en-US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(201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1</a:t>
            </a:r>
            <a:r>
              <a:rPr lang="en-US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11202" y="1772490"/>
            <a:ext cx="7860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ESQPT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</a:t>
            </a:r>
            <a:r>
              <a:rPr lang="en-GB" sz="2400" dirty="0" smtClean="0">
                <a:latin typeface="Trebuchet MS" pitchFamily="34" charset="0"/>
              </a:rPr>
              <a:t>Definition, evidence in the literature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ESQPT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</a:t>
            </a:r>
            <a:r>
              <a:rPr lang="en-GB" sz="2400" dirty="0" smtClean="0">
                <a:latin typeface="Trebuchet MS" pitchFamily="34" charset="0"/>
              </a:rPr>
              <a:t>Theory </a:t>
            </a:r>
            <a:r>
              <a:rPr lang="en-GB" sz="2000" dirty="0" smtClean="0">
                <a:latin typeface="Trebuchet MS" pitchFamily="34" charset="0"/>
              </a:rPr>
              <a:t>(level density, flow rate)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ESQPT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en-GB" sz="2400" dirty="0" smtClean="0">
                <a:latin typeface="Trebuchet MS" pitchFamily="34" charset="0"/>
              </a:rPr>
              <a:t>in the </a:t>
            </a:r>
            <a:r>
              <a:rPr lang="en-GB" sz="2400" dirty="0" err="1" smtClean="0">
                <a:latin typeface="Trebuchet MS" pitchFamily="34" charset="0"/>
              </a:rPr>
              <a:t>Dicke</a:t>
            </a:r>
            <a:r>
              <a:rPr lang="en-GB" sz="2400" dirty="0" smtClean="0">
                <a:latin typeface="Trebuchet MS" pitchFamily="34" charset="0"/>
              </a:rPr>
              <a:t> model</a:t>
            </a:r>
            <a:endParaRPr lang="cs-CZ" sz="2400" dirty="0">
              <a:latin typeface="Trebuchet MS" pitchFamily="34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ESQPT</a:t>
            </a:r>
            <a:r>
              <a:rPr lang="en-GB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: </a:t>
            </a:r>
            <a:r>
              <a:rPr lang="en-GB" sz="2400" dirty="0" err="1" smtClean="0">
                <a:solidFill>
                  <a:prstClr val="black"/>
                </a:solidFill>
                <a:latin typeface="Trebuchet MS" pitchFamily="34" charset="0"/>
              </a:rPr>
              <a:t>Monodromy</a:t>
            </a:r>
            <a:endParaRPr lang="en-GB" sz="2400" dirty="0">
              <a:solidFill>
                <a:prstClr val="black"/>
              </a:solidFill>
              <a:latin typeface="Trebuchet MS" pitchFamily="34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ESQPT</a:t>
            </a:r>
            <a:r>
              <a:rPr lang="en-GB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: </a:t>
            </a:r>
            <a:r>
              <a:rPr lang="en-GB" sz="2400" dirty="0" smtClean="0">
                <a:solidFill>
                  <a:prstClr val="black"/>
                </a:solidFill>
                <a:latin typeface="Trebuchet MS" pitchFamily="34" charset="0"/>
              </a:rPr>
              <a:t>Quantum quenches</a:t>
            </a:r>
            <a:endParaRPr lang="en-GB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(</a:t>
            </a: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ESQPT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</a:t>
            </a:r>
            <a:r>
              <a:rPr lang="en-GB" sz="2400" dirty="0" err="1" smtClean="0">
                <a:latin typeface="Trebuchet MS" pitchFamily="34" charset="0"/>
              </a:rPr>
              <a:t>Thermodynamical</a:t>
            </a:r>
            <a:r>
              <a:rPr lang="en-GB" sz="2400" dirty="0" smtClean="0">
                <a:latin typeface="Trebuchet MS" pitchFamily="34" charset="0"/>
              </a:rPr>
              <a:t> consequences)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Trebuchet MS" pitchFamily="34" charset="0"/>
              </a:rPr>
              <a:t>Summary</a:t>
            </a:r>
            <a:endParaRPr lang="cs-CZ" sz="2600" dirty="0" smtClean="0"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65019" y="517236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Trebuchet MS" pitchFamily="34" charset="0"/>
              </a:rPr>
              <a:t>Outline</a:t>
            </a:r>
            <a:endParaRPr lang="cs-CZ" sz="3200" u="sng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533400" indent="-5334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Quantum </a:t>
                </a:r>
                <a:r>
                  <a:rPr lang="cs-CZ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quench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𝛿</m:t>
                    </m:r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Dicke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model</a:t>
                </a:r>
                <a:endParaRPr lang="en-US" sz="2400" b="0" dirty="0">
                  <a:solidFill>
                    <a:srgbClr val="339933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blipFill rotWithShape="1">
                <a:blip r:embed="rId2"/>
                <a:stretch>
                  <a:fillRect l="-1967" t="-14773" r="-151" b="-4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6" y="1209964"/>
            <a:ext cx="3133355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00560" y="1003743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Trebuchet MS" pitchFamily="34" charset="0"/>
              </a:rPr>
              <a:t>critical </a:t>
            </a:r>
            <a:r>
              <a:rPr lang="en-US" dirty="0" err="1" smtClean="0">
                <a:solidFill>
                  <a:srgbClr val="CC3300"/>
                </a:solidFill>
                <a:latin typeface="Trebuchet MS" pitchFamily="34" charset="0"/>
              </a:rPr>
              <a:t>irrep</a:t>
            </a:r>
            <a:r>
              <a:rPr lang="en-US" dirty="0" smtClean="0">
                <a:solidFill>
                  <a:srgbClr val="CC3300"/>
                </a:solidFill>
                <a:latin typeface="Trebuchet MS" pitchFamily="34" charset="0"/>
              </a:rPr>
              <a:t> </a:t>
            </a:r>
            <a:endParaRPr lang="cs-CZ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13609" y="1059102"/>
            <a:ext cx="469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Center of the energy distribution after quench: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149006" y="1389184"/>
                <a:ext cx="4756340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06" y="1389184"/>
                <a:ext cx="4756340" cy="6183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3913608" y="1994936"/>
            <a:ext cx="469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Dispersion after quench: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670992" y="2341194"/>
                <a:ext cx="1874872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b="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2" y="2341194"/>
                <a:ext cx="1874872" cy="387927"/>
              </a:xfrm>
              <a:prstGeom prst="rect">
                <a:avLst/>
              </a:prstGeom>
              <a:blipFill rotWithShape="1">
                <a:blip r:embed="rId5"/>
                <a:stretch>
                  <a:fillRect r="-11039" b="-15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793496" y="2128138"/>
                <a:ext cx="2373745" cy="405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𝑂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496" y="2128138"/>
                <a:ext cx="2373745" cy="4052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7101569" y="2533377"/>
                <a:ext cx="1757597" cy="367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cs-CZ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569" y="2533377"/>
                <a:ext cx="1757597" cy="367793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64" y="3446631"/>
            <a:ext cx="4509201" cy="189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4070621" y="3046521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B4"/>
                </a:solidFill>
                <a:latin typeface="Trebuchet MS" pitchFamily="34" charset="0"/>
              </a:rPr>
              <a:t>Forward quench:</a:t>
            </a:r>
            <a:r>
              <a:rPr lang="en-US" sz="2000" dirty="0" smtClean="0">
                <a:solidFill>
                  <a:srgbClr val="339933"/>
                </a:solidFill>
                <a:latin typeface="Trebuchet MS" pitchFamily="34" charset="0"/>
              </a:rPr>
              <a:t> Short time decay</a:t>
            </a:r>
            <a:endParaRPr lang="cs-CZ" sz="2000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850176" y="5419373"/>
            <a:ext cx="4370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- from the theory of the </a:t>
            </a:r>
            <a:r>
              <a:rPr lang="en-US" sz="1600" dirty="0" err="1" smtClean="0">
                <a:latin typeface="Trebuchet MS" pitchFamily="34" charset="0"/>
              </a:rPr>
              <a:t>Loschmidt</a:t>
            </a:r>
            <a:r>
              <a:rPr lang="en-US" sz="1600" dirty="0" smtClean="0">
                <a:latin typeface="Trebuchet MS" pitchFamily="34" charset="0"/>
              </a:rPr>
              <a:t> echo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3812013" y="5735925"/>
                <a:ext cx="1900545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≈1−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013" y="5735925"/>
                <a:ext cx="1900545" cy="5909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258577" y="5735925"/>
                <a:ext cx="1551709" cy="638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𝜏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77" y="5735925"/>
                <a:ext cx="1551709" cy="6383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6516406" y="5748691"/>
            <a:ext cx="248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 pitchFamily="34" charset="0"/>
              </a:rPr>
              <a:t>- given by the dispersion of the initial state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862956" y="5419373"/>
            <a:ext cx="5022436" cy="90748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7363907" y="3509820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6016872" y="6492332"/>
                <a:ext cx="2951376" cy="3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rebuchet MS" pitchFamily="34" charset="0"/>
                  </a:rPr>
                  <a:t>For the ground-state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1600" dirty="0" smtClean="0">
                    <a:latin typeface="Trebuchet MS" pitchFamily="34" charset="0"/>
                  </a:rPr>
                  <a:t>.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872" y="6492332"/>
                <a:ext cx="2951376" cy="345223"/>
              </a:xfrm>
              <a:prstGeom prst="rect">
                <a:avLst/>
              </a:prstGeom>
              <a:blipFill rotWithShape="1">
                <a:blip r:embed="rId11"/>
                <a:stretch>
                  <a:fillRect l="-1033" t="-5263" r="-620" b="-192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5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533400" indent="-5334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Quantum </a:t>
                </a:r>
                <a:r>
                  <a:rPr lang="cs-CZ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quench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𝛿</m:t>
                    </m:r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Dicke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model</a:t>
                </a:r>
                <a:endParaRPr lang="en-US" sz="2400" b="0" dirty="0">
                  <a:solidFill>
                    <a:srgbClr val="339933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blipFill rotWithShape="1">
                <a:blip r:embed="rId2"/>
                <a:stretch>
                  <a:fillRect l="-1967" t="-14773" r="-151" b="-4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6" y="1209964"/>
            <a:ext cx="3133355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00560" y="1003743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Trebuchet MS" pitchFamily="34" charset="0"/>
              </a:rPr>
              <a:t>critical </a:t>
            </a:r>
            <a:r>
              <a:rPr lang="en-US" dirty="0" err="1" smtClean="0">
                <a:solidFill>
                  <a:srgbClr val="CC3300"/>
                </a:solidFill>
                <a:latin typeface="Trebuchet MS" pitchFamily="34" charset="0"/>
              </a:rPr>
              <a:t>irrep</a:t>
            </a:r>
            <a:r>
              <a:rPr lang="en-US" dirty="0" smtClean="0">
                <a:solidFill>
                  <a:srgbClr val="CC3300"/>
                </a:solidFill>
                <a:latin typeface="Trebuchet MS" pitchFamily="34" charset="0"/>
              </a:rPr>
              <a:t> </a:t>
            </a:r>
            <a:endParaRPr lang="cs-CZ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13609" y="1059102"/>
            <a:ext cx="469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Center of the energy distribution after quench: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913608" y="1994936"/>
            <a:ext cx="469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Dispersion after quench: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670992" y="2341194"/>
                <a:ext cx="1874872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b="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2" y="2341194"/>
                <a:ext cx="1874872" cy="387927"/>
              </a:xfrm>
              <a:prstGeom prst="rect">
                <a:avLst/>
              </a:prstGeom>
              <a:blipFill rotWithShape="1">
                <a:blip r:embed="rId4"/>
                <a:stretch>
                  <a:fillRect r="-11039" b="-15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793496" y="2128138"/>
                <a:ext cx="2373745" cy="405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𝑂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496" y="2128138"/>
                <a:ext cx="2373745" cy="4052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7101569" y="2533377"/>
                <a:ext cx="1757597" cy="367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cs-CZ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569" y="2533377"/>
                <a:ext cx="1757597" cy="367793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71" y="3446630"/>
            <a:ext cx="5006501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8245336" y="3530597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856942" y="3604488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5781932" y="5061529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8245336" y="5061529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363244" y="3658299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rebuchet MS" pitchFamily="34" charset="0"/>
              </a:rPr>
              <a:t>1/t power law</a:t>
            </a:r>
            <a:endParaRPr lang="cs-CZ" sz="16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4149006" y="1389184"/>
                <a:ext cx="4756340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06" y="1389184"/>
                <a:ext cx="4756340" cy="6183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7491623" y="3394352"/>
            <a:ext cx="1239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rebuchet MS" pitchFamily="34" charset="0"/>
              </a:rPr>
              <a:t>recurences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070621" y="3046521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B4"/>
                </a:solidFill>
                <a:latin typeface="Trebuchet MS" pitchFamily="34" charset="0"/>
              </a:rPr>
              <a:t>Forward quench:</a:t>
            </a:r>
            <a:r>
              <a:rPr lang="en-US" sz="2000" dirty="0" smtClean="0">
                <a:solidFill>
                  <a:srgbClr val="339933"/>
                </a:solidFill>
                <a:latin typeface="Trebuchet MS" pitchFamily="34" charset="0"/>
              </a:rPr>
              <a:t> Long time behavior</a:t>
            </a:r>
            <a:endParaRPr lang="cs-CZ" sz="2000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533400" indent="-5334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Quantum </a:t>
                </a:r>
                <a:r>
                  <a:rPr lang="cs-CZ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quench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𝛿</m:t>
                    </m:r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Dicke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model</a:t>
                </a:r>
                <a:endParaRPr lang="en-US" sz="2400" b="0" dirty="0">
                  <a:solidFill>
                    <a:srgbClr val="339933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blipFill rotWithShape="1">
                <a:blip r:embed="rId2"/>
                <a:stretch>
                  <a:fillRect l="-1967" t="-14773" r="-151" b="-4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6" y="1209964"/>
            <a:ext cx="3133355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00560" y="1003743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Trebuchet MS" pitchFamily="34" charset="0"/>
              </a:rPr>
              <a:t>critical </a:t>
            </a:r>
            <a:r>
              <a:rPr lang="en-US" dirty="0" err="1" smtClean="0">
                <a:solidFill>
                  <a:srgbClr val="CC3300"/>
                </a:solidFill>
                <a:latin typeface="Trebuchet MS" pitchFamily="34" charset="0"/>
              </a:rPr>
              <a:t>irrep</a:t>
            </a:r>
            <a:r>
              <a:rPr lang="en-US" dirty="0" smtClean="0">
                <a:solidFill>
                  <a:srgbClr val="CC3300"/>
                </a:solidFill>
                <a:latin typeface="Trebuchet MS" pitchFamily="34" charset="0"/>
              </a:rPr>
              <a:t> </a:t>
            </a:r>
            <a:endParaRPr lang="cs-CZ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13609" y="1059102"/>
            <a:ext cx="469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Center of the energy distribution after quench: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913608" y="1994936"/>
            <a:ext cx="469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Dispersion after quench: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670992" y="2341194"/>
                <a:ext cx="1874872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b="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2" y="2341194"/>
                <a:ext cx="1874872" cy="387927"/>
              </a:xfrm>
              <a:prstGeom prst="rect">
                <a:avLst/>
              </a:prstGeom>
              <a:blipFill rotWithShape="1">
                <a:blip r:embed="rId4"/>
                <a:stretch>
                  <a:fillRect r="-11039" b="-15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793496" y="2128138"/>
                <a:ext cx="2373745" cy="405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𝑂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496" y="2128138"/>
                <a:ext cx="2373745" cy="4052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7101569" y="2533377"/>
                <a:ext cx="1757597" cy="367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cs-CZ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569" y="2533377"/>
                <a:ext cx="1757597" cy="367793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bdélník 27"/>
          <p:cNvSpPr/>
          <p:nvPr/>
        </p:nvSpPr>
        <p:spPr>
          <a:xfrm>
            <a:off x="8245336" y="3530597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856942" y="3604488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4149006" y="1389184"/>
                <a:ext cx="4756340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06" y="1389184"/>
                <a:ext cx="4756340" cy="6183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/>
          <p:nvPr/>
        </p:nvSpPr>
        <p:spPr>
          <a:xfrm>
            <a:off x="4070621" y="3046521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  <a:latin typeface="Trebuchet MS" pitchFamily="34" charset="0"/>
              </a:rPr>
              <a:t>Backward quench</a:t>
            </a:r>
            <a:endParaRPr lang="cs-CZ" sz="2000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42" y="3530597"/>
            <a:ext cx="5090224" cy="12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234109" y="4727053"/>
                <a:ext cx="1113895" cy="355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109" y="4727053"/>
                <a:ext cx="1113895" cy="3552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866362" y="4750517"/>
                <a:ext cx="1294522" cy="60144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𝝀</m:t>
                          </m:r>
                        </m:e>
                        <m:sup>
                          <m:d>
                            <m:d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𝒇</m:t>
                              </m:r>
                            </m:e>
                          </m:d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𝟎</m:t>
                      </m:r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  <m:r>
                        <a:rPr lang="en-US" sz="1600" b="1" i="1" smtClean="0">
                          <a:latin typeface="Cambria Math"/>
                        </a:rPr>
                        <m:t>𝟕𝟕</m:t>
                      </m:r>
                    </m:oMath>
                  </m:oMathPara>
                </a14:m>
                <a:endParaRPr lang="en-US" sz="1600" b="1" dirty="0" smtClean="0">
                  <a:latin typeface="Trebuchet MS" pitchFamily="34" charset="0"/>
                </a:endParaRPr>
              </a:p>
              <a:p>
                <a:pPr algn="ctr"/>
                <a:r>
                  <a:rPr lang="en-US" sz="1600" b="1" dirty="0" err="1" smtClean="0">
                    <a:latin typeface="Trebuchet MS" pitchFamily="34" charset="0"/>
                  </a:rPr>
                  <a:t>ESQPT</a:t>
                </a:r>
                <a:endParaRPr lang="cs-CZ" sz="1600" b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362" y="4750517"/>
                <a:ext cx="1294522" cy="601447"/>
              </a:xfrm>
              <a:prstGeom prst="rect">
                <a:avLst/>
              </a:prstGeom>
              <a:blipFill rotWithShape="1"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7560477" y="4750517"/>
                <a:ext cx="958404" cy="355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477" y="4750517"/>
                <a:ext cx="958404" cy="35522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bdélník 29"/>
          <p:cNvSpPr/>
          <p:nvPr/>
        </p:nvSpPr>
        <p:spPr>
          <a:xfrm>
            <a:off x="6689211" y="3586015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8423438" y="3546761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044300" y="3558305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7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1" y="850756"/>
            <a:ext cx="4095221" cy="30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27" y="3738711"/>
            <a:ext cx="32956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533400" indent="-5334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Quantum </a:t>
                </a:r>
                <a:r>
                  <a:rPr lang="cs-CZ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quench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𝛿</m:t>
                    </m:r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≠0 </m:t>
                    </m:r>
                  </m:oMath>
                </a14:m>
                <a:r>
                  <a:rPr lang="en-US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Dicke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model</a:t>
                </a:r>
                <a:endParaRPr lang="en-US" sz="2400" b="0" dirty="0">
                  <a:solidFill>
                    <a:srgbClr val="339933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blipFill rotWithShape="1">
                <a:blip r:embed="rId4"/>
                <a:stretch>
                  <a:fillRect l="-1967" t="-14773" r="-151" b="-4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212997" y="2027650"/>
                <a:ext cx="12411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𝜹</m:t>
                      </m:r>
                      <m:r>
                        <a:rPr lang="en-US" sz="2200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200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200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cs-CZ" sz="2200" b="1" dirty="0" smtClean="0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997" y="2027650"/>
                <a:ext cx="124117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902051" y="4660841"/>
                <a:ext cx="2918689" cy="104644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1600" dirty="0" smtClean="0">
                    <a:latin typeface="Trebuchet MS" pitchFamily="34" charset="0"/>
                  </a:rPr>
                  <a:t>Short-time behavior </a:t>
                </a:r>
              </a:p>
              <a:p>
                <a:pPr algn="ctr">
                  <a:spcAft>
                    <a:spcPts val="400"/>
                  </a:spcAft>
                </a:pPr>
                <a:r>
                  <a:rPr lang="en-US" sz="1600" dirty="0" smtClean="0">
                    <a:latin typeface="Trebuchet MS" pitchFamily="34" charset="0"/>
                  </a:rPr>
                  <a:t>for the ground-state:</a:t>
                </a:r>
              </a:p>
              <a:p>
                <a:pPr algn="ctr"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51" y="4660841"/>
                <a:ext cx="2918689" cy="1046440"/>
              </a:xfrm>
              <a:prstGeom prst="rect">
                <a:avLst/>
              </a:prstGeom>
              <a:blipFill rotWithShape="1">
                <a:blip r:embed="rId6"/>
                <a:stretch>
                  <a:fillRect t="-23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3022374" y="5524860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96276" y="4620840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9933"/>
                </a:solidFill>
                <a:latin typeface="Trebuchet MS" pitchFamily="34" charset="0"/>
              </a:rPr>
              <a:t>Forward quench</a:t>
            </a:r>
            <a:endParaRPr lang="cs-CZ" sz="2000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52953" y="4977840"/>
            <a:ext cx="1514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(ground state)</a:t>
            </a:r>
            <a:endParaRPr lang="cs-CZ" sz="16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1" y="850756"/>
            <a:ext cx="4095221" cy="30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27" y="3738711"/>
            <a:ext cx="32956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533400" indent="-5334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Quantum </a:t>
                </a:r>
                <a:r>
                  <a:rPr lang="cs-CZ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quench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𝛿</m:t>
                    </m:r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≠0 </m:t>
                    </m:r>
                  </m:oMath>
                </a14:m>
                <a:r>
                  <a:rPr lang="en-US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Dicke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model</a:t>
                </a:r>
                <a:endParaRPr lang="en-US" sz="2400" b="0" dirty="0">
                  <a:solidFill>
                    <a:srgbClr val="339933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blipFill rotWithShape="1">
                <a:blip r:embed="rId4"/>
                <a:stretch>
                  <a:fillRect l="-1967" t="-14773" r="-151" b="-4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96276" y="4620840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9933"/>
                </a:solidFill>
                <a:latin typeface="Trebuchet MS" pitchFamily="34" charset="0"/>
              </a:rPr>
              <a:t>Forward quench</a:t>
            </a:r>
            <a:endParaRPr lang="cs-CZ" sz="2000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902051" y="4660841"/>
                <a:ext cx="2918689" cy="104644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1600" dirty="0" smtClean="0">
                    <a:latin typeface="Trebuchet MS" pitchFamily="34" charset="0"/>
                  </a:rPr>
                  <a:t>Short-time behavior </a:t>
                </a:r>
              </a:p>
              <a:p>
                <a:pPr algn="ctr">
                  <a:spcAft>
                    <a:spcPts val="400"/>
                  </a:spcAft>
                </a:pPr>
                <a:r>
                  <a:rPr lang="en-US" sz="1600" dirty="0" smtClean="0">
                    <a:latin typeface="Trebuchet MS" pitchFamily="34" charset="0"/>
                  </a:rPr>
                  <a:t>for the ground-state:</a:t>
                </a:r>
              </a:p>
              <a:p>
                <a:pPr algn="ctr"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51" y="4660841"/>
                <a:ext cx="2918689" cy="1046440"/>
              </a:xfrm>
              <a:prstGeom prst="rect">
                <a:avLst/>
              </a:prstGeom>
              <a:blipFill rotWithShape="1">
                <a:blip r:embed="rId5"/>
                <a:stretch>
                  <a:fillRect t="-23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Skupina 9"/>
          <p:cNvGrpSpPr/>
          <p:nvPr/>
        </p:nvGrpSpPr>
        <p:grpSpPr>
          <a:xfrm>
            <a:off x="4886036" y="64652"/>
            <a:ext cx="4128654" cy="4026464"/>
            <a:chOff x="4886036" y="64652"/>
            <a:chExt cx="4128654" cy="4026464"/>
          </a:xfrm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6212997" y="2027650"/>
                  <a:ext cx="124117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𝜹</m:t>
                        </m:r>
                        <m:r>
                          <a:rPr lang="en-US" sz="22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2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2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cs-CZ" sz="2200" b="1" dirty="0" smtClean="0">
                    <a:solidFill>
                      <a:srgbClr val="339933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2997" y="2027650"/>
                  <a:ext cx="1241174" cy="43088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Obdélník 1"/>
                <p:cNvSpPr/>
                <p:nvPr/>
              </p:nvSpPr>
              <p:spPr>
                <a:xfrm>
                  <a:off x="4886036" y="64652"/>
                  <a:ext cx="4128654" cy="402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1034DDD7-8CC0-4C6E-895B-73CEE574C62B}" type="mathplaceholder">
                          <a:rPr lang="cs-CZ" i="1" smtClean="0">
                            <a:latin typeface="Cambria Math"/>
                          </a:rPr>
                          <a:t>Sem zadejte rovnici.</a:t>
                        </a:fld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" name="Obdélník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036" y="64652"/>
                  <a:ext cx="4128654" cy="40264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034" y="102384"/>
              <a:ext cx="3792643" cy="362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5948231" y="3752562"/>
              <a:ext cx="2364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rebuchet MS" pitchFamily="34" charset="0"/>
                </a:rPr>
                <a:t>survival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of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eigenstates</a:t>
              </a:r>
              <a:endParaRPr lang="cs-CZ" sz="1600" dirty="0" smtClean="0"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5638800" y="2717086"/>
                  <a:ext cx="89838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=12</m:t>
                        </m:r>
                      </m:oMath>
                    </m:oMathPara>
                  </a14:m>
                  <a:endParaRPr lang="cs-CZ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2717086"/>
                  <a:ext cx="898387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bdélník 14"/>
          <p:cNvSpPr/>
          <p:nvPr/>
        </p:nvSpPr>
        <p:spPr>
          <a:xfrm>
            <a:off x="3031611" y="5497152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52953" y="4977840"/>
            <a:ext cx="1514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(ground state)</a:t>
            </a:r>
            <a:endParaRPr lang="cs-CZ" sz="16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1" y="850756"/>
            <a:ext cx="4095221" cy="30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533400" indent="-5334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Quantum </a:t>
                </a:r>
                <a:r>
                  <a:rPr lang="cs-CZ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quench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𝛿</m:t>
                    </m:r>
                    <m:r>
                      <a:rPr lang="en-US" sz="3200" b="0" i="1" u="sng" smtClean="0">
                        <a:solidFill>
                          <a:srgbClr val="339933"/>
                        </a:solidFill>
                        <a:latin typeface="Cambria Math"/>
                      </a:rPr>
                      <m:t>≠0 </m:t>
                    </m:r>
                  </m:oMath>
                </a14:m>
                <a:r>
                  <a:rPr lang="en-US" sz="3200" b="0" u="sng" dirty="0" err="1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Dicke</a:t>
                </a:r>
                <a:r>
                  <a:rPr lang="en-US" sz="3200" b="0" u="sng" dirty="0" smtClean="0">
                    <a:solidFill>
                      <a:srgbClr val="339933"/>
                    </a:solidFill>
                    <a:latin typeface="Trebuchet MS" panose="020B0603020202020204" pitchFamily="34" charset="0"/>
                  </a:rPr>
                  <a:t> model</a:t>
                </a:r>
                <a:endParaRPr lang="en-US" sz="2400" b="0" dirty="0">
                  <a:solidFill>
                    <a:srgbClr val="339933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642" y="314182"/>
                <a:ext cx="8058830" cy="536575"/>
              </a:xfrm>
              <a:prstGeom prst="rect">
                <a:avLst/>
              </a:prstGeom>
              <a:blipFill rotWithShape="1">
                <a:blip r:embed="rId3"/>
                <a:stretch>
                  <a:fillRect l="-1967" t="-14773" r="-151" b="-4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212997" y="2027650"/>
                <a:ext cx="12411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𝜹</m:t>
                      </m:r>
                      <m:r>
                        <a:rPr lang="en-US" sz="2200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200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200" b="1" i="1" smtClean="0">
                          <a:solidFill>
                            <a:srgbClr val="339933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cs-CZ" sz="2200" b="1" dirty="0" smtClean="0">
                  <a:solidFill>
                    <a:srgbClr val="339933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997" y="2027650"/>
                <a:ext cx="1241174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53" y="1070116"/>
            <a:ext cx="4291637" cy="512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5294649" y="2600028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280340" y="3684002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8231684" y="3684001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319885" y="4801115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277866" y="4729997"/>
            <a:ext cx="360090" cy="34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385318" y="3684002"/>
                <a:ext cx="1113895" cy="355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=0.8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18" y="3684002"/>
                <a:ext cx="1113895" cy="3552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7297834" y="3700792"/>
                <a:ext cx="1113895" cy="355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=1.1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834" y="3700792"/>
                <a:ext cx="1113895" cy="3552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316884" y="4811659"/>
                <a:ext cx="1417952" cy="60144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𝝀</m:t>
                          </m:r>
                        </m:e>
                        <m:sup>
                          <m:d>
                            <m:d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𝒇</m:t>
                              </m:r>
                            </m:e>
                          </m:d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𝟏</m:t>
                      </m:r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  <m:r>
                        <a:rPr lang="en-US" sz="1600" b="1" i="1" smtClean="0">
                          <a:latin typeface="Cambria Math"/>
                        </a:rPr>
                        <m:t>𝟒𝟕𝟓</m:t>
                      </m:r>
                    </m:oMath>
                  </m:oMathPara>
                </a14:m>
                <a:endParaRPr lang="en-US" sz="1600" b="1" dirty="0" smtClean="0">
                  <a:latin typeface="Trebuchet MS" pitchFamily="34" charset="0"/>
                </a:endParaRPr>
              </a:p>
              <a:p>
                <a:pPr algn="ctr"/>
                <a:r>
                  <a:rPr lang="en-US" sz="1600" b="1" dirty="0" err="1" smtClean="0">
                    <a:latin typeface="Trebuchet MS" pitchFamily="34" charset="0"/>
                  </a:rPr>
                  <a:t>ESQPT</a:t>
                </a:r>
                <a:endParaRPr lang="cs-CZ" sz="1600" b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4" y="4811659"/>
                <a:ext cx="1417952" cy="601447"/>
              </a:xfrm>
              <a:prstGeom prst="rect">
                <a:avLst/>
              </a:prstGeom>
              <a:blipFill rotWithShape="1"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7297834" y="4820895"/>
                <a:ext cx="1113895" cy="355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834" y="4820895"/>
                <a:ext cx="1113895" cy="3552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5104605" y="1070116"/>
            <a:ext cx="2297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9933"/>
                </a:solidFill>
                <a:latin typeface="Trebuchet MS" pitchFamily="34" charset="0"/>
              </a:rPr>
              <a:t>Backward </a:t>
            </a:r>
            <a:r>
              <a:rPr lang="en-US" sz="2000" dirty="0" err="1" smtClean="0">
                <a:solidFill>
                  <a:srgbClr val="339933"/>
                </a:solidFill>
                <a:latin typeface="Trebuchet MS" pitchFamily="34" charset="0"/>
              </a:rPr>
              <a:t>quenchs</a:t>
            </a:r>
            <a:endParaRPr lang="cs-CZ" sz="2000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801934" y="4323652"/>
                <a:ext cx="3698058" cy="137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rebuchet MS" pitchFamily="34" charset="0"/>
                  </a:rPr>
                  <a:t>In this full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𝑓</m:t>
                    </m:r>
                    <m:r>
                      <a:rPr lang="en-US" sz="16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1600" dirty="0" smtClean="0">
                    <a:latin typeface="Trebuchet MS" pitchFamily="34" charset="0"/>
                  </a:rPr>
                  <a:t> system the </a:t>
                </a:r>
                <a:r>
                  <a:rPr lang="en-US" sz="1600" dirty="0" err="1" smtClean="0">
                    <a:latin typeface="Trebuchet MS" pitchFamily="34" charset="0"/>
                  </a:rPr>
                  <a:t>ESQPT</a:t>
                </a:r>
                <a:r>
                  <a:rPr lang="en-US" sz="1600" dirty="0">
                    <a:latin typeface="Trebuchet MS" pitchFamily="34" charset="0"/>
                  </a:rPr>
                  <a:t>-</a:t>
                </a:r>
                <a:r>
                  <a:rPr lang="en-US" sz="1600" dirty="0" smtClean="0">
                    <a:latin typeface="Trebuchet MS" pitchFamily="34" charset="0"/>
                  </a:rPr>
                  <a:t>related phenomena are expected to be smoother than in the restricted </a:t>
                </a:r>
                <a:r>
                  <a:rPr lang="en-US" sz="1600" dirty="0" err="1" smtClean="0">
                    <a:latin typeface="Trebuchet MS" pitchFamily="34" charset="0"/>
                  </a:rPr>
                  <a:t>integrable</a:t>
                </a:r>
                <a:r>
                  <a:rPr lang="en-US" sz="1600" dirty="0" smtClean="0">
                    <a:latin typeface="Trebuchet MS" pitchFamily="34" charset="0"/>
                  </a:rPr>
                  <a:t> system</a:t>
                </a:r>
              </a:p>
              <a:p>
                <a:pPr marL="285750" indent="-28575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err="1" smtClean="0">
                    <a:latin typeface="Trebuchet MS" pitchFamily="34" charset="0"/>
                  </a:rPr>
                  <a:t>Chaoticity</a:t>
                </a:r>
                <a:r>
                  <a:rPr lang="en-US" sz="1600" dirty="0" smtClean="0">
                    <a:latin typeface="Trebuchet MS" pitchFamily="34" charset="0"/>
                  </a:rPr>
                  <a:t> can obscure the analysis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34" y="4323652"/>
                <a:ext cx="3698058" cy="1374735"/>
              </a:xfrm>
              <a:prstGeom prst="rect">
                <a:avLst/>
              </a:prstGeom>
              <a:blipFill rotWithShape="1">
                <a:blip r:embed="rId10"/>
                <a:stretch>
                  <a:fillRect l="-660" t="-1770" b="-44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3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73232" y="397948"/>
            <a:ext cx="4908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u="sng" dirty="0" smtClean="0">
                <a:latin typeface="Trebuchet MS" pitchFamily="34" charset="0"/>
              </a:rPr>
              <a:t>Summary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3232" y="1019754"/>
            <a:ext cx="81422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 smtClean="0">
                <a:latin typeface="Trebuchet MS" pitchFamily="34" charset="0"/>
              </a:rPr>
              <a:t>ESQPT</a:t>
            </a:r>
            <a:r>
              <a:rPr lang="cs-CZ" sz="1700" dirty="0" smtClean="0">
                <a:latin typeface="Trebuchet MS" pitchFamily="34" charset="0"/>
              </a:rPr>
              <a:t>s </a:t>
            </a:r>
            <a:r>
              <a:rPr lang="en-GB" sz="1700" dirty="0" smtClean="0">
                <a:latin typeface="Trebuchet MS" pitchFamily="34" charset="0"/>
              </a:rPr>
              <a:t>originate in stationary points of the Hamiltonian and manifest themselves as singularities in the smooth level density and in the average flow rate.</a:t>
            </a:r>
            <a:endParaRPr lang="cs-CZ" sz="1700" dirty="0" smtClean="0">
              <a:latin typeface="Trebuchet MS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281386" y="5406599"/>
            <a:ext cx="450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latin typeface="Trebuchet MS" pitchFamily="34" charset="0"/>
              </a:rPr>
              <a:t>Thank you for </a:t>
            </a:r>
            <a:r>
              <a:rPr lang="en-GB" sz="3200" cap="small" dirty="0" smtClean="0">
                <a:latin typeface="Trebuchet MS" pitchFamily="34" charset="0"/>
              </a:rPr>
              <a:t>attention</a:t>
            </a:r>
            <a:endParaRPr lang="cs-CZ" sz="3200" cap="small" dirty="0" smtClean="0">
              <a:latin typeface="Trebuchet MS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18472" y="3125440"/>
            <a:ext cx="9033157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cs-CZ" b="1" dirty="0" err="1" smtClean="0">
                <a:solidFill>
                  <a:srgbClr val="0000B4"/>
                </a:solidFill>
                <a:latin typeface="Trebuchet MS" pitchFamily="34" charset="0"/>
              </a:rPr>
              <a:t>Degenerate</a:t>
            </a:r>
            <a:r>
              <a:rPr lang="cs-CZ" b="1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b="1" dirty="0" err="1">
                <a:solidFill>
                  <a:srgbClr val="0000B4"/>
                </a:solidFill>
                <a:latin typeface="Trebuchet MS" pitchFamily="34" charset="0"/>
              </a:rPr>
              <a:t>stationary</a:t>
            </a:r>
            <a:r>
              <a:rPr lang="cs-CZ" b="1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b="1" dirty="0" err="1" smtClean="0">
                <a:solidFill>
                  <a:srgbClr val="0000B4"/>
                </a:solidFill>
                <a:latin typeface="Trebuchet MS" pitchFamily="34" charset="0"/>
              </a:rPr>
              <a:t>points</a:t>
            </a:r>
            <a:endParaRPr lang="en-GB" b="1" dirty="0">
              <a:solidFill>
                <a:srgbClr val="0000B4"/>
              </a:solidFill>
              <a:latin typeface="Trebuchet MS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GB" sz="1700" dirty="0" smtClean="0">
                <a:latin typeface="Trebuchet MS" pitchFamily="34" charset="0"/>
              </a:rPr>
              <a:t>Higher </a:t>
            </a:r>
            <a:r>
              <a:rPr lang="en-GB" sz="1700" dirty="0">
                <a:latin typeface="Trebuchet MS" pitchFamily="34" charset="0"/>
              </a:rPr>
              <a:t>flatness of the stationary point shifts </a:t>
            </a:r>
            <a:r>
              <a:rPr lang="en-GB" sz="1700" dirty="0" smtClean="0">
                <a:latin typeface="Trebuchet MS" pitchFamily="34" charset="0"/>
              </a:rPr>
              <a:t>the </a:t>
            </a:r>
            <a:r>
              <a:rPr lang="en-GB" sz="1700" dirty="0">
                <a:latin typeface="Trebuchet MS" pitchFamily="34" charset="0"/>
              </a:rPr>
              <a:t>discontinuity towards lower derivatives</a:t>
            </a:r>
            <a:endParaRPr lang="cs-CZ" sz="17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938" y="1685957"/>
                <a:ext cx="8611548" cy="1308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600"/>
                  </a:spcBef>
                </a:pPr>
                <a:r>
                  <a:rPr lang="en-GB" b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N</a:t>
                </a:r>
                <a:r>
                  <a:rPr lang="cs-CZ" b="1" dirty="0" err="1" smtClean="0">
                    <a:solidFill>
                      <a:srgbClr val="0000B4"/>
                    </a:solidFill>
                    <a:latin typeface="Trebuchet MS" pitchFamily="34" charset="0"/>
                  </a:rPr>
                  <a:t>ondegenerate</a:t>
                </a:r>
                <a:r>
                  <a:rPr lang="cs-CZ" b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 </a:t>
                </a:r>
                <a:r>
                  <a:rPr lang="cs-CZ" b="1" dirty="0" err="1">
                    <a:solidFill>
                      <a:srgbClr val="0000B4"/>
                    </a:solidFill>
                    <a:latin typeface="Trebuchet MS" pitchFamily="34" charset="0"/>
                  </a:rPr>
                  <a:t>stationary</a:t>
                </a:r>
                <a:r>
                  <a:rPr lang="cs-CZ" b="1" dirty="0">
                    <a:solidFill>
                      <a:srgbClr val="0000B4"/>
                    </a:solidFill>
                    <a:latin typeface="Trebuchet MS" pitchFamily="34" charset="0"/>
                  </a:rPr>
                  <a:t> </a:t>
                </a:r>
                <a:r>
                  <a:rPr lang="cs-CZ" b="1" dirty="0" err="1" smtClean="0">
                    <a:solidFill>
                      <a:srgbClr val="0000B4"/>
                    </a:solidFill>
                    <a:latin typeface="Trebuchet MS" pitchFamily="34" charset="0"/>
                  </a:rPr>
                  <a:t>points</a:t>
                </a:r>
                <a:r>
                  <a:rPr lang="cs-CZ" b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 </a:t>
                </a:r>
                <a:endParaRPr lang="en-GB" b="1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1700" dirty="0" err="1">
                    <a:latin typeface="Trebuchet MS" pitchFamily="34" charset="0"/>
                  </a:rPr>
                  <a:t>S</a:t>
                </a:r>
                <a:r>
                  <a:rPr lang="cs-CZ" sz="1700" dirty="0" err="1" smtClean="0">
                    <a:latin typeface="Trebuchet MS" pitchFamily="34" charset="0"/>
                  </a:rPr>
                  <a:t>ingularities</a:t>
                </a:r>
                <a:r>
                  <a:rPr lang="cs-CZ" sz="1700" dirty="0" smtClean="0">
                    <a:latin typeface="Trebuchet MS" pitchFamily="34" charset="0"/>
                  </a:rPr>
                  <a:t> </a:t>
                </a:r>
                <a:r>
                  <a:rPr lang="cs-CZ" sz="1700" dirty="0" err="1">
                    <a:latin typeface="Trebuchet MS" pitchFamily="34" charset="0"/>
                  </a:rPr>
                  <a:t>classified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:r>
                  <a:rPr lang="cs-CZ" sz="1700" b="1" dirty="0" err="1">
                    <a:latin typeface="Trebuchet MS" pitchFamily="34" charset="0"/>
                  </a:rPr>
                  <a:t>uniquely</a:t>
                </a:r>
                <a:r>
                  <a:rPr lang="cs-CZ" sz="1700" dirty="0">
                    <a:latin typeface="Trebuchet MS" pitchFamily="34" charset="0"/>
                  </a:rPr>
                  <a:t> and </a:t>
                </a:r>
                <a:r>
                  <a:rPr lang="cs-CZ" sz="1700" b="1" dirty="0" err="1">
                    <a:latin typeface="Trebuchet MS" pitchFamily="34" charset="0"/>
                  </a:rPr>
                  <a:t>completely</a:t>
                </a:r>
                <a:r>
                  <a:rPr lang="cs-CZ" sz="1700" dirty="0">
                    <a:latin typeface="Trebuchet MS" pitchFamily="34" charset="0"/>
                  </a:rPr>
                  <a:t> by </a:t>
                </a:r>
                <a:r>
                  <a:rPr lang="cs-CZ" sz="1700" dirty="0" err="1">
                    <a:latin typeface="Trebuchet MS" pitchFamily="34" charset="0"/>
                  </a:rPr>
                  <a:t>two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:r>
                  <a:rPr lang="cs-CZ" sz="1700" dirty="0" err="1" smtClean="0">
                    <a:latin typeface="Trebuchet MS" pitchFamily="34" charset="0"/>
                  </a:rPr>
                  <a:t>numbers</a:t>
                </a:r>
                <a:r>
                  <a:rPr lang="en-GB" sz="1700" dirty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/>
                      </a:rPr>
                      <m:t>(</m:t>
                    </m:r>
                    <m:r>
                      <a:rPr lang="en-GB" sz="1700" b="1" i="1" smtClean="0">
                        <a:latin typeface="Cambria Math"/>
                      </a:rPr>
                      <m:t>𝒇</m:t>
                    </m:r>
                    <m:r>
                      <a:rPr lang="en-GB" sz="1700" b="1" i="1" smtClean="0">
                        <a:latin typeface="Cambria Math"/>
                      </a:rPr>
                      <m:t>,</m:t>
                    </m:r>
                    <m:r>
                      <a:rPr lang="en-GB" sz="1700" b="1" i="1" smtClean="0">
                        <a:latin typeface="Cambria Math"/>
                      </a:rPr>
                      <m:t>𝒓</m:t>
                    </m:r>
                    <m:r>
                      <a:rPr lang="en-GB" sz="1700" b="1" i="1" smtClean="0">
                        <a:latin typeface="Cambria Math"/>
                      </a:rPr>
                      <m:t>)</m:t>
                    </m:r>
                  </m:oMath>
                </a14:m>
                <a:endParaRPr lang="es-MX" sz="1700" b="1" dirty="0" smtClean="0">
                  <a:latin typeface="Trebuchet MS" pitchFamily="34" charset="0"/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1700" dirty="0" err="1">
                    <a:latin typeface="Trebuchet MS" pitchFamily="34" charset="0"/>
                  </a:rPr>
                  <a:t>Singularities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:r>
                  <a:rPr lang="cs-CZ" sz="1700" dirty="0" err="1">
                    <a:latin typeface="Trebuchet MS" pitchFamily="34" charset="0"/>
                  </a:rPr>
                  <a:t>occur</a:t>
                </a:r>
                <a:r>
                  <a:rPr lang="cs-CZ" sz="1700" dirty="0">
                    <a:latin typeface="Trebuchet MS" pitchFamily="34" charset="0"/>
                  </a:rPr>
                  <a:t> in </a:t>
                </a:r>
                <a:r>
                  <a:rPr lang="cs-CZ" sz="1700" dirty="0" err="1">
                    <a:latin typeface="Trebuchet MS" pitchFamily="34" charset="0"/>
                  </a:rPr>
                  <a:t>the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cs-CZ" sz="17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𝑓</m:t>
                        </m:r>
                        <m:r>
                          <a:rPr lang="en-GB" sz="17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sz="1700" dirty="0" smtClean="0">
                    <a:latin typeface="Trebuchet MS" pitchFamily="34" charset="0"/>
                  </a:rPr>
                  <a:t>-th </a:t>
                </a:r>
                <a:r>
                  <a:rPr lang="en-GB" sz="1700" dirty="0">
                    <a:latin typeface="Trebuchet MS" pitchFamily="34" charset="0"/>
                  </a:rPr>
                  <a:t>derivative of the smooth level density or flow rate</a:t>
                </a:r>
                <a:r>
                  <a:rPr lang="cs-CZ" sz="1700" dirty="0">
                    <a:latin typeface="Trebuchet MS" pitchFamily="34" charset="0"/>
                  </a:rPr>
                  <a:t> and are </a:t>
                </a:r>
                <a:r>
                  <a:rPr lang="cs-CZ" sz="1700" dirty="0" err="1">
                    <a:latin typeface="Trebuchet MS" pitchFamily="34" charset="0"/>
                  </a:rPr>
                  <a:t>always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:r>
                  <a:rPr lang="cs-CZ" sz="1700" dirty="0" err="1">
                    <a:latin typeface="Trebuchet MS" pitchFamily="34" charset="0"/>
                  </a:rPr>
                  <a:t>of</a:t>
                </a:r>
                <a:r>
                  <a:rPr lang="cs-CZ" sz="1700" dirty="0">
                    <a:latin typeface="Trebuchet MS" pitchFamily="34" charset="0"/>
                  </a:rPr>
                  <a:t> a </a:t>
                </a:r>
                <a:r>
                  <a:rPr lang="cs-CZ" sz="1700" b="1" dirty="0" err="1">
                    <a:latin typeface="Trebuchet MS" pitchFamily="34" charset="0"/>
                  </a:rPr>
                  <a:t>jump</a:t>
                </a:r>
                <a:r>
                  <a:rPr lang="cs-CZ" sz="1700" b="1" dirty="0">
                    <a:latin typeface="Trebuchet MS" pitchFamily="34" charset="0"/>
                  </a:rPr>
                  <a:t> / </a:t>
                </a:r>
                <a:r>
                  <a:rPr lang="cs-CZ" sz="1700" b="1" dirty="0" err="1">
                    <a:latin typeface="Trebuchet MS" pitchFamily="34" charset="0"/>
                  </a:rPr>
                  <a:t>logarithmic</a:t>
                </a:r>
                <a:r>
                  <a:rPr lang="cs-CZ" sz="1700" b="1" dirty="0">
                    <a:latin typeface="Trebuchet MS" pitchFamily="34" charset="0"/>
                  </a:rPr>
                  <a:t> divergence </a:t>
                </a:r>
                <a:r>
                  <a:rPr lang="cs-CZ" sz="1700" dirty="0" smtClean="0">
                    <a:latin typeface="Trebuchet MS" pitchFamily="34" charset="0"/>
                  </a:rPr>
                  <a:t>type</a:t>
                </a:r>
                <a:endParaRPr lang="cs-CZ" sz="17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" y="1685957"/>
                <a:ext cx="8611548" cy="1308050"/>
              </a:xfrm>
              <a:prstGeom prst="rect">
                <a:avLst/>
              </a:prstGeom>
              <a:blipFill rotWithShape="1">
                <a:blip r:embed="rId2"/>
                <a:stretch>
                  <a:fillRect t="-2804" b="-56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473234" y="4543730"/>
            <a:ext cx="59922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700" dirty="0" err="1" smtClean="0">
                <a:latin typeface="Trebuchet MS" pitchFamily="34" charset="0"/>
              </a:rPr>
              <a:t>Monodromy</a:t>
            </a:r>
            <a:r>
              <a:rPr lang="en-GB" sz="1700" dirty="0" smtClean="0">
                <a:latin typeface="Trebuchet MS" pitchFamily="34" charset="0"/>
              </a:rPr>
              <a:t>, changes in the </a:t>
            </a:r>
            <a:r>
              <a:rPr lang="en-GB" sz="1700" dirty="0" err="1" smtClean="0">
                <a:latin typeface="Trebuchet MS" pitchFamily="34" charset="0"/>
              </a:rPr>
              <a:t>nonequilibrium</a:t>
            </a:r>
            <a:r>
              <a:rPr lang="en-GB" sz="1700" dirty="0" smtClean="0">
                <a:latin typeface="Trebuchet MS" pitchFamily="34" charset="0"/>
              </a:rPr>
              <a:t> dynamics</a:t>
            </a:r>
            <a:endParaRPr lang="cs-CZ" sz="1700" dirty="0" smtClean="0">
              <a:latin typeface="Trebuchet MS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3232" y="4199355"/>
            <a:ext cx="556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rebuchet MS" pitchFamily="34" charset="0"/>
              </a:rPr>
              <a:t>Phenomena connected with the existence </a:t>
            </a:r>
            <a:r>
              <a:rPr lang="en-GB" b="1" dirty="0" err="1" smtClean="0">
                <a:latin typeface="Trebuchet MS" pitchFamily="34" charset="0"/>
              </a:rPr>
              <a:t>ESQPTs</a:t>
            </a:r>
            <a:endParaRPr lang="cs-CZ" b="1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231060"/>
            <a:ext cx="5846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Quantum phase transition</a:t>
            </a:r>
            <a:r>
              <a:rPr lang="en-GB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(</a:t>
            </a:r>
            <a:r>
              <a:rPr lang="en-GB" sz="24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QPT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791414" y="871814"/>
            <a:ext cx="769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A </a:t>
            </a:r>
            <a:r>
              <a:rPr lang="en-US" sz="1600" i="1" dirty="0" smtClean="0">
                <a:latin typeface="Trebuchet MS" pitchFamily="34" charset="0"/>
              </a:rPr>
              <a:t>nonanalytic</a:t>
            </a:r>
            <a:r>
              <a:rPr lang="en-US" sz="1600" dirty="0" smtClean="0">
                <a:latin typeface="Trebuchet MS" pitchFamily="34" charset="0"/>
              </a:rPr>
              <a:t> change (in the </a:t>
            </a:r>
            <a:r>
              <a:rPr lang="en-US" sz="1600" i="1" dirty="0" smtClean="0">
                <a:latin typeface="Trebuchet MS" pitchFamily="34" charset="0"/>
              </a:rPr>
              <a:t>infinite-size limit</a:t>
            </a:r>
            <a:r>
              <a:rPr lang="en-US" sz="1600" dirty="0" smtClean="0">
                <a:latin typeface="Trebuchet MS" pitchFamily="34" charset="0"/>
              </a:rPr>
              <a:t>) of </a:t>
            </a:r>
            <a:r>
              <a:rPr lang="en-US" sz="1600" b="1" dirty="0" smtClean="0">
                <a:solidFill>
                  <a:srgbClr val="FF0000"/>
                </a:solidFill>
                <a:latin typeface="Trebuchet MS" pitchFamily="34" charset="0"/>
              </a:rPr>
              <a:t>ground-state properties </a:t>
            </a:r>
            <a:r>
              <a:rPr lang="en-US" sz="1600" dirty="0" smtClean="0">
                <a:latin typeface="Trebuchet MS" pitchFamily="34" charset="0"/>
              </a:rPr>
              <a:t>of a system by varying an </a:t>
            </a:r>
            <a:r>
              <a:rPr lang="en-US" sz="1600" b="1" dirty="0" smtClean="0">
                <a:latin typeface="Trebuchet MS" pitchFamily="34" charset="0"/>
              </a:rPr>
              <a:t>external control parameter </a:t>
            </a:r>
            <a:r>
              <a:rPr lang="cs-CZ" sz="1600" b="1" dirty="0" smtClean="0">
                <a:latin typeface="Symbol" panose="05050102010706020507" pitchFamily="18" charset="2"/>
              </a:rPr>
              <a:t>l</a:t>
            </a:r>
            <a:r>
              <a:rPr lang="cs-CZ" sz="1600" b="1" dirty="0" smtClean="0">
                <a:latin typeface="Trebuchet MS" pitchFamily="34" charset="0"/>
              </a:rPr>
              <a:t> </a:t>
            </a:r>
            <a:r>
              <a:rPr lang="en-US" sz="1600" dirty="0" smtClean="0">
                <a:latin typeface="Trebuchet MS" pitchFamily="34" charset="0"/>
              </a:rPr>
              <a:t>at absolute zero temperature (only quantum fluctuations present)</a:t>
            </a:r>
          </a:p>
        </p:txBody>
      </p:sp>
      <p:grpSp>
        <p:nvGrpSpPr>
          <p:cNvPr id="57" name="Skupina 56"/>
          <p:cNvGrpSpPr/>
          <p:nvPr/>
        </p:nvGrpSpPr>
        <p:grpSpPr>
          <a:xfrm>
            <a:off x="566438" y="2494692"/>
            <a:ext cx="4166549" cy="2814351"/>
            <a:chOff x="566438" y="1806885"/>
            <a:chExt cx="4166549" cy="281435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029" y="1806885"/>
              <a:ext cx="3708958" cy="232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2744058" y="4221126"/>
              <a:ext cx="307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latin typeface="Symbol" panose="05050102010706020507" pitchFamily="18" charset="2"/>
                </a:rPr>
                <a:t>l</a:t>
              </a:r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 flipV="1">
              <a:off x="925417" y="2123526"/>
              <a:ext cx="0" cy="16807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>
              <a:off x="1805601" y="4205931"/>
              <a:ext cx="229632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566438" y="2789606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latin typeface="Trebuchet MS" pitchFamily="34" charset="0"/>
                </a:rPr>
                <a:t>E</a:t>
              </a:r>
              <a:endParaRPr lang="cs-CZ" sz="2000" i="1" dirty="0" smtClean="0">
                <a:latin typeface="Trebuchet MS" pitchFamily="34" charset="0"/>
              </a:endParaRPr>
            </a:p>
          </p:txBody>
        </p:sp>
        <p:cxnSp>
          <p:nvCxnSpPr>
            <p:cNvPr id="4" name="Přímá spojnice 3"/>
            <p:cNvCxnSpPr/>
            <p:nvPr/>
          </p:nvCxnSpPr>
          <p:spPr>
            <a:xfrm flipH="1">
              <a:off x="2369713" y="3257742"/>
              <a:ext cx="508795" cy="6445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2878508" y="3257742"/>
              <a:ext cx="500085" cy="65011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48"/>
            <p:cNvCxnSpPr/>
            <p:nvPr/>
          </p:nvCxnSpPr>
          <p:spPr>
            <a:xfrm flipV="1">
              <a:off x="2878508" y="3403796"/>
              <a:ext cx="0" cy="50405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ál 43"/>
            <p:cNvSpPr/>
            <p:nvPr/>
          </p:nvSpPr>
          <p:spPr>
            <a:xfrm>
              <a:off x="2824508" y="321660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306043" y="3865222"/>
              <a:ext cx="118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err="1" smtClean="0">
                  <a:solidFill>
                    <a:srgbClr val="FF0000"/>
                  </a:solidFill>
                  <a:latin typeface="Trebuchet MS" pitchFamily="34" charset="0"/>
                </a:rPr>
                <a:t>first-order</a:t>
              </a:r>
              <a:endParaRPr lang="cs-CZ" sz="1600" b="1" dirty="0" smtClean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5202154" y="2481814"/>
            <a:ext cx="3537069" cy="2409028"/>
            <a:chOff x="5310684" y="1806885"/>
            <a:chExt cx="3537069" cy="2409028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742" b="2075"/>
            <a:stretch/>
          </p:blipFill>
          <p:spPr bwMode="auto">
            <a:xfrm>
              <a:off x="5310684" y="1806885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bdélník 23"/>
            <p:cNvSpPr/>
            <p:nvPr/>
          </p:nvSpPr>
          <p:spPr>
            <a:xfrm>
              <a:off x="7205728" y="3035151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5960752" y="3701875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6970689" y="3238406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6111025" y="2936383"/>
              <a:ext cx="2485623" cy="585989"/>
            </a:xfrm>
            <a:custGeom>
              <a:avLst/>
              <a:gdLst>
                <a:gd name="connsiteX0" fmla="*/ 0 w 2485623"/>
                <a:gd name="connsiteY0" fmla="*/ 585989 h 585989"/>
                <a:gd name="connsiteX1" fmla="*/ 283336 w 2485623"/>
                <a:gd name="connsiteY1" fmla="*/ 386366 h 585989"/>
                <a:gd name="connsiteX2" fmla="*/ 585989 w 2485623"/>
                <a:gd name="connsiteY2" fmla="*/ 225380 h 585989"/>
                <a:gd name="connsiteX3" fmla="*/ 888643 w 2485623"/>
                <a:gd name="connsiteY3" fmla="*/ 103031 h 585989"/>
                <a:gd name="connsiteX4" fmla="*/ 1229933 w 2485623"/>
                <a:gd name="connsiteY4" fmla="*/ 38637 h 585989"/>
                <a:gd name="connsiteX5" fmla="*/ 1539026 w 2485623"/>
                <a:gd name="connsiteY5" fmla="*/ 19318 h 585989"/>
                <a:gd name="connsiteX6" fmla="*/ 2234485 w 2485623"/>
                <a:gd name="connsiteY6" fmla="*/ 6440 h 585989"/>
                <a:gd name="connsiteX7" fmla="*/ 2485623 w 2485623"/>
                <a:gd name="connsiteY7" fmla="*/ 0 h 58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5623" h="585989">
                  <a:moveTo>
                    <a:pt x="0" y="585989"/>
                  </a:moveTo>
                  <a:cubicBezTo>
                    <a:pt x="92835" y="516228"/>
                    <a:pt x="185671" y="446467"/>
                    <a:pt x="283336" y="386366"/>
                  </a:cubicBezTo>
                  <a:cubicBezTo>
                    <a:pt x="381001" y="326264"/>
                    <a:pt x="485105" y="272602"/>
                    <a:pt x="585989" y="225380"/>
                  </a:cubicBezTo>
                  <a:cubicBezTo>
                    <a:pt x="686873" y="178158"/>
                    <a:pt x="781319" y="134155"/>
                    <a:pt x="888643" y="103031"/>
                  </a:cubicBezTo>
                  <a:cubicBezTo>
                    <a:pt x="995967" y="71907"/>
                    <a:pt x="1121536" y="52589"/>
                    <a:pt x="1229933" y="38637"/>
                  </a:cubicBezTo>
                  <a:cubicBezTo>
                    <a:pt x="1338330" y="24685"/>
                    <a:pt x="1371601" y="24684"/>
                    <a:pt x="1539026" y="19318"/>
                  </a:cubicBezTo>
                  <a:cubicBezTo>
                    <a:pt x="1706451" y="13952"/>
                    <a:pt x="2234485" y="6440"/>
                    <a:pt x="2234485" y="6440"/>
                  </a:cubicBezTo>
                  <a:lnTo>
                    <a:pt x="2485623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5" name="Přímá spojovací šipka 48"/>
            <p:cNvCxnSpPr/>
            <p:nvPr/>
          </p:nvCxnSpPr>
          <p:spPr>
            <a:xfrm flipV="1">
              <a:off x="7448361" y="3153670"/>
              <a:ext cx="0" cy="68193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ál 46"/>
            <p:cNvSpPr/>
            <p:nvPr/>
          </p:nvSpPr>
          <p:spPr>
            <a:xfrm>
              <a:off x="7394361" y="291384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6343125" y="3877359"/>
              <a:ext cx="22950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 smtClean="0">
                  <a:solidFill>
                    <a:srgbClr val="FF0000"/>
                  </a:solidFill>
                  <a:latin typeface="Trebuchet MS" pitchFamily="34" charset="0"/>
                </a:rPr>
                <a:t>continuous</a:t>
              </a:r>
              <a:r>
                <a:rPr lang="cs-CZ" sz="1600" b="1" dirty="0" smtClean="0">
                  <a:solidFill>
                    <a:srgbClr val="FF0000"/>
                  </a:solidFill>
                  <a:latin typeface="Trebuchet MS" pitchFamily="34" charset="0"/>
                </a:rPr>
                <a:t>(</a:t>
              </a:r>
              <a:r>
                <a:rPr lang="cs-CZ" sz="1600" b="1" i="1" dirty="0" err="1" smtClean="0">
                  <a:solidFill>
                    <a:srgbClr val="FF0000"/>
                  </a:solidFill>
                  <a:latin typeface="Trebuchet MS" pitchFamily="34" charset="0"/>
                </a:rPr>
                <a:t>n</a:t>
              </a:r>
              <a:r>
                <a:rPr lang="cs-CZ" sz="1600" b="1" baseline="30000" dirty="0" err="1" smtClean="0">
                  <a:solidFill>
                    <a:srgbClr val="FF0000"/>
                  </a:solidFill>
                  <a:latin typeface="Trebuchet MS" pitchFamily="34" charset="0"/>
                </a:rPr>
                <a:t>th</a:t>
              </a:r>
              <a:r>
                <a:rPr lang="cs-CZ" sz="1600" b="1" dirty="0" smtClean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 smtClean="0">
                  <a:solidFill>
                    <a:srgbClr val="FF0000"/>
                  </a:solidFill>
                  <a:latin typeface="Trebuchet MS" pitchFamily="34" charset="0"/>
                </a:rPr>
                <a:t>order</a:t>
              </a:r>
              <a:r>
                <a:rPr lang="cs-CZ" sz="1600" b="1" dirty="0" smtClean="0">
                  <a:solidFill>
                    <a:srgbClr val="FF0000"/>
                  </a:solidFill>
                  <a:latin typeface="Trebuchet MS" pitchFamily="34" charset="0"/>
                </a:rPr>
                <a:t>)</a:t>
              </a:r>
            </a:p>
          </p:txBody>
        </p:sp>
      </p:grpSp>
      <p:pic>
        <p:nvPicPr>
          <p:cNvPr id="48" name="Picture 3" descr="D:\Pavel\Desktop\Lunch Nuclear 2013\potential1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94" y="204628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Pavel\Desktop\Lunch Nuclear 2013\potential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08" y="2076020"/>
            <a:ext cx="576000" cy="5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Pavel\Desktop\Lunch Nuclear 2013\potential1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4508" y="204628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D:\Pavel\Desktop\Lunch Nuclear 2013\potential5.pn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31" y="201655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D:\Pavel\Desktop\Lunch Nuclear 2013\potential6.pn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31" y="201655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D:\Pavel\Desktop\Lunch Nuclear 2013\potential4.pn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14" y="201655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ovéPole 54"/>
          <p:cNvSpPr txBox="1"/>
          <p:nvPr/>
        </p:nvSpPr>
        <p:spPr>
          <a:xfrm>
            <a:off x="2014508" y="5335644"/>
            <a:ext cx="3592886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Trebuchet MS" pitchFamily="34" charset="0"/>
              </a:rPr>
              <a:t>ferromagnet-paramegnet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transitions</a:t>
            </a:r>
            <a:endParaRPr lang="cs-CZ" sz="1400" dirty="0" smtClean="0">
              <a:latin typeface="Trebuchet MS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Trebuchet MS" pitchFamily="34" charset="0"/>
              </a:rPr>
              <a:t>insulator-superfluid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transitions</a:t>
            </a:r>
            <a:endParaRPr lang="cs-CZ" sz="1400" dirty="0" smtClean="0">
              <a:latin typeface="Trebuchet MS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Trebuchet MS" pitchFamily="34" charset="0"/>
              </a:rPr>
              <a:t>superradiant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phase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transitions</a:t>
            </a:r>
            <a:endParaRPr lang="cs-CZ" sz="1400" dirty="0" smtClean="0">
              <a:latin typeface="Trebuchet MS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rebuchet MS" pitchFamily="34" charset="0"/>
              </a:rPr>
              <a:t>...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6877689" y="4924128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66" name="Přímá spojnice se šipkou 65"/>
          <p:cNvCxnSpPr/>
          <p:nvPr/>
        </p:nvCxnSpPr>
        <p:spPr>
          <a:xfrm>
            <a:off x="5881281" y="4908933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791414" y="5321228"/>
            <a:ext cx="1158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rgbClr val="0000B4"/>
                </a:solidFill>
                <a:latin typeface="Trebuchet MS" pitchFamily="34" charset="0"/>
              </a:rPr>
              <a:t>Examples</a:t>
            </a:r>
            <a:r>
              <a:rPr lang="cs-CZ" sz="1600" b="1" dirty="0" smtClean="0">
                <a:solidFill>
                  <a:srgbClr val="0000B4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24866" y="6425628"/>
            <a:ext cx="46313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latin typeface="Book Antiqua" panose="02040602050305030304" pitchFamily="18" charset="0"/>
              </a:rPr>
              <a:t>S. </a:t>
            </a:r>
            <a:r>
              <a:rPr lang="en-GB" sz="1300" dirty="0" err="1" smtClean="0">
                <a:latin typeface="Book Antiqua" panose="02040602050305030304" pitchFamily="18" charset="0"/>
              </a:rPr>
              <a:t>Sachdev</a:t>
            </a:r>
            <a:r>
              <a:rPr lang="en-GB" sz="1300" dirty="0" smtClean="0">
                <a:latin typeface="Book Antiqua" panose="02040602050305030304" pitchFamily="18" charset="0"/>
              </a:rPr>
              <a:t>, Quantum Phase Transitions (2011)</a:t>
            </a:r>
          </a:p>
          <a:p>
            <a:r>
              <a:rPr lang="en-GB" sz="1300" dirty="0" err="1" smtClean="0">
                <a:latin typeface="Book Antiqua" panose="02040602050305030304" pitchFamily="18" charset="0"/>
              </a:rPr>
              <a:t>L.D</a:t>
            </a:r>
            <a:r>
              <a:rPr lang="en-GB" sz="1300" dirty="0" smtClean="0">
                <a:latin typeface="Book Antiqua" panose="02040602050305030304" pitchFamily="18" charset="0"/>
              </a:rPr>
              <a:t>. </a:t>
            </a:r>
            <a:r>
              <a:rPr lang="en-GB" sz="1300" dirty="0" err="1" smtClean="0">
                <a:latin typeface="Book Antiqua" panose="02040602050305030304" pitchFamily="18" charset="0"/>
              </a:rPr>
              <a:t>Carr</a:t>
            </a:r>
            <a:r>
              <a:rPr lang="en-GB" sz="1300" dirty="0" smtClean="0">
                <a:latin typeface="Book Antiqua" panose="02040602050305030304" pitchFamily="18" charset="0"/>
              </a:rPr>
              <a:t>, Understanding Quantum Phase Transitions (2011)</a:t>
            </a:r>
            <a:endParaRPr lang="cs-CZ" sz="1300" dirty="0" smtClean="0">
              <a:latin typeface="Book Antiqua" panose="0204060205030503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27753" y="1641775"/>
            <a:ext cx="228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potential-wells evolutions in a quantum CUSP model</a:t>
            </a:r>
            <a:endParaRPr lang="cs-CZ" sz="1400" dirty="0" smtClean="0">
              <a:latin typeface="Trebuchet MS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596" y="2086011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(details later)</a:t>
            </a:r>
            <a:endParaRPr lang="cs-CZ" sz="1400" i="1" dirty="0" smtClean="0">
              <a:latin typeface="Trebuchet MS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3" y="1702811"/>
            <a:ext cx="3221676" cy="47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kupina 53"/>
          <p:cNvGrpSpPr/>
          <p:nvPr/>
        </p:nvGrpSpPr>
        <p:grpSpPr>
          <a:xfrm>
            <a:off x="5917842" y="4230711"/>
            <a:ext cx="2756373" cy="2112090"/>
            <a:chOff x="5310684" y="1806885"/>
            <a:chExt cx="3537069" cy="2338781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742" b="2075"/>
            <a:stretch/>
          </p:blipFill>
          <p:spPr bwMode="auto">
            <a:xfrm>
              <a:off x="5310684" y="1806885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Obdélník 56"/>
            <p:cNvSpPr/>
            <p:nvPr/>
          </p:nvSpPr>
          <p:spPr>
            <a:xfrm>
              <a:off x="7205728" y="3035151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5960752" y="3701875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6970689" y="3238406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83" name="Přímá spojnice 82"/>
          <p:cNvCxnSpPr/>
          <p:nvPr/>
        </p:nvCxnSpPr>
        <p:spPr>
          <a:xfrm flipH="1" flipV="1">
            <a:off x="5908330" y="5286587"/>
            <a:ext cx="156214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27" y="1538901"/>
            <a:ext cx="5460491" cy="342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Skupina 78"/>
          <p:cNvGrpSpPr/>
          <p:nvPr/>
        </p:nvGrpSpPr>
        <p:grpSpPr>
          <a:xfrm>
            <a:off x="2524266" y="2376152"/>
            <a:ext cx="2453425" cy="1313645"/>
            <a:chOff x="2620851" y="2376152"/>
            <a:chExt cx="2453425" cy="1313645"/>
          </a:xfrm>
        </p:grpSpPr>
        <p:sp>
          <p:nvSpPr>
            <p:cNvPr id="76" name="Volný tvar 75"/>
            <p:cNvSpPr/>
            <p:nvPr/>
          </p:nvSpPr>
          <p:spPr>
            <a:xfrm>
              <a:off x="3844344" y="2382592"/>
              <a:ext cx="1229932" cy="1307205"/>
            </a:xfrm>
            <a:custGeom>
              <a:avLst/>
              <a:gdLst>
                <a:gd name="connsiteX0" fmla="*/ 0 w 1229932"/>
                <a:gd name="connsiteY0" fmla="*/ 1307205 h 1307205"/>
                <a:gd name="connsiteX1" fmla="*/ 199622 w 1229932"/>
                <a:gd name="connsiteY1" fmla="*/ 1068946 h 1307205"/>
                <a:gd name="connsiteX2" fmla="*/ 482957 w 1229932"/>
                <a:gd name="connsiteY2" fmla="*/ 740535 h 1307205"/>
                <a:gd name="connsiteX3" fmla="*/ 708338 w 1229932"/>
                <a:gd name="connsiteY3" fmla="*/ 495836 h 1307205"/>
                <a:gd name="connsiteX4" fmla="*/ 927279 w 1229932"/>
                <a:gd name="connsiteY4" fmla="*/ 270456 h 1307205"/>
                <a:gd name="connsiteX5" fmla="*/ 1101143 w 1229932"/>
                <a:gd name="connsiteY5" fmla="*/ 96591 h 1307205"/>
                <a:gd name="connsiteX6" fmla="*/ 1229932 w 1229932"/>
                <a:gd name="connsiteY6" fmla="*/ 0 h 13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932" h="1307205">
                  <a:moveTo>
                    <a:pt x="0" y="1307205"/>
                  </a:moveTo>
                  <a:cubicBezTo>
                    <a:pt x="59564" y="1235298"/>
                    <a:pt x="119129" y="1163391"/>
                    <a:pt x="199622" y="1068946"/>
                  </a:cubicBezTo>
                  <a:cubicBezTo>
                    <a:pt x="280115" y="974501"/>
                    <a:pt x="398171" y="836053"/>
                    <a:pt x="482957" y="740535"/>
                  </a:cubicBezTo>
                  <a:cubicBezTo>
                    <a:pt x="567743" y="645017"/>
                    <a:pt x="634284" y="574182"/>
                    <a:pt x="708338" y="495836"/>
                  </a:cubicBezTo>
                  <a:cubicBezTo>
                    <a:pt x="782392" y="417490"/>
                    <a:pt x="861812" y="336997"/>
                    <a:pt x="927279" y="270456"/>
                  </a:cubicBezTo>
                  <a:cubicBezTo>
                    <a:pt x="992747" y="203915"/>
                    <a:pt x="1050701" y="141667"/>
                    <a:pt x="1101143" y="96591"/>
                  </a:cubicBezTo>
                  <a:cubicBezTo>
                    <a:pt x="1151585" y="51515"/>
                    <a:pt x="1190758" y="25757"/>
                    <a:pt x="12299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Volný tvar 80"/>
            <p:cNvSpPr/>
            <p:nvPr/>
          </p:nvSpPr>
          <p:spPr>
            <a:xfrm flipH="1">
              <a:off x="2627290" y="2382591"/>
              <a:ext cx="1221455" cy="1307205"/>
            </a:xfrm>
            <a:custGeom>
              <a:avLst/>
              <a:gdLst>
                <a:gd name="connsiteX0" fmla="*/ 0 w 1229932"/>
                <a:gd name="connsiteY0" fmla="*/ 1307205 h 1307205"/>
                <a:gd name="connsiteX1" fmla="*/ 199622 w 1229932"/>
                <a:gd name="connsiteY1" fmla="*/ 1068946 h 1307205"/>
                <a:gd name="connsiteX2" fmla="*/ 482957 w 1229932"/>
                <a:gd name="connsiteY2" fmla="*/ 740535 h 1307205"/>
                <a:gd name="connsiteX3" fmla="*/ 708338 w 1229932"/>
                <a:gd name="connsiteY3" fmla="*/ 495836 h 1307205"/>
                <a:gd name="connsiteX4" fmla="*/ 927279 w 1229932"/>
                <a:gd name="connsiteY4" fmla="*/ 270456 h 1307205"/>
                <a:gd name="connsiteX5" fmla="*/ 1101143 w 1229932"/>
                <a:gd name="connsiteY5" fmla="*/ 96591 h 1307205"/>
                <a:gd name="connsiteX6" fmla="*/ 1229932 w 1229932"/>
                <a:gd name="connsiteY6" fmla="*/ 0 h 13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932" h="1307205">
                  <a:moveTo>
                    <a:pt x="0" y="1307205"/>
                  </a:moveTo>
                  <a:cubicBezTo>
                    <a:pt x="59564" y="1235298"/>
                    <a:pt x="119129" y="1163391"/>
                    <a:pt x="199622" y="1068946"/>
                  </a:cubicBezTo>
                  <a:cubicBezTo>
                    <a:pt x="280115" y="974501"/>
                    <a:pt x="398171" y="836053"/>
                    <a:pt x="482957" y="740535"/>
                  </a:cubicBezTo>
                  <a:cubicBezTo>
                    <a:pt x="567743" y="645017"/>
                    <a:pt x="634284" y="574182"/>
                    <a:pt x="708338" y="495836"/>
                  </a:cubicBezTo>
                  <a:cubicBezTo>
                    <a:pt x="782392" y="417490"/>
                    <a:pt x="861812" y="336997"/>
                    <a:pt x="927279" y="270456"/>
                  </a:cubicBezTo>
                  <a:cubicBezTo>
                    <a:pt x="992747" y="203915"/>
                    <a:pt x="1050701" y="141667"/>
                    <a:pt x="1101143" y="96591"/>
                  </a:cubicBezTo>
                  <a:cubicBezTo>
                    <a:pt x="1151585" y="51515"/>
                    <a:pt x="1190758" y="25757"/>
                    <a:pt x="12299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Volný tvar 77"/>
            <p:cNvSpPr/>
            <p:nvPr/>
          </p:nvSpPr>
          <p:spPr>
            <a:xfrm>
              <a:off x="2620851" y="2376152"/>
              <a:ext cx="2453425" cy="220179"/>
            </a:xfrm>
            <a:custGeom>
              <a:avLst/>
              <a:gdLst>
                <a:gd name="connsiteX0" fmla="*/ 0 w 2453425"/>
                <a:gd name="connsiteY0" fmla="*/ 0 h 220179"/>
                <a:gd name="connsiteX1" fmla="*/ 321972 w 2453425"/>
                <a:gd name="connsiteY1" fmla="*/ 122349 h 220179"/>
                <a:gd name="connsiteX2" fmla="*/ 553791 w 2453425"/>
                <a:gd name="connsiteY2" fmla="*/ 186744 h 220179"/>
                <a:gd name="connsiteX3" fmla="*/ 772732 w 2453425"/>
                <a:gd name="connsiteY3" fmla="*/ 212502 h 220179"/>
                <a:gd name="connsiteX4" fmla="*/ 1081825 w 2453425"/>
                <a:gd name="connsiteY4" fmla="*/ 218941 h 220179"/>
                <a:gd name="connsiteX5" fmla="*/ 1397357 w 2453425"/>
                <a:gd name="connsiteY5" fmla="*/ 218941 h 220179"/>
                <a:gd name="connsiteX6" fmla="*/ 1732208 w 2453425"/>
                <a:gd name="connsiteY6" fmla="*/ 206062 h 220179"/>
                <a:gd name="connsiteX7" fmla="*/ 2105695 w 2453425"/>
                <a:gd name="connsiteY7" fmla="*/ 135228 h 220179"/>
                <a:gd name="connsiteX8" fmla="*/ 2324636 w 2453425"/>
                <a:gd name="connsiteY8" fmla="*/ 57955 h 220179"/>
                <a:gd name="connsiteX9" fmla="*/ 2453425 w 2453425"/>
                <a:gd name="connsiteY9" fmla="*/ 6440 h 2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3425" h="220179">
                  <a:moveTo>
                    <a:pt x="0" y="0"/>
                  </a:moveTo>
                  <a:cubicBezTo>
                    <a:pt x="114837" y="45612"/>
                    <a:pt x="229674" y="91225"/>
                    <a:pt x="321972" y="122349"/>
                  </a:cubicBezTo>
                  <a:cubicBezTo>
                    <a:pt x="414271" y="153473"/>
                    <a:pt x="478664" y="171719"/>
                    <a:pt x="553791" y="186744"/>
                  </a:cubicBezTo>
                  <a:cubicBezTo>
                    <a:pt x="628918" y="201769"/>
                    <a:pt x="684726" y="207136"/>
                    <a:pt x="772732" y="212502"/>
                  </a:cubicBezTo>
                  <a:cubicBezTo>
                    <a:pt x="860738" y="217868"/>
                    <a:pt x="977721" y="217868"/>
                    <a:pt x="1081825" y="218941"/>
                  </a:cubicBezTo>
                  <a:cubicBezTo>
                    <a:pt x="1185929" y="220014"/>
                    <a:pt x="1288960" y="221087"/>
                    <a:pt x="1397357" y="218941"/>
                  </a:cubicBezTo>
                  <a:cubicBezTo>
                    <a:pt x="1505754" y="216795"/>
                    <a:pt x="1614152" y="220014"/>
                    <a:pt x="1732208" y="206062"/>
                  </a:cubicBezTo>
                  <a:cubicBezTo>
                    <a:pt x="1850264" y="192110"/>
                    <a:pt x="2006957" y="159913"/>
                    <a:pt x="2105695" y="135228"/>
                  </a:cubicBezTo>
                  <a:cubicBezTo>
                    <a:pt x="2204433" y="110544"/>
                    <a:pt x="2266681" y="79420"/>
                    <a:pt x="2324636" y="57955"/>
                  </a:cubicBezTo>
                  <a:cubicBezTo>
                    <a:pt x="2382591" y="36490"/>
                    <a:pt x="2418008" y="21465"/>
                    <a:pt x="2453425" y="644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755576" y="231060"/>
            <a:ext cx="7460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Excited-state</a:t>
            </a:r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q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uantum</a:t>
            </a: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phase transition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550826" y="5194901"/>
            <a:ext cx="44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065178" y="3317650"/>
            <a:ext cx="366923" cy="410784"/>
          </a:xfrm>
          <a:prstGeom prst="straightConnector1">
            <a:avLst/>
          </a:prstGeom>
          <a:ln w="381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3441267" y="3309713"/>
            <a:ext cx="628463" cy="0"/>
          </a:xfrm>
          <a:prstGeom prst="straightConnector1">
            <a:avLst/>
          </a:prstGeom>
          <a:ln w="38100">
            <a:solidFill>
              <a:srgbClr val="3399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4069730" y="3309966"/>
            <a:ext cx="343654" cy="412482"/>
          </a:xfrm>
          <a:prstGeom prst="straightConnector1">
            <a:avLst/>
          </a:prstGeom>
          <a:ln w="38100">
            <a:solidFill>
              <a:srgbClr val="3399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574309" y="3172075"/>
            <a:ext cx="2521959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33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339933"/>
                </a:solidFill>
                <a:latin typeface="Trebuchet MS" pitchFamily="34" charset="0"/>
              </a:rPr>
              <a:t>b) </a:t>
            </a:r>
            <a:r>
              <a:rPr lang="cs-CZ" sz="1600" dirty="0" err="1" smtClean="0">
                <a:solidFill>
                  <a:srgbClr val="339933"/>
                </a:solidFill>
                <a:latin typeface="Trebuchet MS" pitchFamily="34" charset="0"/>
              </a:rPr>
              <a:t>discontinuity</a:t>
            </a:r>
            <a:r>
              <a:rPr lang="en-GB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1600" dirty="0" smtClean="0">
                <a:solidFill>
                  <a:srgbClr val="339933"/>
                </a:solidFill>
                <a:latin typeface="Trebuchet MS" pitchFamily="34" charset="0"/>
              </a:rPr>
              <a:t>in </a:t>
            </a:r>
            <a:r>
              <a:rPr lang="cs-CZ" sz="1600" dirty="0" err="1" smtClean="0">
                <a:solidFill>
                  <a:srgbClr val="339933"/>
                </a:solidFill>
                <a:latin typeface="Trebuchet MS" pitchFamily="34" charset="0"/>
              </a:rPr>
              <a:t>the</a:t>
            </a:r>
            <a:r>
              <a:rPr lang="cs-CZ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1600" dirty="0" err="1" smtClean="0">
                <a:solidFill>
                  <a:srgbClr val="339933"/>
                </a:solidFill>
                <a:latin typeface="Trebuchet MS" pitchFamily="34" charset="0"/>
              </a:rPr>
              <a:t>average</a:t>
            </a:r>
            <a:r>
              <a:rPr lang="cs-CZ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en-GB" sz="1600" b="1" dirty="0" smtClean="0">
                <a:solidFill>
                  <a:srgbClr val="339933"/>
                </a:solidFill>
                <a:latin typeface="Trebuchet MS" pitchFamily="34" charset="0"/>
              </a:rPr>
              <a:t>level</a:t>
            </a:r>
            <a:r>
              <a:rPr lang="en-GB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1600" b="1" dirty="0" err="1" smtClean="0">
                <a:solidFill>
                  <a:srgbClr val="339933"/>
                </a:solidFill>
                <a:latin typeface="Trebuchet MS" pitchFamily="34" charset="0"/>
              </a:rPr>
              <a:t>flow</a:t>
            </a:r>
            <a:r>
              <a:rPr lang="en-GB" sz="1600" b="1" dirty="0" smtClean="0">
                <a:solidFill>
                  <a:srgbClr val="339933"/>
                </a:solidFill>
                <a:latin typeface="Trebuchet MS" pitchFamily="34" charset="0"/>
              </a:rPr>
              <a:t> rate </a:t>
            </a:r>
            <a:r>
              <a:rPr lang="en-GB" sz="1600" b="1" dirty="0" smtClean="0">
                <a:solidFill>
                  <a:srgbClr val="339933"/>
                </a:solidFill>
                <a:latin typeface="Symbol" panose="05050102010706020507" pitchFamily="18" charset="2"/>
              </a:rPr>
              <a:t>f</a:t>
            </a:r>
            <a:endParaRPr lang="cs-CZ" sz="1600" b="1" dirty="0" smtClean="0">
              <a:solidFill>
                <a:srgbClr val="339933"/>
              </a:solidFill>
              <a:latin typeface="Symbol" panose="05050102010706020507" pitchFamily="18" charset="2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942867" y="2375416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307742" y="5103300"/>
            <a:ext cx="2885454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9281" y="3058146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Trebuchet MS" pitchFamily="34" charset="0"/>
              </a:rPr>
              <a:t>E</a:t>
            </a:r>
            <a:endParaRPr lang="cs-CZ" sz="2000" i="1" dirty="0" smtClean="0">
              <a:latin typeface="Trebuchet MS" pitchFamily="34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3065178" y="2928075"/>
            <a:ext cx="0" cy="535173"/>
          </a:xfrm>
          <a:prstGeom prst="straightConnector1">
            <a:avLst/>
          </a:prstGeom>
          <a:ln w="3810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068382" y="2596331"/>
            <a:ext cx="1057" cy="296704"/>
          </a:xfrm>
          <a:prstGeom prst="straightConnector1">
            <a:avLst/>
          </a:prstGeom>
          <a:ln w="38100">
            <a:solidFill>
              <a:srgbClr val="0000B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870114" y="1347933"/>
            <a:ext cx="2396536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00B4"/>
                </a:solidFill>
                <a:latin typeface="Trebuchet MS" pitchFamily="34" charset="0"/>
              </a:rPr>
              <a:t>a) </a:t>
            </a:r>
            <a:r>
              <a:rPr lang="cs-CZ" sz="1600" dirty="0" err="1" smtClean="0">
                <a:solidFill>
                  <a:srgbClr val="0000B4"/>
                </a:solidFill>
                <a:latin typeface="Trebuchet MS" pitchFamily="34" charset="0"/>
              </a:rPr>
              <a:t>discontinuity</a:t>
            </a:r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1600" dirty="0" smtClean="0">
                <a:solidFill>
                  <a:srgbClr val="0000B4"/>
                </a:solidFill>
                <a:latin typeface="Trebuchet MS" pitchFamily="34" charset="0"/>
              </a:rPr>
              <a:t>in </a:t>
            </a:r>
            <a:r>
              <a:rPr lang="cs-CZ" sz="1600" dirty="0" err="1" smtClean="0">
                <a:solidFill>
                  <a:srgbClr val="0000B4"/>
                </a:solidFill>
                <a:latin typeface="Trebuchet MS" pitchFamily="34" charset="0"/>
              </a:rPr>
              <a:t>the</a:t>
            </a:r>
            <a:r>
              <a:rPr lang="cs-CZ" sz="16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1600" dirty="0" err="1" smtClean="0">
                <a:solidFill>
                  <a:srgbClr val="0000B4"/>
                </a:solidFill>
                <a:latin typeface="Trebuchet MS" pitchFamily="34" charset="0"/>
              </a:rPr>
              <a:t>smooth</a:t>
            </a:r>
            <a:r>
              <a:rPr lang="cs-CZ" sz="16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en-GB" sz="1600" b="1" dirty="0" smtClean="0">
                <a:solidFill>
                  <a:srgbClr val="0000B4"/>
                </a:solidFill>
                <a:latin typeface="Trebuchet MS" pitchFamily="34" charset="0"/>
              </a:rPr>
              <a:t>level density </a:t>
            </a:r>
            <a:r>
              <a:rPr lang="en-GB" sz="1600" b="1" dirty="0" smtClean="0">
                <a:solidFill>
                  <a:srgbClr val="0000B4"/>
                </a:solidFill>
                <a:latin typeface="Symbol" panose="05050102010706020507" pitchFamily="18" charset="2"/>
              </a:rPr>
              <a:t>r</a:t>
            </a:r>
            <a:endParaRPr lang="cs-CZ" sz="1600" b="1" dirty="0" smtClean="0">
              <a:solidFill>
                <a:srgbClr val="0000B4"/>
              </a:solidFill>
              <a:latin typeface="Symbol" panose="05050102010706020507" pitchFamily="18" charset="2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804240" y="871814"/>
            <a:ext cx="506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rebuchet MS" pitchFamily="34" charset="0"/>
              </a:rPr>
              <a:t>Generalization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QPTs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for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excited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spectra</a:t>
            </a:r>
            <a:endParaRPr lang="cs-CZ" sz="1600" dirty="0">
              <a:latin typeface="Trebuchet MS" pitchFamily="34" charset="0"/>
            </a:endParaRPr>
          </a:p>
        </p:txBody>
      </p:sp>
      <p:cxnSp>
        <p:nvCxnSpPr>
          <p:cNvPr id="63" name="Přímá spojnice se šipkou 62"/>
          <p:cNvCxnSpPr/>
          <p:nvPr/>
        </p:nvCxnSpPr>
        <p:spPr>
          <a:xfrm flipV="1">
            <a:off x="6289183" y="5325508"/>
            <a:ext cx="0" cy="398286"/>
          </a:xfrm>
          <a:prstGeom prst="straightConnector1">
            <a:avLst/>
          </a:prstGeom>
          <a:ln w="3810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 flipH="1" flipV="1">
            <a:off x="6289183" y="4893971"/>
            <a:ext cx="3204" cy="390057"/>
          </a:xfrm>
          <a:prstGeom prst="straightConnector1">
            <a:avLst/>
          </a:prstGeom>
          <a:ln w="38100">
            <a:solidFill>
              <a:srgbClr val="0000B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V="1">
            <a:off x="6605698" y="5296906"/>
            <a:ext cx="458370" cy="252140"/>
          </a:xfrm>
          <a:prstGeom prst="straightConnector1">
            <a:avLst/>
          </a:prstGeom>
          <a:ln w="381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V="1">
            <a:off x="7074773" y="5138149"/>
            <a:ext cx="537340" cy="149434"/>
          </a:xfrm>
          <a:prstGeom prst="straightConnector1">
            <a:avLst/>
          </a:prstGeom>
          <a:ln w="38100">
            <a:solidFill>
              <a:srgbClr val="3399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délník 68"/>
          <p:cNvSpPr/>
          <p:nvPr/>
        </p:nvSpPr>
        <p:spPr>
          <a:xfrm>
            <a:off x="6136019" y="4542780"/>
            <a:ext cx="390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B4"/>
                </a:solidFill>
                <a:latin typeface="Trebuchet MS" pitchFamily="34" charset="0"/>
              </a:rPr>
              <a:t>a) </a:t>
            </a:r>
            <a:endParaRPr lang="cs-CZ" dirty="0"/>
          </a:p>
        </p:txBody>
      </p:sp>
      <p:sp>
        <p:nvSpPr>
          <p:cNvPr id="73" name="Obdélník 72"/>
          <p:cNvSpPr/>
          <p:nvPr/>
        </p:nvSpPr>
        <p:spPr>
          <a:xfrm>
            <a:off x="7682248" y="4895379"/>
            <a:ext cx="457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39933"/>
                </a:solidFill>
                <a:latin typeface="Trebuchet MS" pitchFamily="34" charset="0"/>
              </a:rPr>
              <a:t>b</a:t>
            </a:r>
            <a:r>
              <a:rPr lang="cs-CZ" b="1" dirty="0" smtClean="0">
                <a:solidFill>
                  <a:srgbClr val="339933"/>
                </a:solidFill>
                <a:latin typeface="Trebuchet MS" pitchFamily="34" charset="0"/>
              </a:rPr>
              <a:t>) </a:t>
            </a:r>
            <a:endParaRPr lang="cs-CZ" dirty="0">
              <a:solidFill>
                <a:srgbClr val="339933"/>
              </a:solidFill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flipV="1">
            <a:off x="3069439" y="2079934"/>
            <a:ext cx="0" cy="476100"/>
          </a:xfrm>
          <a:prstGeom prst="straightConnector1">
            <a:avLst/>
          </a:prstGeom>
          <a:ln w="38100">
            <a:solidFill>
              <a:srgbClr val="0000B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ovéPole 94"/>
          <p:cNvSpPr txBox="1"/>
          <p:nvPr/>
        </p:nvSpPr>
        <p:spPr>
          <a:xfrm>
            <a:off x="6546069" y="2305106"/>
            <a:ext cx="134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Trebuchet MS" pitchFamily="34" charset="0"/>
              </a:rPr>
              <a:t>critical borderlines</a:t>
            </a:r>
            <a:endParaRPr lang="cs-CZ" sz="16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178684" y="6425630"/>
            <a:ext cx="4738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latin typeface="Book Antiqua" panose="02040602050305030304" pitchFamily="18" charset="0"/>
              </a:rPr>
              <a:t>M.A. </a:t>
            </a:r>
            <a:r>
              <a:rPr lang="en-GB" sz="1300" dirty="0" err="1" smtClean="0">
                <a:latin typeface="Book Antiqua" panose="02040602050305030304" pitchFamily="18" charset="0"/>
              </a:rPr>
              <a:t>Caprio</a:t>
            </a:r>
            <a:r>
              <a:rPr lang="en-GB" sz="1300" dirty="0" smtClean="0">
                <a:latin typeface="Book Antiqua" panose="02040602050305030304" pitchFamily="18" charset="0"/>
              </a:rPr>
              <a:t>, P. </a:t>
            </a:r>
            <a:r>
              <a:rPr lang="en-GB" sz="1300" dirty="0" err="1" smtClean="0">
                <a:latin typeface="Book Antiqua" panose="02040602050305030304" pitchFamily="18" charset="0"/>
              </a:rPr>
              <a:t>Cejnar</a:t>
            </a:r>
            <a:r>
              <a:rPr lang="en-GB" sz="1300" dirty="0" smtClean="0">
                <a:latin typeface="Book Antiqua" panose="02040602050305030304" pitchFamily="18" charset="0"/>
              </a:rPr>
              <a:t>, F. </a:t>
            </a:r>
            <a:r>
              <a:rPr lang="en-GB" sz="1300" dirty="0" err="1" smtClean="0">
                <a:latin typeface="Book Antiqua" panose="02040602050305030304" pitchFamily="18" charset="0"/>
              </a:rPr>
              <a:t>Iachello</a:t>
            </a:r>
            <a:r>
              <a:rPr lang="en-GB" sz="1300" dirty="0" smtClean="0">
                <a:latin typeface="Book Antiqua" panose="02040602050305030304" pitchFamily="18" charset="0"/>
              </a:rPr>
              <a:t>, </a:t>
            </a:r>
            <a:r>
              <a:rPr lang="en-GB" sz="1300" i="1" dirty="0" smtClean="0">
                <a:latin typeface="Book Antiqua" panose="02040602050305030304" pitchFamily="18" charset="0"/>
              </a:rPr>
              <a:t>Ann. Phys. </a:t>
            </a:r>
            <a:r>
              <a:rPr lang="en-GB" sz="1300" b="1" dirty="0" smtClean="0">
                <a:latin typeface="Book Antiqua" panose="02040602050305030304" pitchFamily="18" charset="0"/>
              </a:rPr>
              <a:t>323</a:t>
            </a:r>
            <a:r>
              <a:rPr lang="en-GB" sz="1300" dirty="0" smtClean="0">
                <a:latin typeface="Book Antiqua" panose="02040602050305030304" pitchFamily="18" charset="0"/>
              </a:rPr>
              <a:t>, 1106 (2008)</a:t>
            </a:r>
          </a:p>
          <a:p>
            <a:r>
              <a:rPr lang="en-GB" sz="1300" dirty="0" smtClean="0"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latin typeface="Book Antiqua" panose="02040602050305030304" pitchFamily="18" charset="0"/>
              </a:rPr>
              <a:t>Cejnar</a:t>
            </a:r>
            <a:r>
              <a:rPr lang="en-GB" sz="1300" dirty="0" smtClean="0">
                <a:latin typeface="Book Antiqua" panose="02040602050305030304" pitchFamily="18" charset="0"/>
              </a:rPr>
              <a:t>, P. </a:t>
            </a:r>
            <a:r>
              <a:rPr lang="en-GB" sz="1300" dirty="0" err="1" smtClean="0"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latin typeface="Book Antiqua" panose="02040602050305030304" pitchFamily="18" charset="0"/>
              </a:rPr>
              <a:t>, </a:t>
            </a:r>
            <a:r>
              <a:rPr lang="cs-CZ" sz="130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latin typeface="Book Antiqua" panose="02040602050305030304" pitchFamily="18" charset="0"/>
              </a:rPr>
              <a:t>Rev</a:t>
            </a:r>
            <a:r>
              <a:rPr lang="cs-CZ" sz="1300" i="1" dirty="0" smtClean="0">
                <a:latin typeface="Book Antiqua" panose="02040602050305030304" pitchFamily="18" charset="0"/>
              </a:rPr>
              <a:t>. E</a:t>
            </a:r>
            <a:r>
              <a:rPr lang="cs-CZ" sz="1300" dirty="0" smtClean="0">
                <a:latin typeface="Book Antiqua" panose="02040602050305030304" pitchFamily="18" charset="0"/>
              </a:rPr>
              <a:t> 78, 031130 (2008)</a:t>
            </a:r>
            <a:endParaRPr lang="cs-CZ" sz="1300" i="1" dirty="0" smtClean="0">
              <a:latin typeface="Book Antiqua" panose="02040602050305030304" pitchFamily="18" charset="0"/>
            </a:endParaRPr>
          </a:p>
        </p:txBody>
      </p:sp>
      <p:cxnSp>
        <p:nvCxnSpPr>
          <p:cNvPr id="39" name="Přímá spojnice 3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779335" y="5602021"/>
            <a:ext cx="52860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latin typeface="Trebuchet MS" panose="020B0603020202020204" pitchFamily="34" charset="0"/>
              </a:rPr>
              <a:t>ESQPT</a:t>
            </a:r>
            <a:r>
              <a:rPr lang="en-GB" sz="1500" dirty="0" smtClean="0">
                <a:latin typeface="Trebuchet MS" panose="020B0603020202020204" pitchFamily="34" charset="0"/>
              </a:rPr>
              <a:t>’s</a:t>
            </a:r>
            <a:r>
              <a:rPr lang="en-US" sz="1500" dirty="0" smtClean="0">
                <a:latin typeface="Trebuchet MS" panose="020B0603020202020204" pitchFamily="34" charset="0"/>
              </a:rPr>
              <a:t> </a:t>
            </a:r>
            <a:r>
              <a:rPr lang="en-US" sz="1500" dirty="0">
                <a:latin typeface="Trebuchet MS" panose="020B0603020202020204" pitchFamily="34" charset="0"/>
              </a:rPr>
              <a:t>effect is </a:t>
            </a:r>
            <a:r>
              <a:rPr lang="en-US" sz="1500" dirty="0" smtClean="0">
                <a:latin typeface="Trebuchet MS" panose="020B0603020202020204" pitchFamily="34" charset="0"/>
              </a:rPr>
              <a:t>best visible </a:t>
            </a:r>
            <a:r>
              <a:rPr lang="en-US" sz="1500" dirty="0">
                <a:latin typeface="Trebuchet MS" panose="020B0603020202020204" pitchFamily="34" charset="0"/>
              </a:rPr>
              <a:t>in averaged quantities characterizing </a:t>
            </a:r>
            <a:r>
              <a:rPr lang="en-US" sz="1500" dirty="0" smtClean="0">
                <a:latin typeface="Trebuchet MS" panose="020B0603020202020204" pitchFamily="34" charset="0"/>
              </a:rPr>
              <a:t>bundles of energy levels in individual level themselves</a:t>
            </a:r>
            <a:endParaRPr lang="en-US" sz="1500" dirty="0">
              <a:latin typeface="Trebuchet MS" panose="020B0603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91492" y="822704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B4"/>
                </a:solidFill>
                <a:latin typeface="Trebuchet MS" pitchFamily="34" charset="0"/>
              </a:rPr>
              <a:t>(</a:t>
            </a:r>
            <a:r>
              <a:rPr lang="en-GB" sz="2400" dirty="0" err="1" smtClean="0">
                <a:solidFill>
                  <a:srgbClr val="0000B4"/>
                </a:solidFill>
                <a:latin typeface="Trebuchet MS" pitchFamily="34" charset="0"/>
              </a:rPr>
              <a:t>ESQPT</a:t>
            </a:r>
            <a:r>
              <a:rPr lang="en-GB" sz="2400" dirty="0" smtClean="0">
                <a:solidFill>
                  <a:srgbClr val="0000B4"/>
                </a:solidFill>
                <a:latin typeface="Trebuchet MS" pitchFamily="34" charset="0"/>
              </a:rPr>
              <a:t>)</a:t>
            </a:r>
            <a:endParaRPr lang="cs-CZ" sz="24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69" grpId="0"/>
      <p:bldP spid="73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1026543" y="1117104"/>
            <a:ext cx="7384212" cy="5098366"/>
            <a:chOff x="1026543" y="1117104"/>
            <a:chExt cx="7384212" cy="5098366"/>
          </a:xfrm>
        </p:grpSpPr>
        <p:grpSp>
          <p:nvGrpSpPr>
            <p:cNvPr id="8" name="Skupina 7"/>
            <p:cNvGrpSpPr/>
            <p:nvPr/>
          </p:nvGrpSpPr>
          <p:grpSpPr>
            <a:xfrm>
              <a:off x="1026543" y="1117104"/>
              <a:ext cx="7384212" cy="5098366"/>
              <a:chOff x="1026543" y="1117104"/>
              <a:chExt cx="7384212" cy="5098366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026543" y="1117104"/>
                <a:ext cx="7306574" cy="5098366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CC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863" y="1144084"/>
                <a:ext cx="6255291" cy="4856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ovéPole 5"/>
              <p:cNvSpPr txBox="1"/>
              <p:nvPr/>
            </p:nvSpPr>
            <p:spPr>
              <a:xfrm>
                <a:off x="1086928" y="5862677"/>
                <a:ext cx="73238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Trebuchet MS" pitchFamily="34" charset="0"/>
                  </a:rPr>
                  <a:t>P. Cejnar, M. Macek, S. Heinze, J. </a:t>
                </a:r>
                <a:r>
                  <a:rPr lang="cs-CZ" sz="1400" dirty="0" err="1" smtClean="0">
                    <a:latin typeface="Trebuchet MS" pitchFamily="34" charset="0"/>
                  </a:rPr>
                  <a:t>Jolie</a:t>
                </a:r>
                <a:r>
                  <a:rPr lang="cs-CZ" sz="1400" dirty="0" smtClean="0">
                    <a:latin typeface="Trebuchet MS" pitchFamily="34" charset="0"/>
                  </a:rPr>
                  <a:t>, J. Dobeš, J. </a:t>
                </a:r>
                <a:r>
                  <a:rPr lang="cs-CZ" sz="1400" dirty="0" err="1" smtClean="0">
                    <a:latin typeface="Trebuchet MS" pitchFamily="34" charset="0"/>
                  </a:rPr>
                  <a:t>Phys</a:t>
                </a:r>
                <a:r>
                  <a:rPr lang="cs-CZ" sz="1400" dirty="0" smtClean="0">
                    <a:latin typeface="Trebuchet MS" pitchFamily="34" charset="0"/>
                  </a:rPr>
                  <a:t>. A: </a:t>
                </a:r>
                <a:r>
                  <a:rPr lang="cs-CZ" sz="1400" dirty="0" err="1" smtClean="0">
                    <a:latin typeface="Trebuchet MS" pitchFamily="34" charset="0"/>
                  </a:rPr>
                  <a:t>Math</a:t>
                </a:r>
                <a:r>
                  <a:rPr lang="cs-CZ" sz="1400" dirty="0" smtClean="0">
                    <a:latin typeface="Trebuchet MS" pitchFamily="34" charset="0"/>
                  </a:rPr>
                  <a:t>. Gen. </a:t>
                </a:r>
                <a:r>
                  <a:rPr lang="cs-CZ" sz="1400" b="1" dirty="0" smtClean="0">
                    <a:latin typeface="Trebuchet MS" pitchFamily="34" charset="0"/>
                  </a:rPr>
                  <a:t>39</a:t>
                </a:r>
                <a:r>
                  <a:rPr lang="cs-CZ" sz="1400" dirty="0" smtClean="0">
                    <a:latin typeface="Trebuchet MS" pitchFamily="34" charset="0"/>
                  </a:rPr>
                  <a:t>, L515 (2006)</a:t>
                </a:r>
                <a:endParaRPr lang="en-GB" sz="1400" dirty="0" smtClean="0">
                  <a:latin typeface="Trebuchet MS" pitchFamily="34" charset="0"/>
                </a:endParaRPr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4976281" y="1188392"/>
                <a:ext cx="2720317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500" dirty="0" smtClean="0">
                    <a:solidFill>
                      <a:srgbClr val="CC3300"/>
                    </a:solidFill>
                    <a:latin typeface="Trebuchet MS" pitchFamily="34" charset="0"/>
                  </a:rPr>
                  <a:t>O(6)-U(5) </a:t>
                </a:r>
                <a:r>
                  <a:rPr lang="cs-CZ" sz="1500" dirty="0" err="1" smtClean="0">
                    <a:solidFill>
                      <a:srgbClr val="CC3300"/>
                    </a:solidFill>
                    <a:latin typeface="Trebuchet MS" pitchFamily="34" charset="0"/>
                  </a:rPr>
                  <a:t>transition</a:t>
                </a:r>
                <a:r>
                  <a:rPr lang="cs-CZ" sz="1500" dirty="0" smtClean="0">
                    <a:solidFill>
                      <a:srgbClr val="CC3300"/>
                    </a:solidFill>
                    <a:latin typeface="Trebuchet MS" pitchFamily="34" charset="0"/>
                  </a:rPr>
                  <a:t> in </a:t>
                </a:r>
                <a:r>
                  <a:rPr lang="cs-CZ" sz="1500" dirty="0" err="1" smtClean="0">
                    <a:solidFill>
                      <a:srgbClr val="CC3300"/>
                    </a:solidFill>
                    <a:latin typeface="Trebuchet MS" pitchFamily="34" charset="0"/>
                  </a:rPr>
                  <a:t>the</a:t>
                </a:r>
                <a:r>
                  <a:rPr lang="cs-CZ" sz="1500" dirty="0" smtClean="0">
                    <a:solidFill>
                      <a:srgbClr val="CC3300"/>
                    </a:solidFill>
                    <a:latin typeface="Trebuchet MS" pitchFamily="34" charset="0"/>
                  </a:rPr>
                  <a:t> </a:t>
                </a:r>
                <a:r>
                  <a:rPr lang="cs-CZ" sz="1500" dirty="0" err="1" smtClean="0">
                    <a:solidFill>
                      <a:srgbClr val="CC3300"/>
                    </a:solidFill>
                    <a:latin typeface="Trebuchet MS" pitchFamily="34" charset="0"/>
                  </a:rPr>
                  <a:t>Interacting</a:t>
                </a:r>
                <a:r>
                  <a:rPr lang="cs-CZ" sz="1500" dirty="0" smtClean="0">
                    <a:solidFill>
                      <a:srgbClr val="CC3300"/>
                    </a:solidFill>
                    <a:latin typeface="Trebuchet MS" pitchFamily="34" charset="0"/>
                  </a:rPr>
                  <a:t> Boson Model</a:t>
                </a:r>
                <a:endParaRPr lang="en-GB" sz="1500" dirty="0" smtClean="0">
                  <a:solidFill>
                    <a:srgbClr val="CC3300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6374929" y="3423106"/>
              <a:ext cx="13276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 smtClean="0">
                  <a:latin typeface="Trebuchet MS" pitchFamily="34" charset="0"/>
                </a:rPr>
                <a:t>s</a:t>
              </a:r>
              <a:r>
                <a:rPr lang="en-GB" sz="1000" dirty="0" smtClean="0">
                  <a:latin typeface="Trebuchet MS" pitchFamily="34" charset="0"/>
                </a:rPr>
                <a:t>-boson condensate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2226013" y="5117520"/>
              <a:ext cx="1535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 err="1" smtClean="0">
                  <a:latin typeface="Trebuchet MS" pitchFamily="34" charset="0"/>
                </a:rPr>
                <a:t>s+d</a:t>
              </a:r>
              <a:r>
                <a:rPr lang="en-GB" sz="1000" dirty="0" err="1" smtClean="0">
                  <a:latin typeface="Trebuchet MS" pitchFamily="34" charset="0"/>
                </a:rPr>
                <a:t>-bosons</a:t>
              </a:r>
              <a:r>
                <a:rPr lang="en-GB" sz="1000" dirty="0" smtClean="0">
                  <a:latin typeface="Trebuchet MS" pitchFamily="34" charset="0"/>
                </a:rPr>
                <a:t> condensate</a:t>
              </a:r>
            </a:p>
          </p:txBody>
        </p:sp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576" y="218962"/>
            <a:ext cx="797001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Evidence </a:t>
            </a:r>
            <a:r>
              <a:rPr lang="cs-CZ" sz="3200" b="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of</a:t>
            </a:r>
            <a:r>
              <a:rPr lang="cs-CZ" sz="3200" b="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ESQPT</a:t>
            </a:r>
            <a:r>
              <a:rPr lang="cs-CZ" sz="3200" b="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s in </a:t>
            </a:r>
            <a:r>
              <a:rPr lang="cs-CZ" sz="3200" b="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the</a:t>
            </a:r>
            <a:r>
              <a:rPr lang="cs-CZ" sz="3200" b="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literature</a:t>
            </a:r>
            <a:endParaRPr lang="en-US" sz="3200" b="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546367" y="1367115"/>
            <a:ext cx="8440183" cy="4188277"/>
            <a:chOff x="531289" y="767751"/>
            <a:chExt cx="8440183" cy="4188277"/>
          </a:xfrm>
        </p:grpSpPr>
        <p:sp>
          <p:nvSpPr>
            <p:cNvPr id="4" name="Obdélník 3"/>
            <p:cNvSpPr/>
            <p:nvPr/>
          </p:nvSpPr>
          <p:spPr>
            <a:xfrm>
              <a:off x="531289" y="767751"/>
              <a:ext cx="8440183" cy="418827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19" y="920692"/>
              <a:ext cx="4324228" cy="322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755576" y="4149301"/>
              <a:ext cx="409994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latin typeface="Trebuchet MS" pitchFamily="34" charset="0"/>
                </a:rPr>
                <a:t>M.A. </a:t>
              </a:r>
              <a:r>
                <a:rPr lang="cs-CZ" sz="1600" dirty="0" err="1" smtClean="0">
                  <a:latin typeface="Trebuchet MS" pitchFamily="34" charset="0"/>
                </a:rPr>
                <a:t>Caprio</a:t>
              </a:r>
              <a:r>
                <a:rPr lang="cs-CZ" sz="1600" dirty="0" smtClean="0">
                  <a:latin typeface="Trebuchet MS" pitchFamily="34" charset="0"/>
                </a:rPr>
                <a:t>, P. Cejnar, F. </a:t>
              </a:r>
              <a:r>
                <a:rPr lang="cs-CZ" sz="1600" dirty="0" err="1" smtClean="0">
                  <a:latin typeface="Trebuchet MS" pitchFamily="34" charset="0"/>
                </a:rPr>
                <a:t>Iachello</a:t>
              </a:r>
              <a:r>
                <a:rPr lang="cs-CZ" sz="1600" dirty="0" smtClean="0">
                  <a:latin typeface="Trebuchet MS" pitchFamily="34" charset="0"/>
                </a:rPr>
                <a:t>, </a:t>
              </a:r>
            </a:p>
            <a:p>
              <a:pPr algn="ctr"/>
              <a:r>
                <a:rPr lang="cs-CZ" sz="1600" dirty="0" err="1" smtClean="0">
                  <a:latin typeface="Trebuchet MS" pitchFamily="34" charset="0"/>
                </a:rPr>
                <a:t>Annals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of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Physics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b="1" dirty="0" smtClean="0">
                  <a:latin typeface="Trebuchet MS" pitchFamily="34" charset="0"/>
                </a:rPr>
                <a:t>323</a:t>
              </a:r>
              <a:r>
                <a:rPr lang="cs-CZ" sz="1600" dirty="0" smtClean="0">
                  <a:latin typeface="Trebuchet MS" pitchFamily="34" charset="0"/>
                </a:rPr>
                <a:t>, 1106 (2008)</a:t>
              </a:r>
              <a:endParaRPr lang="en-GB" sz="1600" dirty="0" smtClean="0">
                <a:latin typeface="Trebuchet MS" pitchFamily="34" charset="0"/>
              </a:endParaRPr>
            </a:p>
          </p:txBody>
        </p:sp>
        <p:sp>
          <p:nvSpPr>
            <p:cNvPr id="3" name="Obdélník 2"/>
            <p:cNvSpPr/>
            <p:nvPr/>
          </p:nvSpPr>
          <p:spPr>
            <a:xfrm>
              <a:off x="1263296" y="1271812"/>
              <a:ext cx="30844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Trebuchet MS" pitchFamily="34" charset="0"/>
                </a:rPr>
                <a:t>2-level </a:t>
              </a:r>
              <a:r>
                <a:rPr lang="cs-CZ" sz="1600" dirty="0" err="1">
                  <a:latin typeface="Trebuchet MS" pitchFamily="34" charset="0"/>
                </a:rPr>
                <a:t>fermionic</a:t>
              </a:r>
              <a:r>
                <a:rPr lang="cs-CZ" sz="1600" dirty="0">
                  <a:latin typeface="Trebuchet MS" pitchFamily="34" charset="0"/>
                </a:rPr>
                <a:t> </a:t>
              </a:r>
              <a:r>
                <a:rPr lang="cs-CZ" sz="1600" dirty="0" err="1">
                  <a:latin typeface="Trebuchet MS" pitchFamily="34" charset="0"/>
                </a:rPr>
                <a:t>pairing</a:t>
              </a:r>
              <a:r>
                <a:rPr lang="cs-CZ" sz="1600" dirty="0">
                  <a:latin typeface="Trebuchet MS" pitchFamily="34" charset="0"/>
                </a:rPr>
                <a:t> model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955" y="903733"/>
              <a:ext cx="3924387" cy="400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Skupina 43"/>
          <p:cNvGrpSpPr/>
          <p:nvPr/>
        </p:nvGrpSpPr>
        <p:grpSpPr>
          <a:xfrm rot="508249">
            <a:off x="1829784" y="1317782"/>
            <a:ext cx="6081622" cy="4649637"/>
            <a:chOff x="1242204" y="336431"/>
            <a:chExt cx="6081622" cy="4649637"/>
          </a:xfrm>
        </p:grpSpPr>
        <p:sp>
          <p:nvSpPr>
            <p:cNvPr id="45" name="Obdélník 44"/>
            <p:cNvSpPr/>
            <p:nvPr/>
          </p:nvSpPr>
          <p:spPr>
            <a:xfrm>
              <a:off x="1242204" y="336431"/>
              <a:ext cx="6081622" cy="464963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1449244" y="4534506"/>
              <a:ext cx="5762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latin typeface="Trebuchet MS" pitchFamily="34" charset="0"/>
                </a:rPr>
                <a:t>P. Cejnar, P. Stránský, </a:t>
              </a:r>
              <a:r>
                <a:rPr lang="cs-CZ" sz="1400" dirty="0" err="1" smtClean="0">
                  <a:latin typeface="Trebuchet MS" pitchFamily="34" charset="0"/>
                </a:rPr>
                <a:t>Phys</a:t>
              </a:r>
              <a:r>
                <a:rPr lang="cs-CZ" sz="1400" dirty="0" smtClean="0">
                  <a:latin typeface="Trebuchet MS" pitchFamily="34" charset="0"/>
                </a:rPr>
                <a:t>. </a:t>
              </a:r>
              <a:r>
                <a:rPr lang="cs-CZ" sz="1400" dirty="0" err="1" smtClean="0">
                  <a:latin typeface="Trebuchet MS" pitchFamily="34" charset="0"/>
                </a:rPr>
                <a:t>Rev</a:t>
              </a:r>
              <a:r>
                <a:rPr lang="cs-CZ" sz="1400" dirty="0" smtClean="0">
                  <a:latin typeface="Trebuchet MS" pitchFamily="34" charset="0"/>
                </a:rPr>
                <a:t>. E 78, 031130 (2008)</a:t>
              </a:r>
              <a:endParaRPr lang="en-GB" sz="1400" dirty="0" smtClean="0">
                <a:latin typeface="Trebuchet MS" pitchFamily="34" charset="0"/>
              </a:endParaRPr>
            </a:p>
          </p:txBody>
        </p:sp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243" y="427984"/>
              <a:ext cx="5551081" cy="4067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ovéPole 47"/>
            <p:cNvSpPr txBox="1"/>
            <p:nvPr/>
          </p:nvSpPr>
          <p:spPr>
            <a:xfrm>
              <a:off x="3135706" y="784362"/>
              <a:ext cx="2372254" cy="55399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500" dirty="0" err="1" smtClean="0">
                  <a:latin typeface="Trebuchet MS" pitchFamily="34" charset="0"/>
                </a:rPr>
                <a:t>Geometric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collective</a:t>
              </a:r>
              <a:r>
                <a:rPr lang="cs-CZ" sz="1500" dirty="0" smtClean="0">
                  <a:latin typeface="Trebuchet MS" pitchFamily="34" charset="0"/>
                </a:rPr>
                <a:t> model </a:t>
              </a:r>
              <a:r>
                <a:rPr lang="cs-CZ" sz="1500" dirty="0" err="1" smtClean="0">
                  <a:latin typeface="Trebuchet MS" pitchFamily="34" charset="0"/>
                </a:rPr>
                <a:t>of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atomic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nuclei</a:t>
              </a:r>
              <a:endParaRPr lang="en-GB" sz="1500" dirty="0" smtClean="0">
                <a:latin typeface="Trebuchet MS" pitchFamily="34" charset="0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 rot="1055399">
            <a:off x="1659007" y="1943995"/>
            <a:ext cx="6366295" cy="3444583"/>
            <a:chOff x="1394613" y="1639019"/>
            <a:chExt cx="6366295" cy="3444583"/>
          </a:xfrm>
        </p:grpSpPr>
        <p:sp>
          <p:nvSpPr>
            <p:cNvPr id="22" name="Obdélník 21"/>
            <p:cNvSpPr/>
            <p:nvPr/>
          </p:nvSpPr>
          <p:spPr>
            <a:xfrm>
              <a:off x="1483743" y="1639019"/>
              <a:ext cx="6167887" cy="344458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681" y="1717446"/>
              <a:ext cx="3840160" cy="281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3191774" y="2003452"/>
              <a:ext cx="13859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err="1" smtClean="0">
                  <a:solidFill>
                    <a:srgbClr val="0000B4"/>
                  </a:solidFill>
                  <a:latin typeface="Trebuchet MS" pitchFamily="34" charset="0"/>
                </a:rPr>
                <a:t>Lipkin</a:t>
              </a:r>
              <a:r>
                <a:rPr lang="cs-CZ" sz="1500" dirty="0" smtClean="0">
                  <a:solidFill>
                    <a:srgbClr val="0000B4"/>
                  </a:solidFill>
                  <a:latin typeface="Trebuchet MS" pitchFamily="34" charset="0"/>
                </a:rPr>
                <a:t> model</a:t>
              </a:r>
              <a:endParaRPr lang="en-GB" sz="15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1394613" y="4560382"/>
              <a:ext cx="636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latin typeface="Trebuchet MS" pitchFamily="34" charset="0"/>
                </a:rPr>
                <a:t>P. </a:t>
              </a:r>
              <a:r>
                <a:rPr lang="cs-CZ" sz="1400" dirty="0" err="1" smtClean="0">
                  <a:latin typeface="Trebuchet MS" pitchFamily="34" charset="0"/>
                </a:rPr>
                <a:t>Pérez-Fernández</a:t>
              </a:r>
              <a:r>
                <a:rPr lang="cs-CZ" sz="1400" dirty="0" smtClean="0">
                  <a:latin typeface="Trebuchet MS" pitchFamily="34" charset="0"/>
                </a:rPr>
                <a:t>, A. </a:t>
              </a:r>
              <a:r>
                <a:rPr lang="cs-CZ" sz="1400" dirty="0" err="1" smtClean="0">
                  <a:latin typeface="Trebuchet MS" pitchFamily="34" charset="0"/>
                </a:rPr>
                <a:t>Rela</a:t>
              </a:r>
              <a:r>
                <a:rPr lang="es-MX" sz="1400" dirty="0" smtClean="0">
                  <a:latin typeface="Trebuchet MS" pitchFamily="34" charset="0"/>
                </a:rPr>
                <a:t>ño, J.M. Arias, J. Dukelsky, J.E. Garc</a:t>
              </a:r>
              <a:r>
                <a:rPr lang="cs-CZ" sz="1400" dirty="0" err="1" smtClean="0">
                  <a:latin typeface="Trebuchet MS" pitchFamily="34" charset="0"/>
                </a:rPr>
                <a:t>ía-Ramos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 err="1" smtClean="0">
                  <a:latin typeface="Trebuchet MS" pitchFamily="34" charset="0"/>
                </a:rPr>
                <a:t>Phys</a:t>
              </a:r>
              <a:r>
                <a:rPr lang="cs-CZ" sz="1400" dirty="0" smtClean="0">
                  <a:latin typeface="Trebuchet MS" pitchFamily="34" charset="0"/>
                </a:rPr>
                <a:t>. </a:t>
              </a:r>
              <a:r>
                <a:rPr lang="cs-CZ" sz="1400" dirty="0" err="1" smtClean="0">
                  <a:latin typeface="Trebuchet MS" pitchFamily="34" charset="0"/>
                </a:rPr>
                <a:t>Rev</a:t>
              </a:r>
              <a:r>
                <a:rPr lang="cs-CZ" sz="1400" dirty="0" smtClean="0">
                  <a:latin typeface="Trebuchet MS" pitchFamily="34" charset="0"/>
                </a:rPr>
                <a:t>. A </a:t>
              </a:r>
              <a:r>
                <a:rPr lang="cs-CZ" sz="1400" b="1" dirty="0" smtClean="0">
                  <a:latin typeface="Trebuchet MS" pitchFamily="34" charset="0"/>
                </a:rPr>
                <a:t>80</a:t>
              </a:r>
              <a:r>
                <a:rPr lang="cs-CZ" sz="1400" dirty="0" smtClean="0">
                  <a:latin typeface="Trebuchet MS" pitchFamily="34" charset="0"/>
                </a:rPr>
                <a:t>, 032111 (2009)</a:t>
              </a:r>
              <a:endParaRPr lang="en-GB" sz="1400" dirty="0" smtClean="0">
                <a:latin typeface="Trebuchet MS" pitchFamily="34" charset="0"/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 rot="21146087">
            <a:off x="2235502" y="1143703"/>
            <a:ext cx="5340332" cy="4899804"/>
            <a:chOff x="1588510" y="336431"/>
            <a:chExt cx="5340332" cy="4899804"/>
          </a:xfrm>
        </p:grpSpPr>
        <p:sp>
          <p:nvSpPr>
            <p:cNvPr id="35" name="Obdélník 34"/>
            <p:cNvSpPr/>
            <p:nvPr/>
          </p:nvSpPr>
          <p:spPr>
            <a:xfrm>
              <a:off x="1588510" y="336431"/>
              <a:ext cx="5340331" cy="489980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3399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380" y="409935"/>
              <a:ext cx="5190730" cy="421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1711110" y="4620766"/>
              <a:ext cx="521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latin typeface="Trebuchet MS" pitchFamily="34" charset="0"/>
                </a:rPr>
                <a:t>P. </a:t>
              </a:r>
              <a:r>
                <a:rPr lang="cs-CZ" sz="1400" dirty="0" err="1" smtClean="0">
                  <a:latin typeface="Trebuchet MS" pitchFamily="34" charset="0"/>
                </a:rPr>
                <a:t>Pérez-Fernández</a:t>
              </a:r>
              <a:r>
                <a:rPr lang="cs-CZ" sz="1400" dirty="0" smtClean="0">
                  <a:latin typeface="Trebuchet MS" pitchFamily="34" charset="0"/>
                </a:rPr>
                <a:t>, P. Cejnar, </a:t>
              </a:r>
              <a:r>
                <a:rPr lang="es-MX" sz="1400" dirty="0" smtClean="0">
                  <a:latin typeface="Trebuchet MS" pitchFamily="34" charset="0"/>
                </a:rPr>
                <a:t>J.M. Arias, J. Dukelsky, </a:t>
              </a:r>
              <a:endParaRPr lang="cs-CZ" sz="1400" dirty="0" smtClean="0">
                <a:latin typeface="Trebuchet MS" pitchFamily="34" charset="0"/>
              </a:endParaRPr>
            </a:p>
            <a:p>
              <a:pPr algn="ctr"/>
              <a:r>
                <a:rPr lang="es-MX" sz="1400" dirty="0" smtClean="0">
                  <a:latin typeface="Trebuchet MS" pitchFamily="34" charset="0"/>
                </a:rPr>
                <a:t>J.E. Garc</a:t>
              </a:r>
              <a:r>
                <a:rPr lang="cs-CZ" sz="1400" dirty="0" err="1" smtClean="0">
                  <a:latin typeface="Trebuchet MS" pitchFamily="34" charset="0"/>
                </a:rPr>
                <a:t>ía-Ramos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A. </a:t>
              </a:r>
              <a:r>
                <a:rPr lang="cs-CZ" sz="1400" dirty="0" err="1">
                  <a:latin typeface="Trebuchet MS" pitchFamily="34" charset="0"/>
                </a:rPr>
                <a:t>Rela</a:t>
              </a:r>
              <a:r>
                <a:rPr lang="es-MX" sz="1400" dirty="0">
                  <a:latin typeface="Trebuchet MS" pitchFamily="34" charset="0"/>
                </a:rPr>
                <a:t>ño, </a:t>
              </a:r>
              <a:r>
                <a:rPr lang="cs-CZ" sz="1400" dirty="0" err="1" smtClean="0">
                  <a:latin typeface="Trebuchet MS" pitchFamily="34" charset="0"/>
                </a:rPr>
                <a:t>Phys</a:t>
              </a:r>
              <a:r>
                <a:rPr lang="cs-CZ" sz="1400" dirty="0" smtClean="0">
                  <a:latin typeface="Trebuchet MS" pitchFamily="34" charset="0"/>
                </a:rPr>
                <a:t>. </a:t>
              </a:r>
              <a:r>
                <a:rPr lang="cs-CZ" sz="1400" dirty="0" err="1" smtClean="0">
                  <a:latin typeface="Trebuchet MS" pitchFamily="34" charset="0"/>
                </a:rPr>
                <a:t>Rev</a:t>
              </a:r>
              <a:r>
                <a:rPr lang="cs-CZ" sz="1400" dirty="0" smtClean="0">
                  <a:latin typeface="Trebuchet MS" pitchFamily="34" charset="0"/>
                </a:rPr>
                <a:t>. A </a:t>
              </a:r>
              <a:r>
                <a:rPr lang="cs-CZ" sz="1400" b="1" dirty="0" smtClean="0">
                  <a:latin typeface="Trebuchet MS" pitchFamily="34" charset="0"/>
                </a:rPr>
                <a:t>83</a:t>
              </a:r>
              <a:r>
                <a:rPr lang="cs-CZ" sz="1400" dirty="0" smtClean="0">
                  <a:latin typeface="Trebuchet MS" pitchFamily="34" charset="0"/>
                </a:rPr>
                <a:t>, 033802 (2009)</a:t>
              </a:r>
              <a:endParaRPr lang="en-GB" sz="1400" dirty="0" smtClean="0">
                <a:latin typeface="Trebuchet MS" pitchFamily="34" charset="0"/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450" y="409935"/>
              <a:ext cx="3002178" cy="216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Skupina 38"/>
          <p:cNvGrpSpPr/>
          <p:nvPr/>
        </p:nvGrpSpPr>
        <p:grpSpPr>
          <a:xfrm>
            <a:off x="1827222" y="1347130"/>
            <a:ext cx="6081622" cy="4649637"/>
            <a:chOff x="1242204" y="336431"/>
            <a:chExt cx="6081622" cy="4649637"/>
          </a:xfrm>
        </p:grpSpPr>
        <p:sp>
          <p:nvSpPr>
            <p:cNvPr id="40" name="Obdélník 39"/>
            <p:cNvSpPr/>
            <p:nvPr/>
          </p:nvSpPr>
          <p:spPr>
            <a:xfrm>
              <a:off x="1242204" y="336431"/>
              <a:ext cx="6081622" cy="464963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1431984" y="4534506"/>
              <a:ext cx="5779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latin typeface="Trebuchet MS" pitchFamily="34" charset="0"/>
                </a:rPr>
                <a:t>M.A. </a:t>
              </a:r>
              <a:r>
                <a:rPr lang="cs-CZ" sz="1400" dirty="0" err="1" smtClean="0">
                  <a:latin typeface="Trebuchet MS" pitchFamily="34" charset="0"/>
                </a:rPr>
                <a:t>Caprio</a:t>
              </a:r>
              <a:r>
                <a:rPr lang="cs-CZ" sz="1400" dirty="0" smtClean="0">
                  <a:latin typeface="Trebuchet MS" pitchFamily="34" charset="0"/>
                </a:rPr>
                <a:t>, J.H. </a:t>
              </a:r>
              <a:r>
                <a:rPr lang="cs-CZ" sz="1400" dirty="0" err="1" smtClean="0">
                  <a:latin typeface="Trebuchet MS" pitchFamily="34" charset="0"/>
                </a:rPr>
                <a:t>Skrabacz</a:t>
              </a:r>
              <a:r>
                <a:rPr lang="cs-CZ" sz="1400" dirty="0" smtClean="0">
                  <a:latin typeface="Trebuchet MS" pitchFamily="34" charset="0"/>
                </a:rPr>
                <a:t>, F. </a:t>
              </a:r>
              <a:r>
                <a:rPr lang="cs-CZ" sz="1400" dirty="0" err="1" smtClean="0">
                  <a:latin typeface="Trebuchet MS" pitchFamily="34" charset="0"/>
                </a:rPr>
                <a:t>Iachello</a:t>
              </a:r>
              <a:r>
                <a:rPr lang="cs-CZ" sz="1400" dirty="0" smtClean="0">
                  <a:latin typeface="Trebuchet MS" pitchFamily="34" charset="0"/>
                </a:rPr>
                <a:t>, J. </a:t>
              </a:r>
              <a:r>
                <a:rPr lang="cs-CZ" sz="1400" dirty="0" err="1" smtClean="0">
                  <a:latin typeface="Trebuchet MS" pitchFamily="34" charset="0"/>
                </a:rPr>
                <a:t>Phys</a:t>
              </a:r>
              <a:r>
                <a:rPr lang="cs-CZ" sz="1400" dirty="0" smtClean="0">
                  <a:latin typeface="Trebuchet MS" pitchFamily="34" charset="0"/>
                </a:rPr>
                <a:t>. A </a:t>
              </a:r>
              <a:r>
                <a:rPr lang="cs-CZ" sz="1400" b="1" dirty="0" smtClean="0">
                  <a:latin typeface="Trebuchet MS" pitchFamily="34" charset="0"/>
                </a:rPr>
                <a:t>44</a:t>
              </a:r>
              <a:r>
                <a:rPr lang="cs-CZ" sz="1400" dirty="0" smtClean="0">
                  <a:latin typeface="Trebuchet MS" pitchFamily="34" charset="0"/>
                </a:rPr>
                <a:t>, 075303 (2011)</a:t>
              </a:r>
              <a:endParaRPr lang="en-GB" sz="1400" dirty="0" smtClean="0">
                <a:latin typeface="Trebuchet MS" pitchFamily="34" charset="0"/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45" y="505965"/>
              <a:ext cx="5409796" cy="401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3381555" y="1672872"/>
              <a:ext cx="21220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500" dirty="0" smtClean="0">
                  <a:solidFill>
                    <a:srgbClr val="FF0000"/>
                  </a:solidFill>
                  <a:latin typeface="Trebuchet MS" pitchFamily="34" charset="0"/>
                </a:rPr>
                <a:t>2-level </a:t>
              </a:r>
              <a:r>
                <a:rPr lang="cs-CZ" sz="1500" dirty="0" err="1" smtClean="0">
                  <a:solidFill>
                    <a:srgbClr val="FF0000"/>
                  </a:solidFill>
                  <a:latin typeface="Trebuchet MS" pitchFamily="34" charset="0"/>
                </a:rPr>
                <a:t>pairing</a:t>
              </a:r>
              <a:r>
                <a:rPr lang="cs-CZ" sz="1500" dirty="0" smtClean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cs-CZ" sz="1500" dirty="0" err="1" smtClean="0">
                  <a:solidFill>
                    <a:srgbClr val="FF0000"/>
                  </a:solidFill>
                  <a:latin typeface="Trebuchet MS" pitchFamily="34" charset="0"/>
                </a:rPr>
                <a:t>models</a:t>
              </a:r>
              <a:endParaRPr lang="en-GB" sz="1500" dirty="0" smtClean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948901" y="1725283"/>
            <a:ext cx="7617126" cy="4106174"/>
            <a:chOff x="897145" y="1725283"/>
            <a:chExt cx="7617126" cy="4106174"/>
          </a:xfrm>
        </p:grpSpPr>
        <p:sp>
          <p:nvSpPr>
            <p:cNvPr id="50" name="Obdélník 49"/>
            <p:cNvSpPr/>
            <p:nvPr/>
          </p:nvSpPr>
          <p:spPr>
            <a:xfrm>
              <a:off x="897145" y="1725283"/>
              <a:ext cx="7617125" cy="410617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313" y="1973922"/>
              <a:ext cx="2228880" cy="319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966" y="2513931"/>
              <a:ext cx="4122300" cy="265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" descr="File:Graphen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603" y="2017672"/>
              <a:ext cx="1944358" cy="155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ovéPole 53"/>
            <p:cNvSpPr txBox="1"/>
            <p:nvPr/>
          </p:nvSpPr>
          <p:spPr>
            <a:xfrm>
              <a:off x="3140014" y="1920446"/>
              <a:ext cx="31968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 err="1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Graphene</a:t>
              </a:r>
              <a:r>
                <a:rPr lang="en-GB" sz="15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 </a:t>
              </a:r>
              <a:endParaRPr lang="cs-CZ" sz="15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endParaRPr>
            </a:p>
            <a:p>
              <a:pPr algn="ctr"/>
              <a:r>
                <a:rPr lang="en-GB" sz="15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(</a:t>
              </a:r>
              <a:r>
                <a:rPr lang="cs-CZ" sz="15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ESQPT </a:t>
              </a:r>
              <a:r>
                <a:rPr lang="en-GB" sz="15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experimentally observed)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897146" y="5232776"/>
              <a:ext cx="7617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latin typeface="Trebuchet MS" pitchFamily="34" charset="0"/>
                </a:rPr>
                <a:t>B. </a:t>
              </a:r>
              <a:r>
                <a:rPr lang="cs-CZ" sz="1400" dirty="0" err="1" smtClean="0">
                  <a:latin typeface="Trebuchet MS" pitchFamily="34" charset="0"/>
                </a:rPr>
                <a:t>Dietz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F. </a:t>
              </a:r>
              <a:r>
                <a:rPr lang="cs-CZ" sz="1400" dirty="0" err="1">
                  <a:latin typeface="Trebuchet MS" pitchFamily="34" charset="0"/>
                </a:rPr>
                <a:t>Iachello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M. </a:t>
              </a:r>
              <a:r>
                <a:rPr lang="cs-CZ" sz="1400" dirty="0" err="1">
                  <a:latin typeface="Trebuchet MS" pitchFamily="34" charset="0"/>
                </a:rPr>
                <a:t>Miski-Oglu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N. </a:t>
              </a:r>
              <a:r>
                <a:rPr lang="cs-CZ" sz="1400" dirty="0" err="1">
                  <a:latin typeface="Trebuchet MS" pitchFamily="34" charset="0"/>
                </a:rPr>
                <a:t>Pietralla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A. Richter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L. von Smekal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and J. </a:t>
              </a:r>
              <a:r>
                <a:rPr lang="cs-CZ" sz="1400" dirty="0" err="1" smtClean="0">
                  <a:latin typeface="Trebuchet MS" pitchFamily="34" charset="0"/>
                </a:rPr>
                <a:t>Wambach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 err="1" smtClean="0">
                  <a:latin typeface="Trebuchet MS" pitchFamily="34" charset="0"/>
                </a:rPr>
                <a:t>Phys</a:t>
              </a:r>
              <a:r>
                <a:rPr lang="cs-CZ" sz="1400" dirty="0" smtClean="0">
                  <a:latin typeface="Trebuchet MS" pitchFamily="34" charset="0"/>
                </a:rPr>
                <a:t>. </a:t>
              </a:r>
              <a:r>
                <a:rPr lang="cs-CZ" sz="1400" dirty="0" err="1" smtClean="0">
                  <a:latin typeface="Trebuchet MS" pitchFamily="34" charset="0"/>
                </a:rPr>
                <a:t>Rev</a:t>
              </a:r>
              <a:r>
                <a:rPr lang="cs-CZ" sz="1400" dirty="0" smtClean="0">
                  <a:latin typeface="Trebuchet MS" pitchFamily="34" charset="0"/>
                </a:rPr>
                <a:t>. B </a:t>
              </a:r>
              <a:r>
                <a:rPr lang="cs-CZ" sz="1400" b="1" dirty="0" smtClean="0">
                  <a:latin typeface="Trebuchet MS" pitchFamily="34" charset="0"/>
                </a:rPr>
                <a:t>88</a:t>
              </a:r>
              <a:r>
                <a:rPr lang="cs-CZ" sz="1400" dirty="0" smtClean="0">
                  <a:latin typeface="Trebuchet MS" pitchFamily="34" charset="0"/>
                </a:rPr>
                <a:t>, 104101 (2013)</a:t>
              </a:r>
              <a:endParaRPr lang="en-GB" sz="1400" dirty="0" smtClean="0">
                <a:latin typeface="Trebuchet MS" pitchFamily="34" charset="0"/>
              </a:endParaRPr>
            </a:p>
          </p:txBody>
        </p:sp>
      </p:grpSp>
      <p:cxnSp>
        <p:nvCxnSpPr>
          <p:cNvPr id="59" name="Přímá spojnice 5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733963" y="2663033"/>
            <a:ext cx="3528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0000B4"/>
                </a:solidFill>
                <a:latin typeface="Trebuchet MS" pitchFamily="34" charset="0"/>
              </a:rPr>
              <a:t>ESQPT</a:t>
            </a:r>
            <a:endParaRPr lang="en-GB" sz="4000" dirty="0" smtClean="0">
              <a:solidFill>
                <a:srgbClr val="0000B4"/>
              </a:solidFill>
              <a:latin typeface="Trebuchet MS" pitchFamily="34" charset="0"/>
            </a:endParaRPr>
          </a:p>
          <a:p>
            <a:pPr algn="ctr"/>
            <a:r>
              <a:rPr lang="en-GB" sz="4000" dirty="0" smtClean="0">
                <a:solidFill>
                  <a:srgbClr val="0000B4"/>
                </a:solidFill>
                <a:latin typeface="Trebuchet MS" pitchFamily="34" charset="0"/>
              </a:rPr>
              <a:t>Theory</a:t>
            </a:r>
            <a:endParaRPr lang="cs-CZ" sz="40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231060"/>
            <a:ext cx="4747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Manifestations of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ESQPTs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7" name="Skupina 56"/>
          <p:cNvGrpSpPr/>
          <p:nvPr/>
        </p:nvGrpSpPr>
        <p:grpSpPr>
          <a:xfrm>
            <a:off x="566438" y="3255660"/>
            <a:ext cx="4166549" cy="2325903"/>
            <a:chOff x="566438" y="1806885"/>
            <a:chExt cx="4166549" cy="23259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029" y="1806885"/>
              <a:ext cx="3708958" cy="232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Přímá spojnice se šipkou 5"/>
            <p:cNvCxnSpPr/>
            <p:nvPr/>
          </p:nvCxnSpPr>
          <p:spPr>
            <a:xfrm flipV="1">
              <a:off x="925417" y="2123526"/>
              <a:ext cx="0" cy="16807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566438" y="2789606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latin typeface="Trebuchet MS" pitchFamily="34" charset="0"/>
                </a:rPr>
                <a:t>E</a:t>
              </a:r>
              <a:endParaRPr lang="cs-CZ" sz="2000" i="1" dirty="0" smtClean="0">
                <a:latin typeface="Trebuchet MS" pitchFamily="34" charset="0"/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5202154" y="3242782"/>
            <a:ext cx="3537069" cy="2338781"/>
            <a:chOff x="5310684" y="1806885"/>
            <a:chExt cx="3537069" cy="233878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742" b="2075"/>
            <a:stretch/>
          </p:blipFill>
          <p:spPr bwMode="auto">
            <a:xfrm>
              <a:off x="5310684" y="1806885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bdélník 23"/>
            <p:cNvSpPr/>
            <p:nvPr/>
          </p:nvSpPr>
          <p:spPr>
            <a:xfrm>
              <a:off x="7205728" y="3035151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5960752" y="3701875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6970689" y="3238406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7" name="Picture 7" descr="D:\Pavel\Desktop\Lunch Nuclear 2013\potam2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86" y="2361513"/>
            <a:ext cx="576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D:\Pavel\Desktop\Lunch Nuclear 2013\pota2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16" y="2360556"/>
            <a:ext cx="576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D:\Pavel\Desktop\Lunch Nuclear 2013\potential4.pn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27" y="2342556"/>
            <a:ext cx="576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Skupina 62"/>
          <p:cNvGrpSpPr/>
          <p:nvPr/>
        </p:nvGrpSpPr>
        <p:grpSpPr>
          <a:xfrm>
            <a:off x="2021987" y="3803915"/>
            <a:ext cx="1695408" cy="914156"/>
            <a:chOff x="2620851" y="2376152"/>
            <a:chExt cx="2453425" cy="1313645"/>
          </a:xfrm>
        </p:grpSpPr>
        <p:sp>
          <p:nvSpPr>
            <p:cNvPr id="67" name="Volný tvar 66"/>
            <p:cNvSpPr/>
            <p:nvPr/>
          </p:nvSpPr>
          <p:spPr>
            <a:xfrm>
              <a:off x="3844344" y="2382592"/>
              <a:ext cx="1229932" cy="1307205"/>
            </a:xfrm>
            <a:custGeom>
              <a:avLst/>
              <a:gdLst>
                <a:gd name="connsiteX0" fmla="*/ 0 w 1229932"/>
                <a:gd name="connsiteY0" fmla="*/ 1307205 h 1307205"/>
                <a:gd name="connsiteX1" fmla="*/ 199622 w 1229932"/>
                <a:gd name="connsiteY1" fmla="*/ 1068946 h 1307205"/>
                <a:gd name="connsiteX2" fmla="*/ 482957 w 1229932"/>
                <a:gd name="connsiteY2" fmla="*/ 740535 h 1307205"/>
                <a:gd name="connsiteX3" fmla="*/ 708338 w 1229932"/>
                <a:gd name="connsiteY3" fmla="*/ 495836 h 1307205"/>
                <a:gd name="connsiteX4" fmla="*/ 927279 w 1229932"/>
                <a:gd name="connsiteY4" fmla="*/ 270456 h 1307205"/>
                <a:gd name="connsiteX5" fmla="*/ 1101143 w 1229932"/>
                <a:gd name="connsiteY5" fmla="*/ 96591 h 1307205"/>
                <a:gd name="connsiteX6" fmla="*/ 1229932 w 1229932"/>
                <a:gd name="connsiteY6" fmla="*/ 0 h 13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932" h="1307205">
                  <a:moveTo>
                    <a:pt x="0" y="1307205"/>
                  </a:moveTo>
                  <a:cubicBezTo>
                    <a:pt x="59564" y="1235298"/>
                    <a:pt x="119129" y="1163391"/>
                    <a:pt x="199622" y="1068946"/>
                  </a:cubicBezTo>
                  <a:cubicBezTo>
                    <a:pt x="280115" y="974501"/>
                    <a:pt x="398171" y="836053"/>
                    <a:pt x="482957" y="740535"/>
                  </a:cubicBezTo>
                  <a:cubicBezTo>
                    <a:pt x="567743" y="645017"/>
                    <a:pt x="634284" y="574182"/>
                    <a:pt x="708338" y="495836"/>
                  </a:cubicBezTo>
                  <a:cubicBezTo>
                    <a:pt x="782392" y="417490"/>
                    <a:pt x="861812" y="336997"/>
                    <a:pt x="927279" y="270456"/>
                  </a:cubicBezTo>
                  <a:cubicBezTo>
                    <a:pt x="992747" y="203915"/>
                    <a:pt x="1050701" y="141667"/>
                    <a:pt x="1101143" y="96591"/>
                  </a:cubicBezTo>
                  <a:cubicBezTo>
                    <a:pt x="1151585" y="51515"/>
                    <a:pt x="1190758" y="25757"/>
                    <a:pt x="12299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 flipH="1">
              <a:off x="2627290" y="2382591"/>
              <a:ext cx="1221455" cy="1307205"/>
            </a:xfrm>
            <a:custGeom>
              <a:avLst/>
              <a:gdLst>
                <a:gd name="connsiteX0" fmla="*/ 0 w 1229932"/>
                <a:gd name="connsiteY0" fmla="*/ 1307205 h 1307205"/>
                <a:gd name="connsiteX1" fmla="*/ 199622 w 1229932"/>
                <a:gd name="connsiteY1" fmla="*/ 1068946 h 1307205"/>
                <a:gd name="connsiteX2" fmla="*/ 482957 w 1229932"/>
                <a:gd name="connsiteY2" fmla="*/ 740535 h 1307205"/>
                <a:gd name="connsiteX3" fmla="*/ 708338 w 1229932"/>
                <a:gd name="connsiteY3" fmla="*/ 495836 h 1307205"/>
                <a:gd name="connsiteX4" fmla="*/ 927279 w 1229932"/>
                <a:gd name="connsiteY4" fmla="*/ 270456 h 1307205"/>
                <a:gd name="connsiteX5" fmla="*/ 1101143 w 1229932"/>
                <a:gd name="connsiteY5" fmla="*/ 96591 h 1307205"/>
                <a:gd name="connsiteX6" fmla="*/ 1229932 w 1229932"/>
                <a:gd name="connsiteY6" fmla="*/ 0 h 13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932" h="1307205">
                  <a:moveTo>
                    <a:pt x="0" y="1307205"/>
                  </a:moveTo>
                  <a:cubicBezTo>
                    <a:pt x="59564" y="1235298"/>
                    <a:pt x="119129" y="1163391"/>
                    <a:pt x="199622" y="1068946"/>
                  </a:cubicBezTo>
                  <a:cubicBezTo>
                    <a:pt x="280115" y="974501"/>
                    <a:pt x="398171" y="836053"/>
                    <a:pt x="482957" y="740535"/>
                  </a:cubicBezTo>
                  <a:cubicBezTo>
                    <a:pt x="567743" y="645017"/>
                    <a:pt x="634284" y="574182"/>
                    <a:pt x="708338" y="495836"/>
                  </a:cubicBezTo>
                  <a:cubicBezTo>
                    <a:pt x="782392" y="417490"/>
                    <a:pt x="861812" y="336997"/>
                    <a:pt x="927279" y="270456"/>
                  </a:cubicBezTo>
                  <a:cubicBezTo>
                    <a:pt x="992747" y="203915"/>
                    <a:pt x="1050701" y="141667"/>
                    <a:pt x="1101143" y="96591"/>
                  </a:cubicBezTo>
                  <a:cubicBezTo>
                    <a:pt x="1151585" y="51515"/>
                    <a:pt x="1190758" y="25757"/>
                    <a:pt x="12299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Volný tvar 68"/>
            <p:cNvSpPr/>
            <p:nvPr/>
          </p:nvSpPr>
          <p:spPr>
            <a:xfrm>
              <a:off x="2620851" y="2376152"/>
              <a:ext cx="2453425" cy="220179"/>
            </a:xfrm>
            <a:custGeom>
              <a:avLst/>
              <a:gdLst>
                <a:gd name="connsiteX0" fmla="*/ 0 w 2453425"/>
                <a:gd name="connsiteY0" fmla="*/ 0 h 220179"/>
                <a:gd name="connsiteX1" fmla="*/ 321972 w 2453425"/>
                <a:gd name="connsiteY1" fmla="*/ 122349 h 220179"/>
                <a:gd name="connsiteX2" fmla="*/ 553791 w 2453425"/>
                <a:gd name="connsiteY2" fmla="*/ 186744 h 220179"/>
                <a:gd name="connsiteX3" fmla="*/ 772732 w 2453425"/>
                <a:gd name="connsiteY3" fmla="*/ 212502 h 220179"/>
                <a:gd name="connsiteX4" fmla="*/ 1081825 w 2453425"/>
                <a:gd name="connsiteY4" fmla="*/ 218941 h 220179"/>
                <a:gd name="connsiteX5" fmla="*/ 1397357 w 2453425"/>
                <a:gd name="connsiteY5" fmla="*/ 218941 h 220179"/>
                <a:gd name="connsiteX6" fmla="*/ 1732208 w 2453425"/>
                <a:gd name="connsiteY6" fmla="*/ 206062 h 220179"/>
                <a:gd name="connsiteX7" fmla="*/ 2105695 w 2453425"/>
                <a:gd name="connsiteY7" fmla="*/ 135228 h 220179"/>
                <a:gd name="connsiteX8" fmla="*/ 2324636 w 2453425"/>
                <a:gd name="connsiteY8" fmla="*/ 57955 h 220179"/>
                <a:gd name="connsiteX9" fmla="*/ 2453425 w 2453425"/>
                <a:gd name="connsiteY9" fmla="*/ 6440 h 2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3425" h="220179">
                  <a:moveTo>
                    <a:pt x="0" y="0"/>
                  </a:moveTo>
                  <a:cubicBezTo>
                    <a:pt x="114837" y="45612"/>
                    <a:pt x="229674" y="91225"/>
                    <a:pt x="321972" y="122349"/>
                  </a:cubicBezTo>
                  <a:cubicBezTo>
                    <a:pt x="414271" y="153473"/>
                    <a:pt x="478664" y="171719"/>
                    <a:pt x="553791" y="186744"/>
                  </a:cubicBezTo>
                  <a:cubicBezTo>
                    <a:pt x="628918" y="201769"/>
                    <a:pt x="684726" y="207136"/>
                    <a:pt x="772732" y="212502"/>
                  </a:cubicBezTo>
                  <a:cubicBezTo>
                    <a:pt x="860738" y="217868"/>
                    <a:pt x="977721" y="217868"/>
                    <a:pt x="1081825" y="218941"/>
                  </a:cubicBezTo>
                  <a:cubicBezTo>
                    <a:pt x="1185929" y="220014"/>
                    <a:pt x="1288960" y="221087"/>
                    <a:pt x="1397357" y="218941"/>
                  </a:cubicBezTo>
                  <a:cubicBezTo>
                    <a:pt x="1505754" y="216795"/>
                    <a:pt x="1614152" y="220014"/>
                    <a:pt x="1732208" y="206062"/>
                  </a:cubicBezTo>
                  <a:cubicBezTo>
                    <a:pt x="1850264" y="192110"/>
                    <a:pt x="2006957" y="159913"/>
                    <a:pt x="2105695" y="135228"/>
                  </a:cubicBezTo>
                  <a:cubicBezTo>
                    <a:pt x="2204433" y="110544"/>
                    <a:pt x="2266681" y="79420"/>
                    <a:pt x="2324636" y="57955"/>
                  </a:cubicBezTo>
                  <a:cubicBezTo>
                    <a:pt x="2382591" y="36490"/>
                    <a:pt x="2418008" y="21465"/>
                    <a:pt x="2453425" y="644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70" name="Přímá spojnice 69"/>
          <p:cNvCxnSpPr/>
          <p:nvPr/>
        </p:nvCxnSpPr>
        <p:spPr>
          <a:xfrm flipH="1" flipV="1">
            <a:off x="5202154" y="4387379"/>
            <a:ext cx="2042946" cy="8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Pavel\Desktop\Graph.pn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44" y="2316800"/>
            <a:ext cx="576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877716" y="2361513"/>
            <a:ext cx="576000" cy="720000"/>
            <a:chOff x="1877716" y="1369907"/>
            <a:chExt cx="576000" cy="720000"/>
          </a:xfrm>
        </p:grpSpPr>
        <p:pic>
          <p:nvPicPr>
            <p:cNvPr id="50" name="Picture 11" descr="D:\Pavel\Desktop\Lunch Nuclear 2013\potam1.png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716" y="1369907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vál 70"/>
            <p:cNvSpPr/>
            <p:nvPr/>
          </p:nvSpPr>
          <p:spPr>
            <a:xfrm>
              <a:off x="2131033" y="177413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vál 71"/>
            <p:cNvSpPr/>
            <p:nvPr/>
          </p:nvSpPr>
          <p:spPr>
            <a:xfrm>
              <a:off x="2052594" y="181889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637686" y="2361513"/>
            <a:ext cx="576000" cy="720000"/>
            <a:chOff x="2637686" y="1369907"/>
            <a:chExt cx="576000" cy="720000"/>
          </a:xfrm>
        </p:grpSpPr>
        <p:pic>
          <p:nvPicPr>
            <p:cNvPr id="58" name="Picture 8" descr="D:\Pavel\Desktop\Lunch Nuclear 2013\pota0.png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686" y="1369907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Ovál 72"/>
            <p:cNvSpPr/>
            <p:nvPr/>
          </p:nvSpPr>
          <p:spPr>
            <a:xfrm>
              <a:off x="2896125" y="187420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388445" y="2361513"/>
            <a:ext cx="576000" cy="720000"/>
            <a:chOff x="3388445" y="1369907"/>
            <a:chExt cx="576000" cy="720000"/>
          </a:xfrm>
        </p:grpSpPr>
        <p:pic>
          <p:nvPicPr>
            <p:cNvPr id="59" name="Picture 9" descr="D:\Pavel\Desktop\Lunch Nuclear 2013\pota1.png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445" y="1369907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vál 73"/>
            <p:cNvSpPr/>
            <p:nvPr/>
          </p:nvSpPr>
          <p:spPr>
            <a:xfrm>
              <a:off x="3681395" y="177908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Ovál 74"/>
            <p:cNvSpPr/>
            <p:nvPr/>
          </p:nvSpPr>
          <p:spPr>
            <a:xfrm>
              <a:off x="3761070" y="181739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021422" y="2324556"/>
            <a:ext cx="576000" cy="720000"/>
            <a:chOff x="6021422" y="1332950"/>
            <a:chExt cx="576000" cy="720000"/>
          </a:xfrm>
        </p:grpSpPr>
        <p:pic>
          <p:nvPicPr>
            <p:cNvPr id="60" name="Picture 8" descr="D:\Pavel\Desktop\Lunch Nuclear 2013\potential6.png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422" y="1332950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Ovál 75"/>
            <p:cNvSpPr/>
            <p:nvPr/>
          </p:nvSpPr>
          <p:spPr>
            <a:xfrm>
              <a:off x="6292739" y="183946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4015820" y="2033462"/>
            <a:ext cx="176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Trebuchet MS" pitchFamily="34" charset="0"/>
              </a:rPr>
              <a:t>energy surfaces</a:t>
            </a:r>
            <a:endParaRPr lang="cs-CZ" sz="1400" i="1" dirty="0" smtClean="0">
              <a:latin typeface="Trebuchet MS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809484" y="2176461"/>
            <a:ext cx="2226278" cy="1092077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/>
          <p:cNvSpPr/>
          <p:nvPr/>
        </p:nvSpPr>
        <p:spPr>
          <a:xfrm>
            <a:off x="5615189" y="2156517"/>
            <a:ext cx="1389848" cy="1092077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93694" y="5713418"/>
            <a:ext cx="475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Critical borderlines correspond with the positions of local extremes in the constant-energy surfaces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949779" y="1413201"/>
                <a:ext cx="5534147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00"/>
                  </a:spcAft>
                  <a:buFontTx/>
                  <a:buChar char="-"/>
                </a:pPr>
                <a:r>
                  <a:rPr lang="en-GB" sz="1500" dirty="0" smtClean="0">
                    <a:latin typeface="Trebuchet MS" pitchFamily="34" charset="0"/>
                  </a:rPr>
                  <a:t>analytic function on the phase space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latin typeface="Cambria Math"/>
                      </a:rPr>
                      <m:t>𝒙</m:t>
                    </m:r>
                    <m:r>
                      <a:rPr lang="en-GB" sz="15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1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500" b="1" i="1" smtClean="0">
                            <a:latin typeface="Cambria Math"/>
                          </a:rPr>
                          <m:t>𝒑</m:t>
                        </m:r>
                        <m:r>
                          <a:rPr lang="en-GB" sz="1500" b="0" i="1" smtClean="0">
                            <a:latin typeface="Cambria Math"/>
                          </a:rPr>
                          <m:t>,</m:t>
                        </m:r>
                        <m:r>
                          <a:rPr lang="en-GB" sz="1500" b="1" i="1" smtClean="0">
                            <a:latin typeface="Cambria Math"/>
                          </a:rPr>
                          <m:t>𝒒</m:t>
                        </m:r>
                      </m:e>
                    </m:d>
                  </m:oMath>
                </a14:m>
                <a:endParaRPr lang="en-GB" sz="1500" b="1" i="1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200"/>
                  </a:spcAft>
                  <a:buFontTx/>
                  <a:buChar char="-"/>
                </a:pPr>
                <a:r>
                  <a:rPr lang="en-GB" sz="1500" b="1" i="1" dirty="0" smtClean="0">
                    <a:latin typeface="Trebuchet MS" pitchFamily="34" charset="0"/>
                  </a:rPr>
                  <a:t>f </a:t>
                </a:r>
                <a:r>
                  <a:rPr lang="en-GB" sz="1500" dirty="0" smtClean="0">
                    <a:latin typeface="Trebuchet MS" pitchFamily="34" charset="0"/>
                  </a:rPr>
                  <a:t>degrees of freedom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79" y="1413201"/>
                <a:ext cx="5534147" cy="579646"/>
              </a:xfrm>
              <a:prstGeom prst="rect">
                <a:avLst/>
              </a:prstGeom>
              <a:blipFill rotWithShape="1">
                <a:blip r:embed="rId13"/>
                <a:stretch>
                  <a:fillRect l="-441" t="-2105"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Přímá spojnice se šipkou 82"/>
          <p:cNvCxnSpPr/>
          <p:nvPr/>
        </p:nvCxnSpPr>
        <p:spPr>
          <a:xfrm>
            <a:off x="2799336" y="3100844"/>
            <a:ext cx="317500" cy="0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42010" y="2578741"/>
            <a:ext cx="0" cy="418489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2394360" y="2636849"/>
            <a:ext cx="16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E</a:t>
            </a:r>
            <a:endParaRPr lang="cs-CZ" sz="1400" i="1" dirty="0" smtClean="0">
              <a:latin typeface="Trebuchet MS" pitchFamily="34" charset="0"/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2811759" y="3036988"/>
            <a:ext cx="16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x</a:t>
            </a:r>
            <a:endParaRPr lang="cs-CZ" sz="1400" i="1" dirty="0" smtClean="0">
              <a:latin typeface="Trebuchet MS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98529" y="906184"/>
            <a:ext cx="155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Hamiltonian</a:t>
            </a:r>
            <a:endParaRPr lang="cs-CZ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705925" y="5550069"/>
            <a:ext cx="312254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Interesting behaviour expected at energies of the Hamiltonian stationary points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7891683" y="4528617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88" name="Přímá spojnice se šipkou 87"/>
          <p:cNvCxnSpPr/>
          <p:nvPr/>
        </p:nvCxnSpPr>
        <p:spPr>
          <a:xfrm>
            <a:off x="7450428" y="4917400"/>
            <a:ext cx="1213635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se šipkou 88"/>
          <p:cNvCxnSpPr/>
          <p:nvPr/>
        </p:nvCxnSpPr>
        <p:spPr>
          <a:xfrm>
            <a:off x="2355132" y="5633782"/>
            <a:ext cx="106938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/>
          <p:cNvSpPr txBox="1"/>
          <p:nvPr/>
        </p:nvSpPr>
        <p:spPr>
          <a:xfrm>
            <a:off x="2714399" y="5231574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53" name="Přímá spojnice 5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25" y="860004"/>
            <a:ext cx="3639336" cy="44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0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bdélník 256"/>
          <p:cNvSpPr/>
          <p:nvPr/>
        </p:nvSpPr>
        <p:spPr>
          <a:xfrm>
            <a:off x="747880" y="213736"/>
            <a:ext cx="3105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a) Level density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62" y="873819"/>
            <a:ext cx="4572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7"/>
          <p:cNvSpPr/>
          <p:nvPr/>
        </p:nvSpPr>
        <p:spPr>
          <a:xfrm>
            <a:off x="5318972" y="873819"/>
            <a:ext cx="759854" cy="549296"/>
          </a:xfrm>
          <a:prstGeom prst="ellipse">
            <a:avLst/>
          </a:prstGeom>
          <a:noFill/>
          <a:ln>
            <a:solidFill>
              <a:srgbClr val="000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TextovéPole 82"/>
          <p:cNvSpPr txBox="1"/>
          <p:nvPr/>
        </p:nvSpPr>
        <p:spPr>
          <a:xfrm>
            <a:off x="3177802" y="2058207"/>
            <a:ext cx="22538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 smtClean="0">
                <a:solidFill>
                  <a:srgbClr val="0000B4"/>
                </a:solidFill>
                <a:latin typeface="Trebuchet MS" pitchFamily="34" charset="0"/>
              </a:rPr>
              <a:t>smooth component</a:t>
            </a:r>
          </a:p>
          <a:p>
            <a:pPr algn="ctr"/>
            <a:r>
              <a:rPr lang="en-GB" sz="1600" dirty="0">
                <a:solidFill>
                  <a:srgbClr val="0000B4"/>
                </a:solidFill>
                <a:latin typeface="Trebuchet MS" pitchFamily="34" charset="0"/>
              </a:rPr>
              <a:t>(</a:t>
            </a:r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Weyl formula)</a:t>
            </a:r>
            <a:endParaRPr lang="cs-CZ" sz="1600" b="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5241704" y="4468676"/>
            <a:ext cx="305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rebuchet MS" pitchFamily="34" charset="0"/>
              </a:rPr>
              <a:t>volume </a:t>
            </a:r>
            <a:r>
              <a:rPr lang="cs-CZ" sz="1400" b="1" dirty="0" err="1" smtClean="0">
                <a:latin typeface="Trebuchet MS" pitchFamily="34" charset="0"/>
              </a:rPr>
              <a:t>function</a:t>
            </a:r>
            <a:r>
              <a:rPr lang="cs-CZ" sz="1400" b="1" dirty="0" smtClean="0">
                <a:latin typeface="Trebuchet MS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Trebuchet MS" pitchFamily="34" charset="0"/>
              </a:rPr>
              <a:t>of the classical phase space</a:t>
            </a:r>
            <a:endParaRPr lang="cs-CZ" sz="1400" dirty="0">
              <a:latin typeface="Trebuchet MS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94" y="3642660"/>
            <a:ext cx="6112193" cy="70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4886348" y="5358863"/>
            <a:ext cx="3865540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ts val="100"/>
              </a:spcAft>
            </a:pPr>
            <a:r>
              <a:rPr lang="cs-CZ" sz="1300" b="0" dirty="0" smtClean="0">
                <a:latin typeface="Book Antiqua" panose="02040602050305030304" pitchFamily="18" charset="0"/>
              </a:rPr>
              <a:t>I.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Hoveijn</a:t>
            </a:r>
            <a:r>
              <a:rPr lang="en-GB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smtClean="0">
                <a:latin typeface="Book Antiqua" panose="02040602050305030304" pitchFamily="18" charset="0"/>
              </a:rPr>
              <a:t>J.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Math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Anal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Appl</a:t>
            </a:r>
            <a:r>
              <a:rPr lang="en-GB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dirty="0" smtClean="0">
                <a:latin typeface="Book Antiqua" panose="02040602050305030304" pitchFamily="18" charset="0"/>
              </a:rPr>
              <a:t>348</a:t>
            </a:r>
            <a:r>
              <a:rPr lang="en-GB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smtClean="0">
                <a:latin typeface="Book Antiqua" panose="02040602050305030304" pitchFamily="18" charset="0"/>
              </a:rPr>
              <a:t>530</a:t>
            </a:r>
            <a:r>
              <a:rPr lang="en-GB" sz="1300" b="0" dirty="0" smtClean="0">
                <a:latin typeface="Book Antiqua" panose="02040602050305030304" pitchFamily="18" charset="0"/>
              </a:rPr>
              <a:t> (</a:t>
            </a:r>
            <a:r>
              <a:rPr lang="cs-CZ" sz="1300" b="0" dirty="0" smtClean="0">
                <a:latin typeface="Book Antiqua" panose="02040602050305030304" pitchFamily="18" charset="0"/>
              </a:rPr>
              <a:t>2008</a:t>
            </a:r>
            <a:r>
              <a:rPr lang="en-GB" sz="1300" b="0" dirty="0" smtClean="0">
                <a:latin typeface="Book Antiqua" panose="02040602050305030304" pitchFamily="18" charset="0"/>
              </a:rPr>
              <a:t>)</a:t>
            </a:r>
            <a:endParaRPr lang="cs-CZ" sz="1300" b="0" dirty="0" smtClean="0">
              <a:latin typeface="Book Antiqua" panose="02040602050305030304" pitchFamily="18" charset="0"/>
            </a:endParaRPr>
          </a:p>
          <a:p>
            <a:pPr algn="r" eaLnBrk="1" hangingPunct="1">
              <a:spcAft>
                <a:spcPts val="100"/>
              </a:spcAft>
            </a:pPr>
            <a:r>
              <a:rPr lang="cs-CZ" sz="1300" b="0" dirty="0">
                <a:latin typeface="Book Antiqua" panose="02040602050305030304" pitchFamily="18" charset="0"/>
              </a:rPr>
              <a:t>M. Kastner</a:t>
            </a:r>
            <a:r>
              <a:rPr lang="en-GB" sz="1300" b="0" dirty="0">
                <a:latin typeface="Book Antiqua" panose="02040602050305030304" pitchFamily="18" charset="0"/>
              </a:rPr>
              <a:t>, </a:t>
            </a:r>
            <a:r>
              <a:rPr lang="cs-CZ" sz="1300" b="0" i="1" dirty="0" err="1">
                <a:latin typeface="Book Antiqua" panose="02040602050305030304" pitchFamily="18" charset="0"/>
              </a:rPr>
              <a:t>Rev</a:t>
            </a:r>
            <a:r>
              <a:rPr lang="cs-CZ" sz="1300" b="0" i="1" dirty="0">
                <a:latin typeface="Book Antiqua" panose="02040602050305030304" pitchFamily="18" charset="0"/>
              </a:rPr>
              <a:t>. </a:t>
            </a:r>
            <a:r>
              <a:rPr lang="cs-CZ" sz="1300" b="0" i="1" dirty="0" err="1">
                <a:latin typeface="Book Antiqua" panose="02040602050305030304" pitchFamily="18" charset="0"/>
              </a:rPr>
              <a:t>Mod</a:t>
            </a:r>
            <a:r>
              <a:rPr lang="cs-CZ" sz="1300" b="0" i="1" dirty="0">
                <a:latin typeface="Book Antiqua" panose="02040602050305030304" pitchFamily="18" charset="0"/>
              </a:rPr>
              <a:t>. </a:t>
            </a:r>
            <a:r>
              <a:rPr lang="cs-CZ" sz="1300" b="0" i="1" dirty="0" err="1">
                <a:latin typeface="Book Antiqua" panose="02040602050305030304" pitchFamily="18" charset="0"/>
              </a:rPr>
              <a:t>Phys</a:t>
            </a:r>
            <a:r>
              <a:rPr lang="cs-CZ" sz="1300" b="0" i="1" dirty="0">
                <a:latin typeface="Book Antiqua" panose="02040602050305030304" pitchFamily="18" charset="0"/>
              </a:rPr>
              <a:t>.</a:t>
            </a:r>
            <a:r>
              <a:rPr lang="en-GB" sz="1300" b="0" i="1" dirty="0">
                <a:latin typeface="Book Antiqua" panose="02040602050305030304" pitchFamily="18" charset="0"/>
              </a:rPr>
              <a:t> </a:t>
            </a:r>
            <a:r>
              <a:rPr lang="cs-CZ" sz="1300" dirty="0">
                <a:latin typeface="Book Antiqua" panose="02040602050305030304" pitchFamily="18" charset="0"/>
              </a:rPr>
              <a:t>80</a:t>
            </a:r>
            <a:r>
              <a:rPr lang="en-GB" sz="1300" b="0" dirty="0">
                <a:latin typeface="Book Antiqua" panose="02040602050305030304" pitchFamily="18" charset="0"/>
              </a:rPr>
              <a:t>, </a:t>
            </a:r>
            <a:r>
              <a:rPr lang="cs-CZ" sz="1300" b="0" dirty="0">
                <a:latin typeface="Book Antiqua" panose="02040602050305030304" pitchFamily="18" charset="0"/>
              </a:rPr>
              <a:t>167 </a:t>
            </a:r>
            <a:r>
              <a:rPr lang="en-GB" sz="1300" b="0" dirty="0">
                <a:latin typeface="Book Antiqua" panose="02040602050305030304" pitchFamily="18" charset="0"/>
              </a:rPr>
              <a:t>(</a:t>
            </a:r>
            <a:r>
              <a:rPr lang="cs-CZ" sz="1300" b="0" dirty="0">
                <a:latin typeface="Book Antiqua" panose="02040602050305030304" pitchFamily="18" charset="0"/>
              </a:rPr>
              <a:t>2008</a:t>
            </a:r>
            <a:r>
              <a:rPr lang="cs-CZ" sz="1300" b="0" dirty="0" smtClean="0">
                <a:latin typeface="Book Antiqua" panose="02040602050305030304" pitchFamily="18" charset="0"/>
              </a:rPr>
              <a:t>)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791016" y="4762043"/>
            <a:ext cx="3360408" cy="1220870"/>
            <a:chOff x="791016" y="4762043"/>
            <a:chExt cx="3360408" cy="1220870"/>
          </a:xfrm>
        </p:grpSpPr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78" y="5759552"/>
              <a:ext cx="1770221" cy="22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463" y="5136397"/>
              <a:ext cx="2366961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ovéPole 87"/>
            <p:cNvSpPr txBox="1"/>
            <p:nvPr/>
          </p:nvSpPr>
          <p:spPr>
            <a:xfrm>
              <a:off x="791016" y="4762043"/>
              <a:ext cx="2769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0000B4"/>
                  </a:solidFill>
                  <a:latin typeface="Trebuchet MS" pitchFamily="34" charset="0"/>
                </a:rPr>
                <a:t>Numerical approximation</a:t>
              </a:r>
              <a:endParaRPr lang="cs-CZ" sz="16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</p:grpSp>
      <p:sp>
        <p:nvSpPr>
          <p:cNvPr id="90" name="Ovál 89"/>
          <p:cNvSpPr/>
          <p:nvPr/>
        </p:nvSpPr>
        <p:spPr>
          <a:xfrm>
            <a:off x="6294347" y="873819"/>
            <a:ext cx="759854" cy="549296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703215" y="1448221"/>
            <a:ext cx="336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9933"/>
                </a:solidFill>
                <a:latin typeface="Trebuchet MS" pitchFamily="34" charset="0"/>
              </a:rPr>
              <a:t>oscillatory component</a:t>
            </a:r>
          </a:p>
          <a:p>
            <a:pPr algn="ctr"/>
            <a:r>
              <a:rPr lang="en-GB" sz="1400" dirty="0" smtClean="0">
                <a:latin typeface="Trebuchet MS" pitchFamily="34" charset="0"/>
              </a:rPr>
              <a:t>(</a:t>
            </a:r>
            <a:r>
              <a:rPr lang="cs-CZ" sz="1400" dirty="0" err="1" smtClean="0">
                <a:latin typeface="Trebuchet MS" pitchFamily="34" charset="0"/>
              </a:rPr>
              <a:t>semiclassically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given</a:t>
            </a:r>
            <a:r>
              <a:rPr lang="cs-CZ" sz="1400" dirty="0" smtClean="0">
                <a:latin typeface="Trebuchet MS" pitchFamily="34" charset="0"/>
              </a:rPr>
              <a:t> by </a:t>
            </a:r>
            <a:r>
              <a:rPr lang="en-GB" sz="1400" dirty="0" smtClean="0">
                <a:latin typeface="Trebuchet MS" pitchFamily="34" charset="0"/>
              </a:rPr>
              <a:t>the </a:t>
            </a:r>
            <a:r>
              <a:rPr lang="cs-CZ" sz="1400" dirty="0" err="1" smtClean="0">
                <a:latin typeface="Trebuchet MS" pitchFamily="34" charset="0"/>
              </a:rPr>
              <a:t>Gutzwiller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trace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formula</a:t>
            </a:r>
            <a:r>
              <a:rPr lang="en-GB" sz="1400" dirty="0" smtClean="0">
                <a:latin typeface="Trebuchet MS" pitchFamily="34" charset="0"/>
              </a:rPr>
              <a:t>; not relevant here in the infinite-size limit)</a:t>
            </a:r>
            <a:endParaRPr lang="cs-CZ" sz="1400" dirty="0" smtClean="0">
              <a:latin typeface="Trebuchet MS" pitchFamily="34" charset="0"/>
            </a:endParaRPr>
          </a:p>
        </p:txBody>
      </p:sp>
      <p:pic>
        <p:nvPicPr>
          <p:cNvPr id="93" name="Picture 3" descr="D:\Pavel\Desktop\Spectru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53" y="1511061"/>
            <a:ext cx="2381583" cy="4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173512" y="2682723"/>
            <a:ext cx="2529220" cy="887404"/>
            <a:chOff x="3182939" y="2673296"/>
            <a:chExt cx="2529220" cy="887404"/>
          </a:xfrm>
        </p:grpSpPr>
        <p:pic>
          <p:nvPicPr>
            <p:cNvPr id="94" name="Picture 5" descr="D:\Pavel\Desktop\LD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97359" y="2673296"/>
              <a:ext cx="2514800" cy="79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bdélník 14"/>
            <p:cNvSpPr/>
            <p:nvPr/>
          </p:nvSpPr>
          <p:spPr>
            <a:xfrm rot="21007889">
              <a:off x="3182939" y="3292289"/>
              <a:ext cx="753415" cy="26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2" name="Line 10"/>
          <p:cNvSpPr>
            <a:spLocks noChangeShapeType="1"/>
          </p:cNvSpPr>
          <p:nvPr/>
        </p:nvSpPr>
        <p:spPr bwMode="auto">
          <a:xfrm flipH="1">
            <a:off x="5688331" y="1423115"/>
            <a:ext cx="0" cy="2273122"/>
          </a:xfrm>
          <a:prstGeom prst="line">
            <a:avLst/>
          </a:prstGeom>
          <a:noFill/>
          <a:ln w="25400">
            <a:solidFill>
              <a:srgbClr val="0000B4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cs-CZ">
              <a:solidFill>
                <a:srgbClr val="CC3300"/>
              </a:solidFill>
              <a:latin typeface="Trebuchet MS" pitchFamily="34" charset="0"/>
            </a:endParaRPr>
          </a:p>
        </p:txBody>
      </p:sp>
      <p:cxnSp>
        <p:nvCxnSpPr>
          <p:cNvPr id="20" name="Přímá spojnice 1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3190</Words>
  <Application>Microsoft Office PowerPoint</Application>
  <PresentationFormat>Předvádění na obrazovce (4:3)</PresentationFormat>
  <Paragraphs>381</Paragraphs>
  <Slides>36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2017-12-07T20:52:47Z</dcterms:created>
  <dcterms:modified xsi:type="dcterms:W3CDTF">2017-12-07T20:53:01Z</dcterms:modified>
</cp:coreProperties>
</file>