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sldIdLst>
    <p:sldId id="257" r:id="rId2"/>
    <p:sldId id="508" r:id="rId3"/>
    <p:sldId id="492" r:id="rId4"/>
    <p:sldId id="528" r:id="rId5"/>
    <p:sldId id="524" r:id="rId6"/>
    <p:sldId id="495" r:id="rId7"/>
    <p:sldId id="525" r:id="rId8"/>
    <p:sldId id="527" r:id="rId9"/>
    <p:sldId id="526" r:id="rId10"/>
    <p:sldId id="496" r:id="rId11"/>
    <p:sldId id="529" r:id="rId12"/>
    <p:sldId id="490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B254874D-70E7-4204-AE49-AD359C56CE65}">
          <p14:sldIdLst>
            <p14:sldId id="257"/>
            <p14:sldId id="508"/>
            <p14:sldId id="492"/>
            <p14:sldId id="528"/>
            <p14:sldId id="524"/>
            <p14:sldId id="495"/>
            <p14:sldId id="525"/>
            <p14:sldId id="527"/>
            <p14:sldId id="526"/>
            <p14:sldId id="496"/>
            <p14:sldId id="529"/>
            <p14:sldId id="4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B4"/>
    <a:srgbClr val="0000FF"/>
    <a:srgbClr val="00FFFF"/>
    <a:srgbClr val="FFDC00"/>
    <a:srgbClr val="736941"/>
    <a:srgbClr val="00FF00"/>
    <a:srgbClr val="FF9900"/>
    <a:srgbClr val="339933"/>
    <a:srgbClr val="CC3300"/>
    <a:srgbClr val="FFE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5" autoAdjust="0"/>
    <p:restoredTop sz="93436" autoAdjust="0"/>
  </p:normalViewPr>
  <p:slideViewPr>
    <p:cSldViewPr snapToGrid="0">
      <p:cViewPr varScale="1">
        <p:scale>
          <a:sx n="152" d="100"/>
          <a:sy n="152" d="100"/>
        </p:scale>
        <p:origin x="330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8D310-6194-4BCF-AB74-295CD09132EA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01CD4-FA8C-4FDF-A007-BCD85A7EF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27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647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343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781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658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993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612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596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52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955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31.01.2022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309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31.01.2022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977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31.01.2022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596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31.01.2022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43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31.01.2022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22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31.01.2022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13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31.01.2022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049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31.01.2022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83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31.01.2022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79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31.01.2022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498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31.01.2022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08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duotone>
              <a:prstClr val="black"/>
              <a:srgbClr val="D9C3A5">
                <a:tint val="50000"/>
                <a:satMod val="180000"/>
              </a:srgb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ement/>
                    </a14:imgEffect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CDDEA-3F01-4351-9AEA-F79A7CE12100}" type="datetimeFigureOut">
              <a:rPr lang="cs-CZ" smtClean="0"/>
              <a:t>31.01.2022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86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54.pn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16.emf"/><Relationship Id="rId9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em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9.emf"/><Relationship Id="rId18" Type="http://schemas.openxmlformats.org/officeDocument/2006/relationships/image" Target="../media/image33.png"/><Relationship Id="rId3" Type="http://schemas.openxmlformats.org/officeDocument/2006/relationships/image" Target="../media/image6.emf"/><Relationship Id="rId7" Type="http://schemas.openxmlformats.org/officeDocument/2006/relationships/image" Target="../media/image7.emf"/><Relationship Id="rId12" Type="http://schemas.openxmlformats.org/officeDocument/2006/relationships/image" Target="../media/image8.emf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5.emf"/><Relationship Id="rId15" Type="http://schemas.openxmlformats.org/officeDocument/2006/relationships/image" Target="../media/image30.png"/><Relationship Id="rId10" Type="http://schemas.openxmlformats.org/officeDocument/2006/relationships/image" Target="../media/image22.png"/><Relationship Id="rId19" Type="http://schemas.openxmlformats.org/officeDocument/2006/relationships/image" Target="../media/image34.png"/><Relationship Id="rId4" Type="http://schemas.openxmlformats.org/officeDocument/2006/relationships/image" Target="../media/image25.png"/><Relationship Id="rId9" Type="http://schemas.openxmlformats.org/officeDocument/2006/relationships/image" Target="../media/image21.png"/><Relationship Id="rId1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11.emf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4.emf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5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Grp="1" noChangeArrowheads="1"/>
          </p:cNvSpPr>
          <p:nvPr/>
        </p:nvSpPr>
        <p:spPr bwMode="auto">
          <a:xfrm>
            <a:off x="0" y="611678"/>
            <a:ext cx="12192000" cy="96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cs-CZ" sz="4000" b="1" cap="small" dirty="0" err="1">
                <a:solidFill>
                  <a:srgbClr val="FFC000"/>
                </a:solidFill>
                <a:latin typeface="Trebuchet MS" panose="020B0603020202020204" pitchFamily="34" charset="0"/>
              </a:rPr>
              <a:t>Spontaneous</a:t>
            </a:r>
            <a:r>
              <a:rPr lang="cs-CZ" sz="4000" b="1" cap="small" dirty="0">
                <a:solidFill>
                  <a:srgbClr val="FFC000"/>
                </a:solidFill>
                <a:latin typeface="Trebuchet MS" panose="020B0603020202020204" pitchFamily="34" charset="0"/>
              </a:rPr>
              <a:t> </a:t>
            </a:r>
            <a:r>
              <a:rPr lang="cs-CZ" sz="4000" b="1" cap="small" dirty="0" err="1">
                <a:solidFill>
                  <a:srgbClr val="FFC000"/>
                </a:solidFill>
                <a:latin typeface="Trebuchet MS" panose="020B0603020202020204" pitchFamily="34" charset="0"/>
              </a:rPr>
              <a:t>stabilization</a:t>
            </a:r>
            <a:r>
              <a:rPr lang="cs-CZ" sz="4000" b="1" cap="small" dirty="0">
                <a:solidFill>
                  <a:srgbClr val="FFC000"/>
                </a:solidFill>
                <a:latin typeface="Trebuchet MS" panose="020B0603020202020204" pitchFamily="34" charset="0"/>
              </a:rPr>
              <a:t> </a:t>
            </a:r>
            <a:r>
              <a:rPr lang="cs-CZ" sz="4000" b="1" cap="small" dirty="0" err="1">
                <a:solidFill>
                  <a:srgbClr val="FFC000"/>
                </a:solidFill>
                <a:latin typeface="Trebuchet MS" panose="020B0603020202020204" pitchFamily="34" charset="0"/>
              </a:rPr>
              <a:t>of</a:t>
            </a:r>
            <a:r>
              <a:rPr lang="cs-CZ" sz="4000" b="1" cap="small" dirty="0">
                <a:solidFill>
                  <a:srgbClr val="FFC000"/>
                </a:solidFill>
                <a:latin typeface="Trebuchet MS" panose="020B0603020202020204" pitchFamily="34" charset="0"/>
              </a:rPr>
              <a:t> </a:t>
            </a:r>
            <a:r>
              <a:rPr lang="cs-CZ" sz="4000" b="1" cap="small" dirty="0" err="1">
                <a:solidFill>
                  <a:srgbClr val="FFC000"/>
                </a:solidFill>
                <a:latin typeface="Trebuchet MS" panose="020B0603020202020204" pitchFamily="34" charset="0"/>
              </a:rPr>
              <a:t>product</a:t>
            </a:r>
            <a:r>
              <a:rPr lang="cs-CZ" sz="4000" b="1" cap="small" dirty="0">
                <a:solidFill>
                  <a:srgbClr val="FFC000"/>
                </a:solidFill>
                <a:latin typeface="Trebuchet MS" panose="020B0603020202020204" pitchFamily="34" charset="0"/>
              </a:rPr>
              <a:t> </a:t>
            </a:r>
            <a:r>
              <a:rPr lang="cs-CZ" sz="4000" b="1" cap="small" dirty="0" err="1">
                <a:solidFill>
                  <a:srgbClr val="FFC000"/>
                </a:solidFill>
                <a:latin typeface="Trebuchet MS" panose="020B0603020202020204" pitchFamily="34" charset="0"/>
              </a:rPr>
              <a:t>states</a:t>
            </a:r>
            <a:r>
              <a:rPr lang="cs-CZ" sz="4000" b="1" cap="small" dirty="0">
                <a:solidFill>
                  <a:srgbClr val="FFC000"/>
                </a:solidFill>
                <a:latin typeface="Trebuchet MS" panose="020B060302020202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cs-CZ" sz="4200" b="1" cap="small" dirty="0">
                <a:solidFill>
                  <a:srgbClr val="FFC000"/>
                </a:solidFill>
                <a:latin typeface="Trebuchet MS" panose="020B0603020202020204" pitchFamily="34" charset="0"/>
              </a:rPr>
              <a:t>in </a:t>
            </a:r>
            <a:r>
              <a:rPr lang="cs-CZ" sz="4200" b="1" cap="small" dirty="0" err="1">
                <a:solidFill>
                  <a:srgbClr val="FFC000"/>
                </a:solidFill>
                <a:latin typeface="Trebuchet MS" panose="020B0603020202020204" pitchFamily="34" charset="0"/>
              </a:rPr>
              <a:t>the</a:t>
            </a:r>
            <a:r>
              <a:rPr lang="cs-CZ" sz="4200" b="1" cap="small" dirty="0">
                <a:solidFill>
                  <a:srgbClr val="FFC000"/>
                </a:solidFill>
                <a:latin typeface="Trebuchet MS" panose="020B0603020202020204" pitchFamily="34" charset="0"/>
              </a:rPr>
              <a:t> </a:t>
            </a:r>
            <a:r>
              <a:rPr lang="cs-CZ" sz="5000" b="1" cap="small" dirty="0">
                <a:solidFill>
                  <a:srgbClr val="FFC000"/>
                </a:solidFill>
                <a:latin typeface="Trebuchet MS" panose="020B0603020202020204" pitchFamily="34" charset="0"/>
              </a:rPr>
              <a:t>RABI MODEL</a:t>
            </a:r>
            <a:endParaRPr lang="en-GB" sz="5000" b="1" cap="small" dirty="0">
              <a:solidFill>
                <a:srgbClr val="FFC000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230270" y="3364712"/>
            <a:ext cx="5865730" cy="13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cs-CZ" sz="2000" u="sng" dirty="0">
                <a:solidFill>
                  <a:schemeClr val="bg1"/>
                </a:solidFill>
                <a:latin typeface="Trebuchet MS" panose="020B0603020202020204" pitchFamily="34" charset="0"/>
              </a:rPr>
              <a:t>In </a:t>
            </a:r>
            <a:r>
              <a:rPr lang="cs-CZ" sz="2000" u="sng" dirty="0" err="1">
                <a:solidFill>
                  <a:schemeClr val="bg1"/>
                </a:solidFill>
                <a:latin typeface="Trebuchet MS" panose="020B0603020202020204" pitchFamily="34" charset="0"/>
              </a:rPr>
              <a:t>collaboration</a:t>
            </a:r>
            <a:r>
              <a:rPr lang="cs-CZ" sz="2000" u="sng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cs-CZ" sz="2000" u="sng" dirty="0" err="1">
                <a:solidFill>
                  <a:schemeClr val="bg1"/>
                </a:solidFill>
                <a:latin typeface="Trebuchet MS" panose="020B0603020202020204" pitchFamily="34" charset="0"/>
              </a:rPr>
              <a:t>with</a:t>
            </a:r>
            <a:r>
              <a:rPr lang="en-GB" sz="2000" u="sng" dirty="0">
                <a:solidFill>
                  <a:schemeClr val="bg1"/>
                </a:solidFill>
                <a:latin typeface="Trebuchet MS" panose="020B0603020202020204" pitchFamily="34" charset="0"/>
              </a:rPr>
              <a:t>:</a:t>
            </a:r>
          </a:p>
          <a:p>
            <a:r>
              <a:rPr lang="en-GB" dirty="0">
                <a:solidFill>
                  <a:schemeClr val="bg1"/>
                </a:solidFill>
                <a:latin typeface="Trebuchet MS" panose="020B0603020202020204" pitchFamily="34" charset="0"/>
              </a:rPr>
              <a:t>Pavel </a:t>
            </a:r>
            <a:r>
              <a:rPr lang="en-GB" dirty="0" err="1">
                <a:solidFill>
                  <a:schemeClr val="bg1"/>
                </a:solidFill>
                <a:latin typeface="Trebuchet MS" panose="020B0603020202020204" pitchFamily="34" charset="0"/>
              </a:rPr>
              <a:t>Cejnar</a:t>
            </a:r>
            <a:r>
              <a:rPr lang="en-GB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GB" b="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(IPNP</a:t>
            </a:r>
            <a:r>
              <a:rPr lang="cs-CZ" b="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CUNI</a:t>
            </a:r>
            <a:r>
              <a:rPr lang="en-GB" b="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)</a:t>
            </a:r>
          </a:p>
          <a:p>
            <a:r>
              <a:rPr lang="cs-CZ" dirty="0">
                <a:solidFill>
                  <a:schemeClr val="bg1"/>
                </a:solidFill>
                <a:latin typeface="Trebuchet MS" panose="020B0603020202020204" pitchFamily="34" charset="0"/>
              </a:rPr>
              <a:t>Radim Filip </a:t>
            </a:r>
            <a:r>
              <a:rPr lang="cs-CZ" b="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(Department </a:t>
            </a:r>
            <a:r>
              <a:rPr lang="cs-CZ" b="0" dirty="0" err="1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of</a:t>
            </a:r>
            <a:r>
              <a:rPr lang="cs-CZ" b="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cs-CZ" b="0" dirty="0" err="1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Optics</a:t>
            </a:r>
            <a:r>
              <a:rPr lang="cs-CZ" b="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, </a:t>
            </a:r>
            <a:r>
              <a:rPr lang="cs-CZ" b="0" dirty="0" err="1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Faculty</a:t>
            </a:r>
            <a:r>
              <a:rPr lang="cs-CZ" b="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cs-CZ" b="0" dirty="0" err="1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of</a:t>
            </a:r>
            <a:r>
              <a:rPr lang="cs-CZ" b="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Science, Palacký University, Olomouc, Czech Republic</a:t>
            </a:r>
            <a:r>
              <a:rPr lang="en-US" b="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)</a:t>
            </a:r>
            <a:endParaRPr lang="en-GB" b="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15029" y="2148351"/>
            <a:ext cx="28119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dirty="0">
                <a:solidFill>
                  <a:schemeClr val="bg1"/>
                </a:solidFill>
                <a:latin typeface="Trebuchet MS" panose="020B0603020202020204" pitchFamily="34" charset="0"/>
              </a:rPr>
              <a:t>Pavel Stránský</a:t>
            </a:r>
            <a:endParaRPr lang="en-GB" sz="2800" baseline="30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230270" y="5410164"/>
            <a:ext cx="35605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sz="1600" b="0" dirty="0">
                <a:solidFill>
                  <a:schemeClr val="bg1"/>
                </a:solidFill>
                <a:latin typeface="Book Antiqua" panose="02040602050305030304" pitchFamily="18" charset="0"/>
              </a:rPr>
              <a:t>Physical Review </a:t>
            </a:r>
            <a:r>
              <a:rPr lang="cs-CZ" sz="1600" b="0" dirty="0">
                <a:solidFill>
                  <a:schemeClr val="bg1"/>
                </a:solidFill>
                <a:latin typeface="Book Antiqua" panose="02040602050305030304" pitchFamily="18" charset="0"/>
              </a:rPr>
              <a:t>A</a:t>
            </a:r>
            <a:r>
              <a:rPr lang="en-GB" sz="1600" b="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cs-CZ" sz="1600" dirty="0">
                <a:solidFill>
                  <a:schemeClr val="bg1"/>
                </a:solidFill>
                <a:latin typeface="Book Antiqua" panose="02040602050305030304" pitchFamily="18" charset="0"/>
              </a:rPr>
              <a:t>104</a:t>
            </a:r>
            <a:r>
              <a:rPr lang="en-GB" sz="1600" b="0" dirty="0">
                <a:solidFill>
                  <a:schemeClr val="bg1"/>
                </a:solidFill>
                <a:latin typeface="Book Antiqua" panose="02040602050305030304" pitchFamily="18" charset="0"/>
              </a:rPr>
              <a:t>, </a:t>
            </a:r>
            <a:r>
              <a:rPr lang="cs-CZ" sz="1600" b="0" dirty="0">
                <a:solidFill>
                  <a:schemeClr val="bg1"/>
                </a:solidFill>
                <a:latin typeface="Book Antiqua" panose="02040602050305030304" pitchFamily="18" charset="0"/>
              </a:rPr>
              <a:t>053722 </a:t>
            </a:r>
            <a:r>
              <a:rPr lang="en-GB" sz="1600" b="0" dirty="0">
                <a:solidFill>
                  <a:schemeClr val="bg1"/>
                </a:solidFill>
                <a:latin typeface="Book Antiqua" panose="02040602050305030304" pitchFamily="18" charset="0"/>
              </a:rPr>
              <a:t>(</a:t>
            </a:r>
            <a:r>
              <a:rPr lang="cs-CZ" sz="1600" b="0" dirty="0">
                <a:solidFill>
                  <a:schemeClr val="bg1"/>
                </a:solidFill>
                <a:latin typeface="Book Antiqua" panose="02040602050305030304" pitchFamily="18" charset="0"/>
              </a:rPr>
              <a:t>2021</a:t>
            </a:r>
            <a:r>
              <a:rPr lang="en-GB" sz="1600" b="0" dirty="0">
                <a:solidFill>
                  <a:schemeClr val="bg1"/>
                </a:solidFill>
                <a:latin typeface="Book Antiqua" panose="02040602050305030304" pitchFamily="18" charset="0"/>
              </a:rPr>
              <a:t>)</a:t>
            </a:r>
          </a:p>
          <a:p>
            <a:r>
              <a:rPr lang="en-GB" sz="1600" b="0" dirty="0">
                <a:solidFill>
                  <a:schemeClr val="bg1"/>
                </a:solidFill>
                <a:latin typeface="Book Antiqua" panose="02040602050305030304" pitchFamily="18" charset="0"/>
              </a:rPr>
              <a:t>arXiv:210</a:t>
            </a:r>
            <a:r>
              <a:rPr lang="cs-CZ" sz="1600" b="0" dirty="0">
                <a:solidFill>
                  <a:schemeClr val="bg1"/>
                </a:solidFill>
                <a:latin typeface="Book Antiqua" panose="02040602050305030304" pitchFamily="18" charset="0"/>
              </a:rPr>
              <a:t>8</a:t>
            </a:r>
            <a:r>
              <a:rPr lang="en-GB" sz="1600" b="0" dirty="0">
                <a:solidFill>
                  <a:schemeClr val="bg1"/>
                </a:solidFill>
                <a:latin typeface="Book Antiqua" panose="02040602050305030304" pitchFamily="18" charset="0"/>
              </a:rPr>
              <a:t>.0</a:t>
            </a:r>
            <a:r>
              <a:rPr lang="cs-CZ" sz="1600" b="0" dirty="0">
                <a:solidFill>
                  <a:schemeClr val="bg1"/>
                </a:solidFill>
                <a:latin typeface="Book Antiqua" panose="02040602050305030304" pitchFamily="18" charset="0"/>
              </a:rPr>
              <a:t>8210</a:t>
            </a:r>
            <a:endParaRPr lang="en-GB" sz="1600" b="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15029" y="6448173"/>
            <a:ext cx="61124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0" dirty="0" err="1">
                <a:solidFill>
                  <a:schemeClr val="bg1"/>
                </a:solidFill>
                <a:latin typeface="Trebuchet MS" panose="020B0603020202020204" pitchFamily="34" charset="0"/>
              </a:rPr>
              <a:t>Caos</a:t>
            </a:r>
            <a:r>
              <a:rPr lang="en-GB" sz="1400" b="0" dirty="0">
                <a:solidFill>
                  <a:schemeClr val="bg1"/>
                </a:solidFill>
                <a:latin typeface="Trebuchet MS" panose="020B0603020202020204" pitchFamily="34" charset="0"/>
              </a:rPr>
              <a:t> y </a:t>
            </a:r>
            <a:r>
              <a:rPr lang="en-GB" sz="1400" b="0" dirty="0" err="1">
                <a:solidFill>
                  <a:schemeClr val="bg1"/>
                </a:solidFill>
                <a:latin typeface="Trebuchet MS" panose="020B0603020202020204" pitchFamily="34" charset="0"/>
              </a:rPr>
              <a:t>localizaci</a:t>
            </a:r>
            <a:r>
              <a:rPr lang="cs-CZ" sz="1400" b="0" dirty="0" err="1">
                <a:solidFill>
                  <a:schemeClr val="bg1"/>
                </a:solidFill>
                <a:latin typeface="Trebuchet MS" panose="020B0603020202020204" pitchFamily="34" charset="0"/>
              </a:rPr>
              <a:t>ón</a:t>
            </a:r>
            <a:r>
              <a:rPr lang="cs-CZ" sz="1400" b="0" dirty="0">
                <a:solidFill>
                  <a:schemeClr val="bg1"/>
                </a:solidFill>
                <a:latin typeface="Trebuchet MS" panose="020B0603020202020204" pitchFamily="34" charset="0"/>
              </a:rPr>
              <a:t> en </a:t>
            </a:r>
            <a:r>
              <a:rPr lang="cs-CZ" sz="1400" b="0" dirty="0" err="1">
                <a:solidFill>
                  <a:schemeClr val="bg1"/>
                </a:solidFill>
                <a:latin typeface="Trebuchet MS" panose="020B0603020202020204" pitchFamily="34" charset="0"/>
              </a:rPr>
              <a:t>sistemas</a:t>
            </a:r>
            <a:r>
              <a:rPr lang="cs-CZ" sz="1400" b="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cs-CZ" sz="1400" b="0" dirty="0" err="1">
                <a:solidFill>
                  <a:schemeClr val="bg1"/>
                </a:solidFill>
                <a:latin typeface="Trebuchet MS" panose="020B0603020202020204" pitchFamily="34" charset="0"/>
              </a:rPr>
              <a:t>cuánticos</a:t>
            </a:r>
            <a:r>
              <a:rPr lang="cs-CZ" sz="1400" b="0" dirty="0">
                <a:solidFill>
                  <a:schemeClr val="bg1"/>
                </a:solidFill>
                <a:latin typeface="Trebuchet MS" panose="020B0603020202020204" pitchFamily="34" charset="0"/>
              </a:rPr>
              <a:t> de </a:t>
            </a:r>
            <a:r>
              <a:rPr lang="cs-CZ" sz="1400" b="0" dirty="0" err="1">
                <a:solidFill>
                  <a:schemeClr val="bg1"/>
                </a:solidFill>
                <a:latin typeface="Trebuchet MS" panose="020B0603020202020204" pitchFamily="34" charset="0"/>
              </a:rPr>
              <a:t>muchos</a:t>
            </a:r>
            <a:r>
              <a:rPr lang="cs-CZ" sz="1400" b="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cs-CZ" sz="1400" b="0" dirty="0" err="1">
                <a:solidFill>
                  <a:schemeClr val="bg1"/>
                </a:solidFill>
                <a:latin typeface="Trebuchet MS" panose="020B0603020202020204" pitchFamily="34" charset="0"/>
              </a:rPr>
              <a:t>cuerpos</a:t>
            </a:r>
            <a:r>
              <a:rPr lang="en-US" sz="1400" b="0" dirty="0">
                <a:solidFill>
                  <a:schemeClr val="bg1"/>
                </a:solidFill>
                <a:latin typeface="Trebuchet MS" panose="020B0603020202020204" pitchFamily="34" charset="0"/>
              </a:rPr>
              <a:t> 2022</a:t>
            </a:r>
            <a:endParaRPr lang="en-GB" sz="1400" b="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0636594" y="6448173"/>
            <a:ext cx="14895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400" b="0" dirty="0">
                <a:solidFill>
                  <a:schemeClr val="bg1"/>
                </a:solidFill>
                <a:latin typeface="Trebuchet MS" panose="020B0603020202020204" pitchFamily="34" charset="0"/>
              </a:rPr>
              <a:t>24</a:t>
            </a:r>
            <a:r>
              <a:rPr lang="en-GB" sz="1400" b="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cs-CZ" sz="1400" b="0" dirty="0" err="1">
                <a:solidFill>
                  <a:schemeClr val="bg1"/>
                </a:solidFill>
                <a:latin typeface="Trebuchet MS" panose="020B0603020202020204" pitchFamily="34" charset="0"/>
              </a:rPr>
              <a:t>January</a:t>
            </a:r>
            <a:r>
              <a:rPr lang="en-GB" sz="1400" b="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cs-CZ" sz="1400" b="0" dirty="0">
                <a:solidFill>
                  <a:schemeClr val="bg1"/>
                </a:solidFill>
                <a:latin typeface="Trebuchet MS" panose="020B0603020202020204" pitchFamily="34" charset="0"/>
              </a:rPr>
              <a:t>2022</a:t>
            </a:r>
            <a:endParaRPr lang="en-GB" sz="1400" b="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5813E73-20D6-4B40-B5AF-14AE9BEF3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3774" y="3832673"/>
            <a:ext cx="2608410" cy="89987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B850722-8E6A-4E16-890E-8DAE904DBF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43" t="13434" r="25771" b="15027"/>
          <a:stretch/>
        </p:blipFill>
        <p:spPr>
          <a:xfrm>
            <a:off x="7648789" y="4852604"/>
            <a:ext cx="3221728" cy="101770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BD004CD-6595-4DA5-A6EF-A5131D200206}"/>
              </a:ext>
            </a:extLst>
          </p:cNvPr>
          <p:cNvSpPr txBox="1"/>
          <p:nvPr/>
        </p:nvSpPr>
        <p:spPr>
          <a:xfrm>
            <a:off x="230270" y="2630478"/>
            <a:ext cx="8232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Institute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of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Particle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 and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Nuclear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Physics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, Charles University, Czech Republic</a:t>
            </a:r>
            <a:endParaRPr lang="en-GB" dirty="0">
              <a:solidFill>
                <a:schemeClr val="bg1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DD0A548-810D-4FD1-8632-5B675B53CB0B}"/>
              </a:ext>
            </a:extLst>
          </p:cNvPr>
          <p:cNvSpPr txBox="1"/>
          <p:nvPr/>
        </p:nvSpPr>
        <p:spPr>
          <a:xfrm>
            <a:off x="7816310" y="3362945"/>
            <a:ext cx="2005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 err="1">
                <a:solidFill>
                  <a:schemeClr val="bg1"/>
                </a:solidFill>
                <a:latin typeface="Trebuchet MS" pitchFamily="34" charset="0"/>
              </a:rPr>
              <a:t>Supported</a:t>
            </a:r>
            <a:r>
              <a:rPr lang="cs-CZ" sz="2000" b="1" u="sng" dirty="0">
                <a:solidFill>
                  <a:schemeClr val="bg1"/>
                </a:solidFill>
                <a:latin typeface="Trebuchet MS" pitchFamily="34" charset="0"/>
              </a:rPr>
              <a:t> by:</a:t>
            </a:r>
            <a:endParaRPr lang="en-GB" sz="2000" b="1" u="sng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0C1C00E5-1F1E-4ECF-B630-1CC15A83938B}"/>
              </a:ext>
            </a:extLst>
          </p:cNvPr>
          <p:cNvSpPr txBox="1"/>
          <p:nvPr/>
        </p:nvSpPr>
        <p:spPr>
          <a:xfrm>
            <a:off x="230270" y="5025575"/>
            <a:ext cx="3331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 err="1">
                <a:solidFill>
                  <a:schemeClr val="bg1"/>
                </a:solidFill>
                <a:latin typeface="Trebuchet MS" pitchFamily="34" charset="0"/>
              </a:rPr>
              <a:t>Recently</a:t>
            </a:r>
            <a:r>
              <a:rPr lang="cs-CZ" sz="2000" b="1" u="sng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cs-CZ" sz="2000" b="1" u="sng" dirty="0" err="1">
                <a:solidFill>
                  <a:schemeClr val="bg1"/>
                </a:solidFill>
                <a:latin typeface="Trebuchet MS" pitchFamily="34" charset="0"/>
              </a:rPr>
              <a:t>published</a:t>
            </a:r>
            <a:r>
              <a:rPr lang="cs-CZ" sz="2000" b="1" u="sng" dirty="0">
                <a:solidFill>
                  <a:schemeClr val="bg1"/>
                </a:solidFill>
                <a:latin typeface="Trebuchet MS" pitchFamily="34" charset="0"/>
              </a:rPr>
              <a:t> in:</a:t>
            </a:r>
            <a:endParaRPr lang="en-GB" sz="2000" b="1" u="sng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251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DF4F1072-9D50-4BAB-944D-8F74F1B101C2}"/>
                  </a:ext>
                </a:extLst>
              </p:cNvPr>
              <p:cNvSpPr txBox="1"/>
              <p:nvPr/>
            </p:nvSpPr>
            <p:spPr>
              <a:xfrm>
                <a:off x="377131" y="273244"/>
                <a:ext cx="61562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u="sng" dirty="0">
                    <a:solidFill>
                      <a:srgbClr val="0000B4"/>
                    </a:solidFill>
                    <a:latin typeface="Trebuchet MS" pitchFamily="34" charset="0"/>
                  </a:rPr>
                  <a:t>Parity violation</a:t>
                </a:r>
                <a:r>
                  <a:rPr lang="en-US" sz="3200" dirty="0">
                    <a:solidFill>
                      <a:srgbClr val="0000B4"/>
                    </a:solidFill>
                    <a:latin typeface="Trebuchet MS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B4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3200" b="0" i="1" smtClean="0">
                        <a:solidFill>
                          <a:srgbClr val="0000B4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2400" dirty="0">
                  <a:solidFill>
                    <a:srgbClr val="0000B4"/>
                  </a:solidFill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DF4F1072-9D50-4BAB-944D-8F74F1B10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31" y="273244"/>
                <a:ext cx="6156292" cy="584775"/>
              </a:xfrm>
              <a:prstGeom prst="rect">
                <a:avLst/>
              </a:prstGeom>
              <a:blipFill>
                <a:blip r:embed="rId3"/>
                <a:stretch>
                  <a:fillRect l="-2574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Obrázek 1">
            <a:extLst>
              <a:ext uri="{FF2B5EF4-FFF2-40B4-BE49-F238E27FC236}">
                <a16:creationId xmlns:a16="http://schemas.microsoft.com/office/drawing/2014/main" id="{E7803E79-55CE-4815-B8F3-EB5790FFD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332" y="1193606"/>
            <a:ext cx="4068790" cy="5664394"/>
          </a:xfrm>
          <a:prstGeom prst="rect">
            <a:avLst/>
          </a:prstGeom>
        </p:spPr>
      </p:pic>
      <p:grpSp>
        <p:nvGrpSpPr>
          <p:cNvPr id="6" name="Skupina 5">
            <a:extLst>
              <a:ext uri="{FF2B5EF4-FFF2-40B4-BE49-F238E27FC236}">
                <a16:creationId xmlns:a16="http://schemas.microsoft.com/office/drawing/2014/main" id="{81FFB3EB-FE64-4F3E-8743-136510BDC634}"/>
              </a:ext>
            </a:extLst>
          </p:cNvPr>
          <p:cNvGrpSpPr/>
          <p:nvPr/>
        </p:nvGrpSpPr>
        <p:grpSpPr>
          <a:xfrm>
            <a:off x="153771" y="2285388"/>
            <a:ext cx="2294810" cy="1157123"/>
            <a:chOff x="1158903" y="2941526"/>
            <a:chExt cx="2294810" cy="1157123"/>
          </a:xfrm>
        </p:grpSpPr>
        <p:sp>
          <p:nvSpPr>
            <p:cNvPr id="7" name="Ovál 6">
              <a:extLst>
                <a:ext uri="{FF2B5EF4-FFF2-40B4-BE49-F238E27FC236}">
                  <a16:creationId xmlns:a16="http://schemas.microsoft.com/office/drawing/2014/main" id="{9C2653D1-8F16-4261-A83D-86DFBDFAA57C}"/>
                </a:ext>
              </a:extLst>
            </p:cNvPr>
            <p:cNvSpPr/>
            <p:nvPr/>
          </p:nvSpPr>
          <p:spPr>
            <a:xfrm>
              <a:off x="3273713" y="2941526"/>
              <a:ext cx="180000" cy="180000"/>
            </a:xfrm>
            <a:prstGeom prst="ellipse">
              <a:avLst/>
            </a:prstGeom>
            <a:solidFill>
              <a:srgbClr val="FFC00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E9A328CE-1B2E-4C82-B736-D6D96D5D64F3}"/>
                </a:ext>
              </a:extLst>
            </p:cNvPr>
            <p:cNvSpPr txBox="1"/>
            <p:nvPr/>
          </p:nvSpPr>
          <p:spPr>
            <a:xfrm>
              <a:off x="1158903" y="3267652"/>
              <a:ext cx="1186616" cy="830997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rebuchet MS" pitchFamily="34" charset="0"/>
                </a:rPr>
                <a:t>1</a:t>
              </a:r>
              <a:r>
                <a:rPr lang="en-US" sz="1600" baseline="30000" dirty="0">
                  <a:latin typeface="Trebuchet MS" pitchFamily="34" charset="0"/>
                </a:rPr>
                <a:t>st</a:t>
              </a:r>
              <a:r>
                <a:rPr lang="en-US" sz="1600" dirty="0">
                  <a:latin typeface="Trebuchet MS" pitchFamily="34" charset="0"/>
                </a:rPr>
                <a:t> order ground-state QPT </a:t>
              </a:r>
            </a:p>
          </p:txBody>
        </p:sp>
        <p:cxnSp>
          <p:nvCxnSpPr>
            <p:cNvPr id="9" name="Přímá spojnice se šipkou 8">
              <a:extLst>
                <a:ext uri="{FF2B5EF4-FFF2-40B4-BE49-F238E27FC236}">
                  <a16:creationId xmlns:a16="http://schemas.microsoft.com/office/drawing/2014/main" id="{7F66738A-1E89-45E8-9688-4E8B5D7F9030}"/>
                </a:ext>
              </a:extLst>
            </p:cNvPr>
            <p:cNvCxnSpPr>
              <a:cxnSpLocks/>
              <a:stCxn id="8" idx="3"/>
              <a:endCxn id="7" idx="3"/>
            </p:cNvCxnSpPr>
            <p:nvPr/>
          </p:nvCxnSpPr>
          <p:spPr>
            <a:xfrm flipV="1">
              <a:off x="2345519" y="3095166"/>
              <a:ext cx="954554" cy="587985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C677496-8A28-4D3A-840E-0E912A3F833E}"/>
              </a:ext>
            </a:extLst>
          </p:cNvPr>
          <p:cNvSpPr txBox="1"/>
          <p:nvPr/>
        </p:nvSpPr>
        <p:spPr>
          <a:xfrm>
            <a:off x="2372541" y="909981"/>
            <a:ext cx="2457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B4"/>
                </a:solidFill>
                <a:latin typeface="Trebuchet MS" pitchFamily="34" charset="0"/>
              </a:rPr>
              <a:t>Smooth level density</a:t>
            </a:r>
            <a:endParaRPr lang="en-GB" dirty="0">
              <a:solidFill>
                <a:srgbClr val="0000B4"/>
              </a:solidFill>
              <a:latin typeface="Trebuchet MS" pitchFamily="34" charset="0"/>
            </a:endParaRPr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978D4808-0F8E-4255-AF8C-6059A7A5F434}"/>
              </a:ext>
            </a:extLst>
          </p:cNvPr>
          <p:cNvGrpSpPr/>
          <p:nvPr/>
        </p:nvGrpSpPr>
        <p:grpSpPr>
          <a:xfrm>
            <a:off x="167731" y="5051699"/>
            <a:ext cx="1633148" cy="584775"/>
            <a:chOff x="1158903" y="3403701"/>
            <a:chExt cx="1633148" cy="584775"/>
          </a:xfrm>
        </p:grpSpPr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2EE8E427-2B85-43C9-A883-6E456CC7FFA3}"/>
                </a:ext>
              </a:extLst>
            </p:cNvPr>
            <p:cNvSpPr txBox="1"/>
            <p:nvPr/>
          </p:nvSpPr>
          <p:spPr>
            <a:xfrm>
              <a:off x="1158903" y="3403701"/>
              <a:ext cx="1224561" cy="584775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rebuchet MS" pitchFamily="34" charset="0"/>
                </a:rPr>
                <a:t>NO ground-state QPT </a:t>
              </a:r>
            </a:p>
          </p:txBody>
        </p:sp>
        <p:cxnSp>
          <p:nvCxnSpPr>
            <p:cNvPr id="19" name="Přímá spojnice se šipkou 18">
              <a:extLst>
                <a:ext uri="{FF2B5EF4-FFF2-40B4-BE49-F238E27FC236}">
                  <a16:creationId xmlns:a16="http://schemas.microsoft.com/office/drawing/2014/main" id="{0F4466B7-C100-468C-8D8E-4056337FD5E5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>
              <a:off x="2383464" y="3696089"/>
              <a:ext cx="408587" cy="698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DDBEFF4E-6345-4F16-8FE8-88DD092A6079}"/>
                  </a:ext>
                </a:extLst>
              </p:cNvPr>
              <p:cNvSpPr txBox="1"/>
              <p:nvPr/>
            </p:nvSpPr>
            <p:spPr>
              <a:xfrm>
                <a:off x="3469136" y="1316699"/>
                <a:ext cx="17865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=0.4,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DDBEFF4E-6345-4F16-8FE8-88DD092A6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136" y="1316699"/>
                <a:ext cx="1786565" cy="369332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7AC3C8EF-3199-4D5D-9267-51A2AD1E7765}"/>
                  </a:ext>
                </a:extLst>
              </p:cNvPr>
              <p:cNvSpPr txBox="1"/>
              <p:nvPr/>
            </p:nvSpPr>
            <p:spPr>
              <a:xfrm>
                <a:off x="3371414" y="3883990"/>
                <a:ext cx="18842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=0.55,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7AC3C8EF-3199-4D5D-9267-51A2AD1E7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414" y="3883990"/>
                <a:ext cx="1884287" cy="369332"/>
              </a:xfrm>
              <a:prstGeom prst="rect">
                <a:avLst/>
              </a:prstGeom>
              <a:blipFill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ovéPole 25">
            <a:extLst>
              <a:ext uri="{FF2B5EF4-FFF2-40B4-BE49-F238E27FC236}">
                <a16:creationId xmlns:a16="http://schemas.microsoft.com/office/drawing/2014/main" id="{0B31A4BC-06E4-41AE-B6A7-4B1337BEEBDC}"/>
              </a:ext>
            </a:extLst>
          </p:cNvPr>
          <p:cNvSpPr txBox="1"/>
          <p:nvPr/>
        </p:nvSpPr>
        <p:spPr>
          <a:xfrm>
            <a:off x="2372541" y="1680965"/>
            <a:ext cx="2883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rebuchet MS" pitchFamily="34" charset="0"/>
              </a:rPr>
              <a:t>Additional ESQPT structures</a:t>
            </a:r>
            <a:endParaRPr lang="en-GB" sz="16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4F916FD1-3B32-4B95-9A9F-271B84B258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3081" y="0"/>
            <a:ext cx="3847927" cy="6858000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AAD39DF9-3EDB-47B4-A11C-6911503406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83951" y="654897"/>
            <a:ext cx="2250031" cy="4522121"/>
          </a:xfrm>
          <a:prstGeom prst="rect">
            <a:avLst/>
          </a:prstGeom>
        </p:spPr>
      </p:pic>
      <p:sp>
        <p:nvSpPr>
          <p:cNvPr id="29" name="TextovéPole 28">
            <a:extLst>
              <a:ext uri="{FF2B5EF4-FFF2-40B4-BE49-F238E27FC236}">
                <a16:creationId xmlns:a16="http://schemas.microsoft.com/office/drawing/2014/main" id="{8CFB0F84-3FF1-4476-A12D-2F04DA540A89}"/>
              </a:ext>
            </a:extLst>
          </p:cNvPr>
          <p:cNvSpPr txBox="1"/>
          <p:nvPr/>
        </p:nvSpPr>
        <p:spPr>
          <a:xfrm>
            <a:off x="9854856" y="192926"/>
            <a:ext cx="2205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0000B4"/>
                </a:solidFill>
                <a:latin typeface="Trebuchet MS" pitchFamily="34" charset="0"/>
              </a:rPr>
              <a:t>Infinite-time average</a:t>
            </a:r>
            <a:endParaRPr lang="en-GB" sz="1600" b="1" u="sng" dirty="0">
              <a:solidFill>
                <a:srgbClr val="0000B4"/>
              </a:solidFill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19717F11-03CD-4563-BFD9-D30001C1B2BA}"/>
                  </a:ext>
                </a:extLst>
              </p:cNvPr>
              <p:cNvSpPr txBox="1"/>
              <p:nvPr/>
            </p:nvSpPr>
            <p:spPr>
              <a:xfrm>
                <a:off x="10371107" y="5351067"/>
                <a:ext cx="1226920" cy="362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19717F11-03CD-4563-BFD9-D30001C1B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1107" y="5351067"/>
                <a:ext cx="1226920" cy="362600"/>
              </a:xfrm>
              <a:prstGeom prst="rect">
                <a:avLst/>
              </a:prstGeom>
              <a:blipFill>
                <a:blip r:embed="rId9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bdélník 30">
            <a:extLst>
              <a:ext uri="{FF2B5EF4-FFF2-40B4-BE49-F238E27FC236}">
                <a16:creationId xmlns:a16="http://schemas.microsoft.com/office/drawing/2014/main" id="{6ED9F808-CB2B-455A-A5F0-142F9E1DA803}"/>
              </a:ext>
            </a:extLst>
          </p:cNvPr>
          <p:cNvSpPr/>
          <p:nvPr/>
        </p:nvSpPr>
        <p:spPr>
          <a:xfrm>
            <a:off x="8055096" y="20940"/>
            <a:ext cx="956281" cy="27324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4EA6E41E-C54C-4CC7-89B2-C5E0087CB702}"/>
              </a:ext>
            </a:extLst>
          </p:cNvPr>
          <p:cNvSpPr/>
          <p:nvPr/>
        </p:nvSpPr>
        <p:spPr>
          <a:xfrm>
            <a:off x="6417087" y="20940"/>
            <a:ext cx="956281" cy="2732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8" name="Skupina 47">
            <a:extLst>
              <a:ext uri="{FF2B5EF4-FFF2-40B4-BE49-F238E27FC236}">
                <a16:creationId xmlns:a16="http://schemas.microsoft.com/office/drawing/2014/main" id="{81E1016A-64B9-4F10-B4A3-9E1BBE466EC8}"/>
              </a:ext>
            </a:extLst>
          </p:cNvPr>
          <p:cNvGrpSpPr/>
          <p:nvPr/>
        </p:nvGrpSpPr>
        <p:grpSpPr>
          <a:xfrm>
            <a:off x="6102015" y="1494385"/>
            <a:ext cx="1953081" cy="3904601"/>
            <a:chOff x="6102015" y="1494385"/>
            <a:chExt cx="1953081" cy="3904601"/>
          </a:xfrm>
        </p:grpSpPr>
        <p:sp>
          <p:nvSpPr>
            <p:cNvPr id="33" name="Ovál 32">
              <a:extLst>
                <a:ext uri="{FF2B5EF4-FFF2-40B4-BE49-F238E27FC236}">
                  <a16:creationId xmlns:a16="http://schemas.microsoft.com/office/drawing/2014/main" id="{67936521-4562-4F0C-B87B-31D3C35023CD}"/>
                </a:ext>
              </a:extLst>
            </p:cNvPr>
            <p:cNvSpPr/>
            <p:nvPr/>
          </p:nvSpPr>
          <p:spPr>
            <a:xfrm>
              <a:off x="6102980" y="1494385"/>
              <a:ext cx="256296" cy="179600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ál 33">
              <a:extLst>
                <a:ext uri="{FF2B5EF4-FFF2-40B4-BE49-F238E27FC236}">
                  <a16:creationId xmlns:a16="http://schemas.microsoft.com/office/drawing/2014/main" id="{E9E78206-2CA9-47AE-9A8B-C447E87817DD}"/>
                </a:ext>
              </a:extLst>
            </p:cNvPr>
            <p:cNvSpPr/>
            <p:nvPr/>
          </p:nvSpPr>
          <p:spPr>
            <a:xfrm>
              <a:off x="6102015" y="2153708"/>
              <a:ext cx="256296" cy="179600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ál 34">
              <a:extLst>
                <a:ext uri="{FF2B5EF4-FFF2-40B4-BE49-F238E27FC236}">
                  <a16:creationId xmlns:a16="http://schemas.microsoft.com/office/drawing/2014/main" id="{F10E8258-EA2C-4F83-BFD9-994F49D112AA}"/>
                </a:ext>
              </a:extLst>
            </p:cNvPr>
            <p:cNvSpPr/>
            <p:nvPr/>
          </p:nvSpPr>
          <p:spPr>
            <a:xfrm>
              <a:off x="6116940" y="4283378"/>
              <a:ext cx="256296" cy="179600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ál 35">
              <a:extLst>
                <a:ext uri="{FF2B5EF4-FFF2-40B4-BE49-F238E27FC236}">
                  <a16:creationId xmlns:a16="http://schemas.microsoft.com/office/drawing/2014/main" id="{9EF5C686-EE8D-4C1F-83C9-EFD49EA15775}"/>
                </a:ext>
              </a:extLst>
            </p:cNvPr>
            <p:cNvSpPr/>
            <p:nvPr/>
          </p:nvSpPr>
          <p:spPr>
            <a:xfrm>
              <a:off x="6106685" y="5219386"/>
              <a:ext cx="256296" cy="179600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9" name="Přímá spojnice 38">
              <a:extLst>
                <a:ext uri="{FF2B5EF4-FFF2-40B4-BE49-F238E27FC236}">
                  <a16:creationId xmlns:a16="http://schemas.microsoft.com/office/drawing/2014/main" id="{6A0EAD46-AC29-4A79-8D63-5C05803E98F2}"/>
                </a:ext>
              </a:extLst>
            </p:cNvPr>
            <p:cNvCxnSpPr>
              <a:cxnSpLocks/>
            </p:cNvCxnSpPr>
            <p:nvPr/>
          </p:nvCxnSpPr>
          <p:spPr>
            <a:xfrm>
              <a:off x="6327757" y="2286066"/>
              <a:ext cx="498832" cy="720006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>
              <a:extLst>
                <a:ext uri="{FF2B5EF4-FFF2-40B4-BE49-F238E27FC236}">
                  <a16:creationId xmlns:a16="http://schemas.microsoft.com/office/drawing/2014/main" id="{8B995ED9-41F9-41FC-8107-FDC538D79DE5}"/>
                </a:ext>
              </a:extLst>
            </p:cNvPr>
            <p:cNvCxnSpPr>
              <a:cxnSpLocks/>
              <a:endCxn id="37" idx="0"/>
            </p:cNvCxnSpPr>
            <p:nvPr/>
          </p:nvCxnSpPr>
          <p:spPr>
            <a:xfrm>
              <a:off x="6320819" y="1605640"/>
              <a:ext cx="1120817" cy="1405159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nice 41">
              <a:extLst>
                <a:ext uri="{FF2B5EF4-FFF2-40B4-BE49-F238E27FC236}">
                  <a16:creationId xmlns:a16="http://schemas.microsoft.com/office/drawing/2014/main" id="{CDB96B7D-69C5-4095-B157-857911076CE5}"/>
                </a:ext>
              </a:extLst>
            </p:cNvPr>
            <p:cNvCxnSpPr>
              <a:cxnSpLocks/>
              <a:endCxn id="35" idx="7"/>
            </p:cNvCxnSpPr>
            <p:nvPr/>
          </p:nvCxnSpPr>
          <p:spPr>
            <a:xfrm flipH="1">
              <a:off x="6335702" y="3767207"/>
              <a:ext cx="559525" cy="542473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nice 44">
              <a:extLst>
                <a:ext uri="{FF2B5EF4-FFF2-40B4-BE49-F238E27FC236}">
                  <a16:creationId xmlns:a16="http://schemas.microsoft.com/office/drawing/2014/main" id="{0F0EE7D0-4F68-4E0B-85AB-F319D76A3ABB}"/>
                </a:ext>
              </a:extLst>
            </p:cNvPr>
            <p:cNvCxnSpPr>
              <a:cxnSpLocks/>
              <a:stCxn id="36" idx="6"/>
              <a:endCxn id="37" idx="2"/>
            </p:cNvCxnSpPr>
            <p:nvPr/>
          </p:nvCxnSpPr>
          <p:spPr>
            <a:xfrm flipV="1">
              <a:off x="6362981" y="3841796"/>
              <a:ext cx="1078655" cy="146739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ovéPole 36">
              <a:extLst>
                <a:ext uri="{FF2B5EF4-FFF2-40B4-BE49-F238E27FC236}">
                  <a16:creationId xmlns:a16="http://schemas.microsoft.com/office/drawing/2014/main" id="{89B1FAE5-F1A8-4F09-9846-1A713EB3D834}"/>
                </a:ext>
              </a:extLst>
            </p:cNvPr>
            <p:cNvSpPr txBox="1"/>
            <p:nvPr/>
          </p:nvSpPr>
          <p:spPr>
            <a:xfrm>
              <a:off x="6828176" y="3010799"/>
              <a:ext cx="1226920" cy="830997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Trebuchet MS" pitchFamily="34" charset="0"/>
                </a:rPr>
                <a:t>? Sudden parity violation ?</a:t>
              </a:r>
              <a:endParaRPr lang="en-GB" sz="1600" dirty="0"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633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C3BD1E1A-AACD-4198-9322-902D943D7676}"/>
              </a:ext>
            </a:extLst>
          </p:cNvPr>
          <p:cNvSpPr txBox="1"/>
          <p:nvPr/>
        </p:nvSpPr>
        <p:spPr>
          <a:xfrm>
            <a:off x="468726" y="453358"/>
            <a:ext cx="4648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chemeClr val="bg1"/>
                </a:solidFill>
                <a:latin typeface="Trebuchet MS" pitchFamily="34" charset="0"/>
              </a:rPr>
              <a:t>References:</a:t>
            </a:r>
            <a:endParaRPr lang="en-GB" sz="3200" u="sng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42EC9DD-CC84-43D7-815A-98224112E3F9}"/>
              </a:ext>
            </a:extLst>
          </p:cNvPr>
          <p:cNvSpPr txBox="1"/>
          <p:nvPr/>
        </p:nvSpPr>
        <p:spPr>
          <a:xfrm>
            <a:off x="706930" y="1456205"/>
            <a:ext cx="5102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rebuchet MS" pitchFamily="34" charset="0"/>
              </a:rPr>
              <a:t>ESQPT-related stabilization</a:t>
            </a:r>
            <a:endParaRPr lang="en-GB" sz="24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88E6EA5-AA68-4761-BE48-826DA6CB5200}"/>
              </a:ext>
            </a:extLst>
          </p:cNvPr>
          <p:cNvSpPr txBox="1"/>
          <p:nvPr/>
        </p:nvSpPr>
        <p:spPr>
          <a:xfrm>
            <a:off x="1559859" y="1951743"/>
            <a:ext cx="779929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600" dirty="0">
                <a:solidFill>
                  <a:schemeClr val="bg1"/>
                </a:solidFill>
                <a:latin typeface="Book Antiqua" panose="02040602050305030304" pitchFamily="18" charset="0"/>
              </a:rPr>
              <a:t>L.F. Santos, F. P</a:t>
            </a:r>
            <a:r>
              <a:rPr lang="cs-CZ" sz="1600" dirty="0" err="1">
                <a:solidFill>
                  <a:schemeClr val="bg1"/>
                </a:solidFill>
                <a:latin typeface="Book Antiqua" panose="02040602050305030304" pitchFamily="18" charset="0"/>
              </a:rPr>
              <a:t>érez-Bernal</a:t>
            </a:r>
            <a:r>
              <a:rPr lang="cs-CZ" sz="1600" dirty="0">
                <a:solidFill>
                  <a:schemeClr val="bg1"/>
                </a:solidFill>
                <a:latin typeface="Book Antiqua" panose="02040602050305030304" pitchFamily="18" charset="0"/>
              </a:rPr>
              <a:t>, </a:t>
            </a:r>
            <a:r>
              <a:rPr lang="cs-CZ" sz="1600" dirty="0" err="1">
                <a:solidFill>
                  <a:schemeClr val="bg1"/>
                </a:solidFill>
                <a:latin typeface="Book Antiqua" panose="02040602050305030304" pitchFamily="18" charset="0"/>
              </a:rPr>
              <a:t>Phys</a:t>
            </a:r>
            <a:r>
              <a:rPr lang="cs-CZ" sz="1600" dirty="0">
                <a:solidFill>
                  <a:schemeClr val="bg1"/>
                </a:solidFill>
                <a:latin typeface="Book Antiqua" panose="02040602050305030304" pitchFamily="18" charset="0"/>
              </a:rPr>
              <a:t>. </a:t>
            </a:r>
            <a:r>
              <a:rPr lang="cs-CZ" sz="1600" dirty="0" err="1">
                <a:solidFill>
                  <a:schemeClr val="bg1"/>
                </a:solidFill>
                <a:latin typeface="Book Antiqua" panose="02040602050305030304" pitchFamily="18" charset="0"/>
              </a:rPr>
              <a:t>Rev</a:t>
            </a:r>
            <a:r>
              <a:rPr lang="cs-CZ" sz="1600" dirty="0">
                <a:solidFill>
                  <a:schemeClr val="bg1"/>
                </a:solidFill>
                <a:latin typeface="Book Antiqua" panose="02040602050305030304" pitchFamily="18" charset="0"/>
              </a:rPr>
              <a:t>. A 92, 050101(R) (2015)</a:t>
            </a:r>
          </a:p>
          <a:p>
            <a:pPr>
              <a:spcAft>
                <a:spcPts val="200"/>
              </a:spcAft>
            </a:pPr>
            <a:r>
              <a:rPr lang="cs-CZ" sz="1600" dirty="0">
                <a:solidFill>
                  <a:schemeClr val="bg1"/>
                </a:solidFill>
                <a:latin typeface="Book Antiqua" panose="02040602050305030304" pitchFamily="18" charset="0"/>
              </a:rPr>
              <a:t>L.F. Santos, M. </a:t>
            </a:r>
            <a:r>
              <a:rPr lang="cs-CZ" sz="1600" dirty="0" err="1">
                <a:solidFill>
                  <a:schemeClr val="bg1"/>
                </a:solidFill>
                <a:latin typeface="Book Antiqua" panose="02040602050305030304" pitchFamily="18" charset="0"/>
              </a:rPr>
              <a:t>Távora</a:t>
            </a:r>
            <a:r>
              <a:rPr lang="cs-CZ" sz="1600" dirty="0">
                <a:solidFill>
                  <a:schemeClr val="bg1"/>
                </a:solidFill>
                <a:latin typeface="Book Antiqua" panose="02040602050305030304" pitchFamily="18" charset="0"/>
              </a:rPr>
              <a:t>, F. </a:t>
            </a:r>
            <a:r>
              <a:rPr lang="cs-CZ" sz="1600" dirty="0" err="1">
                <a:solidFill>
                  <a:schemeClr val="bg1"/>
                </a:solidFill>
                <a:latin typeface="Book Antiqua" panose="02040602050305030304" pitchFamily="18" charset="0"/>
              </a:rPr>
              <a:t>Pérez-Bernal</a:t>
            </a:r>
            <a:r>
              <a:rPr lang="cs-CZ" sz="1600" dirty="0">
                <a:solidFill>
                  <a:schemeClr val="bg1"/>
                </a:solidFill>
                <a:latin typeface="Book Antiqua" panose="02040602050305030304" pitchFamily="18" charset="0"/>
              </a:rPr>
              <a:t>, </a:t>
            </a:r>
            <a:r>
              <a:rPr lang="cs-CZ" sz="1600" dirty="0" err="1">
                <a:solidFill>
                  <a:schemeClr val="bg1"/>
                </a:solidFill>
                <a:latin typeface="Book Antiqua" panose="02040602050305030304" pitchFamily="18" charset="0"/>
              </a:rPr>
              <a:t>Phys</a:t>
            </a:r>
            <a:r>
              <a:rPr lang="cs-CZ" sz="1600" dirty="0">
                <a:solidFill>
                  <a:schemeClr val="bg1"/>
                </a:solidFill>
                <a:latin typeface="Book Antiqua" panose="02040602050305030304" pitchFamily="18" charset="0"/>
              </a:rPr>
              <a:t>. </a:t>
            </a:r>
            <a:r>
              <a:rPr lang="cs-CZ" sz="1600" dirty="0" err="1">
                <a:solidFill>
                  <a:schemeClr val="bg1"/>
                </a:solidFill>
                <a:latin typeface="Book Antiqua" panose="02040602050305030304" pitchFamily="18" charset="0"/>
              </a:rPr>
              <a:t>Rev</a:t>
            </a:r>
            <a:r>
              <a:rPr lang="cs-CZ" sz="1600" dirty="0">
                <a:solidFill>
                  <a:schemeClr val="bg1"/>
                </a:solidFill>
                <a:latin typeface="Book Antiqua" panose="02040602050305030304" pitchFamily="18" charset="0"/>
              </a:rPr>
              <a:t>. A 94, 012113 (2016)</a:t>
            </a:r>
          </a:p>
          <a:p>
            <a:pPr>
              <a:spcAft>
                <a:spcPts val="200"/>
              </a:spcAft>
            </a:pPr>
            <a:r>
              <a:rPr lang="cs-CZ" sz="1600" dirty="0">
                <a:solidFill>
                  <a:schemeClr val="bg1"/>
                </a:solidFill>
                <a:latin typeface="Book Antiqua" panose="02040602050305030304" pitchFamily="18" charset="0"/>
              </a:rPr>
              <a:t>M.A. </a:t>
            </a:r>
            <a:r>
              <a:rPr lang="cs-CZ" sz="1600" dirty="0" err="1">
                <a:solidFill>
                  <a:schemeClr val="bg1"/>
                </a:solidFill>
                <a:latin typeface="Book Antiqua" panose="02040602050305030304" pitchFamily="18" charset="0"/>
              </a:rPr>
              <a:t>Bastarrachea-Magnani</a:t>
            </a:r>
            <a:r>
              <a:rPr lang="cs-CZ" sz="1600" dirty="0">
                <a:solidFill>
                  <a:schemeClr val="bg1"/>
                </a:solidFill>
                <a:latin typeface="Book Antiqua" panose="02040602050305030304" pitchFamily="18" charset="0"/>
              </a:rPr>
              <a:t> et al., J. </a:t>
            </a:r>
            <a:r>
              <a:rPr lang="cs-CZ" sz="1600" dirty="0" err="1">
                <a:solidFill>
                  <a:schemeClr val="bg1"/>
                </a:solidFill>
                <a:latin typeface="Book Antiqua" panose="02040602050305030304" pitchFamily="18" charset="0"/>
              </a:rPr>
              <a:t>Phys</a:t>
            </a:r>
            <a:r>
              <a:rPr lang="cs-CZ" sz="1600" dirty="0">
                <a:solidFill>
                  <a:schemeClr val="bg1"/>
                </a:solidFill>
                <a:latin typeface="Book Antiqua" panose="02040602050305030304" pitchFamily="18" charset="0"/>
              </a:rPr>
              <a:t>. A: </a:t>
            </a:r>
            <a:r>
              <a:rPr lang="cs-CZ" sz="1600" dirty="0" err="1">
                <a:solidFill>
                  <a:schemeClr val="bg1"/>
                </a:solidFill>
                <a:latin typeface="Book Antiqua" panose="02040602050305030304" pitchFamily="18" charset="0"/>
              </a:rPr>
              <a:t>Math</a:t>
            </a:r>
            <a:r>
              <a:rPr lang="cs-CZ" sz="1600" dirty="0">
                <a:solidFill>
                  <a:schemeClr val="bg1"/>
                </a:solidFill>
                <a:latin typeface="Book Antiqua" panose="02040602050305030304" pitchFamily="18" charset="0"/>
              </a:rPr>
              <a:t>. </a:t>
            </a:r>
            <a:r>
              <a:rPr lang="cs-CZ" sz="1600" dirty="0" err="1">
                <a:solidFill>
                  <a:schemeClr val="bg1"/>
                </a:solidFill>
                <a:latin typeface="Book Antiqua" panose="02040602050305030304" pitchFamily="18" charset="0"/>
              </a:rPr>
              <a:t>Theor</a:t>
            </a:r>
            <a:r>
              <a:rPr lang="cs-CZ" sz="1600" dirty="0">
                <a:solidFill>
                  <a:schemeClr val="bg1"/>
                </a:solidFill>
                <a:latin typeface="Book Antiqua" panose="02040602050305030304" pitchFamily="18" charset="0"/>
              </a:rPr>
              <a:t>. 50, 144002 (2017)</a:t>
            </a:r>
          </a:p>
          <a:p>
            <a:pPr>
              <a:spcAft>
                <a:spcPts val="200"/>
              </a:spcAft>
            </a:pPr>
            <a:r>
              <a:rPr lang="cs-CZ" sz="1600" dirty="0">
                <a:solidFill>
                  <a:schemeClr val="bg1"/>
                </a:solidFill>
                <a:latin typeface="Book Antiqua" panose="02040602050305030304" pitchFamily="18" charset="0"/>
              </a:rPr>
              <a:t>M. Kloc, P. Stránský, P. Cejnar, </a:t>
            </a:r>
            <a:r>
              <a:rPr lang="cs-CZ" sz="1600" dirty="0" err="1">
                <a:solidFill>
                  <a:schemeClr val="bg1"/>
                </a:solidFill>
                <a:latin typeface="Book Antiqua" panose="02040602050305030304" pitchFamily="18" charset="0"/>
              </a:rPr>
              <a:t>Phys</a:t>
            </a:r>
            <a:r>
              <a:rPr lang="cs-CZ" sz="1600" dirty="0">
                <a:solidFill>
                  <a:schemeClr val="bg1"/>
                </a:solidFill>
                <a:latin typeface="Book Antiqua" panose="02040602050305030304" pitchFamily="18" charset="0"/>
              </a:rPr>
              <a:t>. </a:t>
            </a:r>
            <a:r>
              <a:rPr lang="cs-CZ" sz="1600" dirty="0" err="1">
                <a:solidFill>
                  <a:schemeClr val="bg1"/>
                </a:solidFill>
                <a:latin typeface="Book Antiqua" panose="02040602050305030304" pitchFamily="18" charset="0"/>
              </a:rPr>
              <a:t>Rev</a:t>
            </a:r>
            <a:r>
              <a:rPr lang="cs-CZ" sz="1600" dirty="0">
                <a:solidFill>
                  <a:schemeClr val="bg1"/>
                </a:solidFill>
                <a:latin typeface="Book Antiqua" panose="02040602050305030304" pitchFamily="18" charset="0"/>
              </a:rPr>
              <a:t>. A 98, 013836 (2018)</a:t>
            </a:r>
            <a:endParaRPr lang="en-GB" sz="1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AC81323-EF02-4919-AD5E-8BBF443EAC09}"/>
              </a:ext>
            </a:extLst>
          </p:cNvPr>
          <p:cNvSpPr txBox="1"/>
          <p:nvPr/>
        </p:nvSpPr>
        <p:spPr>
          <a:xfrm>
            <a:off x="706929" y="3291409"/>
            <a:ext cx="9113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Trebuchet MS" pitchFamily="34" charset="0"/>
              </a:rPr>
              <a:t>… and </a:t>
            </a:r>
            <a:r>
              <a:rPr lang="cs-CZ" sz="2400" dirty="0" err="1">
                <a:solidFill>
                  <a:schemeClr val="bg1"/>
                </a:solidFill>
                <a:latin typeface="Trebuchet MS" pitchFamily="34" charset="0"/>
              </a:rPr>
              <a:t>destabilization</a:t>
            </a:r>
            <a:r>
              <a:rPr lang="es-MX" sz="24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rebuchet MS" pitchFamily="34" charset="0"/>
              </a:rPr>
              <a:t>(depending od the quench protocol)</a:t>
            </a:r>
            <a:endParaRPr lang="en-GB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6BF7243-6255-4FC5-9E85-85447A4EA06C}"/>
              </a:ext>
            </a:extLst>
          </p:cNvPr>
          <p:cNvSpPr txBox="1"/>
          <p:nvPr/>
        </p:nvSpPr>
        <p:spPr>
          <a:xfrm>
            <a:off x="1559859" y="3786946"/>
            <a:ext cx="7799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  <a:latin typeface="Book Antiqua" panose="02040602050305030304" pitchFamily="18" charset="0"/>
              </a:rPr>
              <a:t>P. </a:t>
            </a:r>
            <a:r>
              <a:rPr lang="cs-CZ" sz="1600" dirty="0" err="1">
                <a:solidFill>
                  <a:schemeClr val="bg1"/>
                </a:solidFill>
                <a:latin typeface="Book Antiqua" panose="02040602050305030304" pitchFamily="18" charset="0"/>
              </a:rPr>
              <a:t>Pérez-Fernández</a:t>
            </a:r>
            <a:r>
              <a:rPr lang="es-MX" sz="1600" dirty="0">
                <a:solidFill>
                  <a:schemeClr val="bg1"/>
                </a:solidFill>
                <a:latin typeface="Book Antiqua" panose="02040602050305030304" pitchFamily="18" charset="0"/>
              </a:rPr>
              <a:t> et al., </a:t>
            </a:r>
            <a:r>
              <a:rPr lang="es-MX" sz="1600" dirty="0" err="1">
                <a:solidFill>
                  <a:schemeClr val="bg1"/>
                </a:solidFill>
                <a:latin typeface="Book Antiqua" panose="02040602050305030304" pitchFamily="18" charset="0"/>
              </a:rPr>
              <a:t>Phys</a:t>
            </a:r>
            <a:r>
              <a:rPr lang="es-MX" sz="1600" dirty="0">
                <a:solidFill>
                  <a:schemeClr val="bg1"/>
                </a:solidFill>
                <a:latin typeface="Book Antiqua" panose="02040602050305030304" pitchFamily="18" charset="0"/>
              </a:rPr>
              <a:t>. Rev. A 83, 033802 (2011)</a:t>
            </a:r>
          </a:p>
          <a:p>
            <a:r>
              <a:rPr lang="es-MX" sz="1600" dirty="0">
                <a:solidFill>
                  <a:schemeClr val="bg1"/>
                </a:solidFill>
                <a:latin typeface="Book Antiqua" panose="02040602050305030304" pitchFamily="18" charset="0"/>
              </a:rPr>
              <a:t>M. </a:t>
            </a:r>
            <a:r>
              <a:rPr lang="es-MX" sz="1600" dirty="0" err="1">
                <a:solidFill>
                  <a:schemeClr val="bg1"/>
                </a:solidFill>
                <a:latin typeface="Book Antiqua" panose="02040602050305030304" pitchFamily="18" charset="0"/>
              </a:rPr>
              <a:t>Kloc</a:t>
            </a:r>
            <a:r>
              <a:rPr lang="es-MX" sz="1600" dirty="0">
                <a:solidFill>
                  <a:schemeClr val="bg1"/>
                </a:solidFill>
                <a:latin typeface="Book Antiqua" panose="02040602050305030304" pitchFamily="18" charset="0"/>
              </a:rPr>
              <a:t> et al., </a:t>
            </a:r>
            <a:r>
              <a:rPr lang="es-MX" sz="1600" dirty="0" err="1">
                <a:solidFill>
                  <a:schemeClr val="bg1"/>
                </a:solidFill>
                <a:latin typeface="Book Antiqua" panose="02040602050305030304" pitchFamily="18" charset="0"/>
              </a:rPr>
              <a:t>Phys</a:t>
            </a:r>
            <a:r>
              <a:rPr lang="es-MX" sz="1600" dirty="0">
                <a:solidFill>
                  <a:schemeClr val="bg1"/>
                </a:solidFill>
                <a:latin typeface="Book Antiqua" panose="02040602050305030304" pitchFamily="18" charset="0"/>
              </a:rPr>
              <a:t> Rev. A 103, 032213 (2021)</a:t>
            </a:r>
            <a:endParaRPr lang="en-GB" sz="1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C844B22-DB97-4AE1-845D-F6C7664E26EE}"/>
              </a:ext>
            </a:extLst>
          </p:cNvPr>
          <p:cNvSpPr txBox="1"/>
          <p:nvPr/>
        </p:nvSpPr>
        <p:spPr>
          <a:xfrm>
            <a:off x="706929" y="4797936"/>
            <a:ext cx="9113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rebuchet MS" pitchFamily="34" charset="0"/>
              </a:rPr>
              <a:t>Integrability and solvability of the Rabi model</a:t>
            </a:r>
            <a:endParaRPr lang="en-GB" sz="24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4ECA06B-E259-416A-BE6F-FF4BDEFD2C01}"/>
              </a:ext>
            </a:extLst>
          </p:cNvPr>
          <p:cNvSpPr txBox="1"/>
          <p:nvPr/>
        </p:nvSpPr>
        <p:spPr>
          <a:xfrm>
            <a:off x="1559859" y="5382269"/>
            <a:ext cx="9535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Book Antiqua" panose="02040602050305030304" pitchFamily="18" charset="0"/>
              </a:rPr>
              <a:t>D. </a:t>
            </a:r>
            <a:r>
              <a:rPr lang="en-US" sz="1600" dirty="0" err="1">
                <a:solidFill>
                  <a:schemeClr val="bg1"/>
                </a:solidFill>
                <a:latin typeface="Book Antiqua" panose="02040602050305030304" pitchFamily="18" charset="0"/>
              </a:rPr>
              <a:t>Braak</a:t>
            </a:r>
            <a:r>
              <a:rPr lang="en-US" sz="1600" dirty="0">
                <a:solidFill>
                  <a:schemeClr val="bg1"/>
                </a:solidFill>
                <a:latin typeface="Book Antiqua" panose="02040602050305030304" pitchFamily="18" charset="0"/>
              </a:rPr>
              <a:t>, Phys. Rev. Lett. 107, 100401 (2011)</a:t>
            </a:r>
          </a:p>
          <a:p>
            <a:r>
              <a:rPr lang="en-US" sz="1600" dirty="0">
                <a:solidFill>
                  <a:schemeClr val="bg1"/>
                </a:solidFill>
                <a:latin typeface="Book Antiqua" panose="02040602050305030304" pitchFamily="18" charset="0"/>
              </a:rPr>
              <a:t>R. Puebla, </a:t>
            </a:r>
            <a:r>
              <a:rPr lang="en-US" sz="1600" i="1" dirty="0">
                <a:solidFill>
                  <a:schemeClr val="bg1"/>
                </a:solidFill>
                <a:latin typeface="Book Antiqua" panose="02040602050305030304" pitchFamily="18" charset="0"/>
              </a:rPr>
              <a:t>Equilibrium and Nonequilibrium Aspects of Phase Transitions in Quantum Physics</a:t>
            </a:r>
            <a:r>
              <a:rPr lang="en-US" sz="1600" dirty="0">
                <a:solidFill>
                  <a:schemeClr val="bg1"/>
                </a:solidFill>
                <a:latin typeface="Book Antiqua" panose="02040602050305030304" pitchFamily="18" charset="0"/>
              </a:rPr>
              <a:t> (Springer 2018)</a:t>
            </a:r>
            <a:endParaRPr lang="en-GB" sz="1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852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863045" y="379759"/>
            <a:ext cx="3267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solidFill>
                  <a:srgbClr val="00B0F0"/>
                </a:solidFill>
                <a:latin typeface="Trebuchet MS" pitchFamily="34" charset="0"/>
              </a:rPr>
              <a:t>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1594591" y="1490071"/>
                <a:ext cx="9420089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GB" sz="2000" dirty="0">
                    <a:solidFill>
                      <a:schemeClr val="bg1"/>
                    </a:solidFill>
                    <a:latin typeface="Trebuchet MS" pitchFamily="34" charset="0"/>
                  </a:rPr>
                  <a:t>The </a:t>
                </a:r>
                <a:r>
                  <a:rPr lang="en-GB" sz="2000" b="1" dirty="0">
                    <a:solidFill>
                      <a:schemeClr val="bg1"/>
                    </a:solidFill>
                    <a:latin typeface="Trebuchet MS" pitchFamily="34" charset="0"/>
                  </a:rPr>
                  <a:t>Rabi model </a:t>
                </a:r>
                <a:r>
                  <a:rPr lang="en-GB" sz="2000" dirty="0">
                    <a:solidFill>
                      <a:schemeClr val="bg1"/>
                    </a:solidFill>
                    <a:latin typeface="Trebuchet MS" pitchFamily="34" charset="0"/>
                  </a:rPr>
                  <a:t>is a handy tool for analysing various dynamical effects of the qubit-environment coupling</a:t>
                </a:r>
              </a:p>
              <a:p>
                <a:pPr marL="342900" indent="-342900"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GB" sz="2000" dirty="0">
                    <a:solidFill>
                      <a:schemeClr val="bg1"/>
                    </a:solidFill>
                    <a:latin typeface="Trebuchet MS" pitchFamily="34" charset="0"/>
                  </a:rPr>
                  <a:t>Although only a single qubit is present, the system shows various types of </a:t>
                </a:r>
                <a:r>
                  <a:rPr lang="en-GB" sz="2000" b="1" dirty="0">
                    <a:solidFill>
                      <a:schemeClr val="bg1"/>
                    </a:solidFill>
                    <a:latin typeface="Trebuchet MS" pitchFamily="34" charset="0"/>
                  </a:rPr>
                  <a:t>quantum critical effects </a:t>
                </a:r>
                <a:r>
                  <a:rPr lang="en-GB" sz="2000" dirty="0">
                    <a:solidFill>
                      <a:schemeClr val="bg1"/>
                    </a:solidFill>
                    <a:latin typeface="Trebuchet MS" pitchFamily="34" charset="0"/>
                  </a:rPr>
                  <a:t>(the role of size parameter is played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GB" sz="2000" dirty="0">
                    <a:solidFill>
                      <a:schemeClr val="bg1"/>
                    </a:solidFill>
                    <a:latin typeface="Trebuchet MS" pitchFamily="34" charset="0"/>
                  </a:rPr>
                  <a:t>)</a:t>
                </a: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solidFill>
                      <a:schemeClr val="bg1"/>
                    </a:solidFill>
                    <a:latin typeface="Trebuchet MS" pitchFamily="34" charset="0"/>
                  </a:rPr>
                  <a:t>The system in a strong coupling regime exhibits an efficient (increasing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2000" dirty="0">
                    <a:solidFill>
                      <a:schemeClr val="bg1"/>
                    </a:solidFill>
                    <a:latin typeface="Trebuchet MS" pitchFamily="34" charset="0"/>
                  </a:rPr>
                  <a:t>) </a:t>
                </a:r>
                <a:r>
                  <a:rPr lang="en-GB" sz="2000" b="1" dirty="0">
                    <a:solidFill>
                      <a:schemeClr val="bg1"/>
                    </a:solidFill>
                    <a:latin typeface="Trebuchet MS" pitchFamily="34" charset="0"/>
                  </a:rPr>
                  <a:t>spontaneous stabilisation </a:t>
                </a:r>
                <a:r>
                  <a:rPr lang="en-GB" sz="2000" dirty="0">
                    <a:solidFill>
                      <a:schemeClr val="bg1"/>
                    </a:solidFill>
                    <a:latin typeface="Trebuchet MS" pitchFamily="34" charset="0"/>
                  </a:rPr>
                  <a:t>of a decoupled qubit state, which is connected to the semiclassical stability of the field vacuum.</a:t>
                </a: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591" y="1490071"/>
                <a:ext cx="9420089" cy="2554545"/>
              </a:xfrm>
              <a:prstGeom prst="rect">
                <a:avLst/>
              </a:prstGeom>
              <a:blipFill>
                <a:blip r:embed="rId2"/>
                <a:stretch>
                  <a:fillRect l="-647" t="-1432" r="-777" b="-31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14">
            <a:extLst>
              <a:ext uri="{FF2B5EF4-FFF2-40B4-BE49-F238E27FC236}">
                <a16:creationId xmlns:a16="http://schemas.microsoft.com/office/drawing/2014/main" id="{53CAABAC-DD6E-412C-A05F-ED68F4BB6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6051" y="4488303"/>
            <a:ext cx="39821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b="0" dirty="0">
                <a:solidFill>
                  <a:schemeClr val="bg1"/>
                </a:solidFill>
                <a:latin typeface="Book Antiqua" panose="02040602050305030304" pitchFamily="18" charset="0"/>
              </a:rPr>
              <a:t>Physical Review </a:t>
            </a:r>
            <a:r>
              <a:rPr lang="cs-CZ" b="0" dirty="0">
                <a:solidFill>
                  <a:schemeClr val="bg1"/>
                </a:solidFill>
                <a:latin typeface="Book Antiqua" panose="02040602050305030304" pitchFamily="18" charset="0"/>
              </a:rPr>
              <a:t>A</a:t>
            </a:r>
            <a:r>
              <a:rPr lang="en-GB" b="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104</a:t>
            </a:r>
            <a:r>
              <a:rPr lang="en-GB" b="0" dirty="0">
                <a:solidFill>
                  <a:schemeClr val="bg1"/>
                </a:solidFill>
                <a:latin typeface="Book Antiqua" panose="02040602050305030304" pitchFamily="18" charset="0"/>
              </a:rPr>
              <a:t>, </a:t>
            </a:r>
            <a:r>
              <a:rPr lang="cs-CZ" b="0" dirty="0">
                <a:solidFill>
                  <a:schemeClr val="bg1"/>
                </a:solidFill>
                <a:latin typeface="Book Antiqua" panose="02040602050305030304" pitchFamily="18" charset="0"/>
              </a:rPr>
              <a:t>053722 </a:t>
            </a:r>
            <a:r>
              <a:rPr lang="en-GB" b="0" dirty="0">
                <a:solidFill>
                  <a:schemeClr val="bg1"/>
                </a:solidFill>
                <a:latin typeface="Book Antiqua" panose="02040602050305030304" pitchFamily="18" charset="0"/>
              </a:rPr>
              <a:t>(</a:t>
            </a:r>
            <a:r>
              <a:rPr lang="cs-CZ" b="0" dirty="0">
                <a:solidFill>
                  <a:schemeClr val="bg1"/>
                </a:solidFill>
                <a:latin typeface="Book Antiqua" panose="02040602050305030304" pitchFamily="18" charset="0"/>
              </a:rPr>
              <a:t>2021</a:t>
            </a:r>
            <a:r>
              <a:rPr lang="en-GB" b="0" dirty="0">
                <a:solidFill>
                  <a:schemeClr val="bg1"/>
                </a:solidFill>
                <a:latin typeface="Book Antiqua" panose="02040602050305030304" pitchFamily="18" charset="0"/>
              </a:rPr>
              <a:t>)</a:t>
            </a:r>
          </a:p>
          <a:p>
            <a:r>
              <a:rPr lang="en-GB" b="0" dirty="0">
                <a:solidFill>
                  <a:schemeClr val="bg1"/>
                </a:solidFill>
                <a:latin typeface="Book Antiqua" panose="02040602050305030304" pitchFamily="18" charset="0"/>
              </a:rPr>
              <a:t>arXiv:210</a:t>
            </a:r>
            <a:r>
              <a:rPr lang="cs-CZ" b="0" dirty="0">
                <a:solidFill>
                  <a:schemeClr val="bg1"/>
                </a:solidFill>
                <a:latin typeface="Book Antiqua" panose="02040602050305030304" pitchFamily="18" charset="0"/>
              </a:rPr>
              <a:t>8</a:t>
            </a:r>
            <a:r>
              <a:rPr lang="en-GB" b="0" dirty="0">
                <a:solidFill>
                  <a:schemeClr val="bg1"/>
                </a:solidFill>
                <a:latin typeface="Book Antiqua" panose="02040602050305030304" pitchFamily="18" charset="0"/>
              </a:rPr>
              <a:t>.0</a:t>
            </a:r>
            <a:r>
              <a:rPr lang="cs-CZ" b="0" dirty="0">
                <a:solidFill>
                  <a:schemeClr val="bg1"/>
                </a:solidFill>
                <a:latin typeface="Book Antiqua" panose="02040602050305030304" pitchFamily="18" charset="0"/>
              </a:rPr>
              <a:t>8210</a:t>
            </a:r>
            <a:endParaRPr lang="en-GB" b="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21E0CB0-82B8-4AC7-898A-216E19739CF4}"/>
              </a:ext>
            </a:extLst>
          </p:cNvPr>
          <p:cNvSpPr txBox="1"/>
          <p:nvPr/>
        </p:nvSpPr>
        <p:spPr>
          <a:xfrm>
            <a:off x="863045" y="4450381"/>
            <a:ext cx="3743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rebuchet MS" pitchFamily="34" charset="0"/>
              </a:rPr>
              <a:t>Presented material based on:</a:t>
            </a:r>
            <a:endParaRPr lang="en-GB" sz="2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A19FA0B-499B-46A9-81C5-23F64438D82A}"/>
              </a:ext>
            </a:extLst>
          </p:cNvPr>
          <p:cNvSpPr txBox="1"/>
          <p:nvPr/>
        </p:nvSpPr>
        <p:spPr>
          <a:xfrm>
            <a:off x="2121963" y="5451505"/>
            <a:ext cx="8801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cap="small" dirty="0">
                <a:solidFill>
                  <a:srgbClr val="00B050"/>
                </a:solidFill>
                <a:latin typeface="Trebuchet MS" pitchFamily="34" charset="0"/>
              </a:rPr>
              <a:t>Thank you for listening</a:t>
            </a:r>
            <a:endParaRPr lang="en-GB" sz="6000" cap="small" dirty="0">
              <a:solidFill>
                <a:srgbClr val="00B05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01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261375" y="964247"/>
            <a:ext cx="2682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>
                <a:solidFill>
                  <a:srgbClr val="00B0F0"/>
                </a:solidFill>
                <a:latin typeface="Trebuchet MS" pitchFamily="34" charset="0"/>
              </a:rPr>
              <a:t>Outline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9FC732E-61D5-46FC-AF0D-BB834517D93C}"/>
              </a:ext>
            </a:extLst>
          </p:cNvPr>
          <p:cNvSpPr txBox="1"/>
          <p:nvPr/>
        </p:nvSpPr>
        <p:spPr>
          <a:xfrm>
            <a:off x="2261375" y="2290226"/>
            <a:ext cx="759460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rebuchet MS" pitchFamily="34" charset="0"/>
              </a:rPr>
              <a:t>Extended </a:t>
            </a:r>
            <a:r>
              <a:rPr lang="cs-CZ" sz="2800" dirty="0">
                <a:solidFill>
                  <a:schemeClr val="bg1"/>
                </a:solidFill>
                <a:latin typeface="Trebuchet MS" pitchFamily="34" charset="0"/>
              </a:rPr>
              <a:t>Rabi model</a:t>
            </a:r>
            <a:r>
              <a:rPr lang="en-US" sz="2800" dirty="0">
                <a:solidFill>
                  <a:schemeClr val="bg1"/>
                </a:solidFill>
                <a:latin typeface="Trebuchet MS" pitchFamily="34" charset="0"/>
              </a:rPr>
              <a:t> and its classical limit</a:t>
            </a:r>
            <a:endParaRPr lang="en-GB" sz="2800" dirty="0">
              <a:solidFill>
                <a:schemeClr val="bg1"/>
              </a:solidFill>
              <a:latin typeface="Trebuchet MS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rebuchet MS" pitchFamily="34" charset="0"/>
              </a:rPr>
              <a:t>QPTs and ESQPTs</a:t>
            </a:r>
            <a:endParaRPr lang="en-GB" sz="2800" dirty="0">
              <a:solidFill>
                <a:schemeClr val="bg1"/>
              </a:solidFill>
              <a:latin typeface="Trebuchet MS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Trebuchet MS" pitchFamily="34" charset="0"/>
              </a:rPr>
              <a:t>Stability of the noninteracting ground state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Trebuchet MS" pitchFamily="34" charset="0"/>
              </a:rPr>
              <a:t>Parity violation</a:t>
            </a:r>
          </a:p>
        </p:txBody>
      </p:sp>
    </p:spTree>
    <p:extLst>
      <p:ext uri="{BB962C8B-B14F-4D97-AF65-F5344CB8AC3E}">
        <p14:creationId xmlns:p14="http://schemas.microsoft.com/office/powerpoint/2010/main" val="2501304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0A1AC17F-2D51-4A9E-8A24-5C2DD13C78E6}"/>
              </a:ext>
            </a:extLst>
          </p:cNvPr>
          <p:cNvSpPr/>
          <p:nvPr/>
        </p:nvSpPr>
        <p:spPr>
          <a:xfrm>
            <a:off x="7535917" y="1678057"/>
            <a:ext cx="4146225" cy="23374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52E727CE-5A93-4A43-9F05-50B3033D528D}"/>
              </a:ext>
            </a:extLst>
          </p:cNvPr>
          <p:cNvSpPr/>
          <p:nvPr/>
        </p:nvSpPr>
        <p:spPr>
          <a:xfrm>
            <a:off x="402801" y="1678058"/>
            <a:ext cx="3939647" cy="23374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95936" y="343043"/>
            <a:ext cx="4621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>
                <a:solidFill>
                  <a:srgbClr val="0000B4"/>
                </a:solidFill>
                <a:latin typeface="Trebuchet MS" pitchFamily="34" charset="0"/>
              </a:rPr>
              <a:t>Rabi model</a:t>
            </a:r>
            <a:endParaRPr lang="en-GB" sz="3200" u="sng" dirty="0">
              <a:solidFill>
                <a:srgbClr val="0000B4"/>
              </a:solidFill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6AC1B350-A7EF-4D2C-9FAA-4E97D63BD883}"/>
                  </a:ext>
                </a:extLst>
              </p:cNvPr>
              <p:cNvSpPr txBox="1"/>
              <p:nvPr/>
            </p:nvSpPr>
            <p:spPr>
              <a:xfrm>
                <a:off x="632303" y="1743767"/>
                <a:ext cx="3436883" cy="886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cs-CZ" sz="2400" b="1" dirty="0">
                    <a:solidFill>
                      <a:srgbClr val="C00000"/>
                    </a:solidFill>
                    <a:latin typeface="Trebuchet MS" pitchFamily="34" charset="0"/>
                  </a:rPr>
                  <a:t>Two-level </a:t>
                </a:r>
                <a:r>
                  <a:rPr lang="en-US" sz="2400" b="1" dirty="0">
                    <a:solidFill>
                      <a:srgbClr val="C00000"/>
                    </a:solidFill>
                    <a:latin typeface="Trebuchet MS" pitchFamily="34" charset="0"/>
                  </a:rPr>
                  <a:t>system</a:t>
                </a:r>
                <a:endParaRPr lang="cs-CZ" sz="2400" b="1" dirty="0">
                  <a:solidFill>
                    <a:srgbClr val="C00000"/>
                  </a:solidFill>
                  <a:latin typeface="Trebuchet MS" pitchFamily="34" charset="0"/>
                </a:endParaRPr>
              </a:p>
              <a:p>
                <a:pPr algn="ctr">
                  <a:spcAft>
                    <a:spcPts val="600"/>
                  </a:spcAft>
                </a:pPr>
                <a:r>
                  <a:rPr lang="cs-CZ" sz="1600" dirty="0">
                    <a:latin typeface="Trebuchet MS" pitchFamily="34" charset="0"/>
                  </a:rPr>
                  <a:t>(atom, </a:t>
                </a:r>
                <a:r>
                  <a:rPr lang="cs-CZ" sz="1600" dirty="0" err="1">
                    <a:latin typeface="Trebuchet MS" pitchFamily="34" charset="0"/>
                  </a:rPr>
                  <a:t>qubit</a:t>
                </a:r>
                <a:r>
                  <a:rPr lang="cs-CZ" sz="1600" dirty="0">
                    <a:latin typeface="Trebuchet MS" pitchFamily="34" charset="0"/>
                  </a:rPr>
                  <a:t>, spin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>
                    <a:latin typeface="Trebuchet MS" pitchFamily="34" charset="0"/>
                  </a:rPr>
                  <a:t>, …)</a:t>
                </a:r>
              </a:p>
            </p:txBody>
          </p:sp>
        </mc:Choice>
        <mc:Fallback xmlns="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6AC1B350-A7EF-4D2C-9FAA-4E97D63BD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03" y="1743767"/>
                <a:ext cx="3436883" cy="886268"/>
              </a:xfrm>
              <a:prstGeom prst="rect">
                <a:avLst/>
              </a:prstGeom>
              <a:blipFill>
                <a:blip r:embed="rId3"/>
                <a:stretch>
                  <a:fillRect t="-5517" b="-13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ovéPole 1">
            <a:extLst>
              <a:ext uri="{FF2B5EF4-FFF2-40B4-BE49-F238E27FC236}">
                <a16:creationId xmlns:a16="http://schemas.microsoft.com/office/drawing/2014/main" id="{6A24CC46-7339-4F60-94D4-26CA6CDB6337}"/>
              </a:ext>
            </a:extLst>
          </p:cNvPr>
          <p:cNvSpPr txBox="1"/>
          <p:nvPr/>
        </p:nvSpPr>
        <p:spPr>
          <a:xfrm>
            <a:off x="8024174" y="1845205"/>
            <a:ext cx="31859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b="1" dirty="0">
                <a:solidFill>
                  <a:srgbClr val="0000B4"/>
                </a:solidFill>
                <a:latin typeface="Trebuchet MS" pitchFamily="34" charset="0"/>
              </a:rPr>
              <a:t>Harmonic oscillator</a:t>
            </a:r>
          </a:p>
          <a:p>
            <a:pPr algn="ctr">
              <a:spcAft>
                <a:spcPts val="600"/>
              </a:spcAft>
            </a:pPr>
            <a:r>
              <a:rPr lang="en-GB" sz="1600" dirty="0">
                <a:latin typeface="Trebuchet MS" pitchFamily="34" charset="0"/>
              </a:rPr>
              <a:t>(EM field,…)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5950BD02-03B8-4338-B7D2-A90792BFBD15}"/>
                  </a:ext>
                </a:extLst>
              </p:cNvPr>
              <p:cNvSpPr txBox="1"/>
              <p:nvPr/>
            </p:nvSpPr>
            <p:spPr>
              <a:xfrm>
                <a:off x="1017441" y="2849871"/>
                <a:ext cx="2596803" cy="51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spin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GB" sz="24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5950BD02-03B8-4338-B7D2-A90792BFB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441" y="2849871"/>
                <a:ext cx="2596803" cy="5131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D5C3D614-75D7-4880-80E9-63F716C6338F}"/>
                  </a:ext>
                </a:extLst>
              </p:cNvPr>
              <p:cNvSpPr txBox="1"/>
              <p:nvPr/>
            </p:nvSpPr>
            <p:spPr>
              <a:xfrm>
                <a:off x="8345615" y="2848173"/>
                <a:ext cx="2648607" cy="481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osc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𝜔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sz="2400" b="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D5C3D614-75D7-4880-80E9-63F716C63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615" y="2848173"/>
                <a:ext cx="2648607" cy="4813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EFE1A0ED-D027-4DEC-9747-BD4BC22A2A41}"/>
                  </a:ext>
                </a:extLst>
              </p:cNvPr>
              <p:cNvSpPr txBox="1"/>
              <p:nvPr/>
            </p:nvSpPr>
            <p:spPr>
              <a:xfrm>
                <a:off x="1530937" y="3432670"/>
                <a:ext cx="1639614" cy="49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400" b="1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1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</m:acc>
                      <m:r>
                        <a:rPr lang="en-US" sz="1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bg1">
                      <a:lumMod val="65000"/>
                    </a:schemeClr>
                  </a:solidFill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EFE1A0ED-D027-4DEC-9747-BD4BC22A2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937" y="3432670"/>
                <a:ext cx="1639614" cy="495649"/>
              </a:xfrm>
              <a:prstGeom prst="rect">
                <a:avLst/>
              </a:prstGeom>
              <a:blipFill>
                <a:blip r:embed="rId6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CD87CEF0-7DEF-4B89-BB06-BFC274B0DF1C}"/>
                  </a:ext>
                </a:extLst>
              </p:cNvPr>
              <p:cNvSpPr txBox="1"/>
              <p:nvPr/>
            </p:nvSpPr>
            <p:spPr>
              <a:xfrm>
                <a:off x="4851437" y="2237730"/>
                <a:ext cx="2166184" cy="1081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cs-CZ" sz="2000" b="0" dirty="0">
                    <a:latin typeface="Trebuchet MS" panose="020B0603020202020204" pitchFamily="34" charset="0"/>
                  </a:rPr>
                  <a:t>Strong </a:t>
                </a:r>
                <a:r>
                  <a:rPr lang="cs-CZ" sz="2000" b="0" dirty="0" err="1">
                    <a:latin typeface="Trebuchet MS" panose="020B0603020202020204" pitchFamily="34" charset="0"/>
                  </a:rPr>
                  <a:t>detuning</a:t>
                </a:r>
                <a:endParaRPr lang="cs-CZ" sz="2000" b="0" dirty="0">
                  <a:latin typeface="Trebuchet MS" panose="020B0603020202020204" pitchFamily="34" charset="0"/>
                </a:endParaRPr>
              </a:p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≫1</m:t>
                      </m:r>
                    </m:oMath>
                  </m:oMathPara>
                </a14:m>
                <a:endParaRPr lang="en-GB" sz="20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CD87CEF0-7DEF-4B89-BB06-BFC274B0D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437" y="2237730"/>
                <a:ext cx="2166184" cy="1081130"/>
              </a:xfrm>
              <a:prstGeom prst="rect">
                <a:avLst/>
              </a:prstGeom>
              <a:blipFill>
                <a:blip r:embed="rId7"/>
                <a:stretch>
                  <a:fillRect t="-3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Obrázek 11">
            <a:extLst>
              <a:ext uri="{FF2B5EF4-FFF2-40B4-BE49-F238E27FC236}">
                <a16:creationId xmlns:a16="http://schemas.microsoft.com/office/drawing/2014/main" id="{D937FB79-214E-437F-8F3E-B54C26369F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414" y="176363"/>
            <a:ext cx="2844231" cy="11945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58F48DE9-122A-495A-9512-F692955BBAF2}"/>
                  </a:ext>
                </a:extLst>
              </p:cNvPr>
              <p:cNvSpPr txBox="1"/>
              <p:nvPr/>
            </p:nvSpPr>
            <p:spPr>
              <a:xfrm>
                <a:off x="3290440" y="6222882"/>
                <a:ext cx="2844231" cy="422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ra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GB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58F48DE9-122A-495A-9512-F692955BB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440" y="6222882"/>
                <a:ext cx="2844231" cy="422360"/>
              </a:xfrm>
              <a:prstGeom prst="rect">
                <a:avLst/>
              </a:prstGeom>
              <a:blipFill>
                <a:blip r:embed="rId9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ovéPole 17">
            <a:extLst>
              <a:ext uri="{FF2B5EF4-FFF2-40B4-BE49-F238E27FC236}">
                <a16:creationId xmlns:a16="http://schemas.microsoft.com/office/drawing/2014/main" id="{A9FD1F3D-F21E-4379-942A-25E7F3541528}"/>
              </a:ext>
            </a:extLst>
          </p:cNvPr>
          <p:cNvSpPr txBox="1"/>
          <p:nvPr/>
        </p:nvSpPr>
        <p:spPr>
          <a:xfrm>
            <a:off x="402801" y="6260233"/>
            <a:ext cx="2857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rebuchet MS" pitchFamily="34" charset="0"/>
              </a:rPr>
              <a:t>Violating parity:</a:t>
            </a:r>
            <a:endParaRPr lang="en-GB" sz="1600" dirty="0">
              <a:latin typeface="Trebuchet MS" pitchFamily="34" charset="0"/>
            </a:endParaRPr>
          </a:p>
        </p:txBody>
      </p: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51B45CF8-E421-4CA1-ACEE-2844386C7031}"/>
              </a:ext>
            </a:extLst>
          </p:cNvPr>
          <p:cNvGrpSpPr/>
          <p:nvPr/>
        </p:nvGrpSpPr>
        <p:grpSpPr>
          <a:xfrm>
            <a:off x="392545" y="4183253"/>
            <a:ext cx="11633525" cy="2050669"/>
            <a:chOff x="392545" y="3938953"/>
            <a:chExt cx="11633525" cy="20506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ovéPole 8">
                  <a:extLst>
                    <a:ext uri="{FF2B5EF4-FFF2-40B4-BE49-F238E27FC236}">
                      <a16:creationId xmlns:a16="http://schemas.microsoft.com/office/drawing/2014/main" id="{28A84B91-12D1-4633-8CE7-911C4E99A720}"/>
                    </a:ext>
                  </a:extLst>
                </p:cNvPr>
                <p:cNvSpPr txBox="1"/>
                <p:nvPr/>
              </p:nvSpPr>
              <p:spPr>
                <a:xfrm>
                  <a:off x="2949328" y="4486676"/>
                  <a:ext cx="5859626" cy="4223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int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rad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acc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acc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oMath>
                    </m:oMathPara>
                  </a14:m>
                  <a:endParaRPr lang="en-US" b="0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9" name="TextovéPole 8">
                  <a:extLst>
                    <a:ext uri="{FF2B5EF4-FFF2-40B4-BE49-F238E27FC236}">
                      <a16:creationId xmlns:a16="http://schemas.microsoft.com/office/drawing/2014/main" id="{28A84B91-12D1-4633-8CE7-911C4E99A7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9328" y="4486676"/>
                  <a:ext cx="5859626" cy="422360"/>
                </a:xfrm>
                <a:prstGeom prst="rect">
                  <a:avLst/>
                </a:prstGeom>
                <a:blipFill>
                  <a:blip r:embed="rId10"/>
                  <a:stretch>
                    <a:fillRect b="-724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Šipka: obousměrná vodorovná 15">
              <a:extLst>
                <a:ext uri="{FF2B5EF4-FFF2-40B4-BE49-F238E27FC236}">
                  <a16:creationId xmlns:a16="http://schemas.microsoft.com/office/drawing/2014/main" id="{95292E83-D83B-4E8A-98B0-1946D14BC032}"/>
                </a:ext>
              </a:extLst>
            </p:cNvPr>
            <p:cNvSpPr/>
            <p:nvPr/>
          </p:nvSpPr>
          <p:spPr>
            <a:xfrm>
              <a:off x="4449657" y="4008664"/>
              <a:ext cx="2969743" cy="275365"/>
            </a:xfrm>
            <a:prstGeom prst="left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99D1DFC6-1C2B-4EE2-B340-91E51FA9434C}"/>
                </a:ext>
              </a:extLst>
            </p:cNvPr>
            <p:cNvSpPr txBox="1"/>
            <p:nvPr/>
          </p:nvSpPr>
          <p:spPr>
            <a:xfrm>
              <a:off x="402801" y="4570263"/>
              <a:ext cx="30459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rebuchet MS" pitchFamily="34" charset="0"/>
                </a:rPr>
                <a:t>Co</a:t>
              </a:r>
              <a:r>
                <a:rPr lang="cs-CZ" sz="1600" dirty="0" err="1">
                  <a:latin typeface="Trebuchet MS" pitchFamily="34" charset="0"/>
                </a:rPr>
                <a:t>nserving</a:t>
              </a:r>
              <a:r>
                <a:rPr lang="en-US" sz="1600" dirty="0">
                  <a:latin typeface="Trebuchet MS" pitchFamily="34" charset="0"/>
                </a:rPr>
                <a:t> parity:</a:t>
              </a:r>
              <a:endParaRPr lang="en-GB" sz="1600" dirty="0">
                <a:latin typeface="Trebuchet MS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ovéPole 18">
                  <a:extLst>
                    <a:ext uri="{FF2B5EF4-FFF2-40B4-BE49-F238E27FC236}">
                      <a16:creationId xmlns:a16="http://schemas.microsoft.com/office/drawing/2014/main" id="{F9B2E285-4C0D-4ED1-B899-562D551FE5A7}"/>
                    </a:ext>
                  </a:extLst>
                </p:cNvPr>
                <p:cNvSpPr txBox="1"/>
                <p:nvPr/>
              </p:nvSpPr>
              <p:spPr>
                <a:xfrm>
                  <a:off x="392545" y="5030207"/>
                  <a:ext cx="1442513" cy="3557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6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</m:acc>
                        <m:r>
                          <a:rPr lang="en-US" sz="16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≡</m:t>
                        </m:r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acc>
                              <m:accPr>
                                <m:chr m:val="̂"/>
                                <m:ctrlPr>
                                  <a:rPr lang="en-US" sz="1600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  <m:r>
                              <a:rPr lang="en-US" sz="16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1600" b="0" i="1" smtClean="0">
                                        <a:solidFill>
                                          <a:schemeClr val="bg1">
                                            <a:lumMod val="6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bg1">
                                            <a:lumMod val="6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</m:sup>
                        </m:sSup>
                      </m:oMath>
                    </m:oMathPara>
                  </a14:m>
                  <a:endParaRPr lang="en-US" sz="1600" b="0" dirty="0">
                    <a:solidFill>
                      <a:schemeClr val="bg1">
                        <a:lumMod val="65000"/>
                      </a:schemeClr>
                    </a:solidFill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19" name="TextovéPole 18">
                  <a:extLst>
                    <a:ext uri="{FF2B5EF4-FFF2-40B4-BE49-F238E27FC236}">
                      <a16:creationId xmlns:a16="http://schemas.microsoft.com/office/drawing/2014/main" id="{F9B2E285-4C0D-4ED1-B899-562D551FE5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545" y="5030207"/>
                  <a:ext cx="1442513" cy="355738"/>
                </a:xfrm>
                <a:prstGeom prst="rect">
                  <a:avLst/>
                </a:prstGeom>
                <a:blipFill>
                  <a:blip r:embed="rId11"/>
                  <a:stretch>
                    <a:fillRect t="-1695" r="-337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bdélník 19">
                  <a:extLst>
                    <a:ext uri="{FF2B5EF4-FFF2-40B4-BE49-F238E27FC236}">
                      <a16:creationId xmlns:a16="http://schemas.microsoft.com/office/drawing/2014/main" id="{7C2A9E45-C023-4770-80ED-8931F642F1FB}"/>
                    </a:ext>
                  </a:extLst>
                </p:cNvPr>
                <p:cNvSpPr/>
                <p:nvPr/>
              </p:nvSpPr>
              <p:spPr>
                <a:xfrm>
                  <a:off x="1881396" y="5066627"/>
                  <a:ext cx="868892" cy="3193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40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en-US" sz="1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≡</m:t>
                        </m:r>
                        <m:sSup>
                          <m:sSupPr>
                            <m:ctrlPr>
                              <a:rPr lang="en-US" sz="14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1400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  <m:sup>
                            <m:r>
                              <a:rPr lang="en-US" sz="14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acc>
                          <m:accPr>
                            <m:chr m:val="̂"/>
                            <m:ctrlPr>
                              <a:rPr lang="en-US" sz="14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oMath>
                    </m:oMathPara>
                  </a14:m>
                  <a:endParaRPr lang="en-GB" sz="14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0" name="Obdélník 19">
                  <a:extLst>
                    <a:ext uri="{FF2B5EF4-FFF2-40B4-BE49-F238E27FC236}">
                      <a16:creationId xmlns:a16="http://schemas.microsoft.com/office/drawing/2014/main" id="{7C2A9E45-C023-4770-80ED-8931F642F1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1396" y="5066627"/>
                  <a:ext cx="868892" cy="319318"/>
                </a:xfrm>
                <a:prstGeom prst="rect">
                  <a:avLst/>
                </a:prstGeom>
                <a:blipFill>
                  <a:blip r:embed="rId12"/>
                  <a:stretch>
                    <a:fillRect t="-3774" r="-1831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bdélník 20">
                  <a:extLst>
                    <a:ext uri="{FF2B5EF4-FFF2-40B4-BE49-F238E27FC236}">
                      <a16:creationId xmlns:a16="http://schemas.microsoft.com/office/drawing/2014/main" id="{5238DA81-3E72-4C2B-AFF8-4034DCD6F422}"/>
                    </a:ext>
                  </a:extLst>
                </p:cNvPr>
                <p:cNvSpPr/>
                <p:nvPr/>
              </p:nvSpPr>
              <p:spPr>
                <a:xfrm>
                  <a:off x="1811054" y="5341836"/>
                  <a:ext cx="1065420" cy="3136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400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en-US" sz="1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≡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400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sz="1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lang="en-GB" sz="1400" dirty="0">
                    <a:solidFill>
                      <a:schemeClr val="bg1">
                        <a:lumMod val="65000"/>
                      </a:schemeClr>
                    </a:solidFill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21" name="Obdélník 20">
                  <a:extLst>
                    <a:ext uri="{FF2B5EF4-FFF2-40B4-BE49-F238E27FC236}">
                      <a16:creationId xmlns:a16="http://schemas.microsoft.com/office/drawing/2014/main" id="{5238DA81-3E72-4C2B-AFF8-4034DCD6F4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1054" y="5341836"/>
                  <a:ext cx="1065420" cy="313676"/>
                </a:xfrm>
                <a:prstGeom prst="rect">
                  <a:avLst/>
                </a:prstGeom>
                <a:blipFill>
                  <a:blip r:embed="rId13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ovéPole 21">
                  <a:extLst>
                    <a:ext uri="{FF2B5EF4-FFF2-40B4-BE49-F238E27FC236}">
                      <a16:creationId xmlns:a16="http://schemas.microsoft.com/office/drawing/2014/main" id="{695E9EBF-AC44-4114-9772-FCC76D6959FB}"/>
                    </a:ext>
                  </a:extLst>
                </p:cNvPr>
                <p:cNvSpPr txBox="1"/>
                <p:nvPr/>
              </p:nvSpPr>
              <p:spPr>
                <a:xfrm>
                  <a:off x="9372564" y="4525782"/>
                  <a:ext cx="25686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0,∞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∈[−1,1]</m:t>
                        </m:r>
                      </m:oMath>
                    </m:oMathPara>
                  </a14:m>
                  <a:endParaRPr lang="en-GB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22" name="TextovéPole 21">
                  <a:extLst>
                    <a:ext uri="{FF2B5EF4-FFF2-40B4-BE49-F238E27FC236}">
                      <a16:creationId xmlns:a16="http://schemas.microsoft.com/office/drawing/2014/main" id="{695E9EBF-AC44-4114-9772-FCC76D6959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72564" y="4525782"/>
                  <a:ext cx="2568696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1639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ovéPole 22">
              <a:extLst>
                <a:ext uri="{FF2B5EF4-FFF2-40B4-BE49-F238E27FC236}">
                  <a16:creationId xmlns:a16="http://schemas.microsoft.com/office/drawing/2014/main" id="{C4B2931E-442B-4618-8D5D-DD6D2294D867}"/>
                </a:ext>
              </a:extLst>
            </p:cNvPr>
            <p:cNvSpPr txBox="1"/>
            <p:nvPr/>
          </p:nvSpPr>
          <p:spPr>
            <a:xfrm>
              <a:off x="392545" y="3938953"/>
              <a:ext cx="25165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C000"/>
                  </a:solidFill>
                  <a:latin typeface="Trebuchet MS" pitchFamily="34" charset="0"/>
                </a:rPr>
                <a:t>Interaction</a:t>
              </a:r>
              <a:endParaRPr lang="en-GB" sz="2400" b="1" dirty="0">
                <a:solidFill>
                  <a:srgbClr val="FFC000"/>
                </a:solidFill>
                <a:latin typeface="Trebuchet MS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ovéPole 23">
                  <a:extLst>
                    <a:ext uri="{FF2B5EF4-FFF2-40B4-BE49-F238E27FC236}">
                      <a16:creationId xmlns:a16="http://schemas.microsoft.com/office/drawing/2014/main" id="{776E0DC0-CD23-40F0-A512-B1BA9AE71FFA}"/>
                    </a:ext>
                  </a:extLst>
                </p:cNvPr>
                <p:cNvSpPr txBox="1"/>
                <p:nvPr/>
              </p:nvSpPr>
              <p:spPr>
                <a:xfrm>
                  <a:off x="8250534" y="5158625"/>
                  <a:ext cx="3775536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r>
                    <a:rPr lang="en-GB" sz="1600" dirty="0">
                      <a:latin typeface="Trebuchet MS" pitchFamily="34" charset="0"/>
                    </a:rPr>
                    <a:t>: </a:t>
                  </a:r>
                  <a:r>
                    <a:rPr lang="en-GB" sz="1600" b="1" dirty="0">
                      <a:latin typeface="Trebuchet MS" pitchFamily="34" charset="0"/>
                    </a:rPr>
                    <a:t>Jaynes-Cummings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lang="en-GB" sz="1600" dirty="0">
                      <a:latin typeface="Trebuchet MS" pitchFamily="34" charset="0"/>
                    </a:rPr>
                    <a:t>: </a:t>
                  </a:r>
                  <a:r>
                    <a:rPr lang="en-GB" sz="1600" b="1" dirty="0">
                      <a:latin typeface="Trebuchet MS" pitchFamily="34" charset="0"/>
                    </a:rPr>
                    <a:t>Rabi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a14:m>
                  <a:r>
                    <a:rPr lang="en-GB" sz="1600" dirty="0">
                      <a:latin typeface="Trebuchet MS" pitchFamily="34" charset="0"/>
                    </a:rPr>
                    <a:t>: </a:t>
                  </a:r>
                  <a:r>
                    <a:rPr lang="en-GB" sz="1600" b="1" dirty="0">
                      <a:latin typeface="Trebuchet MS" pitchFamily="34" charset="0"/>
                    </a:rPr>
                    <a:t>Anti-Jaynes-Cummings</a:t>
                  </a:r>
                </a:p>
              </p:txBody>
            </p:sp>
          </mc:Choice>
          <mc:Fallback xmlns="">
            <p:sp>
              <p:nvSpPr>
                <p:cNvPr id="24" name="TextovéPole 23">
                  <a:extLst>
                    <a:ext uri="{FF2B5EF4-FFF2-40B4-BE49-F238E27FC236}">
                      <a16:creationId xmlns:a16="http://schemas.microsoft.com/office/drawing/2014/main" id="{776E0DC0-CD23-40F0-A512-B1BA9AE71F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0534" y="5158625"/>
                  <a:ext cx="3775536" cy="830997"/>
                </a:xfrm>
                <a:prstGeom prst="rect">
                  <a:avLst/>
                </a:prstGeom>
                <a:blipFill>
                  <a:blip r:embed="rId15"/>
                  <a:stretch>
                    <a:fillRect l="-645" t="-2920" b="-729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ABE01801-2DA6-423C-A348-ED6C6B452096}"/>
                  </a:ext>
                </a:extLst>
              </p:cNvPr>
              <p:cNvSpPr txBox="1"/>
              <p:nvPr/>
            </p:nvSpPr>
            <p:spPr>
              <a:xfrm>
                <a:off x="8700689" y="3286657"/>
                <a:ext cx="2155897" cy="72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1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  <m:d>
                        <m:dPr>
                          <m:ctrlPr>
                            <a:rPr lang="en-US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bg1">
                      <a:lumMod val="65000"/>
                    </a:schemeClr>
                  </a:solidFill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ABE01801-2DA6-423C-A348-ED6C6B452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0689" y="3286657"/>
                <a:ext cx="2155897" cy="7288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ovéPole 26">
            <a:extLst>
              <a:ext uri="{FF2B5EF4-FFF2-40B4-BE49-F238E27FC236}">
                <a16:creationId xmlns:a16="http://schemas.microsoft.com/office/drawing/2014/main" id="{FE46D206-B9E9-4D98-8CA5-D7C7B279A026}"/>
              </a:ext>
            </a:extLst>
          </p:cNvPr>
          <p:cNvSpPr txBox="1"/>
          <p:nvPr/>
        </p:nvSpPr>
        <p:spPr>
          <a:xfrm>
            <a:off x="7521108" y="173766"/>
            <a:ext cx="1458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B4"/>
                </a:solidFill>
                <a:latin typeface="Trebuchet MS" pitchFamily="34" charset="0"/>
              </a:rPr>
              <a:t>Experiments:</a:t>
            </a:r>
            <a:endParaRPr lang="en-GB" sz="1600" dirty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8059F6E7-E45D-45A2-BFB9-2D452105BD63}"/>
              </a:ext>
            </a:extLst>
          </p:cNvPr>
          <p:cNvSpPr/>
          <p:nvPr/>
        </p:nvSpPr>
        <p:spPr>
          <a:xfrm>
            <a:off x="7559000" y="550182"/>
            <a:ext cx="6096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latin typeface="Book Antiqua" panose="02040602050305030304" pitchFamily="18" charset="0"/>
              </a:rPr>
              <a:t>F. </a:t>
            </a:r>
            <a:r>
              <a:rPr lang="cs-CZ" sz="1500" dirty="0" err="1">
                <a:latin typeface="Book Antiqua" panose="02040602050305030304" pitchFamily="18" charset="0"/>
              </a:rPr>
              <a:t>Yoshihara</a:t>
            </a:r>
            <a:r>
              <a:rPr lang="cs-CZ" sz="1500" dirty="0">
                <a:latin typeface="Book Antiqua" panose="02040602050305030304" pitchFamily="18" charset="0"/>
              </a:rPr>
              <a:t> </a:t>
            </a:r>
            <a:r>
              <a:rPr lang="en-US" sz="1500" dirty="0">
                <a:latin typeface="Book Antiqua" panose="02040602050305030304" pitchFamily="18" charset="0"/>
              </a:rPr>
              <a:t>et al., </a:t>
            </a:r>
            <a:r>
              <a:rPr lang="en-US" sz="1500" i="1" dirty="0">
                <a:latin typeface="Book Antiqua" panose="02040602050305030304" pitchFamily="18" charset="0"/>
              </a:rPr>
              <a:t>Nat. Phys. </a:t>
            </a:r>
            <a:r>
              <a:rPr lang="en-US" sz="1500" b="1" dirty="0">
                <a:latin typeface="Book Antiqua" panose="02040602050305030304" pitchFamily="18" charset="0"/>
              </a:rPr>
              <a:t>13</a:t>
            </a:r>
            <a:r>
              <a:rPr lang="en-US" sz="1500" dirty="0">
                <a:latin typeface="Book Antiqua" panose="02040602050305030304" pitchFamily="18" charset="0"/>
              </a:rPr>
              <a:t>, 44 (2017)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latin typeface="Book Antiqua" panose="02040602050305030304" pitchFamily="18" charset="0"/>
              </a:rPr>
              <a:t>N.K. </a:t>
            </a:r>
            <a:r>
              <a:rPr lang="cs-CZ" sz="1500" dirty="0" err="1">
                <a:latin typeface="Book Antiqua" panose="02040602050305030304" pitchFamily="18" charset="0"/>
              </a:rPr>
              <a:t>Langford</a:t>
            </a:r>
            <a:r>
              <a:rPr lang="cs-CZ" sz="1500" dirty="0">
                <a:latin typeface="Book Antiqua" panose="02040602050305030304" pitchFamily="18" charset="0"/>
              </a:rPr>
              <a:t> </a:t>
            </a:r>
            <a:r>
              <a:rPr lang="en-US" sz="1500" dirty="0">
                <a:latin typeface="Book Antiqua" panose="02040602050305030304" pitchFamily="18" charset="0"/>
              </a:rPr>
              <a:t>et al.</a:t>
            </a:r>
            <a:r>
              <a:rPr lang="it-IT" sz="1500" dirty="0">
                <a:latin typeface="Book Antiqua" panose="02040602050305030304" pitchFamily="18" charset="0"/>
              </a:rPr>
              <a:t>, </a:t>
            </a:r>
            <a:r>
              <a:rPr lang="it-IT" sz="1500" i="1" dirty="0">
                <a:latin typeface="Book Antiqua" panose="02040602050305030304" pitchFamily="18" charset="0"/>
              </a:rPr>
              <a:t>Nat. Commun. </a:t>
            </a:r>
            <a:r>
              <a:rPr lang="it-IT" sz="1500" b="1" dirty="0">
                <a:latin typeface="Book Antiqua" panose="02040602050305030304" pitchFamily="18" charset="0"/>
              </a:rPr>
              <a:t>8</a:t>
            </a:r>
            <a:r>
              <a:rPr lang="it-IT" sz="1500" dirty="0">
                <a:latin typeface="Book Antiqua" panose="02040602050305030304" pitchFamily="18" charset="0"/>
              </a:rPr>
              <a:t>, 1715 (2017)</a:t>
            </a:r>
            <a:endParaRPr lang="en-US" sz="150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latin typeface="Book Antiqua" panose="02040602050305030304" pitchFamily="18" charset="0"/>
              </a:rPr>
              <a:t>M.-L. </a:t>
            </a:r>
            <a:r>
              <a:rPr lang="cs-CZ" sz="1500" dirty="0" err="1">
                <a:latin typeface="Book Antiqua" panose="02040602050305030304" pitchFamily="18" charset="0"/>
              </a:rPr>
              <a:t>Cai</a:t>
            </a:r>
            <a:r>
              <a:rPr lang="en-US" sz="1500" dirty="0">
                <a:latin typeface="Book Antiqua" panose="02040602050305030304" pitchFamily="18" charset="0"/>
              </a:rPr>
              <a:t> et al.</a:t>
            </a:r>
            <a:r>
              <a:rPr lang="cs-CZ" sz="1500" dirty="0">
                <a:latin typeface="Book Antiqua" panose="02040602050305030304" pitchFamily="18" charset="0"/>
              </a:rPr>
              <a:t>, </a:t>
            </a:r>
            <a:r>
              <a:rPr lang="fr-FR" sz="1500" i="1" dirty="0">
                <a:latin typeface="Book Antiqua" panose="02040602050305030304" pitchFamily="18" charset="0"/>
              </a:rPr>
              <a:t>Nat. Commun. </a:t>
            </a:r>
            <a:r>
              <a:rPr lang="fr-FR" sz="1500" b="1" dirty="0">
                <a:latin typeface="Book Antiqua" panose="02040602050305030304" pitchFamily="18" charset="0"/>
              </a:rPr>
              <a:t>12</a:t>
            </a:r>
            <a:r>
              <a:rPr lang="fr-FR" sz="1500" dirty="0">
                <a:latin typeface="Book Antiqua" panose="02040602050305030304" pitchFamily="18" charset="0"/>
              </a:rPr>
              <a:t>, 1126 (2021)</a:t>
            </a:r>
            <a:endParaRPr lang="cs-CZ" sz="15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86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Skupina 44">
            <a:extLst>
              <a:ext uri="{FF2B5EF4-FFF2-40B4-BE49-F238E27FC236}">
                <a16:creationId xmlns:a16="http://schemas.microsoft.com/office/drawing/2014/main" id="{471D8515-DCBC-4880-B487-B9F7042BA6D9}"/>
              </a:ext>
            </a:extLst>
          </p:cNvPr>
          <p:cNvGrpSpPr/>
          <p:nvPr/>
        </p:nvGrpSpPr>
        <p:grpSpPr>
          <a:xfrm>
            <a:off x="-27912" y="830094"/>
            <a:ext cx="6729832" cy="5877286"/>
            <a:chOff x="1347173" y="871978"/>
            <a:chExt cx="6729832" cy="5877286"/>
          </a:xfrm>
        </p:grpSpPr>
        <p:pic>
          <p:nvPicPr>
            <p:cNvPr id="27" name="Obrázek 26">
              <a:extLst>
                <a:ext uri="{FF2B5EF4-FFF2-40B4-BE49-F238E27FC236}">
                  <a16:creationId xmlns:a16="http://schemas.microsoft.com/office/drawing/2014/main" id="{E08CF309-DB4B-4400-9858-55A82B52D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66328" y="941778"/>
              <a:ext cx="6010677" cy="580748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ovéPole 10">
                  <a:extLst>
                    <a:ext uri="{FF2B5EF4-FFF2-40B4-BE49-F238E27FC236}">
                      <a16:creationId xmlns:a16="http://schemas.microsoft.com/office/drawing/2014/main" id="{9A1BCD72-D7FA-4275-92CE-7C28F96ABE52}"/>
                    </a:ext>
                  </a:extLst>
                </p:cNvPr>
                <p:cNvSpPr txBox="1"/>
                <p:nvPr/>
              </p:nvSpPr>
              <p:spPr>
                <a:xfrm>
                  <a:off x="1347173" y="1591474"/>
                  <a:ext cx="906644" cy="5820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≡</m:t>
                        </m:r>
                        <m:f>
                          <m:fPr>
                            <m:ctrlP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den>
                        </m:f>
                      </m:oMath>
                    </m:oMathPara>
                  </a14:m>
                  <a:endParaRPr lang="en-GB" sz="1700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11" name="TextovéPole 10">
                  <a:extLst>
                    <a:ext uri="{FF2B5EF4-FFF2-40B4-BE49-F238E27FC236}">
                      <a16:creationId xmlns:a16="http://schemas.microsoft.com/office/drawing/2014/main" id="{9A1BCD72-D7FA-4275-92CE-7C28F96ABE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7173" y="1591474"/>
                  <a:ext cx="906644" cy="58208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TextovéPole 30">
              <a:extLst>
                <a:ext uri="{FF2B5EF4-FFF2-40B4-BE49-F238E27FC236}">
                  <a16:creationId xmlns:a16="http://schemas.microsoft.com/office/drawing/2014/main" id="{DFA5CFD6-5E76-466E-9016-59A3F0794BF7}"/>
                </a:ext>
              </a:extLst>
            </p:cNvPr>
            <p:cNvSpPr txBox="1"/>
            <p:nvPr/>
          </p:nvSpPr>
          <p:spPr>
            <a:xfrm>
              <a:off x="1877657" y="871978"/>
              <a:ext cx="2445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rebuchet MS" pitchFamily="34" charset="0"/>
                </a:rPr>
                <a:t>0</a:t>
              </a:r>
              <a:endParaRPr lang="en-GB" dirty="0">
                <a:latin typeface="Trebuchet MS" pitchFamily="34" charset="0"/>
              </a:endParaRPr>
            </a:p>
          </p:txBody>
        </p:sp>
        <p:sp>
          <p:nvSpPr>
            <p:cNvPr id="32" name="TextovéPole 31">
              <a:extLst>
                <a:ext uri="{FF2B5EF4-FFF2-40B4-BE49-F238E27FC236}">
                  <a16:creationId xmlns:a16="http://schemas.microsoft.com/office/drawing/2014/main" id="{CCEB6AC0-E0A7-479E-8EA1-8C52E478277E}"/>
                </a:ext>
              </a:extLst>
            </p:cNvPr>
            <p:cNvSpPr txBox="1"/>
            <p:nvPr/>
          </p:nvSpPr>
          <p:spPr>
            <a:xfrm>
              <a:off x="1597865" y="2565340"/>
              <a:ext cx="711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rebuchet MS" pitchFamily="34" charset="0"/>
                </a:rPr>
                <a:t>-0.5</a:t>
              </a:r>
              <a:endParaRPr lang="en-GB" dirty="0">
                <a:latin typeface="Trebuchet MS" pitchFamily="34" charset="0"/>
              </a:endParaRPr>
            </a:p>
          </p:txBody>
        </p:sp>
        <p:sp>
          <p:nvSpPr>
            <p:cNvPr id="33" name="TextovéPole 32">
              <a:extLst>
                <a:ext uri="{FF2B5EF4-FFF2-40B4-BE49-F238E27FC236}">
                  <a16:creationId xmlns:a16="http://schemas.microsoft.com/office/drawing/2014/main" id="{36AC18B5-349C-4209-A425-838C4FE62C93}"/>
                </a:ext>
              </a:extLst>
            </p:cNvPr>
            <p:cNvSpPr txBox="1"/>
            <p:nvPr/>
          </p:nvSpPr>
          <p:spPr>
            <a:xfrm>
              <a:off x="1821814" y="4274010"/>
              <a:ext cx="419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rebuchet MS" pitchFamily="34" charset="0"/>
                </a:rPr>
                <a:t>-1</a:t>
              </a:r>
              <a:endParaRPr lang="en-GB" dirty="0">
                <a:latin typeface="Trebuchet MS" pitchFamily="34" charset="0"/>
              </a:endParaRPr>
            </a:p>
          </p:txBody>
        </p:sp>
        <p:sp>
          <p:nvSpPr>
            <p:cNvPr id="36" name="TextovéPole 35">
              <a:extLst>
                <a:ext uri="{FF2B5EF4-FFF2-40B4-BE49-F238E27FC236}">
                  <a16:creationId xmlns:a16="http://schemas.microsoft.com/office/drawing/2014/main" id="{18219A06-A875-4F8C-9DC3-C1BC3C8C8916}"/>
                </a:ext>
              </a:extLst>
            </p:cNvPr>
            <p:cNvSpPr txBox="1"/>
            <p:nvPr/>
          </p:nvSpPr>
          <p:spPr>
            <a:xfrm>
              <a:off x="1609117" y="5954760"/>
              <a:ext cx="711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rebuchet MS" pitchFamily="34" charset="0"/>
                </a:rPr>
                <a:t>-1.5</a:t>
              </a:r>
              <a:endParaRPr lang="en-GB" dirty="0">
                <a:latin typeface="Trebuchet MS" pitchFamily="34" charset="0"/>
              </a:endParaRPr>
            </a:p>
          </p:txBody>
        </p:sp>
      </p:grpSp>
      <p:sp>
        <p:nvSpPr>
          <p:cNvPr id="4" name="TextovéPole 3"/>
          <p:cNvSpPr txBox="1"/>
          <p:nvPr/>
        </p:nvSpPr>
        <p:spPr>
          <a:xfrm>
            <a:off x="740100" y="189482"/>
            <a:ext cx="517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0000B4"/>
                </a:solidFill>
                <a:latin typeface="Trebuchet MS" pitchFamily="34" charset="0"/>
              </a:rPr>
              <a:t>Quantum critical effects</a:t>
            </a:r>
            <a:endParaRPr lang="en-GB" sz="3200" u="sng" dirty="0">
              <a:solidFill>
                <a:srgbClr val="0000B4"/>
              </a:solidFill>
              <a:latin typeface="Trebuchet MS" pitchFamily="34" charset="0"/>
            </a:endParaRPr>
          </a:p>
        </p:txBody>
      </p:sp>
      <p:grpSp>
        <p:nvGrpSpPr>
          <p:cNvPr id="44" name="Skupina 43">
            <a:extLst>
              <a:ext uri="{FF2B5EF4-FFF2-40B4-BE49-F238E27FC236}">
                <a16:creationId xmlns:a16="http://schemas.microsoft.com/office/drawing/2014/main" id="{7F4C71A2-937E-4B66-B36F-D982975C7CE7}"/>
              </a:ext>
            </a:extLst>
          </p:cNvPr>
          <p:cNvGrpSpPr/>
          <p:nvPr/>
        </p:nvGrpSpPr>
        <p:grpSpPr>
          <a:xfrm>
            <a:off x="27931" y="2634396"/>
            <a:ext cx="2750172" cy="1368267"/>
            <a:chOff x="1403016" y="2676280"/>
            <a:chExt cx="2750172" cy="1368267"/>
          </a:xfrm>
        </p:grpSpPr>
        <p:sp>
          <p:nvSpPr>
            <p:cNvPr id="37" name="Ovál 36">
              <a:extLst>
                <a:ext uri="{FF2B5EF4-FFF2-40B4-BE49-F238E27FC236}">
                  <a16:creationId xmlns:a16="http://schemas.microsoft.com/office/drawing/2014/main" id="{ED490718-3386-4272-BFEE-55842F17A958}"/>
                </a:ext>
              </a:extLst>
            </p:cNvPr>
            <p:cNvSpPr/>
            <p:nvPr/>
          </p:nvSpPr>
          <p:spPr>
            <a:xfrm>
              <a:off x="3309433" y="2676280"/>
              <a:ext cx="180000" cy="180000"/>
            </a:xfrm>
            <a:prstGeom prst="ellipse">
              <a:avLst/>
            </a:prstGeom>
            <a:solidFill>
              <a:srgbClr val="FFC00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ovéPole 37">
                  <a:extLst>
                    <a:ext uri="{FF2B5EF4-FFF2-40B4-BE49-F238E27FC236}">
                      <a16:creationId xmlns:a16="http://schemas.microsoft.com/office/drawing/2014/main" id="{3FA2E515-7FD6-4A84-830C-D9445682923A}"/>
                    </a:ext>
                  </a:extLst>
                </p:cNvPr>
                <p:cNvSpPr txBox="1"/>
                <p:nvPr/>
              </p:nvSpPr>
              <p:spPr>
                <a:xfrm>
                  <a:off x="1403016" y="3285878"/>
                  <a:ext cx="2750172" cy="758669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latin typeface="Trebuchet MS" pitchFamily="34" charset="0"/>
                    </a:rPr>
                    <a:t>2</a:t>
                  </a:r>
                  <a:r>
                    <a:rPr lang="en-US" sz="1600" baseline="30000" dirty="0">
                      <a:latin typeface="Trebuchet MS" pitchFamily="34" charset="0"/>
                    </a:rPr>
                    <a:t>nd</a:t>
                  </a:r>
                  <a:r>
                    <a:rPr lang="en-US" sz="1600" dirty="0">
                      <a:latin typeface="Trebuchet MS" pitchFamily="34" charset="0"/>
                    </a:rPr>
                    <a:t> order ground-state QPT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GB" sz="1600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38" name="TextovéPole 37">
                  <a:extLst>
                    <a:ext uri="{FF2B5EF4-FFF2-40B4-BE49-F238E27FC236}">
                      <a16:creationId xmlns:a16="http://schemas.microsoft.com/office/drawing/2014/main" id="{3FA2E515-7FD6-4A84-830C-D944568292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3016" y="3285878"/>
                  <a:ext cx="2750172" cy="758669"/>
                </a:xfrm>
                <a:prstGeom prst="rect">
                  <a:avLst/>
                </a:prstGeom>
                <a:blipFill>
                  <a:blip r:embed="rId5"/>
                  <a:stretch>
                    <a:fillRect l="-1330" t="-3200" b="-16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Přímá spojnice se šipkou 39">
              <a:extLst>
                <a:ext uri="{FF2B5EF4-FFF2-40B4-BE49-F238E27FC236}">
                  <a16:creationId xmlns:a16="http://schemas.microsoft.com/office/drawing/2014/main" id="{6B4ADAA2-1EBD-42B4-A3C0-A08DF215D4EF}"/>
                </a:ext>
              </a:extLst>
            </p:cNvPr>
            <p:cNvCxnSpPr>
              <a:cxnSpLocks/>
              <a:stCxn id="38" idx="0"/>
              <a:endCxn id="37" idx="3"/>
            </p:cNvCxnSpPr>
            <p:nvPr/>
          </p:nvCxnSpPr>
          <p:spPr>
            <a:xfrm flipV="1">
              <a:off x="2778102" y="2829920"/>
              <a:ext cx="557691" cy="455958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ovéPole 65">
                <a:extLst>
                  <a:ext uri="{FF2B5EF4-FFF2-40B4-BE49-F238E27FC236}">
                    <a16:creationId xmlns:a16="http://schemas.microsoft.com/office/drawing/2014/main" id="{3EC45456-AD1D-407E-AD5E-139DED046330}"/>
                  </a:ext>
                </a:extLst>
              </p:cNvPr>
              <p:cNvSpPr txBox="1"/>
              <p:nvPr/>
            </p:nvSpPr>
            <p:spPr>
              <a:xfrm>
                <a:off x="1085031" y="5529233"/>
                <a:ext cx="21778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=20,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GB" sz="1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66" name="TextovéPole 65">
                <a:extLst>
                  <a:ext uri="{FF2B5EF4-FFF2-40B4-BE49-F238E27FC236}">
                    <a16:creationId xmlns:a16="http://schemas.microsoft.com/office/drawing/2014/main" id="{3EC45456-AD1D-407E-AD5E-139DED046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031" y="5529233"/>
                <a:ext cx="2177808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ovéPole 66">
                <a:extLst>
                  <a:ext uri="{FF2B5EF4-FFF2-40B4-BE49-F238E27FC236}">
                    <a16:creationId xmlns:a16="http://schemas.microsoft.com/office/drawing/2014/main" id="{0E9BEEE7-BF74-42D6-9C4B-F78771BD6F0B}"/>
                  </a:ext>
                </a:extLst>
              </p:cNvPr>
              <p:cNvSpPr txBox="1"/>
              <p:nvPr/>
            </p:nvSpPr>
            <p:spPr>
              <a:xfrm>
                <a:off x="879697" y="5797647"/>
                <a:ext cx="29983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>
                    <a:latin typeface="Trebuchet MS" pitchFamily="34" charset="0"/>
                  </a:rPr>
                  <a:t> </a:t>
                </a:r>
                <a:r>
                  <a:rPr lang="en-GB" sz="1500" dirty="0">
                    <a:latin typeface="Trebuchet MS" pitchFamily="34" charset="0"/>
                  </a:rPr>
                  <a:t>– parity conserving case</a:t>
                </a:r>
              </a:p>
            </p:txBody>
          </p:sp>
        </mc:Choice>
        <mc:Fallback xmlns="">
          <p:sp>
            <p:nvSpPr>
              <p:cNvPr id="67" name="TextovéPole 66">
                <a:extLst>
                  <a:ext uri="{FF2B5EF4-FFF2-40B4-BE49-F238E27FC236}">
                    <a16:creationId xmlns:a16="http://schemas.microsoft.com/office/drawing/2014/main" id="{0E9BEEE7-BF74-42D6-9C4B-F78771BD6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97" y="5797647"/>
                <a:ext cx="2998358" cy="338554"/>
              </a:xfrm>
              <a:prstGeom prst="rect">
                <a:avLst/>
              </a:prstGeom>
              <a:blipFill>
                <a:blip r:embed="rId7"/>
                <a:stretch>
                  <a:fillRect b="-17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Skupina 67">
            <a:extLst>
              <a:ext uri="{FF2B5EF4-FFF2-40B4-BE49-F238E27FC236}">
                <a16:creationId xmlns:a16="http://schemas.microsoft.com/office/drawing/2014/main" id="{307869FA-5ADE-40B6-A3F3-5BE04632FBB5}"/>
              </a:ext>
            </a:extLst>
          </p:cNvPr>
          <p:cNvGrpSpPr/>
          <p:nvPr/>
        </p:nvGrpSpPr>
        <p:grpSpPr>
          <a:xfrm>
            <a:off x="2846856" y="1378292"/>
            <a:ext cx="906622" cy="1430869"/>
            <a:chOff x="3070786" y="1425411"/>
            <a:chExt cx="906622" cy="1430869"/>
          </a:xfrm>
        </p:grpSpPr>
        <p:sp>
          <p:nvSpPr>
            <p:cNvPr id="69" name="Ovál 68">
              <a:extLst>
                <a:ext uri="{FF2B5EF4-FFF2-40B4-BE49-F238E27FC236}">
                  <a16:creationId xmlns:a16="http://schemas.microsoft.com/office/drawing/2014/main" id="{04B0D264-E218-4753-8F6D-E9E2EC0053F9}"/>
                </a:ext>
              </a:extLst>
            </p:cNvPr>
            <p:cNvSpPr/>
            <p:nvPr/>
          </p:nvSpPr>
          <p:spPr>
            <a:xfrm>
              <a:off x="3309433" y="2676280"/>
              <a:ext cx="180000" cy="180000"/>
            </a:xfrm>
            <a:prstGeom prst="ellipse">
              <a:avLst/>
            </a:prstGeom>
            <a:solidFill>
              <a:srgbClr val="FFC00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ovéPole 69">
                  <a:extLst>
                    <a:ext uri="{FF2B5EF4-FFF2-40B4-BE49-F238E27FC236}">
                      <a16:creationId xmlns:a16="http://schemas.microsoft.com/office/drawing/2014/main" id="{1EFA0759-885E-47EE-A48D-994A4C640763}"/>
                    </a:ext>
                  </a:extLst>
                </p:cNvPr>
                <p:cNvSpPr txBox="1"/>
                <p:nvPr/>
              </p:nvSpPr>
              <p:spPr>
                <a:xfrm>
                  <a:off x="3070786" y="1425411"/>
                  <a:ext cx="906622" cy="601447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GB" sz="1600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70" name="TextovéPole 69">
                  <a:extLst>
                    <a:ext uri="{FF2B5EF4-FFF2-40B4-BE49-F238E27FC236}">
                      <a16:creationId xmlns:a16="http://schemas.microsoft.com/office/drawing/2014/main" id="{1EFA0759-885E-47EE-A48D-994A4C6407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0786" y="1425411"/>
                  <a:ext cx="906622" cy="60144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1" name="Přímá spojnice se šipkou 70">
              <a:extLst>
                <a:ext uri="{FF2B5EF4-FFF2-40B4-BE49-F238E27FC236}">
                  <a16:creationId xmlns:a16="http://schemas.microsoft.com/office/drawing/2014/main" id="{082B7E25-8267-4248-B665-47F8295EEC9F}"/>
                </a:ext>
              </a:extLst>
            </p:cNvPr>
            <p:cNvCxnSpPr>
              <a:cxnSpLocks/>
              <a:endCxn id="69" idx="0"/>
            </p:cNvCxnSpPr>
            <p:nvPr/>
          </p:nvCxnSpPr>
          <p:spPr>
            <a:xfrm flipH="1">
              <a:off x="3399433" y="2014210"/>
              <a:ext cx="124664" cy="66207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ovéPole 74">
            <a:extLst>
              <a:ext uri="{FF2B5EF4-FFF2-40B4-BE49-F238E27FC236}">
                <a16:creationId xmlns:a16="http://schemas.microsoft.com/office/drawing/2014/main" id="{18A0BEB8-C05B-4450-AE35-3392234D4CE7}"/>
              </a:ext>
            </a:extLst>
          </p:cNvPr>
          <p:cNvSpPr txBox="1"/>
          <p:nvPr/>
        </p:nvSpPr>
        <p:spPr>
          <a:xfrm>
            <a:off x="5524438" y="3323473"/>
            <a:ext cx="984201" cy="400110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rebuchet MS" pitchFamily="34" charset="0"/>
              </a:rPr>
              <a:t>ESQPTs</a:t>
            </a:r>
            <a:endParaRPr lang="en-GB" sz="2000" dirty="0">
              <a:latin typeface="Trebuchet MS" pitchFamily="34" charset="0"/>
            </a:endParaRPr>
          </a:p>
        </p:txBody>
      </p:sp>
      <p:cxnSp>
        <p:nvCxnSpPr>
          <p:cNvPr id="77" name="Přímá spojnice se šipkou 76">
            <a:extLst>
              <a:ext uri="{FF2B5EF4-FFF2-40B4-BE49-F238E27FC236}">
                <a16:creationId xmlns:a16="http://schemas.microsoft.com/office/drawing/2014/main" id="{563756AB-C798-4080-B3FF-DEBFF5D8BFED}"/>
              </a:ext>
            </a:extLst>
          </p:cNvPr>
          <p:cNvCxnSpPr>
            <a:cxnSpLocks/>
          </p:cNvCxnSpPr>
          <p:nvPr/>
        </p:nvCxnSpPr>
        <p:spPr>
          <a:xfrm>
            <a:off x="5970916" y="3695663"/>
            <a:ext cx="6980" cy="1734896"/>
          </a:xfrm>
          <a:prstGeom prst="straightConnector1">
            <a:avLst/>
          </a:prstGeom>
          <a:ln w="25400">
            <a:solidFill>
              <a:srgbClr val="00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se šipkou 79">
            <a:extLst>
              <a:ext uri="{FF2B5EF4-FFF2-40B4-BE49-F238E27FC236}">
                <a16:creationId xmlns:a16="http://schemas.microsoft.com/office/drawing/2014/main" id="{A26B8B5E-4AE1-4CD2-AFE4-7F680AC3096A}"/>
              </a:ext>
            </a:extLst>
          </p:cNvPr>
          <p:cNvCxnSpPr>
            <a:cxnSpLocks/>
          </p:cNvCxnSpPr>
          <p:nvPr/>
        </p:nvCxnSpPr>
        <p:spPr>
          <a:xfrm flipV="1">
            <a:off x="5969871" y="2719161"/>
            <a:ext cx="0" cy="622669"/>
          </a:xfrm>
          <a:prstGeom prst="straightConnector1">
            <a:avLst/>
          </a:prstGeom>
          <a:ln w="25400">
            <a:solidFill>
              <a:srgbClr val="00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>
            <a:extLst>
              <a:ext uri="{FF2B5EF4-FFF2-40B4-BE49-F238E27FC236}">
                <a16:creationId xmlns:a16="http://schemas.microsoft.com/office/drawing/2014/main" id="{E8B38AE6-506E-467C-B87F-20B30CA2FA9F}"/>
              </a:ext>
            </a:extLst>
          </p:cNvPr>
          <p:cNvSpPr txBox="1"/>
          <p:nvPr/>
        </p:nvSpPr>
        <p:spPr>
          <a:xfrm>
            <a:off x="4160187" y="1119914"/>
            <a:ext cx="227669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rebuchet MS" pitchFamily="34" charset="0"/>
              </a:rPr>
              <a:t>Energy level dynamics</a:t>
            </a:r>
            <a:endParaRPr lang="en-GB" sz="16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411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kupina 99">
            <a:extLst>
              <a:ext uri="{FF2B5EF4-FFF2-40B4-BE49-F238E27FC236}">
                <a16:creationId xmlns:a16="http://schemas.microsoft.com/office/drawing/2014/main" id="{B61A5605-38AD-4B2D-BD4B-B8BF5FF8B761}"/>
              </a:ext>
            </a:extLst>
          </p:cNvPr>
          <p:cNvGrpSpPr/>
          <p:nvPr/>
        </p:nvGrpSpPr>
        <p:grpSpPr>
          <a:xfrm>
            <a:off x="6833474" y="3419910"/>
            <a:ext cx="5109567" cy="3432791"/>
            <a:chOff x="6833474" y="3419910"/>
            <a:chExt cx="5109567" cy="3432791"/>
          </a:xfrm>
        </p:grpSpPr>
        <p:pic>
          <p:nvPicPr>
            <p:cNvPr id="58" name="Obrázek 57">
              <a:extLst>
                <a:ext uri="{FF2B5EF4-FFF2-40B4-BE49-F238E27FC236}">
                  <a16:creationId xmlns:a16="http://schemas.microsoft.com/office/drawing/2014/main" id="{B5968D13-A1B3-433F-BE87-C8F8408AF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3474" y="3792913"/>
              <a:ext cx="4980435" cy="30597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ovéPole 63">
                  <a:extLst>
                    <a:ext uri="{FF2B5EF4-FFF2-40B4-BE49-F238E27FC236}">
                      <a16:creationId xmlns:a16="http://schemas.microsoft.com/office/drawing/2014/main" id="{C921185D-7D7D-4DDD-B9B3-2B27F94F56E4}"/>
                    </a:ext>
                  </a:extLst>
                </p:cNvPr>
                <p:cNvSpPr txBox="1"/>
                <p:nvPr/>
              </p:nvSpPr>
              <p:spPr>
                <a:xfrm>
                  <a:off x="6847528" y="3419910"/>
                  <a:ext cx="2987505" cy="446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rgbClr val="0000B4"/>
                      </a:solidFill>
                      <a:latin typeface="Trebuchet MS" pitchFamily="34" charset="0"/>
                    </a:rPr>
                    <a:t>Stationary points at </a:t>
                  </a:r>
                  <a14:m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00B4"/>
                          </a:solidFill>
                          <a:latin typeface="Cambria Math" panose="02040503050406030204" pitchFamily="18" charset="0"/>
                        </a:rPr>
                        <m:t>𝜺</m:t>
                      </m:r>
                      <m:r>
                        <a:rPr lang="en-US" sz="1600" b="1" i="1" smtClean="0">
                          <a:solidFill>
                            <a:srgbClr val="0000B4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b="1" i="1" smtClean="0">
                              <a:solidFill>
                                <a:srgbClr val="0000B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rgbClr val="0000B4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rgbClr val="0000B4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lang="en-GB" sz="1600" b="1" dirty="0">
                    <a:solidFill>
                      <a:srgbClr val="0000B4"/>
                    </a:solidFill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64" name="TextovéPole 63">
                  <a:extLst>
                    <a:ext uri="{FF2B5EF4-FFF2-40B4-BE49-F238E27FC236}">
                      <a16:creationId xmlns:a16="http://schemas.microsoft.com/office/drawing/2014/main" id="{C921185D-7D7D-4DDD-B9B3-2B27F94F56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7528" y="3419910"/>
                  <a:ext cx="2987505" cy="446789"/>
                </a:xfrm>
                <a:prstGeom prst="rect">
                  <a:avLst/>
                </a:prstGeom>
                <a:blipFill>
                  <a:blip r:embed="rId4"/>
                  <a:stretch>
                    <a:fillRect l="-1020" b="-411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TextovéPole 64">
              <a:extLst>
                <a:ext uri="{FF2B5EF4-FFF2-40B4-BE49-F238E27FC236}">
                  <a16:creationId xmlns:a16="http://schemas.microsoft.com/office/drawing/2014/main" id="{3607AE34-280F-4063-AD35-1149A836617D}"/>
                </a:ext>
              </a:extLst>
            </p:cNvPr>
            <p:cNvSpPr txBox="1"/>
            <p:nvPr/>
          </p:nvSpPr>
          <p:spPr>
            <a:xfrm>
              <a:off x="11049582" y="3841773"/>
              <a:ext cx="89345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rebuchet MS" pitchFamily="34" charset="0"/>
                </a:rPr>
                <a:t>Hessian</a:t>
              </a:r>
              <a:endParaRPr lang="en-GB" sz="1600" dirty="0">
                <a:latin typeface="Trebuchet MS" pitchFamily="34" charset="0"/>
              </a:endParaRPr>
            </a:p>
          </p:txBody>
        </p:sp>
      </p:grpSp>
      <p:grpSp>
        <p:nvGrpSpPr>
          <p:cNvPr id="45" name="Skupina 44">
            <a:extLst>
              <a:ext uri="{FF2B5EF4-FFF2-40B4-BE49-F238E27FC236}">
                <a16:creationId xmlns:a16="http://schemas.microsoft.com/office/drawing/2014/main" id="{471D8515-DCBC-4880-B487-B9F7042BA6D9}"/>
              </a:ext>
            </a:extLst>
          </p:cNvPr>
          <p:cNvGrpSpPr/>
          <p:nvPr/>
        </p:nvGrpSpPr>
        <p:grpSpPr>
          <a:xfrm>
            <a:off x="-27912" y="830094"/>
            <a:ext cx="6729832" cy="5877286"/>
            <a:chOff x="1347173" y="871978"/>
            <a:chExt cx="6729832" cy="5877286"/>
          </a:xfrm>
        </p:grpSpPr>
        <p:pic>
          <p:nvPicPr>
            <p:cNvPr id="27" name="Obrázek 26">
              <a:extLst>
                <a:ext uri="{FF2B5EF4-FFF2-40B4-BE49-F238E27FC236}">
                  <a16:creationId xmlns:a16="http://schemas.microsoft.com/office/drawing/2014/main" id="{E08CF309-DB4B-4400-9858-55A82B52D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66328" y="941778"/>
              <a:ext cx="6010677" cy="580748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ovéPole 10">
                  <a:extLst>
                    <a:ext uri="{FF2B5EF4-FFF2-40B4-BE49-F238E27FC236}">
                      <a16:creationId xmlns:a16="http://schemas.microsoft.com/office/drawing/2014/main" id="{9A1BCD72-D7FA-4275-92CE-7C28F96ABE52}"/>
                    </a:ext>
                  </a:extLst>
                </p:cNvPr>
                <p:cNvSpPr txBox="1"/>
                <p:nvPr/>
              </p:nvSpPr>
              <p:spPr>
                <a:xfrm>
                  <a:off x="1347173" y="1591474"/>
                  <a:ext cx="906644" cy="5820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≡</m:t>
                        </m:r>
                        <m:f>
                          <m:fPr>
                            <m:ctrlP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den>
                        </m:f>
                      </m:oMath>
                    </m:oMathPara>
                  </a14:m>
                  <a:endParaRPr lang="en-GB" sz="1700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11" name="TextovéPole 10">
                  <a:extLst>
                    <a:ext uri="{FF2B5EF4-FFF2-40B4-BE49-F238E27FC236}">
                      <a16:creationId xmlns:a16="http://schemas.microsoft.com/office/drawing/2014/main" id="{9A1BCD72-D7FA-4275-92CE-7C28F96ABE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7173" y="1591474"/>
                  <a:ext cx="906644" cy="58208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TextovéPole 30">
              <a:extLst>
                <a:ext uri="{FF2B5EF4-FFF2-40B4-BE49-F238E27FC236}">
                  <a16:creationId xmlns:a16="http://schemas.microsoft.com/office/drawing/2014/main" id="{DFA5CFD6-5E76-466E-9016-59A3F0794BF7}"/>
                </a:ext>
              </a:extLst>
            </p:cNvPr>
            <p:cNvSpPr txBox="1"/>
            <p:nvPr/>
          </p:nvSpPr>
          <p:spPr>
            <a:xfrm>
              <a:off x="1877657" y="871978"/>
              <a:ext cx="2445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rebuchet MS" pitchFamily="34" charset="0"/>
                </a:rPr>
                <a:t>0</a:t>
              </a:r>
              <a:endParaRPr lang="en-GB" dirty="0">
                <a:latin typeface="Trebuchet MS" pitchFamily="34" charset="0"/>
              </a:endParaRPr>
            </a:p>
          </p:txBody>
        </p:sp>
        <p:sp>
          <p:nvSpPr>
            <p:cNvPr id="32" name="TextovéPole 31">
              <a:extLst>
                <a:ext uri="{FF2B5EF4-FFF2-40B4-BE49-F238E27FC236}">
                  <a16:creationId xmlns:a16="http://schemas.microsoft.com/office/drawing/2014/main" id="{CCEB6AC0-E0A7-479E-8EA1-8C52E478277E}"/>
                </a:ext>
              </a:extLst>
            </p:cNvPr>
            <p:cNvSpPr txBox="1"/>
            <p:nvPr/>
          </p:nvSpPr>
          <p:spPr>
            <a:xfrm>
              <a:off x="1597865" y="2565340"/>
              <a:ext cx="711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rebuchet MS" pitchFamily="34" charset="0"/>
                </a:rPr>
                <a:t>-0.5</a:t>
              </a:r>
              <a:endParaRPr lang="en-GB" dirty="0">
                <a:latin typeface="Trebuchet MS" pitchFamily="34" charset="0"/>
              </a:endParaRPr>
            </a:p>
          </p:txBody>
        </p:sp>
        <p:sp>
          <p:nvSpPr>
            <p:cNvPr id="33" name="TextovéPole 32">
              <a:extLst>
                <a:ext uri="{FF2B5EF4-FFF2-40B4-BE49-F238E27FC236}">
                  <a16:creationId xmlns:a16="http://schemas.microsoft.com/office/drawing/2014/main" id="{36AC18B5-349C-4209-A425-838C4FE62C93}"/>
                </a:ext>
              </a:extLst>
            </p:cNvPr>
            <p:cNvSpPr txBox="1"/>
            <p:nvPr/>
          </p:nvSpPr>
          <p:spPr>
            <a:xfrm>
              <a:off x="1821814" y="4274010"/>
              <a:ext cx="419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rebuchet MS" pitchFamily="34" charset="0"/>
                </a:rPr>
                <a:t>-1</a:t>
              </a:r>
              <a:endParaRPr lang="en-GB" dirty="0">
                <a:latin typeface="Trebuchet MS" pitchFamily="34" charset="0"/>
              </a:endParaRPr>
            </a:p>
          </p:txBody>
        </p:sp>
        <p:sp>
          <p:nvSpPr>
            <p:cNvPr id="36" name="TextovéPole 35">
              <a:extLst>
                <a:ext uri="{FF2B5EF4-FFF2-40B4-BE49-F238E27FC236}">
                  <a16:creationId xmlns:a16="http://schemas.microsoft.com/office/drawing/2014/main" id="{18219A06-A875-4F8C-9DC3-C1BC3C8C8916}"/>
                </a:ext>
              </a:extLst>
            </p:cNvPr>
            <p:cNvSpPr txBox="1"/>
            <p:nvPr/>
          </p:nvSpPr>
          <p:spPr>
            <a:xfrm>
              <a:off x="1609117" y="5954760"/>
              <a:ext cx="711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rebuchet MS" pitchFamily="34" charset="0"/>
                </a:rPr>
                <a:t>-1.5</a:t>
              </a:r>
              <a:endParaRPr lang="en-GB" dirty="0">
                <a:latin typeface="Trebuchet MS" pitchFamily="34" charset="0"/>
              </a:endParaRPr>
            </a:p>
          </p:txBody>
        </p:sp>
      </p:grpSp>
      <p:grpSp>
        <p:nvGrpSpPr>
          <p:cNvPr id="93" name="Skupina 92">
            <a:extLst>
              <a:ext uri="{FF2B5EF4-FFF2-40B4-BE49-F238E27FC236}">
                <a16:creationId xmlns:a16="http://schemas.microsoft.com/office/drawing/2014/main" id="{5B2B8B48-FEFE-459A-B541-AF9D68AA081D}"/>
              </a:ext>
            </a:extLst>
          </p:cNvPr>
          <p:cNvGrpSpPr/>
          <p:nvPr/>
        </p:nvGrpSpPr>
        <p:grpSpPr>
          <a:xfrm>
            <a:off x="906652" y="1004632"/>
            <a:ext cx="4558815" cy="4123066"/>
            <a:chOff x="906652" y="1004632"/>
            <a:chExt cx="4558815" cy="4123066"/>
          </a:xfrm>
        </p:grpSpPr>
        <p:pic>
          <p:nvPicPr>
            <p:cNvPr id="30" name="Obrázek 29">
              <a:extLst>
                <a:ext uri="{FF2B5EF4-FFF2-40B4-BE49-F238E27FC236}">
                  <a16:creationId xmlns:a16="http://schemas.microsoft.com/office/drawing/2014/main" id="{4094154A-EDDC-4F85-B1A5-EF89F148A5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176"/>
            <a:stretch/>
          </p:blipFill>
          <p:spPr>
            <a:xfrm>
              <a:off x="906652" y="1004632"/>
              <a:ext cx="4558815" cy="4123066"/>
            </a:xfrm>
            <a:prstGeom prst="rect">
              <a:avLst/>
            </a:prstGeom>
          </p:spPr>
        </p:pic>
        <p:sp>
          <p:nvSpPr>
            <p:cNvPr id="92" name="TextovéPole 91">
              <a:extLst>
                <a:ext uri="{FF2B5EF4-FFF2-40B4-BE49-F238E27FC236}">
                  <a16:creationId xmlns:a16="http://schemas.microsoft.com/office/drawing/2014/main" id="{6ADDB875-D4C7-4720-8C28-B4D693FE59C0}"/>
                </a:ext>
              </a:extLst>
            </p:cNvPr>
            <p:cNvSpPr txBox="1"/>
            <p:nvPr/>
          </p:nvSpPr>
          <p:spPr>
            <a:xfrm>
              <a:off x="3303349" y="1033440"/>
              <a:ext cx="21202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Trebuchet MS" pitchFamily="34" charset="0"/>
                </a:rPr>
                <a:t>Smooth level density</a:t>
              </a:r>
              <a:endParaRPr lang="en-GB" sz="1600" dirty="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</p:grpSp>
      <p:sp>
        <p:nvSpPr>
          <p:cNvPr id="4" name="TextovéPole 3"/>
          <p:cNvSpPr txBox="1"/>
          <p:nvPr/>
        </p:nvSpPr>
        <p:spPr>
          <a:xfrm>
            <a:off x="740100" y="189482"/>
            <a:ext cx="517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0000B4"/>
                </a:solidFill>
                <a:latin typeface="Trebuchet MS" pitchFamily="34" charset="0"/>
              </a:rPr>
              <a:t>Quantum critical effects</a:t>
            </a:r>
            <a:endParaRPr lang="en-GB" sz="3200" u="sng" dirty="0">
              <a:solidFill>
                <a:srgbClr val="0000B4"/>
              </a:solidFill>
              <a:latin typeface="Trebuchet MS" pitchFamily="34" charset="0"/>
            </a:endParaRPr>
          </a:p>
        </p:txBody>
      </p:sp>
      <p:grpSp>
        <p:nvGrpSpPr>
          <p:cNvPr id="44" name="Skupina 43">
            <a:extLst>
              <a:ext uri="{FF2B5EF4-FFF2-40B4-BE49-F238E27FC236}">
                <a16:creationId xmlns:a16="http://schemas.microsoft.com/office/drawing/2014/main" id="{7F4C71A2-937E-4B66-B36F-D982975C7CE7}"/>
              </a:ext>
            </a:extLst>
          </p:cNvPr>
          <p:cNvGrpSpPr/>
          <p:nvPr/>
        </p:nvGrpSpPr>
        <p:grpSpPr>
          <a:xfrm>
            <a:off x="27931" y="2634396"/>
            <a:ext cx="2750172" cy="1368267"/>
            <a:chOff x="1403016" y="2676280"/>
            <a:chExt cx="2750172" cy="1368267"/>
          </a:xfrm>
        </p:grpSpPr>
        <p:sp>
          <p:nvSpPr>
            <p:cNvPr id="37" name="Ovál 36">
              <a:extLst>
                <a:ext uri="{FF2B5EF4-FFF2-40B4-BE49-F238E27FC236}">
                  <a16:creationId xmlns:a16="http://schemas.microsoft.com/office/drawing/2014/main" id="{ED490718-3386-4272-BFEE-55842F17A958}"/>
                </a:ext>
              </a:extLst>
            </p:cNvPr>
            <p:cNvSpPr/>
            <p:nvPr/>
          </p:nvSpPr>
          <p:spPr>
            <a:xfrm>
              <a:off x="3309433" y="2676280"/>
              <a:ext cx="180000" cy="180000"/>
            </a:xfrm>
            <a:prstGeom prst="ellipse">
              <a:avLst/>
            </a:prstGeom>
            <a:solidFill>
              <a:srgbClr val="FFC00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ovéPole 37">
                  <a:extLst>
                    <a:ext uri="{FF2B5EF4-FFF2-40B4-BE49-F238E27FC236}">
                      <a16:creationId xmlns:a16="http://schemas.microsoft.com/office/drawing/2014/main" id="{3FA2E515-7FD6-4A84-830C-D9445682923A}"/>
                    </a:ext>
                  </a:extLst>
                </p:cNvPr>
                <p:cNvSpPr txBox="1"/>
                <p:nvPr/>
              </p:nvSpPr>
              <p:spPr>
                <a:xfrm>
                  <a:off x="1403016" y="3285878"/>
                  <a:ext cx="2750172" cy="758669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latin typeface="Trebuchet MS" pitchFamily="34" charset="0"/>
                    </a:rPr>
                    <a:t>2</a:t>
                  </a:r>
                  <a:r>
                    <a:rPr lang="en-US" sz="1600" baseline="30000" dirty="0">
                      <a:latin typeface="Trebuchet MS" pitchFamily="34" charset="0"/>
                    </a:rPr>
                    <a:t>nd</a:t>
                  </a:r>
                  <a:r>
                    <a:rPr lang="en-US" sz="1600" dirty="0">
                      <a:latin typeface="Trebuchet MS" pitchFamily="34" charset="0"/>
                    </a:rPr>
                    <a:t> order ground-state QPT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GB" sz="1600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38" name="TextovéPole 37">
                  <a:extLst>
                    <a:ext uri="{FF2B5EF4-FFF2-40B4-BE49-F238E27FC236}">
                      <a16:creationId xmlns:a16="http://schemas.microsoft.com/office/drawing/2014/main" id="{3FA2E515-7FD6-4A84-830C-D944568292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3016" y="3285878"/>
                  <a:ext cx="2750172" cy="758669"/>
                </a:xfrm>
                <a:prstGeom prst="rect">
                  <a:avLst/>
                </a:prstGeom>
                <a:blipFill>
                  <a:blip r:embed="rId8"/>
                  <a:stretch>
                    <a:fillRect l="-1330" t="-3200" b="-16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Přímá spojnice se šipkou 39">
              <a:extLst>
                <a:ext uri="{FF2B5EF4-FFF2-40B4-BE49-F238E27FC236}">
                  <a16:creationId xmlns:a16="http://schemas.microsoft.com/office/drawing/2014/main" id="{6B4ADAA2-1EBD-42B4-A3C0-A08DF215D4EF}"/>
                </a:ext>
              </a:extLst>
            </p:cNvPr>
            <p:cNvCxnSpPr>
              <a:cxnSpLocks/>
              <a:stCxn id="38" idx="0"/>
              <a:endCxn id="37" idx="3"/>
            </p:cNvCxnSpPr>
            <p:nvPr/>
          </p:nvCxnSpPr>
          <p:spPr>
            <a:xfrm flipV="1">
              <a:off x="2778102" y="2829920"/>
              <a:ext cx="557691" cy="455958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ovéPole 65">
                <a:extLst>
                  <a:ext uri="{FF2B5EF4-FFF2-40B4-BE49-F238E27FC236}">
                    <a16:creationId xmlns:a16="http://schemas.microsoft.com/office/drawing/2014/main" id="{3EC45456-AD1D-407E-AD5E-139DED046330}"/>
                  </a:ext>
                </a:extLst>
              </p:cNvPr>
              <p:cNvSpPr txBox="1"/>
              <p:nvPr/>
            </p:nvSpPr>
            <p:spPr>
              <a:xfrm>
                <a:off x="1085031" y="5529233"/>
                <a:ext cx="21778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=20,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GB" sz="1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66" name="TextovéPole 65">
                <a:extLst>
                  <a:ext uri="{FF2B5EF4-FFF2-40B4-BE49-F238E27FC236}">
                    <a16:creationId xmlns:a16="http://schemas.microsoft.com/office/drawing/2014/main" id="{3EC45456-AD1D-407E-AD5E-139DED046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031" y="5529233"/>
                <a:ext cx="2177808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ovéPole 66">
                <a:extLst>
                  <a:ext uri="{FF2B5EF4-FFF2-40B4-BE49-F238E27FC236}">
                    <a16:creationId xmlns:a16="http://schemas.microsoft.com/office/drawing/2014/main" id="{0E9BEEE7-BF74-42D6-9C4B-F78771BD6F0B}"/>
                  </a:ext>
                </a:extLst>
              </p:cNvPr>
              <p:cNvSpPr txBox="1"/>
              <p:nvPr/>
            </p:nvSpPr>
            <p:spPr>
              <a:xfrm>
                <a:off x="879697" y="5797647"/>
                <a:ext cx="29983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>
                    <a:latin typeface="Trebuchet MS" pitchFamily="34" charset="0"/>
                  </a:rPr>
                  <a:t> </a:t>
                </a:r>
                <a:r>
                  <a:rPr lang="en-GB" sz="1500" dirty="0">
                    <a:latin typeface="Trebuchet MS" pitchFamily="34" charset="0"/>
                  </a:rPr>
                  <a:t>– parity conserving case</a:t>
                </a:r>
              </a:p>
            </p:txBody>
          </p:sp>
        </mc:Choice>
        <mc:Fallback xmlns="">
          <p:sp>
            <p:nvSpPr>
              <p:cNvPr id="67" name="TextovéPole 66">
                <a:extLst>
                  <a:ext uri="{FF2B5EF4-FFF2-40B4-BE49-F238E27FC236}">
                    <a16:creationId xmlns:a16="http://schemas.microsoft.com/office/drawing/2014/main" id="{0E9BEEE7-BF74-42D6-9C4B-F78771BD6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97" y="5797647"/>
                <a:ext cx="2998358" cy="338554"/>
              </a:xfrm>
              <a:prstGeom prst="rect">
                <a:avLst/>
              </a:prstGeom>
              <a:blipFill>
                <a:blip r:embed="rId10"/>
                <a:stretch>
                  <a:fillRect b="-17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Skupina 67">
            <a:extLst>
              <a:ext uri="{FF2B5EF4-FFF2-40B4-BE49-F238E27FC236}">
                <a16:creationId xmlns:a16="http://schemas.microsoft.com/office/drawing/2014/main" id="{307869FA-5ADE-40B6-A3F3-5BE04632FBB5}"/>
              </a:ext>
            </a:extLst>
          </p:cNvPr>
          <p:cNvGrpSpPr/>
          <p:nvPr/>
        </p:nvGrpSpPr>
        <p:grpSpPr>
          <a:xfrm>
            <a:off x="2846856" y="1378292"/>
            <a:ext cx="906622" cy="1430869"/>
            <a:chOff x="3070786" y="1425411"/>
            <a:chExt cx="906622" cy="1430869"/>
          </a:xfrm>
        </p:grpSpPr>
        <p:sp>
          <p:nvSpPr>
            <p:cNvPr id="69" name="Ovál 68">
              <a:extLst>
                <a:ext uri="{FF2B5EF4-FFF2-40B4-BE49-F238E27FC236}">
                  <a16:creationId xmlns:a16="http://schemas.microsoft.com/office/drawing/2014/main" id="{04B0D264-E218-4753-8F6D-E9E2EC0053F9}"/>
                </a:ext>
              </a:extLst>
            </p:cNvPr>
            <p:cNvSpPr/>
            <p:nvPr/>
          </p:nvSpPr>
          <p:spPr>
            <a:xfrm>
              <a:off x="3309433" y="2676280"/>
              <a:ext cx="180000" cy="180000"/>
            </a:xfrm>
            <a:prstGeom prst="ellipse">
              <a:avLst/>
            </a:prstGeom>
            <a:solidFill>
              <a:srgbClr val="FFC00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ovéPole 69">
                  <a:extLst>
                    <a:ext uri="{FF2B5EF4-FFF2-40B4-BE49-F238E27FC236}">
                      <a16:creationId xmlns:a16="http://schemas.microsoft.com/office/drawing/2014/main" id="{1EFA0759-885E-47EE-A48D-994A4C640763}"/>
                    </a:ext>
                  </a:extLst>
                </p:cNvPr>
                <p:cNvSpPr txBox="1"/>
                <p:nvPr/>
              </p:nvSpPr>
              <p:spPr>
                <a:xfrm>
                  <a:off x="3070786" y="1425411"/>
                  <a:ext cx="906622" cy="601447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GB" sz="1600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70" name="TextovéPole 69">
                  <a:extLst>
                    <a:ext uri="{FF2B5EF4-FFF2-40B4-BE49-F238E27FC236}">
                      <a16:creationId xmlns:a16="http://schemas.microsoft.com/office/drawing/2014/main" id="{1EFA0759-885E-47EE-A48D-994A4C6407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0786" y="1425411"/>
                  <a:ext cx="906622" cy="60144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1" name="Přímá spojnice se šipkou 70">
              <a:extLst>
                <a:ext uri="{FF2B5EF4-FFF2-40B4-BE49-F238E27FC236}">
                  <a16:creationId xmlns:a16="http://schemas.microsoft.com/office/drawing/2014/main" id="{082B7E25-8267-4248-B665-47F8295EEC9F}"/>
                </a:ext>
              </a:extLst>
            </p:cNvPr>
            <p:cNvCxnSpPr>
              <a:cxnSpLocks/>
              <a:endCxn id="69" idx="0"/>
            </p:cNvCxnSpPr>
            <p:nvPr/>
          </p:nvCxnSpPr>
          <p:spPr>
            <a:xfrm flipH="1">
              <a:off x="3399433" y="2014210"/>
              <a:ext cx="124664" cy="66207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ovéPole 74">
            <a:extLst>
              <a:ext uri="{FF2B5EF4-FFF2-40B4-BE49-F238E27FC236}">
                <a16:creationId xmlns:a16="http://schemas.microsoft.com/office/drawing/2014/main" id="{18A0BEB8-C05B-4450-AE35-3392234D4CE7}"/>
              </a:ext>
            </a:extLst>
          </p:cNvPr>
          <p:cNvSpPr txBox="1"/>
          <p:nvPr/>
        </p:nvSpPr>
        <p:spPr>
          <a:xfrm>
            <a:off x="5524438" y="3323473"/>
            <a:ext cx="984201" cy="400110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rebuchet MS" pitchFamily="34" charset="0"/>
              </a:rPr>
              <a:t>ESQPTs</a:t>
            </a:r>
            <a:endParaRPr lang="en-GB" sz="2000" dirty="0">
              <a:latin typeface="Trebuchet MS" pitchFamily="34" charset="0"/>
            </a:endParaRPr>
          </a:p>
        </p:txBody>
      </p:sp>
      <p:cxnSp>
        <p:nvCxnSpPr>
          <p:cNvPr id="77" name="Přímá spojnice se šipkou 76">
            <a:extLst>
              <a:ext uri="{FF2B5EF4-FFF2-40B4-BE49-F238E27FC236}">
                <a16:creationId xmlns:a16="http://schemas.microsoft.com/office/drawing/2014/main" id="{563756AB-C798-4080-B3FF-DEBFF5D8BFED}"/>
              </a:ext>
            </a:extLst>
          </p:cNvPr>
          <p:cNvCxnSpPr>
            <a:cxnSpLocks/>
          </p:cNvCxnSpPr>
          <p:nvPr/>
        </p:nvCxnSpPr>
        <p:spPr>
          <a:xfrm>
            <a:off x="5970916" y="3695663"/>
            <a:ext cx="6980" cy="1734896"/>
          </a:xfrm>
          <a:prstGeom prst="straightConnector1">
            <a:avLst/>
          </a:prstGeom>
          <a:ln w="25400">
            <a:solidFill>
              <a:srgbClr val="00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se šipkou 79">
            <a:extLst>
              <a:ext uri="{FF2B5EF4-FFF2-40B4-BE49-F238E27FC236}">
                <a16:creationId xmlns:a16="http://schemas.microsoft.com/office/drawing/2014/main" id="{A26B8B5E-4AE1-4CD2-AFE4-7F680AC3096A}"/>
              </a:ext>
            </a:extLst>
          </p:cNvPr>
          <p:cNvCxnSpPr>
            <a:cxnSpLocks/>
          </p:cNvCxnSpPr>
          <p:nvPr/>
        </p:nvCxnSpPr>
        <p:spPr>
          <a:xfrm flipV="1">
            <a:off x="5969871" y="2719161"/>
            <a:ext cx="0" cy="622669"/>
          </a:xfrm>
          <a:prstGeom prst="straightConnector1">
            <a:avLst/>
          </a:prstGeom>
          <a:ln w="25400">
            <a:solidFill>
              <a:srgbClr val="00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Skupina 100">
            <a:extLst>
              <a:ext uri="{FF2B5EF4-FFF2-40B4-BE49-F238E27FC236}">
                <a16:creationId xmlns:a16="http://schemas.microsoft.com/office/drawing/2014/main" id="{0129D6BC-2E5C-47E7-A8E6-4FBAB80D471F}"/>
              </a:ext>
            </a:extLst>
          </p:cNvPr>
          <p:cNvGrpSpPr/>
          <p:nvPr/>
        </p:nvGrpSpPr>
        <p:grpSpPr>
          <a:xfrm>
            <a:off x="7348057" y="3952537"/>
            <a:ext cx="1140584" cy="1737564"/>
            <a:chOff x="7348057" y="3952537"/>
            <a:chExt cx="1140584" cy="1737564"/>
          </a:xfrm>
        </p:grpSpPr>
        <p:pic>
          <p:nvPicPr>
            <p:cNvPr id="61" name="Obrázek 60">
              <a:extLst>
                <a:ext uri="{FF2B5EF4-FFF2-40B4-BE49-F238E27FC236}">
                  <a16:creationId xmlns:a16="http://schemas.microsoft.com/office/drawing/2014/main" id="{F85E18D9-42CE-4041-9148-EF6CB94C3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348057" y="3952537"/>
              <a:ext cx="1074420" cy="1048702"/>
            </a:xfrm>
            <a:prstGeom prst="rect">
              <a:avLst/>
            </a:prstGeom>
          </p:spPr>
        </p:pic>
        <p:sp>
          <p:nvSpPr>
            <p:cNvPr id="89" name="TextovéPole 88">
              <a:extLst>
                <a:ext uri="{FF2B5EF4-FFF2-40B4-BE49-F238E27FC236}">
                  <a16:creationId xmlns:a16="http://schemas.microsoft.com/office/drawing/2014/main" id="{82D3EEEF-0C92-4717-8F02-69C2C3686E84}"/>
                </a:ext>
              </a:extLst>
            </p:cNvPr>
            <p:cNvSpPr txBox="1"/>
            <p:nvPr/>
          </p:nvSpPr>
          <p:spPr>
            <a:xfrm>
              <a:off x="7390336" y="5366936"/>
              <a:ext cx="109830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chemeClr val="bg1"/>
                  </a:solidFill>
                  <a:latin typeface="Trebuchet MS" pitchFamily="34" charset="0"/>
                </a:rPr>
                <a:t>minimum</a:t>
              </a:r>
              <a:endParaRPr lang="en-GB" sz="1500" b="1" dirty="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102" name="Skupina 101">
            <a:extLst>
              <a:ext uri="{FF2B5EF4-FFF2-40B4-BE49-F238E27FC236}">
                <a16:creationId xmlns:a16="http://schemas.microsoft.com/office/drawing/2014/main" id="{09CCF8A5-8822-4BF0-B91D-132E9D98EEA8}"/>
              </a:ext>
            </a:extLst>
          </p:cNvPr>
          <p:cNvGrpSpPr/>
          <p:nvPr/>
        </p:nvGrpSpPr>
        <p:grpSpPr>
          <a:xfrm>
            <a:off x="8599794" y="4657324"/>
            <a:ext cx="1916480" cy="1048703"/>
            <a:chOff x="8599794" y="4657324"/>
            <a:chExt cx="1916480" cy="1048703"/>
          </a:xfrm>
        </p:grpSpPr>
        <p:pic>
          <p:nvPicPr>
            <p:cNvPr id="62" name="Obrázek 61">
              <a:extLst>
                <a:ext uri="{FF2B5EF4-FFF2-40B4-BE49-F238E27FC236}">
                  <a16:creationId xmlns:a16="http://schemas.microsoft.com/office/drawing/2014/main" id="{6AD094C0-B487-4A93-A05A-1675CEB715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-2628" t="1067" r="2628" b="1067"/>
            <a:stretch/>
          </p:blipFill>
          <p:spPr>
            <a:xfrm>
              <a:off x="8599794" y="4657324"/>
              <a:ext cx="1017270" cy="1048703"/>
            </a:xfrm>
            <a:prstGeom prst="rect">
              <a:avLst/>
            </a:prstGeom>
          </p:spPr>
        </p:pic>
        <p:sp>
          <p:nvSpPr>
            <p:cNvPr id="90" name="TextovéPole 89">
              <a:extLst>
                <a:ext uri="{FF2B5EF4-FFF2-40B4-BE49-F238E27FC236}">
                  <a16:creationId xmlns:a16="http://schemas.microsoft.com/office/drawing/2014/main" id="{FF1F5BA3-1FEE-42D4-9E67-E84E67391A72}"/>
                </a:ext>
              </a:extLst>
            </p:cNvPr>
            <p:cNvSpPr txBox="1"/>
            <p:nvPr/>
          </p:nvSpPr>
          <p:spPr>
            <a:xfrm>
              <a:off x="9726047" y="4975562"/>
              <a:ext cx="79022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chemeClr val="bg1"/>
                  </a:solidFill>
                  <a:latin typeface="Trebuchet MS" pitchFamily="34" charset="0"/>
                </a:rPr>
                <a:t>saddle</a:t>
              </a:r>
              <a:endParaRPr lang="en-GB" sz="1500" b="1" dirty="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103" name="Skupina 102">
            <a:extLst>
              <a:ext uri="{FF2B5EF4-FFF2-40B4-BE49-F238E27FC236}">
                <a16:creationId xmlns:a16="http://schemas.microsoft.com/office/drawing/2014/main" id="{EDB207DA-8B69-49E3-B554-401A556FA766}"/>
              </a:ext>
            </a:extLst>
          </p:cNvPr>
          <p:cNvGrpSpPr/>
          <p:nvPr/>
        </p:nvGrpSpPr>
        <p:grpSpPr>
          <a:xfrm>
            <a:off x="9554173" y="3558428"/>
            <a:ext cx="2044561" cy="1075760"/>
            <a:chOff x="9554173" y="3558428"/>
            <a:chExt cx="2044561" cy="1075760"/>
          </a:xfrm>
        </p:grpSpPr>
        <p:pic>
          <p:nvPicPr>
            <p:cNvPr id="63" name="Obrázek 62">
              <a:extLst>
                <a:ext uri="{FF2B5EF4-FFF2-40B4-BE49-F238E27FC236}">
                  <a16:creationId xmlns:a16="http://schemas.microsoft.com/office/drawing/2014/main" id="{9817E8D5-F7CA-44AC-9C4B-6FD5F6722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554173" y="3602630"/>
              <a:ext cx="982980" cy="1031558"/>
            </a:xfrm>
            <a:prstGeom prst="rect">
              <a:avLst/>
            </a:prstGeom>
          </p:spPr>
        </p:pic>
        <p:sp>
          <p:nvSpPr>
            <p:cNvPr id="91" name="TextovéPole 90">
              <a:extLst>
                <a:ext uri="{FF2B5EF4-FFF2-40B4-BE49-F238E27FC236}">
                  <a16:creationId xmlns:a16="http://schemas.microsoft.com/office/drawing/2014/main" id="{A0F644A2-B3AD-452C-ADF6-04C73C54DAB7}"/>
                </a:ext>
              </a:extLst>
            </p:cNvPr>
            <p:cNvSpPr txBox="1"/>
            <p:nvPr/>
          </p:nvSpPr>
          <p:spPr>
            <a:xfrm>
              <a:off x="10500429" y="3558428"/>
              <a:ext cx="109830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latin typeface="Trebuchet MS" pitchFamily="34" charset="0"/>
                </a:rPr>
                <a:t>maximum</a:t>
              </a:r>
              <a:endParaRPr lang="en-GB" sz="1500" b="1" dirty="0">
                <a:latin typeface="Trebuchet MS" pitchFamily="34" charset="0"/>
              </a:endParaRPr>
            </a:p>
          </p:txBody>
        </p:sp>
      </p:grpSp>
      <p:grpSp>
        <p:nvGrpSpPr>
          <p:cNvPr id="99" name="Skupina 98">
            <a:extLst>
              <a:ext uri="{FF2B5EF4-FFF2-40B4-BE49-F238E27FC236}">
                <a16:creationId xmlns:a16="http://schemas.microsoft.com/office/drawing/2014/main" id="{17937ED7-686B-4643-A973-938E3739EF0D}"/>
              </a:ext>
            </a:extLst>
          </p:cNvPr>
          <p:cNvGrpSpPr/>
          <p:nvPr/>
        </p:nvGrpSpPr>
        <p:grpSpPr>
          <a:xfrm>
            <a:off x="6533424" y="245223"/>
            <a:ext cx="5749316" cy="3147406"/>
            <a:chOff x="6533424" y="245223"/>
            <a:chExt cx="5749316" cy="31474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ovéPole 46">
                  <a:extLst>
                    <a:ext uri="{FF2B5EF4-FFF2-40B4-BE49-F238E27FC236}">
                      <a16:creationId xmlns:a16="http://schemas.microsoft.com/office/drawing/2014/main" id="{A5180DA9-0A2F-46F2-8751-24EEDA988F7E}"/>
                    </a:ext>
                  </a:extLst>
                </p:cNvPr>
                <p:cNvSpPr txBox="1"/>
                <p:nvPr/>
              </p:nvSpPr>
              <p:spPr>
                <a:xfrm>
                  <a:off x="6791689" y="326047"/>
                  <a:ext cx="33574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B4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solidFill>
                            <a:srgbClr val="0000B4"/>
                          </a:solidFill>
                          <a:latin typeface="Cambria Math" panose="02040503050406030204" pitchFamily="18" charset="0"/>
                        </a:rPr>
                        <m:t>→∞</m:t>
                      </m:r>
                    </m:oMath>
                  </a14:m>
                  <a:r>
                    <a:rPr lang="en-GB" sz="2400" dirty="0">
                      <a:solidFill>
                        <a:srgbClr val="0000B4"/>
                      </a:solidFill>
                      <a:latin typeface="Trebuchet MS" pitchFamily="34" charset="0"/>
                    </a:rPr>
                    <a:t> classical limit</a:t>
                  </a:r>
                </a:p>
              </p:txBody>
            </p:sp>
          </mc:Choice>
          <mc:Fallback xmlns="">
            <p:sp>
              <p:nvSpPr>
                <p:cNvPr id="47" name="TextovéPole 46">
                  <a:extLst>
                    <a:ext uri="{FF2B5EF4-FFF2-40B4-BE49-F238E27FC236}">
                      <a16:creationId xmlns:a16="http://schemas.microsoft.com/office/drawing/2014/main" id="{A5180DA9-0A2F-46F2-8751-24EEDA988F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1689" y="326047"/>
                  <a:ext cx="3357454" cy="461665"/>
                </a:xfrm>
                <a:prstGeom prst="rect">
                  <a:avLst/>
                </a:prstGeom>
                <a:blipFill>
                  <a:blip r:embed="rId15"/>
                  <a:stretch>
                    <a:fillRect l="-363" t="-10526" b="-2894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ovéPole 47">
                  <a:extLst>
                    <a:ext uri="{FF2B5EF4-FFF2-40B4-BE49-F238E27FC236}">
                      <a16:creationId xmlns:a16="http://schemas.microsoft.com/office/drawing/2014/main" id="{2294182B-5A7F-4056-9B31-F3BD0355B4CA}"/>
                    </a:ext>
                  </a:extLst>
                </p:cNvPr>
                <p:cNvSpPr txBox="1"/>
                <p:nvPr/>
              </p:nvSpPr>
              <p:spPr>
                <a:xfrm>
                  <a:off x="6603222" y="860774"/>
                  <a:ext cx="5679518" cy="6225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acc>
                          </m:num>
                          <m:den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f>
                          <m:fPr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num>
                          <m:den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den>
                        </m:f>
                        <m:acc>
                          <m:accPr>
                            <m:chr m:val="̂"/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15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rad>
                            <m:f>
                              <m:fPr>
                                <m:ctrlPr>
                                  <a:rPr lang="en-US" sz="1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en-US" sz="15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den>
                            </m:f>
                            <m:acc>
                              <m:accPr>
                                <m:chr m:val="̂"/>
                                <m:ctrlP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5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,−</m:t>
                            </m:r>
                            <m:rad>
                              <m:radPr>
                                <m:degHide m:val="on"/>
                                <m:ctrlPr>
                                  <a:rPr lang="en-US" sz="15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rad>
                            <m:f>
                              <m:fPr>
                                <m:ctrlPr>
                                  <a:rPr lang="en-US" sz="1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𝜆𝛿</m:t>
                                </m:r>
                              </m:num>
                              <m:den>
                                <m:r>
                                  <a:rPr lang="en-US" sz="15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den>
                            </m:f>
                            <m:acc>
                              <m:accPr>
                                <m:chr m:val="̂"/>
                                <m:ctrlP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,1+</m:t>
                            </m:r>
                            <m:rad>
                              <m:radPr>
                                <m:degHide m:val="on"/>
                                <m:ctrlPr>
                                  <a:rPr lang="en-US" sz="15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rad>
                            <m:f>
                              <m:fPr>
                                <m:ctrlPr>
                                  <a:rPr lang="en-US" sz="1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5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num>
                              <m:den>
                                <m:r>
                                  <a:rPr lang="en-US" sz="15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den>
                            </m:f>
                            <m:acc>
                              <m:accPr>
                                <m:chr m:val="̂"/>
                                <m:ctrlP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5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</m:e>
                        </m:d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̂"/>
                            <m:ctrlPr>
                              <a:rPr lang="en-US" sz="15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b="1" i="1" smtClean="0">
                                <a:latin typeface="Cambria Math" panose="02040503050406030204" pitchFamily="18" charset="0"/>
                              </a:rPr>
                              <m:t>𝑱</m:t>
                            </m:r>
                          </m:e>
                        </m:acc>
                      </m:oMath>
                    </m:oMathPara>
                  </a14:m>
                  <a:endParaRPr lang="en-GB" sz="1500" b="1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48" name="TextovéPole 47">
                  <a:extLst>
                    <a:ext uri="{FF2B5EF4-FFF2-40B4-BE49-F238E27FC236}">
                      <a16:creationId xmlns:a16="http://schemas.microsoft.com/office/drawing/2014/main" id="{2294182B-5A7F-4056-9B31-F3BD0355B4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3222" y="860774"/>
                  <a:ext cx="5679518" cy="622543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Šipka: dolů 49">
              <a:extLst>
                <a:ext uri="{FF2B5EF4-FFF2-40B4-BE49-F238E27FC236}">
                  <a16:creationId xmlns:a16="http://schemas.microsoft.com/office/drawing/2014/main" id="{5E89646E-892A-4259-B81C-A557D53B684D}"/>
                </a:ext>
              </a:extLst>
            </p:cNvPr>
            <p:cNvSpPr/>
            <p:nvPr/>
          </p:nvSpPr>
          <p:spPr>
            <a:xfrm>
              <a:off x="7049955" y="1611655"/>
              <a:ext cx="322257" cy="1069086"/>
            </a:xfrm>
            <a:prstGeom prst="downArrow">
              <a:avLst/>
            </a:prstGeom>
            <a:solidFill>
              <a:srgbClr val="000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ovéPole 50">
                  <a:extLst>
                    <a:ext uri="{FF2B5EF4-FFF2-40B4-BE49-F238E27FC236}">
                      <a16:creationId xmlns:a16="http://schemas.microsoft.com/office/drawing/2014/main" id="{9838E438-C15C-480C-BB3C-8B17F938A382}"/>
                    </a:ext>
                  </a:extLst>
                </p:cNvPr>
                <p:cNvSpPr txBox="1"/>
                <p:nvPr/>
              </p:nvSpPr>
              <p:spPr>
                <a:xfrm>
                  <a:off x="7592078" y="2074036"/>
                  <a:ext cx="446264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latin typeface="Trebuchet MS" pitchFamily="34" charset="0"/>
                    </a:rPr>
                    <a:t>In the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→∞</m:t>
                      </m:r>
                    </m:oMath>
                  </a14:m>
                  <a:r>
                    <a:rPr lang="en-GB" sz="1600" dirty="0">
                      <a:latin typeface="Trebuchet MS" pitchFamily="34" charset="0"/>
                    </a:rPr>
                    <a:t> limit the field becomes classical</a:t>
                  </a:r>
                </a:p>
              </p:txBody>
            </p:sp>
          </mc:Choice>
          <mc:Fallback xmlns="">
            <p:sp>
              <p:nvSpPr>
                <p:cNvPr id="51" name="TextovéPole 50">
                  <a:extLst>
                    <a:ext uri="{FF2B5EF4-FFF2-40B4-BE49-F238E27FC236}">
                      <a16:creationId xmlns:a16="http://schemas.microsoft.com/office/drawing/2014/main" id="{9838E438-C15C-480C-BB3C-8B17F938A3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2078" y="2074036"/>
                  <a:ext cx="4462646" cy="338554"/>
                </a:xfrm>
                <a:prstGeom prst="rect">
                  <a:avLst/>
                </a:prstGeom>
                <a:blipFill>
                  <a:blip r:embed="rId17"/>
                  <a:stretch>
                    <a:fillRect l="-683" t="-7143" b="-196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Pravá složená závorka 52">
              <a:extLst>
                <a:ext uri="{FF2B5EF4-FFF2-40B4-BE49-F238E27FC236}">
                  <a16:creationId xmlns:a16="http://schemas.microsoft.com/office/drawing/2014/main" id="{8615F0C1-3D36-461E-A375-D2B72D30F779}"/>
                </a:ext>
              </a:extLst>
            </p:cNvPr>
            <p:cNvSpPr/>
            <p:nvPr/>
          </p:nvSpPr>
          <p:spPr>
            <a:xfrm rot="5400000">
              <a:off x="10553665" y="290584"/>
              <a:ext cx="224443" cy="2554308"/>
            </a:xfrm>
            <a:prstGeom prst="rightBrace">
              <a:avLst>
                <a:gd name="adj1" fmla="val 82408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ovéPole 53">
                  <a:extLst>
                    <a:ext uri="{FF2B5EF4-FFF2-40B4-BE49-F238E27FC236}">
                      <a16:creationId xmlns:a16="http://schemas.microsoft.com/office/drawing/2014/main" id="{D2A84B62-7FCE-402F-814D-B0D0E5DD9181}"/>
                    </a:ext>
                  </a:extLst>
                </p:cNvPr>
                <p:cNvSpPr txBox="1"/>
                <p:nvPr/>
              </p:nvSpPr>
              <p:spPr>
                <a:xfrm>
                  <a:off x="10309687" y="1638080"/>
                  <a:ext cx="684055" cy="3452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en-GB" sz="1600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54" name="TextovéPole 53">
                  <a:extLst>
                    <a:ext uri="{FF2B5EF4-FFF2-40B4-BE49-F238E27FC236}">
                      <a16:creationId xmlns:a16="http://schemas.microsoft.com/office/drawing/2014/main" id="{D2A84B62-7FCE-402F-814D-B0D0E5DD91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9687" y="1638080"/>
                  <a:ext cx="684055" cy="345223"/>
                </a:xfrm>
                <a:prstGeom prst="rect">
                  <a:avLst/>
                </a:prstGeom>
                <a:blipFill>
                  <a:blip r:embed="rId18"/>
                  <a:stretch>
                    <a:fillRect r="-36607" b="-53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TextovéPole 54">
              <a:extLst>
                <a:ext uri="{FF2B5EF4-FFF2-40B4-BE49-F238E27FC236}">
                  <a16:creationId xmlns:a16="http://schemas.microsoft.com/office/drawing/2014/main" id="{0B1D2505-3AA6-40B1-9425-B68172A7BD58}"/>
                </a:ext>
              </a:extLst>
            </p:cNvPr>
            <p:cNvSpPr txBox="1"/>
            <p:nvPr/>
          </p:nvSpPr>
          <p:spPr>
            <a:xfrm>
              <a:off x="8629890" y="1572116"/>
              <a:ext cx="17099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Trebuchet MS" pitchFamily="34" charset="0"/>
                </a:rPr>
                <a:t>Magnetic dipole in an external field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ovéPole 55">
                  <a:extLst>
                    <a:ext uri="{FF2B5EF4-FFF2-40B4-BE49-F238E27FC236}">
                      <a16:creationId xmlns:a16="http://schemas.microsoft.com/office/drawing/2014/main" id="{C9BB969C-92D8-4E5D-A06E-3EE3034179EE}"/>
                    </a:ext>
                  </a:extLst>
                </p:cNvPr>
                <p:cNvSpPr txBox="1"/>
                <p:nvPr/>
              </p:nvSpPr>
              <p:spPr>
                <a:xfrm>
                  <a:off x="6533424" y="2618314"/>
                  <a:ext cx="5686496" cy="7743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𝑐𝑙</m:t>
                            </m:r>
                          </m:sub>
                        </m:s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f>
                          <m:fPr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num>
                          <m:den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den>
                        </m:f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±</m:t>
                        </m:r>
                        <m:f>
                          <m:fPr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ad>
                          <m:radPr>
                            <m:degHide m:val="on"/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sSup>
                                  <m:sSup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p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p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sSup>
                              <m:sSupPr>
                                <m:ctrlP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sSup>
                                  <m:sSup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p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p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p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sSup>
                              <m:sSupPr>
                                <m:ctrlP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15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500" b="0" i="1" smtClean="0"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e>
                                    </m:rad>
                                    <m:f>
                                      <m:fPr>
                                        <m:ctrlPr>
                                          <a:rPr lang="en-US" sz="15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500" b="0" i="1" smtClean="0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num>
                                      <m:den>
                                        <m:r>
                                          <a:rPr lang="en-US" sz="1500" b="0" i="1" smtClean="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den>
                                    </m:f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lang="en-GB" sz="1500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56" name="TextovéPole 55">
                  <a:extLst>
                    <a:ext uri="{FF2B5EF4-FFF2-40B4-BE49-F238E27FC236}">
                      <a16:creationId xmlns:a16="http://schemas.microsoft.com/office/drawing/2014/main" id="{C9BB969C-92D8-4E5D-A06E-3EE3034179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3424" y="2618314"/>
                  <a:ext cx="5686496" cy="77431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ovéPole 95">
                  <a:extLst>
                    <a:ext uri="{FF2B5EF4-FFF2-40B4-BE49-F238E27FC236}">
                      <a16:creationId xmlns:a16="http://schemas.microsoft.com/office/drawing/2014/main" id="{2234D40D-1EBF-4B1B-BA58-9D381D0D8D72}"/>
                    </a:ext>
                  </a:extLst>
                </p:cNvPr>
                <p:cNvSpPr txBox="1"/>
                <p:nvPr/>
              </p:nvSpPr>
              <p:spPr>
                <a:xfrm>
                  <a:off x="10045663" y="245223"/>
                  <a:ext cx="1626171" cy="5500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16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1600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  <m:r>
                              <a:rPr lang="en-US" sz="16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US" sz="1600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</m:d>
                        <m:r>
                          <a:rPr lang="en-US" sz="16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6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16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</m:oMath>
                    </m:oMathPara>
                  </a14:m>
                  <a:endParaRPr lang="en-GB" sz="1600" dirty="0">
                    <a:solidFill>
                      <a:schemeClr val="bg1">
                        <a:lumMod val="65000"/>
                      </a:schemeClr>
                    </a:solidFill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96" name="TextovéPole 95">
                  <a:extLst>
                    <a:ext uri="{FF2B5EF4-FFF2-40B4-BE49-F238E27FC236}">
                      <a16:creationId xmlns:a16="http://schemas.microsoft.com/office/drawing/2014/main" id="{2234D40D-1EBF-4B1B-BA58-9D381D0D8D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45663" y="245223"/>
                  <a:ext cx="1626171" cy="55002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8" name="TextovéPole 97">
              <a:extLst>
                <a:ext uri="{FF2B5EF4-FFF2-40B4-BE49-F238E27FC236}">
                  <a16:creationId xmlns:a16="http://schemas.microsoft.com/office/drawing/2014/main" id="{A0CC3D26-1A45-494B-8747-EFFFD90B354B}"/>
                </a:ext>
              </a:extLst>
            </p:cNvPr>
            <p:cNvSpPr txBox="1"/>
            <p:nvPr/>
          </p:nvSpPr>
          <p:spPr>
            <a:xfrm>
              <a:off x="7484249" y="2345766"/>
              <a:ext cx="46846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Trebuchet MS" pitchFamily="34" charset="0"/>
                </a:rPr>
                <a:t>(adiabatic separation of the field and qubit subsystems)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751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97CBC27A-A0C5-44EA-ABA9-71CD2C6C1AD3}"/>
              </a:ext>
            </a:extLst>
          </p:cNvPr>
          <p:cNvSpPr/>
          <p:nvPr/>
        </p:nvSpPr>
        <p:spPr>
          <a:xfrm>
            <a:off x="3513451" y="704458"/>
            <a:ext cx="2771121" cy="4612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3E5DACB1-677F-4A07-B722-7F3145CD99EC}"/>
                  </a:ext>
                </a:extLst>
              </p:cNvPr>
              <p:cNvSpPr txBox="1"/>
              <p:nvPr/>
            </p:nvSpPr>
            <p:spPr>
              <a:xfrm>
                <a:off x="391091" y="655598"/>
                <a:ext cx="5995748" cy="1831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700" dirty="0">
                    <a:latin typeface="Trebuchet MS" pitchFamily="34" charset="0"/>
                  </a:rPr>
                  <a:t>Noninteracting ground state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sz="17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7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17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17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=|</m:t>
                    </m:r>
                    <m:d>
                      <m:dPr>
                        <m:begChr m:val=""/>
                        <m:endChr m:val="⟩"/>
                        <m:ctrlPr>
                          <a:rPr lang="en-US" sz="17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7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sz="17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⊗|</m:t>
                    </m:r>
                    <m:d>
                      <m:dPr>
                        <m:begChr m:val=""/>
                        <m:endChr m:val="⟩"/>
                        <m:ctrlPr>
                          <a:rPr lang="en-US" sz="17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7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17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7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7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1700" dirty="0">
                    <a:latin typeface="Trebuchet MS" pitchFamily="34" charset="0"/>
                  </a:rPr>
                  <a:t> at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7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7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700" dirty="0">
                    <a:latin typeface="Trebuchet MS" pitchFamily="34" charset="0"/>
                  </a:rPr>
                  <a:t> stationary point</a:t>
                </a:r>
                <a:br>
                  <a:rPr lang="en-GB" sz="1700" dirty="0">
                    <a:latin typeface="Trebuchet MS" pitchFamily="34" charset="0"/>
                  </a:rPr>
                </a:br>
                <a:r>
                  <a:rPr lang="en-GB" sz="1700" dirty="0">
                    <a:latin typeface="Trebuchet MS" pitchFamily="34" charset="0"/>
                  </a:rPr>
                  <a:t>(remains </a:t>
                </a:r>
                <a:r>
                  <a:rPr lang="en-GB" sz="1700" dirty="0" err="1">
                    <a:latin typeface="Trebuchet MS" pitchFamily="34" charset="0"/>
                  </a:rPr>
                  <a:t>g.s.</a:t>
                </a:r>
                <a:r>
                  <a:rPr lang="en-GB" sz="1700" dirty="0">
                    <a:latin typeface="Trebuchet MS" pitchFamily="34" charset="0"/>
                  </a:rPr>
                  <a:t> in the whole Jaynes-Cummings regime)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700" dirty="0">
                    <a:latin typeface="Trebuchet MS" pitchFamily="34" charset="0"/>
                  </a:rPr>
                  <a:t>E</a:t>
                </a:r>
                <a:r>
                  <a:rPr lang="en-GB" sz="1700" dirty="0" err="1">
                    <a:latin typeface="Trebuchet MS" pitchFamily="34" charset="0"/>
                  </a:rPr>
                  <a:t>xpectation</a:t>
                </a:r>
                <a:r>
                  <a:rPr lang="en-GB" sz="1700" dirty="0">
                    <a:latin typeface="Trebuchet MS" pitchFamily="34" charset="0"/>
                  </a:rPr>
                  <a:t> value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e>
                        <m:sSup>
                          <m:sSupPr>
                            <m:ctrlP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acc>
                              <m:accPr>
                                <m:chr m:val="̂"/>
                                <m:ctrlP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acc>
                            <m: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acc>
                          <m:accPr>
                            <m:chr m:val="̂"/>
                            <m:ctrlP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sSup>
                          <m:sSupPr>
                            <m:ctrlPr>
                              <a:rPr lang="en-US" sz="17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0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7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7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acc>
                              <m:accPr>
                                <m:chr m:val="̂"/>
                                <m:ctrlPr>
                                  <a:rPr lang="en-US" sz="17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700" b="0" i="1" dirty="0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acc>
                            <m:r>
                              <a:rPr lang="en-US" sz="17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  <m:e>
                        <m:sSub>
                          <m:sSubPr>
                            <m:ctrlP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GB" sz="1700" dirty="0">
                  <a:latin typeface="Trebuchet MS" pitchFamily="34" charset="0"/>
                </a:endParaRP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700" dirty="0">
                    <a:latin typeface="Trebuchet MS" pitchFamily="34" charset="0"/>
                  </a:rPr>
                  <a:t>S</a:t>
                </a:r>
                <a:r>
                  <a:rPr lang="en-GB" sz="1700" dirty="0" err="1">
                    <a:latin typeface="Trebuchet MS" pitchFamily="34" charset="0"/>
                  </a:rPr>
                  <a:t>urvival</a:t>
                </a:r>
                <a:r>
                  <a:rPr lang="en-GB" sz="1700" dirty="0">
                    <a:latin typeface="Trebuchet MS" pitchFamily="34" charset="0"/>
                  </a:rPr>
                  <a:t> probability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7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17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7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sz="17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7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700" b="0" i="1" dirty="0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sz="17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begChr m:val="⟨"/>
                            <m:endChr m:val=""/>
                            <m:ctrlPr>
                              <a:rPr lang="en-US" sz="17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7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700" b="0" i="1" dirty="0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sz="17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GB" sz="17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3E5DACB1-677F-4A07-B722-7F3145CD9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91" y="655598"/>
                <a:ext cx="5995748" cy="1831271"/>
              </a:xfrm>
              <a:prstGeom prst="rect">
                <a:avLst/>
              </a:prstGeom>
              <a:blipFill>
                <a:blip r:embed="rId3"/>
                <a:stretch>
                  <a:fillRect l="-508" t="-52333" r="-12703" b="-45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Přímá spojnice se šipkou 39">
            <a:extLst>
              <a:ext uri="{FF2B5EF4-FFF2-40B4-BE49-F238E27FC236}">
                <a16:creationId xmlns:a16="http://schemas.microsoft.com/office/drawing/2014/main" id="{84F5F60F-0326-4D82-A3E9-9D3072B54FDB}"/>
              </a:ext>
            </a:extLst>
          </p:cNvPr>
          <p:cNvCxnSpPr>
            <a:cxnSpLocks/>
          </p:cNvCxnSpPr>
          <p:nvPr/>
        </p:nvCxnSpPr>
        <p:spPr>
          <a:xfrm flipH="1">
            <a:off x="4975794" y="1165688"/>
            <a:ext cx="1243523" cy="1701021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786D7EFC-305B-4104-98E4-AE0306E0BA93}"/>
              </a:ext>
            </a:extLst>
          </p:cNvPr>
          <p:cNvSpPr txBox="1"/>
          <p:nvPr/>
        </p:nvSpPr>
        <p:spPr>
          <a:xfrm>
            <a:off x="377131" y="112703"/>
            <a:ext cx="6156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0000B4"/>
                </a:solidFill>
                <a:latin typeface="Trebuchet MS" pitchFamily="34" charset="0"/>
              </a:rPr>
              <a:t>Quench</a:t>
            </a:r>
            <a:r>
              <a:rPr lang="en-US" sz="3200" dirty="0">
                <a:solidFill>
                  <a:srgbClr val="0000B4"/>
                </a:solidFill>
                <a:latin typeface="Trebuchet MS" pitchFamily="34" charset="0"/>
              </a:rPr>
              <a:t> </a:t>
            </a:r>
            <a:r>
              <a:rPr lang="en-US" sz="2400" dirty="0">
                <a:solidFill>
                  <a:srgbClr val="0000B4"/>
                </a:solidFill>
                <a:latin typeface="Trebuchet MS" pitchFamily="34" charset="0"/>
              </a:rPr>
              <a:t>of the noninteracting state</a:t>
            </a:r>
            <a:endParaRPr lang="en-GB" sz="2400" dirty="0">
              <a:solidFill>
                <a:srgbClr val="0000B4"/>
              </a:solidFill>
              <a:latin typeface="Trebuchet MS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58EA90C-3FF5-4C2B-AF5A-3A2085F84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638" y="2398499"/>
            <a:ext cx="4519394" cy="441030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F4396CC-BADA-4BA4-8086-C5CAE4F3AF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3133" y="62832"/>
            <a:ext cx="5241887" cy="6697447"/>
          </a:xfrm>
          <a:prstGeom prst="rect">
            <a:avLst/>
          </a:prstGeom>
        </p:spPr>
      </p:pic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F766FC1B-B79F-48DE-9468-AAE8519510D5}"/>
              </a:ext>
            </a:extLst>
          </p:cNvPr>
          <p:cNvCxnSpPr>
            <a:cxnSpLocks/>
          </p:cNvCxnSpPr>
          <p:nvPr/>
        </p:nvCxnSpPr>
        <p:spPr>
          <a:xfrm>
            <a:off x="837631" y="2519835"/>
            <a:ext cx="0" cy="391586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BF96D998-EA11-414D-B4BF-61FCB07AEF6E}"/>
              </a:ext>
            </a:extLst>
          </p:cNvPr>
          <p:cNvCxnSpPr>
            <a:cxnSpLocks/>
          </p:cNvCxnSpPr>
          <p:nvPr/>
        </p:nvCxnSpPr>
        <p:spPr>
          <a:xfrm flipH="1">
            <a:off x="837631" y="2854879"/>
            <a:ext cx="427883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ovéPole 41">
                <a:extLst>
                  <a:ext uri="{FF2B5EF4-FFF2-40B4-BE49-F238E27FC236}">
                    <a16:creationId xmlns:a16="http://schemas.microsoft.com/office/drawing/2014/main" id="{BCB7F02A-873A-4815-B62C-4E3BAF83B38A}"/>
                  </a:ext>
                </a:extLst>
              </p:cNvPr>
              <p:cNvSpPr txBox="1"/>
              <p:nvPr/>
            </p:nvSpPr>
            <p:spPr>
              <a:xfrm>
                <a:off x="8788017" y="3601758"/>
                <a:ext cx="17845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=100,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GB" sz="1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42" name="TextovéPole 41">
                <a:extLst>
                  <a:ext uri="{FF2B5EF4-FFF2-40B4-BE49-F238E27FC236}">
                    <a16:creationId xmlns:a16="http://schemas.microsoft.com/office/drawing/2014/main" id="{BCB7F02A-873A-4815-B62C-4E3BAF83B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8017" y="3601758"/>
                <a:ext cx="1784592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>
                <a:extLst>
                  <a:ext uri="{FF2B5EF4-FFF2-40B4-BE49-F238E27FC236}">
                    <a16:creationId xmlns:a16="http://schemas.microsoft.com/office/drawing/2014/main" id="{AE7C7E4D-7599-4F6A-AAFA-AF692BF2FEE6}"/>
                  </a:ext>
                </a:extLst>
              </p:cNvPr>
              <p:cNvSpPr txBox="1"/>
              <p:nvPr/>
            </p:nvSpPr>
            <p:spPr>
              <a:xfrm>
                <a:off x="5141292" y="5262109"/>
                <a:ext cx="1825389" cy="1173591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1600" b="1" dirty="0">
                    <a:latin typeface="Trebuchet MS" pitchFamily="34" charset="0"/>
                  </a:rPr>
                  <a:t>Parity conservation:</a:t>
                </a:r>
              </a:p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46" name="TextovéPole 45">
                <a:extLst>
                  <a:ext uri="{FF2B5EF4-FFF2-40B4-BE49-F238E27FC236}">
                    <a16:creationId xmlns:a16="http://schemas.microsoft.com/office/drawing/2014/main" id="{AE7C7E4D-7599-4F6A-AAFA-AF692BF2F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292" y="5262109"/>
                <a:ext cx="1825389" cy="1173591"/>
              </a:xfrm>
              <a:prstGeom prst="rect">
                <a:avLst/>
              </a:prstGeom>
              <a:blipFill>
                <a:blip r:embed="rId7"/>
                <a:stretch>
                  <a:fillRect t="-2073" b="-10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1149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7A491DE-A15A-4934-BC09-38EB352A2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992" y="0"/>
            <a:ext cx="4765028" cy="6858000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8DD1AF20-E800-45D7-AA42-C929D186F02F}"/>
              </a:ext>
            </a:extLst>
          </p:cNvPr>
          <p:cNvSpPr/>
          <p:nvPr/>
        </p:nvSpPr>
        <p:spPr>
          <a:xfrm>
            <a:off x="7950394" y="202424"/>
            <a:ext cx="335048" cy="2861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FD16C21-1DC3-45F9-A6AE-4C1CED2E773B}"/>
              </a:ext>
            </a:extLst>
          </p:cNvPr>
          <p:cNvSpPr/>
          <p:nvPr/>
        </p:nvSpPr>
        <p:spPr>
          <a:xfrm>
            <a:off x="7950394" y="2477954"/>
            <a:ext cx="335048" cy="286187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81D6FCCE-DC82-4BF2-B27C-CA52B114C66A}"/>
              </a:ext>
            </a:extLst>
          </p:cNvPr>
          <p:cNvSpPr/>
          <p:nvPr/>
        </p:nvSpPr>
        <p:spPr>
          <a:xfrm>
            <a:off x="7950394" y="4753484"/>
            <a:ext cx="335048" cy="286187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1366A150-5E9A-4CA8-B315-5C23CA88187B}"/>
              </a:ext>
            </a:extLst>
          </p:cNvPr>
          <p:cNvGrpSpPr/>
          <p:nvPr/>
        </p:nvGrpSpPr>
        <p:grpSpPr>
          <a:xfrm>
            <a:off x="5144374" y="3099187"/>
            <a:ext cx="2218575" cy="1354150"/>
            <a:chOff x="5458480" y="3685521"/>
            <a:chExt cx="2218575" cy="1354150"/>
          </a:xfrm>
        </p:grpSpPr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A525069A-670E-45B6-B255-AA862C0F116A}"/>
                </a:ext>
              </a:extLst>
            </p:cNvPr>
            <p:cNvSpPr txBox="1"/>
            <p:nvPr/>
          </p:nvSpPr>
          <p:spPr>
            <a:xfrm>
              <a:off x="5471326" y="3952993"/>
              <a:ext cx="22057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u="sng" dirty="0">
                  <a:solidFill>
                    <a:srgbClr val="0000B4"/>
                  </a:solidFill>
                  <a:latin typeface="Trebuchet MS" pitchFamily="34" charset="0"/>
                </a:rPr>
                <a:t>Infinite-time average</a:t>
              </a:r>
              <a:endParaRPr lang="en-GB" sz="1600" b="1" u="sng" dirty="0">
                <a:solidFill>
                  <a:srgbClr val="0000B4"/>
                </a:solidFill>
                <a:latin typeface="Trebuchet MS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ovéPole 5">
                  <a:extLst>
                    <a:ext uri="{FF2B5EF4-FFF2-40B4-BE49-F238E27FC236}">
                      <a16:creationId xmlns:a16="http://schemas.microsoft.com/office/drawing/2014/main" id="{90EAE899-033B-4CD8-8E8C-1A982FAB37BC}"/>
                    </a:ext>
                  </a:extLst>
                </p:cNvPr>
                <p:cNvSpPr txBox="1"/>
                <p:nvPr/>
              </p:nvSpPr>
              <p:spPr>
                <a:xfrm>
                  <a:off x="5458480" y="4291547"/>
                  <a:ext cx="2149886" cy="6460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→∞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  <m:nary>
                              <m:nary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e>
                            </m:nary>
                          </m:e>
                        </m:func>
                      </m:oMath>
                    </m:oMathPara>
                  </a14:m>
                  <a:endParaRPr lang="en-GB" sz="1600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6" name="TextovéPole 5">
                  <a:extLst>
                    <a:ext uri="{FF2B5EF4-FFF2-40B4-BE49-F238E27FC236}">
                      <a16:creationId xmlns:a16="http://schemas.microsoft.com/office/drawing/2014/main" id="{90EAE899-033B-4CD8-8E8C-1A982FAB37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8480" y="4291547"/>
                  <a:ext cx="2149886" cy="64607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Přímá spojnice 8">
              <a:extLst>
                <a:ext uri="{FF2B5EF4-FFF2-40B4-BE49-F238E27FC236}">
                  <a16:creationId xmlns:a16="http://schemas.microsoft.com/office/drawing/2014/main" id="{BC704628-1A65-44D6-AC5E-995E3688A5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58480" y="3685521"/>
              <a:ext cx="115172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2615697C-8E1B-4864-A40C-09025D63F8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58480" y="3685521"/>
              <a:ext cx="0" cy="13541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:a16="http://schemas.microsoft.com/office/drawing/2014/main" id="{EE7E7E16-CEB2-44F8-8473-A17B2FF6F2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58480" y="5039671"/>
              <a:ext cx="80271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Obrázek 26">
            <a:extLst>
              <a:ext uri="{FF2B5EF4-FFF2-40B4-BE49-F238E27FC236}">
                <a16:creationId xmlns:a16="http://schemas.microsoft.com/office/drawing/2014/main" id="{7A25C639-612A-4710-8362-4782493F1A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638" y="2398499"/>
            <a:ext cx="4519394" cy="4410306"/>
          </a:xfrm>
          <a:prstGeom prst="rect">
            <a:avLst/>
          </a:prstGeom>
        </p:spPr>
      </p:pic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3D89E89D-F647-4026-838C-74583B4B9135}"/>
              </a:ext>
            </a:extLst>
          </p:cNvPr>
          <p:cNvCxnSpPr>
            <a:cxnSpLocks/>
          </p:cNvCxnSpPr>
          <p:nvPr/>
        </p:nvCxnSpPr>
        <p:spPr>
          <a:xfrm>
            <a:off x="837631" y="2519835"/>
            <a:ext cx="0" cy="391586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>
                <a:extLst>
                  <a:ext uri="{FF2B5EF4-FFF2-40B4-BE49-F238E27FC236}">
                    <a16:creationId xmlns:a16="http://schemas.microsoft.com/office/drawing/2014/main" id="{073C7FBA-32B5-44CE-A45A-99AFD3A91D79}"/>
                  </a:ext>
                </a:extLst>
              </p:cNvPr>
              <p:cNvSpPr txBox="1"/>
              <p:nvPr/>
            </p:nvSpPr>
            <p:spPr>
              <a:xfrm>
                <a:off x="5141292" y="5262109"/>
                <a:ext cx="1825389" cy="1173591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1600" b="1" dirty="0">
                    <a:latin typeface="Trebuchet MS" pitchFamily="34" charset="0"/>
                  </a:rPr>
                  <a:t>Parity conservation:</a:t>
                </a:r>
              </a:p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31" name="TextovéPole 30">
                <a:extLst>
                  <a:ext uri="{FF2B5EF4-FFF2-40B4-BE49-F238E27FC236}">
                    <a16:creationId xmlns:a16="http://schemas.microsoft.com/office/drawing/2014/main" id="{073C7FBA-32B5-44CE-A45A-99AFD3A91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292" y="5262109"/>
                <a:ext cx="1825389" cy="1173591"/>
              </a:xfrm>
              <a:prstGeom prst="rect">
                <a:avLst/>
              </a:prstGeom>
              <a:blipFill>
                <a:blip r:embed="rId6"/>
                <a:stretch>
                  <a:fillRect t="-2073" b="-10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bdélník 34">
            <a:extLst>
              <a:ext uri="{FF2B5EF4-FFF2-40B4-BE49-F238E27FC236}">
                <a16:creationId xmlns:a16="http://schemas.microsoft.com/office/drawing/2014/main" id="{7BCA5CD1-2A5E-4A13-B750-B7A9E3909F28}"/>
              </a:ext>
            </a:extLst>
          </p:cNvPr>
          <p:cNvSpPr/>
          <p:nvPr/>
        </p:nvSpPr>
        <p:spPr>
          <a:xfrm>
            <a:off x="3513451" y="704458"/>
            <a:ext cx="2771121" cy="4612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ovéPole 36">
                <a:extLst>
                  <a:ext uri="{FF2B5EF4-FFF2-40B4-BE49-F238E27FC236}">
                    <a16:creationId xmlns:a16="http://schemas.microsoft.com/office/drawing/2014/main" id="{346C6F03-DF8C-4EB9-A9F9-3D0D3C1081BE}"/>
                  </a:ext>
                </a:extLst>
              </p:cNvPr>
              <p:cNvSpPr txBox="1"/>
              <p:nvPr/>
            </p:nvSpPr>
            <p:spPr>
              <a:xfrm>
                <a:off x="391091" y="655598"/>
                <a:ext cx="5995748" cy="1831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700" dirty="0">
                    <a:latin typeface="Trebuchet MS" pitchFamily="34" charset="0"/>
                  </a:rPr>
                  <a:t>Noninteracting ground state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sz="17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7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17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17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=|</m:t>
                    </m:r>
                    <m:d>
                      <m:dPr>
                        <m:begChr m:val=""/>
                        <m:endChr m:val="⟩"/>
                        <m:ctrlPr>
                          <a:rPr lang="en-US" sz="17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7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sz="17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⊗|</m:t>
                    </m:r>
                    <m:d>
                      <m:dPr>
                        <m:begChr m:val=""/>
                        <m:endChr m:val="⟩"/>
                        <m:ctrlPr>
                          <a:rPr lang="en-US" sz="17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7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17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7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7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1700" dirty="0">
                    <a:latin typeface="Trebuchet MS" pitchFamily="34" charset="0"/>
                  </a:rPr>
                  <a:t> at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7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7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700" dirty="0">
                    <a:latin typeface="Trebuchet MS" pitchFamily="34" charset="0"/>
                  </a:rPr>
                  <a:t> stationary point</a:t>
                </a:r>
                <a:br>
                  <a:rPr lang="en-GB" sz="1700" dirty="0">
                    <a:latin typeface="Trebuchet MS" pitchFamily="34" charset="0"/>
                  </a:rPr>
                </a:br>
                <a:r>
                  <a:rPr lang="en-GB" sz="1700" dirty="0">
                    <a:latin typeface="Trebuchet MS" pitchFamily="34" charset="0"/>
                  </a:rPr>
                  <a:t>(remains </a:t>
                </a:r>
                <a:r>
                  <a:rPr lang="en-GB" sz="1700" dirty="0" err="1">
                    <a:latin typeface="Trebuchet MS" pitchFamily="34" charset="0"/>
                  </a:rPr>
                  <a:t>g.s.</a:t>
                </a:r>
                <a:r>
                  <a:rPr lang="en-GB" sz="1700" dirty="0">
                    <a:latin typeface="Trebuchet MS" pitchFamily="34" charset="0"/>
                  </a:rPr>
                  <a:t> in the whole Jaynes-Cummings regime)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700" dirty="0">
                    <a:latin typeface="Trebuchet MS" pitchFamily="34" charset="0"/>
                  </a:rPr>
                  <a:t>E</a:t>
                </a:r>
                <a:r>
                  <a:rPr lang="en-GB" sz="1700" dirty="0" err="1">
                    <a:latin typeface="Trebuchet MS" pitchFamily="34" charset="0"/>
                  </a:rPr>
                  <a:t>xpectation</a:t>
                </a:r>
                <a:r>
                  <a:rPr lang="en-GB" sz="1700" dirty="0">
                    <a:latin typeface="Trebuchet MS" pitchFamily="34" charset="0"/>
                  </a:rPr>
                  <a:t> value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e>
                        <m:sSup>
                          <m:sSupPr>
                            <m:ctrlP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acc>
                              <m:accPr>
                                <m:chr m:val="̂"/>
                                <m:ctrlP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acc>
                            <m: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acc>
                          <m:accPr>
                            <m:chr m:val="̂"/>
                            <m:ctrlP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sSup>
                          <m:sSupPr>
                            <m:ctrlPr>
                              <a:rPr lang="en-US" sz="17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0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7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7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acc>
                              <m:accPr>
                                <m:chr m:val="̂"/>
                                <m:ctrlPr>
                                  <a:rPr lang="en-US" sz="17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700" b="0" i="1" dirty="0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acc>
                            <m:r>
                              <a:rPr lang="en-US" sz="17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  <m:e>
                        <m:sSub>
                          <m:sSubPr>
                            <m:ctrlP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GB" sz="1700" dirty="0">
                  <a:latin typeface="Trebuchet MS" pitchFamily="34" charset="0"/>
                </a:endParaRP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700" dirty="0">
                    <a:latin typeface="Trebuchet MS" pitchFamily="34" charset="0"/>
                  </a:rPr>
                  <a:t>S</a:t>
                </a:r>
                <a:r>
                  <a:rPr lang="en-GB" sz="1700" dirty="0" err="1">
                    <a:latin typeface="Trebuchet MS" pitchFamily="34" charset="0"/>
                  </a:rPr>
                  <a:t>urvival</a:t>
                </a:r>
                <a:r>
                  <a:rPr lang="en-GB" sz="1700" dirty="0">
                    <a:latin typeface="Trebuchet MS" pitchFamily="34" charset="0"/>
                  </a:rPr>
                  <a:t> probability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7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17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7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sz="17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7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700" b="0" i="1" dirty="0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sz="17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begChr m:val="⟨"/>
                            <m:endChr m:val=""/>
                            <m:ctrlPr>
                              <a:rPr lang="en-US" sz="17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7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700" b="0" i="1" dirty="0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sz="17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GB" sz="17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37" name="TextovéPole 36">
                <a:extLst>
                  <a:ext uri="{FF2B5EF4-FFF2-40B4-BE49-F238E27FC236}">
                    <a16:creationId xmlns:a16="http://schemas.microsoft.com/office/drawing/2014/main" id="{346C6F03-DF8C-4EB9-A9F9-3D0D3C108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91" y="655598"/>
                <a:ext cx="5995748" cy="1831271"/>
              </a:xfrm>
              <a:prstGeom prst="rect">
                <a:avLst/>
              </a:prstGeom>
              <a:blipFill>
                <a:blip r:embed="rId7"/>
                <a:stretch>
                  <a:fillRect l="-508" t="-52333" r="-12703" b="-45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Přímá spojnice se šipkou 38">
            <a:extLst>
              <a:ext uri="{FF2B5EF4-FFF2-40B4-BE49-F238E27FC236}">
                <a16:creationId xmlns:a16="http://schemas.microsoft.com/office/drawing/2014/main" id="{D9ECA728-4DDC-4318-BBA2-A2476B791A91}"/>
              </a:ext>
            </a:extLst>
          </p:cNvPr>
          <p:cNvCxnSpPr>
            <a:cxnSpLocks/>
          </p:cNvCxnSpPr>
          <p:nvPr/>
        </p:nvCxnSpPr>
        <p:spPr>
          <a:xfrm flipH="1">
            <a:off x="4975794" y="1165688"/>
            <a:ext cx="1243523" cy="1701021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A8873007-B48F-4935-9FE2-5E60D7B2AE7A}"/>
              </a:ext>
            </a:extLst>
          </p:cNvPr>
          <p:cNvSpPr txBox="1"/>
          <p:nvPr/>
        </p:nvSpPr>
        <p:spPr>
          <a:xfrm>
            <a:off x="377131" y="112703"/>
            <a:ext cx="6156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0000B4"/>
                </a:solidFill>
                <a:latin typeface="Trebuchet MS" pitchFamily="34" charset="0"/>
              </a:rPr>
              <a:t>Quench</a:t>
            </a:r>
            <a:r>
              <a:rPr lang="en-US" sz="3200" dirty="0">
                <a:solidFill>
                  <a:srgbClr val="0000B4"/>
                </a:solidFill>
                <a:latin typeface="Trebuchet MS" pitchFamily="34" charset="0"/>
              </a:rPr>
              <a:t> </a:t>
            </a:r>
            <a:r>
              <a:rPr lang="en-US" sz="2400" dirty="0">
                <a:solidFill>
                  <a:srgbClr val="0000B4"/>
                </a:solidFill>
                <a:latin typeface="Trebuchet MS" pitchFamily="34" charset="0"/>
              </a:rPr>
              <a:t>of the noninteracting state</a:t>
            </a:r>
            <a:endParaRPr lang="en-GB" sz="2400" dirty="0">
              <a:solidFill>
                <a:srgbClr val="0000B4"/>
              </a:solidFill>
              <a:latin typeface="Trebuchet MS" pitchFamily="34" charset="0"/>
            </a:endParaRPr>
          </a:p>
        </p:txBody>
      </p:sp>
      <p:cxnSp>
        <p:nvCxnSpPr>
          <p:cNvPr id="42" name="Přímá spojnice 41">
            <a:extLst>
              <a:ext uri="{FF2B5EF4-FFF2-40B4-BE49-F238E27FC236}">
                <a16:creationId xmlns:a16="http://schemas.microsoft.com/office/drawing/2014/main" id="{2B010BEB-4F4B-4030-976E-A44DDE9C17CA}"/>
              </a:ext>
            </a:extLst>
          </p:cNvPr>
          <p:cNvCxnSpPr>
            <a:cxnSpLocks/>
          </p:cNvCxnSpPr>
          <p:nvPr/>
        </p:nvCxnSpPr>
        <p:spPr>
          <a:xfrm flipH="1">
            <a:off x="837631" y="2854879"/>
            <a:ext cx="427883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38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DF4F1072-9D50-4BAB-944D-8F74F1B101C2}"/>
              </a:ext>
            </a:extLst>
          </p:cNvPr>
          <p:cNvSpPr txBox="1"/>
          <p:nvPr/>
        </p:nvSpPr>
        <p:spPr>
          <a:xfrm>
            <a:off x="279410" y="273244"/>
            <a:ext cx="6030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0000B4"/>
                </a:solidFill>
                <a:latin typeface="Trebuchet MS" pitchFamily="34" charset="0"/>
              </a:rPr>
              <a:t>Subsystem survival probabilities</a:t>
            </a:r>
            <a:endParaRPr lang="en-GB" sz="2400" dirty="0">
              <a:solidFill>
                <a:srgbClr val="0000B4"/>
              </a:solidFill>
              <a:latin typeface="Trebuchet MS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977651F-CB7E-43C1-AD4F-C321DF2FC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086" y="1566826"/>
            <a:ext cx="7535914" cy="529117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284E2D6-40F3-487D-B7D2-20FC5B8AEE06}"/>
              </a:ext>
            </a:extLst>
          </p:cNvPr>
          <p:cNvSpPr txBox="1"/>
          <p:nvPr/>
        </p:nvSpPr>
        <p:spPr>
          <a:xfrm>
            <a:off x="6344955" y="1088904"/>
            <a:ext cx="1193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rebuchet MS" pitchFamily="34" charset="0"/>
              </a:rPr>
              <a:t>Phase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GB" sz="20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249E6631-2A69-42FA-8389-C50067C27A55}"/>
              </a:ext>
            </a:extLst>
          </p:cNvPr>
          <p:cNvSpPr txBox="1"/>
          <p:nvPr/>
        </p:nvSpPr>
        <p:spPr>
          <a:xfrm>
            <a:off x="10218943" y="1088904"/>
            <a:ext cx="1193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Trebuchet MS" pitchFamily="34" charset="0"/>
              </a:rPr>
              <a:t>Phase 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sz="2000" b="1" baseline="-25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99E796C-9BD4-4EEC-A5EE-0DA47B4DF97B}"/>
              </a:ext>
            </a:extLst>
          </p:cNvPr>
          <p:cNvSpPr txBox="1"/>
          <p:nvPr/>
        </p:nvSpPr>
        <p:spPr>
          <a:xfrm>
            <a:off x="7217477" y="2401173"/>
            <a:ext cx="9632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rebuchet MS" pitchFamily="34" charset="0"/>
              </a:rPr>
              <a:t>overall</a:t>
            </a:r>
            <a:endParaRPr lang="en-GB" dirty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C6DB66A6-9EC9-4C88-B2D9-72ABD083892C}"/>
                  </a:ext>
                </a:extLst>
              </p:cNvPr>
              <p:cNvSpPr txBox="1"/>
              <p:nvPr/>
            </p:nvSpPr>
            <p:spPr>
              <a:xfrm>
                <a:off x="7213987" y="2707685"/>
                <a:ext cx="9143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→0</m:t>
                      </m:r>
                    </m:oMath>
                  </m:oMathPara>
                </a14:m>
                <a:endParaRPr lang="en-GB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C6DB66A6-9EC9-4C88-B2D9-72ABD0838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987" y="2707685"/>
                <a:ext cx="91439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ovéPole 20">
            <a:extLst>
              <a:ext uri="{FF2B5EF4-FFF2-40B4-BE49-F238E27FC236}">
                <a16:creationId xmlns:a16="http://schemas.microsoft.com/office/drawing/2014/main" id="{D10DAB21-D90C-4575-AB8C-D506D06B5DC3}"/>
              </a:ext>
            </a:extLst>
          </p:cNvPr>
          <p:cNvSpPr txBox="1"/>
          <p:nvPr/>
        </p:nvSpPr>
        <p:spPr>
          <a:xfrm>
            <a:off x="7217477" y="4286102"/>
            <a:ext cx="9632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rebuchet MS" pitchFamily="34" charset="0"/>
              </a:rPr>
              <a:t>qubit</a:t>
            </a:r>
            <a:endParaRPr lang="en-GB" dirty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22707488-3C03-4A49-87FB-479216097540}"/>
                  </a:ext>
                </a:extLst>
              </p:cNvPr>
              <p:cNvSpPr txBox="1"/>
              <p:nvPr/>
            </p:nvSpPr>
            <p:spPr>
              <a:xfrm>
                <a:off x="7241907" y="4592614"/>
                <a:ext cx="914399" cy="395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→1</m:t>
                      </m:r>
                    </m:oMath>
                  </m:oMathPara>
                </a14:m>
                <a:endParaRPr lang="en-GB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22707488-3C03-4A49-87FB-479216097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907" y="4592614"/>
                <a:ext cx="914399" cy="395814"/>
              </a:xfrm>
              <a:prstGeom prst="rect">
                <a:avLst/>
              </a:prstGeom>
              <a:blipFill>
                <a:blip r:embed="rId5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ovéPole 22">
            <a:extLst>
              <a:ext uri="{FF2B5EF4-FFF2-40B4-BE49-F238E27FC236}">
                <a16:creationId xmlns:a16="http://schemas.microsoft.com/office/drawing/2014/main" id="{64230898-7897-4D0E-9282-63211A35FBBA}"/>
              </a:ext>
            </a:extLst>
          </p:cNvPr>
          <p:cNvSpPr txBox="1"/>
          <p:nvPr/>
        </p:nvSpPr>
        <p:spPr>
          <a:xfrm>
            <a:off x="11006537" y="2401173"/>
            <a:ext cx="9632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rebuchet MS" pitchFamily="34" charset="0"/>
              </a:rPr>
              <a:t>overall</a:t>
            </a:r>
            <a:endParaRPr lang="en-GB" dirty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8AF78FFE-AF07-45E5-8F19-09979A8F341D}"/>
                  </a:ext>
                </a:extLst>
              </p:cNvPr>
              <p:cNvSpPr txBox="1"/>
              <p:nvPr/>
            </p:nvSpPr>
            <p:spPr>
              <a:xfrm>
                <a:off x="10889035" y="2707685"/>
                <a:ext cx="11121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1−?</m:t>
                      </m:r>
                    </m:oMath>
                  </m:oMathPara>
                </a14:m>
                <a:endParaRPr lang="en-GB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8AF78FFE-AF07-45E5-8F19-09979A8F3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9035" y="2707685"/>
                <a:ext cx="111217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ovéPole 24">
            <a:extLst>
              <a:ext uri="{FF2B5EF4-FFF2-40B4-BE49-F238E27FC236}">
                <a16:creationId xmlns:a16="http://schemas.microsoft.com/office/drawing/2014/main" id="{99EB96D5-D080-4F39-ACE8-F8FD0D4FC0EA}"/>
              </a:ext>
            </a:extLst>
          </p:cNvPr>
          <p:cNvSpPr txBox="1"/>
          <p:nvPr/>
        </p:nvSpPr>
        <p:spPr>
          <a:xfrm>
            <a:off x="11027477" y="4286102"/>
            <a:ext cx="9632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rebuchet MS" pitchFamily="34" charset="0"/>
              </a:rPr>
              <a:t>qubit</a:t>
            </a:r>
            <a:endParaRPr lang="en-GB" dirty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A1795BD3-7DC1-4CA3-91F0-A17E018EEF42}"/>
                  </a:ext>
                </a:extLst>
              </p:cNvPr>
              <p:cNvSpPr txBox="1"/>
              <p:nvPr/>
            </p:nvSpPr>
            <p:spPr>
              <a:xfrm>
                <a:off x="11051907" y="4592614"/>
                <a:ext cx="914399" cy="395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→1</m:t>
                      </m:r>
                    </m:oMath>
                  </m:oMathPara>
                </a14:m>
                <a:endParaRPr lang="en-GB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A1795BD3-7DC1-4CA3-91F0-A17E018EE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1907" y="4592614"/>
                <a:ext cx="914399" cy="395814"/>
              </a:xfrm>
              <a:prstGeom prst="rect">
                <a:avLst/>
              </a:prstGeom>
              <a:blipFill>
                <a:blip r:embed="rId5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21AF55E2-0B8A-44A2-8DD2-3B95F81092F4}"/>
                  </a:ext>
                </a:extLst>
              </p:cNvPr>
              <p:cNvSpPr txBox="1"/>
              <p:nvPr/>
            </p:nvSpPr>
            <p:spPr>
              <a:xfrm>
                <a:off x="279410" y="1050251"/>
                <a:ext cx="53398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[|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d>
                            <m:dPr>
                              <m:begChr m:val="⟨"/>
                              <m:endChr m:val="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=0|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⊗</m:t>
                          </m:r>
                          <m:d>
                            <m:dPr>
                              <m:begChr m:val="|"/>
                              <m:endChr m:val="]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d>
                              <m:d>
                                <m:dPr>
                                  <m:begChr m:val="⟨"/>
                                  <m:endChr m:val="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=0|</m:t>
                                  </m:r>
                                </m:e>
                              </m:d>
                            </m:e>
                          </m:d>
                        </m:e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GB" sz="1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21AF55E2-0B8A-44A2-8DD2-3B95F8109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10" y="1050251"/>
                <a:ext cx="5339817" cy="338554"/>
              </a:xfrm>
              <a:prstGeom prst="rect">
                <a:avLst/>
              </a:prstGeom>
              <a:blipFill>
                <a:blip r:embed="rId7"/>
                <a:stretch>
                  <a:fillRect t="-107143" b="-1696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E0A47E1A-C260-4BBE-A58E-928E3A3D2C1B}"/>
                  </a:ext>
                </a:extLst>
              </p:cNvPr>
              <p:cNvSpPr txBox="1"/>
              <p:nvPr/>
            </p:nvSpPr>
            <p:spPr>
              <a:xfrm>
                <a:off x="167523" y="1581037"/>
                <a:ext cx="4167151" cy="375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d>
                              <m:d>
                                <m:dPr>
                                  <m:begChr m:val="⟨"/>
                                  <m:endChr m:val="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=0|</m:t>
                                  </m:r>
                                </m:e>
                              </m:d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</m:e>
                          </m:d>
                        </m:e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GB" sz="1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E0A47E1A-C260-4BBE-A58E-928E3A3D2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23" y="1581037"/>
                <a:ext cx="4167151" cy="375167"/>
              </a:xfrm>
              <a:prstGeom prst="rect">
                <a:avLst/>
              </a:prstGeom>
              <a:blipFill>
                <a:blip r:embed="rId8"/>
                <a:stretch>
                  <a:fillRect t="-91935" b="-1483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410B790A-CDC4-4C60-B725-33FDC50413A2}"/>
                  </a:ext>
                </a:extLst>
              </p:cNvPr>
              <p:cNvSpPr txBox="1"/>
              <p:nvPr/>
            </p:nvSpPr>
            <p:spPr>
              <a:xfrm>
                <a:off x="642501" y="1956204"/>
                <a:ext cx="1305288" cy="553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410B790A-CDC4-4C60-B725-33FDC5041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01" y="1956204"/>
                <a:ext cx="1305288" cy="5533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1B4F6A00-C2C2-4040-85BB-D134D80574E9}"/>
                  </a:ext>
                </a:extLst>
              </p:cNvPr>
              <p:cNvSpPr txBox="1"/>
              <p:nvPr/>
            </p:nvSpPr>
            <p:spPr>
              <a:xfrm>
                <a:off x="555669" y="4603413"/>
                <a:ext cx="3266508" cy="134710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Trebuchet MS" pitchFamily="34" charset="0"/>
                  </a:rPr>
                  <a:t>Effective separation of the qubit &amp; field states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2000" dirty="0">
                    <a:latin typeface="Trebuchet MS" pitchFamily="34" charset="0"/>
                  </a:rPr>
                  <a:t>:</a:t>
                </a:r>
                <a:br>
                  <a:rPr lang="en-GB" sz="2000" dirty="0">
                    <a:latin typeface="Trebuchet MS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1B4F6A00-C2C2-4040-85BB-D134D8057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69" y="4603413"/>
                <a:ext cx="3266508" cy="1347100"/>
              </a:xfrm>
              <a:prstGeom prst="rect">
                <a:avLst/>
              </a:prstGeom>
              <a:blipFill>
                <a:blip r:embed="rId10"/>
                <a:stretch>
                  <a:fillRect l="-1493" t="-2715" r="-3731" b="-27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1227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>
            <a:extLst>
              <a:ext uri="{FF2B5EF4-FFF2-40B4-BE49-F238E27FC236}">
                <a16:creationId xmlns:a16="http://schemas.microsoft.com/office/drawing/2014/main" id="{E71B50DB-3420-40A4-AC65-1D8F2CE9E6E3}"/>
              </a:ext>
            </a:extLst>
          </p:cNvPr>
          <p:cNvGrpSpPr/>
          <p:nvPr/>
        </p:nvGrpSpPr>
        <p:grpSpPr>
          <a:xfrm>
            <a:off x="6903783" y="460688"/>
            <a:ext cx="5138768" cy="6338359"/>
            <a:chOff x="3740671" y="460688"/>
            <a:chExt cx="5138768" cy="6338359"/>
          </a:xfrm>
        </p:grpSpPr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id="{F49A4077-C9DF-464F-B82B-D553CC21DC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9598"/>
            <a:stretch/>
          </p:blipFill>
          <p:spPr>
            <a:xfrm>
              <a:off x="3740671" y="460688"/>
              <a:ext cx="5138768" cy="5032692"/>
            </a:xfrm>
            <a:prstGeom prst="rect">
              <a:avLst/>
            </a:prstGeom>
          </p:spPr>
        </p:pic>
        <p:pic>
          <p:nvPicPr>
            <p:cNvPr id="38" name="Obrázek 37">
              <a:extLst>
                <a:ext uri="{FF2B5EF4-FFF2-40B4-BE49-F238E27FC236}">
                  <a16:creationId xmlns:a16="http://schemas.microsoft.com/office/drawing/2014/main" id="{DDFA8750-5C57-4DB8-AD97-B1CA173E1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03804" y="5488169"/>
              <a:ext cx="1343025" cy="1310878"/>
            </a:xfrm>
            <a:prstGeom prst="rect">
              <a:avLst/>
            </a:prstGeom>
          </p:spPr>
        </p:pic>
        <p:pic>
          <p:nvPicPr>
            <p:cNvPr id="41" name="Obrázek 40">
              <a:extLst>
                <a:ext uri="{FF2B5EF4-FFF2-40B4-BE49-F238E27FC236}">
                  <a16:creationId xmlns:a16="http://schemas.microsoft.com/office/drawing/2014/main" id="{096DBB6F-0E74-4CFA-A441-9AEE5BB36D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-2628" t="1067" r="2628" b="1067"/>
            <a:stretch/>
          </p:blipFill>
          <p:spPr>
            <a:xfrm>
              <a:off x="5863327" y="5488178"/>
              <a:ext cx="1271588" cy="1310869"/>
            </a:xfrm>
            <a:prstGeom prst="rect">
              <a:avLst/>
            </a:prstGeom>
          </p:spPr>
        </p:pic>
        <p:pic>
          <p:nvPicPr>
            <p:cNvPr id="43" name="Obrázek 42">
              <a:extLst>
                <a:ext uri="{FF2B5EF4-FFF2-40B4-BE49-F238E27FC236}">
                  <a16:creationId xmlns:a16="http://schemas.microsoft.com/office/drawing/2014/main" id="{F007337B-E3A3-457C-B82B-E7C067BD8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62119" y="5488169"/>
              <a:ext cx="1228725" cy="1289447"/>
            </a:xfrm>
            <a:prstGeom prst="rect">
              <a:avLst/>
            </a:prstGeom>
          </p:spPr>
        </p:pic>
      </p:grpSp>
      <p:sp>
        <p:nvSpPr>
          <p:cNvPr id="3" name="TextovéPole 2">
            <a:extLst>
              <a:ext uri="{FF2B5EF4-FFF2-40B4-BE49-F238E27FC236}">
                <a16:creationId xmlns:a16="http://schemas.microsoft.com/office/drawing/2014/main" id="{DF4F1072-9D50-4BAB-944D-8F74F1B101C2}"/>
              </a:ext>
            </a:extLst>
          </p:cNvPr>
          <p:cNvSpPr txBox="1"/>
          <p:nvPr/>
        </p:nvSpPr>
        <p:spPr>
          <a:xfrm>
            <a:off x="279411" y="273244"/>
            <a:ext cx="3217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0000B4"/>
                </a:solidFill>
                <a:latin typeface="Trebuchet MS" pitchFamily="34" charset="0"/>
              </a:rPr>
              <a:t>Wigner function</a:t>
            </a:r>
            <a:endParaRPr lang="en-GB" sz="2400" dirty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FDE8DDD-9F0B-46F1-9DE5-27DE7E0B92F3}"/>
              </a:ext>
            </a:extLst>
          </p:cNvPr>
          <p:cNvSpPr txBox="1"/>
          <p:nvPr/>
        </p:nvSpPr>
        <p:spPr>
          <a:xfrm>
            <a:off x="176991" y="998700"/>
            <a:ext cx="5862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itchFamily="34" charset="0"/>
              </a:rPr>
              <a:t>Phase-space evolution of the </a:t>
            </a:r>
            <a:r>
              <a:rPr lang="en-US" sz="1600" b="1" dirty="0">
                <a:latin typeface="Trebuchet MS" pitchFamily="34" charset="0"/>
              </a:rPr>
              <a:t>bosonic</a:t>
            </a:r>
            <a:r>
              <a:rPr lang="en-US" sz="1600" dirty="0">
                <a:latin typeface="Trebuchet MS" pitchFamily="34" charset="0"/>
              </a:rPr>
              <a:t> degree of freedom</a:t>
            </a:r>
            <a:endParaRPr lang="en-GB" sz="1600" dirty="0">
              <a:latin typeface="Trebuchet MS" pitchFamily="34" charset="0"/>
            </a:endParaRPr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878E8396-CAA9-46CC-801D-D24F1C6BEC28}"/>
              </a:ext>
            </a:extLst>
          </p:cNvPr>
          <p:cNvGrpSpPr/>
          <p:nvPr/>
        </p:nvGrpSpPr>
        <p:grpSpPr>
          <a:xfrm>
            <a:off x="3277133" y="3514340"/>
            <a:ext cx="3194583" cy="1979040"/>
            <a:chOff x="8857814" y="273244"/>
            <a:chExt cx="3194583" cy="1979040"/>
          </a:xfrm>
        </p:grpSpPr>
        <p:pic>
          <p:nvPicPr>
            <p:cNvPr id="44" name="Obrázek 43">
              <a:extLst>
                <a:ext uri="{FF2B5EF4-FFF2-40B4-BE49-F238E27FC236}">
                  <a16:creationId xmlns:a16="http://schemas.microsoft.com/office/drawing/2014/main" id="{85101F47-DA02-4F93-B2C1-237812BAF2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37235" b="69567"/>
            <a:stretch/>
          </p:blipFill>
          <p:spPr>
            <a:xfrm>
              <a:off x="8857814" y="273244"/>
              <a:ext cx="3194583" cy="1979040"/>
            </a:xfrm>
            <a:prstGeom prst="rect">
              <a:avLst/>
            </a:prstGeom>
          </p:spPr>
        </p:pic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5039203D-B6BD-4961-8207-5DDC8C4AD4D5}"/>
                </a:ext>
              </a:extLst>
            </p:cNvPr>
            <p:cNvCxnSpPr>
              <a:cxnSpLocks/>
            </p:cNvCxnSpPr>
            <p:nvPr/>
          </p:nvCxnSpPr>
          <p:spPr>
            <a:xfrm>
              <a:off x="12052397" y="349008"/>
              <a:ext cx="0" cy="14030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CCB3F4E8-3B6C-4B01-8961-FB9157E4AD91}"/>
              </a:ext>
            </a:extLst>
          </p:cNvPr>
          <p:cNvSpPr txBox="1"/>
          <p:nvPr/>
        </p:nvSpPr>
        <p:spPr>
          <a:xfrm>
            <a:off x="7595507" y="83763"/>
            <a:ext cx="136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rebuchet MS" pitchFamily="34" charset="0"/>
              </a:rPr>
              <a:t>Minimum (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solidFill>
                  <a:srgbClr val="0000FF"/>
                </a:solidFill>
                <a:latin typeface="Trebuchet MS" pitchFamily="34" charset="0"/>
                <a:cs typeface="Times New Roman" panose="02020603050405020304" pitchFamily="18" charset="0"/>
              </a:rPr>
              <a:t>)</a:t>
            </a:r>
            <a:endParaRPr lang="en-GB" sz="1600" dirty="0">
              <a:solidFill>
                <a:srgbClr val="0000FF"/>
              </a:solidFill>
              <a:latin typeface="Trebuchet MS" pitchFamily="34" charset="0"/>
            </a:endParaRP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219BAC7E-6A2B-433C-92E6-710AE29E536B}"/>
              </a:ext>
            </a:extLst>
          </p:cNvPr>
          <p:cNvSpPr txBox="1"/>
          <p:nvPr/>
        </p:nvSpPr>
        <p:spPr>
          <a:xfrm>
            <a:off x="9144414" y="102949"/>
            <a:ext cx="1247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Trebuchet MS" pitchFamily="34" charset="0"/>
              </a:rPr>
              <a:t>Saddle (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Trebuchet MS" pitchFamily="34" charset="0"/>
                <a:cs typeface="Times New Roman" panose="02020603050405020304" pitchFamily="18" charset="0"/>
              </a:rPr>
              <a:t>)</a:t>
            </a:r>
            <a:endParaRPr lang="en-GB" sz="16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CA247BB0-080B-4CA5-8D5B-F3B0FFE7BAC5}"/>
              </a:ext>
            </a:extLst>
          </p:cNvPr>
          <p:cNvSpPr txBox="1"/>
          <p:nvPr/>
        </p:nvSpPr>
        <p:spPr>
          <a:xfrm>
            <a:off x="10516403" y="105293"/>
            <a:ext cx="1505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  <a:latin typeface="Trebuchet MS" pitchFamily="34" charset="0"/>
              </a:rPr>
              <a:t>Maximum (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00B050"/>
                </a:solidFill>
                <a:latin typeface="Trebuchet MS" pitchFamily="34" charset="0"/>
                <a:cs typeface="Times New Roman" panose="02020603050405020304" pitchFamily="18" charset="0"/>
              </a:rPr>
              <a:t>)</a:t>
            </a:r>
            <a:endParaRPr lang="en-GB" sz="1600" dirty="0">
              <a:solidFill>
                <a:srgbClr val="00B050"/>
              </a:solidFill>
              <a:latin typeface="Trebuchet MS" pitchFamily="34" charset="0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D6F921FB-F649-4AF7-BA1C-538DC4F0FA18}"/>
              </a:ext>
            </a:extLst>
          </p:cNvPr>
          <p:cNvSpPr txBox="1"/>
          <p:nvPr/>
        </p:nvSpPr>
        <p:spPr>
          <a:xfrm>
            <a:off x="468724" y="6019202"/>
            <a:ext cx="2526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rebuchet MS" pitchFamily="34" charset="0"/>
              </a:rPr>
              <a:t>Animations available at </a:t>
            </a:r>
            <a:endParaRPr lang="en-GB" sz="1600" dirty="0">
              <a:latin typeface="Trebuchet MS" pitchFamily="34" charset="0"/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60682F21-8004-4648-87B1-10A0786D7FC7}"/>
              </a:ext>
            </a:extLst>
          </p:cNvPr>
          <p:cNvSpPr/>
          <p:nvPr/>
        </p:nvSpPr>
        <p:spPr>
          <a:xfrm>
            <a:off x="468724" y="6314559"/>
            <a:ext cx="43733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u="sng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http://pavelstransky.cz/wigner_rabi.php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EE8F79A0-C370-4AE5-8543-66F04C052955}"/>
                  </a:ext>
                </a:extLst>
              </p:cNvPr>
              <p:cNvSpPr txBox="1"/>
              <p:nvPr/>
            </p:nvSpPr>
            <p:spPr>
              <a:xfrm>
                <a:off x="600961" y="1451529"/>
                <a:ext cx="4893121" cy="623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𝑖𝑝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𝑑𝑞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en-GB" sz="1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EE8F79A0-C370-4AE5-8543-66F04C052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61" y="1451529"/>
                <a:ext cx="4893121" cy="6235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5E725AFD-D50E-4661-B958-E47F9909A49B}"/>
                  </a:ext>
                </a:extLst>
              </p:cNvPr>
              <p:cNvSpPr txBox="1"/>
              <p:nvPr/>
            </p:nvSpPr>
            <p:spPr>
              <a:xfrm>
                <a:off x="451686" y="2144431"/>
                <a:ext cx="4794837" cy="623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hr m:val="∬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𝑑𝑞𝑑𝑝</m:t>
                          </m:r>
                        </m:e>
                      </m:nary>
                    </m:oMath>
                  </m:oMathPara>
                </a14:m>
                <a:endParaRPr lang="en-GB" sz="1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5E725AFD-D50E-4661-B958-E47F9909A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86" y="2144431"/>
                <a:ext cx="4794837" cy="6235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901549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600" dirty="0" smtClean="0">
            <a:latin typeface="Trebuchet MS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1015</Words>
  <Application>Microsoft Office PowerPoint</Application>
  <PresentationFormat>Širokoúhlá obrazovka</PresentationFormat>
  <Paragraphs>162</Paragraphs>
  <Slides>12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20" baseType="lpstr">
      <vt:lpstr>Arial</vt:lpstr>
      <vt:lpstr>Book Antiqua</vt:lpstr>
      <vt:lpstr>Calibri</vt:lpstr>
      <vt:lpstr>Cambria Math</vt:lpstr>
      <vt:lpstr>Courier New</vt:lpstr>
      <vt:lpstr>Times New Roman</vt:lpstr>
      <vt:lpstr>Trebuchet MS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2022-01-31T10:03:45Z</dcterms:created>
  <dcterms:modified xsi:type="dcterms:W3CDTF">2022-01-31T10:11:49Z</dcterms:modified>
</cp:coreProperties>
</file>