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95" r:id="rId2"/>
    <p:sldId id="346" r:id="rId3"/>
    <p:sldId id="307" r:id="rId4"/>
    <p:sldId id="321" r:id="rId5"/>
    <p:sldId id="308" r:id="rId6"/>
    <p:sldId id="329" r:id="rId7"/>
    <p:sldId id="332" r:id="rId8"/>
    <p:sldId id="331" r:id="rId9"/>
    <p:sldId id="333" r:id="rId10"/>
    <p:sldId id="334" r:id="rId11"/>
    <p:sldId id="336" r:id="rId12"/>
    <p:sldId id="337" r:id="rId13"/>
    <p:sldId id="348" r:id="rId14"/>
    <p:sldId id="339" r:id="rId15"/>
    <p:sldId id="313" r:id="rId16"/>
    <p:sldId id="341" r:id="rId17"/>
    <p:sldId id="319" r:id="rId18"/>
    <p:sldId id="340" r:id="rId19"/>
    <p:sldId id="326" r:id="rId20"/>
    <p:sldId id="312" r:id="rId21"/>
    <p:sldId id="320" r:id="rId22"/>
    <p:sldId id="322" r:id="rId23"/>
    <p:sldId id="345" r:id="rId24"/>
    <p:sldId id="317" r:id="rId25"/>
    <p:sldId id="314" r:id="rId26"/>
    <p:sldId id="315" r:id="rId27"/>
    <p:sldId id="316" r:id="rId28"/>
    <p:sldId id="350" r:id="rId29"/>
    <p:sldId id="349" r:id="rId30"/>
    <p:sldId id="352" r:id="rId31"/>
    <p:sldId id="351" r:id="rId32"/>
    <p:sldId id="343" r:id="rId33"/>
    <p:sldId id="344" r:id="rId34"/>
    <p:sldId id="323" r:id="rId35"/>
    <p:sldId id="347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4E4"/>
    <a:srgbClr val="DCDCDC"/>
    <a:srgbClr val="D2D2D2"/>
    <a:srgbClr val="0000B4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1086" autoAdjust="0"/>
  </p:normalViewPr>
  <p:slideViewPr>
    <p:cSldViewPr snapToGrid="0">
      <p:cViewPr varScale="1">
        <p:scale>
          <a:sx n="71" d="100"/>
          <a:sy n="71" d="100"/>
        </p:scale>
        <p:origin x="-108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6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47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29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12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0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29/06/2018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5.jpeg"/><Relationship Id="rId5" Type="http://schemas.openxmlformats.org/officeDocument/2006/relationships/image" Target="../media/image240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50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56.jpeg"/><Relationship Id="rId5" Type="http://schemas.openxmlformats.org/officeDocument/2006/relationships/image" Target="../media/image53.jpeg"/><Relationship Id="rId15" Type="http://schemas.openxmlformats.org/officeDocument/2006/relationships/image" Target="../media/image5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55.pn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gif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upload.wikimedia.org/wikipedia/commons/2/21/Mandel_zoom_00_mandelbrot_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" y="856"/>
            <a:ext cx="9146119" cy="685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3726492" y="1905898"/>
            <a:ext cx="4991622" cy="13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cs-CZ" sz="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</a:t>
            </a:r>
            <a:r>
              <a:rPr lang="cs-CZ" sz="4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RACTALS</a:t>
            </a:r>
            <a:endParaRPr lang="cs-CZ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817873" y="3070865"/>
            <a:ext cx="16601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Pavel </a:t>
            </a:r>
            <a:r>
              <a:rPr lang="en-US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Str</a:t>
            </a:r>
            <a:r>
              <a:rPr lang="cs-CZ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ánský</a:t>
            </a:r>
            <a:endParaRPr lang="cs-CZ" sz="2000" b="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Masters of Puppets 2018</a:t>
            </a:r>
            <a:endParaRPr lang="cs-CZ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051" name="Picture 3" descr="D:\Pavel\Desktop\logotyp_fakulty_rgb6-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40"/>
            <a:ext cx="4806315" cy="14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985357" y="3432132"/>
            <a:ext cx="2486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The peculiar geometry </a:t>
            </a:r>
          </a:p>
          <a:p>
            <a:pPr algn="ctr"/>
            <a:r>
              <a:rPr lang="en-GB" sz="32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of Nature</a:t>
            </a:r>
            <a:endParaRPr lang="en-GB" sz="3200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Pavel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7" y="1286762"/>
            <a:ext cx="3270831" cy="37125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1328803" y="3674575"/>
            <a:ext cx="4099149" cy="1993811"/>
            <a:chOff x="1447800" y="3674575"/>
            <a:chExt cx="4099149" cy="1993811"/>
          </a:xfrm>
        </p:grpSpPr>
        <p:pic>
          <p:nvPicPr>
            <p:cNvPr id="3076" name="Picture 4" descr="D:\Pavel\Desktop\Bez názvu 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6611" y="3674575"/>
              <a:ext cx="2700338" cy="199381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1447800" y="4019550"/>
              <a:ext cx="1168400" cy="8953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9"/>
            <p:cNvCxnSpPr/>
            <p:nvPr/>
          </p:nvCxnSpPr>
          <p:spPr>
            <a:xfrm flipH="1">
              <a:off x="2616201" y="3674575"/>
              <a:ext cx="217710" cy="34497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2616200" y="4914900"/>
              <a:ext cx="217711" cy="753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Skupina 18"/>
          <p:cNvGrpSpPr/>
          <p:nvPr/>
        </p:nvGrpSpPr>
        <p:grpSpPr>
          <a:xfrm>
            <a:off x="4605403" y="3337083"/>
            <a:ext cx="3351530" cy="2972653"/>
            <a:chOff x="4724400" y="3337083"/>
            <a:chExt cx="3351530" cy="2972653"/>
          </a:xfrm>
        </p:grpSpPr>
        <p:pic>
          <p:nvPicPr>
            <p:cNvPr id="3077" name="Picture 5" descr="D:\Pavel\Desktop\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980" y="3337083"/>
              <a:ext cx="2393950" cy="2972653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bdélník 21"/>
            <p:cNvSpPr/>
            <p:nvPr/>
          </p:nvSpPr>
          <p:spPr>
            <a:xfrm>
              <a:off x="4724400" y="4514851"/>
              <a:ext cx="647700" cy="77679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5372100" y="5291643"/>
              <a:ext cx="297180" cy="1018093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 flipH="1">
              <a:off x="5372100" y="3337083"/>
              <a:ext cx="297180" cy="1179842"/>
            </a:xfrm>
            <a:prstGeom prst="line">
              <a:avLst/>
            </a:pr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Skupina 2"/>
          <p:cNvGrpSpPr/>
          <p:nvPr/>
        </p:nvGrpSpPr>
        <p:grpSpPr>
          <a:xfrm>
            <a:off x="4254664" y="1286762"/>
            <a:ext cx="4218211" cy="4469477"/>
            <a:chOff x="4373661" y="1286762"/>
            <a:chExt cx="4218211" cy="4469477"/>
          </a:xfrm>
        </p:grpSpPr>
        <p:sp>
          <p:nvSpPr>
            <p:cNvPr id="29" name="Obdélník 28"/>
            <p:cNvSpPr/>
            <p:nvPr/>
          </p:nvSpPr>
          <p:spPr>
            <a:xfrm>
              <a:off x="6955060" y="5367843"/>
              <a:ext cx="722089" cy="3883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078" name="Picture 6" descr="D:\Pavel\Desktop\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661" y="1286762"/>
              <a:ext cx="4218211" cy="2299370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Přímá spojnice 29"/>
            <p:cNvCxnSpPr/>
            <p:nvPr/>
          </p:nvCxnSpPr>
          <p:spPr>
            <a:xfrm flipH="1">
              <a:off x="7677149" y="3586132"/>
              <a:ext cx="914723" cy="178171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/>
            <p:cNvCxnSpPr/>
            <p:nvPr/>
          </p:nvCxnSpPr>
          <p:spPr>
            <a:xfrm>
              <a:off x="4373661" y="3586132"/>
              <a:ext cx="2581399" cy="178171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>
              <a:off x="7867650" y="3336886"/>
              <a:ext cx="44958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ovéPole 27"/>
            <p:cNvSpPr txBox="1"/>
            <p:nvPr/>
          </p:nvSpPr>
          <p:spPr>
            <a:xfrm>
              <a:off x="7764780" y="2984500"/>
              <a:ext cx="70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km</a:t>
              </a:r>
              <a:endPara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9" name="Přímá spojnice 38"/>
          <p:cNvCxnSpPr/>
          <p:nvPr/>
        </p:nvCxnSpPr>
        <p:spPr>
          <a:xfrm>
            <a:off x="3240153" y="3495439"/>
            <a:ext cx="4495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3036953" y="3143053"/>
            <a:ext cx="92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km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054116" y="179110"/>
            <a:ext cx="52736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u="sng" dirty="0" smtClean="0">
                <a:solidFill>
                  <a:schemeClr val="bg1"/>
                </a:solidFill>
                <a:latin typeface="Trebuchet MS" pitchFamily="34" charset="0"/>
              </a:rPr>
              <a:t>Length of the sea coastline</a:t>
            </a:r>
            <a:endParaRPr lang="cs-CZ" sz="3200" b="0" u="sng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77788" y="2796988"/>
            <a:ext cx="654424" cy="698451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72926" y="722340"/>
            <a:ext cx="1758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Great Britain</a:t>
            </a:r>
            <a:r>
              <a:rPr lang="cs-CZ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103" name="Picture 7" descr="Britain-fractal-coastline-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13" y="3383922"/>
            <a:ext cx="3380048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588662" y="5638323"/>
            <a:ext cx="6020429" cy="837279"/>
            <a:chOff x="1588662" y="4492194"/>
            <a:chExt cx="6020429" cy="837279"/>
          </a:xfrm>
        </p:grpSpPr>
        <p:sp>
          <p:nvSpPr>
            <p:cNvPr id="3" name="TextovéPole 2"/>
            <p:cNvSpPr txBox="1"/>
            <p:nvPr/>
          </p:nvSpPr>
          <p:spPr>
            <a:xfrm>
              <a:off x="1588662" y="4498226"/>
              <a:ext cx="28269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Ruler length</a:t>
              </a:r>
              <a:r>
                <a:rPr lang="en-GB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en-GB" sz="1600" i="1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l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Number of </a:t>
              </a:r>
              <a:r>
                <a:rPr lang="en-US" sz="1600" dirty="0" err="1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mesurements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600" i="1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N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Length of the coastline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58551" y="4498476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200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12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2400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5534874" y="4496254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00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28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2800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652693" y="4492194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50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68</a:t>
              </a:r>
            </a:p>
            <a:p>
              <a:r>
                <a:rPr lang="cs-CZ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3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400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1183755" y="1166166"/>
            <a:ext cx="70646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1950 –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Lewis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F</a:t>
            </a:r>
            <a:r>
              <a:rPr lang="en-US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ry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Richardson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studies the correlation between the tendency of countries to declare a war and the length of their common border</a:t>
            </a:r>
            <a:endParaRPr lang="cs-CZ" sz="16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He finds out that the border lengths taken from different sources vary extremely</a:t>
            </a:r>
            <a:r>
              <a:rPr lang="en-GB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 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Today’s values for the GB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Ordance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Survey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17 820 km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Coastal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Guide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Europe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18 838 km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CIA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World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Factbook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: 12 429 km (</a:t>
            </a: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includes Northern Ireland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054116" y="179110"/>
            <a:ext cx="52736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u="sng" dirty="0" smtClean="0">
                <a:solidFill>
                  <a:schemeClr val="bg1"/>
                </a:solidFill>
                <a:latin typeface="Trebuchet MS" pitchFamily="34" charset="0"/>
              </a:rPr>
              <a:t>Length of the sea coastline</a:t>
            </a:r>
            <a:endParaRPr lang="cs-CZ" sz="3200" b="0" u="sng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Zaoblený obdélníkový popisek 4"/>
          <p:cNvSpPr/>
          <p:nvPr/>
        </p:nvSpPr>
        <p:spPr>
          <a:xfrm>
            <a:off x="6594953" y="3452276"/>
            <a:ext cx="2292263" cy="1389033"/>
          </a:xfrm>
          <a:prstGeom prst="wedgeRoundRectCallout">
            <a:avLst>
              <a:gd name="adj1" fmla="val 334"/>
              <a:gd name="adj2" fmla="val 15484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554244" y="3538982"/>
            <a:ext cx="2389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dirty="0" smtClean="0">
                <a:latin typeface="Trebuchet MS" panose="020B0603020202020204" pitchFamily="34" charset="0"/>
              </a:rPr>
              <a:t>Measured coastline length depends strongly on the ruler length.</a:t>
            </a:r>
          </a:p>
        </p:txBody>
      </p:sp>
    </p:spTree>
    <p:extLst>
      <p:ext uri="{BB962C8B-B14F-4D97-AF65-F5344CB8AC3E}">
        <p14:creationId xmlns:p14="http://schemas.microsoft.com/office/powerpoint/2010/main" val="23444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Britain-fractal-coastline-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13" y="3383922"/>
            <a:ext cx="3380048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588662" y="5638323"/>
            <a:ext cx="6020429" cy="837279"/>
            <a:chOff x="1588662" y="4492194"/>
            <a:chExt cx="6020429" cy="837279"/>
          </a:xfrm>
        </p:grpSpPr>
        <p:sp>
          <p:nvSpPr>
            <p:cNvPr id="3" name="TextovéPole 2"/>
            <p:cNvSpPr txBox="1"/>
            <p:nvPr/>
          </p:nvSpPr>
          <p:spPr>
            <a:xfrm>
              <a:off x="1588662" y="4498226"/>
              <a:ext cx="28269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Ruler length</a:t>
              </a:r>
              <a:r>
                <a:rPr lang="en-GB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en-GB" sz="1600" i="1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l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Number of </a:t>
              </a:r>
              <a:r>
                <a:rPr lang="en-US" sz="1600" dirty="0" err="1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mesurements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600" i="1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N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Length of the coastline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58551" y="4498476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200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12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2400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5534874" y="4496254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00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28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2800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652693" y="4492194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50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68</a:t>
              </a:r>
            </a:p>
            <a:p>
              <a:r>
                <a:rPr lang="cs-CZ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3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400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47437" y="179110"/>
            <a:ext cx="56431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u="sng" dirty="0" smtClean="0">
                <a:solidFill>
                  <a:schemeClr val="bg1"/>
                </a:solidFill>
                <a:latin typeface="Trebuchet MS" pitchFamily="34" charset="0"/>
              </a:rPr>
              <a:t>Fractal (fractional) dimension</a:t>
            </a:r>
            <a:endParaRPr lang="cs-CZ" sz="3200" b="0" u="sng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5" name="Picture 8" descr="D:\Pavel\Desktop\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0" y="951432"/>
            <a:ext cx="3676796" cy="22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/>
          <p:cNvGrpSpPr/>
          <p:nvPr/>
        </p:nvGrpSpPr>
        <p:grpSpPr>
          <a:xfrm>
            <a:off x="205688" y="589776"/>
            <a:ext cx="4611518" cy="2621483"/>
            <a:chOff x="1753593" y="3841886"/>
            <a:chExt cx="4611518" cy="2621483"/>
          </a:xfrm>
        </p:grpSpPr>
        <p:cxnSp>
          <p:nvCxnSpPr>
            <p:cNvPr id="21" name="Přímá spojnice 20"/>
            <p:cNvCxnSpPr/>
            <p:nvPr/>
          </p:nvCxnSpPr>
          <p:spPr>
            <a:xfrm flipH="1">
              <a:off x="2749069" y="4658230"/>
              <a:ext cx="2598300" cy="1438636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/>
                <p:cNvSpPr txBox="1"/>
                <p:nvPr/>
              </p:nvSpPr>
              <p:spPr>
                <a:xfrm>
                  <a:off x="1753593" y="3841886"/>
                  <a:ext cx="67024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5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log</m:t>
                        </m:r>
                        <m:r>
                          <a:rPr lang="en-GB" sz="15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⁡</m:t>
                        </m:r>
                        <m:r>
                          <a:rPr lang="en-GB" sz="15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oMath>
                    </m:oMathPara>
                  </a14:m>
                  <a:endParaRPr lang="en-GB" sz="1500" i="1" dirty="0">
                    <a:solidFill>
                      <a:schemeClr val="bg1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2" name="TextovéPol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593" y="3841886"/>
                  <a:ext cx="670247" cy="3231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13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/>
                <p:cNvSpPr txBox="1"/>
                <p:nvPr/>
              </p:nvSpPr>
              <p:spPr>
                <a:xfrm>
                  <a:off x="5734810" y="5937391"/>
                  <a:ext cx="630301" cy="5259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cs-CZ" sz="15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cs-CZ" sz="1500" b="0" i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5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s-MX" sz="15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5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𝑙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GB" sz="1500" i="1" dirty="0">
                    <a:solidFill>
                      <a:schemeClr val="bg1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3" name="TextovéPol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810" y="5937391"/>
                  <a:ext cx="630301" cy="52597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29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Zaoblený obdélníkový popisek 24"/>
          <p:cNvSpPr/>
          <p:nvPr/>
        </p:nvSpPr>
        <p:spPr>
          <a:xfrm>
            <a:off x="6594953" y="3452276"/>
            <a:ext cx="2292263" cy="1389033"/>
          </a:xfrm>
          <a:prstGeom prst="wedgeRoundRectCallout">
            <a:avLst>
              <a:gd name="adj1" fmla="val 334"/>
              <a:gd name="adj2" fmla="val 15484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0" name="Skupina 29"/>
          <p:cNvGrpSpPr/>
          <p:nvPr/>
        </p:nvGrpSpPr>
        <p:grpSpPr>
          <a:xfrm>
            <a:off x="2855935" y="996787"/>
            <a:ext cx="6087649" cy="3788690"/>
            <a:chOff x="2855935" y="996787"/>
            <a:chExt cx="6087649" cy="3788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ovéPole 28"/>
                <p:cNvSpPr txBox="1"/>
                <p:nvPr/>
              </p:nvSpPr>
              <p:spPr>
                <a:xfrm>
                  <a:off x="6554244" y="3538982"/>
                  <a:ext cx="2389340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1400" dirty="0" smtClean="0">
                      <a:latin typeface="Trebuchet MS" panose="020B0603020202020204" pitchFamily="34" charset="0"/>
                    </a:rPr>
                    <a:t>Measured coastline length depends strongly on the ruler length.</a:t>
                  </a:r>
                </a:p>
                <a:p>
                  <a:pPr algn="ctr">
                    <a:spcAft>
                      <a:spcPts val="600"/>
                    </a:spcAft>
                  </a:pPr>
                  <a:r>
                    <a:rPr lang="en-GB" sz="1400" dirty="0" smtClean="0">
                      <a:solidFill>
                        <a:srgbClr val="00B050"/>
                      </a:solidFill>
                      <a:latin typeface="Trebuchet MS" panose="020B0603020202020204" pitchFamily="34" charset="0"/>
                    </a:rPr>
                    <a:t>For very small rulers, the coastline length goes to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∞</m:t>
                      </m:r>
                      <m:r>
                        <a:rPr lang="cs-CZ" sz="14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!</m:t>
                      </m:r>
                    </m:oMath>
                  </a14:m>
                  <a:endParaRPr lang="en-GB" sz="1400" dirty="0">
                    <a:solidFill>
                      <a:srgbClr val="00B050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ovéPole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4244" y="3538982"/>
                  <a:ext cx="2389340" cy="124649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980" r="-255" b="-39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ovéPole 5"/>
            <p:cNvSpPr txBox="1"/>
            <p:nvPr/>
          </p:nvSpPr>
          <p:spPr>
            <a:xfrm>
              <a:off x="2855935" y="996787"/>
              <a:ext cx="13214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err="1" smtClean="0">
                  <a:solidFill>
                    <a:srgbClr val="00B050"/>
                  </a:solidFill>
                  <a:latin typeface="Trebuchet MS" panose="020B0603020202020204" pitchFamily="34" charset="0"/>
                </a:rPr>
                <a:t>extrapolation</a:t>
              </a:r>
              <a:endParaRPr lang="en-GB" sz="1400" b="1" dirty="0">
                <a:solidFill>
                  <a:srgbClr val="00B05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678598" y="3897512"/>
            <a:ext cx="18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Great Britain’s coastline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=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fractal curve</a:t>
            </a:r>
            <a:endParaRPr lang="en-GB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6554244" y="3538982"/>
            <a:ext cx="2389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dirty="0" smtClean="0">
                <a:latin typeface="Trebuchet MS" panose="020B0603020202020204" pitchFamily="34" charset="0"/>
              </a:rPr>
              <a:t>Measured coastline length depends strongly on the ruler length.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4502055" y="1954597"/>
                <a:ext cx="4310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  <a:latin typeface="Trebuchet MS" pitchFamily="34" charset="0"/>
                  </a:rPr>
                  <a:t>line slope</a:t>
                </a:r>
                <a:r>
                  <a:rPr lang="en-GB" b="1" dirty="0" smtClean="0">
                    <a:solidFill>
                      <a:srgbClr val="FFC000"/>
                    </a:solidFill>
                    <a:latin typeface="Trebuchet MS" pitchFamily="34" charset="0"/>
                  </a:rPr>
                  <a:t>:</a:t>
                </a:r>
                <a:r>
                  <a:rPr lang="cs-CZ" b="1" dirty="0" smtClean="0">
                    <a:solidFill>
                      <a:srgbClr val="FFC000"/>
                    </a:solidFill>
                    <a:latin typeface="Trebuchet MS" pitchFamily="34" charset="0"/>
                  </a:rPr>
                  <a:t> </a:t>
                </a:r>
                <a:r>
                  <a:rPr lang="en-US" b="1" dirty="0" smtClean="0">
                    <a:solidFill>
                      <a:srgbClr val="C00000"/>
                    </a:solidFill>
                    <a:latin typeface="Trebuchet MS" pitchFamily="34" charset="0"/>
                  </a:rPr>
                  <a:t>fractal dimension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𝒅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≈1.25</m:t>
                    </m:r>
                  </m:oMath>
                </a14:m>
                <a:endParaRPr lang="en-GB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055" y="1954597"/>
                <a:ext cx="431000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273" t="-1000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ovéPole 40"/>
              <p:cNvSpPr txBox="1"/>
              <p:nvPr/>
            </p:nvSpPr>
            <p:spPr>
              <a:xfrm>
                <a:off x="5723632" y="1097762"/>
                <a:ext cx="1930284" cy="6705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𝑁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𝒅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1" name="TextovéPol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632" y="1097762"/>
                <a:ext cx="1930284" cy="67050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ovéPole 41"/>
              <p:cNvSpPr txBox="1"/>
              <p:nvPr/>
            </p:nvSpPr>
            <p:spPr>
              <a:xfrm>
                <a:off x="5231111" y="2323929"/>
                <a:ext cx="37327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(for ordinary smooth curves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=1)</m:t>
                    </m:r>
                  </m:oMath>
                </a14:m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ovéPol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111" y="2323929"/>
                <a:ext cx="3732758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817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Britain-fractal-coastline-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313" y="3383922"/>
            <a:ext cx="3380048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588662" y="5638323"/>
            <a:ext cx="6020429" cy="837279"/>
            <a:chOff x="1588662" y="4492194"/>
            <a:chExt cx="6020429" cy="837279"/>
          </a:xfrm>
        </p:grpSpPr>
        <p:sp>
          <p:nvSpPr>
            <p:cNvPr id="3" name="TextovéPole 2"/>
            <p:cNvSpPr txBox="1"/>
            <p:nvPr/>
          </p:nvSpPr>
          <p:spPr>
            <a:xfrm>
              <a:off x="1588662" y="4498226"/>
              <a:ext cx="28269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Ruler length</a:t>
              </a:r>
              <a:r>
                <a:rPr lang="en-GB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en-GB" sz="1600" i="1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l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Number of </a:t>
              </a:r>
              <a:r>
                <a:rPr lang="en-US" sz="1600" dirty="0" err="1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mesurements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sz="1600" i="1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N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Length of the coastline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: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58551" y="4498476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200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12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2400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5534874" y="4496254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00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28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2800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652693" y="4492194"/>
              <a:ext cx="9563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50 km</a:t>
              </a:r>
            </a:p>
            <a:p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68</a:t>
              </a:r>
            </a:p>
            <a:p>
              <a:r>
                <a:rPr lang="cs-CZ" sz="16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3</a:t>
              </a:r>
              <a:r>
                <a:rPr lang="cs-CZ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400 km</a:t>
              </a:r>
              <a:endParaRPr lang="cs-CZ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847437" y="179110"/>
            <a:ext cx="56431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u="sng" dirty="0" smtClean="0">
                <a:solidFill>
                  <a:schemeClr val="bg1"/>
                </a:solidFill>
                <a:latin typeface="Trebuchet MS" pitchFamily="34" charset="0"/>
              </a:rPr>
              <a:t>Fractal (fractional) dimension</a:t>
            </a:r>
            <a:endParaRPr lang="cs-CZ" sz="3200" b="0" u="sng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5" name="Picture 8" descr="D:\Pavel\Desktop\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0" y="951432"/>
            <a:ext cx="3676796" cy="22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/>
          <p:cNvGrpSpPr/>
          <p:nvPr/>
        </p:nvGrpSpPr>
        <p:grpSpPr>
          <a:xfrm>
            <a:off x="205688" y="589776"/>
            <a:ext cx="4611518" cy="2621483"/>
            <a:chOff x="1753593" y="3841886"/>
            <a:chExt cx="4611518" cy="2621483"/>
          </a:xfrm>
        </p:grpSpPr>
        <p:cxnSp>
          <p:nvCxnSpPr>
            <p:cNvPr id="21" name="Přímá spojnice 20"/>
            <p:cNvCxnSpPr/>
            <p:nvPr/>
          </p:nvCxnSpPr>
          <p:spPr>
            <a:xfrm flipH="1">
              <a:off x="2749069" y="4658230"/>
              <a:ext cx="2598300" cy="1438636"/>
            </a:xfrm>
            <a:prstGeom prst="line">
              <a:avLst/>
            </a:prstGeom>
            <a:ln w="38100">
              <a:solidFill>
                <a:srgbClr val="FFC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/>
                <p:cNvSpPr txBox="1"/>
                <p:nvPr/>
              </p:nvSpPr>
              <p:spPr>
                <a:xfrm>
                  <a:off x="1753593" y="3841886"/>
                  <a:ext cx="67024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5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log</m:t>
                        </m:r>
                        <m:r>
                          <a:rPr lang="en-GB" sz="15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⁡</m:t>
                        </m:r>
                        <m:r>
                          <a:rPr lang="en-GB" sz="150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oMath>
                    </m:oMathPara>
                  </a14:m>
                  <a:endParaRPr lang="en-GB" sz="1500" i="1" dirty="0">
                    <a:solidFill>
                      <a:schemeClr val="bg1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2" name="TextovéPol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593" y="3841886"/>
                  <a:ext cx="670247" cy="3231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13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/>
                <p:cNvSpPr txBox="1"/>
                <p:nvPr/>
              </p:nvSpPr>
              <p:spPr>
                <a:xfrm>
                  <a:off x="5734810" y="5937391"/>
                  <a:ext cx="630301" cy="5259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cs-CZ" sz="15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cs-CZ" sz="1500" b="0" i="0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5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s-MX" sz="15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5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𝑙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GB" sz="1500" i="1" dirty="0">
                    <a:solidFill>
                      <a:schemeClr val="bg1"/>
                    </a:solidFill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3" name="TextovéPol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4810" y="5937391"/>
                  <a:ext cx="630301" cy="52597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29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Zaoblený obdélníkový popisek 24"/>
          <p:cNvSpPr/>
          <p:nvPr/>
        </p:nvSpPr>
        <p:spPr>
          <a:xfrm>
            <a:off x="6594953" y="3452276"/>
            <a:ext cx="2292263" cy="1389033"/>
          </a:xfrm>
          <a:prstGeom prst="wedgeRoundRectCallout">
            <a:avLst>
              <a:gd name="adj1" fmla="val 334"/>
              <a:gd name="adj2" fmla="val 15484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0" name="Skupina 29"/>
          <p:cNvGrpSpPr/>
          <p:nvPr/>
        </p:nvGrpSpPr>
        <p:grpSpPr>
          <a:xfrm>
            <a:off x="2855935" y="996787"/>
            <a:ext cx="6087649" cy="3788690"/>
            <a:chOff x="2855935" y="996787"/>
            <a:chExt cx="6087649" cy="3788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ovéPole 28"/>
                <p:cNvSpPr txBox="1"/>
                <p:nvPr/>
              </p:nvSpPr>
              <p:spPr>
                <a:xfrm>
                  <a:off x="6554244" y="3538982"/>
                  <a:ext cx="2389340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GB" sz="1400" dirty="0" smtClean="0">
                      <a:latin typeface="Trebuchet MS" panose="020B0603020202020204" pitchFamily="34" charset="0"/>
                    </a:rPr>
                    <a:t>Measured coastline length depends strongly on the ruler length.</a:t>
                  </a:r>
                </a:p>
                <a:p>
                  <a:pPr algn="ctr">
                    <a:spcAft>
                      <a:spcPts val="600"/>
                    </a:spcAft>
                  </a:pPr>
                  <a:r>
                    <a:rPr lang="en-GB" sz="1400" dirty="0" smtClean="0">
                      <a:solidFill>
                        <a:srgbClr val="00B050"/>
                      </a:solidFill>
                      <a:latin typeface="Trebuchet MS" panose="020B0603020202020204" pitchFamily="34" charset="0"/>
                    </a:rPr>
                    <a:t>For very small rulers, the coastline length goes to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∞</m:t>
                      </m:r>
                      <m:r>
                        <a:rPr lang="cs-CZ" sz="14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!</m:t>
                      </m:r>
                    </m:oMath>
                  </a14:m>
                  <a:endParaRPr lang="en-GB" sz="1400" dirty="0">
                    <a:solidFill>
                      <a:srgbClr val="00B050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ovéPole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4244" y="3538982"/>
                  <a:ext cx="2389340" cy="124649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980" r="-255" b="-39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ovéPole 5"/>
            <p:cNvSpPr txBox="1"/>
            <p:nvPr/>
          </p:nvSpPr>
          <p:spPr>
            <a:xfrm>
              <a:off x="2855935" y="996787"/>
              <a:ext cx="13214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err="1" smtClean="0">
                  <a:solidFill>
                    <a:srgbClr val="00B050"/>
                  </a:solidFill>
                  <a:latin typeface="Trebuchet MS" panose="020B0603020202020204" pitchFamily="34" charset="0"/>
                </a:rPr>
                <a:t>extrapolation</a:t>
              </a:r>
              <a:endParaRPr lang="en-GB" sz="1400" b="1" dirty="0">
                <a:solidFill>
                  <a:srgbClr val="00B05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678598" y="3897512"/>
            <a:ext cx="1830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Great Britain’s coastline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=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fractal curve</a:t>
            </a:r>
            <a:endParaRPr lang="en-GB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6554244" y="3538982"/>
            <a:ext cx="2389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00" dirty="0" smtClean="0">
                <a:latin typeface="Trebuchet MS" panose="020B0603020202020204" pitchFamily="34" charset="0"/>
              </a:rPr>
              <a:t>Measured coastline length depends strongly on the ruler length.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>
                <a:off x="4502055" y="1954597"/>
                <a:ext cx="4310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C000"/>
                    </a:solidFill>
                    <a:latin typeface="Trebuchet MS" pitchFamily="34" charset="0"/>
                  </a:rPr>
                  <a:t>line slope</a:t>
                </a:r>
                <a:r>
                  <a:rPr lang="en-GB" b="1" dirty="0" smtClean="0">
                    <a:solidFill>
                      <a:srgbClr val="FFC000"/>
                    </a:solidFill>
                    <a:latin typeface="Trebuchet MS" pitchFamily="34" charset="0"/>
                  </a:rPr>
                  <a:t>:</a:t>
                </a:r>
                <a:r>
                  <a:rPr lang="cs-CZ" b="1" dirty="0" smtClean="0">
                    <a:solidFill>
                      <a:srgbClr val="FFC000"/>
                    </a:solidFill>
                    <a:latin typeface="Trebuchet MS" pitchFamily="34" charset="0"/>
                  </a:rPr>
                  <a:t> </a:t>
                </a:r>
                <a:r>
                  <a:rPr lang="en-US" b="1" dirty="0" smtClean="0">
                    <a:solidFill>
                      <a:srgbClr val="C00000"/>
                    </a:solidFill>
                    <a:latin typeface="Trebuchet MS" pitchFamily="34" charset="0"/>
                  </a:rPr>
                  <a:t>fractal dimension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𝒅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≈1.25</m:t>
                    </m:r>
                  </m:oMath>
                </a14:m>
                <a:endParaRPr lang="en-GB" dirty="0">
                  <a:solidFill>
                    <a:schemeClr val="bg1"/>
                  </a:solidFill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055" y="1954597"/>
                <a:ext cx="431000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273" t="-1000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ovéPole 40"/>
              <p:cNvSpPr txBox="1"/>
              <p:nvPr/>
            </p:nvSpPr>
            <p:spPr>
              <a:xfrm>
                <a:off x="5723632" y="1097762"/>
                <a:ext cx="1930284" cy="6705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𝑁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𝒅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1" name="TextovéPol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632" y="1097762"/>
                <a:ext cx="1930284" cy="67050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ovéPole 41"/>
              <p:cNvSpPr txBox="1"/>
              <p:nvPr/>
            </p:nvSpPr>
            <p:spPr>
              <a:xfrm>
                <a:off x="5231111" y="2323929"/>
                <a:ext cx="37327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(for ordinary smooth curves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=1)</m:t>
                    </m:r>
                  </m:oMath>
                </a14:m>
                <a:endParaRPr lang="en-GB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ovéPol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111" y="2323929"/>
                <a:ext cx="3732758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817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Skupina 27"/>
          <p:cNvGrpSpPr/>
          <p:nvPr/>
        </p:nvGrpSpPr>
        <p:grpSpPr>
          <a:xfrm>
            <a:off x="-9940" y="1976757"/>
            <a:ext cx="9179848" cy="4753427"/>
            <a:chOff x="121583" y="1807656"/>
            <a:chExt cx="9179848" cy="4753427"/>
          </a:xfrm>
          <a:effectLst/>
        </p:grpSpPr>
        <p:sp>
          <p:nvSpPr>
            <p:cNvPr id="31" name="Obdélníkový popisek 36"/>
            <p:cNvSpPr/>
            <p:nvPr/>
          </p:nvSpPr>
          <p:spPr>
            <a:xfrm>
              <a:off x="263047" y="1807656"/>
              <a:ext cx="8887216" cy="4753427"/>
            </a:xfrm>
            <a:custGeom>
              <a:avLst/>
              <a:gdLst>
                <a:gd name="connsiteX0" fmla="*/ 0 w 8002414"/>
                <a:gd name="connsiteY0" fmla="*/ 0 h 4813394"/>
                <a:gd name="connsiteX1" fmla="*/ 1333736 w 8002414"/>
                <a:gd name="connsiteY1" fmla="*/ 0 h 4813394"/>
                <a:gd name="connsiteX2" fmla="*/ 1333736 w 8002414"/>
                <a:gd name="connsiteY2" fmla="*/ 0 h 4813394"/>
                <a:gd name="connsiteX3" fmla="*/ 3334339 w 8002414"/>
                <a:gd name="connsiteY3" fmla="*/ 0 h 4813394"/>
                <a:gd name="connsiteX4" fmla="*/ 8002414 w 8002414"/>
                <a:gd name="connsiteY4" fmla="*/ 0 h 4813394"/>
                <a:gd name="connsiteX5" fmla="*/ 8002414 w 8002414"/>
                <a:gd name="connsiteY5" fmla="*/ 2807813 h 4813394"/>
                <a:gd name="connsiteX6" fmla="*/ 8002414 w 8002414"/>
                <a:gd name="connsiteY6" fmla="*/ 2807813 h 4813394"/>
                <a:gd name="connsiteX7" fmla="*/ 8002414 w 8002414"/>
                <a:gd name="connsiteY7" fmla="*/ 4011162 h 4813394"/>
                <a:gd name="connsiteX8" fmla="*/ 8002414 w 8002414"/>
                <a:gd name="connsiteY8" fmla="*/ 4813394 h 4813394"/>
                <a:gd name="connsiteX9" fmla="*/ 3334339 w 8002414"/>
                <a:gd name="connsiteY9" fmla="*/ 4813394 h 4813394"/>
                <a:gd name="connsiteX10" fmla="*/ 220226 w 8002414"/>
                <a:gd name="connsiteY10" fmla="*/ 4968578 h 4813394"/>
                <a:gd name="connsiteX11" fmla="*/ 1333736 w 8002414"/>
                <a:gd name="connsiteY11" fmla="*/ 4813394 h 4813394"/>
                <a:gd name="connsiteX12" fmla="*/ 0 w 8002414"/>
                <a:gd name="connsiteY12" fmla="*/ 4813394 h 4813394"/>
                <a:gd name="connsiteX13" fmla="*/ 0 w 8002414"/>
                <a:gd name="connsiteY13" fmla="*/ 4011162 h 4813394"/>
                <a:gd name="connsiteX14" fmla="*/ 0 w 8002414"/>
                <a:gd name="connsiteY14" fmla="*/ 2807813 h 4813394"/>
                <a:gd name="connsiteX15" fmla="*/ 0 w 8002414"/>
                <a:gd name="connsiteY15" fmla="*/ 2807813 h 4813394"/>
                <a:gd name="connsiteX16" fmla="*/ 0 w 8002414"/>
                <a:gd name="connsiteY16" fmla="*/ 0 h 4813394"/>
                <a:gd name="connsiteX0" fmla="*/ 0 w 8002414"/>
                <a:gd name="connsiteY0" fmla="*/ 0 h 4818266"/>
                <a:gd name="connsiteX1" fmla="*/ 1333736 w 8002414"/>
                <a:gd name="connsiteY1" fmla="*/ 0 h 4818266"/>
                <a:gd name="connsiteX2" fmla="*/ 1333736 w 8002414"/>
                <a:gd name="connsiteY2" fmla="*/ 0 h 4818266"/>
                <a:gd name="connsiteX3" fmla="*/ 3334339 w 8002414"/>
                <a:gd name="connsiteY3" fmla="*/ 0 h 4818266"/>
                <a:gd name="connsiteX4" fmla="*/ 8002414 w 8002414"/>
                <a:gd name="connsiteY4" fmla="*/ 0 h 4818266"/>
                <a:gd name="connsiteX5" fmla="*/ 8002414 w 8002414"/>
                <a:gd name="connsiteY5" fmla="*/ 2807813 h 4818266"/>
                <a:gd name="connsiteX6" fmla="*/ 8002414 w 8002414"/>
                <a:gd name="connsiteY6" fmla="*/ 2807813 h 4818266"/>
                <a:gd name="connsiteX7" fmla="*/ 8002414 w 8002414"/>
                <a:gd name="connsiteY7" fmla="*/ 4011162 h 4818266"/>
                <a:gd name="connsiteX8" fmla="*/ 8002414 w 8002414"/>
                <a:gd name="connsiteY8" fmla="*/ 4813394 h 4818266"/>
                <a:gd name="connsiteX9" fmla="*/ 3334339 w 8002414"/>
                <a:gd name="connsiteY9" fmla="*/ 4813394 h 4818266"/>
                <a:gd name="connsiteX10" fmla="*/ 2036500 w 8002414"/>
                <a:gd name="connsiteY10" fmla="*/ 4818266 h 4818266"/>
                <a:gd name="connsiteX11" fmla="*/ 1333736 w 8002414"/>
                <a:gd name="connsiteY11" fmla="*/ 4813394 h 4818266"/>
                <a:gd name="connsiteX12" fmla="*/ 0 w 8002414"/>
                <a:gd name="connsiteY12" fmla="*/ 4813394 h 4818266"/>
                <a:gd name="connsiteX13" fmla="*/ 0 w 8002414"/>
                <a:gd name="connsiteY13" fmla="*/ 4011162 h 4818266"/>
                <a:gd name="connsiteX14" fmla="*/ 0 w 8002414"/>
                <a:gd name="connsiteY14" fmla="*/ 2807813 h 4818266"/>
                <a:gd name="connsiteX15" fmla="*/ 0 w 8002414"/>
                <a:gd name="connsiteY15" fmla="*/ 2807813 h 4818266"/>
                <a:gd name="connsiteX16" fmla="*/ 0 w 8002414"/>
                <a:gd name="connsiteY16" fmla="*/ 0 h 481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2414" h="4818266">
                  <a:moveTo>
                    <a:pt x="0" y="0"/>
                  </a:moveTo>
                  <a:lnTo>
                    <a:pt x="1333736" y="0"/>
                  </a:lnTo>
                  <a:lnTo>
                    <a:pt x="1333736" y="0"/>
                  </a:lnTo>
                  <a:lnTo>
                    <a:pt x="3334339" y="0"/>
                  </a:lnTo>
                  <a:lnTo>
                    <a:pt x="8002414" y="0"/>
                  </a:lnTo>
                  <a:lnTo>
                    <a:pt x="8002414" y="2807813"/>
                  </a:lnTo>
                  <a:lnTo>
                    <a:pt x="8002414" y="2807813"/>
                  </a:lnTo>
                  <a:lnTo>
                    <a:pt x="8002414" y="4011162"/>
                  </a:lnTo>
                  <a:lnTo>
                    <a:pt x="8002414" y="4813394"/>
                  </a:lnTo>
                  <a:lnTo>
                    <a:pt x="3334339" y="4813394"/>
                  </a:lnTo>
                  <a:lnTo>
                    <a:pt x="2036500" y="4818266"/>
                  </a:lnTo>
                  <a:lnTo>
                    <a:pt x="1333736" y="4813394"/>
                  </a:lnTo>
                  <a:lnTo>
                    <a:pt x="0" y="4813394"/>
                  </a:lnTo>
                  <a:lnTo>
                    <a:pt x="0" y="4011162"/>
                  </a:lnTo>
                  <a:lnTo>
                    <a:pt x="0" y="2807813"/>
                  </a:lnTo>
                  <a:lnTo>
                    <a:pt x="0" y="2807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2" name="Picture 10" descr="http://blog.raptisrarebooks.com/wp-content/uploads/2015/04/Mandelbrot_Benoit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93" y="3755958"/>
              <a:ext cx="1623008" cy="230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844" y="2848169"/>
              <a:ext cx="5402850" cy="366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00" y="2350786"/>
              <a:ext cx="5033960" cy="9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ovéPole 34"/>
                <p:cNvSpPr txBox="1"/>
                <p:nvPr/>
              </p:nvSpPr>
              <p:spPr>
                <a:xfrm>
                  <a:off x="7706741" y="5419820"/>
                  <a:ext cx="7677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b="1" i="1" dirty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𝟐𝟓</m:t>
                        </m:r>
                      </m:oMath>
                    </m:oMathPara>
                  </a14:m>
                  <a:endParaRPr lang="cs-CZ" b="1" dirty="0">
                    <a:solidFill>
                      <a:srgbClr val="0000B4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TextovéPol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6741" y="5419820"/>
                  <a:ext cx="767715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ovéPole 35"/>
                <p:cNvSpPr txBox="1"/>
                <p:nvPr/>
              </p:nvSpPr>
              <p:spPr>
                <a:xfrm>
                  <a:off x="7222746" y="4723529"/>
                  <a:ext cx="76965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b="1" i="1" dirty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solidFill>
                              <a:srgbClr val="0000B4"/>
                            </a:solidFill>
                            <a:latin typeface="Cambria Math"/>
                          </a:rPr>
                          <m:t>𝟏𝟓</m:t>
                        </m:r>
                      </m:oMath>
                    </m:oMathPara>
                  </a14:m>
                  <a:endParaRPr lang="cs-CZ" b="1" dirty="0">
                    <a:solidFill>
                      <a:srgbClr val="0000B4"/>
                    </a:solidFill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ovéPole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2746" y="4723529"/>
                  <a:ext cx="769651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Obdélník 36"/>
            <p:cNvSpPr/>
            <p:nvPr/>
          </p:nvSpPr>
          <p:spPr>
            <a:xfrm>
              <a:off x="121583" y="1920802"/>
              <a:ext cx="9179848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300" b="1" dirty="0" smtClean="0">
                  <a:latin typeface="Book Antiqua" panose="02040602050305030304" pitchFamily="18" charset="0"/>
                </a:rPr>
                <a:t>B</a:t>
              </a:r>
              <a:r>
                <a:rPr lang="cs-CZ" sz="1300" b="1" dirty="0" err="1">
                  <a:latin typeface="Book Antiqua" panose="02040602050305030304" pitchFamily="18" charset="0"/>
                </a:rPr>
                <a:t>enoît</a:t>
              </a:r>
              <a:r>
                <a:rPr lang="cs-CZ" sz="1300" b="1" dirty="0">
                  <a:latin typeface="Book Antiqua" panose="02040602050305030304" pitchFamily="18" charset="0"/>
                </a:rPr>
                <a:t> </a:t>
              </a:r>
              <a:r>
                <a:rPr lang="cs-CZ" sz="1300" b="1" dirty="0" smtClean="0">
                  <a:latin typeface="Book Antiqua" panose="02040602050305030304" pitchFamily="18" charset="0"/>
                </a:rPr>
                <a:t>Mandelbrot</a:t>
              </a:r>
              <a:r>
                <a:rPr lang="en-US" sz="1300" b="1" dirty="0" smtClean="0">
                  <a:latin typeface="Book Antiqua" panose="02040602050305030304" pitchFamily="18" charset="0"/>
                </a:rPr>
                <a:t>:</a:t>
              </a:r>
              <a:r>
                <a:rPr lang="cs-CZ" sz="1300" b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How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long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is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the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coast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of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Britain</a:t>
              </a:r>
              <a:r>
                <a:rPr lang="en-GB" sz="1300" i="1" dirty="0" smtClean="0">
                  <a:latin typeface="Book Antiqua" panose="02040602050305030304" pitchFamily="18" charset="0"/>
                </a:rPr>
                <a:t>?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dirty="0" err="1" smtClean="0">
                  <a:latin typeface="Book Antiqua" panose="02040602050305030304" pitchFamily="18" charset="0"/>
                </a:rPr>
                <a:t>Statistical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u="sng" dirty="0" err="1" smtClean="0">
                  <a:latin typeface="Book Antiqua" panose="02040602050305030304" pitchFamily="18" charset="0"/>
                </a:rPr>
                <a:t>self-similarity</a:t>
              </a:r>
              <a:r>
                <a:rPr lang="cs-CZ" sz="1300" i="1" dirty="0" smtClean="0">
                  <a:latin typeface="Book Antiqua" panose="02040602050305030304" pitchFamily="18" charset="0"/>
                </a:rPr>
                <a:t> and </a:t>
              </a:r>
              <a:r>
                <a:rPr lang="cs-CZ" sz="1300" i="1" u="sng" dirty="0" err="1" smtClean="0">
                  <a:latin typeface="Book Antiqua" panose="02040602050305030304" pitchFamily="18" charset="0"/>
                </a:rPr>
                <a:t>fractional</a:t>
              </a:r>
              <a:r>
                <a:rPr lang="cs-CZ" sz="1300" i="1" u="sng" dirty="0" smtClean="0">
                  <a:latin typeface="Book Antiqua" panose="02040602050305030304" pitchFamily="18" charset="0"/>
                </a:rPr>
                <a:t> </a:t>
              </a:r>
              <a:r>
                <a:rPr lang="cs-CZ" sz="1300" i="1" u="sng" dirty="0" err="1" smtClean="0">
                  <a:latin typeface="Book Antiqua" panose="02040602050305030304" pitchFamily="18" charset="0"/>
                </a:rPr>
                <a:t>dimension</a:t>
              </a:r>
              <a:r>
                <a:rPr lang="en-GB" sz="1300" dirty="0" smtClean="0">
                  <a:latin typeface="Book Antiqua" panose="02040602050305030304" pitchFamily="18" charset="0"/>
                </a:rPr>
                <a:t>, </a:t>
              </a:r>
              <a:r>
                <a:rPr lang="cs-CZ" sz="1300" dirty="0" smtClean="0">
                  <a:latin typeface="Book Antiqua" panose="02040602050305030304" pitchFamily="18" charset="0"/>
                </a:rPr>
                <a:t>Science</a:t>
              </a:r>
              <a:r>
                <a:rPr lang="en-GB" sz="1300" dirty="0" smtClean="0">
                  <a:latin typeface="Book Antiqua" panose="02040602050305030304" pitchFamily="18" charset="0"/>
                </a:rPr>
                <a:t> </a:t>
              </a:r>
              <a:r>
                <a:rPr lang="cs-CZ" sz="1300" b="1" dirty="0" smtClean="0">
                  <a:latin typeface="Book Antiqua" panose="02040602050305030304" pitchFamily="18" charset="0"/>
                </a:rPr>
                <a:t>156,</a:t>
              </a:r>
              <a:r>
                <a:rPr lang="en-GB" sz="1300" dirty="0" smtClean="0">
                  <a:latin typeface="Book Antiqua" panose="02040602050305030304" pitchFamily="18" charset="0"/>
                </a:rPr>
                <a:t> </a:t>
              </a:r>
              <a:r>
                <a:rPr lang="cs-CZ" sz="1300" dirty="0" smtClean="0">
                  <a:latin typeface="Book Antiqua" panose="02040602050305030304" pitchFamily="18" charset="0"/>
                </a:rPr>
                <a:t>636</a:t>
              </a:r>
              <a:r>
                <a:rPr lang="en-US" sz="1300" dirty="0" smtClean="0">
                  <a:latin typeface="Book Antiqua" panose="02040602050305030304" pitchFamily="18" charset="0"/>
                </a:rPr>
                <a:t> </a:t>
              </a:r>
              <a:r>
                <a:rPr lang="en-GB" sz="1300" dirty="0">
                  <a:latin typeface="Book Antiqua" panose="02040602050305030304" pitchFamily="18" charset="0"/>
                </a:rPr>
                <a:t>(</a:t>
              </a:r>
              <a:r>
                <a:rPr lang="cs-CZ" sz="1300" dirty="0">
                  <a:latin typeface="Book Antiqua" panose="02040602050305030304" pitchFamily="18" charset="0"/>
                </a:rPr>
                <a:t>1967</a:t>
              </a:r>
              <a:r>
                <a:rPr lang="en-GB" sz="1300" dirty="0">
                  <a:latin typeface="Book Antiqua" panose="02040602050305030304" pitchFamily="18" charset="0"/>
                </a:rPr>
                <a:t>) </a:t>
              </a:r>
              <a:endParaRPr lang="cs-CZ" sz="1300" dirty="0"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2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9" y="288814"/>
            <a:ext cx="77401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Koch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curve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473725" y="876100"/>
            <a:ext cx="2310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(</a:t>
            </a:r>
            <a:r>
              <a:rPr lang="cs-CZ" sz="16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Helge</a:t>
            </a:r>
            <a:r>
              <a:rPr lang="cs-CZ" sz="1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cs-CZ" sz="1600" dirty="0">
                <a:solidFill>
                  <a:srgbClr val="0000B4"/>
                </a:solidFill>
                <a:latin typeface="Trebuchet MS" panose="020B0603020202020204" pitchFamily="34" charset="0"/>
              </a:rPr>
              <a:t>von </a:t>
            </a:r>
            <a:r>
              <a:rPr lang="cs-CZ" sz="1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Koch, 1904)</a:t>
            </a:r>
            <a:endParaRPr lang="cs-CZ" sz="1600" dirty="0">
              <a:solidFill>
                <a:srgbClr val="0000B4"/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457123" y="1678894"/>
            <a:ext cx="8088759" cy="1690607"/>
            <a:chOff x="1005137" y="1829318"/>
            <a:chExt cx="8088759" cy="1690607"/>
          </a:xfrm>
        </p:grpSpPr>
        <p:pic>
          <p:nvPicPr>
            <p:cNvPr id="23" name="Picture 6" descr="http://www.miqel.com/images_1/fractal_math_patterns/simple-fractal/koch-curve-diagra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5"/>
            <a:stretch/>
          </p:blipFill>
          <p:spPr bwMode="auto">
            <a:xfrm>
              <a:off x="1005137" y="1829318"/>
              <a:ext cx="6989710" cy="1690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8123128" y="2194909"/>
              <a:ext cx="970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000" dirty="0" smtClean="0">
                  <a:latin typeface="Trebuchet MS" panose="020B0603020202020204" pitchFamily="34" charset="0"/>
                </a:rPr>
                <a:t>...</a:t>
              </a:r>
              <a:endParaRPr lang="cs-CZ" sz="40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365204" y="3895518"/>
            <a:ext cx="3465691" cy="514350"/>
            <a:chOff x="3365204" y="3895518"/>
            <a:chExt cx="3465691" cy="514350"/>
          </a:xfrm>
        </p:grpSpPr>
        <p:sp>
          <p:nvSpPr>
            <p:cNvPr id="20" name="TextovéPole 19"/>
            <p:cNvSpPr txBox="1"/>
            <p:nvPr/>
          </p:nvSpPr>
          <p:spPr>
            <a:xfrm>
              <a:off x="3365204" y="3970890"/>
              <a:ext cx="24187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- </a:t>
              </a:r>
              <a:r>
                <a:rPr lang="en-US" sz="1600" dirty="0" smtClean="0">
                  <a:latin typeface="Trebuchet MS" panose="020B0603020202020204" pitchFamily="34" charset="0"/>
                </a:rPr>
                <a:t>fractal dimension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325" y="3895518"/>
              <a:ext cx="151257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ovéPole 8"/>
          <p:cNvSpPr txBox="1"/>
          <p:nvPr/>
        </p:nvSpPr>
        <p:spPr>
          <a:xfrm>
            <a:off x="2771352" y="5203509"/>
            <a:ext cx="680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b="1" dirty="0" err="1" smtClean="0">
                <a:latin typeface="Trebuchet MS" panose="020B0603020202020204" pitchFamily="34" charset="0"/>
              </a:rPr>
              <a:t>Infinite</a:t>
            </a:r>
            <a:r>
              <a:rPr lang="cs-CZ" b="1" dirty="0" smtClean="0">
                <a:latin typeface="Trebuchet MS" panose="020B0603020202020204" pitchFamily="34" charset="0"/>
              </a:rPr>
              <a:t> </a:t>
            </a:r>
            <a:r>
              <a:rPr lang="cs-CZ" b="1" dirty="0" err="1" smtClean="0">
                <a:latin typeface="Trebuchet MS" panose="020B0603020202020204" pitchFamily="34" charset="0"/>
              </a:rPr>
              <a:t>length</a:t>
            </a:r>
            <a:r>
              <a:rPr lang="cs-CZ" dirty="0" smtClean="0">
                <a:latin typeface="Trebuchet MS" panose="020B0603020202020204" pitchFamily="34" charset="0"/>
              </a:rPr>
              <a:t>, </a:t>
            </a:r>
            <a:r>
              <a:rPr lang="cs-CZ" dirty="0" err="1" smtClean="0">
                <a:latin typeface="Trebuchet MS" panose="020B0603020202020204" pitchFamily="34" charset="0"/>
              </a:rPr>
              <a:t>finite</a:t>
            </a:r>
            <a:r>
              <a:rPr lang="cs-CZ" dirty="0" smtClean="0">
                <a:latin typeface="Trebuchet MS" panose="020B0603020202020204" pitchFamily="34" charset="0"/>
              </a:rPr>
              <a:t> </a:t>
            </a:r>
            <a:r>
              <a:rPr lang="cs-CZ" dirty="0" err="1" smtClean="0">
                <a:latin typeface="Trebuchet MS" panose="020B0603020202020204" pitchFamily="34" charset="0"/>
              </a:rPr>
              <a:t>surface</a:t>
            </a:r>
            <a:endParaRPr lang="en-US" dirty="0" smtClean="0"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smtClean="0">
                <a:latin typeface="Trebuchet MS" panose="020B0603020202020204" pitchFamily="34" charset="0"/>
              </a:rPr>
              <a:t>No tangent anywhere</a:t>
            </a:r>
            <a:endParaRPr lang="cs-CZ" dirty="0" smtClean="0"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S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imple</a:t>
            </a: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algorithm</a:t>
            </a: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to 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get</a:t>
            </a: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a 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complicated</a:t>
            </a:r>
            <a:r>
              <a:rPr lang="cs-CZ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structure</a:t>
            </a:r>
            <a:endParaRPr lang="en-GB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2773" y="1340340"/>
            <a:ext cx="102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rebuchet MS" panose="020B0603020202020204" pitchFamily="34" charset="0"/>
              </a:rPr>
              <a:t>initiator</a:t>
            </a:r>
            <a:endParaRPr lang="en-GB" sz="1600" b="1" dirty="0">
              <a:latin typeface="Trebuchet MS" panose="020B0603020202020204" pitchFamily="34" charset="0"/>
            </a:endParaRPr>
          </a:p>
        </p:txBody>
      </p:sp>
      <p:pic>
        <p:nvPicPr>
          <p:cNvPr id="15" name="Picture 6" descr="http://www.miqel.com/images_1/fractal_math_patterns/simple-fractal/koch-curve-diag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r="52002" b="77169"/>
          <a:stretch/>
        </p:blipFill>
        <p:spPr bwMode="auto">
          <a:xfrm>
            <a:off x="385658" y="4534023"/>
            <a:ext cx="1603332" cy="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68456" y="4085902"/>
            <a:ext cx="1185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rebuchet MS" panose="020B0603020202020204" pitchFamily="34" charset="0"/>
              </a:rPr>
              <a:t>generator</a:t>
            </a:r>
            <a:endParaRPr lang="en-GB" sz="1600" b="1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20872" y="3670126"/>
            <a:ext cx="33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rebuchet MS" panose="020B0603020202020204" pitchFamily="34" charset="0"/>
              </a:rPr>
              <a:t>+</a:t>
            </a:r>
            <a:endParaRPr lang="en-GB" sz="2000" b="1" dirty="0">
              <a:latin typeface="Trebuchet MS" panose="020B060302020202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446833" y="1347167"/>
            <a:ext cx="109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rebuchet MS" panose="020B0603020202020204" pitchFamily="34" charset="0"/>
              </a:rPr>
              <a:t>fractal</a:t>
            </a:r>
          </a:p>
          <a:p>
            <a:pPr algn="ctr"/>
            <a:r>
              <a:rPr lang="en-US" sz="1600" b="1" dirty="0" smtClean="0">
                <a:latin typeface="Trebuchet MS" panose="020B0603020202020204" pitchFamily="34" charset="0"/>
              </a:rPr>
              <a:t>(</a:t>
            </a:r>
            <a:r>
              <a:rPr lang="en-US" sz="1600" b="1" dirty="0" err="1" smtClean="0">
                <a:latin typeface="Trebuchet MS" panose="020B0603020202020204" pitchFamily="34" charset="0"/>
              </a:rPr>
              <a:t>teragon</a:t>
            </a:r>
            <a:r>
              <a:rPr lang="en-US" sz="1600" b="1" dirty="0" smtClean="0">
                <a:latin typeface="Trebuchet MS" panose="020B0603020202020204" pitchFamily="34" charset="0"/>
              </a:rPr>
              <a:t>)</a:t>
            </a:r>
            <a:endParaRPr lang="en-GB" sz="1600" b="1" dirty="0">
              <a:latin typeface="Trebuchet MS" panose="020B0603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602942" y="1340341"/>
            <a:ext cx="3422062" cy="232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délník 18"/>
          <p:cNvSpPr/>
          <p:nvPr/>
        </p:nvSpPr>
        <p:spPr>
          <a:xfrm>
            <a:off x="2005692" y="1359304"/>
            <a:ext cx="1768449" cy="232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délník 20"/>
          <p:cNvSpPr/>
          <p:nvPr/>
        </p:nvSpPr>
        <p:spPr>
          <a:xfrm>
            <a:off x="3834493" y="1359304"/>
            <a:ext cx="1768449" cy="232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60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440336" y="239998"/>
            <a:ext cx="334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Sierpi</a:t>
            </a:r>
            <a:r>
              <a:rPr lang="cs-CZ" sz="2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ńsk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y</a:t>
            </a:r>
            <a:r>
              <a:rPr lang="cs-CZ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triangle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2857859" y="297244"/>
            <a:ext cx="2257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Trebuchet MS" panose="020B0603020202020204" pitchFamily="34" charset="0"/>
              </a:rPr>
              <a:t>(</a:t>
            </a:r>
            <a:r>
              <a:rPr lang="cs-CZ" sz="1400" dirty="0" err="1" smtClean="0">
                <a:latin typeface="Trebuchet MS" panose="020B0603020202020204" pitchFamily="34" charset="0"/>
              </a:rPr>
              <a:t>Wacław</a:t>
            </a:r>
            <a:r>
              <a:rPr lang="cs-CZ" sz="1400" dirty="0" smtClean="0">
                <a:latin typeface="Trebuchet MS" panose="020B0603020202020204" pitchFamily="34" charset="0"/>
              </a:rPr>
              <a:t> </a:t>
            </a:r>
            <a:r>
              <a:rPr lang="cs-CZ" sz="1400" dirty="0" err="1" smtClean="0">
                <a:latin typeface="Trebuchet MS" panose="020B0603020202020204" pitchFamily="34" charset="0"/>
              </a:rPr>
              <a:t>Sierpińsky</a:t>
            </a:r>
            <a:r>
              <a:rPr lang="en-GB" sz="1400" dirty="0" smtClean="0">
                <a:latin typeface="Trebuchet MS" panose="020B0603020202020204" pitchFamily="34" charset="0"/>
              </a:rPr>
              <a:t>, 1915)</a:t>
            </a:r>
            <a:endParaRPr lang="cs-CZ" sz="1400" dirty="0"/>
          </a:p>
        </p:txBody>
      </p:sp>
      <p:pic>
        <p:nvPicPr>
          <p:cNvPr id="32" name="Picture 4" descr="The evolution of the Sierpinski 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86" y="778244"/>
            <a:ext cx="4805222" cy="7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440336" y="1966491"/>
            <a:ext cx="3349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Apollonian circles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2" y="180622"/>
            <a:ext cx="1520190" cy="54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718756" y="2454533"/>
            <a:ext cx="3846409" cy="1912903"/>
            <a:chOff x="693704" y="3049518"/>
            <a:chExt cx="3846409" cy="1912903"/>
          </a:xfrm>
        </p:grpSpPr>
        <p:pic>
          <p:nvPicPr>
            <p:cNvPr id="6160" name="Picture 16" descr="http://www.mathworks.com/matlabcentral/mlc-downloads/downloads/submissions/15958/versions/1/screensho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040" y="3049518"/>
              <a:ext cx="2637073" cy="191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https://upload.wikimedia.org/wikipedia/commons/thumb/a/a2/ApollonianGasket-15_32_32_33.svg/220px-ApollonianGasket-15_32_32_33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04" y="3143215"/>
              <a:ext cx="1591806" cy="1591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2523176" y="1899210"/>
                <a:ext cx="292684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𝑑</m:t>
                      </m:r>
                      <m:r>
                        <a:rPr lang="en-US" sz="1600" b="0" i="1" smtClean="0">
                          <a:latin typeface="Cambria Math"/>
                        </a:rPr>
                        <m:t>≈1.3</m:t>
                      </m:r>
                    </m:oMath>
                  </m:oMathPara>
                </a14:m>
                <a:endParaRPr lang="cs-CZ" sz="1600" dirty="0" smtClean="0">
                  <a:latin typeface="Trebuchet MS" panose="020B0603020202020204" pitchFamily="34" charset="0"/>
                </a:endParaRPr>
              </a:p>
              <a:p>
                <a:pPr algn="ctr"/>
                <a:r>
                  <a:rPr lang="cs-CZ" sz="1400" dirty="0" smtClean="0">
                    <a:latin typeface="Trebuchet MS" panose="020B0603020202020204" pitchFamily="34" charset="0"/>
                  </a:rPr>
                  <a:t>(</a:t>
                </a:r>
                <a:r>
                  <a:rPr lang="en-US" sz="1400" dirty="0" smtClean="0">
                    <a:latin typeface="Trebuchet MS" panose="020B0603020202020204" pitchFamily="34" charset="0"/>
                  </a:rPr>
                  <a:t>depends on the type</a:t>
                </a:r>
                <a:r>
                  <a:rPr lang="cs-CZ" sz="1400" dirty="0" smtClean="0">
                    <a:latin typeface="Trebuchet MS" panose="020B0603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176" y="1899210"/>
                <a:ext cx="2926842" cy="553998"/>
              </a:xfrm>
              <a:prstGeom prst="rect">
                <a:avLst/>
              </a:prstGeom>
              <a:blipFill rotWithShape="1"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/>
          <p:cNvSpPr txBox="1"/>
          <p:nvPr/>
        </p:nvSpPr>
        <p:spPr>
          <a:xfrm>
            <a:off x="6221542" y="6397155"/>
            <a:ext cx="282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... </a:t>
            </a:r>
            <a:r>
              <a:rPr lang="en-US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and more and more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81" y="4346103"/>
            <a:ext cx="4041852" cy="242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54" y="2366601"/>
            <a:ext cx="3358800" cy="404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3148712" y="4588034"/>
            <a:ext cx="2225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Trees, branches</a:t>
            </a:r>
            <a:endParaRPr lang="cs-CZ" sz="2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27" name="Picture 8" descr="https://upload.wikimedia.org/wikipedia/commons/d/d9/Barnsley_fern_mutated_-Leptosporangiate_fer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10" y="920585"/>
            <a:ext cx="1839278" cy="18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6710624" y="635535"/>
            <a:ext cx="97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Trebuchet MS" panose="020B0603020202020204" pitchFamily="34" charset="0"/>
              </a:rPr>
              <a:t>...</a:t>
            </a:r>
            <a:endParaRPr lang="cs-CZ" sz="4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thumb/a/a5/Hilbert_curve.svg/1920px-Hilbert_curv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6" y="892587"/>
            <a:ext cx="8356661" cy="557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521" y="207395"/>
            <a:ext cx="78175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u="sng" dirty="0" smtClean="0">
                <a:solidFill>
                  <a:srgbClr val="0000B4"/>
                </a:solidFill>
                <a:latin typeface="Trebuchet MS" pitchFamily="34" charset="0"/>
              </a:rPr>
              <a:t>Space-filling </a:t>
            </a:r>
            <a:r>
              <a:rPr lang="cs-CZ" sz="3200" u="sng" dirty="0" err="1" smtClean="0">
                <a:solidFill>
                  <a:srgbClr val="0000B4"/>
                </a:solidFill>
                <a:latin typeface="Trebuchet MS" pitchFamily="34" charset="0"/>
              </a:rPr>
              <a:t>curve</a:t>
            </a:r>
            <a:r>
              <a:rPr lang="en-US" sz="2400" dirty="0" smtClean="0">
                <a:solidFill>
                  <a:srgbClr val="0000B4"/>
                </a:solidFill>
                <a:latin typeface="Trebuchet MS" pitchFamily="34" charset="0"/>
              </a:rPr>
              <a:t> (</a:t>
            </a:r>
            <a:r>
              <a:rPr lang="en-US" sz="2400" dirty="0" err="1" smtClean="0">
                <a:solidFill>
                  <a:srgbClr val="0000B4"/>
                </a:solidFill>
                <a:latin typeface="Trebuchet MS" pitchFamily="34" charset="0"/>
              </a:rPr>
              <a:t>Peano</a:t>
            </a:r>
            <a:r>
              <a:rPr lang="en-US" sz="2400" dirty="0" smtClean="0">
                <a:solidFill>
                  <a:srgbClr val="0000B4"/>
                </a:solidFill>
                <a:latin typeface="Trebuchet MS" pitchFamily="34" charset="0"/>
              </a:rPr>
              <a:t> curve)</a:t>
            </a:r>
            <a:endParaRPr lang="cs-CZ" sz="24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987442" y="222951"/>
                <a:ext cx="2636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Trebuchet MS" panose="020B0603020202020204" pitchFamily="34" charset="0"/>
                  </a:rPr>
                  <a:t>Fills the whole surface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=2</m:t>
                    </m:r>
                  </m:oMath>
                </a14:m>
                <a:endParaRPr lang="en-GB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442" y="222951"/>
                <a:ext cx="2636729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5660" r="-16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53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63463" y="773295"/>
            <a:ext cx="7779704" cy="2582926"/>
            <a:chOff x="463463" y="347411"/>
            <a:chExt cx="7779704" cy="2582926"/>
          </a:xfrm>
        </p:grpSpPr>
        <p:pic>
          <p:nvPicPr>
            <p:cNvPr id="10242" name="Picture 2" descr="Menge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3463" y="735532"/>
              <a:ext cx="3350712" cy="2194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1177445" y="347411"/>
              <a:ext cx="2022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Menger</a:t>
              </a:r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 </a:t>
              </a:r>
              <a:r>
                <a:rPr lang="cs-CZ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sponge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ovéPole 5"/>
                <p:cNvSpPr txBox="1"/>
                <p:nvPr/>
              </p:nvSpPr>
              <p:spPr>
                <a:xfrm>
                  <a:off x="537898" y="2532907"/>
                  <a:ext cx="76511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latin typeface="Cambria Math"/>
                          </a:rPr>
                          <m:t>𝟐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latin typeface="Cambria Math"/>
                          </a:rPr>
                          <m:t>𝟕𝟑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6" name="TextovéPole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898" y="2532907"/>
                  <a:ext cx="765111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46" name="Picture 6" descr="Jerusalem Cub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446" y="705034"/>
              <a:ext cx="2993721" cy="2225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5915184" y="379543"/>
              <a:ext cx="1932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Jerusalem </a:t>
              </a:r>
              <a:r>
                <a:rPr lang="cs-CZ" dirty="0" err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dice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ovéPole 11"/>
                <p:cNvSpPr txBox="1"/>
                <p:nvPr/>
              </p:nvSpPr>
              <p:spPr>
                <a:xfrm>
                  <a:off x="7446513" y="2503967"/>
                  <a:ext cx="76511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latin typeface="Cambria Math"/>
                          </a:rPr>
                          <m:t>𝟐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latin typeface="Cambria Math"/>
                          </a:rPr>
                          <m:t>𝟓𝟑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12" name="TextovéPol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6513" y="2503967"/>
                  <a:ext cx="765111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290" name="Picture 2" descr="https://upload.wikimedia.org/wikipedia/commons/thumb/3/30/Moselycube1.gif/300px-Moselycube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00" y="3799974"/>
            <a:ext cx="28575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6118469" y="4902558"/>
                <a:ext cx="2380441" cy="78483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1≤</m:t>
                    </m:r>
                    <m:r>
                      <a:rPr lang="en-US" sz="2000" b="0" i="1" smtClean="0"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latin typeface="Cambria Math"/>
                      </a:rPr>
                      <m:t>≤2</m:t>
                    </m:r>
                  </m:oMath>
                </a14:m>
                <a:r>
                  <a:rPr lang="en-GB" sz="2000" dirty="0" smtClean="0"/>
                  <a:t> – curves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2≤</m:t>
                    </m:r>
                    <m:r>
                      <a:rPr lang="en-US" sz="2000" b="0" i="1" smtClean="0"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latin typeface="Cambria Math"/>
                      </a:rPr>
                      <m:t>≤3</m:t>
                    </m:r>
                  </m:oMath>
                </a14:m>
                <a:r>
                  <a:rPr lang="en-GB" sz="2000" dirty="0" smtClean="0"/>
                  <a:t> – surfaces</a:t>
                </a: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469" y="4902558"/>
                <a:ext cx="2380441" cy="784830"/>
              </a:xfrm>
              <a:prstGeom prst="rect">
                <a:avLst/>
              </a:prstGeom>
              <a:blipFill rotWithShape="1">
                <a:blip r:embed="rId7"/>
                <a:stretch>
                  <a:fillRect t="-3876" r="-2564" b="-13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2907474" y="204178"/>
            <a:ext cx="299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Spacial</a:t>
            </a:r>
            <a:r>
              <a:rPr lang="en-US" sz="32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 fractals</a:t>
            </a:r>
            <a:endParaRPr lang="en-GB" sz="32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19622" y="3920739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B4"/>
                </a:solidFill>
                <a:latin typeface="Trebuchet MS" panose="020B0603020202020204" pitchFamily="34" charset="0"/>
              </a:rPr>
              <a:t>Mosely snowflake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ovéPole 18"/>
              <p:cNvSpPr txBox="1"/>
              <p:nvPr/>
            </p:nvSpPr>
            <p:spPr>
              <a:xfrm>
                <a:off x="4191660" y="6143347"/>
                <a:ext cx="7651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dirty="0" smtClean="0">
                          <a:latin typeface="Cambria Math"/>
                        </a:rPr>
                        <m:t>𝟐</m:t>
                      </m:r>
                      <m:r>
                        <a:rPr lang="en-US" b="1" i="1" dirty="0" smtClean="0">
                          <a:latin typeface="Cambria Math"/>
                        </a:rPr>
                        <m:t>.</m:t>
                      </m:r>
                      <m:r>
                        <a:rPr lang="en-US" b="1" i="1" dirty="0" smtClean="0">
                          <a:latin typeface="Cambria Math"/>
                        </a:rPr>
                        <m:t>𝟔𝟑</m:t>
                      </m:r>
                    </m:oMath>
                  </m:oMathPara>
                </a14:m>
                <a:endParaRPr lang="en-GB" b="1" dirty="0">
                  <a:latin typeface="Trebuchet MS" pitchFamily="34" charset="0"/>
                </a:endParaRPr>
              </a:p>
            </p:txBody>
          </p:sp>
        </mc:Choice>
        <mc:Fallback xmlns="">
          <p:sp>
            <p:nvSpPr>
              <p:cNvPr id="19" name="TextovéPol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660" y="6143347"/>
                <a:ext cx="765111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4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Výsledek obrázku pro sierpinski carpet animatio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685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592" y="60864"/>
            <a:ext cx="229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Sierpi</a:t>
            </a:r>
            <a:r>
              <a:rPr lang="cs-CZ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ńsk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</a:t>
            </a:r>
            <a:r>
              <a:rPr lang="cs-CZ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carpet</a:t>
            </a:r>
            <a:endParaRPr lang="cs-CZ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sierpinski carpet ani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592" y="60864"/>
            <a:ext cx="229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Sierpi</a:t>
            </a:r>
            <a:r>
              <a:rPr lang="cs-CZ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ńsk</a:t>
            </a:r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</a:t>
            </a:r>
            <a:r>
              <a:rPr lang="cs-CZ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carpet</a:t>
            </a:r>
            <a:endParaRPr lang="cs-CZ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82589" y="3348651"/>
            <a:ext cx="8635735" cy="3274421"/>
            <a:chOff x="182589" y="3348651"/>
            <a:chExt cx="8635735" cy="3274421"/>
          </a:xfrm>
        </p:grpSpPr>
        <p:pic>
          <p:nvPicPr>
            <p:cNvPr id="7172" name="Picture 4" descr="Výsledek obrázku pro sierpinski carpet antenn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89" y="3348651"/>
              <a:ext cx="4241477" cy="32744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331939" y="3454052"/>
              <a:ext cx="1077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>
                  <a:solidFill>
                    <a:schemeClr val="bg1"/>
                  </a:solidFill>
                </a:rPr>
                <a:t>Antenna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3" t="4236" r="3355" b="4091"/>
            <a:stretch/>
          </p:blipFill>
          <p:spPr bwMode="auto">
            <a:xfrm>
              <a:off x="5608529" y="3770603"/>
              <a:ext cx="3209795" cy="24806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84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35739" y="2440287"/>
            <a:ext cx="64994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Why is geometry often described as “cold” and “dry”? One reason lies in its inability to describe the shape of a cloud, a mountain, a coastline, or a tree...</a:t>
            </a:r>
          </a:p>
          <a:p>
            <a:pPr algn="r">
              <a:spcAft>
                <a:spcPts val="600"/>
              </a:spcAft>
            </a:pPr>
            <a:r>
              <a:rPr lang="es-MX" sz="2000" dirty="0">
                <a:solidFill>
                  <a:schemeClr val="bg1"/>
                </a:solidFill>
                <a:latin typeface="Trebuchet MS" panose="020B0603020202020204" pitchFamily="34" charset="0"/>
              </a:rPr>
              <a:t>Benoît Mandelbrot, </a:t>
            </a:r>
            <a:r>
              <a:rPr lang="es-MX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1983</a:t>
            </a:r>
            <a:endParaRPr lang="en-GB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79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4124" y="166583"/>
            <a:ext cx="31938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u="sng" dirty="0" smtClean="0">
                <a:solidFill>
                  <a:srgbClr val="0000B4"/>
                </a:solidFill>
                <a:latin typeface="Trebuchet MS" pitchFamily="34" charset="0"/>
              </a:rPr>
              <a:t>Natural fractals</a:t>
            </a:r>
            <a:endParaRPr lang="cs-CZ" sz="3200" b="0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1" name="AutoShape 2" descr="https://upload.wikimedia.org/wikipedia/commons/a/a2/Uk_topo_en.jpg"/>
          <p:cNvSpPr>
            <a:spLocks noChangeAspect="1" noChangeArrowheads="1"/>
          </p:cNvSpPr>
          <p:nvPr/>
        </p:nvSpPr>
        <p:spPr bwMode="auto">
          <a:xfrm>
            <a:off x="155575" y="-2871788"/>
            <a:ext cx="3876675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3" name="Skupina 22"/>
          <p:cNvGrpSpPr/>
          <p:nvPr/>
        </p:nvGrpSpPr>
        <p:grpSpPr>
          <a:xfrm>
            <a:off x="739999" y="983056"/>
            <a:ext cx="1755464" cy="2712990"/>
            <a:chOff x="4032250" y="1645379"/>
            <a:chExt cx="1755464" cy="2712990"/>
          </a:xfrm>
        </p:grpSpPr>
        <p:pic>
          <p:nvPicPr>
            <p:cNvPr id="19460" name="Picture 4" descr="https://upload.wikimedia.org/wikipedia/commons/a/a2/Uk_topo_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0" y="1645379"/>
              <a:ext cx="1755464" cy="271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082554" y="1733266"/>
              <a:ext cx="1658983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Trebuchet MS" panose="020B0603020202020204" pitchFamily="34" charset="0"/>
                </a:rPr>
                <a:t>Great Britain</a:t>
              </a:r>
              <a:endParaRPr lang="en-GB" dirty="0">
                <a:solidFill>
                  <a:srgbClr val="C00000"/>
                </a:solidFill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ovéPole 24"/>
                <p:cNvSpPr txBox="1"/>
                <p:nvPr/>
              </p:nvSpPr>
              <p:spPr>
                <a:xfrm>
                  <a:off x="4537870" y="3955098"/>
                  <a:ext cx="73379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latin typeface="Cambria Math"/>
                          </a:rPr>
                          <m:t>𝟏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latin typeface="Cambria Math"/>
                          </a:rPr>
                          <m:t>𝟐𝟓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5" name="TextovéPole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7870" y="3955098"/>
                  <a:ext cx="73379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Skupina 26"/>
          <p:cNvGrpSpPr/>
          <p:nvPr/>
        </p:nvGrpSpPr>
        <p:grpSpPr>
          <a:xfrm>
            <a:off x="5972372" y="1070943"/>
            <a:ext cx="2842538" cy="2587438"/>
            <a:chOff x="5931279" y="2996016"/>
            <a:chExt cx="2842538" cy="2587438"/>
          </a:xfrm>
        </p:grpSpPr>
        <p:pic>
          <p:nvPicPr>
            <p:cNvPr id="19464" name="Picture 8" descr="Blumenkohl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279" y="2996016"/>
              <a:ext cx="2842538" cy="258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6612256" y="3073855"/>
              <a:ext cx="1384661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rebuchet MS" pitchFamily="34" charset="0"/>
                </a:rPr>
                <a:t>cauliflower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ovéPole 25"/>
                <p:cNvSpPr txBox="1"/>
                <p:nvPr/>
              </p:nvSpPr>
              <p:spPr>
                <a:xfrm>
                  <a:off x="6728981" y="5016013"/>
                  <a:ext cx="1309214" cy="5338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dirty="0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13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dirty="0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3</m:t>
                              </m:r>
                            </m:e>
                          </m:func>
                        </m:den>
                      </m:f>
                    </m:oMath>
                  </a14:m>
                  <a:r>
                    <a:rPr lang="en-GB" dirty="0" smtClean="0">
                      <a:latin typeface="Trebuchet MS" pitchFamily="34" charset="0"/>
                    </a:rPr>
                    <a:t>≈</a:t>
                  </a:r>
                  <a:r>
                    <a:rPr lang="en-GB" b="1" dirty="0" smtClean="0">
                      <a:latin typeface="Trebuchet MS" pitchFamily="34" charset="0"/>
                    </a:rPr>
                    <a:t>2.33</a:t>
                  </a:r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6" name="TextovéPole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981" y="5016013"/>
                  <a:ext cx="1309214" cy="53386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935" b="-56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Skupina 19"/>
          <p:cNvGrpSpPr/>
          <p:nvPr/>
        </p:nvGrpSpPr>
        <p:grpSpPr>
          <a:xfrm>
            <a:off x="3435338" y="1156684"/>
            <a:ext cx="1801332" cy="1316868"/>
            <a:chOff x="1587897" y="2325353"/>
            <a:chExt cx="1801332" cy="1316868"/>
          </a:xfrm>
        </p:grpSpPr>
        <p:pic>
          <p:nvPicPr>
            <p:cNvPr id="19" name="Picture 4" descr="http://www.nathankramer.com/garden/plants/ferns/fern_ostrich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97" y="2325353"/>
              <a:ext cx="1801332" cy="1316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2076817" y="2352486"/>
              <a:ext cx="760386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rebuchet MS" pitchFamily="34" charset="0"/>
                </a:rPr>
                <a:t>fern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ovéPole 20"/>
                <p:cNvSpPr txBox="1"/>
                <p:nvPr/>
              </p:nvSpPr>
              <p:spPr>
                <a:xfrm>
                  <a:off x="2179922" y="3233535"/>
                  <a:ext cx="61626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latin typeface="Cambria Math"/>
                          </a:rPr>
                          <m:t>𝟏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latin typeface="Cambria Math"/>
                          </a:rPr>
                          <m:t>𝟔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21" name="TextovéPole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922" y="3233535"/>
                  <a:ext cx="616264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Skupina 30"/>
          <p:cNvGrpSpPr/>
          <p:nvPr/>
        </p:nvGrpSpPr>
        <p:grpSpPr>
          <a:xfrm>
            <a:off x="673738" y="4493838"/>
            <a:ext cx="2234423" cy="1944564"/>
            <a:chOff x="673738" y="4493838"/>
            <a:chExt cx="2234423" cy="1944564"/>
          </a:xfrm>
        </p:grpSpPr>
        <p:pic>
          <p:nvPicPr>
            <p:cNvPr id="19466" name="Picture 10" descr="Broccoli DSC0086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38" y="4493838"/>
              <a:ext cx="2234423" cy="194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1218587" y="4772680"/>
              <a:ext cx="116843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  <a:latin typeface="Trebuchet MS" pitchFamily="34" charset="0"/>
                </a:rPr>
                <a:t>broccoli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ovéPole 38"/>
                <p:cNvSpPr txBox="1"/>
                <p:nvPr/>
              </p:nvSpPr>
              <p:spPr>
                <a:xfrm>
                  <a:off x="923148" y="5805851"/>
                  <a:ext cx="68181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latin typeface="Cambria Math"/>
                          </a:rPr>
                          <m:t>𝟐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en-GB" b="1" i="1" dirty="0" smtClean="0">
                            <a:latin typeface="Cambria Math"/>
                          </a:rPr>
                          <m:t>𝟔𝟔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9" name="TextovéPole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148" y="5805851"/>
                  <a:ext cx="681813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Skupina 23"/>
          <p:cNvGrpSpPr/>
          <p:nvPr/>
        </p:nvGrpSpPr>
        <p:grpSpPr>
          <a:xfrm>
            <a:off x="2575651" y="2691052"/>
            <a:ext cx="1887935" cy="2526620"/>
            <a:chOff x="6358988" y="1775888"/>
            <a:chExt cx="1887935" cy="2526620"/>
          </a:xfrm>
        </p:grpSpPr>
        <p:pic>
          <p:nvPicPr>
            <p:cNvPr id="19462" name="Picture 6" descr="http://www.mapresources.com/media/catalog/product/n/o/nor-xx-165662_comp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988" y="1775888"/>
              <a:ext cx="1887935" cy="2526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6769752" y="1854444"/>
              <a:ext cx="109059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>
                  <a:solidFill>
                    <a:srgbClr val="C00000"/>
                  </a:solidFill>
                </a:rPr>
                <a:t>Norway</a:t>
              </a:r>
              <a:endParaRPr lang="en-GB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ovéPole 29"/>
                <p:cNvSpPr txBox="1"/>
                <p:nvPr/>
              </p:nvSpPr>
              <p:spPr>
                <a:xfrm>
                  <a:off x="6904656" y="3717641"/>
                  <a:ext cx="78552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dirty="0" smtClean="0">
                            <a:latin typeface="Cambria Math"/>
                          </a:rPr>
                          <m:t>𝟏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cs-CZ" b="1" i="1" dirty="0" smtClean="0">
                            <a:latin typeface="Cambria Math"/>
                          </a:rPr>
                          <m:t>𝟓𝟐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30" name="TextovéPole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4656" y="3717641"/>
                  <a:ext cx="785521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Skupina 31"/>
          <p:cNvGrpSpPr/>
          <p:nvPr/>
        </p:nvGrpSpPr>
        <p:grpSpPr>
          <a:xfrm>
            <a:off x="3970287" y="3862455"/>
            <a:ext cx="2580979" cy="2279363"/>
            <a:chOff x="3645678" y="3813707"/>
            <a:chExt cx="2580979" cy="2279363"/>
          </a:xfrm>
        </p:grpSpPr>
        <p:pic>
          <p:nvPicPr>
            <p:cNvPr id="19468" name="Picture 12" descr="http://www.wired.com/wp-content/uploads/2014/07/brain1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678" y="3980970"/>
              <a:ext cx="2580979" cy="206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4342616" y="3813707"/>
              <a:ext cx="116843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rgbClr val="C00000"/>
                  </a:solidFill>
                  <a:latin typeface="Trebuchet MS" pitchFamily="34" charset="0"/>
                </a:rPr>
                <a:t>brain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ovéPole 42"/>
                <p:cNvSpPr txBox="1"/>
                <p:nvPr/>
              </p:nvSpPr>
              <p:spPr>
                <a:xfrm>
                  <a:off x="4571155" y="5723738"/>
                  <a:ext cx="68181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dirty="0" smtClean="0">
                            <a:latin typeface="Cambria Math"/>
                          </a:rPr>
                          <m:t>𝟐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en-GB" b="1" i="1" dirty="0" smtClean="0">
                            <a:latin typeface="Cambria Math"/>
                          </a:rPr>
                          <m:t>𝟕𝟗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43" name="TextovéPol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155" y="5723738"/>
                  <a:ext cx="681813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Skupina 33"/>
          <p:cNvGrpSpPr/>
          <p:nvPr/>
        </p:nvGrpSpPr>
        <p:grpSpPr>
          <a:xfrm>
            <a:off x="6409589" y="3749162"/>
            <a:ext cx="2343730" cy="2587286"/>
            <a:chOff x="6090619" y="3769696"/>
            <a:chExt cx="2343730" cy="2587286"/>
          </a:xfrm>
        </p:grpSpPr>
        <p:pic>
          <p:nvPicPr>
            <p:cNvPr id="19471" name="Picture 1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619" y="4028320"/>
              <a:ext cx="2343730" cy="2216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ovéPole 46"/>
            <p:cNvSpPr txBox="1"/>
            <p:nvPr/>
          </p:nvSpPr>
          <p:spPr>
            <a:xfrm>
              <a:off x="6654951" y="3769696"/>
              <a:ext cx="1168439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  <a:latin typeface="Trebuchet MS" pitchFamily="34" charset="0"/>
                </a:rPr>
                <a:t>lungs</a:t>
              </a:r>
              <a:endParaRPr lang="en-GB" dirty="0">
                <a:solidFill>
                  <a:srgbClr val="C00000"/>
                </a:solidFill>
                <a:latin typeface="Trebuchet MS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ovéPole 47"/>
                <p:cNvSpPr txBox="1"/>
                <p:nvPr/>
              </p:nvSpPr>
              <p:spPr>
                <a:xfrm>
                  <a:off x="6936408" y="5987650"/>
                  <a:ext cx="68181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/>
                          </a:rPr>
                          <m:t>𝟐</m:t>
                        </m:r>
                        <m:r>
                          <a:rPr lang="en-US" b="1" i="1" dirty="0" smtClean="0">
                            <a:latin typeface="Cambria Math"/>
                          </a:rPr>
                          <m:t>.</m:t>
                        </m:r>
                        <m:r>
                          <a:rPr lang="en-US" b="1" i="1" dirty="0" smtClean="0">
                            <a:latin typeface="Cambria Math"/>
                          </a:rPr>
                          <m:t>𝟗𝟖</m:t>
                        </m:r>
                      </m:oMath>
                    </m:oMathPara>
                  </a14:m>
                  <a:endParaRPr lang="en-GB" b="1" dirty="0">
                    <a:latin typeface="Trebuchet MS" pitchFamily="34" charset="0"/>
                  </a:endParaRPr>
                </a:p>
              </p:txBody>
            </p:sp>
          </mc:Choice>
          <mc:Fallback xmlns="">
            <p:sp>
              <p:nvSpPr>
                <p:cNvPr id="48" name="TextovéPol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6408" y="5987650"/>
                  <a:ext cx="681813" cy="36933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2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5/55/Lichtenberg_figure_in_block_of_Plexig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75" y="1059208"/>
            <a:ext cx="6253662" cy="56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30673" y="80861"/>
            <a:ext cx="3726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Lichtenberg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figure</a:t>
            </a:r>
            <a:endParaRPr lang="en-GB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9744" y="665634"/>
            <a:ext cx="739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Branching electric discharges that </a:t>
            </a: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sometimes appear on the surface or </a:t>
            </a:r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 </a:t>
            </a:r>
            <a:r>
              <a:rPr lang="en-GB" dirty="0">
                <a:solidFill>
                  <a:schemeClr val="bg1"/>
                </a:solidFill>
                <a:latin typeface="Trebuchet MS" panose="020B0603020202020204" pitchFamily="34" charset="0"/>
              </a:rPr>
              <a:t>the interior of </a:t>
            </a:r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insulating materials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918" y="6203815"/>
            <a:ext cx="2696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Trebuchet MS" panose="020B0603020202020204" pitchFamily="34" charset="0"/>
              </a:rPr>
              <a:t>High voltage breakdown within a </a:t>
            </a:r>
            <a:r>
              <a:rPr lang="en-GB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4” </a:t>
            </a:r>
            <a:r>
              <a:rPr lang="en-GB" sz="1400" dirty="0">
                <a:solidFill>
                  <a:schemeClr val="bg1"/>
                </a:solidFill>
                <a:latin typeface="Trebuchet MS" panose="020B0603020202020204" pitchFamily="34" charset="0"/>
              </a:rPr>
              <a:t>(100 mm) block of acrylic</a:t>
            </a:r>
          </a:p>
        </p:txBody>
      </p:sp>
    </p:spTree>
    <p:extLst>
      <p:ext uri="{BB962C8B-B14F-4D97-AF65-F5344CB8AC3E}">
        <p14:creationId xmlns:p14="http://schemas.microsoft.com/office/powerpoint/2010/main" val="32192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46" y="-1"/>
            <a:ext cx="9171245" cy="687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30673" y="80861"/>
            <a:ext cx="3726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Lichtenberg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cs-CZ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figure</a:t>
            </a:r>
            <a:endParaRPr lang="en-GB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avel\Documents\Fyzika\Trento\Photos\Brenta 18.7.2012\P7182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82588" y="244113"/>
            <a:ext cx="2483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latin typeface="Trebuchet MS" panose="020B0603020202020204" pitchFamily="34" charset="0"/>
              </a:rPr>
              <a:t>Mountains</a:t>
            </a:r>
            <a:endParaRPr lang="en-GB" sz="3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upload.wikimedia.org/wikipedia/commons/6/6e/FractalLandsca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8" y="0"/>
            <a:ext cx="9146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0478" y="135268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Computer graphics</a:t>
            </a:r>
            <a:endParaRPr lang="cs-CZ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52940" y="808894"/>
            <a:ext cx="740192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generating of structures with given fractal dimension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computer games, movies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(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Star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Trek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II: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The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Wrath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of</a:t>
            </a:r>
            <a:r>
              <a:rPr lang="cs-CZ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Khan</a:t>
            </a: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- 1982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)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1510" name="Picture 6" descr="https://upload.wikimedia.org/wikipedia/commons/6/66/Wet_Fur_-_C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8" y="2064272"/>
            <a:ext cx="2184699" cy="19093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6/6d/Animated_fractal_mountai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67" y="4854750"/>
            <a:ext cx="3205243" cy="17445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computer generated tre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7442" y="3932888"/>
            <a:ext cx="3090660" cy="27854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classes.yale.edu/fractals/Panorama/Nature/MountainsReal/Mountains5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88" y="1707701"/>
            <a:ext cx="4087979" cy="26228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19945" y="329422"/>
            <a:ext cx="3086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u="sng" dirty="0" smtClean="0">
                <a:solidFill>
                  <a:schemeClr val="bg1"/>
                </a:solidFill>
                <a:latin typeface="Trebuchet MS" pitchFamily="34" charset="0"/>
              </a:rPr>
              <a:t>Mandelbrot set</a:t>
            </a:r>
            <a:endParaRPr lang="cs-CZ" sz="3200" b="0" u="sng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51354" y="1835063"/>
            <a:ext cx="81794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 set of all complex numbers </a:t>
            </a:r>
            <a:r>
              <a:rPr lang="cs-CZ" sz="3200" i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</a:t>
            </a:r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 which the series</a:t>
            </a:r>
            <a:endParaRPr lang="cs-CZ" sz="32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cs-CZ" sz="32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endParaRPr lang="cs-CZ" sz="32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/>
            <a:r>
              <a:rPr lang="cs-CZ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is bounded</a:t>
            </a:r>
            <a:endParaRPr lang="cs-CZ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07303" y="3104089"/>
                <a:ext cx="838617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8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>
                          <m:r>
                            <a:rPr lang="en-US" sz="8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8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8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GB" sz="8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03" y="3104089"/>
                <a:ext cx="8386175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0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Mandel"/>
          <p:cNvPicPr>
            <a:picLocks noChangeAspect="1" noChangeArrowheads="1"/>
          </p:cNvPicPr>
          <p:nvPr/>
        </p:nvPicPr>
        <p:blipFill rotWithShape="1">
          <a:blip r:embed="rId3" cstate="print"/>
          <a:srcRect l="7684" t="2912" r="7101" b="12951"/>
          <a:stretch/>
        </p:blipFill>
        <p:spPr bwMode="auto">
          <a:xfrm>
            <a:off x="0" y="-68893"/>
            <a:ext cx="9147972" cy="69268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4252" y="183659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Mandelbrot </a:t>
            </a:r>
            <a:r>
              <a:rPr 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set</a:t>
            </a:r>
            <a:endParaRPr lang="cs-CZ" sz="3200" b="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371597" y="5860416"/>
            <a:ext cx="3729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1980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- uses the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computer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to draw the set for the first time</a:t>
            </a:r>
            <a:endParaRPr lang="cs-CZ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1493889" y="5311746"/>
            <a:ext cx="2790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Benoît</a:t>
            </a:r>
            <a:r>
              <a:rPr lang="cs-CZ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Mandelbrot </a:t>
            </a:r>
            <a:endParaRPr lang="cs-CZ" sz="2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38" name="Picture 10" descr="http://blog.raptisrarebooks.com/wp-content/uploads/2015/04/Mandelbrot_Beno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6" y="5081204"/>
            <a:ext cx="1191397" cy="169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374354" y="831064"/>
            <a:ext cx="5506615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1978 –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defined by 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Robert W.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Brooks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and</a:t>
            </a:r>
            <a:r>
              <a:rPr lang="cs-CZ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Peter </a:t>
            </a:r>
            <a:r>
              <a:rPr lang="cs-CZ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Matelski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, giving the first sketch of its shape</a:t>
            </a:r>
            <a:endParaRPr lang="cs-CZ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fractal dimension of the border </a:t>
            </a:r>
            <a:r>
              <a:rPr lang="cs-CZ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</a:t>
            </a:r>
            <a:r>
              <a:rPr lang="cs-CZ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=2</a:t>
            </a:r>
          </a:p>
        </p:txBody>
      </p:sp>
      <p:pic>
        <p:nvPicPr>
          <p:cNvPr id="11266" name="Picture 2" descr="Výsledek obrázku pro Computer of 19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12" y="2911330"/>
            <a:ext cx="3272425" cy="184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7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upload.wikimedia.org/wikipedia/commons/a/a4/Mandelbrot_sequence_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622" y="-131232"/>
            <a:ext cx="9620196" cy="6989231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34645" y="6266741"/>
            <a:ext cx="608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Self-similarity: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 part looks like the whole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7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Mandelbrot s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6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Mandelbrot 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6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nathankramer.com/garden/plants/ferns/fern_ostr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4" y="-12526"/>
            <a:ext cx="9170581" cy="68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770318" y="6464153"/>
            <a:ext cx="78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Fern</a:t>
            </a:r>
            <a:endParaRPr lang="en-GB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777240" y="512064"/>
            <a:ext cx="6163056" cy="6152144"/>
          </a:xfrm>
          <a:custGeom>
            <a:avLst/>
            <a:gdLst>
              <a:gd name="connsiteX0" fmla="*/ 1545336 w 6163056"/>
              <a:gd name="connsiteY0" fmla="*/ 6016752 h 6016752"/>
              <a:gd name="connsiteX1" fmla="*/ 0 w 6163056"/>
              <a:gd name="connsiteY1" fmla="*/ 0 h 6016752"/>
              <a:gd name="connsiteX2" fmla="*/ 6163056 w 6163056"/>
              <a:gd name="connsiteY2" fmla="*/ 3630168 h 6016752"/>
              <a:gd name="connsiteX3" fmla="*/ 1545336 w 6163056"/>
              <a:gd name="connsiteY3" fmla="*/ 6016752 h 601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3056" h="6016752">
                <a:moveTo>
                  <a:pt x="1545336" y="6016752"/>
                </a:moveTo>
                <a:lnTo>
                  <a:pt x="0" y="0"/>
                </a:lnTo>
                <a:lnTo>
                  <a:pt x="6163056" y="3630168"/>
                </a:lnTo>
                <a:lnTo>
                  <a:pt x="1545336" y="6016752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Volný tvar 6"/>
          <p:cNvSpPr/>
          <p:nvPr/>
        </p:nvSpPr>
        <p:spPr>
          <a:xfrm>
            <a:off x="3316941" y="2474259"/>
            <a:ext cx="1389529" cy="1954306"/>
          </a:xfrm>
          <a:custGeom>
            <a:avLst/>
            <a:gdLst>
              <a:gd name="connsiteX0" fmla="*/ 0 w 1228164"/>
              <a:gd name="connsiteY0" fmla="*/ 1425388 h 1828800"/>
              <a:gd name="connsiteX1" fmla="*/ 1228164 w 1228164"/>
              <a:gd name="connsiteY1" fmla="*/ 0 h 1828800"/>
              <a:gd name="connsiteX2" fmla="*/ 573741 w 1228164"/>
              <a:gd name="connsiteY2" fmla="*/ 1828800 h 1828800"/>
              <a:gd name="connsiteX3" fmla="*/ 0 w 1228164"/>
              <a:gd name="connsiteY3" fmla="*/ 1425388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164" h="1828800">
                <a:moveTo>
                  <a:pt x="0" y="1425388"/>
                </a:moveTo>
                <a:lnTo>
                  <a:pt x="1228164" y="0"/>
                </a:lnTo>
                <a:lnTo>
                  <a:pt x="573741" y="1828800"/>
                </a:lnTo>
                <a:lnTo>
                  <a:pt x="0" y="1425388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Volný tvar 8"/>
          <p:cNvSpPr/>
          <p:nvPr/>
        </p:nvSpPr>
        <p:spPr>
          <a:xfrm rot="20826568">
            <a:off x="3944470" y="3541058"/>
            <a:ext cx="421341" cy="161365"/>
          </a:xfrm>
          <a:custGeom>
            <a:avLst/>
            <a:gdLst>
              <a:gd name="connsiteX0" fmla="*/ 89647 w 295835"/>
              <a:gd name="connsiteY0" fmla="*/ 0 h 161365"/>
              <a:gd name="connsiteX1" fmla="*/ 0 w 295835"/>
              <a:gd name="connsiteY1" fmla="*/ 143435 h 161365"/>
              <a:gd name="connsiteX2" fmla="*/ 295835 w 295835"/>
              <a:gd name="connsiteY2" fmla="*/ 161365 h 161365"/>
              <a:gd name="connsiteX3" fmla="*/ 89647 w 295835"/>
              <a:gd name="connsiteY3" fmla="*/ 0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835" h="161365">
                <a:moveTo>
                  <a:pt x="89647" y="0"/>
                </a:moveTo>
                <a:lnTo>
                  <a:pt x="0" y="143435"/>
                </a:lnTo>
                <a:lnTo>
                  <a:pt x="295835" y="161365"/>
                </a:lnTo>
                <a:lnTo>
                  <a:pt x="89647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1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Mandelbrot 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2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Mandelbrot 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75" y="-8966"/>
            <a:ext cx="6866965" cy="686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/>
          <p:cNvSpPr/>
          <p:nvPr/>
        </p:nvSpPr>
        <p:spPr>
          <a:xfrm>
            <a:off x="3976107" y="1140813"/>
            <a:ext cx="243187" cy="5153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09515" y="270025"/>
            <a:ext cx="69154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  <a:latin typeface="Trebuchet MS" pitchFamily="34" charset="0"/>
              </a:rPr>
              <a:t>Fractals and Chaos</a:t>
            </a:r>
            <a:endParaRPr lang="cs-CZ" sz="24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739997" y="2501139"/>
                <a:ext cx="2948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population </a:t>
                </a:r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(</a:t>
                </a:r>
                <a:r>
                  <a:rPr lang="en-US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at time </a:t>
                </a:r>
                <a14:m>
                  <m:oMath xmlns:m="http://schemas.openxmlformats.org/officeDocument/2006/math">
                    <m:r>
                      <a:rPr lang="cs-CZ" i="1" dirty="0" smtClean="0">
                        <a:solidFill>
                          <a:schemeClr val="bg1"/>
                        </a:solidFill>
                        <a:latin typeface="Cambria Math"/>
                      </a:rPr>
                      <m:t>𝑛</m:t>
                    </m:r>
                    <m:r>
                      <a:rPr lang="cs-CZ" i="1" dirty="0" smtClean="0">
                        <a:solidFill>
                          <a:schemeClr val="bg1"/>
                        </a:solidFill>
                        <a:latin typeface="Cambria Math"/>
                      </a:rPr>
                      <m:t>+1</m:t>
                    </m:r>
                  </m:oMath>
                </a14:m>
                <a:r>
                  <a:rPr lang="cs-CZ" dirty="0" smtClean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)</a:t>
                </a:r>
                <a:endParaRPr lang="cs-CZ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97" y="2501139"/>
                <a:ext cx="294891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653" t="-9836" b="-229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Čárový popisek 1 (se zvýrazněním) 15"/>
          <p:cNvSpPr/>
          <p:nvPr/>
        </p:nvSpPr>
        <p:spPr>
          <a:xfrm>
            <a:off x="2542894" y="1671260"/>
            <a:ext cx="877226" cy="45719"/>
          </a:xfrm>
          <a:prstGeom prst="accentCallout1">
            <a:avLst>
              <a:gd name="adj1" fmla="val 94941"/>
              <a:gd name="adj2" fmla="val 49246"/>
              <a:gd name="adj3" fmla="val 1864920"/>
              <a:gd name="adj4" fmla="val -39326"/>
            </a:avLst>
          </a:prstGeom>
          <a:solidFill>
            <a:srgbClr val="0000B4"/>
          </a:solidFill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cxnSp>
        <p:nvCxnSpPr>
          <p:cNvPr id="21" name="Přímá spojnice 20"/>
          <p:cNvCxnSpPr/>
          <p:nvPr/>
        </p:nvCxnSpPr>
        <p:spPr>
          <a:xfrm>
            <a:off x="4080282" y="1576251"/>
            <a:ext cx="514164" cy="184977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895979" y="3426027"/>
            <a:ext cx="14075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growth rate</a:t>
            </a:r>
            <a:endParaRPr lang="cs-CZ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6" name="Skupina 25"/>
          <p:cNvGrpSpPr/>
          <p:nvPr/>
        </p:nvGrpSpPr>
        <p:grpSpPr>
          <a:xfrm>
            <a:off x="4719270" y="1671562"/>
            <a:ext cx="3305722" cy="2029786"/>
            <a:chOff x="4719270" y="1671562"/>
            <a:chExt cx="3305722" cy="2029786"/>
          </a:xfrm>
        </p:grpSpPr>
        <p:sp>
          <p:nvSpPr>
            <p:cNvPr id="25" name="Čárový popisek 1 (se zvýrazněním) 24"/>
            <p:cNvSpPr/>
            <p:nvPr/>
          </p:nvSpPr>
          <p:spPr>
            <a:xfrm>
              <a:off x="4719270" y="1671562"/>
              <a:ext cx="1544679" cy="45719"/>
            </a:xfrm>
            <a:prstGeom prst="accentCallout1">
              <a:avLst>
                <a:gd name="adj1" fmla="val 94941"/>
                <a:gd name="adj2" fmla="val 49246"/>
                <a:gd name="adj3" fmla="val 3026853"/>
                <a:gd name="adj4" fmla="val 133789"/>
              </a:avLst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bg1"/>
                </a:solidFill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704750" y="3055017"/>
              <a:ext cx="2320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dying due to overpopulation</a:t>
              </a:r>
              <a:endParaRPr lang="cs-CZ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052" name="Picture 4" descr="http://mathforum.org/mathimages/imgUpload/Fish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8" y="3442871"/>
            <a:ext cx="2884887" cy="28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784943" y="4987299"/>
            <a:ext cx="272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cap="small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Logistic equation</a:t>
            </a:r>
            <a:endParaRPr lang="en-GB" sz="2400" cap="small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LogisticMap_Bifurcation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6" y="1002417"/>
            <a:ext cx="7935239" cy="561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5782" y="207395"/>
            <a:ext cx="8444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3200" u="sng" dirty="0" err="1" smtClean="0">
                <a:solidFill>
                  <a:schemeClr val="bg1"/>
                </a:solidFill>
                <a:latin typeface="Trebuchet MS" pitchFamily="34" charset="0"/>
              </a:rPr>
              <a:t>Logistic</a:t>
            </a:r>
            <a:r>
              <a:rPr lang="cs-CZ" sz="3200" u="sng" dirty="0" smtClean="0">
                <a:solidFill>
                  <a:schemeClr val="bg1"/>
                </a:solidFill>
                <a:latin typeface="Trebuchet MS" pitchFamily="34" charset="0"/>
              </a:rPr>
              <a:t> map</a:t>
            </a:r>
            <a:endParaRPr lang="cs-CZ" sz="24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278060" y="2977953"/>
            <a:ext cx="101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anose="020B0603020202020204" pitchFamily="34" charset="0"/>
              </a:rPr>
              <a:t>atractor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3969737" y="1346548"/>
            <a:ext cx="0" cy="434026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800038" y="1823013"/>
            <a:ext cx="122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bifurcation</a:t>
            </a:r>
            <a:endParaRPr lang="cs-CZ" sz="1600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5921411" y="1346548"/>
            <a:ext cx="0" cy="434026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4455104" y="5307939"/>
                <a:ext cx="1550123" cy="36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1+</m:t>
                      </m:r>
                      <m:rad>
                        <m:radPr>
                          <m:degHide m:val="on"/>
                          <m:ctrlP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</m:e>
                      </m:rad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≈3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45</m:t>
                      </m:r>
                    </m:oMath>
                  </m:oMathPara>
                </a14:m>
                <a:endParaRPr lang="cs-CZ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104" y="5307939"/>
                <a:ext cx="1550123" cy="36760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Přímá spojnice 19"/>
          <p:cNvCxnSpPr/>
          <p:nvPr/>
        </p:nvCxnSpPr>
        <p:spPr>
          <a:xfrm>
            <a:off x="6447519" y="1346548"/>
            <a:ext cx="0" cy="4340268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486468" y="5353777"/>
            <a:ext cx="1550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3</a:t>
            </a:r>
            <a:r>
              <a:rPr lang="en-US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.</a:t>
            </a:r>
            <a:r>
              <a:rPr lang="cs-CZ" sz="1600" b="1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57 - chaos</a:t>
            </a:r>
            <a:endParaRPr lang="cs-CZ" sz="16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84456" y="2512351"/>
            <a:ext cx="1197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rgbClr val="00B050"/>
                </a:solidFill>
                <a:latin typeface="Trebuchet MS" panose="020B0603020202020204" pitchFamily="34" charset="0"/>
              </a:rPr>
              <a:t>oscillation</a:t>
            </a:r>
            <a:r>
              <a:rPr lang="cs-CZ" sz="16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Trebuchet MS" panose="020B0603020202020204" pitchFamily="34" charset="0"/>
              </a:rPr>
              <a:t>(period 2)</a:t>
            </a:r>
            <a:endParaRPr lang="en-GB" sz="1600" dirty="0">
              <a:solidFill>
                <a:srgbClr val="00B05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>
            <a:off x="3128373" y="3335296"/>
            <a:ext cx="4568871" cy="1632144"/>
            <a:chOff x="3097058" y="3335296"/>
            <a:chExt cx="4568871" cy="1632144"/>
          </a:xfrm>
        </p:grpSpPr>
        <p:pic>
          <p:nvPicPr>
            <p:cNvPr id="24" name="Picture 2" descr="https://upload.wikimedia.org/wikipedia/commons/5/50/Logistic_Bifurcation_map_High_Resolutio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55217" y="4019986"/>
              <a:ext cx="993278" cy="947454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bdélník 24"/>
            <p:cNvSpPr/>
            <p:nvPr/>
          </p:nvSpPr>
          <p:spPr>
            <a:xfrm>
              <a:off x="7553195" y="3335296"/>
              <a:ext cx="112734" cy="416249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Přímá spojnice 26"/>
            <p:cNvCxnSpPr/>
            <p:nvPr/>
          </p:nvCxnSpPr>
          <p:spPr>
            <a:xfrm flipV="1">
              <a:off x="4531290" y="3335296"/>
              <a:ext cx="3021905" cy="684690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 flipV="1">
              <a:off x="5548495" y="3745283"/>
              <a:ext cx="2117434" cy="1222157"/>
            </a:xfrm>
            <a:prstGeom prst="line">
              <a:avLst/>
            </a:prstGeom>
            <a:ln w="158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ovéPole 37"/>
            <p:cNvSpPr txBox="1"/>
            <p:nvPr/>
          </p:nvSpPr>
          <p:spPr>
            <a:xfrm>
              <a:off x="3097058" y="4098865"/>
              <a:ext cx="142170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FFC000"/>
                  </a:solidFill>
                  <a:latin typeface="Trebuchet MS" panose="020B0603020202020204" pitchFamily="34" charset="0"/>
                </a:rPr>
                <a:t>self-similar (fractal)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4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09" y="0"/>
            <a:ext cx="69515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67704" y="6413327"/>
            <a:ext cx="2518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 smtClean="0">
                <a:latin typeface="Trebuchet MS" panose="020B0603020202020204" pitchFamily="34" charset="0"/>
              </a:rPr>
              <a:t>Angels</a:t>
            </a:r>
            <a:r>
              <a:rPr lang="cs-CZ" sz="2000" dirty="0" smtClean="0">
                <a:latin typeface="Trebuchet MS" panose="020B0603020202020204" pitchFamily="34" charset="0"/>
              </a:rPr>
              <a:t> and </a:t>
            </a:r>
            <a:r>
              <a:rPr lang="cs-CZ" sz="2000" dirty="0" err="1" smtClean="0">
                <a:latin typeface="Trebuchet MS" panose="020B0603020202020204" pitchFamily="34" charset="0"/>
              </a:rPr>
              <a:t>Daemons</a:t>
            </a:r>
            <a:endParaRPr lang="cs-CZ" sz="2000" dirty="0" smtClean="0">
              <a:latin typeface="Trebuchet MS" panose="020B0603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3836" y="81512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>
                <a:latin typeface="Trebuchet MS" panose="020B0603020202020204" pitchFamily="34" charset="0"/>
              </a:rPr>
              <a:t>Maurits</a:t>
            </a:r>
            <a:r>
              <a:rPr lang="cs-CZ" sz="2000" dirty="0">
                <a:latin typeface="Trebuchet MS" panose="020B0603020202020204" pitchFamily="34" charset="0"/>
              </a:rPr>
              <a:t> </a:t>
            </a:r>
            <a:r>
              <a:rPr lang="cs-CZ" sz="2000" dirty="0" err="1">
                <a:latin typeface="Trebuchet MS" panose="020B0603020202020204" pitchFamily="34" charset="0"/>
              </a:rPr>
              <a:t>Cornelis</a:t>
            </a:r>
            <a:r>
              <a:rPr lang="cs-CZ" sz="2000" dirty="0">
                <a:latin typeface="Trebuchet MS" panose="020B0603020202020204" pitchFamily="34" charset="0"/>
              </a:rPr>
              <a:t> </a:t>
            </a:r>
            <a:r>
              <a:rPr lang="cs-CZ" sz="2000" dirty="0" err="1">
                <a:latin typeface="Trebuchet MS" panose="020B0603020202020204" pitchFamily="34" charset="0"/>
              </a:rPr>
              <a:t>Escher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636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598164" y="6413327"/>
            <a:ext cx="245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rebuchet MS" panose="020B0603020202020204" pitchFamily="34" charset="0"/>
              </a:rPr>
              <a:t>Smaller and smaller</a:t>
            </a:r>
            <a:endParaRPr lang="cs-CZ" sz="2000" dirty="0" smtClean="0">
              <a:latin typeface="Trebuchet MS" panose="020B0603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3836" y="81512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>
                <a:latin typeface="Trebuchet MS" panose="020B0603020202020204" pitchFamily="34" charset="0"/>
              </a:rPr>
              <a:t>Maurits</a:t>
            </a:r>
            <a:r>
              <a:rPr lang="cs-CZ" sz="2000" dirty="0">
                <a:latin typeface="Trebuchet MS" panose="020B0603020202020204" pitchFamily="34" charset="0"/>
              </a:rPr>
              <a:t> </a:t>
            </a:r>
            <a:r>
              <a:rPr lang="cs-CZ" sz="2000" dirty="0" err="1">
                <a:latin typeface="Trebuchet MS" panose="020B0603020202020204" pitchFamily="34" charset="0"/>
              </a:rPr>
              <a:t>Cornelis</a:t>
            </a:r>
            <a:r>
              <a:rPr lang="cs-CZ" sz="2000" dirty="0">
                <a:latin typeface="Trebuchet MS" panose="020B0603020202020204" pitchFamily="34" charset="0"/>
              </a:rPr>
              <a:t> </a:t>
            </a:r>
            <a:r>
              <a:rPr lang="cs-CZ" sz="2000" dirty="0" err="1">
                <a:latin typeface="Trebuchet MS" panose="020B0603020202020204" pitchFamily="34" charset="0"/>
              </a:rPr>
              <a:t>Escher</a:t>
            </a:r>
            <a:endParaRPr lang="en-GB" sz="2000" dirty="0"/>
          </a:p>
        </p:txBody>
      </p:sp>
      <p:pic>
        <p:nvPicPr>
          <p:cNvPr id="1026" name="Picture 2" descr="http://mathstat.slu.edu/escher/upload/c/c2/Smaller-and-sma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97" y="481622"/>
            <a:ext cx="6076438" cy="59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logs.nature.com/a_mad_hemorrhage/fractal_han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3722" y="188250"/>
            <a:ext cx="5236494" cy="640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63254" y="299313"/>
            <a:ext cx="2204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Summary</a:t>
            </a:r>
            <a:endParaRPr lang="cs-CZ" sz="3200" u="sng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63254" y="1299822"/>
            <a:ext cx="404967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</a:t>
            </a:r>
            <a:r>
              <a:rPr lang="cs-CZ" sz="16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ra</a:t>
            </a:r>
            <a:r>
              <a:rPr lang="en-US" sz="16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cta</a:t>
            </a:r>
            <a:r>
              <a:rPr lang="cs-CZ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</a:t>
            </a:r>
            <a:r>
              <a:rPr lang="cs-CZ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en-US" sz="16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Pattern that repeats at all (at many) scales, characterized by non-integer fractal dimension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Generated by a simple algorithm (initiator, generator) that can be easily encoded (in the genetic information)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Very efficient structure (high surface)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Live everywhere around us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9956" y="5391794"/>
            <a:ext cx="3539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 smtClean="0">
                <a:solidFill>
                  <a:schemeClr val="bg1"/>
                </a:solidFill>
                <a:latin typeface="Trebuchet MS" pitchFamily="34" charset="0"/>
              </a:rPr>
              <a:t>Thanks for your attention</a:t>
            </a:r>
            <a:endParaRPr lang="en-GB" sz="3200" cap="small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38752" y="4166667"/>
            <a:ext cx="52938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...Clouds </a:t>
            </a:r>
            <a:r>
              <a:rPr lang="en-GB" sz="1700" dirty="0">
                <a:solidFill>
                  <a:schemeClr val="bg1"/>
                </a:solidFill>
                <a:latin typeface="Trebuchet MS" panose="020B0603020202020204" pitchFamily="34" charset="0"/>
              </a:rPr>
              <a:t>are not spheres, mountains are not cones, coastlines are not </a:t>
            </a:r>
            <a:r>
              <a:rPr lang="en-GB" sz="1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circles</a:t>
            </a:r>
            <a:r>
              <a:rPr lang="en-GB" sz="1700" dirty="0">
                <a:solidFill>
                  <a:schemeClr val="bg1"/>
                </a:solidFill>
                <a:latin typeface="Trebuchet MS" panose="020B0603020202020204" pitchFamily="34" charset="0"/>
              </a:rPr>
              <a:t>, and bark is not smooth, nor does lightning travel in a straight line</a:t>
            </a:r>
            <a:r>
              <a:rPr lang="en-GB" sz="1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.</a:t>
            </a:r>
          </a:p>
          <a:p>
            <a:pPr algn="r"/>
            <a:r>
              <a:rPr lang="es-MX" sz="1700" dirty="0">
                <a:solidFill>
                  <a:schemeClr val="bg1"/>
                </a:solidFill>
                <a:latin typeface="Trebuchet MS" panose="020B0603020202020204" pitchFamily="34" charset="0"/>
              </a:rPr>
              <a:t>Benoît </a:t>
            </a:r>
            <a:r>
              <a:rPr lang="es-MX" sz="1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Mandelbrot, 1983</a:t>
            </a:r>
            <a:endParaRPr lang="en-GB" sz="17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Romanesco Broccol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826" y="0"/>
            <a:ext cx="8610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407063" y="6444827"/>
            <a:ext cx="2617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latin typeface="Trebuchet MS" panose="020B0603020202020204" pitchFamily="34" charset="0"/>
              </a:rPr>
              <a:t>Romanesco</a:t>
            </a:r>
            <a:r>
              <a:rPr lang="cs-CZ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b</a:t>
            </a:r>
            <a:r>
              <a:rPr lang="cs-CZ" sz="2000" dirty="0" err="1" smtClean="0">
                <a:latin typeface="Trebuchet MS" panose="020B0603020202020204" pitchFamily="34" charset="0"/>
              </a:rPr>
              <a:t>roccoli</a:t>
            </a:r>
            <a:endParaRPr lang="en-GB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arahccampbell.com/Blog/wp-content/uploads/2012/12/Fractal-Trees-and-Broccoli-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998" y="120368"/>
            <a:ext cx="5913994" cy="66387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ek obrázku pro lungs frac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94" y="954718"/>
            <a:ext cx="2935899" cy="24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avel\Desktop\Blumenkohl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212" y="3850122"/>
            <a:ext cx="2749464" cy="28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69625" y="254423"/>
            <a:ext cx="420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Eukleidean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geometry</a:t>
            </a:r>
            <a:endParaRPr lang="en-GB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4110" name="Picture 14" descr="Výsledek obrázku pro ge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7" y="1092952"/>
            <a:ext cx="5691827" cy="56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5949950" y="1962866"/>
            <a:ext cx="2876550" cy="4821914"/>
            <a:chOff x="5899846" y="1835061"/>
            <a:chExt cx="2876550" cy="4821914"/>
          </a:xfrm>
        </p:grpSpPr>
        <p:pic>
          <p:nvPicPr>
            <p:cNvPr id="4112" name="Picture 16" descr="Výsledek obrázku pro 3d objects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99846" y="1835061"/>
              <a:ext cx="2876550" cy="2410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Výsledek obrázku pro 3d object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99846" y="4246323"/>
              <a:ext cx="2876550" cy="2410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ovéPole 5"/>
          <p:cNvSpPr txBox="1"/>
          <p:nvPr/>
        </p:nvSpPr>
        <p:spPr>
          <a:xfrm>
            <a:off x="5903975" y="208804"/>
            <a:ext cx="3125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Nature described by a </a:t>
            </a:r>
            <a:r>
              <a:rPr lang="en-GB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FINITE</a:t>
            </a:r>
            <a:r>
              <a:rPr lang="en-GB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number of simple geometrical objects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(lines, circles, triangles...),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each with its own </a:t>
            </a:r>
            <a:r>
              <a:rPr lang="en-GB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788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Beuron school geomet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53" y="715521"/>
            <a:ext cx="3673484" cy="444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tree geomet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146" y="5251448"/>
            <a:ext cx="1517758" cy="15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code blue b1 student's book - r. aravanis, g. vassilak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9" y="715521"/>
            <a:ext cx="3235079" cy="42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1995" y="78466"/>
            <a:ext cx="37401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Vitruvian man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(Leonardo da Vinci, 1490)</a:t>
            </a:r>
            <a:endParaRPr lang="en-GB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34" name="Picture 10" descr="http://www.academysacredgeometry.com/files/divinec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8609" y="4146550"/>
            <a:ext cx="2920054" cy="26352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academysacredgeometry.com/files/Divine%20Cannon%2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9953" y="3721100"/>
            <a:ext cx="2769570" cy="30607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830765" y="78465"/>
            <a:ext cx="39512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Desiderian</a:t>
            </a:r>
            <a:r>
              <a:rPr lang="en-GB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canon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en-GB" sz="14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Beuron</a:t>
            </a:r>
            <a:r>
              <a:rPr lang="en-GB" sz="1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Art School, Desiderius Lenz, 1920)</a:t>
            </a:r>
            <a:endParaRPr lang="en-GB" sz="1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0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assets.hw.net/dims4/GG/7ea6972/2147483647/resize/876x%3E/quality/90/?url=https%3A%2F%2Fcdnassets.hw.net%2Fd7%2F00%2F48cd766e4c209c7edf996b8717cd%2Farnhemstation-unstudio-plan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6"/>
          <a:stretch/>
        </p:blipFill>
        <p:spPr bwMode="auto">
          <a:xfrm>
            <a:off x="569934" y="313833"/>
            <a:ext cx="7897661" cy="61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1/18/2015: Transfer Hall of the newly opened Arnhem Central S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94" y="3356975"/>
            <a:ext cx="2795780" cy="34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6197" y="6506920"/>
            <a:ext cx="4584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Arnhem train station, Netherlands (</a:t>
            </a:r>
            <a:r>
              <a:rPr lang="en-GB" sz="16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UNStudio</a:t>
            </a:r>
            <a:r>
              <a:rPr lang="en-GB" sz="1600" dirty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217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tessellation computer graph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1265130"/>
            <a:ext cx="7772400" cy="38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61155" y="282558"/>
            <a:ext cx="446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Tessellation</a:t>
            </a:r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(computer graphics)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0394" y="5498927"/>
            <a:ext cx="856308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</a:t>
            </a:r>
            <a:r>
              <a:rPr lang="en-GB" dirty="0" smtClean="0">
                <a:solidFill>
                  <a:schemeClr val="bg1"/>
                </a:solidFill>
              </a:rPr>
              <a:t>very curve (surface) can be approximated with broken lines (triangles)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The smaller measure we take, the better approximation of the length (surface) we get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Office PowerPoint</Application>
  <PresentationFormat>Předvádění na obrazovce (4:3)</PresentationFormat>
  <Paragraphs>212</Paragraphs>
  <Slides>36</Slides>
  <Notes>17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2018-06-29T09:27:42Z</dcterms:created>
  <dcterms:modified xsi:type="dcterms:W3CDTF">2018-06-29T09:27:53Z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