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8"/>
  </p:notesMasterIdLst>
  <p:sldIdLst>
    <p:sldId id="257" r:id="rId2"/>
    <p:sldId id="399" r:id="rId3"/>
    <p:sldId id="386" r:id="rId4"/>
    <p:sldId id="385" r:id="rId5"/>
    <p:sldId id="384" r:id="rId6"/>
    <p:sldId id="403" r:id="rId7"/>
    <p:sldId id="387" r:id="rId8"/>
    <p:sldId id="389" r:id="rId9"/>
    <p:sldId id="339" r:id="rId10"/>
    <p:sldId id="376" r:id="rId11"/>
    <p:sldId id="341" r:id="rId12"/>
    <p:sldId id="342" r:id="rId13"/>
    <p:sldId id="404" r:id="rId14"/>
    <p:sldId id="390" r:id="rId15"/>
    <p:sldId id="398" r:id="rId16"/>
    <p:sldId id="402" r:id="rId17"/>
    <p:sldId id="392" r:id="rId18"/>
    <p:sldId id="397" r:id="rId19"/>
    <p:sldId id="401" r:id="rId20"/>
    <p:sldId id="391" r:id="rId21"/>
    <p:sldId id="394" r:id="rId22"/>
    <p:sldId id="405" r:id="rId23"/>
    <p:sldId id="395" r:id="rId24"/>
    <p:sldId id="396" r:id="rId25"/>
    <p:sldId id="328" r:id="rId26"/>
    <p:sldId id="381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B4"/>
    <a:srgbClr val="339933"/>
    <a:srgbClr val="CC3300"/>
    <a:srgbClr val="00FF00"/>
    <a:srgbClr val="736941"/>
    <a:srgbClr val="FFDC00"/>
    <a:srgbClr val="FF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8736" autoAdjust="0"/>
  </p:normalViewPr>
  <p:slideViewPr>
    <p:cSldViewPr snapToGrid="0">
      <p:cViewPr varScale="1">
        <p:scale>
          <a:sx n="103" d="100"/>
          <a:sy n="103" d="100"/>
        </p:scale>
        <p:origin x="-18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8D310-6194-4BCF-AB74-295CD09132EA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01CD4-FA8C-4FDF-A007-BCD85A7EF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27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647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653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28F43-4300-4B1A-A63B-B8415D3F8CD0}" type="slidenum">
              <a:rPr lang="cs-CZ" b="0"/>
              <a:pPr eaLnBrk="1" hangingPunct="1"/>
              <a:t>14</a:t>
            </a:fld>
            <a:endParaRPr lang="cs-CZ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14012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28F43-4300-4B1A-A63B-B8415D3F8CD0}" type="slidenum">
              <a:rPr lang="cs-CZ" b="0"/>
              <a:pPr eaLnBrk="1" hangingPunct="1"/>
              <a:t>15</a:t>
            </a:fld>
            <a:endParaRPr lang="cs-CZ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14012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28F43-4300-4B1A-A63B-B8415D3F8CD0}" type="slidenum">
              <a:rPr lang="cs-CZ" b="0"/>
              <a:pPr eaLnBrk="1" hangingPunct="1"/>
              <a:t>16</a:t>
            </a:fld>
            <a:endParaRPr lang="cs-CZ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14012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528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28F43-4300-4B1A-A63B-B8415D3F8CD0}" type="slidenum">
              <a:rPr lang="cs-CZ" b="0"/>
              <a:pPr eaLnBrk="1" hangingPunct="1"/>
              <a:t>18</a:t>
            </a:fld>
            <a:endParaRPr lang="cs-CZ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14012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28F43-4300-4B1A-A63B-B8415D3F8CD0}" type="slidenum">
              <a:rPr lang="cs-CZ" b="0"/>
              <a:pPr eaLnBrk="1" hangingPunct="1"/>
              <a:t>19</a:t>
            </a:fld>
            <a:endParaRPr lang="cs-CZ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14012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28F43-4300-4B1A-A63B-B8415D3F8CD0}" type="slidenum">
              <a:rPr lang="cs-CZ" b="0"/>
              <a:pPr eaLnBrk="1" hangingPunct="1"/>
              <a:t>20</a:t>
            </a:fld>
            <a:endParaRPr lang="cs-CZ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4012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28F43-4300-4B1A-A63B-B8415D3F8CD0}" type="slidenum">
              <a:rPr lang="cs-CZ" b="0"/>
              <a:pPr eaLnBrk="1" hangingPunct="1"/>
              <a:t>23</a:t>
            </a:fld>
            <a:endParaRPr lang="cs-CZ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4012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28F43-4300-4B1A-A63B-B8415D3F8CD0}" type="slidenum">
              <a:rPr lang="cs-CZ" b="0"/>
              <a:pPr eaLnBrk="1" hangingPunct="1"/>
              <a:t>24</a:t>
            </a:fld>
            <a:endParaRPr lang="cs-CZ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14012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550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550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28F43-4300-4B1A-A63B-B8415D3F8CD0}" type="slidenum">
              <a:rPr lang="cs-CZ" b="0"/>
              <a:pPr eaLnBrk="1" hangingPunct="1"/>
              <a:t>5</a:t>
            </a:fld>
            <a:endParaRPr lang="cs-CZ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14012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550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653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653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653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653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10.03.2017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0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10.03.2017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97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10.03.2017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596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D6986-538B-4810-8C2B-601281A8D2A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10.03.2017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43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10.03.2017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22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10.03.2017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13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10.03.2017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04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10.03.2017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83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10.03.2017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79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10.03.2017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98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10.03.2017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08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35000"/>
            <a:duotone>
              <a:prstClr val="black"/>
              <a:srgbClr val="D9C3A5">
                <a:tint val="50000"/>
                <a:satMod val="180000"/>
              </a:srgb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Cement/>
                    </a14:imgEffect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CDDEA-3F01-4351-9AEA-F79A7CE12100}" type="datetimeFigureOut">
              <a:rPr lang="cs-CZ" smtClean="0"/>
              <a:t>10.03.2017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86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8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71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44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8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3.png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2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20.png"/><Relationship Id="rId10" Type="http://schemas.openxmlformats.org/officeDocument/2006/relationships/image" Target="../media/image770.png"/><Relationship Id="rId4" Type="http://schemas.openxmlformats.org/officeDocument/2006/relationships/image" Target="../media/image710.png"/><Relationship Id="rId9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11.png"/><Relationship Id="rId3" Type="http://schemas.openxmlformats.org/officeDocument/2006/relationships/image" Target="../media/image82.png"/><Relationship Id="rId7" Type="http://schemas.microsoft.com/office/2007/relationships/hdphoto" Target="../media/hdphoto3.wdp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png"/><Relationship Id="rId11" Type="http://schemas.openxmlformats.org/officeDocument/2006/relationships/image" Target="../media/image89.png"/><Relationship Id="rId5" Type="http://schemas.openxmlformats.org/officeDocument/2006/relationships/image" Target="../media/image84.png"/><Relationship Id="rId10" Type="http://schemas.openxmlformats.org/officeDocument/2006/relationships/image" Target="../media/image88.png"/><Relationship Id="rId4" Type="http://schemas.openxmlformats.org/officeDocument/2006/relationships/image" Target="../media/image83.png"/><Relationship Id="rId9" Type="http://schemas.openxmlformats.org/officeDocument/2006/relationships/image" Target="../media/image87.png"/><Relationship Id="rId14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2.png"/><Relationship Id="rId7" Type="http://schemas.openxmlformats.org/officeDocument/2006/relationships/image" Target="../media/image9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2.png"/><Relationship Id="rId5" Type="http://schemas.openxmlformats.org/officeDocument/2006/relationships/image" Target="../media/image11.png"/><Relationship Id="rId4" Type="http://schemas.openxmlformats.org/officeDocument/2006/relationships/image" Target="../media/image83.png"/><Relationship Id="rId9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380.png"/><Relationship Id="rId7" Type="http://schemas.openxmlformats.org/officeDocument/2006/relationships/image" Target="../media/image42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0.png"/><Relationship Id="rId5" Type="http://schemas.openxmlformats.org/officeDocument/2006/relationships/image" Target="../media/image970.png"/><Relationship Id="rId4" Type="http://schemas.openxmlformats.org/officeDocument/2006/relationships/image" Target="../media/image39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6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.png"/><Relationship Id="rId11" Type="http://schemas.openxmlformats.org/officeDocument/2006/relationships/image" Target="../media/image104.png"/><Relationship Id="rId5" Type="http://schemas.openxmlformats.org/officeDocument/2006/relationships/image" Target="../media/image100.png"/><Relationship Id="rId10" Type="http://schemas.openxmlformats.org/officeDocument/2006/relationships/image" Target="../media/image111.png"/><Relationship Id="rId4" Type="http://schemas.openxmlformats.org/officeDocument/2006/relationships/image" Target="../media/image9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7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9.png"/><Relationship Id="rId11" Type="http://schemas.openxmlformats.org/officeDocument/2006/relationships/image" Target="../media/image121.png"/><Relationship Id="rId5" Type="http://schemas.openxmlformats.org/officeDocument/2006/relationships/image" Target="../media/image104.png"/><Relationship Id="rId10" Type="http://schemas.openxmlformats.org/officeDocument/2006/relationships/image" Target="../media/image113.png"/><Relationship Id="rId4" Type="http://schemas.openxmlformats.org/officeDocument/2006/relationships/image" Target="../media/image108.png"/><Relationship Id="rId9" Type="http://schemas.openxmlformats.org/officeDocument/2006/relationships/image" Target="../media/image1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90.png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5.png"/><Relationship Id="rId9" Type="http://schemas.openxmlformats.org/officeDocument/2006/relationships/image" Target="../media/image28.pn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"/>
                    </a14:imgEffect>
                  </a14:imgLayer>
                </a14:imgProps>
              </a:ext>
            </a:extLst>
          </a:blip>
          <a:srcRect/>
          <a:stretch>
            <a:fillRect l="-1000" t="-6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ChangeArrowheads="1"/>
          </p:cNvSpPr>
          <p:nvPr/>
        </p:nvSpPr>
        <p:spPr bwMode="auto">
          <a:xfrm>
            <a:off x="140878" y="149024"/>
            <a:ext cx="8886422" cy="163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cs-CZ" sz="4000" b="1" cap="small" dirty="0" err="1" smtClean="0">
                <a:solidFill>
                  <a:srgbClr val="C00000"/>
                </a:solidFill>
                <a:latin typeface="Trebuchet MS" panose="020B0603020202020204" pitchFamily="34" charset="0"/>
              </a:rPr>
              <a:t>Excited-state</a:t>
            </a:r>
            <a:r>
              <a:rPr lang="cs-CZ" sz="4000" b="1" cap="small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endParaRPr lang="en-GB" sz="4000" b="1" cap="small" dirty="0" smtClean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cs-CZ" sz="4000" b="1" cap="small" dirty="0" err="1" smtClean="0">
                <a:solidFill>
                  <a:srgbClr val="C00000"/>
                </a:solidFill>
                <a:latin typeface="Trebuchet MS" panose="020B0603020202020204" pitchFamily="34" charset="0"/>
              </a:rPr>
              <a:t>quantum</a:t>
            </a:r>
            <a:r>
              <a:rPr lang="cs-CZ" sz="4000" b="1" cap="small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cs-CZ" sz="4000" b="1" cap="small" dirty="0" err="1" smtClean="0">
                <a:solidFill>
                  <a:srgbClr val="C00000"/>
                </a:solidFill>
                <a:latin typeface="Trebuchet MS" panose="020B0603020202020204" pitchFamily="34" charset="0"/>
              </a:rPr>
              <a:t>phase</a:t>
            </a:r>
            <a:r>
              <a:rPr lang="cs-CZ" sz="4000" b="1" cap="small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cs-CZ" sz="4000" b="1" cap="small" dirty="0" err="1" smtClean="0">
                <a:solidFill>
                  <a:srgbClr val="C00000"/>
                </a:solidFill>
                <a:latin typeface="Trebuchet MS" panose="020B0603020202020204" pitchFamily="34" charset="0"/>
              </a:rPr>
              <a:t>transitions</a:t>
            </a:r>
            <a:r>
              <a:rPr lang="cs-CZ" sz="40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: </a:t>
            </a:r>
          </a:p>
          <a:p>
            <a:pPr algn="ctr"/>
            <a:r>
              <a:rPr lang="cs-CZ" sz="4000" b="1" cap="small" dirty="0" err="1" smtClean="0">
                <a:solidFill>
                  <a:srgbClr val="C00000"/>
                </a:solidFill>
                <a:latin typeface="Trebuchet MS" panose="020B0603020202020204" pitchFamily="34" charset="0"/>
              </a:rPr>
              <a:t>Classification</a:t>
            </a:r>
            <a:r>
              <a:rPr lang="cs-CZ" sz="4000" b="1" cap="small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and </a:t>
            </a:r>
            <a:r>
              <a:rPr lang="cs-CZ" sz="4000" b="1" cap="small" dirty="0" err="1" smtClean="0">
                <a:solidFill>
                  <a:srgbClr val="C00000"/>
                </a:solidFill>
                <a:latin typeface="Trebuchet MS" panose="020B0603020202020204" pitchFamily="34" charset="0"/>
              </a:rPr>
              <a:t>thermal</a:t>
            </a:r>
            <a:r>
              <a:rPr lang="cs-CZ" sz="4000" b="1" cap="small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cs-CZ" sz="4000" b="1" cap="small" dirty="0" err="1" smtClean="0">
                <a:solidFill>
                  <a:srgbClr val="C00000"/>
                </a:solidFill>
                <a:latin typeface="Trebuchet MS" panose="020B0603020202020204" pitchFamily="34" charset="0"/>
              </a:rPr>
              <a:t>properties</a:t>
            </a:r>
            <a:endParaRPr lang="cs-CZ" sz="4000" b="1" cap="small" dirty="0" smtClean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448724" y="2036915"/>
            <a:ext cx="6551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0" u="sng" dirty="0">
                <a:latin typeface="Trebuchet MS" panose="020B0603020202020204" pitchFamily="34" charset="0"/>
              </a:rPr>
              <a:t>Pavel </a:t>
            </a:r>
            <a:r>
              <a:rPr lang="en-US" sz="2400" b="0" u="sng" dirty="0" err="1">
                <a:latin typeface="Trebuchet MS" panose="020B0603020202020204" pitchFamily="34" charset="0"/>
              </a:rPr>
              <a:t>Str</a:t>
            </a:r>
            <a:r>
              <a:rPr lang="cs-CZ" sz="2400" b="0" u="sng" dirty="0" err="1" smtClean="0">
                <a:latin typeface="Trebuchet MS" panose="020B0603020202020204" pitchFamily="34" charset="0"/>
              </a:rPr>
              <a:t>ánský</a:t>
            </a:r>
            <a:endParaRPr lang="cs-CZ" sz="2400" b="0" u="sng" baseline="30000" dirty="0">
              <a:latin typeface="Trebuchet MS" panose="020B0603020202020204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79512" y="6444505"/>
            <a:ext cx="699766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300" b="0" dirty="0" smtClean="0">
                <a:latin typeface="Trebuchet MS" panose="020B0603020202020204" pitchFamily="34" charset="0"/>
              </a:rPr>
              <a:t>NMP17, East </a:t>
            </a:r>
            <a:r>
              <a:rPr lang="cs-CZ" sz="1300" b="0" dirty="0" err="1" smtClean="0">
                <a:latin typeface="Trebuchet MS" panose="020B0603020202020204" pitchFamily="34" charset="0"/>
              </a:rPr>
              <a:t>Lansing</a:t>
            </a:r>
            <a:r>
              <a:rPr lang="cs-CZ" sz="1300" b="0" dirty="0" smtClean="0">
                <a:latin typeface="Trebuchet MS" panose="020B0603020202020204" pitchFamily="34" charset="0"/>
              </a:rPr>
              <a:t>, Michigan, USA</a:t>
            </a:r>
            <a:endParaRPr lang="cs-CZ" sz="1300" b="0" dirty="0">
              <a:latin typeface="Trebuchet MS" panose="020B0603020202020204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7648229" y="6433591"/>
            <a:ext cx="12442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400" b="0" dirty="0">
                <a:latin typeface="Trebuchet MS" panose="020B0603020202020204" pitchFamily="34" charset="0"/>
              </a:rPr>
              <a:t>7</a:t>
            </a:r>
            <a:r>
              <a:rPr lang="en-GB" sz="1400" b="0" dirty="0" smtClean="0">
                <a:latin typeface="Trebuchet MS" panose="020B0603020202020204" pitchFamily="34" charset="0"/>
              </a:rPr>
              <a:t> </a:t>
            </a:r>
            <a:r>
              <a:rPr lang="cs-CZ" sz="1400" b="0" dirty="0" err="1" smtClean="0">
                <a:latin typeface="Trebuchet MS" panose="020B0603020202020204" pitchFamily="34" charset="0"/>
              </a:rPr>
              <a:t>March</a:t>
            </a:r>
            <a:r>
              <a:rPr lang="cs-CZ" sz="1400" b="0" dirty="0" smtClean="0">
                <a:latin typeface="Trebuchet MS" panose="020B0603020202020204" pitchFamily="34" charset="0"/>
              </a:rPr>
              <a:t> </a:t>
            </a:r>
            <a:r>
              <a:rPr lang="en-US" sz="1400" b="0" dirty="0" smtClean="0">
                <a:latin typeface="Trebuchet MS" panose="020B0603020202020204" pitchFamily="34" charset="0"/>
              </a:rPr>
              <a:t>201</a:t>
            </a:r>
            <a:r>
              <a:rPr lang="cs-CZ" sz="1400" b="0" dirty="0" smtClean="0">
                <a:latin typeface="Trebuchet MS" panose="020B0603020202020204" pitchFamily="34" charset="0"/>
              </a:rPr>
              <a:t>7</a:t>
            </a:r>
            <a:endParaRPr lang="cs-CZ" sz="1400" b="0" dirty="0">
              <a:latin typeface="Trebuchet MS" panose="020B0603020202020204" pitchFamily="34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2174766" y="3020933"/>
            <a:ext cx="4902300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sz="1600" dirty="0" smtClean="0">
                <a:latin typeface="Trebuchet MS" panose="020B0603020202020204" pitchFamily="34" charset="0"/>
              </a:rPr>
              <a:t>Institute </a:t>
            </a:r>
            <a:r>
              <a:rPr lang="cs-CZ" sz="1600" dirty="0" err="1" smtClean="0">
                <a:latin typeface="Trebuchet MS" panose="020B0603020202020204" pitchFamily="34" charset="0"/>
              </a:rPr>
              <a:t>of</a:t>
            </a:r>
            <a:r>
              <a:rPr lang="cs-CZ" sz="1600" dirty="0" smtClean="0">
                <a:latin typeface="Trebuchet MS" panose="020B0603020202020204" pitchFamily="34" charset="0"/>
              </a:rPr>
              <a:t> </a:t>
            </a:r>
            <a:r>
              <a:rPr lang="cs-CZ" sz="1600" dirty="0" err="1" smtClean="0">
                <a:latin typeface="Trebuchet MS" panose="020B0603020202020204" pitchFamily="34" charset="0"/>
              </a:rPr>
              <a:t>Particle</a:t>
            </a:r>
            <a:r>
              <a:rPr lang="cs-CZ" sz="1600" dirty="0" smtClean="0">
                <a:latin typeface="Trebuchet MS" panose="020B0603020202020204" pitchFamily="34" charset="0"/>
              </a:rPr>
              <a:t> and </a:t>
            </a:r>
            <a:r>
              <a:rPr lang="cs-CZ" sz="1600" dirty="0" err="1" smtClean="0">
                <a:latin typeface="Trebuchet MS" panose="020B0603020202020204" pitchFamily="34" charset="0"/>
              </a:rPr>
              <a:t>Nuclear</a:t>
            </a:r>
            <a:r>
              <a:rPr lang="cs-CZ" sz="1600" dirty="0" smtClean="0">
                <a:latin typeface="Trebuchet MS" panose="020B0603020202020204" pitchFamily="34" charset="0"/>
              </a:rPr>
              <a:t> </a:t>
            </a:r>
            <a:r>
              <a:rPr lang="cs-CZ" sz="1600" dirty="0" err="1" smtClean="0">
                <a:latin typeface="Trebuchet MS" panose="020B0603020202020204" pitchFamily="34" charset="0"/>
              </a:rPr>
              <a:t>Physics</a:t>
            </a:r>
            <a:r>
              <a:rPr lang="en-US" sz="1600" b="0" dirty="0" smtClean="0">
                <a:latin typeface="Trebuchet MS" panose="020B0603020202020204" pitchFamily="34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</a:pPr>
            <a:r>
              <a:rPr lang="cs-CZ" sz="1600" b="0" dirty="0" smtClean="0">
                <a:latin typeface="Trebuchet MS" panose="020B0603020202020204" pitchFamily="34" charset="0"/>
              </a:rPr>
              <a:t>Charles University in Prague</a:t>
            </a:r>
            <a:endParaRPr lang="en-GB" sz="1600" b="0" dirty="0" smtClean="0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GB" sz="1600" b="0" dirty="0" smtClean="0">
                <a:latin typeface="Trebuchet MS" panose="020B0603020202020204" pitchFamily="34" charset="0"/>
              </a:rPr>
              <a:t>Czech Republic</a:t>
            </a:r>
            <a:endParaRPr lang="cs-CZ" sz="1600" b="0" dirty="0">
              <a:latin typeface="Trebuchet MS" panose="020B0603020202020204" pitchFamily="34" charset="0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1824504" y="4128385"/>
            <a:ext cx="61221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cs-CZ" sz="1600" b="0" dirty="0" smtClean="0">
                <a:latin typeface="Trebuchet MS" panose="020B0603020202020204" pitchFamily="34" charset="0"/>
              </a:rPr>
              <a:t>In </a:t>
            </a:r>
            <a:r>
              <a:rPr lang="cs-CZ" sz="1600" b="0" dirty="0" err="1" smtClean="0">
                <a:latin typeface="Trebuchet MS" panose="020B0603020202020204" pitchFamily="34" charset="0"/>
              </a:rPr>
              <a:t>collaboration</a:t>
            </a:r>
            <a:r>
              <a:rPr lang="cs-CZ" sz="1600" b="0" dirty="0" smtClean="0">
                <a:latin typeface="Trebuchet MS" panose="020B0603020202020204" pitchFamily="34" charset="0"/>
              </a:rPr>
              <a:t> </a:t>
            </a:r>
            <a:r>
              <a:rPr lang="cs-CZ" sz="1600" b="0" dirty="0" err="1" smtClean="0">
                <a:latin typeface="Trebuchet MS" panose="020B0603020202020204" pitchFamily="34" charset="0"/>
              </a:rPr>
              <a:t>with</a:t>
            </a:r>
            <a:r>
              <a:rPr lang="cs-CZ" sz="1600" b="0" dirty="0" smtClean="0">
                <a:latin typeface="Trebuchet MS" panose="020B0603020202020204" pitchFamily="34" charset="0"/>
              </a:rPr>
              <a:t>: </a:t>
            </a:r>
            <a:r>
              <a:rPr lang="es-MX" sz="1600" b="0" u="sng" dirty="0" smtClean="0">
                <a:latin typeface="Trebuchet MS" panose="020B0603020202020204" pitchFamily="34" charset="0"/>
              </a:rPr>
              <a:t>Pavel Cejnar</a:t>
            </a:r>
            <a:r>
              <a:rPr lang="cs-CZ" sz="1600" b="0" u="sng" dirty="0" smtClean="0">
                <a:latin typeface="Trebuchet MS" panose="020B0603020202020204" pitchFamily="34" charset="0"/>
              </a:rPr>
              <a:t>, </a:t>
            </a:r>
            <a:r>
              <a:rPr lang="es-MX" sz="1600" u="sng" dirty="0">
                <a:latin typeface="Trebuchet MS" panose="020B0603020202020204" pitchFamily="34" charset="0"/>
              </a:rPr>
              <a:t>Michal Kloc</a:t>
            </a:r>
            <a:r>
              <a:rPr lang="es-MX" sz="1600" b="0" u="sng" dirty="0">
                <a:latin typeface="Trebuchet MS" panose="020B0603020202020204" pitchFamily="34" charset="0"/>
              </a:rPr>
              <a:t>, Michal </a:t>
            </a:r>
            <a:r>
              <a:rPr lang="es-MX" sz="1600" b="0" u="sng" dirty="0" smtClean="0">
                <a:latin typeface="Trebuchet MS" panose="020B0603020202020204" pitchFamily="34" charset="0"/>
              </a:rPr>
              <a:t>Macek</a:t>
            </a:r>
            <a:endParaRPr lang="cs-CZ" sz="1600" b="0" u="sng" baseline="30000" dirty="0">
              <a:latin typeface="Trebuchet MS" panose="020B0603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430623" y="2429543"/>
            <a:ext cx="65516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www.pavelstransky.cz</a:t>
            </a:r>
            <a:endParaRPr lang="cs-CZ" sz="1600" baseline="30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852922" y="4460500"/>
            <a:ext cx="36340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latin typeface="Trebuchet MS" pitchFamily="34" charset="0"/>
              </a:rPr>
              <a:t>IPNP, Charles </a:t>
            </a:r>
            <a:r>
              <a:rPr lang="en-GB" sz="1200" dirty="0" err="1" smtClean="0">
                <a:latin typeface="Trebuchet MS" pitchFamily="34" charset="0"/>
              </a:rPr>
              <a:t>Univeristy</a:t>
            </a:r>
            <a:r>
              <a:rPr lang="en-GB" sz="1200" dirty="0" smtClean="0">
                <a:latin typeface="Trebuchet MS" pitchFamily="34" charset="0"/>
              </a:rPr>
              <a:t> in Prague, Czech Republic</a:t>
            </a:r>
            <a:endParaRPr lang="en-GB" sz="1200" dirty="0">
              <a:latin typeface="Trebuchet MS" pitchFamily="34" charset="0"/>
            </a:endParaRPr>
          </a:p>
        </p:txBody>
      </p:sp>
      <p:pic>
        <p:nvPicPr>
          <p:cNvPr id="12" name="Picture 3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295" y="5004271"/>
            <a:ext cx="1641475" cy="16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25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ovéPole 197"/>
          <p:cNvSpPr txBox="1"/>
          <p:nvPr/>
        </p:nvSpPr>
        <p:spPr>
          <a:xfrm>
            <a:off x="5220009" y="1806216"/>
            <a:ext cx="94815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latin typeface="Trebuchet MS" pitchFamily="34" charset="0"/>
              </a:rPr>
              <a:t>r</a:t>
            </a:r>
            <a:r>
              <a:rPr lang="en-GB" b="1" dirty="0" smtClean="0">
                <a:latin typeface="Trebuchet MS" pitchFamily="34" charset="0"/>
              </a:rPr>
              <a:t> even</a:t>
            </a:r>
            <a:endParaRPr lang="cs-CZ" b="1" dirty="0" smtClean="0">
              <a:latin typeface="Trebuchet MS" pitchFamily="34" charset="0"/>
            </a:endParaRPr>
          </a:p>
        </p:txBody>
      </p:sp>
      <p:sp>
        <p:nvSpPr>
          <p:cNvPr id="199" name="TextovéPole 198"/>
          <p:cNvSpPr txBox="1"/>
          <p:nvPr/>
        </p:nvSpPr>
        <p:spPr>
          <a:xfrm>
            <a:off x="7210119" y="1806216"/>
            <a:ext cx="80969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latin typeface="Trebuchet MS" pitchFamily="34" charset="0"/>
              </a:rPr>
              <a:t>r</a:t>
            </a:r>
            <a:r>
              <a:rPr lang="en-GB" b="1" dirty="0" smtClean="0">
                <a:latin typeface="Trebuchet MS" pitchFamily="34" charset="0"/>
              </a:rPr>
              <a:t> odd</a:t>
            </a:r>
            <a:endParaRPr lang="cs-CZ" b="1" dirty="0" smtClean="0">
              <a:latin typeface="Trebuchet MS" pitchFamily="34" charset="0"/>
            </a:endParaRPr>
          </a:p>
        </p:txBody>
      </p:sp>
      <p:pic>
        <p:nvPicPr>
          <p:cNvPr id="2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80" y="2318178"/>
            <a:ext cx="1153478" cy="23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583" y="2292689"/>
            <a:ext cx="1763554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35" y="2251550"/>
            <a:ext cx="707231" cy="35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" name="TextovéPole 190"/>
          <p:cNvSpPr txBox="1"/>
          <p:nvPr/>
        </p:nvSpPr>
        <p:spPr>
          <a:xfrm>
            <a:off x="1507664" y="1806216"/>
            <a:ext cx="103098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>
                <a:latin typeface="Trebuchet MS" pitchFamily="34" charset="0"/>
              </a:rPr>
              <a:t>r</a:t>
            </a:r>
            <a:r>
              <a:rPr lang="en-GB" b="1" dirty="0" smtClean="0">
                <a:latin typeface="Trebuchet MS" pitchFamily="34" charset="0"/>
              </a:rPr>
              <a:t> even</a:t>
            </a:r>
            <a:endParaRPr lang="cs-CZ" b="1" dirty="0" smtClean="0">
              <a:latin typeface="Trebuchet MS" pitchFamily="34" charset="0"/>
            </a:endParaRPr>
          </a:p>
        </p:txBody>
      </p:sp>
      <p:sp>
        <p:nvSpPr>
          <p:cNvPr id="192" name="TextovéPole 191"/>
          <p:cNvSpPr txBox="1"/>
          <p:nvPr/>
        </p:nvSpPr>
        <p:spPr>
          <a:xfrm>
            <a:off x="3315917" y="1806216"/>
            <a:ext cx="84714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>
                <a:latin typeface="Trebuchet MS" pitchFamily="34" charset="0"/>
              </a:rPr>
              <a:t>r</a:t>
            </a:r>
            <a:r>
              <a:rPr lang="en-GB" b="1" dirty="0" smtClean="0">
                <a:latin typeface="Trebuchet MS" pitchFamily="34" charset="0"/>
              </a:rPr>
              <a:t> odd</a:t>
            </a:r>
            <a:endParaRPr lang="cs-CZ" b="1" dirty="0" smtClean="0">
              <a:latin typeface="Trebuchet MS" pitchFamily="34" charset="0"/>
            </a:endParaRPr>
          </a:p>
        </p:txBody>
      </p:sp>
      <p:pic>
        <p:nvPicPr>
          <p:cNvPr id="19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876" y="2311739"/>
            <a:ext cx="1153478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543" y="2284162"/>
            <a:ext cx="1343501" cy="26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273" y="3656684"/>
            <a:ext cx="924420" cy="23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14" y="3533972"/>
            <a:ext cx="948690" cy="51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" name="Šipka dolů 204"/>
          <p:cNvSpPr/>
          <p:nvPr/>
        </p:nvSpPr>
        <p:spPr>
          <a:xfrm>
            <a:off x="2466591" y="2898869"/>
            <a:ext cx="520465" cy="458924"/>
          </a:xfrm>
          <a:prstGeom prst="downArrow">
            <a:avLst/>
          </a:prstGeom>
          <a:solidFill>
            <a:srgbClr val="00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06" name="Skupina 205"/>
          <p:cNvGrpSpPr/>
          <p:nvPr/>
        </p:nvGrpSpPr>
        <p:grpSpPr>
          <a:xfrm>
            <a:off x="3616553" y="2879135"/>
            <a:ext cx="2290278" cy="453330"/>
            <a:chOff x="3616553" y="3315059"/>
            <a:chExt cx="2290278" cy="453330"/>
          </a:xfrm>
        </p:grpSpPr>
        <p:sp>
          <p:nvSpPr>
            <p:cNvPr id="228" name="TextovéPole 227"/>
            <p:cNvSpPr txBox="1"/>
            <p:nvPr/>
          </p:nvSpPr>
          <p:spPr>
            <a:xfrm>
              <a:off x="3616553" y="3315059"/>
              <a:ext cx="22902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0000B4"/>
                  </a:solidFill>
                  <a:latin typeface="Trebuchet MS" pitchFamily="34" charset="0"/>
                </a:rPr>
                <a:t>[</a:t>
              </a:r>
              <a:r>
                <a:rPr lang="en-GB" sz="2000" i="1" dirty="0" smtClean="0">
                  <a:solidFill>
                    <a:srgbClr val="0000B4"/>
                  </a:solidFill>
                  <a:latin typeface="Trebuchet MS" pitchFamily="34" charset="0"/>
                </a:rPr>
                <a:t>f</a:t>
              </a:r>
              <a:r>
                <a:rPr lang="en-GB" sz="2000" dirty="0" smtClean="0">
                  <a:solidFill>
                    <a:srgbClr val="0000B4"/>
                  </a:solidFill>
                  <a:latin typeface="Trebuchet MS" pitchFamily="34" charset="0"/>
                </a:rPr>
                <a:t>-1]-</a:t>
              </a:r>
              <a:r>
                <a:rPr lang="en-GB" sz="2000" dirty="0" err="1" smtClean="0">
                  <a:solidFill>
                    <a:srgbClr val="0000B4"/>
                  </a:solidFill>
                  <a:latin typeface="Trebuchet MS" pitchFamily="34" charset="0"/>
                </a:rPr>
                <a:t>th</a:t>
              </a:r>
              <a:r>
                <a:rPr lang="en-GB" sz="2000" dirty="0" smtClean="0">
                  <a:solidFill>
                    <a:srgbClr val="0000B4"/>
                  </a:solidFill>
                  <a:latin typeface="Trebuchet MS" pitchFamily="34" charset="0"/>
                </a:rPr>
                <a:t> derivative</a:t>
              </a:r>
              <a:endParaRPr lang="cs-CZ" sz="2000" dirty="0" smtClean="0">
                <a:solidFill>
                  <a:srgbClr val="0000B4"/>
                </a:solidFill>
                <a:latin typeface="Trebuchet MS" pitchFamily="34" charset="0"/>
              </a:endParaRPr>
            </a:p>
          </p:txBody>
        </p:sp>
        <p:sp>
          <p:nvSpPr>
            <p:cNvPr id="229" name="Obdélník 228"/>
            <p:cNvSpPr/>
            <p:nvPr/>
          </p:nvSpPr>
          <p:spPr>
            <a:xfrm>
              <a:off x="3711822" y="3621081"/>
              <a:ext cx="90493" cy="147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0" name="Obdélník 229"/>
            <p:cNvSpPr/>
            <p:nvPr/>
          </p:nvSpPr>
          <p:spPr>
            <a:xfrm>
              <a:off x="4130518" y="3621081"/>
              <a:ext cx="90493" cy="147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18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34" y="3656685"/>
            <a:ext cx="846773" cy="26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747880" y="4258524"/>
            <a:ext cx="1986370" cy="1419027"/>
            <a:chOff x="747880" y="5021572"/>
            <a:chExt cx="1986370" cy="1419027"/>
          </a:xfrm>
        </p:grpSpPr>
        <p:cxnSp>
          <p:nvCxnSpPr>
            <p:cNvPr id="219" name="Přímá spojnice se šipkou 218"/>
            <p:cNvCxnSpPr/>
            <p:nvPr/>
          </p:nvCxnSpPr>
          <p:spPr>
            <a:xfrm>
              <a:off x="747880" y="6113772"/>
              <a:ext cx="180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Přímá spojnice se šipkou 219"/>
            <p:cNvCxnSpPr/>
            <p:nvPr/>
          </p:nvCxnSpPr>
          <p:spPr>
            <a:xfrm flipV="1">
              <a:off x="887580" y="5021572"/>
              <a:ext cx="0" cy="12446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Přímá spojnice 220"/>
            <p:cNvCxnSpPr/>
            <p:nvPr/>
          </p:nvCxnSpPr>
          <p:spPr>
            <a:xfrm>
              <a:off x="1713080" y="5072372"/>
              <a:ext cx="0" cy="1193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TextovéPole 221"/>
            <p:cNvSpPr txBox="1"/>
            <p:nvPr/>
          </p:nvSpPr>
          <p:spPr>
            <a:xfrm>
              <a:off x="2428797" y="6132822"/>
              <a:ext cx="305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 smtClean="0">
                  <a:latin typeface="Trebuchet MS" pitchFamily="34" charset="0"/>
                </a:rPr>
                <a:t>E</a:t>
              </a:r>
              <a:endParaRPr lang="cs-CZ" sz="1400" i="1" dirty="0" smtClean="0">
                <a:latin typeface="Trebuchet MS" pitchFamily="34" charset="0"/>
              </a:endParaRPr>
            </a:p>
          </p:txBody>
        </p:sp>
        <p:sp>
          <p:nvSpPr>
            <p:cNvPr id="223" name="TextovéPole 222"/>
            <p:cNvSpPr txBox="1"/>
            <p:nvPr/>
          </p:nvSpPr>
          <p:spPr>
            <a:xfrm>
              <a:off x="1658486" y="6132822"/>
              <a:ext cx="4578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 err="1" smtClean="0">
                  <a:latin typeface="Trebuchet MS" pitchFamily="34" charset="0"/>
                </a:rPr>
                <a:t>E</a:t>
              </a:r>
              <a:r>
                <a:rPr lang="en-GB" sz="1400" b="1" i="1" baseline="-25000" dirty="0" err="1" smtClean="0">
                  <a:latin typeface="Trebuchet MS" pitchFamily="34" charset="0"/>
                </a:rPr>
                <a:t>w</a:t>
              </a:r>
              <a:endParaRPr lang="cs-CZ" sz="1400" b="1" i="1" baseline="-25000" dirty="0" smtClean="0">
                <a:latin typeface="Trebuchet MS" pitchFamily="34" charset="0"/>
              </a:endParaRPr>
            </a:p>
          </p:txBody>
        </p:sp>
        <p:sp>
          <p:nvSpPr>
            <p:cNvPr id="224" name="Volný tvar 223"/>
            <p:cNvSpPr/>
            <p:nvPr/>
          </p:nvSpPr>
          <p:spPr>
            <a:xfrm>
              <a:off x="883135" y="5769186"/>
              <a:ext cx="831850" cy="127000"/>
            </a:xfrm>
            <a:custGeom>
              <a:avLst/>
              <a:gdLst>
                <a:gd name="connsiteX0" fmla="*/ 0 w 831850"/>
                <a:gd name="connsiteY0" fmla="*/ 127000 h 127000"/>
                <a:gd name="connsiteX1" fmla="*/ 463550 w 831850"/>
                <a:gd name="connsiteY1" fmla="*/ 95250 h 127000"/>
                <a:gd name="connsiteX2" fmla="*/ 831850 w 831850"/>
                <a:gd name="connsiteY2" fmla="*/ 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1850" h="127000">
                  <a:moveTo>
                    <a:pt x="0" y="127000"/>
                  </a:moveTo>
                  <a:cubicBezTo>
                    <a:pt x="162454" y="121708"/>
                    <a:pt x="324908" y="116417"/>
                    <a:pt x="463550" y="95250"/>
                  </a:cubicBezTo>
                  <a:cubicBezTo>
                    <a:pt x="602192" y="74083"/>
                    <a:pt x="717021" y="37041"/>
                    <a:pt x="831850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5" name="Volný tvar 224"/>
            <p:cNvSpPr/>
            <p:nvPr/>
          </p:nvSpPr>
          <p:spPr>
            <a:xfrm>
              <a:off x="1708635" y="5229436"/>
              <a:ext cx="799844" cy="349250"/>
            </a:xfrm>
            <a:custGeom>
              <a:avLst/>
              <a:gdLst>
                <a:gd name="connsiteX0" fmla="*/ 0 w 901700"/>
                <a:gd name="connsiteY0" fmla="*/ 349250 h 349250"/>
                <a:gd name="connsiteX1" fmla="*/ 381000 w 901700"/>
                <a:gd name="connsiteY1" fmla="*/ 254000 h 349250"/>
                <a:gd name="connsiteX2" fmla="*/ 901700 w 901700"/>
                <a:gd name="connsiteY2" fmla="*/ 0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1700" h="349250">
                  <a:moveTo>
                    <a:pt x="0" y="349250"/>
                  </a:moveTo>
                  <a:cubicBezTo>
                    <a:pt x="115358" y="330729"/>
                    <a:pt x="230717" y="312208"/>
                    <a:pt x="381000" y="254000"/>
                  </a:cubicBezTo>
                  <a:cubicBezTo>
                    <a:pt x="531283" y="195792"/>
                    <a:pt x="716491" y="97896"/>
                    <a:pt x="901700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6" name="Obdélník 225"/>
            <p:cNvSpPr/>
            <p:nvPr/>
          </p:nvSpPr>
          <p:spPr>
            <a:xfrm>
              <a:off x="1761909" y="5599720"/>
              <a:ext cx="524091" cy="29646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7" name="TextovéPole 226"/>
            <p:cNvSpPr txBox="1"/>
            <p:nvPr/>
          </p:nvSpPr>
          <p:spPr>
            <a:xfrm>
              <a:off x="1708023" y="5579796"/>
              <a:ext cx="69501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 smtClean="0">
                  <a:latin typeface="Trebuchet MS" pitchFamily="34" charset="0"/>
                </a:rPr>
                <a:t>jump</a:t>
              </a:r>
              <a:endParaRPr lang="cs-CZ" sz="1500" dirty="0" smtClean="0">
                <a:latin typeface="Trebuchet MS" pitchFamily="34" charset="0"/>
              </a:endParaRPr>
            </a:p>
          </p:txBody>
        </p:sp>
      </p:grpSp>
      <p:grpSp>
        <p:nvGrpSpPr>
          <p:cNvPr id="208" name="Skupina 207"/>
          <p:cNvGrpSpPr/>
          <p:nvPr/>
        </p:nvGrpSpPr>
        <p:grpSpPr>
          <a:xfrm>
            <a:off x="2637658" y="4174749"/>
            <a:ext cx="2226723" cy="1507996"/>
            <a:chOff x="2637658" y="4189681"/>
            <a:chExt cx="2226723" cy="1507996"/>
          </a:xfrm>
        </p:grpSpPr>
        <p:sp>
          <p:nvSpPr>
            <p:cNvPr id="209" name="Volný tvar 208"/>
            <p:cNvSpPr/>
            <p:nvPr/>
          </p:nvSpPr>
          <p:spPr>
            <a:xfrm>
              <a:off x="2777358" y="4405650"/>
              <a:ext cx="800100" cy="760026"/>
            </a:xfrm>
            <a:custGeom>
              <a:avLst/>
              <a:gdLst>
                <a:gd name="connsiteX0" fmla="*/ 0 w 800100"/>
                <a:gd name="connsiteY0" fmla="*/ 1047750 h 1047750"/>
                <a:gd name="connsiteX1" fmla="*/ 654050 w 800100"/>
                <a:gd name="connsiteY1" fmla="*/ 774700 h 1047750"/>
                <a:gd name="connsiteX2" fmla="*/ 800100 w 800100"/>
                <a:gd name="connsiteY2" fmla="*/ 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0100" h="1047750">
                  <a:moveTo>
                    <a:pt x="0" y="1047750"/>
                  </a:moveTo>
                  <a:cubicBezTo>
                    <a:pt x="260350" y="998537"/>
                    <a:pt x="520700" y="949325"/>
                    <a:pt x="654050" y="774700"/>
                  </a:cubicBezTo>
                  <a:cubicBezTo>
                    <a:pt x="787400" y="600075"/>
                    <a:pt x="793750" y="300037"/>
                    <a:pt x="800100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0" name="Volný tvar 209"/>
            <p:cNvSpPr/>
            <p:nvPr/>
          </p:nvSpPr>
          <p:spPr>
            <a:xfrm>
              <a:off x="3634697" y="4405650"/>
              <a:ext cx="736514" cy="760026"/>
            </a:xfrm>
            <a:custGeom>
              <a:avLst/>
              <a:gdLst>
                <a:gd name="connsiteX0" fmla="*/ 0 w 908050"/>
                <a:gd name="connsiteY0" fmla="*/ 0 h 1225550"/>
                <a:gd name="connsiteX1" fmla="*/ 177800 w 908050"/>
                <a:gd name="connsiteY1" fmla="*/ 774700 h 1225550"/>
                <a:gd name="connsiteX2" fmla="*/ 908050 w 908050"/>
                <a:gd name="connsiteY2" fmla="*/ 1225550 h 122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8050" h="1225550">
                  <a:moveTo>
                    <a:pt x="0" y="0"/>
                  </a:moveTo>
                  <a:cubicBezTo>
                    <a:pt x="13229" y="285221"/>
                    <a:pt x="26458" y="570442"/>
                    <a:pt x="177800" y="774700"/>
                  </a:cubicBezTo>
                  <a:cubicBezTo>
                    <a:pt x="329142" y="978958"/>
                    <a:pt x="618596" y="1102254"/>
                    <a:pt x="908050" y="122555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11" name="Přímá spojnice se šipkou 210"/>
            <p:cNvCxnSpPr/>
            <p:nvPr/>
          </p:nvCxnSpPr>
          <p:spPr>
            <a:xfrm>
              <a:off x="2637658" y="5370850"/>
              <a:ext cx="180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Přímá spojnice se šipkou 211"/>
            <p:cNvCxnSpPr/>
            <p:nvPr/>
          </p:nvCxnSpPr>
          <p:spPr>
            <a:xfrm flipV="1">
              <a:off x="2777358" y="4278650"/>
              <a:ext cx="0" cy="12446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Přímá spojnice 212"/>
            <p:cNvCxnSpPr/>
            <p:nvPr/>
          </p:nvCxnSpPr>
          <p:spPr>
            <a:xfrm>
              <a:off x="3602858" y="4329450"/>
              <a:ext cx="0" cy="1193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TextovéPole 213"/>
            <p:cNvSpPr txBox="1"/>
            <p:nvPr/>
          </p:nvSpPr>
          <p:spPr>
            <a:xfrm>
              <a:off x="4312136" y="5389900"/>
              <a:ext cx="305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 smtClean="0">
                  <a:latin typeface="Trebuchet MS" pitchFamily="34" charset="0"/>
                </a:rPr>
                <a:t>E</a:t>
              </a:r>
              <a:endParaRPr lang="cs-CZ" sz="1400" i="1" dirty="0" smtClean="0">
                <a:latin typeface="Trebuchet MS" pitchFamily="34" charset="0"/>
              </a:endParaRPr>
            </a:p>
          </p:txBody>
        </p:sp>
        <p:sp>
          <p:nvSpPr>
            <p:cNvPr id="215" name="TextovéPole 214"/>
            <p:cNvSpPr txBox="1"/>
            <p:nvPr/>
          </p:nvSpPr>
          <p:spPr>
            <a:xfrm>
              <a:off x="3548264" y="5389900"/>
              <a:ext cx="4578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 err="1" smtClean="0">
                  <a:latin typeface="Trebuchet MS" pitchFamily="34" charset="0"/>
                </a:rPr>
                <a:t>E</a:t>
              </a:r>
              <a:r>
                <a:rPr lang="en-GB" sz="1400" b="1" i="1" baseline="-25000" dirty="0" err="1" smtClean="0">
                  <a:latin typeface="Trebuchet MS" pitchFamily="34" charset="0"/>
                </a:rPr>
                <a:t>w</a:t>
              </a:r>
              <a:endParaRPr lang="cs-CZ" sz="1400" b="1" i="1" baseline="-25000" dirty="0" smtClean="0">
                <a:latin typeface="Trebuchet MS" pitchFamily="34" charset="0"/>
              </a:endParaRPr>
            </a:p>
          </p:txBody>
        </p:sp>
        <p:sp>
          <p:nvSpPr>
            <p:cNvPr id="216" name="Obdélník 215"/>
            <p:cNvSpPr/>
            <p:nvPr/>
          </p:nvSpPr>
          <p:spPr>
            <a:xfrm>
              <a:off x="3693349" y="4259333"/>
              <a:ext cx="1068343" cy="4406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7" name="TextovéPole 216"/>
            <p:cNvSpPr txBox="1"/>
            <p:nvPr/>
          </p:nvSpPr>
          <p:spPr>
            <a:xfrm>
              <a:off x="3629431" y="4189681"/>
              <a:ext cx="12349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 smtClean="0">
                  <a:latin typeface="Trebuchet MS" pitchFamily="34" charset="0"/>
                </a:rPr>
                <a:t>logarithmic divergence</a:t>
              </a:r>
              <a:endParaRPr lang="cs-CZ" sz="1500" dirty="0" smtClean="0">
                <a:latin typeface="Trebuchet MS" pitchFamily="34" charset="0"/>
              </a:endParaRPr>
            </a:p>
          </p:txBody>
        </p:sp>
      </p:grpSp>
      <p:pic>
        <p:nvPicPr>
          <p:cNvPr id="232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381" y="3533972"/>
            <a:ext cx="896779" cy="45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884" y="3530163"/>
            <a:ext cx="1166813" cy="46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" name="Šipka dolů 233"/>
          <p:cNvSpPr/>
          <p:nvPr/>
        </p:nvSpPr>
        <p:spPr>
          <a:xfrm>
            <a:off x="6601470" y="2892291"/>
            <a:ext cx="520465" cy="458924"/>
          </a:xfrm>
          <a:prstGeom prst="downArrow">
            <a:avLst/>
          </a:prstGeom>
          <a:solidFill>
            <a:srgbClr val="00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" name="Skupina 5"/>
          <p:cNvGrpSpPr/>
          <p:nvPr/>
        </p:nvGrpSpPr>
        <p:grpSpPr>
          <a:xfrm>
            <a:off x="4774266" y="4261650"/>
            <a:ext cx="3903949" cy="1424778"/>
            <a:chOff x="4774266" y="5031276"/>
            <a:chExt cx="3903949" cy="1424778"/>
          </a:xfrm>
        </p:grpSpPr>
        <p:grpSp>
          <p:nvGrpSpPr>
            <p:cNvPr id="235" name="Skupina 234"/>
            <p:cNvGrpSpPr/>
            <p:nvPr/>
          </p:nvGrpSpPr>
          <p:grpSpPr>
            <a:xfrm>
              <a:off x="4774266" y="5031276"/>
              <a:ext cx="2811140" cy="1419027"/>
              <a:chOff x="4774266" y="4283160"/>
              <a:chExt cx="2811140" cy="1419027"/>
            </a:xfrm>
          </p:grpSpPr>
          <p:sp>
            <p:nvSpPr>
              <p:cNvPr id="245" name="Volný tvar 244"/>
              <p:cNvSpPr/>
              <p:nvPr/>
            </p:nvSpPr>
            <p:spPr>
              <a:xfrm>
                <a:off x="5771305" y="4584885"/>
                <a:ext cx="736514" cy="682581"/>
              </a:xfrm>
              <a:custGeom>
                <a:avLst/>
                <a:gdLst>
                  <a:gd name="connsiteX0" fmla="*/ 0 w 908050"/>
                  <a:gd name="connsiteY0" fmla="*/ 0 h 1225550"/>
                  <a:gd name="connsiteX1" fmla="*/ 177800 w 908050"/>
                  <a:gd name="connsiteY1" fmla="*/ 774700 h 1225550"/>
                  <a:gd name="connsiteX2" fmla="*/ 908050 w 908050"/>
                  <a:gd name="connsiteY2" fmla="*/ 1225550 h 1225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8050" h="1225550">
                    <a:moveTo>
                      <a:pt x="0" y="0"/>
                    </a:moveTo>
                    <a:cubicBezTo>
                      <a:pt x="13229" y="285221"/>
                      <a:pt x="26458" y="570442"/>
                      <a:pt x="177800" y="774700"/>
                    </a:cubicBezTo>
                    <a:cubicBezTo>
                      <a:pt x="329142" y="978958"/>
                      <a:pt x="618596" y="1102254"/>
                      <a:pt x="908050" y="122555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46" name="Přímá spojnice se šipkou 245"/>
              <p:cNvCxnSpPr/>
              <p:nvPr/>
            </p:nvCxnSpPr>
            <p:spPr>
              <a:xfrm>
                <a:off x="4774266" y="5375360"/>
                <a:ext cx="180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Přímá spojnice se šipkou 246"/>
              <p:cNvCxnSpPr/>
              <p:nvPr/>
            </p:nvCxnSpPr>
            <p:spPr>
              <a:xfrm flipV="1">
                <a:off x="4913966" y="4283160"/>
                <a:ext cx="0" cy="12446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Přímá spojnice 247"/>
              <p:cNvCxnSpPr/>
              <p:nvPr/>
            </p:nvCxnSpPr>
            <p:spPr>
              <a:xfrm>
                <a:off x="5739466" y="4333960"/>
                <a:ext cx="0" cy="11938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9" name="TextovéPole 248"/>
              <p:cNvSpPr txBox="1"/>
              <p:nvPr/>
            </p:nvSpPr>
            <p:spPr>
              <a:xfrm>
                <a:off x="6448744" y="5394410"/>
                <a:ext cx="3054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i="1" dirty="0" smtClean="0">
                    <a:latin typeface="Trebuchet MS" pitchFamily="34" charset="0"/>
                  </a:rPr>
                  <a:t>E</a:t>
                </a:r>
                <a:endParaRPr lang="cs-CZ" sz="1400" i="1" dirty="0" smtClean="0">
                  <a:latin typeface="Trebuchet MS" pitchFamily="34" charset="0"/>
                </a:endParaRPr>
              </a:p>
            </p:txBody>
          </p:sp>
          <p:sp>
            <p:nvSpPr>
              <p:cNvPr id="250" name="TextovéPole 249"/>
              <p:cNvSpPr txBox="1"/>
              <p:nvPr/>
            </p:nvSpPr>
            <p:spPr>
              <a:xfrm>
                <a:off x="5440190" y="5394410"/>
                <a:ext cx="4578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i="1" dirty="0" err="1" smtClean="0">
                    <a:latin typeface="Trebuchet MS" pitchFamily="34" charset="0"/>
                  </a:rPr>
                  <a:t>E</a:t>
                </a:r>
                <a:r>
                  <a:rPr lang="en-GB" sz="1400" b="1" i="1" baseline="-25000" dirty="0" err="1" smtClean="0">
                    <a:latin typeface="Trebuchet MS" pitchFamily="34" charset="0"/>
                  </a:rPr>
                  <a:t>w</a:t>
                </a:r>
                <a:endParaRPr lang="cs-CZ" sz="1400" b="1" i="1" baseline="-25000" dirty="0" smtClean="0">
                  <a:latin typeface="Trebuchet MS" pitchFamily="34" charset="0"/>
                </a:endParaRPr>
              </a:p>
            </p:txBody>
          </p:sp>
          <p:sp>
            <p:nvSpPr>
              <p:cNvPr id="251" name="Volný tvar 250"/>
              <p:cNvSpPr/>
              <p:nvPr/>
            </p:nvSpPr>
            <p:spPr>
              <a:xfrm>
                <a:off x="4907527" y="5174360"/>
                <a:ext cx="831850" cy="127000"/>
              </a:xfrm>
              <a:custGeom>
                <a:avLst/>
                <a:gdLst>
                  <a:gd name="connsiteX0" fmla="*/ 0 w 831850"/>
                  <a:gd name="connsiteY0" fmla="*/ 127000 h 127000"/>
                  <a:gd name="connsiteX1" fmla="*/ 463550 w 831850"/>
                  <a:gd name="connsiteY1" fmla="*/ 95250 h 127000"/>
                  <a:gd name="connsiteX2" fmla="*/ 831850 w 831850"/>
                  <a:gd name="connsiteY2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1850" h="127000">
                    <a:moveTo>
                      <a:pt x="0" y="127000"/>
                    </a:moveTo>
                    <a:cubicBezTo>
                      <a:pt x="162454" y="121708"/>
                      <a:pt x="324908" y="116417"/>
                      <a:pt x="463550" y="95250"/>
                    </a:cubicBezTo>
                    <a:cubicBezTo>
                      <a:pt x="602192" y="74083"/>
                      <a:pt x="717021" y="37041"/>
                      <a:pt x="831850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2" name="Obdélník 251"/>
              <p:cNvSpPr/>
              <p:nvPr/>
            </p:nvSpPr>
            <p:spPr>
              <a:xfrm>
                <a:off x="6109230" y="4513515"/>
                <a:ext cx="1210938" cy="30528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3" name="TextovéPole 252"/>
              <p:cNvSpPr txBox="1"/>
              <p:nvPr/>
            </p:nvSpPr>
            <p:spPr>
              <a:xfrm>
                <a:off x="6071265" y="4494527"/>
                <a:ext cx="151414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dirty="0" smtClean="0">
                    <a:latin typeface="Trebuchet MS" pitchFamily="34" charset="0"/>
                  </a:rPr>
                  <a:t>inverse  </a:t>
                </a:r>
                <a:r>
                  <a:rPr lang="en-GB" sz="1500" dirty="0" err="1" smtClean="0">
                    <a:latin typeface="Trebuchet MS" pitchFamily="34" charset="0"/>
                  </a:rPr>
                  <a:t>sqrt</a:t>
                </a:r>
                <a:endParaRPr lang="cs-CZ" sz="1500" dirty="0" smtClean="0">
                  <a:latin typeface="Trebuchet MS" pitchFamily="34" charset="0"/>
                </a:endParaRPr>
              </a:p>
            </p:txBody>
          </p:sp>
        </p:grpSp>
        <p:grpSp>
          <p:nvGrpSpPr>
            <p:cNvPr id="236" name="Skupina 235"/>
            <p:cNvGrpSpPr/>
            <p:nvPr/>
          </p:nvGrpSpPr>
          <p:grpSpPr>
            <a:xfrm>
              <a:off x="6698284" y="5037027"/>
              <a:ext cx="1979931" cy="1419027"/>
              <a:chOff x="6698284" y="4398374"/>
              <a:chExt cx="1979931" cy="1419027"/>
            </a:xfrm>
          </p:grpSpPr>
          <p:grpSp>
            <p:nvGrpSpPr>
              <p:cNvPr id="237" name="Skupina 236"/>
              <p:cNvGrpSpPr/>
              <p:nvPr/>
            </p:nvGrpSpPr>
            <p:grpSpPr>
              <a:xfrm>
                <a:off x="6698284" y="4398374"/>
                <a:ext cx="1979931" cy="1419027"/>
                <a:chOff x="5442386" y="4883150"/>
                <a:chExt cx="1979931" cy="1419027"/>
              </a:xfrm>
            </p:grpSpPr>
            <p:sp>
              <p:nvSpPr>
                <p:cNvPr id="239" name="Volný tvar 238"/>
                <p:cNvSpPr/>
                <p:nvPr/>
              </p:nvSpPr>
              <p:spPr>
                <a:xfrm flipH="1">
                  <a:off x="5582085" y="5182049"/>
                  <a:ext cx="805373" cy="682581"/>
                </a:xfrm>
                <a:custGeom>
                  <a:avLst/>
                  <a:gdLst>
                    <a:gd name="connsiteX0" fmla="*/ 0 w 908050"/>
                    <a:gd name="connsiteY0" fmla="*/ 0 h 1225550"/>
                    <a:gd name="connsiteX1" fmla="*/ 177800 w 908050"/>
                    <a:gd name="connsiteY1" fmla="*/ 774700 h 1225550"/>
                    <a:gd name="connsiteX2" fmla="*/ 908050 w 908050"/>
                    <a:gd name="connsiteY2" fmla="*/ 1225550 h 1225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8050" h="1225550">
                      <a:moveTo>
                        <a:pt x="0" y="0"/>
                      </a:moveTo>
                      <a:cubicBezTo>
                        <a:pt x="13229" y="285221"/>
                        <a:pt x="26458" y="570442"/>
                        <a:pt x="177800" y="774700"/>
                      </a:cubicBezTo>
                      <a:cubicBezTo>
                        <a:pt x="329142" y="978958"/>
                        <a:pt x="618596" y="1102254"/>
                        <a:pt x="908050" y="1225550"/>
                      </a:cubicBezTo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240" name="Přímá spojnice se šipkou 239"/>
                <p:cNvCxnSpPr/>
                <p:nvPr/>
              </p:nvCxnSpPr>
              <p:spPr>
                <a:xfrm>
                  <a:off x="5442386" y="5975350"/>
                  <a:ext cx="180000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Přímá spojnice se šipkou 240"/>
                <p:cNvCxnSpPr/>
                <p:nvPr/>
              </p:nvCxnSpPr>
              <p:spPr>
                <a:xfrm flipV="1">
                  <a:off x="5582086" y="4883150"/>
                  <a:ext cx="0" cy="12446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Přímá spojnice 241"/>
                <p:cNvCxnSpPr/>
                <p:nvPr/>
              </p:nvCxnSpPr>
              <p:spPr>
                <a:xfrm>
                  <a:off x="6407586" y="4933950"/>
                  <a:ext cx="0" cy="1193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3" name="TextovéPole 242"/>
                <p:cNvSpPr txBox="1"/>
                <p:nvPr/>
              </p:nvSpPr>
              <p:spPr>
                <a:xfrm>
                  <a:off x="7116864" y="5994400"/>
                  <a:ext cx="30545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i="1" dirty="0" smtClean="0">
                      <a:latin typeface="Trebuchet MS" pitchFamily="34" charset="0"/>
                    </a:rPr>
                    <a:t>E</a:t>
                  </a:r>
                  <a:endParaRPr lang="cs-CZ" sz="1400" i="1" dirty="0" smtClean="0">
                    <a:latin typeface="Trebuchet MS" pitchFamily="34" charset="0"/>
                  </a:endParaRPr>
                </a:p>
              </p:txBody>
            </p:sp>
            <p:sp>
              <p:nvSpPr>
                <p:cNvPr id="244" name="TextovéPole 243"/>
                <p:cNvSpPr txBox="1"/>
                <p:nvPr/>
              </p:nvSpPr>
              <p:spPr>
                <a:xfrm>
                  <a:off x="6108310" y="5994400"/>
                  <a:ext cx="45781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i="1" dirty="0" err="1" smtClean="0">
                      <a:latin typeface="Trebuchet MS" pitchFamily="34" charset="0"/>
                    </a:rPr>
                    <a:t>E</a:t>
                  </a:r>
                  <a:r>
                    <a:rPr lang="en-GB" sz="1400" b="1" i="1" baseline="-25000" dirty="0" err="1" smtClean="0">
                      <a:latin typeface="Trebuchet MS" pitchFamily="34" charset="0"/>
                    </a:rPr>
                    <a:t>w</a:t>
                  </a:r>
                  <a:endParaRPr lang="cs-CZ" sz="1400" b="1" i="1" baseline="-25000" dirty="0" smtClean="0">
                    <a:latin typeface="Trebuchet MS" pitchFamily="34" charset="0"/>
                  </a:endParaRPr>
                </a:p>
              </p:txBody>
            </p:sp>
          </p:grpSp>
          <p:sp>
            <p:nvSpPr>
              <p:cNvPr id="238" name="Volný tvar 237"/>
              <p:cNvSpPr/>
              <p:nvPr/>
            </p:nvSpPr>
            <p:spPr>
              <a:xfrm flipV="1">
                <a:off x="7654143" y="5267057"/>
                <a:ext cx="799844" cy="143765"/>
              </a:xfrm>
              <a:custGeom>
                <a:avLst/>
                <a:gdLst>
                  <a:gd name="connsiteX0" fmla="*/ 0 w 901700"/>
                  <a:gd name="connsiteY0" fmla="*/ 349250 h 349250"/>
                  <a:gd name="connsiteX1" fmla="*/ 381000 w 901700"/>
                  <a:gd name="connsiteY1" fmla="*/ 254000 h 349250"/>
                  <a:gd name="connsiteX2" fmla="*/ 901700 w 901700"/>
                  <a:gd name="connsiteY2" fmla="*/ 0 h 34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1700" h="349250">
                    <a:moveTo>
                      <a:pt x="0" y="349250"/>
                    </a:moveTo>
                    <a:cubicBezTo>
                      <a:pt x="115358" y="330729"/>
                      <a:pt x="230717" y="312208"/>
                      <a:pt x="381000" y="254000"/>
                    </a:cubicBezTo>
                    <a:cubicBezTo>
                      <a:pt x="531283" y="195792"/>
                      <a:pt x="716491" y="97896"/>
                      <a:pt x="901700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03" name="TextovéPole 102"/>
          <p:cNvSpPr txBox="1"/>
          <p:nvPr/>
        </p:nvSpPr>
        <p:spPr>
          <a:xfrm>
            <a:off x="1257270" y="5765364"/>
            <a:ext cx="678070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rebuchet MS" pitchFamily="34" charset="0"/>
              </a:rPr>
              <a:t>Each </a:t>
            </a:r>
            <a:r>
              <a:rPr lang="en-GB" b="1" dirty="0" smtClean="0">
                <a:latin typeface="Trebuchet MS" pitchFamily="34" charset="0"/>
              </a:rPr>
              <a:t>singularity</a:t>
            </a:r>
            <a:r>
              <a:rPr lang="en-GB" dirty="0" smtClean="0">
                <a:latin typeface="Trebuchet MS" pitchFamily="34" charset="0"/>
              </a:rPr>
              <a:t> of the </a:t>
            </a:r>
            <a:r>
              <a:rPr lang="en-GB" b="1" dirty="0" smtClean="0">
                <a:latin typeface="Trebuchet MS" pitchFamily="34" charset="0"/>
              </a:rPr>
              <a:t>level density </a:t>
            </a:r>
            <a:r>
              <a:rPr lang="cs-CZ" dirty="0" err="1" smtClean="0">
                <a:latin typeface="Trebuchet MS" pitchFamily="34" charset="0"/>
              </a:rPr>
              <a:t>at</a:t>
            </a:r>
            <a:r>
              <a:rPr lang="cs-CZ" dirty="0" smtClean="0">
                <a:latin typeface="Trebuchet MS" pitchFamily="34" charset="0"/>
              </a:rPr>
              <a:t> a </a:t>
            </a:r>
            <a:r>
              <a:rPr lang="cs-CZ" b="1" dirty="0" err="1" smtClean="0">
                <a:latin typeface="Trebuchet MS" pitchFamily="34" charset="0"/>
              </a:rPr>
              <a:t>nondegenerate</a:t>
            </a:r>
            <a:r>
              <a:rPr lang="cs-CZ" dirty="0" smtClean="0">
                <a:latin typeface="Trebuchet MS" pitchFamily="34" charset="0"/>
              </a:rPr>
              <a:t> </a:t>
            </a:r>
            <a:r>
              <a:rPr lang="cs-CZ" dirty="0" err="1" smtClean="0">
                <a:latin typeface="Trebuchet MS" pitchFamily="34" charset="0"/>
              </a:rPr>
              <a:t>stationary</a:t>
            </a:r>
            <a:r>
              <a:rPr lang="cs-CZ" dirty="0" smtClean="0">
                <a:latin typeface="Trebuchet MS" pitchFamily="34" charset="0"/>
              </a:rPr>
              <a:t> point </a:t>
            </a:r>
            <a:r>
              <a:rPr lang="cs-CZ" dirty="0" err="1" smtClean="0">
                <a:latin typeface="Trebuchet MS" pitchFamily="34" charset="0"/>
              </a:rPr>
              <a:t>is</a:t>
            </a:r>
            <a:r>
              <a:rPr lang="cs-CZ" dirty="0" smtClean="0">
                <a:latin typeface="Trebuchet MS" pitchFamily="34" charset="0"/>
              </a:rPr>
              <a:t> </a:t>
            </a:r>
            <a:r>
              <a:rPr lang="cs-CZ" b="1" dirty="0" err="1" smtClean="0">
                <a:latin typeface="Trebuchet MS" pitchFamily="34" charset="0"/>
              </a:rPr>
              <a:t>uniquely</a:t>
            </a:r>
            <a:r>
              <a:rPr lang="cs-CZ" dirty="0" smtClean="0">
                <a:latin typeface="Trebuchet MS" pitchFamily="34" charset="0"/>
              </a:rPr>
              <a:t> </a:t>
            </a:r>
            <a:r>
              <a:rPr lang="cs-CZ" dirty="0" err="1" smtClean="0">
                <a:latin typeface="Trebuchet MS" pitchFamily="34" charset="0"/>
              </a:rPr>
              <a:t>classified</a:t>
            </a:r>
            <a:r>
              <a:rPr lang="cs-CZ" dirty="0" smtClean="0">
                <a:latin typeface="Trebuchet MS" pitchFamily="34" charset="0"/>
              </a:rPr>
              <a:t> by </a:t>
            </a:r>
            <a:r>
              <a:rPr lang="en-GB" dirty="0" smtClean="0">
                <a:latin typeface="Trebuchet MS" pitchFamily="34" charset="0"/>
              </a:rPr>
              <a:t>the </a:t>
            </a:r>
            <a:r>
              <a:rPr lang="cs-CZ" dirty="0" err="1" smtClean="0">
                <a:latin typeface="Trebuchet MS" pitchFamily="34" charset="0"/>
              </a:rPr>
              <a:t>two</a:t>
            </a:r>
            <a:r>
              <a:rPr lang="cs-CZ" dirty="0" smtClean="0">
                <a:latin typeface="Trebuchet MS" pitchFamily="34" charset="0"/>
              </a:rPr>
              <a:t> </a:t>
            </a:r>
            <a:r>
              <a:rPr lang="cs-CZ" dirty="0" err="1" smtClean="0">
                <a:latin typeface="Trebuchet MS" pitchFamily="34" charset="0"/>
              </a:rPr>
              <a:t>numbers</a:t>
            </a:r>
            <a:r>
              <a:rPr lang="cs-CZ" dirty="0" smtClean="0">
                <a:latin typeface="Trebuchet MS" pitchFamily="34" charset="0"/>
              </a:rPr>
              <a:t> (</a:t>
            </a:r>
            <a:r>
              <a:rPr lang="cs-CZ" i="1" dirty="0" err="1" smtClean="0">
                <a:latin typeface="Trebuchet MS" pitchFamily="34" charset="0"/>
              </a:rPr>
              <a:t>f</a:t>
            </a:r>
            <a:r>
              <a:rPr lang="cs-CZ" dirty="0" err="1" smtClean="0">
                <a:latin typeface="Trebuchet MS" pitchFamily="34" charset="0"/>
              </a:rPr>
              <a:t>,</a:t>
            </a:r>
            <a:r>
              <a:rPr lang="cs-CZ" i="1" dirty="0" err="1" smtClean="0">
                <a:latin typeface="Trebuchet MS" pitchFamily="34" charset="0"/>
              </a:rPr>
              <a:t>r</a:t>
            </a:r>
            <a:r>
              <a:rPr lang="cs-CZ" dirty="0" smtClean="0">
                <a:latin typeface="Trebuchet MS" pitchFamily="34" charset="0"/>
              </a:rPr>
              <a:t>)</a:t>
            </a:r>
          </a:p>
        </p:txBody>
      </p:sp>
      <p:sp>
        <p:nvSpPr>
          <p:cNvPr id="115" name="Obdélník 114"/>
          <p:cNvSpPr/>
          <p:nvPr/>
        </p:nvSpPr>
        <p:spPr>
          <a:xfrm>
            <a:off x="770395" y="2198970"/>
            <a:ext cx="254964" cy="234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6" name="Obdélník 115"/>
          <p:cNvSpPr/>
          <p:nvPr/>
        </p:nvSpPr>
        <p:spPr>
          <a:xfrm>
            <a:off x="1109818" y="3432325"/>
            <a:ext cx="254964" cy="234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7" name="Obdélník 116"/>
          <p:cNvSpPr/>
          <p:nvPr/>
        </p:nvSpPr>
        <p:spPr>
          <a:xfrm>
            <a:off x="747880" y="213736"/>
            <a:ext cx="82365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en-GB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Nondegenerate stationary point</a:t>
            </a:r>
            <a:r>
              <a:rPr lang="cs-CZ" sz="3200" u="sng" dirty="0">
                <a:solidFill>
                  <a:srgbClr val="0000B4"/>
                </a:solidFill>
                <a:latin typeface="Trebuchet MS" panose="020B0603020202020204" pitchFamily="34" charset="0"/>
              </a:rPr>
              <a:t>:</a:t>
            </a:r>
            <a:r>
              <a:rPr lang="cs-CZ" sz="32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</a:t>
            </a:r>
            <a:r>
              <a:rPr lang="cs-CZ" sz="2600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singularities</a:t>
            </a:r>
            <a:endParaRPr lang="cs-CZ" sz="2600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sp>
        <p:nvSpPr>
          <p:cNvPr id="118" name="TextovéPole 117"/>
          <p:cNvSpPr txBox="1"/>
          <p:nvPr/>
        </p:nvSpPr>
        <p:spPr>
          <a:xfrm>
            <a:off x="5590162" y="865196"/>
            <a:ext cx="2585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solidFill>
                  <a:srgbClr val="339933"/>
                </a:solidFill>
                <a:latin typeface="Trebuchet MS" pitchFamily="34" charset="0"/>
              </a:rPr>
              <a:t>f</a:t>
            </a:r>
            <a:r>
              <a:rPr lang="en-GB" sz="2000" b="1" dirty="0" smtClean="0">
                <a:solidFill>
                  <a:srgbClr val="339933"/>
                </a:solidFill>
                <a:latin typeface="Trebuchet MS" pitchFamily="34" charset="0"/>
              </a:rPr>
              <a:t> half-integer</a:t>
            </a:r>
            <a:endParaRPr lang="cs-CZ" sz="2000" b="1" dirty="0" smtClean="0">
              <a:solidFill>
                <a:srgbClr val="339933"/>
              </a:solidFill>
              <a:latin typeface="Trebuchet MS" pitchFamily="34" charset="0"/>
            </a:endParaRPr>
          </a:p>
        </p:txBody>
      </p:sp>
      <p:sp>
        <p:nvSpPr>
          <p:cNvPr id="119" name="TextovéPole 118"/>
          <p:cNvSpPr txBox="1"/>
          <p:nvPr/>
        </p:nvSpPr>
        <p:spPr>
          <a:xfrm>
            <a:off x="2233785" y="858618"/>
            <a:ext cx="1273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solidFill>
                  <a:srgbClr val="339933"/>
                </a:solidFill>
                <a:latin typeface="Trebuchet MS" pitchFamily="34" charset="0"/>
              </a:rPr>
              <a:t>f</a:t>
            </a:r>
            <a:r>
              <a:rPr lang="en-GB" sz="2000" b="1" dirty="0" smtClean="0">
                <a:solidFill>
                  <a:srgbClr val="339933"/>
                </a:solidFill>
                <a:latin typeface="Trebuchet MS" pitchFamily="34" charset="0"/>
              </a:rPr>
              <a:t> integer</a:t>
            </a:r>
            <a:endParaRPr lang="cs-CZ" sz="2000" b="1" dirty="0" smtClean="0">
              <a:solidFill>
                <a:srgbClr val="339933"/>
              </a:solidFill>
              <a:latin typeface="Trebuchet MS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20009" y="1243509"/>
            <a:ext cx="287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rebuchet MS" pitchFamily="34" charset="0"/>
              </a:rPr>
              <a:t>(relevant for lattices and time-dependent Hamiltonian systems)</a:t>
            </a:r>
            <a:endParaRPr lang="cs-CZ" sz="1400" dirty="0" smtClean="0">
              <a:latin typeface="Trebuchet MS" pitchFamily="34" charset="0"/>
            </a:endParaRPr>
          </a:p>
        </p:txBody>
      </p:sp>
      <p:cxnSp>
        <p:nvCxnSpPr>
          <p:cNvPr id="71" name="Přímá spojnice 70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71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bdélník 72"/>
          <p:cNvSpPr/>
          <p:nvPr/>
        </p:nvSpPr>
        <p:spPr>
          <a:xfrm>
            <a:off x="2506151" y="6509458"/>
            <a:ext cx="631038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GB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P. </a:t>
            </a:r>
            <a:r>
              <a:rPr lang="en-GB" sz="13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Str</a:t>
            </a:r>
            <a:r>
              <a:rPr lang="cs-CZ" sz="13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ánský</a:t>
            </a:r>
            <a:r>
              <a:rPr lang="cs-CZ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P. Cejnar, </a:t>
            </a:r>
            <a:r>
              <a:rPr lang="cs-CZ" sz="1300" i="1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Phys</a:t>
            </a:r>
            <a:r>
              <a:rPr lang="cs-CZ" sz="1300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 </a:t>
            </a:r>
            <a:r>
              <a:rPr lang="cs-CZ" sz="1300" i="1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Lett</a:t>
            </a:r>
            <a:r>
              <a:rPr lang="cs-CZ" sz="1300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</a:t>
            </a:r>
            <a:r>
              <a:rPr lang="cs-CZ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cs-CZ" sz="1300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A380</a:t>
            </a:r>
            <a:r>
              <a:rPr lang="cs-CZ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2637 (2016)</a:t>
            </a:r>
            <a:endParaRPr lang="cs-CZ" sz="13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5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Skupina 37"/>
          <p:cNvGrpSpPr/>
          <p:nvPr/>
        </p:nvGrpSpPr>
        <p:grpSpPr>
          <a:xfrm>
            <a:off x="6482389" y="3014921"/>
            <a:ext cx="1944777" cy="1368917"/>
            <a:chOff x="6832600" y="1309326"/>
            <a:chExt cx="1944777" cy="1368917"/>
          </a:xfrm>
        </p:grpSpPr>
        <p:pic>
          <p:nvPicPr>
            <p:cNvPr id="39" name="Picture 4" descr="D:\Pavel\Desktop\f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2600" y="1535386"/>
              <a:ext cx="1828572" cy="1142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3150" y="1309326"/>
              <a:ext cx="746760" cy="21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0222" y="2530606"/>
              <a:ext cx="97155" cy="10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" name="Skupina 44"/>
          <p:cNvGrpSpPr/>
          <p:nvPr/>
        </p:nvGrpSpPr>
        <p:grpSpPr>
          <a:xfrm>
            <a:off x="6485564" y="1575148"/>
            <a:ext cx="1938427" cy="1368961"/>
            <a:chOff x="4876800" y="1309282"/>
            <a:chExt cx="1938427" cy="1368961"/>
          </a:xfrm>
        </p:grpSpPr>
        <p:pic>
          <p:nvPicPr>
            <p:cNvPr id="46" name="Picture 2" descr="D:\Pavel\Desktop\f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535386"/>
              <a:ext cx="1828572" cy="1142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4696" y="1309282"/>
              <a:ext cx="678180" cy="21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8072" y="2530606"/>
              <a:ext cx="97155" cy="10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" name="TextovéPole 56"/>
          <p:cNvSpPr txBox="1"/>
          <p:nvPr/>
        </p:nvSpPr>
        <p:spPr>
          <a:xfrm>
            <a:off x="6223239" y="1144261"/>
            <a:ext cx="2594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rebuchet MS" pitchFamily="34" charset="0"/>
              </a:rPr>
              <a:t>(</a:t>
            </a:r>
            <a:r>
              <a:rPr lang="cs-CZ" sz="1200" dirty="0" err="1" smtClean="0">
                <a:latin typeface="Trebuchet MS" pitchFamily="34" charset="0"/>
              </a:rPr>
              <a:t>analytic</a:t>
            </a:r>
            <a:r>
              <a:rPr lang="cs-CZ" sz="1200" dirty="0" smtClean="0">
                <a:latin typeface="Trebuchet MS" pitchFamily="34" charset="0"/>
              </a:rPr>
              <a:t> </a:t>
            </a:r>
            <a:r>
              <a:rPr lang="cs-CZ" sz="1200" dirty="0" err="1" smtClean="0">
                <a:latin typeface="Trebuchet MS" pitchFamily="34" charset="0"/>
              </a:rPr>
              <a:t>only</a:t>
            </a:r>
            <a:r>
              <a:rPr lang="cs-CZ" sz="1200" dirty="0" smtClean="0">
                <a:latin typeface="Trebuchet MS" pitchFamily="34" charset="0"/>
              </a:rPr>
              <a:t> </a:t>
            </a:r>
            <a:r>
              <a:rPr lang="cs-CZ" sz="1200" dirty="0" err="1" smtClean="0">
                <a:latin typeface="Trebuchet MS" pitchFamily="34" charset="0"/>
              </a:rPr>
              <a:t>for</a:t>
            </a:r>
            <a:r>
              <a:rPr lang="cs-CZ" sz="1200" dirty="0" smtClean="0">
                <a:latin typeface="Trebuchet MS" pitchFamily="34" charset="0"/>
              </a:rPr>
              <a:t> </a:t>
            </a:r>
            <a:r>
              <a:rPr lang="cs-CZ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12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200" dirty="0">
                <a:latin typeface="Trebuchet MS" pitchFamily="34" charset="0"/>
              </a:rPr>
              <a:t> </a:t>
            </a:r>
            <a:r>
              <a:rPr lang="cs-CZ" sz="1200" dirty="0" err="1" smtClean="0">
                <a:latin typeface="Trebuchet MS" pitchFamily="34" charset="0"/>
              </a:rPr>
              <a:t>even</a:t>
            </a:r>
            <a:r>
              <a:rPr lang="cs-CZ" sz="1200" dirty="0" smtClean="0">
                <a:latin typeface="Trebuchet MS" pitchFamily="34" charset="0"/>
              </a:rPr>
              <a:t> </a:t>
            </a:r>
            <a:r>
              <a:rPr lang="cs-CZ" sz="1200" dirty="0" err="1" smtClean="0">
                <a:latin typeface="Trebuchet MS" pitchFamily="34" charset="0"/>
              </a:rPr>
              <a:t>integer</a:t>
            </a:r>
            <a:r>
              <a:rPr lang="cs-CZ" sz="1200" dirty="0" smtClean="0">
                <a:latin typeface="Trebuchet MS" pitchFamily="34" charset="0"/>
              </a:rPr>
              <a:t>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55576" y="990373"/>
            <a:ext cx="299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latin typeface="Trebuchet MS" pitchFamily="34" charset="0"/>
              </a:rPr>
              <a:t>S</a:t>
            </a:r>
            <a:r>
              <a:rPr lang="cs-CZ" sz="1600" dirty="0" err="1" smtClean="0">
                <a:latin typeface="Trebuchet MS" pitchFamily="34" charset="0"/>
              </a:rPr>
              <a:t>pecial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class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of</a:t>
            </a:r>
            <a:r>
              <a:rPr lang="cs-CZ" sz="1600" dirty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separable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Hamiltonians</a:t>
            </a:r>
            <a:r>
              <a:rPr lang="cs-CZ" sz="1600" dirty="0" smtClean="0">
                <a:latin typeface="Trebuchet MS" pitchFamily="34" charset="0"/>
              </a:rPr>
              <a:t> (</a:t>
            </a:r>
            <a:r>
              <a:rPr lang="cs-CZ" sz="1600" dirty="0" err="1" smtClean="0">
                <a:latin typeface="Trebuchet MS" pitchFamily="34" charset="0"/>
              </a:rPr>
              <a:t>flat</a:t>
            </a:r>
            <a:r>
              <a:rPr lang="cs-CZ" sz="1600" dirty="0" smtClean="0">
                <a:latin typeface="Trebuchet MS" pitchFamily="34" charset="0"/>
              </a:rPr>
              <a:t> minimum):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861280"/>
            <a:ext cx="195262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86" y="2334002"/>
            <a:ext cx="2219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05" y="2637504"/>
            <a:ext cx="2366963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94" y="2826083"/>
            <a:ext cx="1074420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831272" y="2101850"/>
            <a:ext cx="2578603" cy="15367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755576" y="3812409"/>
                <a:ext cx="42609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>
                    <a:latin typeface="Trebuchet MS" pitchFamily="34" charset="0"/>
                  </a:rPr>
                  <a:t>- </a:t>
                </a:r>
                <a:r>
                  <a:rPr lang="en-GB" sz="1600" b="1" dirty="0" smtClean="0">
                    <a:latin typeface="Trebuchet MS" pitchFamily="34" charset="0"/>
                  </a:rPr>
                  <a:t>discontinuity </a:t>
                </a:r>
                <a:r>
                  <a:rPr lang="cs-CZ" sz="1600" b="1" dirty="0" smtClean="0">
                    <a:latin typeface="Trebuchet MS" pitchFamily="34" charset="0"/>
                  </a:rPr>
                  <a:t>in </a:t>
                </a:r>
                <a:r>
                  <a:rPr lang="en-GB" sz="1600" b="1" dirty="0" smtClean="0">
                    <a:latin typeface="Trebuchet MS" pitchFamily="34" charset="0"/>
                  </a:rPr>
                  <a:t>the</a:t>
                </a:r>
                <a14:m>
                  <m:oMath xmlns:m="http://schemas.openxmlformats.org/officeDocument/2006/math">
                    <m:r>
                      <a:rPr lang="en-GB" sz="1600" b="1" i="0" smtClean="0">
                        <a:latin typeface="Cambria Math"/>
                      </a:rPr>
                      <m:t> </m:t>
                    </m:r>
                    <m:d>
                      <m:dPr>
                        <m:begChr m:val="⌈"/>
                        <m:endChr m:val="⌉"/>
                        <m:ctrlPr>
                          <a:rPr lang="cs-CZ" sz="16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/>
                          </a:rPr>
                          <m:t>𝝈</m:t>
                        </m:r>
                        <m:r>
                          <a:rPr lang="en-GB" sz="1600" b="1" i="1" smtClean="0">
                            <a:latin typeface="Cambria Math"/>
                          </a:rPr>
                          <m:t>−</m:t>
                        </m:r>
                        <m:r>
                          <a:rPr lang="en-GB" sz="1600" b="1" i="1" smtClean="0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GB" sz="1600" b="1" dirty="0" smtClean="0">
                    <a:latin typeface="Trebuchet MS" pitchFamily="34" charset="0"/>
                  </a:rPr>
                  <a:t>-</a:t>
                </a:r>
                <a:r>
                  <a:rPr lang="en-GB" sz="1600" b="1" dirty="0" err="1" smtClean="0">
                    <a:latin typeface="Trebuchet MS" pitchFamily="34" charset="0"/>
                  </a:rPr>
                  <a:t>th</a:t>
                </a:r>
                <a:r>
                  <a:rPr lang="en-GB" sz="1600" b="1" dirty="0" smtClean="0">
                    <a:latin typeface="Trebuchet MS" pitchFamily="34" charset="0"/>
                  </a:rPr>
                  <a:t> derivative</a:t>
                </a:r>
                <a:endParaRPr lang="cs-CZ" sz="1600" b="1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812409"/>
                <a:ext cx="4260925" cy="338554"/>
              </a:xfrm>
              <a:prstGeom prst="rect">
                <a:avLst/>
              </a:prstGeom>
              <a:blipFill rotWithShape="1">
                <a:blip r:embed="rId12"/>
                <a:stretch>
                  <a:fillRect l="-858" t="-7143" b="-196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/>
          <p:cNvSpPr txBox="1"/>
          <p:nvPr/>
        </p:nvSpPr>
        <p:spPr>
          <a:xfrm>
            <a:off x="755575" y="4383838"/>
            <a:ext cx="5729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B4"/>
                </a:solidFill>
                <a:latin typeface="Trebuchet MS" pitchFamily="34" charset="0"/>
              </a:rPr>
              <a:t>Example</a:t>
            </a:r>
            <a:r>
              <a:rPr lang="en-GB" sz="1600" dirty="0" smtClean="0">
                <a:latin typeface="Trebuchet MS" pitchFamily="34" charset="0"/>
              </a:rPr>
              <a:t>: We require discontinuity </a:t>
            </a:r>
            <a:r>
              <a:rPr lang="cs-CZ" sz="1600" dirty="0" err="1" smtClean="0">
                <a:latin typeface="Trebuchet MS" pitchFamily="34" charset="0"/>
              </a:rPr>
              <a:t>of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en-GB" sz="1600" dirty="0" smtClean="0">
                <a:latin typeface="Trebuchet MS" pitchFamily="34" charset="0"/>
              </a:rPr>
              <a:t>the </a:t>
            </a:r>
            <a:r>
              <a:rPr lang="en-GB" sz="1600" i="1" dirty="0" smtClean="0">
                <a:latin typeface="Trebuchet MS" pitchFamily="34" charset="0"/>
              </a:rPr>
              <a:t>t</a:t>
            </a:r>
            <a:r>
              <a:rPr lang="en-GB" sz="1600" dirty="0" smtClean="0">
                <a:latin typeface="Trebuchet MS" pitchFamily="34" charset="0"/>
              </a:rPr>
              <a:t>-</a:t>
            </a:r>
            <a:r>
              <a:rPr lang="en-GB" sz="1600" dirty="0" err="1" smtClean="0">
                <a:latin typeface="Trebuchet MS" pitchFamily="34" charset="0"/>
              </a:rPr>
              <a:t>th</a:t>
            </a:r>
            <a:r>
              <a:rPr lang="en-GB" sz="1600" dirty="0" smtClean="0">
                <a:latin typeface="Trebuchet MS" pitchFamily="34" charset="0"/>
              </a:rPr>
              <a:t> derivative</a:t>
            </a:r>
            <a:endParaRPr lang="cs-CZ" sz="1600" dirty="0" smtClean="0">
              <a:latin typeface="Trebuchet MS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507870" y="4659791"/>
            <a:ext cx="3892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00" dirty="0" smtClean="0">
              <a:latin typeface="Trebuchet MS" pitchFamily="34" charset="0"/>
            </a:endParaRPr>
          </a:p>
          <a:p>
            <a:r>
              <a:rPr lang="en-GB" sz="1600" dirty="0" smtClean="0">
                <a:latin typeface="Trebuchet MS" pitchFamily="34" charset="0"/>
              </a:rPr>
              <a:t>- satisfied when </a:t>
            </a:r>
            <a:endParaRPr lang="cs-CZ" sz="1600" dirty="0" smtClean="0">
              <a:latin typeface="Trebuchet MS" pitchFamily="34" charset="0"/>
            </a:endParaRP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88" y="4874362"/>
            <a:ext cx="1566863" cy="44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Šipka doprava 11"/>
          <p:cNvSpPr/>
          <p:nvPr/>
        </p:nvSpPr>
        <p:spPr>
          <a:xfrm>
            <a:off x="4840287" y="4994587"/>
            <a:ext cx="638175" cy="228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5583598" y="4847146"/>
            <a:ext cx="339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rebuchet MS" pitchFamily="34" charset="0"/>
              </a:rPr>
              <a:t>even in the thermodynamic limit</a:t>
            </a:r>
          </a:p>
          <a:p>
            <a:r>
              <a:rPr lang="en-GB" sz="1400" dirty="0" smtClean="0">
                <a:latin typeface="Trebuchet MS" pitchFamily="34" charset="0"/>
              </a:rPr>
              <a:t>the level density can be discontinuous</a:t>
            </a:r>
          </a:p>
        </p:txBody>
      </p: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963" y="4911498"/>
            <a:ext cx="586740" cy="19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bdélník 31"/>
          <p:cNvSpPr/>
          <p:nvPr/>
        </p:nvSpPr>
        <p:spPr>
          <a:xfrm>
            <a:off x="747880" y="287624"/>
            <a:ext cx="7253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en-GB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Level density: </a:t>
            </a:r>
            <a:r>
              <a:rPr lang="cs-CZ" sz="26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D</a:t>
            </a:r>
            <a:r>
              <a:rPr lang="en-GB" sz="2600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egenerate</a:t>
            </a:r>
            <a:r>
              <a:rPr lang="en-GB" sz="26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stationary point</a:t>
            </a:r>
            <a:endParaRPr lang="cs-CZ" sz="2600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3" name="Přímá spojnice 3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352" y="814078"/>
            <a:ext cx="108966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787" y="727227"/>
            <a:ext cx="1399712" cy="37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01967" y="5729429"/>
            <a:ext cx="8197263" cy="61555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700" b="1" dirty="0" smtClean="0">
                <a:latin typeface="Trebuchet MS" pitchFamily="34" charset="0"/>
              </a:rPr>
              <a:t>Higher flatness of the stationary point enhances its signatures in the spectrum</a:t>
            </a:r>
            <a:r>
              <a:rPr lang="en-GB" sz="1700" dirty="0" smtClean="0">
                <a:latin typeface="Trebuchet MS" pitchFamily="34" charset="0"/>
              </a:rPr>
              <a:t> (it shifts the singularity towards lower derivatives).</a:t>
            </a:r>
            <a:endParaRPr lang="cs-CZ" sz="170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95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Skupina 37"/>
          <p:cNvGrpSpPr/>
          <p:nvPr/>
        </p:nvGrpSpPr>
        <p:grpSpPr>
          <a:xfrm>
            <a:off x="6482389" y="3014921"/>
            <a:ext cx="1944777" cy="1368917"/>
            <a:chOff x="6832600" y="1309326"/>
            <a:chExt cx="1944777" cy="1368917"/>
          </a:xfrm>
        </p:grpSpPr>
        <p:pic>
          <p:nvPicPr>
            <p:cNvPr id="39" name="Picture 4" descr="D:\Pavel\Desktop\f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2600" y="1535386"/>
              <a:ext cx="1828572" cy="1142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3150" y="1309326"/>
              <a:ext cx="746760" cy="21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0222" y="2530606"/>
              <a:ext cx="97155" cy="10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" name="Skupina 44"/>
          <p:cNvGrpSpPr/>
          <p:nvPr/>
        </p:nvGrpSpPr>
        <p:grpSpPr>
          <a:xfrm>
            <a:off x="6485564" y="1575148"/>
            <a:ext cx="1938427" cy="1368961"/>
            <a:chOff x="4876800" y="1309282"/>
            <a:chExt cx="1938427" cy="1368961"/>
          </a:xfrm>
        </p:grpSpPr>
        <p:pic>
          <p:nvPicPr>
            <p:cNvPr id="46" name="Picture 2" descr="D:\Pavel\Desktop\f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535386"/>
              <a:ext cx="1828572" cy="1142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4696" y="1309282"/>
              <a:ext cx="678180" cy="21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8072" y="2530606"/>
              <a:ext cx="97155" cy="10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" name="TextovéPole 56"/>
          <p:cNvSpPr txBox="1"/>
          <p:nvPr/>
        </p:nvSpPr>
        <p:spPr>
          <a:xfrm>
            <a:off x="6223239" y="1144261"/>
            <a:ext cx="2594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rebuchet MS" pitchFamily="34" charset="0"/>
              </a:rPr>
              <a:t>(</a:t>
            </a:r>
            <a:r>
              <a:rPr lang="cs-CZ" sz="1200" dirty="0" err="1" smtClean="0">
                <a:latin typeface="Trebuchet MS" pitchFamily="34" charset="0"/>
              </a:rPr>
              <a:t>analytic</a:t>
            </a:r>
            <a:r>
              <a:rPr lang="cs-CZ" sz="1200" dirty="0" smtClean="0">
                <a:latin typeface="Trebuchet MS" pitchFamily="34" charset="0"/>
              </a:rPr>
              <a:t> </a:t>
            </a:r>
            <a:r>
              <a:rPr lang="cs-CZ" sz="1200" dirty="0" err="1" smtClean="0">
                <a:latin typeface="Trebuchet MS" pitchFamily="34" charset="0"/>
              </a:rPr>
              <a:t>only</a:t>
            </a:r>
            <a:r>
              <a:rPr lang="cs-CZ" sz="1200" dirty="0" smtClean="0">
                <a:latin typeface="Trebuchet MS" pitchFamily="34" charset="0"/>
              </a:rPr>
              <a:t> </a:t>
            </a:r>
            <a:r>
              <a:rPr lang="cs-CZ" sz="1200" dirty="0" err="1" smtClean="0">
                <a:latin typeface="Trebuchet MS" pitchFamily="34" charset="0"/>
              </a:rPr>
              <a:t>for</a:t>
            </a:r>
            <a:r>
              <a:rPr lang="cs-CZ" sz="1200" dirty="0" smtClean="0">
                <a:latin typeface="Trebuchet MS" pitchFamily="34" charset="0"/>
              </a:rPr>
              <a:t> </a:t>
            </a:r>
            <a:r>
              <a:rPr lang="cs-CZ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12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200" dirty="0">
                <a:latin typeface="Trebuchet MS" pitchFamily="34" charset="0"/>
              </a:rPr>
              <a:t> </a:t>
            </a:r>
            <a:r>
              <a:rPr lang="cs-CZ" sz="1200" dirty="0" err="1" smtClean="0">
                <a:latin typeface="Trebuchet MS" pitchFamily="34" charset="0"/>
              </a:rPr>
              <a:t>even</a:t>
            </a:r>
            <a:r>
              <a:rPr lang="cs-CZ" sz="1200" dirty="0" smtClean="0">
                <a:latin typeface="Trebuchet MS" pitchFamily="34" charset="0"/>
              </a:rPr>
              <a:t> </a:t>
            </a:r>
            <a:r>
              <a:rPr lang="cs-CZ" sz="1200" dirty="0" err="1" smtClean="0">
                <a:latin typeface="Trebuchet MS" pitchFamily="34" charset="0"/>
              </a:rPr>
              <a:t>integer</a:t>
            </a:r>
            <a:r>
              <a:rPr lang="cs-CZ" sz="1200" dirty="0" smtClean="0">
                <a:latin typeface="Trebuchet MS" pitchFamily="34" charset="0"/>
              </a:rPr>
              <a:t>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55576" y="990373"/>
            <a:ext cx="299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latin typeface="Trebuchet MS" pitchFamily="34" charset="0"/>
              </a:rPr>
              <a:t>S</a:t>
            </a:r>
            <a:r>
              <a:rPr lang="cs-CZ" sz="1600" dirty="0" err="1" smtClean="0">
                <a:latin typeface="Trebuchet MS" pitchFamily="34" charset="0"/>
              </a:rPr>
              <a:t>pecial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class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of</a:t>
            </a:r>
            <a:r>
              <a:rPr lang="cs-CZ" sz="1600" dirty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separable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Hamiltonians</a:t>
            </a:r>
            <a:r>
              <a:rPr lang="cs-CZ" sz="1600" dirty="0" smtClean="0">
                <a:latin typeface="Trebuchet MS" pitchFamily="34" charset="0"/>
              </a:rPr>
              <a:t> (</a:t>
            </a:r>
            <a:r>
              <a:rPr lang="cs-CZ" sz="1600" dirty="0" err="1" smtClean="0">
                <a:latin typeface="Trebuchet MS" pitchFamily="34" charset="0"/>
              </a:rPr>
              <a:t>flat</a:t>
            </a:r>
            <a:r>
              <a:rPr lang="cs-CZ" sz="1600" dirty="0" smtClean="0">
                <a:latin typeface="Trebuchet MS" pitchFamily="34" charset="0"/>
              </a:rPr>
              <a:t> minimum):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861280"/>
            <a:ext cx="195262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18" y="2315530"/>
            <a:ext cx="2219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05" y="2637504"/>
            <a:ext cx="2366963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70" y="2779903"/>
            <a:ext cx="1074420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704850" y="2101850"/>
            <a:ext cx="2654300" cy="15367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55575" y="3812409"/>
            <a:ext cx="4260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itchFamily="34" charset="0"/>
              </a:rPr>
              <a:t>- discontinuity of the            -</a:t>
            </a:r>
            <a:r>
              <a:rPr lang="en-GB" sz="1600" dirty="0" err="1" smtClean="0">
                <a:latin typeface="Trebuchet MS" pitchFamily="34" charset="0"/>
              </a:rPr>
              <a:t>th</a:t>
            </a:r>
            <a:r>
              <a:rPr lang="en-GB" sz="1600" dirty="0">
                <a:latin typeface="Trebuchet MS" pitchFamily="34" charset="0"/>
              </a:rPr>
              <a:t> </a:t>
            </a:r>
            <a:r>
              <a:rPr lang="en-GB" sz="1600" dirty="0" smtClean="0">
                <a:latin typeface="Trebuchet MS" pitchFamily="34" charset="0"/>
              </a:rPr>
              <a:t>derivative</a:t>
            </a:r>
            <a:endParaRPr lang="cs-CZ" sz="1600" dirty="0" smtClean="0">
              <a:latin typeface="Trebuchet MS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4" y="3835437"/>
            <a:ext cx="732949" cy="31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755575" y="4383838"/>
            <a:ext cx="5729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itchFamily="34" charset="0"/>
              </a:rPr>
              <a:t>Example 1: We require discontinuity </a:t>
            </a:r>
            <a:r>
              <a:rPr lang="cs-CZ" sz="1600" dirty="0" err="1" smtClean="0">
                <a:latin typeface="Trebuchet MS" pitchFamily="34" charset="0"/>
              </a:rPr>
              <a:t>of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en-GB" sz="1600" dirty="0" smtClean="0">
                <a:latin typeface="Trebuchet MS" pitchFamily="34" charset="0"/>
              </a:rPr>
              <a:t>the </a:t>
            </a:r>
            <a:r>
              <a:rPr lang="en-GB" sz="1600" i="1" dirty="0" smtClean="0">
                <a:latin typeface="Trebuchet MS" pitchFamily="34" charset="0"/>
              </a:rPr>
              <a:t>t</a:t>
            </a:r>
            <a:r>
              <a:rPr lang="en-GB" sz="1600" dirty="0" smtClean="0">
                <a:latin typeface="Trebuchet MS" pitchFamily="34" charset="0"/>
              </a:rPr>
              <a:t>-</a:t>
            </a:r>
            <a:r>
              <a:rPr lang="en-GB" sz="1600" dirty="0" err="1" smtClean="0">
                <a:latin typeface="Trebuchet MS" pitchFamily="34" charset="0"/>
              </a:rPr>
              <a:t>th</a:t>
            </a:r>
            <a:r>
              <a:rPr lang="en-GB" sz="1600" dirty="0" smtClean="0">
                <a:latin typeface="Trebuchet MS" pitchFamily="34" charset="0"/>
              </a:rPr>
              <a:t> derivative</a:t>
            </a:r>
            <a:endParaRPr lang="cs-CZ" sz="1600" dirty="0" smtClean="0">
              <a:latin typeface="Trebuchet MS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507870" y="4659791"/>
            <a:ext cx="3892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00" dirty="0" smtClean="0">
              <a:latin typeface="Trebuchet MS" pitchFamily="34" charset="0"/>
            </a:endParaRPr>
          </a:p>
          <a:p>
            <a:r>
              <a:rPr lang="en-GB" sz="1600" dirty="0" smtClean="0">
                <a:latin typeface="Trebuchet MS" pitchFamily="34" charset="0"/>
              </a:rPr>
              <a:t>- satisfied when </a:t>
            </a:r>
            <a:endParaRPr lang="cs-CZ" sz="1600" dirty="0" smtClean="0">
              <a:latin typeface="Trebuchet MS" pitchFamily="34" charset="0"/>
            </a:endParaRP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88" y="4874362"/>
            <a:ext cx="1566863" cy="44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Šipka doprava 11"/>
          <p:cNvSpPr/>
          <p:nvPr/>
        </p:nvSpPr>
        <p:spPr>
          <a:xfrm>
            <a:off x="4840287" y="4994587"/>
            <a:ext cx="638175" cy="228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5583598" y="4847146"/>
            <a:ext cx="339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rebuchet MS" pitchFamily="34" charset="0"/>
              </a:rPr>
              <a:t>even in the thermodynamic limit</a:t>
            </a:r>
          </a:p>
          <a:p>
            <a:r>
              <a:rPr lang="en-GB" sz="1400" dirty="0" smtClean="0">
                <a:latin typeface="Trebuchet MS" pitchFamily="34" charset="0"/>
              </a:rPr>
              <a:t>the level density can be discontinuous</a:t>
            </a:r>
          </a:p>
        </p:txBody>
      </p: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963" y="4911498"/>
            <a:ext cx="586740" cy="19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Skupina 21"/>
          <p:cNvGrpSpPr/>
          <p:nvPr/>
        </p:nvGrpSpPr>
        <p:grpSpPr>
          <a:xfrm>
            <a:off x="667404" y="1781494"/>
            <a:ext cx="5659798" cy="3714112"/>
            <a:chOff x="1740052" y="1294065"/>
            <a:chExt cx="5659798" cy="3714112"/>
          </a:xfrm>
        </p:grpSpPr>
        <p:sp>
          <p:nvSpPr>
            <p:cNvPr id="3" name="Obdélník 2"/>
            <p:cNvSpPr/>
            <p:nvPr/>
          </p:nvSpPr>
          <p:spPr>
            <a:xfrm>
              <a:off x="1740052" y="1294065"/>
              <a:ext cx="5659798" cy="371411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B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1891408" y="1504188"/>
              <a:ext cx="25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err="1" smtClean="0">
                  <a:solidFill>
                    <a:srgbClr val="0000B4"/>
                  </a:solidFill>
                  <a:latin typeface="Trebuchet MS" pitchFamily="34" charset="0"/>
                </a:rPr>
                <a:t>Structural</a:t>
              </a:r>
              <a:r>
                <a:rPr lang="cs-CZ" sz="2000" dirty="0" smtClean="0">
                  <a:solidFill>
                    <a:srgbClr val="0000B4"/>
                  </a:solidFill>
                  <a:latin typeface="Trebuchet MS" pitchFamily="34" charset="0"/>
                </a:rPr>
                <a:t> stability</a:t>
              </a: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891408" y="1937363"/>
              <a:ext cx="53876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latin typeface="Trebuchet MS" pitchFamily="34" charset="0"/>
                </a:rPr>
                <a:t>- </a:t>
              </a:r>
              <a:r>
                <a:rPr lang="cs-CZ" sz="1600" dirty="0" err="1" smtClean="0">
                  <a:latin typeface="Trebuchet MS" pitchFamily="34" charset="0"/>
                </a:rPr>
                <a:t>an</a:t>
              </a:r>
              <a:r>
                <a:rPr lang="cs-CZ" sz="1600" dirty="0" smtClean="0">
                  <a:latin typeface="Trebuchet MS" pitchFamily="34" charset="0"/>
                </a:rPr>
                <a:t> </a:t>
              </a:r>
              <a:r>
                <a:rPr lang="cs-CZ" sz="1600" dirty="0" err="1" smtClean="0">
                  <a:latin typeface="Trebuchet MS" pitchFamily="34" charset="0"/>
                </a:rPr>
                <a:t>arbitrarily</a:t>
              </a:r>
              <a:r>
                <a:rPr lang="cs-CZ" sz="1600" dirty="0" smtClean="0">
                  <a:latin typeface="Trebuchet MS" pitchFamily="34" charset="0"/>
                </a:rPr>
                <a:t> </a:t>
              </a:r>
              <a:r>
                <a:rPr lang="cs-CZ" sz="1600" dirty="0" err="1" smtClean="0">
                  <a:latin typeface="Trebuchet MS" pitchFamily="34" charset="0"/>
                </a:rPr>
                <a:t>small</a:t>
              </a:r>
              <a:r>
                <a:rPr lang="cs-CZ" sz="1600" dirty="0" smtClean="0">
                  <a:latin typeface="Trebuchet MS" pitchFamily="34" charset="0"/>
                </a:rPr>
                <a:t> </a:t>
              </a:r>
              <a:r>
                <a:rPr lang="cs-CZ" sz="1600" dirty="0" err="1" smtClean="0">
                  <a:latin typeface="Trebuchet MS" pitchFamily="34" charset="0"/>
                </a:rPr>
                <a:t>perturbation</a:t>
              </a:r>
              <a:r>
                <a:rPr lang="cs-CZ" sz="1600" dirty="0" smtClean="0">
                  <a:latin typeface="Trebuchet MS" pitchFamily="34" charset="0"/>
                </a:rPr>
                <a:t> </a:t>
              </a:r>
              <a:r>
                <a:rPr lang="cs-CZ" sz="1600" dirty="0" err="1" smtClean="0">
                  <a:latin typeface="Trebuchet MS" pitchFamily="34" charset="0"/>
                </a:rPr>
                <a:t>converts</a:t>
              </a:r>
              <a:r>
                <a:rPr lang="cs-CZ" sz="1600" dirty="0" smtClean="0">
                  <a:latin typeface="Trebuchet MS" pitchFamily="34" charset="0"/>
                </a:rPr>
                <a:t> </a:t>
              </a:r>
              <a:r>
                <a:rPr lang="cs-CZ" sz="1600" dirty="0" err="1" smtClean="0">
                  <a:latin typeface="Trebuchet MS" pitchFamily="34" charset="0"/>
                </a:rPr>
                <a:t>any</a:t>
              </a:r>
              <a:r>
                <a:rPr lang="cs-CZ" sz="1600" dirty="0" smtClean="0">
                  <a:latin typeface="Trebuchet MS" pitchFamily="34" charset="0"/>
                </a:rPr>
                <a:t> </a:t>
              </a:r>
              <a:r>
                <a:rPr lang="cs-CZ" sz="1600" dirty="0" err="1" smtClean="0">
                  <a:latin typeface="Trebuchet MS" pitchFamily="34" charset="0"/>
                </a:rPr>
                <a:t>function</a:t>
              </a:r>
              <a:r>
                <a:rPr lang="cs-CZ" sz="1600" dirty="0" smtClean="0">
                  <a:latin typeface="Trebuchet MS" pitchFamily="34" charset="0"/>
                </a:rPr>
                <a:t> </a:t>
              </a:r>
              <a:r>
                <a:rPr lang="cs-CZ" sz="1600" dirty="0" err="1" smtClean="0">
                  <a:latin typeface="Trebuchet MS" pitchFamily="34" charset="0"/>
                </a:rPr>
                <a:t>into</a:t>
              </a:r>
              <a:r>
                <a:rPr lang="cs-CZ" sz="1600" dirty="0" smtClean="0">
                  <a:latin typeface="Trebuchet MS" pitchFamily="34" charset="0"/>
                </a:rPr>
                <a:t> a Morse </a:t>
              </a:r>
              <a:r>
                <a:rPr lang="cs-CZ" sz="1600" dirty="0" err="1" smtClean="0">
                  <a:latin typeface="Trebuchet MS" pitchFamily="34" charset="0"/>
                </a:rPr>
                <a:t>function</a:t>
              </a:r>
              <a:r>
                <a:rPr lang="cs-CZ" sz="1600" dirty="0" smtClean="0">
                  <a:latin typeface="Trebuchet MS" pitchFamily="34" charset="0"/>
                </a:rPr>
                <a:t>:</a:t>
              </a:r>
            </a:p>
          </p:txBody>
        </p:sp>
        <p:grpSp>
          <p:nvGrpSpPr>
            <p:cNvPr id="19" name="Skupina 18"/>
            <p:cNvGrpSpPr/>
            <p:nvPr/>
          </p:nvGrpSpPr>
          <p:grpSpPr>
            <a:xfrm>
              <a:off x="4903235" y="2997812"/>
              <a:ext cx="1957403" cy="1157378"/>
              <a:chOff x="4903235" y="2997812"/>
              <a:chExt cx="1957403" cy="1157378"/>
            </a:xfrm>
          </p:grpSpPr>
          <p:grpSp>
            <p:nvGrpSpPr>
              <p:cNvPr id="42" name="Skupina 41"/>
              <p:cNvGrpSpPr/>
              <p:nvPr/>
            </p:nvGrpSpPr>
            <p:grpSpPr>
              <a:xfrm rot="359177">
                <a:off x="4903235" y="2997812"/>
                <a:ext cx="1957403" cy="1142857"/>
                <a:chOff x="6630509" y="1556580"/>
                <a:chExt cx="1957403" cy="1142857"/>
              </a:xfrm>
            </p:grpSpPr>
            <p:pic>
              <p:nvPicPr>
                <p:cNvPr id="44" name="Picture 4" descr="D:\Pavel\Desktop\f2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30509" y="1556580"/>
                  <a:ext cx="1828572" cy="11428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9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90757" y="2550475"/>
                  <a:ext cx="97155" cy="1000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6" name="Ovál 5"/>
              <p:cNvSpPr/>
              <p:nvPr/>
            </p:nvSpPr>
            <p:spPr>
              <a:xfrm>
                <a:off x="6149371" y="4000736"/>
                <a:ext cx="156179" cy="154454"/>
              </a:xfrm>
              <a:prstGeom prst="ellipse">
                <a:avLst/>
              </a:prstGeom>
              <a:solidFill>
                <a:srgbClr val="CC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0" name="TextovéPole 9"/>
            <p:cNvSpPr txBox="1"/>
            <p:nvPr/>
          </p:nvSpPr>
          <p:spPr>
            <a:xfrm>
              <a:off x="5309837" y="4270180"/>
              <a:ext cx="18352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err="1" smtClean="0">
                  <a:solidFill>
                    <a:srgbClr val="CC3300"/>
                  </a:solidFill>
                  <a:latin typeface="Trebuchet MS" pitchFamily="34" charset="0"/>
                </a:rPr>
                <a:t>quadratic</a:t>
              </a:r>
              <a:r>
                <a:rPr lang="cs-CZ" sz="1400" dirty="0" smtClean="0">
                  <a:solidFill>
                    <a:srgbClr val="CC3300"/>
                  </a:solidFill>
                  <a:latin typeface="Trebuchet MS" pitchFamily="34" charset="0"/>
                </a:rPr>
                <a:t> minimum</a:t>
              </a:r>
            </a:p>
          </p:txBody>
        </p:sp>
        <p:sp>
          <p:nvSpPr>
            <p:cNvPr id="15" name="Šipka doprava 14"/>
            <p:cNvSpPr/>
            <p:nvPr/>
          </p:nvSpPr>
          <p:spPr>
            <a:xfrm>
              <a:off x="4279900" y="3409950"/>
              <a:ext cx="450850" cy="186752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0" name="Skupina 19"/>
            <p:cNvGrpSpPr/>
            <p:nvPr/>
          </p:nvGrpSpPr>
          <p:grpSpPr>
            <a:xfrm>
              <a:off x="2189019" y="2777434"/>
              <a:ext cx="1944777" cy="1368917"/>
              <a:chOff x="2189019" y="2777434"/>
              <a:chExt cx="1944777" cy="1368917"/>
            </a:xfrm>
          </p:grpSpPr>
          <p:grpSp>
            <p:nvGrpSpPr>
              <p:cNvPr id="35" name="Skupina 34"/>
              <p:cNvGrpSpPr/>
              <p:nvPr/>
            </p:nvGrpSpPr>
            <p:grpSpPr>
              <a:xfrm>
                <a:off x="2189019" y="2777434"/>
                <a:ext cx="1944777" cy="1368917"/>
                <a:chOff x="6832600" y="1309326"/>
                <a:chExt cx="1944777" cy="1368917"/>
              </a:xfrm>
            </p:grpSpPr>
            <p:pic>
              <p:nvPicPr>
                <p:cNvPr id="36" name="Picture 4" descr="D:\Pavel\Desktop\f2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32600" y="1535386"/>
                  <a:ext cx="1828572" cy="11428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Picture 8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23150" y="1309326"/>
                  <a:ext cx="746760" cy="213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" name="Picture 9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80222" y="2530606"/>
                  <a:ext cx="97155" cy="1000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51" name="Ovál 50"/>
              <p:cNvSpPr/>
              <p:nvPr/>
            </p:nvSpPr>
            <p:spPr>
              <a:xfrm>
                <a:off x="3044903" y="3971493"/>
                <a:ext cx="156179" cy="154454"/>
              </a:xfrm>
              <a:prstGeom prst="ellipse">
                <a:avLst/>
              </a:prstGeom>
              <a:solidFill>
                <a:srgbClr val="0000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52" name="Text Box 22"/>
            <p:cNvSpPr txBox="1">
              <a:spLocks noChangeArrowheads="1"/>
            </p:cNvSpPr>
            <p:nvPr/>
          </p:nvSpPr>
          <p:spPr bwMode="auto">
            <a:xfrm>
              <a:off x="3810990" y="4672202"/>
              <a:ext cx="3546170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cs-CZ" sz="1300" b="0" dirty="0" smtClean="0">
                  <a:latin typeface="Book Antiqua" panose="02040602050305030304" pitchFamily="18" charset="0"/>
                </a:rPr>
                <a:t>M. Kastner</a:t>
              </a:r>
              <a:r>
                <a:rPr lang="en-GB" sz="1300" b="0" dirty="0" smtClean="0">
                  <a:latin typeface="Book Antiqua" panose="02040602050305030304" pitchFamily="18" charset="0"/>
                </a:rPr>
                <a:t>, </a:t>
              </a:r>
              <a:r>
                <a:rPr lang="cs-CZ" sz="1300" b="0" i="1" dirty="0" err="1" smtClean="0">
                  <a:latin typeface="Book Antiqua" panose="02040602050305030304" pitchFamily="18" charset="0"/>
                </a:rPr>
                <a:t>Rev</a:t>
              </a:r>
              <a:r>
                <a:rPr lang="cs-CZ" sz="1300" b="0" i="1" dirty="0" smtClean="0">
                  <a:latin typeface="Book Antiqua" panose="02040602050305030304" pitchFamily="18" charset="0"/>
                </a:rPr>
                <a:t>. </a:t>
              </a:r>
              <a:r>
                <a:rPr lang="cs-CZ" sz="1300" b="0" i="1" dirty="0" err="1" smtClean="0">
                  <a:latin typeface="Book Antiqua" panose="02040602050305030304" pitchFamily="18" charset="0"/>
                </a:rPr>
                <a:t>Mod</a:t>
              </a:r>
              <a:r>
                <a:rPr lang="cs-CZ" sz="1300" b="0" i="1" dirty="0" smtClean="0">
                  <a:latin typeface="Book Antiqua" panose="02040602050305030304" pitchFamily="18" charset="0"/>
                </a:rPr>
                <a:t>. </a:t>
              </a:r>
              <a:r>
                <a:rPr lang="cs-CZ" sz="1300" b="0" i="1" dirty="0" err="1" smtClean="0">
                  <a:latin typeface="Book Antiqua" panose="02040602050305030304" pitchFamily="18" charset="0"/>
                </a:rPr>
                <a:t>Phys</a:t>
              </a:r>
              <a:r>
                <a:rPr lang="cs-CZ" sz="1300" b="0" i="1" dirty="0" smtClean="0">
                  <a:latin typeface="Book Antiqua" panose="02040602050305030304" pitchFamily="18" charset="0"/>
                </a:rPr>
                <a:t>.</a:t>
              </a:r>
              <a:r>
                <a:rPr lang="en-GB" sz="1300" b="0" i="1" dirty="0" smtClean="0">
                  <a:latin typeface="Book Antiqua" panose="02040602050305030304" pitchFamily="18" charset="0"/>
                </a:rPr>
                <a:t> </a:t>
              </a:r>
              <a:r>
                <a:rPr lang="cs-CZ" sz="1300" dirty="0" smtClean="0">
                  <a:latin typeface="Book Antiqua" panose="02040602050305030304" pitchFamily="18" charset="0"/>
                </a:rPr>
                <a:t>80</a:t>
              </a:r>
              <a:r>
                <a:rPr lang="en-GB" sz="1300" b="0" dirty="0" smtClean="0">
                  <a:latin typeface="Book Antiqua" panose="02040602050305030304" pitchFamily="18" charset="0"/>
                </a:rPr>
                <a:t>, </a:t>
              </a:r>
              <a:r>
                <a:rPr lang="cs-CZ" sz="1300" b="0" dirty="0" smtClean="0">
                  <a:latin typeface="Book Antiqua" panose="02040602050305030304" pitchFamily="18" charset="0"/>
                </a:rPr>
                <a:t>167 </a:t>
              </a:r>
              <a:r>
                <a:rPr lang="en-GB" sz="1300" b="0" dirty="0" smtClean="0">
                  <a:latin typeface="Book Antiqua" panose="02040602050305030304" pitchFamily="18" charset="0"/>
                </a:rPr>
                <a:t>(</a:t>
              </a:r>
              <a:r>
                <a:rPr lang="cs-CZ" sz="1300" b="0" dirty="0" smtClean="0">
                  <a:latin typeface="Book Antiqua" panose="02040602050305030304" pitchFamily="18" charset="0"/>
                </a:rPr>
                <a:t>2008)</a:t>
              </a:r>
              <a:endParaRPr lang="cs-CZ" sz="1300" b="0" dirty="0">
                <a:latin typeface="Book Antiqua" panose="02040602050305030304" pitchFamily="18" charset="0"/>
              </a:endParaRPr>
            </a:p>
          </p:txBody>
        </p:sp>
      </p:grpSp>
      <p:sp>
        <p:nvSpPr>
          <p:cNvPr id="23" name="TextovéPole 22"/>
          <p:cNvSpPr txBox="1"/>
          <p:nvPr/>
        </p:nvSpPr>
        <p:spPr>
          <a:xfrm>
            <a:off x="1407282" y="4757609"/>
            <a:ext cx="1346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>
                <a:solidFill>
                  <a:srgbClr val="0000B4"/>
                </a:solidFill>
                <a:latin typeface="Trebuchet MS" pitchFamily="34" charset="0"/>
              </a:rPr>
              <a:t>flat</a:t>
            </a:r>
            <a:r>
              <a:rPr lang="cs-CZ" sz="1400" dirty="0" smtClean="0">
                <a:solidFill>
                  <a:srgbClr val="0000B4"/>
                </a:solidFill>
                <a:latin typeface="Trebuchet MS" pitchFamily="34" charset="0"/>
              </a:rPr>
              <a:t> minimum</a:t>
            </a:r>
          </a:p>
        </p:txBody>
      </p:sp>
      <p:sp>
        <p:nvSpPr>
          <p:cNvPr id="55" name="Obdélník 54"/>
          <p:cNvSpPr/>
          <p:nvPr/>
        </p:nvSpPr>
        <p:spPr>
          <a:xfrm>
            <a:off x="747880" y="287624"/>
            <a:ext cx="7253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en-GB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Level density: </a:t>
            </a:r>
            <a:r>
              <a:rPr lang="cs-CZ" sz="26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D</a:t>
            </a:r>
            <a:r>
              <a:rPr lang="en-GB" sz="2600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egenerate</a:t>
            </a:r>
            <a:r>
              <a:rPr lang="en-GB" sz="26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stationary point</a:t>
            </a:r>
            <a:endParaRPr lang="cs-CZ" sz="2600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56" name="Přímá spojnice 55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ovéPole 48"/>
          <p:cNvSpPr txBox="1"/>
          <p:nvPr/>
        </p:nvSpPr>
        <p:spPr>
          <a:xfrm>
            <a:off x="701967" y="5729429"/>
            <a:ext cx="8197263" cy="61555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700" b="1" dirty="0" smtClean="0">
                <a:latin typeface="Trebuchet MS" pitchFamily="34" charset="0"/>
              </a:rPr>
              <a:t>Higher flatness of the stationary point enhances its signatures in the spectrum</a:t>
            </a:r>
            <a:r>
              <a:rPr lang="en-GB" sz="1700" dirty="0" smtClean="0">
                <a:latin typeface="Trebuchet MS" pitchFamily="34" charset="0"/>
              </a:rPr>
              <a:t> (it shifts the singularity towards lower derivatives).</a:t>
            </a:r>
            <a:endParaRPr lang="cs-CZ" sz="170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5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958108" y="2663033"/>
            <a:ext cx="5181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solidFill>
                  <a:srgbClr val="C00000"/>
                </a:solidFill>
                <a:latin typeface="Trebuchet MS" pitchFamily="34" charset="0"/>
              </a:rPr>
              <a:t>ESQPT</a:t>
            </a:r>
            <a:endParaRPr lang="en-GB" sz="4000" dirty="0" smtClean="0">
              <a:solidFill>
                <a:srgbClr val="C00000"/>
              </a:solidFill>
              <a:latin typeface="Trebuchet MS" pitchFamily="34" charset="0"/>
            </a:endParaRPr>
          </a:p>
          <a:p>
            <a:pPr algn="ctr"/>
            <a:r>
              <a:rPr lang="en-GB" sz="4000" dirty="0" smtClean="0">
                <a:solidFill>
                  <a:srgbClr val="C00000"/>
                </a:solidFill>
                <a:latin typeface="Trebuchet MS" pitchFamily="34" charset="0"/>
              </a:rPr>
              <a:t>Numerical examples</a:t>
            </a:r>
            <a:endParaRPr lang="cs-CZ" sz="4000" dirty="0" smtClean="0">
              <a:solidFill>
                <a:srgbClr val="C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5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Přímá spojnice 1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761641" y="314182"/>
            <a:ext cx="788359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sz="3200" b="0" u="sng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Example</a:t>
            </a:r>
            <a:r>
              <a:rPr lang="en-GB" sz="3200" b="0" u="sng" dirty="0">
                <a:solidFill>
                  <a:srgbClr val="CC3300"/>
                </a:solidFill>
                <a:latin typeface="Trebuchet MS" panose="020B0603020202020204" pitchFamily="34" charset="0"/>
              </a:rPr>
              <a:t> </a:t>
            </a:r>
            <a:r>
              <a:rPr lang="en-GB" sz="3200" b="0" u="sng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1:</a:t>
            </a:r>
            <a:r>
              <a:rPr lang="en-GB" sz="2400" b="0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 </a:t>
            </a:r>
            <a:r>
              <a:rPr lang="en-GB" sz="2400" b="0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Dicke</a:t>
            </a:r>
            <a:r>
              <a:rPr lang="en-GB" sz="2400" b="0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 model of </a:t>
            </a:r>
            <a:r>
              <a:rPr lang="en-GB" sz="2400" b="0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superradiance</a:t>
            </a:r>
            <a:endParaRPr lang="en-US" sz="2400" b="0" dirty="0">
              <a:solidFill>
                <a:srgbClr val="CC330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24249" y="1022435"/>
            <a:ext cx="7294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dirty="0" smtClean="0">
                <a:latin typeface="Trebuchet MS" pitchFamily="34" charset="0"/>
              </a:rPr>
              <a:t>- interaction of a </a:t>
            </a:r>
            <a:r>
              <a:rPr lang="en-GB" sz="1600" b="1" dirty="0" smtClean="0">
                <a:latin typeface="Trebuchet MS" pitchFamily="34" charset="0"/>
              </a:rPr>
              <a:t>single-mode bosonic field</a:t>
            </a:r>
            <a:r>
              <a:rPr lang="en-GB" sz="1600" dirty="0" smtClean="0">
                <a:latin typeface="Trebuchet MS" pitchFamily="34" charset="0"/>
              </a:rPr>
              <a:t> with a </a:t>
            </a:r>
            <a:r>
              <a:rPr lang="en-GB" sz="1600" b="1" dirty="0" smtClean="0">
                <a:latin typeface="Trebuchet MS" pitchFamily="34" charset="0"/>
              </a:rPr>
              <a:t>chain of two-level atoms</a:t>
            </a: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3084483" y="6513634"/>
            <a:ext cx="583901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300" b="0" dirty="0" smtClean="0">
                <a:latin typeface="Book Antiqua" panose="02040602050305030304" pitchFamily="18" charset="0"/>
              </a:rPr>
              <a:t>M. </a:t>
            </a:r>
            <a:r>
              <a:rPr lang="en-GB" sz="1300" b="0" dirty="0" err="1" smtClean="0">
                <a:latin typeface="Book Antiqua" panose="02040602050305030304" pitchFamily="18" charset="0"/>
              </a:rPr>
              <a:t>Kloc</a:t>
            </a:r>
            <a:r>
              <a:rPr lang="en-GB" sz="1300" b="0" dirty="0" smtClean="0">
                <a:latin typeface="Book Antiqua" panose="02040602050305030304" pitchFamily="18" charset="0"/>
              </a:rPr>
              <a:t>, P. </a:t>
            </a:r>
            <a:r>
              <a:rPr lang="en-GB" sz="1300" b="0" dirty="0" err="1" smtClean="0">
                <a:latin typeface="Book Antiqua" panose="02040602050305030304" pitchFamily="18" charset="0"/>
              </a:rPr>
              <a:t>Str</a:t>
            </a:r>
            <a:r>
              <a:rPr lang="cs-CZ" sz="1300" b="0" dirty="0" err="1" smtClean="0">
                <a:latin typeface="Book Antiqua" panose="02040602050305030304" pitchFamily="18" charset="0"/>
              </a:rPr>
              <a:t>ánský</a:t>
            </a:r>
            <a:r>
              <a:rPr lang="cs-CZ" sz="1300" b="0" dirty="0" smtClean="0">
                <a:latin typeface="Book Antiqua" panose="02040602050305030304" pitchFamily="18" charset="0"/>
              </a:rPr>
              <a:t>, P. Cejnar, </a:t>
            </a:r>
            <a:r>
              <a:rPr lang="cs-CZ" sz="1300" b="0" dirty="0" err="1" smtClean="0">
                <a:latin typeface="Book Antiqua" panose="02040602050305030304" pitchFamily="18" charset="0"/>
              </a:rPr>
              <a:t>submitted</a:t>
            </a:r>
            <a:r>
              <a:rPr lang="cs-CZ" sz="1300" b="0" dirty="0" smtClean="0">
                <a:latin typeface="Book Antiqua" panose="02040602050305030304" pitchFamily="18" charset="0"/>
              </a:rPr>
              <a:t> to </a:t>
            </a:r>
            <a:r>
              <a:rPr lang="cs-CZ" sz="1300" b="0" i="1" dirty="0" smtClean="0">
                <a:latin typeface="Book Antiqua" panose="02040602050305030304" pitchFamily="18" charset="0"/>
              </a:rPr>
              <a:t>Ann. </a:t>
            </a:r>
            <a:r>
              <a:rPr lang="cs-CZ" sz="1300" b="0" i="1" dirty="0" err="1" smtClean="0">
                <a:latin typeface="Book Antiqua" panose="02040602050305030304" pitchFamily="18" charset="0"/>
              </a:rPr>
              <a:t>Phys</a:t>
            </a:r>
            <a:r>
              <a:rPr lang="cs-CZ" sz="1300" b="0" i="1" dirty="0" smtClean="0">
                <a:latin typeface="Book Antiqua" panose="02040602050305030304" pitchFamily="18" charset="0"/>
              </a:rPr>
              <a:t>.</a:t>
            </a:r>
            <a:endParaRPr lang="cs-CZ" sz="1300" b="0" dirty="0">
              <a:latin typeface="Book Antiqua" panose="02040602050305030304" pitchFamily="18" charset="0"/>
            </a:endParaRP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4349416" y="2046282"/>
            <a:ext cx="456556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1300" b="0" dirty="0" err="1" smtClean="0">
                <a:latin typeface="Book Antiqua" panose="02040602050305030304" pitchFamily="18" charset="0"/>
              </a:rPr>
              <a:t>R.H</a:t>
            </a:r>
            <a:r>
              <a:rPr lang="cs-CZ" sz="1300" b="0" dirty="0" smtClean="0">
                <a:latin typeface="Book Antiqua" panose="02040602050305030304" pitchFamily="18" charset="0"/>
              </a:rPr>
              <a:t>, </a:t>
            </a:r>
            <a:r>
              <a:rPr lang="cs-CZ" sz="1300" b="0" dirty="0" err="1" smtClean="0">
                <a:latin typeface="Book Antiqua" panose="02040602050305030304" pitchFamily="18" charset="0"/>
              </a:rPr>
              <a:t>Dicke</a:t>
            </a:r>
            <a:r>
              <a:rPr lang="cs-CZ" sz="1300" b="0" dirty="0" smtClean="0">
                <a:latin typeface="Book Antiqua" panose="02040602050305030304" pitchFamily="18" charset="0"/>
              </a:rPr>
              <a:t>, </a:t>
            </a:r>
            <a:r>
              <a:rPr lang="cs-CZ" sz="1300" b="0" i="1" dirty="0" err="1" smtClean="0">
                <a:latin typeface="Book Antiqua" panose="02040602050305030304" pitchFamily="18" charset="0"/>
              </a:rPr>
              <a:t>Phys</a:t>
            </a:r>
            <a:r>
              <a:rPr lang="cs-CZ" sz="1300" b="0" i="1" dirty="0" smtClean="0">
                <a:latin typeface="Book Antiqua" panose="02040602050305030304" pitchFamily="18" charset="0"/>
              </a:rPr>
              <a:t>. </a:t>
            </a:r>
            <a:r>
              <a:rPr lang="cs-CZ" sz="1300" b="0" i="1" dirty="0" err="1" smtClean="0">
                <a:latin typeface="Book Antiqua" panose="02040602050305030304" pitchFamily="18" charset="0"/>
              </a:rPr>
              <a:t>Rev</a:t>
            </a:r>
            <a:r>
              <a:rPr lang="cs-CZ" sz="1300" b="0" i="1" dirty="0" smtClean="0">
                <a:latin typeface="Book Antiqua" panose="02040602050305030304" pitchFamily="18" charset="0"/>
              </a:rPr>
              <a:t>. </a:t>
            </a:r>
            <a:r>
              <a:rPr lang="cs-CZ" sz="1300" b="0" dirty="0" smtClean="0">
                <a:latin typeface="Book Antiqua" panose="02040602050305030304" pitchFamily="18" charset="0"/>
              </a:rPr>
              <a:t>93, 99 (1954)</a:t>
            </a:r>
          </a:p>
          <a:p>
            <a:pPr algn="r" eaLnBrk="1" hangingPunct="1"/>
            <a:r>
              <a:rPr lang="cs-CZ" sz="1300" b="0" dirty="0" smtClean="0">
                <a:latin typeface="Book Antiqua" panose="02040602050305030304" pitchFamily="18" charset="0"/>
              </a:rPr>
              <a:t>K. </a:t>
            </a:r>
            <a:r>
              <a:rPr lang="cs-CZ" sz="1300" b="0" dirty="0" err="1" smtClean="0">
                <a:latin typeface="Book Antiqua" panose="02040602050305030304" pitchFamily="18" charset="0"/>
              </a:rPr>
              <a:t>Hepp</a:t>
            </a:r>
            <a:r>
              <a:rPr lang="cs-CZ" sz="1300" b="0" dirty="0" smtClean="0">
                <a:latin typeface="Book Antiqua" panose="02040602050305030304" pitchFamily="18" charset="0"/>
              </a:rPr>
              <a:t>, E. </a:t>
            </a:r>
            <a:r>
              <a:rPr lang="cs-CZ" sz="1300" b="0" dirty="0" err="1" smtClean="0">
                <a:latin typeface="Book Antiqua" panose="02040602050305030304" pitchFamily="18" charset="0"/>
              </a:rPr>
              <a:t>Lieb</a:t>
            </a:r>
            <a:r>
              <a:rPr lang="cs-CZ" sz="1300" b="0" dirty="0" smtClean="0">
                <a:latin typeface="Book Antiqua" panose="02040602050305030304" pitchFamily="18" charset="0"/>
              </a:rPr>
              <a:t>, </a:t>
            </a:r>
            <a:r>
              <a:rPr lang="cs-CZ" sz="1300" b="0" i="1" dirty="0" smtClean="0">
                <a:latin typeface="Book Antiqua" panose="02040602050305030304" pitchFamily="18" charset="0"/>
              </a:rPr>
              <a:t>Ann. </a:t>
            </a:r>
            <a:r>
              <a:rPr lang="cs-CZ" sz="1300" b="0" i="1" dirty="0" err="1" smtClean="0">
                <a:latin typeface="Book Antiqua" panose="02040602050305030304" pitchFamily="18" charset="0"/>
              </a:rPr>
              <a:t>Phys</a:t>
            </a:r>
            <a:r>
              <a:rPr lang="cs-CZ" sz="1300" b="0" i="1" dirty="0" smtClean="0">
                <a:latin typeface="Book Antiqua" panose="02040602050305030304" pitchFamily="18" charset="0"/>
              </a:rPr>
              <a:t>. </a:t>
            </a:r>
            <a:r>
              <a:rPr lang="cs-CZ" sz="1300" b="0" dirty="0" smtClean="0">
                <a:latin typeface="Book Antiqua" panose="02040602050305030304" pitchFamily="18" charset="0"/>
              </a:rPr>
              <a:t>76, 360 (1973)</a:t>
            </a:r>
            <a:endParaRPr lang="cs-CZ" sz="1300" b="0" i="1" dirty="0">
              <a:latin typeface="Book Antiqua" panose="02040602050305030304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843566" y="2164548"/>
            <a:ext cx="3821944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cs-CZ" sz="1500" dirty="0" smtClean="0">
                <a:latin typeface="Symbol" panose="05050102010706020507" pitchFamily="18" charset="2"/>
              </a:rPr>
              <a:t>d</a:t>
            </a:r>
            <a:r>
              <a:rPr lang="cs-CZ" sz="1500" dirty="0" smtClean="0">
                <a:latin typeface="Trebuchet MS" pitchFamily="34" charset="0"/>
              </a:rPr>
              <a:t> </a:t>
            </a:r>
            <a:r>
              <a:rPr lang="en-GB" sz="1500" dirty="0" smtClean="0">
                <a:latin typeface="Trebuchet MS" pitchFamily="34" charset="0"/>
              </a:rPr>
              <a:t>= 0: </a:t>
            </a:r>
            <a:r>
              <a:rPr lang="en-GB" sz="1500" dirty="0" err="1" smtClean="0">
                <a:latin typeface="Trebuchet MS" pitchFamily="34" charset="0"/>
              </a:rPr>
              <a:t>integrable</a:t>
            </a:r>
            <a:r>
              <a:rPr lang="en-GB" sz="1500" dirty="0" smtClean="0">
                <a:latin typeface="Trebuchet MS" pitchFamily="34" charset="0"/>
              </a:rPr>
              <a:t> (</a:t>
            </a:r>
            <a:r>
              <a:rPr lang="en-GB" sz="1500" dirty="0" err="1" smtClean="0">
                <a:latin typeface="Trebuchet MS" pitchFamily="34" charset="0"/>
              </a:rPr>
              <a:t>Tavis</a:t>
            </a:r>
            <a:r>
              <a:rPr lang="en-GB" sz="1500" dirty="0" smtClean="0">
                <a:latin typeface="Trebuchet MS" pitchFamily="34" charset="0"/>
              </a:rPr>
              <a:t>-Cummings) regime</a:t>
            </a:r>
          </a:p>
          <a:p>
            <a:pPr>
              <a:spcAft>
                <a:spcPts val="200"/>
              </a:spcAft>
            </a:pPr>
            <a:r>
              <a:rPr lang="en-GB" sz="1500" dirty="0" smtClean="0">
                <a:latin typeface="Symbol" panose="05050102010706020507" pitchFamily="18" charset="2"/>
              </a:rPr>
              <a:t>d</a:t>
            </a:r>
            <a:r>
              <a:rPr lang="en-GB" sz="1500" dirty="0" smtClean="0">
                <a:latin typeface="Trebuchet MS" pitchFamily="34" charset="0"/>
              </a:rPr>
              <a:t> = 1: </a:t>
            </a:r>
            <a:r>
              <a:rPr lang="en-GB" sz="1500" dirty="0" err="1" smtClean="0">
                <a:latin typeface="Trebuchet MS" pitchFamily="34" charset="0"/>
              </a:rPr>
              <a:t>nonintegrable</a:t>
            </a:r>
            <a:r>
              <a:rPr lang="en-GB" sz="1500" dirty="0" smtClean="0">
                <a:latin typeface="Trebuchet MS" pitchFamily="34" charset="0"/>
              </a:rPr>
              <a:t> (</a:t>
            </a:r>
            <a:r>
              <a:rPr lang="en-GB" sz="1500" dirty="0" err="1" smtClean="0">
                <a:latin typeface="Trebuchet MS" pitchFamily="34" charset="0"/>
              </a:rPr>
              <a:t>Dicke</a:t>
            </a:r>
            <a:r>
              <a:rPr lang="en-GB" sz="1500" dirty="0" smtClean="0">
                <a:latin typeface="Trebuchet MS" pitchFamily="34" charset="0"/>
              </a:rPr>
              <a:t>) regime</a:t>
            </a:r>
            <a:endParaRPr lang="cs-CZ" sz="1500" dirty="0" smtClean="0">
              <a:latin typeface="Trebuchet MS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210" y="2904006"/>
            <a:ext cx="4447075" cy="212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61641" y="5164319"/>
            <a:ext cx="3505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CC3300"/>
                </a:solidFill>
                <a:latin typeface="Trebuchet MS" pitchFamily="34" charset="0"/>
              </a:rPr>
              <a:t>Semiclassical</a:t>
            </a:r>
            <a:r>
              <a:rPr lang="en-GB" sz="2000" dirty="0" smtClean="0">
                <a:solidFill>
                  <a:srgbClr val="CC3300"/>
                </a:solidFill>
                <a:latin typeface="Trebuchet MS" pitchFamily="34" charset="0"/>
              </a:rPr>
              <a:t> Hamiltonian</a:t>
            </a:r>
            <a:endParaRPr lang="cs-CZ" sz="2000" dirty="0" smtClean="0">
              <a:solidFill>
                <a:srgbClr val="CC3300"/>
              </a:solidFill>
              <a:latin typeface="Trebuchet MS" pitchFamily="34" charset="0"/>
            </a:endParaRPr>
          </a:p>
        </p:txBody>
      </p:sp>
      <p:sp>
        <p:nvSpPr>
          <p:cNvPr id="31" name="Oválný popisek 30"/>
          <p:cNvSpPr/>
          <p:nvPr/>
        </p:nvSpPr>
        <p:spPr>
          <a:xfrm>
            <a:off x="6582561" y="2977895"/>
            <a:ext cx="2276999" cy="875290"/>
          </a:xfrm>
          <a:prstGeom prst="wedgeEllipseCallout">
            <a:avLst>
              <a:gd name="adj1" fmla="val -65897"/>
              <a:gd name="adj2" fmla="val 115045"/>
            </a:avLst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6646448" y="3000873"/>
            <a:ext cx="212910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Michal </a:t>
            </a:r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Kloc</a:t>
            </a:r>
            <a:endParaRPr lang="en-GB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(Thursday afternoon)</a:t>
            </a:r>
            <a:endParaRPr lang="cs-CZ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665" y="1429062"/>
            <a:ext cx="5975033" cy="6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92" y="5582044"/>
            <a:ext cx="7600950" cy="67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60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Přímá spojnice 1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280" y="2912784"/>
            <a:ext cx="3534922" cy="336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Přímá spojovací čára 93"/>
          <p:cNvCxnSpPr/>
          <p:nvPr/>
        </p:nvCxnSpPr>
        <p:spPr>
          <a:xfrm flipV="1">
            <a:off x="3526995" y="2946043"/>
            <a:ext cx="0" cy="288032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6"/>
          <p:cNvPicPr>
            <a:picLocks noChangeAspect="1" noChangeArrowheads="1"/>
          </p:cNvPicPr>
          <p:nvPr/>
        </p:nvPicPr>
        <p:blipFill rotWithShape="1">
          <a:blip r:embed="rId4" cstate="print"/>
          <a:srcRect t="18214"/>
          <a:stretch/>
        </p:blipFill>
        <p:spPr bwMode="auto">
          <a:xfrm>
            <a:off x="4594078" y="3501007"/>
            <a:ext cx="3960440" cy="254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3084483" y="6513634"/>
            <a:ext cx="583901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300" b="0" dirty="0" smtClean="0">
                <a:latin typeface="Book Antiqua" panose="02040602050305030304" pitchFamily="18" charset="0"/>
              </a:rPr>
              <a:t>M. </a:t>
            </a:r>
            <a:r>
              <a:rPr lang="en-GB" sz="1300" b="0" dirty="0" err="1" smtClean="0">
                <a:latin typeface="Book Antiqua" panose="02040602050305030304" pitchFamily="18" charset="0"/>
              </a:rPr>
              <a:t>Kloc</a:t>
            </a:r>
            <a:r>
              <a:rPr lang="en-GB" sz="1300" b="0" dirty="0" smtClean="0">
                <a:latin typeface="Book Antiqua" panose="02040602050305030304" pitchFamily="18" charset="0"/>
              </a:rPr>
              <a:t>, P. </a:t>
            </a:r>
            <a:r>
              <a:rPr lang="en-GB" sz="1300" b="0" dirty="0" err="1" smtClean="0">
                <a:latin typeface="Book Antiqua" panose="02040602050305030304" pitchFamily="18" charset="0"/>
              </a:rPr>
              <a:t>Str</a:t>
            </a:r>
            <a:r>
              <a:rPr lang="cs-CZ" sz="1300" b="0" dirty="0" err="1" smtClean="0">
                <a:latin typeface="Book Antiqua" panose="02040602050305030304" pitchFamily="18" charset="0"/>
              </a:rPr>
              <a:t>ánský</a:t>
            </a:r>
            <a:r>
              <a:rPr lang="cs-CZ" sz="1300" b="0" dirty="0" smtClean="0">
                <a:latin typeface="Book Antiqua" panose="02040602050305030304" pitchFamily="18" charset="0"/>
              </a:rPr>
              <a:t>, P. Cejnar, </a:t>
            </a:r>
            <a:r>
              <a:rPr lang="cs-CZ" sz="1300" b="0" dirty="0" err="1" smtClean="0">
                <a:latin typeface="Book Antiqua" panose="02040602050305030304" pitchFamily="18" charset="0"/>
              </a:rPr>
              <a:t>submitted</a:t>
            </a:r>
            <a:r>
              <a:rPr lang="cs-CZ" sz="1300" b="0" dirty="0" smtClean="0">
                <a:latin typeface="Book Antiqua" panose="02040602050305030304" pitchFamily="18" charset="0"/>
              </a:rPr>
              <a:t> to </a:t>
            </a:r>
            <a:r>
              <a:rPr lang="cs-CZ" sz="1300" b="0" i="1" dirty="0" smtClean="0">
                <a:latin typeface="Book Antiqua" panose="02040602050305030304" pitchFamily="18" charset="0"/>
              </a:rPr>
              <a:t>Ann. </a:t>
            </a:r>
            <a:r>
              <a:rPr lang="cs-CZ" sz="1300" b="0" i="1" dirty="0" err="1" smtClean="0">
                <a:latin typeface="Book Antiqua" panose="02040602050305030304" pitchFamily="18" charset="0"/>
              </a:rPr>
              <a:t>Phys</a:t>
            </a:r>
            <a:r>
              <a:rPr lang="cs-CZ" sz="1300" b="0" i="1" dirty="0" smtClean="0">
                <a:latin typeface="Book Antiqua" panose="02040602050305030304" pitchFamily="18" charset="0"/>
              </a:rPr>
              <a:t>.</a:t>
            </a:r>
            <a:endParaRPr lang="cs-CZ" sz="1300" b="0" dirty="0">
              <a:latin typeface="Book Antiqua" panose="02040602050305030304" pitchFamily="18" charset="0"/>
            </a:endParaRPr>
          </a:p>
        </p:txBody>
      </p:sp>
      <p:cxnSp>
        <p:nvCxnSpPr>
          <p:cNvPr id="39" name="Přímá spojovací šipka 97"/>
          <p:cNvCxnSpPr/>
          <p:nvPr/>
        </p:nvCxnSpPr>
        <p:spPr>
          <a:xfrm>
            <a:off x="3526995" y="5208744"/>
            <a:ext cx="1047766" cy="144016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ál 41"/>
          <p:cNvSpPr/>
          <p:nvPr/>
        </p:nvSpPr>
        <p:spPr>
          <a:xfrm>
            <a:off x="3479434" y="445505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vál 43"/>
          <p:cNvSpPr/>
          <p:nvPr/>
        </p:nvSpPr>
        <p:spPr>
          <a:xfrm>
            <a:off x="3479514" y="4176046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vál 45"/>
          <p:cNvSpPr/>
          <p:nvPr/>
        </p:nvSpPr>
        <p:spPr>
          <a:xfrm>
            <a:off x="3479514" y="310066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7386043" y="3499140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dirty="0" smtClean="0">
                <a:latin typeface="Symbol" panose="05050102010706020507" pitchFamily="18" charset="2"/>
              </a:rPr>
              <a:t>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/d</a:t>
            </a:r>
            <a:r>
              <a:rPr lang="en-GB" dirty="0" smtClean="0">
                <a:latin typeface="Symbol" panose="05050102010706020507" pitchFamily="18" charset="2"/>
              </a:rPr>
              <a:t>e</a:t>
            </a:r>
            <a:endParaRPr lang="cs-CZ" dirty="0" smtClean="0">
              <a:latin typeface="Symbol" panose="05050102010706020507" pitchFamily="18" charset="2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485668" y="3518448"/>
            <a:ext cx="862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ESQPTs</a:t>
            </a:r>
            <a:endParaRPr lang="cs-CZ" sz="1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0" name="Ovál 49"/>
          <p:cNvSpPr/>
          <p:nvPr/>
        </p:nvSpPr>
        <p:spPr>
          <a:xfrm>
            <a:off x="2041293" y="4169607"/>
            <a:ext cx="108000" cy="108000"/>
          </a:xfrm>
          <a:prstGeom prst="ellipse">
            <a:avLst/>
          </a:prstGeom>
          <a:solidFill>
            <a:srgbClr val="00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TextovéPole 50"/>
          <p:cNvSpPr txBox="1"/>
          <p:nvPr/>
        </p:nvSpPr>
        <p:spPr>
          <a:xfrm>
            <a:off x="1508962" y="4275388"/>
            <a:ext cx="9989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500" b="1" dirty="0" err="1" smtClean="0">
                <a:solidFill>
                  <a:srgbClr val="0000B4"/>
                </a:solidFill>
                <a:latin typeface="Trebuchet MS" pitchFamily="34" charset="0"/>
              </a:rPr>
              <a:t>QPT</a:t>
            </a:r>
            <a:r>
              <a:rPr lang="en-GB" sz="1500" b="1" dirty="0" smtClean="0">
                <a:solidFill>
                  <a:srgbClr val="0000B4"/>
                </a:solidFill>
                <a:latin typeface="Trebuchet MS" pitchFamily="34" charset="0"/>
              </a:rPr>
              <a:t> </a:t>
            </a:r>
          </a:p>
          <a:p>
            <a:pPr algn="ctr"/>
            <a:r>
              <a:rPr lang="en-GB" sz="1500" b="1" dirty="0" smtClean="0">
                <a:solidFill>
                  <a:srgbClr val="0000B4"/>
                </a:solidFill>
                <a:latin typeface="Trebuchet MS" pitchFamily="34" charset="0"/>
              </a:rPr>
              <a:t>2</a:t>
            </a:r>
            <a:r>
              <a:rPr lang="en-GB" sz="1500" b="1" baseline="30000" dirty="0" smtClean="0">
                <a:solidFill>
                  <a:srgbClr val="0000B4"/>
                </a:solidFill>
                <a:latin typeface="Trebuchet MS" pitchFamily="34" charset="0"/>
              </a:rPr>
              <a:t>nd</a:t>
            </a:r>
            <a:r>
              <a:rPr lang="en-GB" sz="1500" b="1" dirty="0" smtClean="0">
                <a:solidFill>
                  <a:srgbClr val="0000B4"/>
                </a:solidFill>
                <a:latin typeface="Trebuchet MS" pitchFamily="34" charset="0"/>
              </a:rPr>
              <a:t> order</a:t>
            </a:r>
            <a:endParaRPr lang="cs-CZ" sz="1500" b="1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190947" y="3711200"/>
            <a:ext cx="992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B0F0"/>
                </a:solidFill>
                <a:latin typeface="Trebuchet MS" pitchFamily="34" charset="0"/>
              </a:rPr>
              <a:t>normal phase</a:t>
            </a:r>
            <a:endParaRPr lang="cs-CZ" sz="1400" dirty="0" smtClean="0">
              <a:solidFill>
                <a:srgbClr val="00B0F0"/>
              </a:solidFill>
              <a:latin typeface="Trebuchet MS" pitchFamily="34" charset="0"/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2349626" y="4687312"/>
            <a:ext cx="1212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 smtClean="0">
                <a:solidFill>
                  <a:srgbClr val="00B0F0"/>
                </a:solidFill>
                <a:latin typeface="Trebuchet MS" pitchFamily="34" charset="0"/>
              </a:rPr>
              <a:t>superradiant</a:t>
            </a:r>
            <a:r>
              <a:rPr lang="en-GB" sz="1400" dirty="0" smtClean="0">
                <a:solidFill>
                  <a:srgbClr val="00B0F0"/>
                </a:solidFill>
                <a:latin typeface="Trebuchet MS" pitchFamily="34" charset="0"/>
              </a:rPr>
              <a:t> phase</a:t>
            </a:r>
            <a:endParaRPr lang="cs-CZ" sz="1400" dirty="0" smtClean="0">
              <a:solidFill>
                <a:srgbClr val="00B0F0"/>
              </a:solidFill>
              <a:latin typeface="Trebuchet MS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416280" y="2810760"/>
            <a:ext cx="1720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latin typeface="Trebuchet MS" pitchFamily="34" charset="0"/>
              </a:rPr>
              <a:t>f</a:t>
            </a:r>
            <a:r>
              <a:rPr lang="en-GB" sz="1600" dirty="0" smtClean="0">
                <a:latin typeface="Trebuchet MS" pitchFamily="34" charset="0"/>
              </a:rPr>
              <a:t> </a:t>
            </a:r>
            <a:r>
              <a:rPr lang="en-GB" sz="1600" dirty="0">
                <a:latin typeface="Trebuchet MS" pitchFamily="34" charset="0"/>
              </a:rPr>
              <a:t>= 2 degrees </a:t>
            </a:r>
            <a:r>
              <a:rPr lang="en-GB" sz="1600" dirty="0" smtClean="0">
                <a:latin typeface="Trebuchet MS" pitchFamily="34" charset="0"/>
              </a:rPr>
              <a:t>of freedom</a:t>
            </a:r>
            <a:endParaRPr lang="cs-CZ" sz="1600" dirty="0">
              <a:latin typeface="Trebuchet MS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6467404" y="2797881"/>
            <a:ext cx="26401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err="1">
                <a:latin typeface="Trebuchet MS" pitchFamily="34" charset="0"/>
              </a:rPr>
              <a:t>nonanalyticities</a:t>
            </a:r>
            <a:r>
              <a:rPr lang="en-GB" sz="1600" dirty="0">
                <a:latin typeface="Trebuchet MS" pitchFamily="34" charset="0"/>
              </a:rPr>
              <a:t> </a:t>
            </a:r>
            <a:r>
              <a:rPr lang="en-GB" sz="1600" dirty="0" smtClean="0">
                <a:latin typeface="Trebuchet MS" pitchFamily="34" charset="0"/>
              </a:rPr>
              <a:t>appear in </a:t>
            </a:r>
            <a:r>
              <a:rPr lang="en-GB" sz="1600" dirty="0">
                <a:latin typeface="Trebuchet MS" pitchFamily="34" charset="0"/>
              </a:rPr>
              <a:t>the first </a:t>
            </a:r>
            <a:r>
              <a:rPr lang="en-GB" sz="1600" dirty="0" smtClean="0">
                <a:latin typeface="Trebuchet MS" pitchFamily="34" charset="0"/>
              </a:rPr>
              <a:t>derivative of </a:t>
            </a:r>
            <a:r>
              <a:rPr lang="en-GB" sz="1600" dirty="0" smtClean="0">
                <a:latin typeface="Symbol" panose="05050102010706020507" pitchFamily="18" charset="2"/>
              </a:rPr>
              <a:t>r</a:t>
            </a:r>
            <a:endParaRPr lang="cs-CZ" sz="1600" dirty="0">
              <a:latin typeface="Symbol" panose="05050102010706020507" pitchFamily="18" charset="2"/>
            </a:endParaRPr>
          </a:p>
        </p:txBody>
      </p:sp>
      <p:sp>
        <p:nvSpPr>
          <p:cNvPr id="20" name="Šipka doprava 19"/>
          <p:cNvSpPr/>
          <p:nvPr/>
        </p:nvSpPr>
        <p:spPr>
          <a:xfrm>
            <a:off x="6117463" y="2984677"/>
            <a:ext cx="375697" cy="236861"/>
          </a:xfrm>
          <a:prstGeom prst="rightArrow">
            <a:avLst/>
          </a:prstGeom>
          <a:solidFill>
            <a:srgbClr val="00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4416280" y="2744194"/>
            <a:ext cx="4637568" cy="75494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761641" y="314182"/>
            <a:ext cx="788359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sz="3200" b="0" u="sng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Example</a:t>
            </a:r>
            <a:r>
              <a:rPr lang="en-GB" sz="3200" b="0" u="sng" dirty="0">
                <a:solidFill>
                  <a:srgbClr val="CC3300"/>
                </a:solidFill>
                <a:latin typeface="Trebuchet MS" panose="020B0603020202020204" pitchFamily="34" charset="0"/>
              </a:rPr>
              <a:t> </a:t>
            </a:r>
            <a:r>
              <a:rPr lang="en-GB" sz="3200" b="0" u="sng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1:</a:t>
            </a:r>
            <a:r>
              <a:rPr lang="en-GB" sz="2400" b="0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 </a:t>
            </a:r>
            <a:r>
              <a:rPr lang="en-GB" sz="2400" b="0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Dicke</a:t>
            </a:r>
            <a:r>
              <a:rPr lang="en-GB" sz="2400" b="0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 model of </a:t>
            </a:r>
            <a:r>
              <a:rPr lang="en-GB" sz="2400" b="0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superradiance</a:t>
            </a:r>
            <a:endParaRPr lang="en-US" sz="2400" b="0" dirty="0">
              <a:solidFill>
                <a:srgbClr val="CC3300"/>
              </a:solidFill>
              <a:latin typeface="Trebuchet MS" panose="020B0603020202020204" pitchFamily="34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824249" y="1022435"/>
            <a:ext cx="7294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dirty="0" smtClean="0">
                <a:latin typeface="Trebuchet MS" pitchFamily="34" charset="0"/>
              </a:rPr>
              <a:t>- interaction of a </a:t>
            </a:r>
            <a:r>
              <a:rPr lang="en-GB" sz="1600" b="1" dirty="0" smtClean="0">
                <a:latin typeface="Trebuchet MS" pitchFamily="34" charset="0"/>
              </a:rPr>
              <a:t>single-mode bosonic field</a:t>
            </a:r>
            <a:r>
              <a:rPr lang="en-GB" sz="1600" dirty="0" smtClean="0">
                <a:latin typeface="Trebuchet MS" pitchFamily="34" charset="0"/>
              </a:rPr>
              <a:t> with a </a:t>
            </a:r>
            <a:r>
              <a:rPr lang="en-GB" sz="1600" b="1" dirty="0" smtClean="0">
                <a:latin typeface="Trebuchet MS" pitchFamily="34" charset="0"/>
              </a:rPr>
              <a:t>chain of two-level atoms</a:t>
            </a: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4349416" y="2046282"/>
            <a:ext cx="456556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1300" b="0" dirty="0" err="1" smtClean="0">
                <a:latin typeface="Book Antiqua" panose="02040602050305030304" pitchFamily="18" charset="0"/>
              </a:rPr>
              <a:t>R.H</a:t>
            </a:r>
            <a:r>
              <a:rPr lang="cs-CZ" sz="1300" b="0" dirty="0" smtClean="0">
                <a:latin typeface="Book Antiqua" panose="02040602050305030304" pitchFamily="18" charset="0"/>
              </a:rPr>
              <a:t>, </a:t>
            </a:r>
            <a:r>
              <a:rPr lang="cs-CZ" sz="1300" b="0" dirty="0" err="1" smtClean="0">
                <a:latin typeface="Book Antiqua" panose="02040602050305030304" pitchFamily="18" charset="0"/>
              </a:rPr>
              <a:t>Dicke</a:t>
            </a:r>
            <a:r>
              <a:rPr lang="cs-CZ" sz="1300" b="0" dirty="0" smtClean="0">
                <a:latin typeface="Book Antiqua" panose="02040602050305030304" pitchFamily="18" charset="0"/>
              </a:rPr>
              <a:t>, </a:t>
            </a:r>
            <a:r>
              <a:rPr lang="cs-CZ" sz="1300" b="0" i="1" dirty="0" err="1" smtClean="0">
                <a:latin typeface="Book Antiqua" panose="02040602050305030304" pitchFamily="18" charset="0"/>
              </a:rPr>
              <a:t>Phys</a:t>
            </a:r>
            <a:r>
              <a:rPr lang="cs-CZ" sz="1300" b="0" i="1" dirty="0" smtClean="0">
                <a:latin typeface="Book Antiqua" panose="02040602050305030304" pitchFamily="18" charset="0"/>
              </a:rPr>
              <a:t>. </a:t>
            </a:r>
            <a:r>
              <a:rPr lang="cs-CZ" sz="1300" b="0" i="1" dirty="0" err="1" smtClean="0">
                <a:latin typeface="Book Antiqua" panose="02040602050305030304" pitchFamily="18" charset="0"/>
              </a:rPr>
              <a:t>Rev</a:t>
            </a:r>
            <a:r>
              <a:rPr lang="cs-CZ" sz="1300" b="0" i="1" dirty="0" smtClean="0">
                <a:latin typeface="Book Antiqua" panose="02040602050305030304" pitchFamily="18" charset="0"/>
              </a:rPr>
              <a:t>. </a:t>
            </a:r>
            <a:r>
              <a:rPr lang="cs-CZ" sz="1300" b="0" dirty="0" smtClean="0">
                <a:latin typeface="Book Antiqua" panose="02040602050305030304" pitchFamily="18" charset="0"/>
              </a:rPr>
              <a:t>93, 99 (1954)</a:t>
            </a:r>
          </a:p>
          <a:p>
            <a:pPr algn="r" eaLnBrk="1" hangingPunct="1"/>
            <a:r>
              <a:rPr lang="cs-CZ" sz="1300" b="0" dirty="0" smtClean="0">
                <a:latin typeface="Book Antiqua" panose="02040602050305030304" pitchFamily="18" charset="0"/>
              </a:rPr>
              <a:t>K. </a:t>
            </a:r>
            <a:r>
              <a:rPr lang="cs-CZ" sz="1300" b="0" dirty="0" err="1" smtClean="0">
                <a:latin typeface="Book Antiqua" panose="02040602050305030304" pitchFamily="18" charset="0"/>
              </a:rPr>
              <a:t>Hepp</a:t>
            </a:r>
            <a:r>
              <a:rPr lang="cs-CZ" sz="1300" b="0" dirty="0" smtClean="0">
                <a:latin typeface="Book Antiqua" panose="02040602050305030304" pitchFamily="18" charset="0"/>
              </a:rPr>
              <a:t>, E. </a:t>
            </a:r>
            <a:r>
              <a:rPr lang="cs-CZ" sz="1300" b="0" dirty="0" err="1" smtClean="0">
                <a:latin typeface="Book Antiqua" panose="02040602050305030304" pitchFamily="18" charset="0"/>
              </a:rPr>
              <a:t>Lieb</a:t>
            </a:r>
            <a:r>
              <a:rPr lang="cs-CZ" sz="1300" b="0" dirty="0" smtClean="0">
                <a:latin typeface="Book Antiqua" panose="02040602050305030304" pitchFamily="18" charset="0"/>
              </a:rPr>
              <a:t>, </a:t>
            </a:r>
            <a:r>
              <a:rPr lang="cs-CZ" sz="1300" b="0" i="1" dirty="0" smtClean="0">
                <a:latin typeface="Book Antiqua" panose="02040602050305030304" pitchFamily="18" charset="0"/>
              </a:rPr>
              <a:t>Ann. </a:t>
            </a:r>
            <a:r>
              <a:rPr lang="cs-CZ" sz="1300" b="0" i="1" dirty="0" err="1" smtClean="0">
                <a:latin typeface="Book Antiqua" panose="02040602050305030304" pitchFamily="18" charset="0"/>
              </a:rPr>
              <a:t>Phys</a:t>
            </a:r>
            <a:r>
              <a:rPr lang="cs-CZ" sz="1300" b="0" i="1" dirty="0" smtClean="0">
                <a:latin typeface="Book Antiqua" panose="02040602050305030304" pitchFamily="18" charset="0"/>
              </a:rPr>
              <a:t>. </a:t>
            </a:r>
            <a:r>
              <a:rPr lang="cs-CZ" sz="1300" b="0" dirty="0" smtClean="0">
                <a:latin typeface="Book Antiqua" panose="02040602050305030304" pitchFamily="18" charset="0"/>
              </a:rPr>
              <a:t>76, 360 (1973)</a:t>
            </a:r>
            <a:endParaRPr lang="cs-CZ" sz="1300" b="0" i="1" dirty="0">
              <a:latin typeface="Book Antiqua" panose="02040602050305030304" pitchFamily="18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843566" y="2164548"/>
            <a:ext cx="3821944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cs-CZ" sz="1500" dirty="0" smtClean="0">
                <a:latin typeface="Symbol" panose="05050102010706020507" pitchFamily="18" charset="2"/>
              </a:rPr>
              <a:t>d</a:t>
            </a:r>
            <a:r>
              <a:rPr lang="cs-CZ" sz="1500" dirty="0" smtClean="0">
                <a:latin typeface="Trebuchet MS" pitchFamily="34" charset="0"/>
              </a:rPr>
              <a:t> </a:t>
            </a:r>
            <a:r>
              <a:rPr lang="en-GB" sz="1500" dirty="0" smtClean="0">
                <a:latin typeface="Trebuchet MS" pitchFamily="34" charset="0"/>
              </a:rPr>
              <a:t>= 0: </a:t>
            </a:r>
            <a:r>
              <a:rPr lang="en-GB" sz="1500" dirty="0" err="1" smtClean="0">
                <a:latin typeface="Trebuchet MS" pitchFamily="34" charset="0"/>
              </a:rPr>
              <a:t>integrable</a:t>
            </a:r>
            <a:r>
              <a:rPr lang="en-GB" sz="1500" dirty="0" smtClean="0">
                <a:latin typeface="Trebuchet MS" pitchFamily="34" charset="0"/>
              </a:rPr>
              <a:t> (</a:t>
            </a:r>
            <a:r>
              <a:rPr lang="en-GB" sz="1500" dirty="0" err="1" smtClean="0">
                <a:latin typeface="Trebuchet MS" pitchFamily="34" charset="0"/>
              </a:rPr>
              <a:t>Tavis</a:t>
            </a:r>
            <a:r>
              <a:rPr lang="en-GB" sz="1500" dirty="0" smtClean="0">
                <a:latin typeface="Trebuchet MS" pitchFamily="34" charset="0"/>
              </a:rPr>
              <a:t>-Cummings) regime</a:t>
            </a:r>
          </a:p>
          <a:p>
            <a:pPr>
              <a:spcAft>
                <a:spcPts val="200"/>
              </a:spcAft>
            </a:pPr>
            <a:r>
              <a:rPr lang="en-GB" sz="1500" dirty="0" smtClean="0">
                <a:latin typeface="Symbol" panose="05050102010706020507" pitchFamily="18" charset="2"/>
              </a:rPr>
              <a:t>d</a:t>
            </a:r>
            <a:r>
              <a:rPr lang="en-GB" sz="1500" dirty="0" smtClean="0">
                <a:latin typeface="Trebuchet MS" pitchFamily="34" charset="0"/>
              </a:rPr>
              <a:t> = 1: </a:t>
            </a:r>
            <a:r>
              <a:rPr lang="en-GB" sz="1500" dirty="0" err="1" smtClean="0">
                <a:latin typeface="Trebuchet MS" pitchFamily="34" charset="0"/>
              </a:rPr>
              <a:t>nonintegrable</a:t>
            </a:r>
            <a:r>
              <a:rPr lang="en-GB" sz="1500" dirty="0" smtClean="0">
                <a:latin typeface="Trebuchet MS" pitchFamily="34" charset="0"/>
              </a:rPr>
              <a:t> (</a:t>
            </a:r>
            <a:r>
              <a:rPr lang="en-GB" sz="1500" dirty="0" err="1" smtClean="0">
                <a:latin typeface="Trebuchet MS" pitchFamily="34" charset="0"/>
              </a:rPr>
              <a:t>Dicke</a:t>
            </a:r>
            <a:r>
              <a:rPr lang="en-GB" sz="1500" dirty="0" smtClean="0">
                <a:latin typeface="Trebuchet MS" pitchFamily="34" charset="0"/>
              </a:rPr>
              <a:t>) regime</a:t>
            </a:r>
            <a:endParaRPr lang="cs-CZ" sz="1500" dirty="0" smtClean="0">
              <a:latin typeface="Trebuchet MS" pitchFamily="34" charset="0"/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665" y="1429062"/>
            <a:ext cx="5975033" cy="6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82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Přímá spojnice 1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3084483" y="6513634"/>
            <a:ext cx="583901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300" b="0" dirty="0" smtClean="0">
                <a:latin typeface="Book Antiqua" panose="02040602050305030304" pitchFamily="18" charset="0"/>
              </a:rPr>
              <a:t>M. </a:t>
            </a:r>
            <a:r>
              <a:rPr lang="en-GB" sz="1300" b="0" dirty="0" err="1" smtClean="0">
                <a:latin typeface="Book Antiqua" panose="02040602050305030304" pitchFamily="18" charset="0"/>
              </a:rPr>
              <a:t>Kloc</a:t>
            </a:r>
            <a:r>
              <a:rPr lang="en-GB" sz="1300" b="0" dirty="0" smtClean="0">
                <a:latin typeface="Book Antiqua" panose="02040602050305030304" pitchFamily="18" charset="0"/>
              </a:rPr>
              <a:t>, P. </a:t>
            </a:r>
            <a:r>
              <a:rPr lang="en-GB" sz="1300" b="0" dirty="0" err="1" smtClean="0">
                <a:latin typeface="Book Antiqua" panose="02040602050305030304" pitchFamily="18" charset="0"/>
              </a:rPr>
              <a:t>Str</a:t>
            </a:r>
            <a:r>
              <a:rPr lang="cs-CZ" sz="1300" b="0" dirty="0" err="1" smtClean="0">
                <a:latin typeface="Book Antiqua" panose="02040602050305030304" pitchFamily="18" charset="0"/>
              </a:rPr>
              <a:t>ánský</a:t>
            </a:r>
            <a:r>
              <a:rPr lang="cs-CZ" sz="1300" b="0" dirty="0" smtClean="0">
                <a:latin typeface="Book Antiqua" panose="02040602050305030304" pitchFamily="18" charset="0"/>
              </a:rPr>
              <a:t>, P. Cejnar, </a:t>
            </a:r>
            <a:r>
              <a:rPr lang="cs-CZ" sz="1300" b="0" dirty="0" err="1" smtClean="0">
                <a:latin typeface="Book Antiqua" panose="02040602050305030304" pitchFamily="18" charset="0"/>
              </a:rPr>
              <a:t>submitted</a:t>
            </a:r>
            <a:r>
              <a:rPr lang="cs-CZ" sz="1300" b="0" dirty="0" smtClean="0">
                <a:latin typeface="Book Antiqua" panose="02040602050305030304" pitchFamily="18" charset="0"/>
              </a:rPr>
              <a:t> to </a:t>
            </a:r>
            <a:r>
              <a:rPr lang="cs-CZ" sz="1300" b="0" i="1" dirty="0" smtClean="0">
                <a:latin typeface="Book Antiqua" panose="02040602050305030304" pitchFamily="18" charset="0"/>
              </a:rPr>
              <a:t>Ann. </a:t>
            </a:r>
            <a:r>
              <a:rPr lang="cs-CZ" sz="1300" b="0" i="1" dirty="0" err="1" smtClean="0">
                <a:latin typeface="Book Antiqua" panose="02040602050305030304" pitchFamily="18" charset="0"/>
              </a:rPr>
              <a:t>Phys</a:t>
            </a:r>
            <a:r>
              <a:rPr lang="cs-CZ" sz="1300" b="0" i="1" dirty="0" smtClean="0">
                <a:latin typeface="Book Antiqua" panose="02040602050305030304" pitchFamily="18" charset="0"/>
              </a:rPr>
              <a:t>.</a:t>
            </a:r>
            <a:endParaRPr lang="cs-CZ" sz="1300" b="0" dirty="0">
              <a:latin typeface="Book Antiqua" panose="02040602050305030304" pitchFamily="18" charset="0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761641" y="314182"/>
            <a:ext cx="788359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sz="3200" b="0" u="sng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Example</a:t>
            </a:r>
            <a:r>
              <a:rPr lang="en-GB" sz="3200" b="0" u="sng" dirty="0">
                <a:solidFill>
                  <a:srgbClr val="CC3300"/>
                </a:solidFill>
                <a:latin typeface="Trebuchet MS" panose="020B0603020202020204" pitchFamily="34" charset="0"/>
              </a:rPr>
              <a:t> </a:t>
            </a:r>
            <a:r>
              <a:rPr lang="en-GB" sz="3200" b="0" u="sng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1:</a:t>
            </a:r>
            <a:r>
              <a:rPr lang="en-GB" sz="2400" b="0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 </a:t>
            </a:r>
            <a:r>
              <a:rPr lang="en-GB" sz="2400" b="0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Dicke</a:t>
            </a:r>
            <a:r>
              <a:rPr lang="en-GB" sz="2400" b="0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 model of </a:t>
            </a:r>
            <a:r>
              <a:rPr lang="en-GB" sz="2400" b="0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superradiance</a:t>
            </a:r>
            <a:endParaRPr lang="en-US" sz="2400" b="0" dirty="0">
              <a:solidFill>
                <a:srgbClr val="CC3300"/>
              </a:solidFill>
              <a:latin typeface="Trebuchet MS" panose="020B0603020202020204" pitchFamily="34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824249" y="1022435"/>
            <a:ext cx="7294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dirty="0" smtClean="0">
                <a:latin typeface="Trebuchet MS" pitchFamily="34" charset="0"/>
              </a:rPr>
              <a:t>- interaction of a </a:t>
            </a:r>
            <a:r>
              <a:rPr lang="en-GB" sz="1600" b="1" dirty="0" smtClean="0">
                <a:latin typeface="Trebuchet MS" pitchFamily="34" charset="0"/>
              </a:rPr>
              <a:t>single-mode bosonic field</a:t>
            </a:r>
            <a:r>
              <a:rPr lang="en-GB" sz="1600" dirty="0" smtClean="0">
                <a:latin typeface="Trebuchet MS" pitchFamily="34" charset="0"/>
              </a:rPr>
              <a:t> with a </a:t>
            </a:r>
            <a:r>
              <a:rPr lang="en-GB" sz="1600" b="1" dirty="0" smtClean="0">
                <a:latin typeface="Trebuchet MS" pitchFamily="34" charset="0"/>
              </a:rPr>
              <a:t>chain of two-level atoms</a:t>
            </a: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4349416" y="2046282"/>
            <a:ext cx="456556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1300" b="0" dirty="0" err="1" smtClean="0">
                <a:latin typeface="Book Antiqua" panose="02040602050305030304" pitchFamily="18" charset="0"/>
              </a:rPr>
              <a:t>R.H</a:t>
            </a:r>
            <a:r>
              <a:rPr lang="cs-CZ" sz="1300" b="0" dirty="0" smtClean="0">
                <a:latin typeface="Book Antiqua" panose="02040602050305030304" pitchFamily="18" charset="0"/>
              </a:rPr>
              <a:t>, </a:t>
            </a:r>
            <a:r>
              <a:rPr lang="cs-CZ" sz="1300" b="0" dirty="0" err="1" smtClean="0">
                <a:latin typeface="Book Antiqua" panose="02040602050305030304" pitchFamily="18" charset="0"/>
              </a:rPr>
              <a:t>Dicke</a:t>
            </a:r>
            <a:r>
              <a:rPr lang="cs-CZ" sz="1300" b="0" dirty="0" smtClean="0">
                <a:latin typeface="Book Antiqua" panose="02040602050305030304" pitchFamily="18" charset="0"/>
              </a:rPr>
              <a:t>, </a:t>
            </a:r>
            <a:r>
              <a:rPr lang="cs-CZ" sz="1300" b="0" i="1" dirty="0" err="1" smtClean="0">
                <a:latin typeface="Book Antiqua" panose="02040602050305030304" pitchFamily="18" charset="0"/>
              </a:rPr>
              <a:t>Phys</a:t>
            </a:r>
            <a:r>
              <a:rPr lang="cs-CZ" sz="1300" b="0" i="1" dirty="0" smtClean="0">
                <a:latin typeface="Book Antiqua" panose="02040602050305030304" pitchFamily="18" charset="0"/>
              </a:rPr>
              <a:t>. </a:t>
            </a:r>
            <a:r>
              <a:rPr lang="cs-CZ" sz="1300" b="0" i="1" dirty="0" err="1" smtClean="0">
                <a:latin typeface="Book Antiqua" panose="02040602050305030304" pitchFamily="18" charset="0"/>
              </a:rPr>
              <a:t>Rev</a:t>
            </a:r>
            <a:r>
              <a:rPr lang="cs-CZ" sz="1300" b="0" i="1" dirty="0" smtClean="0">
                <a:latin typeface="Book Antiqua" panose="02040602050305030304" pitchFamily="18" charset="0"/>
              </a:rPr>
              <a:t>. </a:t>
            </a:r>
            <a:r>
              <a:rPr lang="cs-CZ" sz="1300" b="0" dirty="0" smtClean="0">
                <a:latin typeface="Book Antiqua" panose="02040602050305030304" pitchFamily="18" charset="0"/>
              </a:rPr>
              <a:t>93, 99 (1954)</a:t>
            </a:r>
          </a:p>
          <a:p>
            <a:pPr algn="r" eaLnBrk="1" hangingPunct="1"/>
            <a:r>
              <a:rPr lang="cs-CZ" sz="1300" b="0" dirty="0" smtClean="0">
                <a:latin typeface="Book Antiqua" panose="02040602050305030304" pitchFamily="18" charset="0"/>
              </a:rPr>
              <a:t>K. </a:t>
            </a:r>
            <a:r>
              <a:rPr lang="cs-CZ" sz="1300" b="0" dirty="0" err="1" smtClean="0">
                <a:latin typeface="Book Antiqua" panose="02040602050305030304" pitchFamily="18" charset="0"/>
              </a:rPr>
              <a:t>Hepp</a:t>
            </a:r>
            <a:r>
              <a:rPr lang="cs-CZ" sz="1300" b="0" dirty="0" smtClean="0">
                <a:latin typeface="Book Antiqua" panose="02040602050305030304" pitchFamily="18" charset="0"/>
              </a:rPr>
              <a:t>, E. </a:t>
            </a:r>
            <a:r>
              <a:rPr lang="cs-CZ" sz="1300" b="0" dirty="0" err="1" smtClean="0">
                <a:latin typeface="Book Antiqua" panose="02040602050305030304" pitchFamily="18" charset="0"/>
              </a:rPr>
              <a:t>Lieb</a:t>
            </a:r>
            <a:r>
              <a:rPr lang="cs-CZ" sz="1300" b="0" dirty="0" smtClean="0">
                <a:latin typeface="Book Antiqua" panose="02040602050305030304" pitchFamily="18" charset="0"/>
              </a:rPr>
              <a:t>, </a:t>
            </a:r>
            <a:r>
              <a:rPr lang="cs-CZ" sz="1300" b="0" i="1" dirty="0" smtClean="0">
                <a:latin typeface="Book Antiqua" panose="02040602050305030304" pitchFamily="18" charset="0"/>
              </a:rPr>
              <a:t>Ann. </a:t>
            </a:r>
            <a:r>
              <a:rPr lang="cs-CZ" sz="1300" b="0" i="1" dirty="0" err="1" smtClean="0">
                <a:latin typeface="Book Antiqua" panose="02040602050305030304" pitchFamily="18" charset="0"/>
              </a:rPr>
              <a:t>Phys</a:t>
            </a:r>
            <a:r>
              <a:rPr lang="cs-CZ" sz="1300" b="0" i="1" dirty="0" smtClean="0">
                <a:latin typeface="Book Antiqua" panose="02040602050305030304" pitchFamily="18" charset="0"/>
              </a:rPr>
              <a:t>. </a:t>
            </a:r>
            <a:r>
              <a:rPr lang="cs-CZ" sz="1300" b="0" dirty="0" smtClean="0">
                <a:latin typeface="Book Antiqua" panose="02040602050305030304" pitchFamily="18" charset="0"/>
              </a:rPr>
              <a:t>76, 360 (1973)</a:t>
            </a:r>
            <a:endParaRPr lang="cs-CZ" sz="1300" b="0" i="1" dirty="0">
              <a:latin typeface="Book Antiqua" panose="02040602050305030304" pitchFamily="18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843566" y="2164548"/>
            <a:ext cx="3821944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cs-CZ" sz="1500" dirty="0" smtClean="0">
                <a:latin typeface="Symbol" panose="05050102010706020507" pitchFamily="18" charset="2"/>
              </a:rPr>
              <a:t>d</a:t>
            </a:r>
            <a:r>
              <a:rPr lang="cs-CZ" sz="1500" dirty="0" smtClean="0">
                <a:latin typeface="Trebuchet MS" pitchFamily="34" charset="0"/>
              </a:rPr>
              <a:t> </a:t>
            </a:r>
            <a:r>
              <a:rPr lang="en-GB" sz="1500" dirty="0" smtClean="0">
                <a:latin typeface="Trebuchet MS" pitchFamily="34" charset="0"/>
              </a:rPr>
              <a:t>= 0: </a:t>
            </a:r>
            <a:r>
              <a:rPr lang="en-GB" sz="1500" dirty="0" err="1" smtClean="0">
                <a:latin typeface="Trebuchet MS" pitchFamily="34" charset="0"/>
              </a:rPr>
              <a:t>integrable</a:t>
            </a:r>
            <a:r>
              <a:rPr lang="en-GB" sz="1500" dirty="0" smtClean="0">
                <a:latin typeface="Trebuchet MS" pitchFamily="34" charset="0"/>
              </a:rPr>
              <a:t> (</a:t>
            </a:r>
            <a:r>
              <a:rPr lang="en-GB" sz="1500" dirty="0" err="1" smtClean="0">
                <a:latin typeface="Trebuchet MS" pitchFamily="34" charset="0"/>
              </a:rPr>
              <a:t>Tavis</a:t>
            </a:r>
            <a:r>
              <a:rPr lang="en-GB" sz="1500" dirty="0" smtClean="0">
                <a:latin typeface="Trebuchet MS" pitchFamily="34" charset="0"/>
              </a:rPr>
              <a:t>-Cummings) regime</a:t>
            </a:r>
          </a:p>
          <a:p>
            <a:pPr>
              <a:spcAft>
                <a:spcPts val="200"/>
              </a:spcAft>
            </a:pPr>
            <a:r>
              <a:rPr lang="en-GB" sz="1500" dirty="0" smtClean="0">
                <a:latin typeface="Symbol" panose="05050102010706020507" pitchFamily="18" charset="2"/>
              </a:rPr>
              <a:t>d</a:t>
            </a:r>
            <a:r>
              <a:rPr lang="en-GB" sz="1500" dirty="0" smtClean="0">
                <a:latin typeface="Trebuchet MS" pitchFamily="34" charset="0"/>
              </a:rPr>
              <a:t> = 1: </a:t>
            </a:r>
            <a:r>
              <a:rPr lang="en-GB" sz="1500" dirty="0" err="1" smtClean="0">
                <a:latin typeface="Trebuchet MS" pitchFamily="34" charset="0"/>
              </a:rPr>
              <a:t>nonintegrable</a:t>
            </a:r>
            <a:r>
              <a:rPr lang="en-GB" sz="1500" dirty="0" smtClean="0">
                <a:latin typeface="Trebuchet MS" pitchFamily="34" charset="0"/>
              </a:rPr>
              <a:t> (</a:t>
            </a:r>
            <a:r>
              <a:rPr lang="en-GB" sz="1500" dirty="0" err="1" smtClean="0">
                <a:latin typeface="Trebuchet MS" pitchFamily="34" charset="0"/>
              </a:rPr>
              <a:t>Dicke</a:t>
            </a:r>
            <a:r>
              <a:rPr lang="en-GB" sz="1500" dirty="0" smtClean="0">
                <a:latin typeface="Trebuchet MS" pitchFamily="34" charset="0"/>
              </a:rPr>
              <a:t>) regime</a:t>
            </a:r>
            <a:endParaRPr lang="cs-CZ" sz="1500" dirty="0" smtClean="0">
              <a:latin typeface="Trebuchet MS" pitchFamily="34" charset="0"/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665" y="1429062"/>
            <a:ext cx="5975033" cy="6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04" y="3190832"/>
            <a:ext cx="6548581" cy="323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4248" y="2826327"/>
            <a:ext cx="7636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solidFill>
                  <a:srgbClr val="C00000"/>
                </a:solidFill>
                <a:latin typeface="Trebuchet MS" pitchFamily="34" charset="0"/>
              </a:rPr>
              <a:t>Nonintegrability</a:t>
            </a:r>
            <a:r>
              <a:rPr lang="en-GB" sz="1600" dirty="0" smtClean="0">
                <a:solidFill>
                  <a:srgbClr val="C00000"/>
                </a:solidFill>
                <a:latin typeface="Trebuchet MS" pitchFamily="34" charset="0"/>
              </a:rPr>
              <a:t> </a:t>
            </a:r>
            <a:r>
              <a:rPr lang="en-GB" sz="1600" dirty="0" smtClean="0">
                <a:latin typeface="Trebuchet MS" pitchFamily="34" charset="0"/>
              </a:rPr>
              <a:t>– allows one to study connection between the </a:t>
            </a:r>
            <a:r>
              <a:rPr lang="en-GB" sz="1600" dirty="0" err="1" smtClean="0">
                <a:latin typeface="Trebuchet MS" pitchFamily="34" charset="0"/>
              </a:rPr>
              <a:t>ESQPTs</a:t>
            </a:r>
            <a:r>
              <a:rPr lang="en-GB" sz="1600" dirty="0" smtClean="0">
                <a:latin typeface="Trebuchet MS" pitchFamily="34" charset="0"/>
              </a:rPr>
              <a:t> and </a:t>
            </a:r>
            <a:r>
              <a:rPr lang="en-GB" sz="1600" dirty="0" smtClean="0">
                <a:solidFill>
                  <a:srgbClr val="FF0000"/>
                </a:solidFill>
                <a:latin typeface="Trebuchet MS" pitchFamily="34" charset="0"/>
              </a:rPr>
              <a:t>chaos</a:t>
            </a:r>
            <a:endParaRPr lang="cs-CZ" sz="1600" dirty="0" smtClean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396971" y="5400083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00B4"/>
                </a:solidFill>
                <a:latin typeface="Trebuchet MS" pitchFamily="34" charset="0"/>
              </a:rPr>
              <a:t>chaotic</a:t>
            </a:r>
            <a:endParaRPr lang="cs-CZ" sz="1600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7360026" y="3574138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00B4"/>
                </a:solidFill>
                <a:latin typeface="Trebuchet MS" pitchFamily="34" charset="0"/>
              </a:rPr>
              <a:t>regular</a:t>
            </a:r>
            <a:endParaRPr lang="cs-CZ" sz="1600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1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755576" y="332656"/>
            <a:ext cx="3478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en-GB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b) Level f</a:t>
            </a:r>
            <a:r>
              <a:rPr lang="cs-CZ" sz="3200" u="sng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low</a:t>
            </a:r>
            <a:r>
              <a:rPr lang="cs-CZ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</a:t>
            </a:r>
            <a:r>
              <a:rPr lang="cs-CZ" sz="3200" u="sng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rate</a:t>
            </a:r>
            <a:endParaRPr lang="cs-CZ" sz="3200" u="sng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>
            <a:off x="1593172" y="1242292"/>
            <a:ext cx="4188042" cy="2846752"/>
            <a:chOff x="1120612" y="1538901"/>
            <a:chExt cx="5460491" cy="3424296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612" y="1538901"/>
              <a:ext cx="5460491" cy="342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" name="Skupina 33"/>
            <p:cNvGrpSpPr/>
            <p:nvPr/>
          </p:nvGrpSpPr>
          <p:grpSpPr>
            <a:xfrm>
              <a:off x="2620851" y="2376152"/>
              <a:ext cx="2453425" cy="1313645"/>
              <a:chOff x="2620851" y="2376152"/>
              <a:chExt cx="2453425" cy="1313645"/>
            </a:xfrm>
          </p:grpSpPr>
          <p:sp>
            <p:nvSpPr>
              <p:cNvPr id="35" name="Volný tvar 34"/>
              <p:cNvSpPr/>
              <p:nvPr/>
            </p:nvSpPr>
            <p:spPr>
              <a:xfrm>
                <a:off x="3844344" y="2382592"/>
                <a:ext cx="1229932" cy="1307205"/>
              </a:xfrm>
              <a:custGeom>
                <a:avLst/>
                <a:gdLst>
                  <a:gd name="connsiteX0" fmla="*/ 0 w 1229932"/>
                  <a:gd name="connsiteY0" fmla="*/ 1307205 h 1307205"/>
                  <a:gd name="connsiteX1" fmla="*/ 199622 w 1229932"/>
                  <a:gd name="connsiteY1" fmla="*/ 1068946 h 1307205"/>
                  <a:gd name="connsiteX2" fmla="*/ 482957 w 1229932"/>
                  <a:gd name="connsiteY2" fmla="*/ 740535 h 1307205"/>
                  <a:gd name="connsiteX3" fmla="*/ 708338 w 1229932"/>
                  <a:gd name="connsiteY3" fmla="*/ 495836 h 1307205"/>
                  <a:gd name="connsiteX4" fmla="*/ 927279 w 1229932"/>
                  <a:gd name="connsiteY4" fmla="*/ 270456 h 1307205"/>
                  <a:gd name="connsiteX5" fmla="*/ 1101143 w 1229932"/>
                  <a:gd name="connsiteY5" fmla="*/ 96591 h 1307205"/>
                  <a:gd name="connsiteX6" fmla="*/ 1229932 w 1229932"/>
                  <a:gd name="connsiteY6" fmla="*/ 0 h 1307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9932" h="1307205">
                    <a:moveTo>
                      <a:pt x="0" y="1307205"/>
                    </a:moveTo>
                    <a:cubicBezTo>
                      <a:pt x="59564" y="1235298"/>
                      <a:pt x="119129" y="1163391"/>
                      <a:pt x="199622" y="1068946"/>
                    </a:cubicBezTo>
                    <a:cubicBezTo>
                      <a:pt x="280115" y="974501"/>
                      <a:pt x="398171" y="836053"/>
                      <a:pt x="482957" y="740535"/>
                    </a:cubicBezTo>
                    <a:cubicBezTo>
                      <a:pt x="567743" y="645017"/>
                      <a:pt x="634284" y="574182"/>
                      <a:pt x="708338" y="495836"/>
                    </a:cubicBezTo>
                    <a:cubicBezTo>
                      <a:pt x="782392" y="417490"/>
                      <a:pt x="861812" y="336997"/>
                      <a:pt x="927279" y="270456"/>
                    </a:cubicBezTo>
                    <a:cubicBezTo>
                      <a:pt x="992747" y="203915"/>
                      <a:pt x="1050701" y="141667"/>
                      <a:pt x="1101143" y="96591"/>
                    </a:cubicBezTo>
                    <a:cubicBezTo>
                      <a:pt x="1151585" y="51515"/>
                      <a:pt x="1190758" y="25757"/>
                      <a:pt x="1229932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" name="Volný tvar 35"/>
              <p:cNvSpPr/>
              <p:nvPr/>
            </p:nvSpPr>
            <p:spPr>
              <a:xfrm flipH="1">
                <a:off x="2627290" y="2382591"/>
                <a:ext cx="1221455" cy="1307205"/>
              </a:xfrm>
              <a:custGeom>
                <a:avLst/>
                <a:gdLst>
                  <a:gd name="connsiteX0" fmla="*/ 0 w 1229932"/>
                  <a:gd name="connsiteY0" fmla="*/ 1307205 h 1307205"/>
                  <a:gd name="connsiteX1" fmla="*/ 199622 w 1229932"/>
                  <a:gd name="connsiteY1" fmla="*/ 1068946 h 1307205"/>
                  <a:gd name="connsiteX2" fmla="*/ 482957 w 1229932"/>
                  <a:gd name="connsiteY2" fmla="*/ 740535 h 1307205"/>
                  <a:gd name="connsiteX3" fmla="*/ 708338 w 1229932"/>
                  <a:gd name="connsiteY3" fmla="*/ 495836 h 1307205"/>
                  <a:gd name="connsiteX4" fmla="*/ 927279 w 1229932"/>
                  <a:gd name="connsiteY4" fmla="*/ 270456 h 1307205"/>
                  <a:gd name="connsiteX5" fmla="*/ 1101143 w 1229932"/>
                  <a:gd name="connsiteY5" fmla="*/ 96591 h 1307205"/>
                  <a:gd name="connsiteX6" fmla="*/ 1229932 w 1229932"/>
                  <a:gd name="connsiteY6" fmla="*/ 0 h 1307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9932" h="1307205">
                    <a:moveTo>
                      <a:pt x="0" y="1307205"/>
                    </a:moveTo>
                    <a:cubicBezTo>
                      <a:pt x="59564" y="1235298"/>
                      <a:pt x="119129" y="1163391"/>
                      <a:pt x="199622" y="1068946"/>
                    </a:cubicBezTo>
                    <a:cubicBezTo>
                      <a:pt x="280115" y="974501"/>
                      <a:pt x="398171" y="836053"/>
                      <a:pt x="482957" y="740535"/>
                    </a:cubicBezTo>
                    <a:cubicBezTo>
                      <a:pt x="567743" y="645017"/>
                      <a:pt x="634284" y="574182"/>
                      <a:pt x="708338" y="495836"/>
                    </a:cubicBezTo>
                    <a:cubicBezTo>
                      <a:pt x="782392" y="417490"/>
                      <a:pt x="861812" y="336997"/>
                      <a:pt x="927279" y="270456"/>
                    </a:cubicBezTo>
                    <a:cubicBezTo>
                      <a:pt x="992747" y="203915"/>
                      <a:pt x="1050701" y="141667"/>
                      <a:pt x="1101143" y="96591"/>
                    </a:cubicBezTo>
                    <a:cubicBezTo>
                      <a:pt x="1151585" y="51515"/>
                      <a:pt x="1190758" y="25757"/>
                      <a:pt x="1229932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" name="Volný tvar 36"/>
              <p:cNvSpPr/>
              <p:nvPr/>
            </p:nvSpPr>
            <p:spPr>
              <a:xfrm>
                <a:off x="2620851" y="2376152"/>
                <a:ext cx="2453425" cy="220179"/>
              </a:xfrm>
              <a:custGeom>
                <a:avLst/>
                <a:gdLst>
                  <a:gd name="connsiteX0" fmla="*/ 0 w 2453425"/>
                  <a:gd name="connsiteY0" fmla="*/ 0 h 220179"/>
                  <a:gd name="connsiteX1" fmla="*/ 321972 w 2453425"/>
                  <a:gd name="connsiteY1" fmla="*/ 122349 h 220179"/>
                  <a:gd name="connsiteX2" fmla="*/ 553791 w 2453425"/>
                  <a:gd name="connsiteY2" fmla="*/ 186744 h 220179"/>
                  <a:gd name="connsiteX3" fmla="*/ 772732 w 2453425"/>
                  <a:gd name="connsiteY3" fmla="*/ 212502 h 220179"/>
                  <a:gd name="connsiteX4" fmla="*/ 1081825 w 2453425"/>
                  <a:gd name="connsiteY4" fmla="*/ 218941 h 220179"/>
                  <a:gd name="connsiteX5" fmla="*/ 1397357 w 2453425"/>
                  <a:gd name="connsiteY5" fmla="*/ 218941 h 220179"/>
                  <a:gd name="connsiteX6" fmla="*/ 1732208 w 2453425"/>
                  <a:gd name="connsiteY6" fmla="*/ 206062 h 220179"/>
                  <a:gd name="connsiteX7" fmla="*/ 2105695 w 2453425"/>
                  <a:gd name="connsiteY7" fmla="*/ 135228 h 220179"/>
                  <a:gd name="connsiteX8" fmla="*/ 2324636 w 2453425"/>
                  <a:gd name="connsiteY8" fmla="*/ 57955 h 220179"/>
                  <a:gd name="connsiteX9" fmla="*/ 2453425 w 2453425"/>
                  <a:gd name="connsiteY9" fmla="*/ 6440 h 22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53425" h="220179">
                    <a:moveTo>
                      <a:pt x="0" y="0"/>
                    </a:moveTo>
                    <a:cubicBezTo>
                      <a:pt x="114837" y="45612"/>
                      <a:pt x="229674" y="91225"/>
                      <a:pt x="321972" y="122349"/>
                    </a:cubicBezTo>
                    <a:cubicBezTo>
                      <a:pt x="414271" y="153473"/>
                      <a:pt x="478664" y="171719"/>
                      <a:pt x="553791" y="186744"/>
                    </a:cubicBezTo>
                    <a:cubicBezTo>
                      <a:pt x="628918" y="201769"/>
                      <a:pt x="684726" y="207136"/>
                      <a:pt x="772732" y="212502"/>
                    </a:cubicBezTo>
                    <a:cubicBezTo>
                      <a:pt x="860738" y="217868"/>
                      <a:pt x="977721" y="217868"/>
                      <a:pt x="1081825" y="218941"/>
                    </a:cubicBezTo>
                    <a:cubicBezTo>
                      <a:pt x="1185929" y="220014"/>
                      <a:pt x="1288960" y="221087"/>
                      <a:pt x="1397357" y="218941"/>
                    </a:cubicBezTo>
                    <a:cubicBezTo>
                      <a:pt x="1505754" y="216795"/>
                      <a:pt x="1614152" y="220014"/>
                      <a:pt x="1732208" y="206062"/>
                    </a:cubicBezTo>
                    <a:cubicBezTo>
                      <a:pt x="1850264" y="192110"/>
                      <a:pt x="2006957" y="159913"/>
                      <a:pt x="2105695" y="135228"/>
                    </a:cubicBezTo>
                    <a:cubicBezTo>
                      <a:pt x="2204433" y="110544"/>
                      <a:pt x="2266681" y="79420"/>
                      <a:pt x="2324636" y="57955"/>
                    </a:cubicBezTo>
                    <a:cubicBezTo>
                      <a:pt x="2382591" y="36490"/>
                      <a:pt x="2418008" y="21465"/>
                      <a:pt x="2453425" y="644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8" name="Přímá spojnice se šipkou 37"/>
            <p:cNvCxnSpPr/>
            <p:nvPr/>
          </p:nvCxnSpPr>
          <p:spPr>
            <a:xfrm flipV="1">
              <a:off x="3161763" y="3317650"/>
              <a:ext cx="366923" cy="410784"/>
            </a:xfrm>
            <a:prstGeom prst="straightConnector1">
              <a:avLst/>
            </a:prstGeom>
            <a:ln w="25400">
              <a:solidFill>
                <a:srgbClr val="33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se šipkou 38"/>
            <p:cNvCxnSpPr/>
            <p:nvPr/>
          </p:nvCxnSpPr>
          <p:spPr>
            <a:xfrm>
              <a:off x="3537852" y="3309713"/>
              <a:ext cx="628463" cy="0"/>
            </a:xfrm>
            <a:prstGeom prst="straightConnector1">
              <a:avLst/>
            </a:prstGeom>
            <a:ln w="25400">
              <a:solidFill>
                <a:srgbClr val="339933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se šipkou 39"/>
            <p:cNvCxnSpPr/>
            <p:nvPr/>
          </p:nvCxnSpPr>
          <p:spPr>
            <a:xfrm>
              <a:off x="4166315" y="3309966"/>
              <a:ext cx="343654" cy="412482"/>
            </a:xfrm>
            <a:prstGeom prst="straightConnector1">
              <a:avLst/>
            </a:prstGeom>
            <a:ln w="25400">
              <a:solidFill>
                <a:srgbClr val="339933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Přímá spojnice se šipkou 43"/>
          <p:cNvCxnSpPr/>
          <p:nvPr/>
        </p:nvCxnSpPr>
        <p:spPr>
          <a:xfrm flipV="1">
            <a:off x="1036797" y="2029854"/>
            <a:ext cx="0" cy="18430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473983" y="1393883"/>
                <a:ext cx="1125628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i="1" dirty="0" smtClean="0">
                    <a:latin typeface="Trebuchet MS" pitchFamily="34" charset="0"/>
                  </a:rPr>
                  <a:t>E</a:t>
                </a:r>
              </a:p>
              <a:p>
                <a:pPr algn="ctr"/>
                <a:r>
                  <a:rPr lang="en-GB" sz="1400" dirty="0" smtClean="0">
                    <a:latin typeface="Trebuchet MS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≡</m:t>
                    </m:r>
                    <m:r>
                      <a:rPr lang="en-GB" sz="14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sz="1400" dirty="0" smtClean="0">
                    <a:latin typeface="Trebuchet MS" pitchFamily="34" charset="0"/>
                  </a:rPr>
                  <a:t>position)</a:t>
                </a:r>
                <a:endParaRPr lang="cs-CZ" sz="14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83" y="1393883"/>
                <a:ext cx="1125628" cy="615553"/>
              </a:xfrm>
              <a:prstGeom prst="rect">
                <a:avLst/>
              </a:prstGeom>
              <a:blipFill rotWithShape="1">
                <a:blip r:embed="rId4"/>
                <a:stretch>
                  <a:fillRect l="-1630" t="-5941" r="-1630" b="-79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3121961" y="4162846"/>
                <a:ext cx="11323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>
                    <a:latin typeface="Symbol" panose="05050102010706020507" pitchFamily="18" charset="2"/>
                  </a:rPr>
                  <a:t>l</a:t>
                </a:r>
                <a:r>
                  <a:rPr lang="en-GB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n-GB" sz="1400" dirty="0" smtClean="0">
                    <a:latin typeface="Trebuchet MS" panose="020B0603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≡ </m:t>
                    </m:r>
                  </m:oMath>
                </a14:m>
                <a:r>
                  <a:rPr lang="en-GB" sz="1400" dirty="0" smtClean="0">
                    <a:latin typeface="Trebuchet MS" panose="020B0603020202020204" pitchFamily="34" charset="0"/>
                  </a:rPr>
                  <a:t>time)</a:t>
                </a:r>
                <a:endParaRPr lang="cs-CZ" sz="1400" dirty="0" smtClean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961" y="4162846"/>
                <a:ext cx="1132343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5376" t="-7576" b="-257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se šipkou 49"/>
          <p:cNvCxnSpPr/>
          <p:nvPr/>
        </p:nvCxnSpPr>
        <p:spPr>
          <a:xfrm>
            <a:off x="2494994" y="4172642"/>
            <a:ext cx="229632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5866327" y="1358194"/>
            <a:ext cx="307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itchFamily="34" charset="0"/>
              </a:rPr>
              <a:t>trajectories of individual levels – flow lines</a:t>
            </a:r>
            <a:endParaRPr lang="cs-CZ" sz="1600" dirty="0" smtClean="0">
              <a:latin typeface="Trebuchet MS" pitchFamily="34" charset="0"/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5158" y="229755"/>
            <a:ext cx="3733800" cy="79057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TextovéPole 14"/>
          <p:cNvSpPr txBox="1"/>
          <p:nvPr/>
        </p:nvSpPr>
        <p:spPr>
          <a:xfrm>
            <a:off x="5866327" y="2194671"/>
            <a:ext cx="2403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Trebuchet MS" pitchFamily="34" charset="0"/>
              </a:rPr>
              <a:t>Continuity equation</a:t>
            </a:r>
            <a:endParaRPr lang="cs-CZ" dirty="0" smtClean="0">
              <a:solidFill>
                <a:srgbClr val="C00000"/>
              </a:solidFill>
              <a:latin typeface="Trebuchet MS" pitchFamily="34" charset="0"/>
            </a:endParaRPr>
          </a:p>
        </p:txBody>
      </p:sp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719" y="2604975"/>
            <a:ext cx="2175458" cy="65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7064752" y="3436287"/>
            <a:ext cx="1383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B4"/>
                </a:solidFill>
                <a:latin typeface="Trebuchet MS" pitchFamily="34" charset="0"/>
              </a:rPr>
              <a:t>derivatives</a:t>
            </a:r>
            <a:endParaRPr lang="cs-CZ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p:pic>
        <p:nvPicPr>
          <p:cNvPr id="57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329" y="4017458"/>
            <a:ext cx="1639624" cy="61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ovéPole 57"/>
          <p:cNvSpPr txBox="1"/>
          <p:nvPr/>
        </p:nvSpPr>
        <p:spPr>
          <a:xfrm>
            <a:off x="4947808" y="4835671"/>
            <a:ext cx="4106342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Trebuchet MS" pitchFamily="34" charset="0"/>
              </a:rPr>
              <a:t>We expect the same </a:t>
            </a:r>
            <a:r>
              <a:rPr lang="en-GB" sz="1600" dirty="0" err="1" smtClean="0">
                <a:latin typeface="Trebuchet MS" pitchFamily="34" charset="0"/>
              </a:rPr>
              <a:t>nonanalyticity</a:t>
            </a:r>
            <a:r>
              <a:rPr lang="en-GB" sz="1600" dirty="0" smtClean="0">
                <a:latin typeface="Trebuchet MS" pitchFamily="34" charset="0"/>
              </a:rPr>
              <a:t> in the flow rate as in the level density</a:t>
            </a:r>
            <a:endParaRPr lang="cs-CZ" sz="1600" dirty="0" smtClean="0">
              <a:latin typeface="Trebuchet MS" pitchFamily="34" charset="0"/>
            </a:endParaRPr>
          </a:p>
        </p:txBody>
      </p:sp>
      <p:sp>
        <p:nvSpPr>
          <p:cNvPr id="20" name="Šipka dolů 19"/>
          <p:cNvSpPr/>
          <p:nvPr/>
        </p:nvSpPr>
        <p:spPr>
          <a:xfrm>
            <a:off x="6736992" y="3393608"/>
            <a:ext cx="219657" cy="473044"/>
          </a:xfrm>
          <a:prstGeom prst="downArrow">
            <a:avLst/>
          </a:prstGeom>
          <a:solidFill>
            <a:srgbClr val="00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644738" y="4632317"/>
            <a:ext cx="3043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rebuchet MS" pitchFamily="34" charset="0"/>
              </a:rPr>
              <a:t>Using Hellmann-Feynman formula, the flow rate can be expressed as</a:t>
            </a:r>
            <a:endParaRPr lang="cs-CZ" sz="1400" dirty="0" smtClean="0">
              <a:latin typeface="Trebuchet MS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161318"/>
            <a:ext cx="3891915" cy="75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/>
              <p:nvPr/>
            </p:nvSpPr>
            <p:spPr>
              <a:xfrm>
                <a:off x="644738" y="5889942"/>
                <a:ext cx="8107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latin typeface="Trebuchet MS" pitchFamily="34" charset="0"/>
                  </a:rPr>
                  <a:t>- weighted average of the quantum expectation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GB" sz="1400" b="0" i="1" smtClean="0">
                        <a:latin typeface="Cambria Math"/>
                      </a:rPr>
                      <m:t>(</m:t>
                    </m:r>
                    <m:r>
                      <a:rPr lang="en-GB" sz="1400" b="1" i="1" smtClean="0">
                        <a:latin typeface="Cambria Math"/>
                      </a:rPr>
                      <m:t>𝒙</m:t>
                    </m:r>
                    <m:r>
                      <a:rPr lang="en-GB" sz="1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1400" dirty="0" smtClean="0">
                    <a:latin typeface="Trebuchet MS" pitchFamily="34" charset="0"/>
                  </a:rPr>
                  <a:t> in the eigenstates around energy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𝐸</m:t>
                    </m:r>
                  </m:oMath>
                </a14:m>
                <a:endParaRPr lang="en-GB" sz="1400" dirty="0" smtClean="0">
                  <a:latin typeface="Trebuchet MS" pitchFamily="34" charset="0"/>
                </a:endParaRPr>
              </a:p>
              <a:p>
                <a:r>
                  <a:rPr lang="en-GB" sz="1400" dirty="0" smtClean="0">
                    <a:latin typeface="Trebuchet MS" pitchFamily="34" charset="0"/>
                  </a:rPr>
                  <a:t>- </a:t>
                </a:r>
                <a:r>
                  <a:rPr lang="en-GB" sz="1400" b="1" dirty="0" smtClean="0">
                    <a:latin typeface="Trebuchet MS" pitchFamily="34" charset="0"/>
                  </a:rPr>
                  <a:t>experimentally more important than the level density itself</a:t>
                </a:r>
                <a:endParaRPr lang="cs-CZ" sz="1400" b="1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38" y="5889942"/>
                <a:ext cx="8107150" cy="523220"/>
              </a:xfrm>
              <a:prstGeom prst="rect">
                <a:avLst/>
              </a:prstGeom>
              <a:blipFill rotWithShape="1">
                <a:blip r:embed="rId10"/>
                <a:stretch>
                  <a:fillRect l="-226" t="-2326" b="-93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bdélník 28"/>
          <p:cNvSpPr/>
          <p:nvPr/>
        </p:nvSpPr>
        <p:spPr>
          <a:xfrm>
            <a:off x="3966084" y="6426334"/>
            <a:ext cx="4887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300" dirty="0">
                <a:solidFill>
                  <a:prstClr val="black"/>
                </a:solidFill>
                <a:latin typeface="Book Antiqua" panose="02040602050305030304" pitchFamily="18" charset="0"/>
              </a:rPr>
              <a:t>P. </a:t>
            </a:r>
            <a:r>
              <a:rPr lang="en-GB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Str</a:t>
            </a:r>
            <a:r>
              <a:rPr lang="cs-CZ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ánský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</a:rPr>
              <a:t>,</a:t>
            </a:r>
            <a:r>
              <a:rPr lang="en-GB" sz="1300" dirty="0">
                <a:solidFill>
                  <a:prstClr val="black"/>
                </a:solidFill>
                <a:latin typeface="Book Antiqua" panose="02040602050305030304" pitchFamily="18" charset="0"/>
              </a:rPr>
              <a:t> M. </a:t>
            </a:r>
            <a:r>
              <a:rPr lang="en-GB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Macek</a:t>
            </a:r>
            <a:r>
              <a:rPr lang="en-GB" sz="1300" dirty="0">
                <a:solidFill>
                  <a:prstClr val="black"/>
                </a:solidFill>
                <a:latin typeface="Book Antiqua" panose="02040602050305030304" pitchFamily="18" charset="0"/>
              </a:rPr>
              <a:t>, P. </a:t>
            </a:r>
            <a:r>
              <a:rPr lang="en-GB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Cejnar</a:t>
            </a:r>
            <a:r>
              <a:rPr lang="en-GB" sz="1300" dirty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en-GB" sz="1300" i="1" dirty="0">
                <a:solidFill>
                  <a:prstClr val="black"/>
                </a:solidFill>
                <a:latin typeface="Book Antiqua" panose="02040602050305030304" pitchFamily="18" charset="0"/>
              </a:rPr>
              <a:t>Ann. Phys. </a:t>
            </a:r>
            <a:r>
              <a:rPr lang="en-GB" sz="1300" b="1" dirty="0">
                <a:solidFill>
                  <a:prstClr val="black"/>
                </a:solidFill>
                <a:latin typeface="Book Antiqua" panose="02040602050305030304" pitchFamily="18" charset="0"/>
              </a:rPr>
              <a:t>345</a:t>
            </a:r>
            <a:r>
              <a:rPr lang="en-GB" sz="1300" dirty="0">
                <a:solidFill>
                  <a:prstClr val="black"/>
                </a:solidFill>
                <a:latin typeface="Book Antiqua" panose="02040602050305030304" pitchFamily="18" charset="0"/>
              </a:rPr>
              <a:t>, 73 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</a:rPr>
              <a:t>(20</a:t>
            </a:r>
            <a:r>
              <a:rPr lang="en-GB" sz="1300" dirty="0">
                <a:solidFill>
                  <a:prstClr val="black"/>
                </a:solidFill>
                <a:latin typeface="Book Antiqua" panose="02040602050305030304" pitchFamily="18" charset="0"/>
              </a:rPr>
              <a:t>14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</a:rPr>
              <a:t>)</a:t>
            </a:r>
            <a:endParaRPr lang="en-GB" sz="13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 algn="r"/>
            <a:r>
              <a:rPr lang="en-GB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P. </a:t>
            </a:r>
            <a:r>
              <a:rPr lang="en-GB" sz="13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Str</a:t>
            </a:r>
            <a:r>
              <a:rPr lang="cs-CZ" sz="13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ánský</a:t>
            </a:r>
            <a:r>
              <a:rPr lang="cs-CZ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P. Cejnar, </a:t>
            </a:r>
            <a:r>
              <a:rPr lang="cs-CZ" sz="1300" i="1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Phys</a:t>
            </a:r>
            <a:r>
              <a:rPr lang="cs-CZ" sz="1300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 </a:t>
            </a:r>
            <a:r>
              <a:rPr lang="cs-CZ" sz="1300" i="1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Lett</a:t>
            </a:r>
            <a:r>
              <a:rPr lang="cs-CZ" sz="1300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</a:t>
            </a:r>
            <a:r>
              <a:rPr lang="cs-CZ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cs-CZ" sz="1300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A380</a:t>
            </a:r>
            <a:r>
              <a:rPr lang="cs-CZ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2637 (2016)</a:t>
            </a:r>
            <a:endParaRPr lang="cs-CZ" sz="13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Přímá spojnice 1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Skupina 16"/>
          <p:cNvGrpSpPr/>
          <p:nvPr/>
        </p:nvGrpSpPr>
        <p:grpSpPr>
          <a:xfrm>
            <a:off x="6988679" y="410652"/>
            <a:ext cx="2092464" cy="1576139"/>
            <a:chOff x="7054256" y="278782"/>
            <a:chExt cx="2092464" cy="1576139"/>
          </a:xfrm>
        </p:grpSpPr>
        <p:pic>
          <p:nvPicPr>
            <p:cNvPr id="62" name="Picture 6" descr="D:\Pavel\Desktop\Lunch Nuclear 2013\potam0.7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3873" y="501980"/>
              <a:ext cx="1314738" cy="1095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bdélník 2"/>
            <p:cNvSpPr/>
            <p:nvPr/>
          </p:nvSpPr>
          <p:spPr>
            <a:xfrm>
              <a:off x="7371642" y="1244448"/>
              <a:ext cx="8052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b="1" dirty="0">
                  <a:solidFill>
                    <a:srgbClr val="FF0000"/>
                  </a:solidFill>
                  <a:latin typeface="Trebuchet MS" pitchFamily="34" charset="0"/>
                </a:rPr>
                <a:t>(1,0)</a:t>
              </a:r>
              <a:r>
                <a:rPr lang="en-GB" sz="1600" dirty="0">
                  <a:latin typeface="Trebuchet MS" pitchFamily="34" charset="0"/>
                </a:rPr>
                <a:t> </a:t>
              </a:r>
              <a:endParaRPr lang="cs-CZ" sz="1600" dirty="0"/>
            </a:p>
          </p:txBody>
        </p:sp>
        <p:sp>
          <p:nvSpPr>
            <p:cNvPr id="4" name="Obdélník 3"/>
            <p:cNvSpPr/>
            <p:nvPr/>
          </p:nvSpPr>
          <p:spPr>
            <a:xfrm>
              <a:off x="7626818" y="900516"/>
              <a:ext cx="65114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b="1" dirty="0">
                  <a:solidFill>
                    <a:srgbClr val="FF0000"/>
                  </a:solidFill>
                  <a:latin typeface="Trebuchet MS" pitchFamily="34" charset="0"/>
                </a:rPr>
                <a:t>(1,1)</a:t>
              </a:r>
              <a:endParaRPr lang="cs-CZ" sz="1600" dirty="0">
                <a:latin typeface="Trebuchet MS" pitchFamily="34" charset="0"/>
              </a:endParaRPr>
            </a:p>
          </p:txBody>
        </p:sp>
        <p:sp>
          <p:nvSpPr>
            <p:cNvPr id="18" name="Ovál 17"/>
            <p:cNvSpPr/>
            <p:nvPr/>
          </p:nvSpPr>
          <p:spPr>
            <a:xfrm>
              <a:off x="7700148" y="1252948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" name="Ovál 66"/>
            <p:cNvSpPr/>
            <p:nvPr/>
          </p:nvSpPr>
          <p:spPr>
            <a:xfrm>
              <a:off x="7920867" y="118245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" name="TextovéPole 1"/>
            <p:cNvSpPr txBox="1"/>
            <p:nvPr/>
          </p:nvSpPr>
          <p:spPr>
            <a:xfrm>
              <a:off x="7054256" y="294695"/>
              <a:ext cx="20924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500" dirty="0" smtClean="0">
                  <a:latin typeface="Trebuchet MS" pitchFamily="34" charset="0"/>
                </a:rPr>
                <a:t>2 </a:t>
              </a:r>
              <a:r>
                <a:rPr lang="en-GB" sz="1500" dirty="0" smtClean="0">
                  <a:latin typeface="Trebuchet MS" pitchFamily="34" charset="0"/>
                </a:rPr>
                <a:t>ESQPTs (if            )</a:t>
              </a:r>
              <a:endParaRPr lang="cs-CZ" sz="1500" dirty="0" smtClean="0">
                <a:latin typeface="Trebuchet MS" pitchFamily="34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7419" y="278782"/>
              <a:ext cx="607219" cy="330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5" name="Přímá spojnice se šipkou 64"/>
            <p:cNvCxnSpPr/>
            <p:nvPr/>
          </p:nvCxnSpPr>
          <p:spPr>
            <a:xfrm flipV="1">
              <a:off x="7326860" y="989788"/>
              <a:ext cx="0" cy="7488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se šipkou 65"/>
            <p:cNvCxnSpPr/>
            <p:nvPr/>
          </p:nvCxnSpPr>
          <p:spPr>
            <a:xfrm>
              <a:off x="7326860" y="1731314"/>
              <a:ext cx="68868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ovéPole 67"/>
            <p:cNvSpPr txBox="1"/>
            <p:nvPr/>
          </p:nvSpPr>
          <p:spPr>
            <a:xfrm>
              <a:off x="7188463" y="736777"/>
              <a:ext cx="2808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 smtClean="0">
                  <a:latin typeface="Trebuchet MS" pitchFamily="34" charset="0"/>
                </a:rPr>
                <a:t>E</a:t>
              </a:r>
              <a:endParaRPr lang="cs-CZ" sz="1400" i="1" dirty="0" smtClean="0">
                <a:latin typeface="Trebuchet MS" pitchFamily="34" charset="0"/>
              </a:endParaRPr>
            </a:p>
          </p:txBody>
        </p:sp>
        <p:sp>
          <p:nvSpPr>
            <p:cNvPr id="69" name="TextovéPole 68"/>
            <p:cNvSpPr txBox="1"/>
            <p:nvPr/>
          </p:nvSpPr>
          <p:spPr>
            <a:xfrm>
              <a:off x="7955761" y="1547144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 smtClean="0">
                  <a:latin typeface="Trebuchet MS" pitchFamily="34" charset="0"/>
                </a:rPr>
                <a:t>x</a:t>
              </a:r>
              <a:endParaRPr lang="cs-CZ" sz="1400" baseline="-25000" dirty="0" smtClean="0">
                <a:latin typeface="Trebuchet MS" pitchFamily="34" charset="0"/>
              </a:endParaRPr>
            </a:p>
          </p:txBody>
        </p:sp>
      </p:grp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755576" y="286475"/>
            <a:ext cx="788359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sz="3200" b="0" u="sng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Example</a:t>
            </a:r>
            <a:r>
              <a:rPr lang="en-GB" sz="3200" b="0" u="sng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 2</a:t>
            </a:r>
            <a:r>
              <a:rPr lang="cs-CZ" sz="3200" b="0" u="sng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:</a:t>
            </a:r>
            <a:r>
              <a:rPr lang="cs-CZ" sz="3200" b="0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 </a:t>
            </a:r>
            <a:r>
              <a:rPr lang="en-US" sz="2400" b="0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CUSP and related </a:t>
            </a:r>
            <a:r>
              <a:rPr lang="cs-CZ" sz="2400" b="0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system</a:t>
            </a:r>
            <a:r>
              <a:rPr lang="en-GB" sz="2400" b="0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s</a:t>
            </a:r>
            <a:endParaRPr lang="en-US" sz="2400" b="0" dirty="0">
              <a:solidFill>
                <a:srgbClr val="CC3300"/>
              </a:solidFill>
              <a:latin typeface="Trebuchet MS" panose="020B0603020202020204" pitchFamily="34" charset="0"/>
            </a:endParaRP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38" y="4722028"/>
            <a:ext cx="2724150" cy="170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" descr="D:\Pavel\Desktop\Lunch Nuclear 2013\Density CUSP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71" y="2019327"/>
            <a:ext cx="2539683" cy="262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ovéPole 47"/>
          <p:cNvSpPr txBox="1"/>
          <p:nvPr/>
        </p:nvSpPr>
        <p:spPr>
          <a:xfrm>
            <a:off x="606522" y="1696161"/>
            <a:ext cx="242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3128779" y="4297589"/>
            <a:ext cx="242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50" name="Obdélník 49"/>
          <p:cNvSpPr/>
          <p:nvPr/>
        </p:nvSpPr>
        <p:spPr>
          <a:xfrm>
            <a:off x="1522787" y="4685084"/>
            <a:ext cx="8052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  <a:latin typeface="Trebuchet MS" pitchFamily="34" charset="0"/>
              </a:rPr>
              <a:t>(</a:t>
            </a:r>
            <a:r>
              <a:rPr lang="en-GB" sz="1600" b="1" dirty="0" smtClean="0">
                <a:solidFill>
                  <a:srgbClr val="FF0000"/>
                </a:solidFill>
                <a:latin typeface="Trebuchet MS" pitchFamily="34" charset="0"/>
              </a:rPr>
              <a:t>1,</a:t>
            </a:r>
            <a:r>
              <a:rPr lang="cs-CZ" sz="1600" b="1" dirty="0" smtClean="0">
                <a:solidFill>
                  <a:srgbClr val="FF0000"/>
                </a:solidFill>
                <a:latin typeface="Trebuchet MS" pitchFamily="34" charset="0"/>
              </a:rPr>
              <a:t>1</a:t>
            </a:r>
            <a:r>
              <a:rPr lang="en-GB" sz="1600" b="1" dirty="0" smtClean="0">
                <a:solidFill>
                  <a:srgbClr val="FF0000"/>
                </a:solidFill>
                <a:latin typeface="Trebuchet MS" pitchFamily="34" charset="0"/>
              </a:rPr>
              <a:t>)</a:t>
            </a:r>
            <a:r>
              <a:rPr lang="en-GB" sz="1600" dirty="0" smtClean="0">
                <a:solidFill>
                  <a:srgbClr val="FF0000"/>
                </a:solidFill>
                <a:latin typeface="Trebuchet MS" pitchFamily="34" charset="0"/>
              </a:rPr>
              <a:t> </a:t>
            </a:r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54" name="Obdélník 53"/>
          <p:cNvSpPr/>
          <p:nvPr/>
        </p:nvSpPr>
        <p:spPr>
          <a:xfrm>
            <a:off x="961087" y="5808184"/>
            <a:ext cx="8052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  <a:latin typeface="Trebuchet MS" pitchFamily="34" charset="0"/>
              </a:rPr>
              <a:t>(1,0)</a:t>
            </a:r>
            <a:r>
              <a:rPr lang="en-GB" sz="1600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endParaRPr lang="cs-CZ" sz="1600" dirty="0">
              <a:solidFill>
                <a:srgbClr val="FF0000"/>
              </a:solidFill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256" y="1976938"/>
            <a:ext cx="2637912" cy="264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ovéPole 60"/>
          <p:cNvSpPr txBox="1"/>
          <p:nvPr/>
        </p:nvSpPr>
        <p:spPr>
          <a:xfrm>
            <a:off x="3605595" y="3604488"/>
            <a:ext cx="905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positive</a:t>
            </a:r>
            <a:r>
              <a:rPr lang="en-GB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(levels rise)</a:t>
            </a:r>
          </a:p>
        </p:txBody>
      </p:sp>
      <p:sp>
        <p:nvSpPr>
          <p:cNvPr id="70" name="TextovéPole 69"/>
          <p:cNvSpPr txBox="1"/>
          <p:nvPr/>
        </p:nvSpPr>
        <p:spPr>
          <a:xfrm>
            <a:off x="5008250" y="3600258"/>
            <a:ext cx="905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negative </a:t>
            </a:r>
            <a:r>
              <a:rPr lang="en-GB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(levels </a:t>
            </a:r>
            <a:r>
              <a:rPr lang="cs-CZ" sz="1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fall</a:t>
            </a:r>
            <a:r>
              <a:rPr lang="en-GB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)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4213182" y="2416308"/>
            <a:ext cx="1043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approximately</a:t>
            </a:r>
            <a:r>
              <a:rPr lang="cs-CZ" sz="1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0</a:t>
            </a:r>
            <a:endParaRPr lang="en-GB" sz="1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7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058" y="4692749"/>
            <a:ext cx="2636880" cy="170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Ovál 73"/>
          <p:cNvSpPr/>
          <p:nvPr/>
        </p:nvSpPr>
        <p:spPr>
          <a:xfrm rot="21135708">
            <a:off x="3636964" y="5931958"/>
            <a:ext cx="811901" cy="356452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ál 75"/>
          <p:cNvSpPr/>
          <p:nvPr/>
        </p:nvSpPr>
        <p:spPr>
          <a:xfrm>
            <a:off x="4362275" y="5418033"/>
            <a:ext cx="219152" cy="254082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ál 76"/>
          <p:cNvSpPr/>
          <p:nvPr/>
        </p:nvSpPr>
        <p:spPr>
          <a:xfrm>
            <a:off x="4555269" y="5314167"/>
            <a:ext cx="215311" cy="351846"/>
          </a:xfrm>
          <a:prstGeom prst="ellipse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8" name="Skupina 77"/>
          <p:cNvGrpSpPr/>
          <p:nvPr/>
        </p:nvGrpSpPr>
        <p:grpSpPr>
          <a:xfrm>
            <a:off x="6346949" y="5498960"/>
            <a:ext cx="2517355" cy="808966"/>
            <a:chOff x="1950372" y="5480476"/>
            <a:chExt cx="2517355" cy="808966"/>
          </a:xfrm>
        </p:grpSpPr>
        <p:grpSp>
          <p:nvGrpSpPr>
            <p:cNvPr id="79" name="Skupina 78"/>
            <p:cNvGrpSpPr/>
            <p:nvPr/>
          </p:nvGrpSpPr>
          <p:grpSpPr>
            <a:xfrm>
              <a:off x="1950372" y="5566196"/>
              <a:ext cx="2517355" cy="682097"/>
              <a:chOff x="1760600" y="5402302"/>
              <a:chExt cx="2517355" cy="682097"/>
            </a:xfrm>
          </p:grpSpPr>
          <p:sp>
            <p:nvSpPr>
              <p:cNvPr id="81" name="TextovéPole 80"/>
              <p:cNvSpPr txBox="1"/>
              <p:nvPr/>
            </p:nvSpPr>
            <p:spPr>
              <a:xfrm>
                <a:off x="1760600" y="5402302"/>
                <a:ext cx="25173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latin typeface="Trebuchet MS" pitchFamily="34" charset="0"/>
                  </a:rPr>
                  <a:t>The wave function localized around the global minimum</a:t>
                </a:r>
              </a:p>
            </p:txBody>
          </p:sp>
          <p:pic>
            <p:nvPicPr>
              <p:cNvPr id="82" name="Picture 6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5492" y="5897874"/>
                <a:ext cx="682600" cy="186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0" name="Obdélník 79"/>
            <p:cNvSpPr/>
            <p:nvPr/>
          </p:nvSpPr>
          <p:spPr>
            <a:xfrm>
              <a:off x="1950372" y="5480476"/>
              <a:ext cx="2405968" cy="8089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3" name="Skupina 82"/>
          <p:cNvGrpSpPr/>
          <p:nvPr/>
        </p:nvGrpSpPr>
        <p:grpSpPr>
          <a:xfrm>
            <a:off x="5937518" y="4595402"/>
            <a:ext cx="3143625" cy="808966"/>
            <a:chOff x="4516631" y="4967350"/>
            <a:chExt cx="3143625" cy="808966"/>
          </a:xfrm>
        </p:grpSpPr>
        <p:grpSp>
          <p:nvGrpSpPr>
            <p:cNvPr id="84" name="Skupina 83"/>
            <p:cNvGrpSpPr/>
            <p:nvPr/>
          </p:nvGrpSpPr>
          <p:grpSpPr>
            <a:xfrm>
              <a:off x="4516631" y="5007377"/>
              <a:ext cx="3055572" cy="738664"/>
              <a:chOff x="4407344" y="4459856"/>
              <a:chExt cx="3055572" cy="738664"/>
            </a:xfrm>
          </p:grpSpPr>
          <p:sp>
            <p:nvSpPr>
              <p:cNvPr id="86" name="TextovéPole 85"/>
              <p:cNvSpPr txBox="1"/>
              <p:nvPr/>
            </p:nvSpPr>
            <p:spPr>
              <a:xfrm>
                <a:off x="4407344" y="4459856"/>
                <a:ext cx="2968242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latin typeface="Trebuchet MS" pitchFamily="34" charset="0"/>
                  </a:rPr>
                  <a:t>Both minima accessible – the wave function is a mixture of states localized around              and </a:t>
                </a:r>
              </a:p>
            </p:txBody>
          </p:sp>
          <p:pic>
            <p:nvPicPr>
              <p:cNvPr id="87" name="Picture 6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5042" y="4941581"/>
                <a:ext cx="682600" cy="186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88" name="Picture 7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9375" y="4932954"/>
                <a:ext cx="563541" cy="206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sp>
          <p:nvSpPr>
            <p:cNvPr id="85" name="Obdélník 84"/>
            <p:cNvSpPr/>
            <p:nvPr/>
          </p:nvSpPr>
          <p:spPr>
            <a:xfrm>
              <a:off x="4561767" y="4967350"/>
              <a:ext cx="3098489" cy="8089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9" name="Skupina 88"/>
          <p:cNvGrpSpPr/>
          <p:nvPr/>
        </p:nvGrpSpPr>
        <p:grpSpPr>
          <a:xfrm>
            <a:off x="6111633" y="3711713"/>
            <a:ext cx="2765756" cy="764542"/>
            <a:chOff x="6300271" y="4216154"/>
            <a:chExt cx="2765756" cy="764542"/>
          </a:xfrm>
        </p:grpSpPr>
        <p:grpSp>
          <p:nvGrpSpPr>
            <p:cNvPr id="90" name="Skupina 89"/>
            <p:cNvGrpSpPr/>
            <p:nvPr/>
          </p:nvGrpSpPr>
          <p:grpSpPr>
            <a:xfrm>
              <a:off x="6300271" y="4242032"/>
              <a:ext cx="2748504" cy="738664"/>
              <a:chOff x="6369618" y="5359172"/>
              <a:chExt cx="2748504" cy="738664"/>
            </a:xfrm>
          </p:grpSpPr>
          <p:sp>
            <p:nvSpPr>
              <p:cNvPr id="92" name="TextovéPole 91"/>
              <p:cNvSpPr txBox="1"/>
              <p:nvPr/>
            </p:nvSpPr>
            <p:spPr>
              <a:xfrm>
                <a:off x="6369618" y="5359172"/>
                <a:ext cx="234619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latin typeface="Trebuchet MS" pitchFamily="34" charset="0"/>
                  </a:rPr>
                  <a:t>Singularly localized wave function at the top of the local maximum with </a:t>
                </a:r>
              </a:p>
            </p:txBody>
          </p:sp>
          <p:pic>
            <p:nvPicPr>
              <p:cNvPr id="93" name="Picture 8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33908" y="5839262"/>
                <a:ext cx="984214" cy="202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1" name="Obdélník 90"/>
            <p:cNvSpPr/>
            <p:nvPr/>
          </p:nvSpPr>
          <p:spPr>
            <a:xfrm>
              <a:off x="6317523" y="4216154"/>
              <a:ext cx="2748504" cy="76454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94" name="Přímá spojnice se šipkou 93"/>
          <p:cNvCxnSpPr>
            <a:stCxn id="74" idx="6"/>
            <a:endCxn id="80" idx="1"/>
          </p:cNvCxnSpPr>
          <p:nvPr/>
        </p:nvCxnSpPr>
        <p:spPr>
          <a:xfrm flipV="1">
            <a:off x="4445168" y="5903443"/>
            <a:ext cx="1901781" cy="15208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bdélník 101"/>
          <p:cNvSpPr/>
          <p:nvPr/>
        </p:nvSpPr>
        <p:spPr>
          <a:xfrm>
            <a:off x="3733421" y="5648732"/>
            <a:ext cx="8052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  <a:latin typeface="Trebuchet MS" pitchFamily="34" charset="0"/>
              </a:rPr>
              <a:t>(1,0</a:t>
            </a:r>
            <a:r>
              <a:rPr lang="en-GB" sz="1600" b="1" dirty="0">
                <a:solidFill>
                  <a:srgbClr val="FF0000"/>
                </a:solidFill>
                <a:latin typeface="Trebuchet MS" pitchFamily="34" charset="0"/>
              </a:rPr>
              <a:t>)</a:t>
            </a:r>
            <a:r>
              <a:rPr lang="en-GB" sz="1600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327999" y="4943573"/>
            <a:ext cx="800780" cy="547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" name="Obdélník 103"/>
          <p:cNvSpPr/>
          <p:nvPr/>
        </p:nvSpPr>
        <p:spPr>
          <a:xfrm>
            <a:off x="5110797" y="4854361"/>
            <a:ext cx="733822" cy="547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7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45" y="884091"/>
            <a:ext cx="4230551" cy="62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Obdélník 107"/>
          <p:cNvSpPr/>
          <p:nvPr/>
        </p:nvSpPr>
        <p:spPr>
          <a:xfrm>
            <a:off x="2801458" y="1521800"/>
            <a:ext cx="445506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300" dirty="0">
                <a:solidFill>
                  <a:prstClr val="black"/>
                </a:solidFill>
                <a:latin typeface="Book Antiqua" panose="02040602050305030304" pitchFamily="18" charset="0"/>
              </a:rPr>
              <a:t>P. </a:t>
            </a:r>
            <a:r>
              <a:rPr lang="en-GB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Cejnar</a:t>
            </a:r>
            <a:r>
              <a:rPr lang="en-GB" sz="1300" dirty="0">
                <a:solidFill>
                  <a:prstClr val="black"/>
                </a:solidFill>
                <a:latin typeface="Book Antiqua" panose="02040602050305030304" pitchFamily="18" charset="0"/>
              </a:rPr>
              <a:t>, P. </a:t>
            </a:r>
            <a:r>
              <a:rPr lang="en-GB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Str</a:t>
            </a:r>
            <a:r>
              <a:rPr lang="cs-CZ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ánský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cs-CZ" sz="1300" i="1" dirty="0" err="1">
                <a:solidFill>
                  <a:prstClr val="black"/>
                </a:solidFill>
                <a:latin typeface="Book Antiqua" panose="02040602050305030304" pitchFamily="18" charset="0"/>
              </a:rPr>
              <a:t>Phys</a:t>
            </a:r>
            <a:r>
              <a:rPr lang="cs-CZ" sz="1300" i="1" dirty="0">
                <a:solidFill>
                  <a:prstClr val="black"/>
                </a:solidFill>
                <a:latin typeface="Book Antiqua" panose="02040602050305030304" pitchFamily="18" charset="0"/>
              </a:rPr>
              <a:t>. </a:t>
            </a:r>
            <a:r>
              <a:rPr lang="cs-CZ" sz="1300" i="1" dirty="0" err="1">
                <a:solidFill>
                  <a:prstClr val="black"/>
                </a:solidFill>
                <a:latin typeface="Book Antiqua" panose="02040602050305030304" pitchFamily="18" charset="0"/>
              </a:rPr>
              <a:t>Rev</a:t>
            </a:r>
            <a:r>
              <a:rPr lang="cs-CZ" sz="1300" i="1" dirty="0">
                <a:solidFill>
                  <a:prstClr val="black"/>
                </a:solidFill>
                <a:latin typeface="Book Antiqua" panose="02040602050305030304" pitchFamily="18" charset="0"/>
              </a:rPr>
              <a:t>. E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</a:rPr>
              <a:t> 78, 031130 (2008</a:t>
            </a:r>
            <a:r>
              <a:rPr lang="cs-CZ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)</a:t>
            </a:r>
            <a:endParaRPr lang="en-GB" sz="1300" dirty="0" smtClean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r>
              <a:rPr lang="en-GB" sz="1300" dirty="0">
                <a:solidFill>
                  <a:prstClr val="black"/>
                </a:solidFill>
                <a:latin typeface="Book Antiqua" panose="02040602050305030304" pitchFamily="18" charset="0"/>
              </a:rPr>
              <a:t>P. </a:t>
            </a:r>
            <a:r>
              <a:rPr lang="en-GB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Str</a:t>
            </a:r>
            <a:r>
              <a:rPr lang="cs-CZ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ánský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</a:rPr>
              <a:t>,</a:t>
            </a:r>
            <a:r>
              <a:rPr lang="en-GB" sz="1300" dirty="0">
                <a:solidFill>
                  <a:prstClr val="black"/>
                </a:solidFill>
                <a:latin typeface="Book Antiqua" panose="02040602050305030304" pitchFamily="18" charset="0"/>
              </a:rPr>
              <a:t> M. </a:t>
            </a:r>
            <a:r>
              <a:rPr lang="en-GB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Macek</a:t>
            </a:r>
            <a:r>
              <a:rPr lang="en-GB" sz="1300" dirty="0">
                <a:solidFill>
                  <a:prstClr val="black"/>
                </a:solidFill>
                <a:latin typeface="Book Antiqua" panose="02040602050305030304" pitchFamily="18" charset="0"/>
              </a:rPr>
              <a:t>, P. </a:t>
            </a:r>
            <a:r>
              <a:rPr lang="en-GB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Cejnar</a:t>
            </a:r>
            <a:r>
              <a:rPr lang="en-GB" sz="1300" dirty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en-GB" sz="1300" i="1" dirty="0">
                <a:solidFill>
                  <a:prstClr val="black"/>
                </a:solidFill>
                <a:latin typeface="Book Antiqua" panose="02040602050305030304" pitchFamily="18" charset="0"/>
              </a:rPr>
              <a:t>Ann. Phys. </a:t>
            </a:r>
            <a:r>
              <a:rPr lang="en-GB" sz="1300" b="1" dirty="0">
                <a:solidFill>
                  <a:prstClr val="black"/>
                </a:solidFill>
                <a:latin typeface="Book Antiqua" panose="02040602050305030304" pitchFamily="18" charset="0"/>
              </a:rPr>
              <a:t>345</a:t>
            </a:r>
            <a:r>
              <a:rPr lang="en-GB" sz="1300" dirty="0">
                <a:solidFill>
                  <a:prstClr val="black"/>
                </a:solidFill>
                <a:latin typeface="Book Antiqua" panose="02040602050305030304" pitchFamily="18" charset="0"/>
              </a:rPr>
              <a:t>, 73 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</a:rPr>
              <a:t>(20</a:t>
            </a:r>
            <a:r>
              <a:rPr lang="en-GB" sz="1300" dirty="0">
                <a:solidFill>
                  <a:prstClr val="black"/>
                </a:solidFill>
                <a:latin typeface="Book Antiqua" panose="02040602050305030304" pitchFamily="18" charset="0"/>
              </a:rPr>
              <a:t>14</a:t>
            </a:r>
            <a:r>
              <a:rPr lang="cs-CZ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)</a:t>
            </a:r>
            <a:endParaRPr lang="en-GB" sz="13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pic>
        <p:nvPicPr>
          <p:cNvPr id="75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805" y="3225580"/>
            <a:ext cx="1578663" cy="35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5" name="Přímá spojnice se šipkou 94"/>
          <p:cNvCxnSpPr>
            <a:endCxn id="85" idx="1"/>
          </p:cNvCxnSpPr>
          <p:nvPr/>
        </p:nvCxnSpPr>
        <p:spPr>
          <a:xfrm flipV="1">
            <a:off x="4581427" y="4999885"/>
            <a:ext cx="1401227" cy="49158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Přímá spojnice se šipkou 95"/>
          <p:cNvCxnSpPr>
            <a:stCxn id="77" idx="0"/>
            <a:endCxn id="91" idx="1"/>
          </p:cNvCxnSpPr>
          <p:nvPr/>
        </p:nvCxnSpPr>
        <p:spPr>
          <a:xfrm flipV="1">
            <a:off x="4662925" y="4093984"/>
            <a:ext cx="1465960" cy="1220183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ovéPole 108"/>
          <p:cNvSpPr txBox="1"/>
          <p:nvPr/>
        </p:nvSpPr>
        <p:spPr>
          <a:xfrm>
            <a:off x="834049" y="1657663"/>
            <a:ext cx="1823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339933"/>
                </a:solidFill>
                <a:latin typeface="Trebuchet MS" pitchFamily="34" charset="0"/>
              </a:rPr>
              <a:t>Level density</a:t>
            </a:r>
            <a:endParaRPr lang="cs-CZ" b="1" dirty="0" smtClean="0">
              <a:solidFill>
                <a:srgbClr val="339933"/>
              </a:solidFill>
              <a:latin typeface="Trebuchet MS" pitchFamily="34" charset="0"/>
            </a:endParaRPr>
          </a:p>
        </p:txBody>
      </p:sp>
      <p:sp>
        <p:nvSpPr>
          <p:cNvPr id="110" name="TextovéPole 109"/>
          <p:cNvSpPr txBox="1"/>
          <p:nvPr/>
        </p:nvSpPr>
        <p:spPr>
          <a:xfrm>
            <a:off x="5984574" y="2015861"/>
            <a:ext cx="1237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339933"/>
                </a:solidFill>
                <a:latin typeface="Trebuchet MS" pitchFamily="34" charset="0"/>
              </a:rPr>
              <a:t>Flow rate</a:t>
            </a:r>
            <a:endParaRPr lang="cs-CZ" b="1" dirty="0" smtClean="0">
              <a:solidFill>
                <a:srgbClr val="339933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51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Přímá spojnice 1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Skupina 16"/>
          <p:cNvGrpSpPr/>
          <p:nvPr/>
        </p:nvGrpSpPr>
        <p:grpSpPr>
          <a:xfrm>
            <a:off x="6988679" y="410652"/>
            <a:ext cx="2092464" cy="1576139"/>
            <a:chOff x="7054256" y="278782"/>
            <a:chExt cx="2092464" cy="1576139"/>
          </a:xfrm>
        </p:grpSpPr>
        <p:pic>
          <p:nvPicPr>
            <p:cNvPr id="62" name="Picture 6" descr="D:\Pavel\Desktop\Lunch Nuclear 2013\potam0.7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3873" y="501980"/>
              <a:ext cx="1314738" cy="1095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bdélník 2"/>
            <p:cNvSpPr/>
            <p:nvPr/>
          </p:nvSpPr>
          <p:spPr>
            <a:xfrm>
              <a:off x="7371642" y="1244448"/>
              <a:ext cx="8052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b="1" dirty="0">
                  <a:solidFill>
                    <a:srgbClr val="FF0000"/>
                  </a:solidFill>
                  <a:latin typeface="Trebuchet MS" pitchFamily="34" charset="0"/>
                </a:rPr>
                <a:t>(1,0)</a:t>
              </a:r>
              <a:r>
                <a:rPr lang="en-GB" sz="1600" dirty="0">
                  <a:latin typeface="Trebuchet MS" pitchFamily="34" charset="0"/>
                </a:rPr>
                <a:t> </a:t>
              </a:r>
              <a:endParaRPr lang="cs-CZ" sz="1600" dirty="0"/>
            </a:p>
          </p:txBody>
        </p:sp>
        <p:sp>
          <p:nvSpPr>
            <p:cNvPr id="4" name="Obdélník 3"/>
            <p:cNvSpPr/>
            <p:nvPr/>
          </p:nvSpPr>
          <p:spPr>
            <a:xfrm>
              <a:off x="7626818" y="900516"/>
              <a:ext cx="65114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b="1" dirty="0">
                  <a:solidFill>
                    <a:srgbClr val="FF0000"/>
                  </a:solidFill>
                  <a:latin typeface="Trebuchet MS" pitchFamily="34" charset="0"/>
                </a:rPr>
                <a:t>(1,1)</a:t>
              </a:r>
              <a:endParaRPr lang="cs-CZ" sz="1600" dirty="0">
                <a:latin typeface="Trebuchet MS" pitchFamily="34" charset="0"/>
              </a:endParaRPr>
            </a:p>
          </p:txBody>
        </p:sp>
        <p:sp>
          <p:nvSpPr>
            <p:cNvPr id="18" name="Ovál 17"/>
            <p:cNvSpPr/>
            <p:nvPr/>
          </p:nvSpPr>
          <p:spPr>
            <a:xfrm>
              <a:off x="7700148" y="1252948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" name="Ovál 66"/>
            <p:cNvSpPr/>
            <p:nvPr/>
          </p:nvSpPr>
          <p:spPr>
            <a:xfrm>
              <a:off x="7920867" y="118245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" name="TextovéPole 1"/>
            <p:cNvSpPr txBox="1"/>
            <p:nvPr/>
          </p:nvSpPr>
          <p:spPr>
            <a:xfrm>
              <a:off x="7054256" y="294695"/>
              <a:ext cx="20924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500" dirty="0" smtClean="0">
                  <a:latin typeface="Trebuchet MS" pitchFamily="34" charset="0"/>
                </a:rPr>
                <a:t>2 </a:t>
              </a:r>
              <a:r>
                <a:rPr lang="en-GB" sz="1500" dirty="0" smtClean="0">
                  <a:latin typeface="Trebuchet MS" pitchFamily="34" charset="0"/>
                </a:rPr>
                <a:t>ESQPTs (if            )</a:t>
              </a:r>
              <a:endParaRPr lang="cs-CZ" sz="1500" dirty="0" smtClean="0">
                <a:latin typeface="Trebuchet MS" pitchFamily="34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7419" y="278782"/>
              <a:ext cx="607219" cy="330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5" name="Přímá spojnice se šipkou 64"/>
            <p:cNvCxnSpPr/>
            <p:nvPr/>
          </p:nvCxnSpPr>
          <p:spPr>
            <a:xfrm flipV="1">
              <a:off x="7326860" y="989788"/>
              <a:ext cx="0" cy="7488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se šipkou 65"/>
            <p:cNvCxnSpPr/>
            <p:nvPr/>
          </p:nvCxnSpPr>
          <p:spPr>
            <a:xfrm>
              <a:off x="7326860" y="1731314"/>
              <a:ext cx="68868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ovéPole 67"/>
            <p:cNvSpPr txBox="1"/>
            <p:nvPr/>
          </p:nvSpPr>
          <p:spPr>
            <a:xfrm>
              <a:off x="7188463" y="736777"/>
              <a:ext cx="2808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 smtClean="0">
                  <a:latin typeface="Trebuchet MS" pitchFamily="34" charset="0"/>
                </a:rPr>
                <a:t>E</a:t>
              </a:r>
              <a:endParaRPr lang="cs-CZ" sz="1400" i="1" dirty="0" smtClean="0">
                <a:latin typeface="Trebuchet MS" pitchFamily="34" charset="0"/>
              </a:endParaRPr>
            </a:p>
          </p:txBody>
        </p:sp>
        <p:sp>
          <p:nvSpPr>
            <p:cNvPr id="69" name="TextovéPole 68"/>
            <p:cNvSpPr txBox="1"/>
            <p:nvPr/>
          </p:nvSpPr>
          <p:spPr>
            <a:xfrm>
              <a:off x="7955761" y="1547144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 smtClean="0">
                  <a:latin typeface="Trebuchet MS" pitchFamily="34" charset="0"/>
                </a:rPr>
                <a:t>x</a:t>
              </a:r>
              <a:endParaRPr lang="cs-CZ" sz="1400" baseline="-25000" dirty="0" smtClean="0">
                <a:latin typeface="Trebuchet MS" pitchFamily="34" charset="0"/>
              </a:endParaRPr>
            </a:p>
          </p:txBody>
        </p:sp>
      </p:grp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755576" y="286475"/>
            <a:ext cx="788359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sz="3200" b="0" u="sng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Example</a:t>
            </a:r>
            <a:r>
              <a:rPr lang="en-GB" sz="3200" b="0" u="sng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 2</a:t>
            </a:r>
            <a:r>
              <a:rPr lang="cs-CZ" sz="3200" b="0" u="sng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:</a:t>
            </a:r>
            <a:r>
              <a:rPr lang="cs-CZ" sz="3200" b="0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 </a:t>
            </a:r>
            <a:r>
              <a:rPr lang="en-US" sz="2400" b="0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CUSP and related </a:t>
            </a:r>
            <a:r>
              <a:rPr lang="cs-CZ" sz="2400" b="0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system</a:t>
            </a:r>
            <a:r>
              <a:rPr lang="en-GB" sz="2400" b="0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s</a:t>
            </a:r>
            <a:endParaRPr lang="en-US" sz="2400" b="0" dirty="0">
              <a:solidFill>
                <a:srgbClr val="CC3300"/>
              </a:solidFill>
              <a:latin typeface="Trebuchet MS" panose="020B0603020202020204" pitchFamily="34" charset="0"/>
            </a:endParaRPr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45" y="884091"/>
            <a:ext cx="4230551" cy="62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002986" y="5503044"/>
            <a:ext cx="2479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>
                <a:latin typeface="Trebuchet MS" pitchFamily="34" charset="0"/>
              </a:rPr>
              <a:t>3</a:t>
            </a:r>
            <a:endParaRPr lang="cs-CZ" sz="1500" dirty="0" smtClean="0">
              <a:latin typeface="Trebuchet MS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801458" y="1521800"/>
            <a:ext cx="445506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300" dirty="0">
                <a:solidFill>
                  <a:prstClr val="black"/>
                </a:solidFill>
                <a:latin typeface="Book Antiqua" panose="02040602050305030304" pitchFamily="18" charset="0"/>
              </a:rPr>
              <a:t>P. </a:t>
            </a:r>
            <a:r>
              <a:rPr lang="en-GB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Cejnar</a:t>
            </a:r>
            <a:r>
              <a:rPr lang="en-GB" sz="1300" dirty="0">
                <a:solidFill>
                  <a:prstClr val="black"/>
                </a:solidFill>
                <a:latin typeface="Book Antiqua" panose="02040602050305030304" pitchFamily="18" charset="0"/>
              </a:rPr>
              <a:t>, P. </a:t>
            </a:r>
            <a:r>
              <a:rPr lang="en-GB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Str</a:t>
            </a:r>
            <a:r>
              <a:rPr lang="cs-CZ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ánský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cs-CZ" sz="1300" i="1" dirty="0" err="1">
                <a:solidFill>
                  <a:prstClr val="black"/>
                </a:solidFill>
                <a:latin typeface="Book Antiqua" panose="02040602050305030304" pitchFamily="18" charset="0"/>
              </a:rPr>
              <a:t>Phys</a:t>
            </a:r>
            <a:r>
              <a:rPr lang="cs-CZ" sz="1300" i="1" dirty="0">
                <a:solidFill>
                  <a:prstClr val="black"/>
                </a:solidFill>
                <a:latin typeface="Book Antiqua" panose="02040602050305030304" pitchFamily="18" charset="0"/>
              </a:rPr>
              <a:t>. </a:t>
            </a:r>
            <a:r>
              <a:rPr lang="cs-CZ" sz="1300" i="1" dirty="0" err="1">
                <a:solidFill>
                  <a:prstClr val="black"/>
                </a:solidFill>
                <a:latin typeface="Book Antiqua" panose="02040602050305030304" pitchFamily="18" charset="0"/>
              </a:rPr>
              <a:t>Rev</a:t>
            </a:r>
            <a:r>
              <a:rPr lang="cs-CZ" sz="1300" i="1" dirty="0">
                <a:solidFill>
                  <a:prstClr val="black"/>
                </a:solidFill>
                <a:latin typeface="Book Antiqua" panose="02040602050305030304" pitchFamily="18" charset="0"/>
              </a:rPr>
              <a:t>. E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</a:rPr>
              <a:t> 78, 031130 (2008</a:t>
            </a:r>
            <a:r>
              <a:rPr lang="cs-CZ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)</a:t>
            </a:r>
            <a:endParaRPr lang="en-GB" sz="1300" dirty="0" smtClean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r>
              <a:rPr lang="en-GB" sz="1300" dirty="0">
                <a:solidFill>
                  <a:prstClr val="black"/>
                </a:solidFill>
                <a:latin typeface="Book Antiqua" panose="02040602050305030304" pitchFamily="18" charset="0"/>
              </a:rPr>
              <a:t>P. </a:t>
            </a:r>
            <a:r>
              <a:rPr lang="en-GB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Str</a:t>
            </a:r>
            <a:r>
              <a:rPr lang="cs-CZ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ánský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</a:rPr>
              <a:t>,</a:t>
            </a:r>
            <a:r>
              <a:rPr lang="en-GB" sz="1300" dirty="0">
                <a:solidFill>
                  <a:prstClr val="black"/>
                </a:solidFill>
                <a:latin typeface="Book Antiqua" panose="02040602050305030304" pitchFamily="18" charset="0"/>
              </a:rPr>
              <a:t> M. </a:t>
            </a:r>
            <a:r>
              <a:rPr lang="en-GB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Macek</a:t>
            </a:r>
            <a:r>
              <a:rPr lang="en-GB" sz="1300" dirty="0">
                <a:solidFill>
                  <a:prstClr val="black"/>
                </a:solidFill>
                <a:latin typeface="Book Antiqua" panose="02040602050305030304" pitchFamily="18" charset="0"/>
              </a:rPr>
              <a:t>, P. </a:t>
            </a:r>
            <a:r>
              <a:rPr lang="en-GB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Cejnar</a:t>
            </a:r>
            <a:r>
              <a:rPr lang="en-GB" sz="1300" dirty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en-GB" sz="1300" i="1" dirty="0">
                <a:solidFill>
                  <a:prstClr val="black"/>
                </a:solidFill>
                <a:latin typeface="Book Antiqua" panose="02040602050305030304" pitchFamily="18" charset="0"/>
              </a:rPr>
              <a:t>Ann. Phys. </a:t>
            </a:r>
            <a:r>
              <a:rPr lang="en-GB" sz="1300" b="1" dirty="0">
                <a:solidFill>
                  <a:prstClr val="black"/>
                </a:solidFill>
                <a:latin typeface="Book Antiqua" panose="02040602050305030304" pitchFamily="18" charset="0"/>
              </a:rPr>
              <a:t>345</a:t>
            </a:r>
            <a:r>
              <a:rPr lang="en-GB" sz="1300" dirty="0">
                <a:solidFill>
                  <a:prstClr val="black"/>
                </a:solidFill>
                <a:latin typeface="Book Antiqua" panose="02040602050305030304" pitchFamily="18" charset="0"/>
              </a:rPr>
              <a:t>, 73 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</a:rPr>
              <a:t>(20</a:t>
            </a:r>
            <a:r>
              <a:rPr lang="en-GB" sz="1300" dirty="0">
                <a:solidFill>
                  <a:prstClr val="black"/>
                </a:solidFill>
                <a:latin typeface="Book Antiqua" panose="02040602050305030304" pitchFamily="18" charset="0"/>
              </a:rPr>
              <a:t>14</a:t>
            </a:r>
            <a:r>
              <a:rPr lang="cs-CZ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)</a:t>
            </a:r>
            <a:endParaRPr lang="en-GB" sz="13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755576" y="1723957"/>
            <a:ext cx="8177924" cy="4506583"/>
            <a:chOff x="755576" y="1723957"/>
            <a:chExt cx="8177924" cy="4506583"/>
          </a:xfrm>
        </p:grpSpPr>
        <p:sp>
          <p:nvSpPr>
            <p:cNvPr id="7" name="Šipka dolů 6"/>
            <p:cNvSpPr/>
            <p:nvPr/>
          </p:nvSpPr>
          <p:spPr>
            <a:xfrm rot="18746125">
              <a:off x="1692528" y="1561624"/>
              <a:ext cx="422670" cy="933303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4"/>
            <p:cNvSpPr>
              <a:spLocks noChangeArrowheads="1"/>
            </p:cNvSpPr>
            <p:nvPr/>
          </p:nvSpPr>
          <p:spPr bwMode="auto">
            <a:xfrm>
              <a:off x="2278482" y="2345150"/>
              <a:ext cx="5033233" cy="53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533400" indent="-5334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 b="0" dirty="0" err="1" smtClean="0">
                  <a:solidFill>
                    <a:srgbClr val="CC3300"/>
                  </a:solidFill>
                  <a:latin typeface="Trebuchet MS" panose="020B0603020202020204" pitchFamily="34" charset="0"/>
                </a:rPr>
                <a:t>Creagh</a:t>
              </a:r>
              <a:r>
                <a:rPr lang="en-US" sz="2400" b="0" dirty="0" smtClean="0">
                  <a:solidFill>
                    <a:srgbClr val="CC3300"/>
                  </a:solidFill>
                  <a:latin typeface="Trebuchet MS" panose="020B0603020202020204" pitchFamily="34" charset="0"/>
                </a:rPr>
                <a:t>-Whelan 2D model</a:t>
              </a:r>
              <a:endParaRPr lang="en-US" sz="2400" b="0" dirty="0">
                <a:solidFill>
                  <a:srgbClr val="CC33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5" name="Šipka dolů 54"/>
            <p:cNvSpPr/>
            <p:nvPr/>
          </p:nvSpPr>
          <p:spPr>
            <a:xfrm>
              <a:off x="967160" y="1723957"/>
              <a:ext cx="422670" cy="3041226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755576" y="4854275"/>
              <a:ext cx="4294956" cy="53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533400" indent="-5334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 b="0" dirty="0" smtClean="0">
                  <a:solidFill>
                    <a:srgbClr val="CC3300"/>
                  </a:solidFill>
                  <a:latin typeface="Trebuchet MS" panose="020B0603020202020204" pitchFamily="34" charset="0"/>
                </a:rPr>
                <a:t>Triple CUSP model</a:t>
              </a:r>
              <a:endParaRPr lang="en-US" sz="2400" b="0" dirty="0">
                <a:solidFill>
                  <a:srgbClr val="CC33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880244" y="5922763"/>
              <a:ext cx="4723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400" dirty="0" smtClean="0">
                  <a:latin typeface="Trebuchet MS" pitchFamily="34" charset="0"/>
                </a:rPr>
                <a:t>Separable combination of three CUSP systems</a:t>
              </a:r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7160273" y="2613437"/>
              <a:ext cx="1773227" cy="1719279"/>
              <a:chOff x="7221373" y="2453816"/>
              <a:chExt cx="1773227" cy="1719279"/>
            </a:xfrm>
          </p:grpSpPr>
          <p:pic>
            <p:nvPicPr>
              <p:cNvPr id="36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3054" y="2453816"/>
                <a:ext cx="1351068" cy="1441592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7" name="Přímá spojnice se šipkou 36"/>
              <p:cNvCxnSpPr/>
              <p:nvPr/>
            </p:nvCxnSpPr>
            <p:spPr>
              <a:xfrm flipV="1">
                <a:off x="7359770" y="2939662"/>
                <a:ext cx="0" cy="110982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Přímá spojnice se šipkou 37"/>
              <p:cNvCxnSpPr/>
              <p:nvPr/>
            </p:nvCxnSpPr>
            <p:spPr>
              <a:xfrm flipV="1">
                <a:off x="7367799" y="3835650"/>
                <a:ext cx="195049" cy="20561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Přímá spojnice se šipkou 38"/>
              <p:cNvCxnSpPr/>
              <p:nvPr/>
            </p:nvCxnSpPr>
            <p:spPr>
              <a:xfrm>
                <a:off x="7359770" y="4049488"/>
                <a:ext cx="68868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ovéPole 39"/>
              <p:cNvSpPr txBox="1"/>
              <p:nvPr/>
            </p:nvSpPr>
            <p:spPr>
              <a:xfrm>
                <a:off x="7221373" y="2667601"/>
                <a:ext cx="2808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i="1" dirty="0" smtClean="0">
                    <a:latin typeface="Trebuchet MS" pitchFamily="34" charset="0"/>
                  </a:rPr>
                  <a:t>E</a:t>
                </a:r>
                <a:endParaRPr lang="cs-CZ" sz="1400" i="1" dirty="0" smtClean="0">
                  <a:latin typeface="Trebuchet MS" pitchFamily="34" charset="0"/>
                </a:endParaRPr>
              </a:p>
            </p:txBody>
          </p:sp>
          <p:sp>
            <p:nvSpPr>
              <p:cNvPr id="41" name="TextovéPole 40"/>
              <p:cNvSpPr txBox="1"/>
              <p:nvPr/>
            </p:nvSpPr>
            <p:spPr>
              <a:xfrm>
                <a:off x="7496235" y="3591091"/>
                <a:ext cx="2728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i="1" dirty="0" smtClean="0">
                    <a:latin typeface="Trebuchet MS" pitchFamily="34" charset="0"/>
                  </a:rPr>
                  <a:t>y</a:t>
                </a:r>
                <a:endParaRPr lang="cs-CZ" sz="1400" baseline="-25000" dirty="0" smtClean="0">
                  <a:latin typeface="Trebuchet MS" pitchFamily="34" charset="0"/>
                </a:endParaRPr>
              </a:p>
            </p:txBody>
          </p:sp>
          <p:sp>
            <p:nvSpPr>
              <p:cNvPr id="47" name="TextovéPole 46"/>
              <p:cNvSpPr txBox="1"/>
              <p:nvPr/>
            </p:nvSpPr>
            <p:spPr>
              <a:xfrm>
                <a:off x="7988671" y="3865318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i="1" dirty="0" smtClean="0">
                    <a:latin typeface="Trebuchet MS" pitchFamily="34" charset="0"/>
                  </a:rPr>
                  <a:t>x</a:t>
                </a:r>
                <a:endParaRPr lang="cs-CZ" sz="1400" baseline="-25000" dirty="0" smtClean="0">
                  <a:latin typeface="Trebuchet MS" pitchFamily="34" charset="0"/>
                </a:endParaRPr>
              </a:p>
            </p:txBody>
          </p:sp>
          <p:sp>
            <p:nvSpPr>
              <p:cNvPr id="57" name="Obdélník 56"/>
              <p:cNvSpPr/>
              <p:nvPr/>
            </p:nvSpPr>
            <p:spPr>
              <a:xfrm>
                <a:off x="8189388" y="3469175"/>
                <a:ext cx="80521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b="1" dirty="0" smtClean="0">
                    <a:solidFill>
                      <a:srgbClr val="FF0000"/>
                    </a:solidFill>
                    <a:latin typeface="Trebuchet MS" pitchFamily="34" charset="0"/>
                  </a:rPr>
                  <a:t>(2,0</a:t>
                </a:r>
                <a:r>
                  <a:rPr lang="en-GB" sz="1600" b="1" dirty="0">
                    <a:solidFill>
                      <a:srgbClr val="FF0000"/>
                    </a:solidFill>
                    <a:latin typeface="Trebuchet MS" pitchFamily="34" charset="0"/>
                  </a:rPr>
                  <a:t>)</a:t>
                </a:r>
                <a:r>
                  <a:rPr lang="en-GB" sz="1600" dirty="0">
                    <a:latin typeface="Trebuchet MS" pitchFamily="34" charset="0"/>
                  </a:rPr>
                  <a:t> </a:t>
                </a:r>
                <a:endParaRPr lang="cs-CZ" sz="1600" dirty="0"/>
              </a:p>
            </p:txBody>
          </p:sp>
          <p:sp>
            <p:nvSpPr>
              <p:cNvPr id="59" name="Obdélník 58"/>
              <p:cNvSpPr/>
              <p:nvPr/>
            </p:nvSpPr>
            <p:spPr>
              <a:xfrm>
                <a:off x="7903685" y="2844201"/>
                <a:ext cx="65114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600" b="1" dirty="0" smtClean="0">
                    <a:solidFill>
                      <a:srgbClr val="FF0000"/>
                    </a:solidFill>
                    <a:latin typeface="Trebuchet MS" pitchFamily="34" charset="0"/>
                  </a:rPr>
                  <a:t>(2,1</a:t>
                </a:r>
                <a:r>
                  <a:rPr lang="en-GB" sz="1600" b="1" dirty="0">
                    <a:solidFill>
                      <a:srgbClr val="FF0000"/>
                    </a:solidFill>
                    <a:latin typeface="Trebuchet MS" pitchFamily="34" charset="0"/>
                  </a:rPr>
                  <a:t>)</a:t>
                </a:r>
                <a:endParaRPr lang="cs-CZ" sz="1600" dirty="0">
                  <a:latin typeface="Trebuchet MS" pitchFamily="34" charset="0"/>
                </a:endParaRPr>
              </a:p>
            </p:txBody>
          </p:sp>
          <p:sp>
            <p:nvSpPr>
              <p:cNvPr id="63" name="Ovál 62"/>
              <p:cNvSpPr/>
              <p:nvPr/>
            </p:nvSpPr>
            <p:spPr>
              <a:xfrm>
                <a:off x="8201705" y="3146647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4" name="Ovál 63"/>
              <p:cNvSpPr/>
              <p:nvPr/>
            </p:nvSpPr>
            <p:spPr>
              <a:xfrm>
                <a:off x="8449129" y="3445958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ovéPole 8"/>
                <p:cNvSpPr txBox="1"/>
                <p:nvPr/>
              </p:nvSpPr>
              <p:spPr>
                <a:xfrm>
                  <a:off x="2403744" y="3348857"/>
                  <a:ext cx="4205372" cy="5616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spcAft>
                      <a:spcPts val="300"/>
                    </a:spcAft>
                    <a:buFont typeface="Arial" panose="020B0604020202020204" pitchFamily="34" charset="0"/>
                    <a:buChar char="•"/>
                  </a:pPr>
                  <a:r>
                    <a:rPr lang="en-GB" sz="1400" dirty="0" smtClean="0">
                      <a:latin typeface="Trebuchet MS" panose="020B0603020202020204" pitchFamily="34" charset="0"/>
                    </a:rPr>
                    <a:t>n</a:t>
                  </a:r>
                  <a:r>
                    <a:rPr lang="en-GB" sz="1400" dirty="0" err="1" smtClean="0">
                      <a:latin typeface="Trebuchet MS" panose="020B0603020202020204" pitchFamily="34" charset="0"/>
                    </a:rPr>
                    <a:t>onintegrable</a:t>
                  </a:r>
                  <a:r>
                    <a:rPr lang="en-GB" sz="1400" dirty="0" smtClean="0">
                      <a:latin typeface="Trebuchet MS" panose="020B0603020202020204" pitchFamily="34" charset="0"/>
                    </a:rPr>
                    <a:t> (if </a:t>
                  </a:r>
                  <a14:m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𝐵</m:t>
                      </m:r>
                      <m:r>
                        <a:rPr lang="en-GB" sz="1400" b="0" i="1" smtClean="0">
                          <a:latin typeface="Cambria Math"/>
                        </a:rPr>
                        <m:t>≠0≠</m:t>
                      </m:r>
                      <m:r>
                        <a:rPr lang="en-GB" sz="1400" b="0" i="1" smtClean="0">
                          <a:latin typeface="Cambria Math"/>
                        </a:rPr>
                        <m:t>𝐶</m:t>
                      </m:r>
                    </m:oMath>
                  </a14:m>
                  <a:r>
                    <a:rPr lang="en-GB" sz="1400" dirty="0" smtClean="0">
                      <a:latin typeface="Trebuchet MS" panose="020B0603020202020204" pitchFamily="34" charset="0"/>
                    </a:rPr>
                    <a:t>)</a:t>
                  </a:r>
                </a:p>
                <a:p>
                  <a:pPr marL="171450" indent="-171450">
                    <a:spcAft>
                      <a:spcPts val="300"/>
                    </a:spcAft>
                    <a:buFont typeface="Arial" panose="020B0604020202020204" pitchFamily="34" charset="0"/>
                    <a:buChar char="•"/>
                  </a:pPr>
                  <a:r>
                    <a:rPr lang="en-GB" sz="1400" dirty="0" smtClean="0">
                      <a:latin typeface="Trebuchet MS" panose="020B0603020202020204" pitchFamily="34" charset="0"/>
                      <a:cs typeface="Times New Roman" panose="02020603050405020304" pitchFamily="18" charset="0"/>
                    </a:rPr>
                    <a:t>phase structure identical with a single CUSP</a:t>
                  </a:r>
                </a:p>
              </p:txBody>
            </p:sp>
          </mc:Choice>
          <mc:Fallback xmlns="">
            <p:sp>
              <p:nvSpPr>
                <p:cNvPr id="9" name="TextovéPole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3744" y="3348857"/>
                  <a:ext cx="4205372" cy="56169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45" t="-2174" b="-978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5160" y="2838628"/>
              <a:ext cx="508254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135" y="5243874"/>
              <a:ext cx="264414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Obdélník 50"/>
            <p:cNvSpPr/>
            <p:nvPr/>
          </p:nvSpPr>
          <p:spPr>
            <a:xfrm>
              <a:off x="2306336" y="4184333"/>
              <a:ext cx="5396029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1300" dirty="0" smtClean="0">
                  <a:solidFill>
                    <a:prstClr val="black"/>
                  </a:solidFill>
                  <a:latin typeface="Book Antiqua" panose="02040602050305030304" pitchFamily="18" charset="0"/>
                </a:rPr>
                <a:t>P</a:t>
              </a:r>
              <a:r>
                <a:rPr lang="en-GB" sz="1300" dirty="0">
                  <a:solidFill>
                    <a:prstClr val="black"/>
                  </a:solidFill>
                  <a:latin typeface="Book Antiqua" panose="02040602050305030304" pitchFamily="18" charset="0"/>
                </a:rPr>
                <a:t>. </a:t>
              </a:r>
              <a:r>
                <a:rPr lang="en-GB" sz="1300" dirty="0" err="1">
                  <a:solidFill>
                    <a:prstClr val="black"/>
                  </a:solidFill>
                  <a:latin typeface="Book Antiqua" panose="02040602050305030304" pitchFamily="18" charset="0"/>
                </a:rPr>
                <a:t>Str</a:t>
              </a:r>
              <a:r>
                <a:rPr lang="cs-CZ" sz="1300" dirty="0" err="1">
                  <a:solidFill>
                    <a:prstClr val="black"/>
                  </a:solidFill>
                  <a:latin typeface="Book Antiqua" panose="02040602050305030304" pitchFamily="18" charset="0"/>
                </a:rPr>
                <a:t>ánský</a:t>
              </a:r>
              <a:r>
                <a:rPr lang="cs-CZ" sz="1300" dirty="0" smtClean="0">
                  <a:solidFill>
                    <a:prstClr val="black"/>
                  </a:solidFill>
                  <a:latin typeface="Book Antiqua" panose="02040602050305030304" pitchFamily="18" charset="0"/>
                </a:rPr>
                <a:t>,</a:t>
              </a:r>
              <a:r>
                <a:rPr lang="en-GB" sz="1300" dirty="0" smtClean="0">
                  <a:solidFill>
                    <a:prstClr val="black"/>
                  </a:solidFill>
                  <a:latin typeface="Book Antiqua" panose="02040602050305030304" pitchFamily="18" charset="0"/>
                </a:rPr>
                <a:t> M. </a:t>
              </a:r>
              <a:r>
                <a:rPr lang="en-GB" sz="1300" dirty="0" err="1" smtClean="0">
                  <a:solidFill>
                    <a:prstClr val="black"/>
                  </a:solidFill>
                  <a:latin typeface="Book Antiqua" panose="02040602050305030304" pitchFamily="18" charset="0"/>
                </a:rPr>
                <a:t>Macek</a:t>
              </a:r>
              <a:r>
                <a:rPr lang="en-GB" sz="1300" dirty="0" smtClean="0">
                  <a:solidFill>
                    <a:prstClr val="black"/>
                  </a:solidFill>
                  <a:latin typeface="Book Antiqua" panose="02040602050305030304" pitchFamily="18" charset="0"/>
                </a:rPr>
                <a:t>, P. </a:t>
              </a:r>
              <a:r>
                <a:rPr lang="en-GB" sz="1300" dirty="0" err="1" smtClean="0">
                  <a:solidFill>
                    <a:prstClr val="black"/>
                  </a:solidFill>
                  <a:latin typeface="Book Antiqua" panose="02040602050305030304" pitchFamily="18" charset="0"/>
                </a:rPr>
                <a:t>Cejnar</a:t>
              </a:r>
              <a:r>
                <a:rPr lang="en-GB" sz="1300" dirty="0" smtClean="0">
                  <a:solidFill>
                    <a:prstClr val="black"/>
                  </a:solidFill>
                  <a:latin typeface="Book Antiqua" panose="02040602050305030304" pitchFamily="18" charset="0"/>
                </a:rPr>
                <a:t>, </a:t>
              </a:r>
              <a:r>
                <a:rPr lang="en-GB" sz="1300" i="1" dirty="0" smtClean="0">
                  <a:solidFill>
                    <a:prstClr val="black"/>
                  </a:solidFill>
                  <a:latin typeface="Book Antiqua" panose="02040602050305030304" pitchFamily="18" charset="0"/>
                </a:rPr>
                <a:t>Ann. Phys. </a:t>
              </a:r>
              <a:r>
                <a:rPr lang="en-GB" sz="1300" b="1" dirty="0" smtClean="0">
                  <a:solidFill>
                    <a:prstClr val="black"/>
                  </a:solidFill>
                  <a:latin typeface="Book Antiqua" panose="02040602050305030304" pitchFamily="18" charset="0"/>
                </a:rPr>
                <a:t>345</a:t>
              </a:r>
              <a:r>
                <a:rPr lang="en-GB" sz="1300" dirty="0" smtClean="0">
                  <a:solidFill>
                    <a:prstClr val="black"/>
                  </a:solidFill>
                  <a:latin typeface="Book Antiqua" panose="02040602050305030304" pitchFamily="18" charset="0"/>
                </a:rPr>
                <a:t>, 73 </a:t>
              </a:r>
              <a:r>
                <a:rPr lang="cs-CZ" sz="1300" dirty="0" smtClean="0">
                  <a:solidFill>
                    <a:prstClr val="black"/>
                  </a:solidFill>
                  <a:latin typeface="Book Antiqua" panose="02040602050305030304" pitchFamily="18" charset="0"/>
                </a:rPr>
                <a:t>(20</a:t>
              </a:r>
              <a:r>
                <a:rPr lang="en-GB" sz="1300" dirty="0" smtClean="0">
                  <a:solidFill>
                    <a:prstClr val="black"/>
                  </a:solidFill>
                  <a:latin typeface="Book Antiqua" panose="02040602050305030304" pitchFamily="18" charset="0"/>
                </a:rPr>
                <a:t>14</a:t>
              </a:r>
              <a:r>
                <a:rPr lang="cs-CZ" sz="1300" dirty="0" smtClean="0">
                  <a:solidFill>
                    <a:prstClr val="black"/>
                  </a:solidFill>
                  <a:latin typeface="Book Antiqua" panose="02040602050305030304" pitchFamily="18" charset="0"/>
                </a:rPr>
                <a:t>)</a:t>
              </a:r>
              <a:endParaRPr lang="en-GB" sz="1300" dirty="0" smtClean="0">
                <a:solidFill>
                  <a:prstClr val="black"/>
                </a:solidFill>
                <a:latin typeface="Book Antiqua" panose="02040602050305030304" pitchFamily="18" charset="0"/>
              </a:endParaRPr>
            </a:p>
            <a:p>
              <a:r>
                <a:rPr lang="en-GB" sz="1300" dirty="0" smtClean="0">
                  <a:solidFill>
                    <a:prstClr val="black"/>
                  </a:solidFill>
                  <a:latin typeface="Book Antiqua" panose="02040602050305030304" pitchFamily="18" charset="0"/>
                </a:rPr>
                <a:t>P. </a:t>
              </a:r>
              <a:r>
                <a:rPr lang="en-GB" sz="1300" dirty="0" err="1" smtClean="0">
                  <a:solidFill>
                    <a:prstClr val="black"/>
                  </a:solidFill>
                  <a:latin typeface="Book Antiqua" panose="02040602050305030304" pitchFamily="18" charset="0"/>
                </a:rPr>
                <a:t>Str</a:t>
              </a:r>
              <a:r>
                <a:rPr lang="cs-CZ" sz="1300" dirty="0" err="1" smtClean="0">
                  <a:solidFill>
                    <a:prstClr val="black"/>
                  </a:solidFill>
                  <a:latin typeface="Book Antiqua" panose="02040602050305030304" pitchFamily="18" charset="0"/>
                </a:rPr>
                <a:t>ánský</a:t>
              </a:r>
              <a:r>
                <a:rPr lang="cs-CZ" sz="1300" dirty="0" smtClean="0">
                  <a:solidFill>
                    <a:prstClr val="black"/>
                  </a:solidFill>
                  <a:latin typeface="Book Antiqua" panose="02040602050305030304" pitchFamily="18" charset="0"/>
                </a:rPr>
                <a:t>, M. Macek, A. Leviatan, P. Cejnar, </a:t>
              </a:r>
              <a:r>
                <a:rPr lang="en-GB" sz="1300" i="1" dirty="0">
                  <a:solidFill>
                    <a:prstClr val="black"/>
                  </a:solidFill>
                  <a:latin typeface="Book Antiqua" panose="02040602050305030304" pitchFamily="18" charset="0"/>
                </a:rPr>
                <a:t>Ann. Phys. </a:t>
              </a:r>
              <a:r>
                <a:rPr lang="cs-CZ" sz="1300" b="1" dirty="0" smtClean="0">
                  <a:solidFill>
                    <a:prstClr val="black"/>
                  </a:solidFill>
                  <a:latin typeface="Book Antiqua" panose="02040602050305030304" pitchFamily="18" charset="0"/>
                </a:rPr>
                <a:t>356</a:t>
              </a:r>
              <a:r>
                <a:rPr lang="en-GB" sz="1300" dirty="0" smtClean="0">
                  <a:solidFill>
                    <a:prstClr val="black"/>
                  </a:solidFill>
                  <a:latin typeface="Book Antiqua" panose="02040602050305030304" pitchFamily="18" charset="0"/>
                </a:rPr>
                <a:t>, </a:t>
              </a:r>
              <a:r>
                <a:rPr lang="cs-CZ" sz="1300" dirty="0" smtClean="0">
                  <a:solidFill>
                    <a:prstClr val="black"/>
                  </a:solidFill>
                  <a:latin typeface="Book Antiqua" panose="02040602050305030304" pitchFamily="18" charset="0"/>
                </a:rPr>
                <a:t>52</a:t>
              </a:r>
              <a:r>
                <a:rPr lang="en-GB" sz="1300" dirty="0" smtClean="0">
                  <a:solidFill>
                    <a:prstClr val="black"/>
                  </a:solidFill>
                  <a:latin typeface="Book Antiqua" panose="02040602050305030304" pitchFamily="18" charset="0"/>
                </a:rPr>
                <a:t> </a:t>
              </a:r>
              <a:r>
                <a:rPr lang="cs-CZ" sz="1300" dirty="0">
                  <a:solidFill>
                    <a:prstClr val="black"/>
                  </a:solidFill>
                  <a:latin typeface="Book Antiqua" panose="02040602050305030304" pitchFamily="18" charset="0"/>
                </a:rPr>
                <a:t>(20</a:t>
              </a:r>
              <a:r>
                <a:rPr lang="en-GB" sz="1300" dirty="0" smtClean="0">
                  <a:solidFill>
                    <a:prstClr val="black"/>
                  </a:solidFill>
                  <a:latin typeface="Book Antiqua" panose="02040602050305030304" pitchFamily="18" charset="0"/>
                </a:rPr>
                <a:t>1</a:t>
              </a:r>
              <a:r>
                <a:rPr lang="cs-CZ" sz="1300" dirty="0" smtClean="0">
                  <a:solidFill>
                    <a:prstClr val="black"/>
                  </a:solidFill>
                  <a:latin typeface="Book Antiqua" panose="02040602050305030304" pitchFamily="18" charset="0"/>
                </a:rPr>
                <a:t>5)</a:t>
              </a:r>
              <a:endParaRPr lang="en-GB" sz="1300" dirty="0">
                <a:solidFill>
                  <a:prstClr val="black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3" name="Obdélník 52"/>
            <p:cNvSpPr/>
            <p:nvPr/>
          </p:nvSpPr>
          <p:spPr>
            <a:xfrm>
              <a:off x="5004350" y="5919949"/>
              <a:ext cx="3918389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en-GB" sz="1300" dirty="0" smtClean="0">
                  <a:solidFill>
                    <a:prstClr val="black"/>
                  </a:solidFill>
                  <a:latin typeface="Book Antiqua" panose="02040602050305030304" pitchFamily="18" charset="0"/>
                </a:rPr>
                <a:t>P. </a:t>
              </a:r>
              <a:r>
                <a:rPr lang="en-GB" sz="1300" dirty="0" err="1" smtClean="0">
                  <a:solidFill>
                    <a:prstClr val="black"/>
                  </a:solidFill>
                  <a:latin typeface="Book Antiqua" panose="02040602050305030304" pitchFamily="18" charset="0"/>
                </a:rPr>
                <a:t>Str</a:t>
              </a:r>
              <a:r>
                <a:rPr lang="cs-CZ" sz="1300" dirty="0" err="1" smtClean="0">
                  <a:solidFill>
                    <a:prstClr val="black"/>
                  </a:solidFill>
                  <a:latin typeface="Book Antiqua" panose="02040602050305030304" pitchFamily="18" charset="0"/>
                </a:rPr>
                <a:t>ánský</a:t>
              </a:r>
              <a:r>
                <a:rPr lang="cs-CZ" sz="1300" dirty="0" smtClean="0">
                  <a:solidFill>
                    <a:prstClr val="black"/>
                  </a:solidFill>
                  <a:latin typeface="Book Antiqua" panose="02040602050305030304" pitchFamily="18" charset="0"/>
                </a:rPr>
                <a:t>, P. Cejnar, </a:t>
              </a:r>
              <a:r>
                <a:rPr lang="cs-CZ" sz="1300" i="1" dirty="0" err="1" smtClean="0">
                  <a:solidFill>
                    <a:prstClr val="black"/>
                  </a:solidFill>
                  <a:latin typeface="Book Antiqua" panose="02040602050305030304" pitchFamily="18" charset="0"/>
                </a:rPr>
                <a:t>Phys</a:t>
              </a:r>
              <a:r>
                <a:rPr lang="cs-CZ" sz="1300" i="1" dirty="0" smtClean="0">
                  <a:solidFill>
                    <a:prstClr val="black"/>
                  </a:solidFill>
                  <a:latin typeface="Book Antiqua" panose="02040602050305030304" pitchFamily="18" charset="0"/>
                </a:rPr>
                <a:t>. </a:t>
              </a:r>
              <a:r>
                <a:rPr lang="cs-CZ" sz="1300" i="1" dirty="0" err="1" smtClean="0">
                  <a:solidFill>
                    <a:prstClr val="black"/>
                  </a:solidFill>
                  <a:latin typeface="Book Antiqua" panose="02040602050305030304" pitchFamily="18" charset="0"/>
                </a:rPr>
                <a:t>Lett</a:t>
              </a:r>
              <a:r>
                <a:rPr lang="cs-CZ" sz="1300" i="1" dirty="0" smtClean="0">
                  <a:solidFill>
                    <a:prstClr val="black"/>
                  </a:solidFill>
                  <a:latin typeface="Book Antiqua" panose="02040602050305030304" pitchFamily="18" charset="0"/>
                </a:rPr>
                <a:t>.</a:t>
              </a:r>
              <a:r>
                <a:rPr lang="cs-CZ" sz="1300" dirty="0" smtClean="0">
                  <a:solidFill>
                    <a:prstClr val="black"/>
                  </a:solidFill>
                  <a:latin typeface="Book Antiqua" panose="02040602050305030304" pitchFamily="18" charset="0"/>
                </a:rPr>
                <a:t> </a:t>
              </a:r>
              <a:r>
                <a:rPr lang="cs-CZ" sz="1300" b="1" dirty="0" smtClean="0">
                  <a:solidFill>
                    <a:prstClr val="black"/>
                  </a:solidFill>
                  <a:latin typeface="Book Antiqua" panose="02040602050305030304" pitchFamily="18" charset="0"/>
                </a:rPr>
                <a:t>A380</a:t>
              </a:r>
              <a:r>
                <a:rPr lang="cs-CZ" sz="1300" dirty="0" smtClean="0">
                  <a:solidFill>
                    <a:prstClr val="black"/>
                  </a:solidFill>
                  <a:latin typeface="Book Antiqua" panose="02040602050305030304" pitchFamily="18" charset="0"/>
                </a:rPr>
                <a:t>, 2637 (2016)</a:t>
              </a:r>
              <a:endParaRPr lang="cs-CZ" sz="1300" dirty="0">
                <a:solidFill>
                  <a:prstClr val="black"/>
                </a:solidFill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95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831265" y="2327695"/>
            <a:ext cx="7860147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ESQPT</a:t>
            </a: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: </a:t>
            </a:r>
            <a:r>
              <a:rPr lang="en-GB" sz="2400" dirty="0">
                <a:latin typeface="Trebuchet MS" pitchFamily="34" charset="0"/>
              </a:rPr>
              <a:t>D</a:t>
            </a:r>
            <a:r>
              <a:rPr lang="en-GB" sz="2400" dirty="0" smtClean="0">
                <a:latin typeface="Trebuchet MS" pitchFamily="34" charset="0"/>
              </a:rPr>
              <a:t>efinition and evidence in the literature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ESQPT</a:t>
            </a: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: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</a:t>
            </a:r>
            <a:r>
              <a:rPr lang="en-GB" sz="2400" dirty="0" smtClean="0">
                <a:latin typeface="Trebuchet MS" pitchFamily="34" charset="0"/>
              </a:rPr>
              <a:t>Theory </a:t>
            </a:r>
            <a:r>
              <a:rPr lang="en-GB" sz="2000" dirty="0" smtClean="0">
                <a:latin typeface="Trebuchet MS" pitchFamily="34" charset="0"/>
              </a:rPr>
              <a:t>(level density, flow rate)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ESQPT</a:t>
            </a: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: </a:t>
            </a:r>
            <a:r>
              <a:rPr lang="en-GB" sz="2400" dirty="0">
                <a:latin typeface="Trebuchet MS" pitchFamily="34" charset="0"/>
              </a:rPr>
              <a:t>numerical </a:t>
            </a:r>
            <a:r>
              <a:rPr lang="en-GB" sz="2400" dirty="0" smtClean="0">
                <a:latin typeface="Trebuchet MS" pitchFamily="34" charset="0"/>
              </a:rPr>
              <a:t>examples </a:t>
            </a:r>
            <a:r>
              <a:rPr lang="en-GB" sz="2000" dirty="0" smtClean="0">
                <a:latin typeface="Trebuchet MS" pitchFamily="34" charset="0"/>
              </a:rPr>
              <a:t>(</a:t>
            </a:r>
            <a:r>
              <a:rPr lang="en-GB" sz="2000" dirty="0" err="1" smtClean="0">
                <a:latin typeface="Trebuchet MS" pitchFamily="34" charset="0"/>
              </a:rPr>
              <a:t>Dicke</a:t>
            </a:r>
            <a:r>
              <a:rPr lang="en-GB" sz="2000" dirty="0" smtClean="0">
                <a:latin typeface="Trebuchet MS" pitchFamily="34" charset="0"/>
              </a:rPr>
              <a:t> model, </a:t>
            </a:r>
            <a:r>
              <a:rPr lang="en-GB" sz="2000" dirty="0" err="1" smtClean="0">
                <a:latin typeface="Trebuchet MS" pitchFamily="34" charset="0"/>
              </a:rPr>
              <a:t>CUSPs</a:t>
            </a:r>
            <a:r>
              <a:rPr lang="en-GB" sz="2000" dirty="0">
                <a:latin typeface="Trebuchet MS" pitchFamily="34" charset="0"/>
              </a:rPr>
              <a:t>)</a:t>
            </a:r>
            <a:endParaRPr lang="cs-CZ" sz="2000" dirty="0">
              <a:latin typeface="Trebuchet MS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ESQPT</a:t>
            </a: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: </a:t>
            </a:r>
            <a:r>
              <a:rPr lang="en-GB" sz="2400" dirty="0" err="1" smtClean="0">
                <a:latin typeface="Trebuchet MS" pitchFamily="34" charset="0"/>
              </a:rPr>
              <a:t>Thermodynamical</a:t>
            </a:r>
            <a:r>
              <a:rPr lang="en-GB" sz="2400" dirty="0" smtClean="0">
                <a:latin typeface="Trebuchet MS" pitchFamily="34" charset="0"/>
              </a:rPr>
              <a:t> consequences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Trebuchet MS" pitchFamily="34" charset="0"/>
              </a:rPr>
              <a:t>Conclusions</a:t>
            </a:r>
            <a:endParaRPr lang="cs-CZ" sz="2600" dirty="0" smtClean="0">
              <a:latin typeface="Trebuchet MS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65019" y="517236"/>
            <a:ext cx="1537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 smtClean="0">
                <a:latin typeface="Trebuchet MS" pitchFamily="34" charset="0"/>
              </a:rPr>
              <a:t>Outline</a:t>
            </a:r>
            <a:endParaRPr lang="cs-CZ" sz="3200" u="sng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0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8" y="888380"/>
            <a:ext cx="4461580" cy="411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99870" y="5071622"/>
            <a:ext cx="28837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700" i="1" dirty="0" smtClean="0">
                <a:latin typeface="Trebuchet MS" pitchFamily="34" charset="0"/>
              </a:rPr>
              <a:t>f</a:t>
            </a:r>
            <a:r>
              <a:rPr lang="cs-CZ" sz="1700" dirty="0" smtClean="0">
                <a:latin typeface="Trebuchet MS" pitchFamily="34" charset="0"/>
              </a:rPr>
              <a:t>=3 </a:t>
            </a:r>
            <a:r>
              <a:rPr lang="cs-CZ" sz="1700" dirty="0" err="1" smtClean="0">
                <a:latin typeface="Trebuchet MS" pitchFamily="34" charset="0"/>
              </a:rPr>
              <a:t>degrees</a:t>
            </a:r>
            <a:r>
              <a:rPr lang="cs-CZ" sz="1700" dirty="0" smtClean="0">
                <a:latin typeface="Trebuchet MS" pitchFamily="34" charset="0"/>
              </a:rPr>
              <a:t> </a:t>
            </a:r>
            <a:r>
              <a:rPr lang="cs-CZ" sz="1700" dirty="0" err="1" smtClean="0">
                <a:latin typeface="Trebuchet MS" pitchFamily="34" charset="0"/>
              </a:rPr>
              <a:t>of</a:t>
            </a:r>
            <a:r>
              <a:rPr lang="cs-CZ" sz="1700" dirty="0" smtClean="0">
                <a:latin typeface="Trebuchet MS" pitchFamily="34" charset="0"/>
              </a:rPr>
              <a:t> </a:t>
            </a:r>
            <a:r>
              <a:rPr lang="cs-CZ" sz="1700" dirty="0" err="1" smtClean="0">
                <a:latin typeface="Trebuchet MS" pitchFamily="34" charset="0"/>
              </a:rPr>
              <a:t>freedom</a:t>
            </a:r>
            <a:endParaRPr lang="cs-CZ" sz="1700" dirty="0" smtClean="0">
              <a:latin typeface="Trebuchet MS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0553" y="5953554"/>
            <a:ext cx="2950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err="1">
                <a:latin typeface="Trebuchet MS" pitchFamily="34" charset="0"/>
              </a:rPr>
              <a:t>S</a:t>
            </a:r>
            <a:r>
              <a:rPr lang="cs-CZ" sz="1600" dirty="0" err="1" smtClean="0">
                <a:latin typeface="Trebuchet MS" pitchFamily="34" charset="0"/>
              </a:rPr>
              <a:t>ingularities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expected</a:t>
            </a:r>
            <a:r>
              <a:rPr lang="cs-CZ" sz="1600" dirty="0" smtClean="0">
                <a:latin typeface="Trebuchet MS" pitchFamily="34" charset="0"/>
              </a:rPr>
              <a:t> in </a:t>
            </a:r>
            <a:r>
              <a:rPr lang="cs-CZ" sz="1600" dirty="0" err="1" smtClean="0">
                <a:latin typeface="Trebuchet MS" pitchFamily="34" charset="0"/>
              </a:rPr>
              <a:t>the</a:t>
            </a:r>
            <a:r>
              <a:rPr lang="cs-CZ" sz="1600" dirty="0" smtClean="0">
                <a:latin typeface="Trebuchet MS" pitchFamily="34" charset="0"/>
              </a:rPr>
              <a:t> 2</a:t>
            </a:r>
            <a:r>
              <a:rPr lang="cs-CZ" sz="1600" baseline="30000" dirty="0" smtClean="0">
                <a:latin typeface="Trebuchet MS" pitchFamily="34" charset="0"/>
              </a:rPr>
              <a:t>nd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derivative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of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the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level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density</a:t>
            </a:r>
            <a:r>
              <a:rPr lang="cs-CZ" sz="1600" dirty="0" smtClean="0">
                <a:latin typeface="Trebuchet MS" pitchFamily="34" charset="0"/>
              </a:rPr>
              <a:t> and </a:t>
            </a:r>
            <a:r>
              <a:rPr lang="cs-CZ" sz="1600" dirty="0" err="1" smtClean="0">
                <a:latin typeface="Trebuchet MS" pitchFamily="34" charset="0"/>
              </a:rPr>
              <a:t>flow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rate</a:t>
            </a:r>
            <a:endParaRPr lang="cs-CZ" sz="1600" dirty="0" smtClean="0">
              <a:latin typeface="Trebuchet MS" pitchFamily="34" charset="0"/>
            </a:endParaRPr>
          </a:p>
        </p:txBody>
      </p:sp>
      <p:sp>
        <p:nvSpPr>
          <p:cNvPr id="22" name="Šipka doprava 21"/>
          <p:cNvSpPr/>
          <p:nvPr/>
        </p:nvSpPr>
        <p:spPr>
          <a:xfrm rot="5400000">
            <a:off x="1297207" y="5626396"/>
            <a:ext cx="513457" cy="236861"/>
          </a:xfrm>
          <a:prstGeom prst="rightArrow">
            <a:avLst/>
          </a:prstGeom>
          <a:solidFill>
            <a:srgbClr val="00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TextovéPole 32"/>
          <p:cNvSpPr txBox="1"/>
          <p:nvPr/>
        </p:nvSpPr>
        <p:spPr>
          <a:xfrm>
            <a:off x="1096746" y="499730"/>
            <a:ext cx="2358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339933"/>
                </a:solidFill>
                <a:latin typeface="Trebuchet MS" pitchFamily="34" charset="0"/>
              </a:rPr>
              <a:t>Level density</a:t>
            </a:r>
            <a:endParaRPr lang="cs-CZ" b="1" dirty="0" smtClean="0">
              <a:solidFill>
                <a:srgbClr val="339933"/>
              </a:solidFill>
              <a:latin typeface="Trebuchet MS" pitchFamily="34" charset="0"/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162" y="869061"/>
            <a:ext cx="4635830" cy="417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ovéPole 48"/>
          <p:cNvSpPr txBox="1"/>
          <p:nvPr/>
        </p:nvSpPr>
        <p:spPr>
          <a:xfrm>
            <a:off x="6387921" y="519048"/>
            <a:ext cx="1237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339933"/>
                </a:solidFill>
                <a:latin typeface="Trebuchet MS" pitchFamily="34" charset="0"/>
              </a:rPr>
              <a:t>Flow rate</a:t>
            </a:r>
            <a:endParaRPr lang="cs-CZ" b="1" dirty="0" smtClean="0">
              <a:solidFill>
                <a:srgbClr val="339933"/>
              </a:solidFill>
              <a:latin typeface="Trebuchet MS" pitchFamily="34" charset="0"/>
            </a:endParaRPr>
          </a:p>
        </p:txBody>
      </p: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2750985" y="-4296"/>
            <a:ext cx="4294956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0" u="sng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Triple CUSP model</a:t>
            </a:r>
            <a:endParaRPr lang="en-US" sz="2800" b="0" u="sng" dirty="0">
              <a:solidFill>
                <a:srgbClr val="CC3300"/>
              </a:solidFill>
              <a:latin typeface="Trebuchet MS" panose="020B0603020202020204" pitchFamily="34" charset="0"/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6043250" y="5236205"/>
            <a:ext cx="2512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rebuchet MS" pitchFamily="34" charset="0"/>
              </a:rPr>
              <a:t>27 </a:t>
            </a:r>
            <a:r>
              <a:rPr lang="cs-CZ" dirty="0" err="1" smtClean="0">
                <a:latin typeface="Trebuchet MS" pitchFamily="34" charset="0"/>
              </a:rPr>
              <a:t>stationary</a:t>
            </a:r>
            <a:r>
              <a:rPr lang="cs-CZ" dirty="0" smtClean="0">
                <a:latin typeface="Trebuchet MS" pitchFamily="34" charset="0"/>
              </a:rPr>
              <a:t> </a:t>
            </a:r>
            <a:r>
              <a:rPr lang="cs-CZ" dirty="0" err="1" smtClean="0">
                <a:latin typeface="Trebuchet MS" pitchFamily="34" charset="0"/>
              </a:rPr>
              <a:t>points</a:t>
            </a:r>
            <a:r>
              <a:rPr lang="cs-CZ" dirty="0" smtClean="0">
                <a:latin typeface="Trebuchet MS" pitchFamily="34" charset="0"/>
              </a:rPr>
              <a:t>: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6439678" y="5647658"/>
            <a:ext cx="1613397" cy="113107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1500" b="1" dirty="0" smtClean="0">
                <a:solidFill>
                  <a:srgbClr val="FF0000"/>
                </a:solidFill>
                <a:latin typeface="Trebuchet MS" pitchFamily="34" charset="0"/>
              </a:rPr>
              <a:t>(3,0) </a:t>
            </a:r>
            <a:r>
              <a:rPr lang="cs-CZ" sz="1500" dirty="0" smtClean="0">
                <a:latin typeface="Trebuchet MS" pitchFamily="34" charset="0"/>
              </a:rPr>
              <a:t>minim</a:t>
            </a:r>
            <a:r>
              <a:rPr lang="en-GB" sz="1500" dirty="0" smtClean="0">
                <a:latin typeface="Trebuchet MS" pitchFamily="34" charset="0"/>
              </a:rPr>
              <a:t>um</a:t>
            </a:r>
          </a:p>
          <a:p>
            <a:pPr>
              <a:spcAft>
                <a:spcPts val="300"/>
              </a:spcAft>
            </a:pPr>
            <a:r>
              <a:rPr lang="en-GB" sz="1500" b="1" dirty="0">
                <a:solidFill>
                  <a:srgbClr val="0000B4"/>
                </a:solidFill>
                <a:latin typeface="Trebuchet MS" pitchFamily="34" charset="0"/>
              </a:rPr>
              <a:t>(3,1</a:t>
            </a:r>
            <a:r>
              <a:rPr lang="en-GB" sz="1500" b="1" dirty="0" smtClean="0">
                <a:solidFill>
                  <a:srgbClr val="0000B4"/>
                </a:solidFill>
                <a:latin typeface="Trebuchet MS" pitchFamily="34" charset="0"/>
              </a:rPr>
              <a:t>) </a:t>
            </a:r>
            <a:r>
              <a:rPr lang="en-GB" sz="1500" dirty="0" smtClean="0">
                <a:latin typeface="Trebuchet MS" pitchFamily="34" charset="0"/>
              </a:rPr>
              <a:t>saddle 1</a:t>
            </a:r>
          </a:p>
          <a:p>
            <a:pPr>
              <a:spcAft>
                <a:spcPts val="300"/>
              </a:spcAft>
            </a:pPr>
            <a:r>
              <a:rPr lang="en-GB" sz="1500" b="1" dirty="0">
                <a:solidFill>
                  <a:srgbClr val="339933"/>
                </a:solidFill>
                <a:latin typeface="Trebuchet MS" pitchFamily="34" charset="0"/>
              </a:rPr>
              <a:t>(</a:t>
            </a:r>
            <a:r>
              <a:rPr lang="en-GB" sz="1500" b="1" dirty="0" smtClean="0">
                <a:solidFill>
                  <a:srgbClr val="339933"/>
                </a:solidFill>
                <a:latin typeface="Trebuchet MS" pitchFamily="34" charset="0"/>
              </a:rPr>
              <a:t>3,2) </a:t>
            </a:r>
            <a:r>
              <a:rPr lang="en-GB" sz="1500" dirty="0" smtClean="0">
                <a:latin typeface="Trebuchet MS" pitchFamily="34" charset="0"/>
              </a:rPr>
              <a:t>saddle 2</a:t>
            </a:r>
          </a:p>
          <a:p>
            <a:pPr>
              <a:spcAft>
                <a:spcPts val="300"/>
              </a:spcAft>
            </a:pPr>
            <a:r>
              <a:rPr lang="en-GB" sz="1500" b="1" dirty="0" smtClean="0">
                <a:latin typeface="Trebuchet MS" pitchFamily="34" charset="0"/>
              </a:rPr>
              <a:t>(3,3) </a:t>
            </a:r>
            <a:r>
              <a:rPr lang="en-GB" sz="1500" dirty="0" smtClean="0">
                <a:latin typeface="Trebuchet MS" pitchFamily="34" charset="0"/>
              </a:rPr>
              <a:t>maximum</a:t>
            </a:r>
            <a:endParaRPr lang="en-GB" sz="1500" dirty="0">
              <a:latin typeface="Trebuchet MS" pitchFamily="34" charset="0"/>
            </a:endParaRPr>
          </a:p>
        </p:txBody>
      </p:sp>
      <p:sp>
        <p:nvSpPr>
          <p:cNvPr id="61" name="TextovéPole 60"/>
          <p:cNvSpPr txBox="1"/>
          <p:nvPr/>
        </p:nvSpPr>
        <p:spPr>
          <a:xfrm>
            <a:off x="5958595" y="5657248"/>
            <a:ext cx="49750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500" dirty="0" smtClean="0">
                <a:latin typeface="Trebuchet MS" pitchFamily="34" charset="0"/>
              </a:rPr>
              <a:t>8x</a:t>
            </a:r>
          </a:p>
          <a:p>
            <a:pPr algn="r">
              <a:spcAft>
                <a:spcPts val="300"/>
              </a:spcAft>
            </a:pPr>
            <a:r>
              <a:rPr lang="en-GB" sz="1500" dirty="0" smtClean="0">
                <a:latin typeface="Trebuchet MS" pitchFamily="34" charset="0"/>
              </a:rPr>
              <a:t>12x</a:t>
            </a:r>
          </a:p>
          <a:p>
            <a:pPr algn="r">
              <a:spcAft>
                <a:spcPts val="300"/>
              </a:spcAft>
            </a:pPr>
            <a:r>
              <a:rPr lang="en-GB" sz="1500" dirty="0" smtClean="0">
                <a:latin typeface="Trebuchet MS" pitchFamily="34" charset="0"/>
              </a:rPr>
              <a:t>6x</a:t>
            </a:r>
          </a:p>
          <a:p>
            <a:pPr algn="r">
              <a:spcAft>
                <a:spcPts val="300"/>
              </a:spcAft>
            </a:pPr>
            <a:r>
              <a:rPr lang="en-GB" sz="1500" dirty="0" smtClean="0">
                <a:latin typeface="Trebuchet MS" pitchFamily="34" charset="0"/>
              </a:rPr>
              <a:t>1x</a:t>
            </a:r>
            <a:endParaRPr lang="cs-CZ" sz="1500" dirty="0" smtClean="0">
              <a:latin typeface="Trebuchet MS" pitchFamily="34" charset="0"/>
            </a:endParaRPr>
          </a:p>
        </p:txBody>
      </p:sp>
      <p:sp>
        <p:nvSpPr>
          <p:cNvPr id="62" name="TextovéPole 61"/>
          <p:cNvSpPr txBox="1"/>
          <p:nvPr/>
        </p:nvSpPr>
        <p:spPr>
          <a:xfrm>
            <a:off x="8059514" y="5657985"/>
            <a:ext cx="104318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500" dirty="0" smtClean="0">
                <a:latin typeface="Trebuchet MS" pitchFamily="34" charset="0"/>
              </a:rPr>
              <a:t>↑</a:t>
            </a:r>
            <a:r>
              <a:rPr lang="en-GB" sz="1500" dirty="0" smtClean="0">
                <a:latin typeface="Trebuchet MS" pitchFamily="34" charset="0"/>
              </a:rPr>
              <a:t> </a:t>
            </a:r>
            <a:r>
              <a:rPr lang="cs-CZ" sz="1500" dirty="0" err="1" smtClean="0">
                <a:latin typeface="Trebuchet MS" pitchFamily="34" charset="0"/>
              </a:rPr>
              <a:t>jump</a:t>
            </a:r>
            <a:endParaRPr lang="cs-CZ" sz="1500" dirty="0">
              <a:latin typeface="Trebuchet MS" pitchFamily="34" charset="0"/>
            </a:endParaRPr>
          </a:p>
          <a:p>
            <a:pPr>
              <a:spcAft>
                <a:spcPts val="300"/>
              </a:spcAft>
            </a:pPr>
            <a:r>
              <a:rPr lang="cs-CZ" sz="1500" dirty="0" smtClean="0">
                <a:latin typeface="Trebuchet MS" pitchFamily="34" charset="0"/>
              </a:rPr>
              <a:t>↑</a:t>
            </a:r>
            <a:r>
              <a:rPr lang="en-GB" sz="1500" dirty="0" smtClean="0">
                <a:latin typeface="Trebuchet MS" pitchFamily="34" charset="0"/>
              </a:rPr>
              <a:t> log div</a:t>
            </a:r>
          </a:p>
          <a:p>
            <a:pPr>
              <a:spcAft>
                <a:spcPts val="300"/>
              </a:spcAft>
            </a:pPr>
            <a:r>
              <a:rPr lang="cs-CZ" sz="1500" dirty="0">
                <a:latin typeface="Trebuchet MS" pitchFamily="34" charset="0"/>
              </a:rPr>
              <a:t>↓</a:t>
            </a:r>
            <a:r>
              <a:rPr lang="en-GB" sz="1500" dirty="0" smtClean="0">
                <a:latin typeface="Trebuchet MS" pitchFamily="34" charset="0"/>
              </a:rPr>
              <a:t> jump</a:t>
            </a:r>
          </a:p>
          <a:p>
            <a:pPr>
              <a:spcAft>
                <a:spcPts val="300"/>
              </a:spcAft>
            </a:pPr>
            <a:r>
              <a:rPr lang="cs-CZ" sz="1500" dirty="0">
                <a:latin typeface="Trebuchet MS" pitchFamily="34" charset="0"/>
              </a:rPr>
              <a:t>↓</a:t>
            </a:r>
            <a:r>
              <a:rPr lang="en-GB" sz="1500" dirty="0" smtClean="0">
                <a:latin typeface="Trebuchet MS" pitchFamily="34" charset="0"/>
              </a:rPr>
              <a:t> log div</a:t>
            </a:r>
            <a:endParaRPr lang="cs-CZ" sz="1500" dirty="0" smtClean="0">
              <a:latin typeface="Trebuchet MS" pitchFamily="34" charset="0"/>
            </a:endParaRPr>
          </a:p>
        </p:txBody>
      </p:sp>
      <p:pic>
        <p:nvPicPr>
          <p:cNvPr id="6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411" y="5570649"/>
            <a:ext cx="1280160" cy="38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ovéPole 63"/>
          <p:cNvSpPr txBox="1"/>
          <p:nvPr/>
        </p:nvSpPr>
        <p:spPr>
          <a:xfrm>
            <a:off x="3160276" y="5213796"/>
            <a:ext cx="26342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err="1" smtClean="0">
                <a:latin typeface="Trebuchet MS" pitchFamily="34" charset="0"/>
              </a:rPr>
              <a:t>Due</a:t>
            </a:r>
            <a:r>
              <a:rPr lang="cs-CZ" sz="1300" dirty="0" smtClean="0">
                <a:latin typeface="Trebuchet MS" pitchFamily="34" charset="0"/>
              </a:rPr>
              <a:t> to </a:t>
            </a:r>
            <a:r>
              <a:rPr lang="cs-CZ" sz="1300" dirty="0" err="1" smtClean="0">
                <a:latin typeface="Trebuchet MS" pitchFamily="34" charset="0"/>
              </a:rPr>
              <a:t>the</a:t>
            </a:r>
            <a:r>
              <a:rPr lang="cs-CZ" sz="1300" dirty="0" smtClean="0">
                <a:latin typeface="Trebuchet MS" pitchFamily="34" charset="0"/>
              </a:rPr>
              <a:t> </a:t>
            </a:r>
            <a:r>
              <a:rPr lang="cs-CZ" sz="1300" dirty="0" err="1" smtClean="0">
                <a:latin typeface="Trebuchet MS" pitchFamily="34" charset="0"/>
              </a:rPr>
              <a:t>continuity</a:t>
            </a:r>
            <a:r>
              <a:rPr lang="cs-CZ" sz="1300" dirty="0" smtClean="0">
                <a:latin typeface="Trebuchet MS" pitchFamily="34" charset="0"/>
              </a:rPr>
              <a:t> </a:t>
            </a:r>
            <a:r>
              <a:rPr lang="cs-CZ" sz="1300" dirty="0" err="1" smtClean="0">
                <a:latin typeface="Trebuchet MS" pitchFamily="34" charset="0"/>
              </a:rPr>
              <a:t>equation</a:t>
            </a:r>
            <a:endParaRPr lang="cs-CZ" sz="1300" dirty="0" smtClean="0">
              <a:latin typeface="Trebuchet MS" pitchFamily="34" charset="0"/>
            </a:endParaRPr>
          </a:p>
        </p:txBody>
      </p:sp>
      <p:sp>
        <p:nvSpPr>
          <p:cNvPr id="65" name="TextovéPole 64"/>
          <p:cNvSpPr txBox="1"/>
          <p:nvPr/>
        </p:nvSpPr>
        <p:spPr>
          <a:xfrm>
            <a:off x="2977199" y="5954097"/>
            <a:ext cx="28744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00" dirty="0" err="1" smtClean="0">
                <a:latin typeface="Trebuchet MS" pitchFamily="34" charset="0"/>
              </a:rPr>
              <a:t>singularities</a:t>
            </a:r>
            <a:r>
              <a:rPr lang="cs-CZ" sz="1300" dirty="0" smtClean="0">
                <a:latin typeface="Trebuchet MS" pitchFamily="34" charset="0"/>
              </a:rPr>
              <a:t> </a:t>
            </a:r>
            <a:r>
              <a:rPr lang="en-GB" sz="1300" dirty="0" smtClean="0">
                <a:latin typeface="Trebuchet MS" pitchFamily="34" charset="0"/>
              </a:rPr>
              <a:t>in </a:t>
            </a:r>
            <a:r>
              <a:rPr lang="en-GB" sz="1300" i="1" dirty="0" smtClean="0">
                <a:latin typeface="Symbol" panose="05050102010706020507" pitchFamily="18" charset="2"/>
              </a:rPr>
              <a:t>f</a:t>
            </a:r>
            <a:r>
              <a:rPr lang="en-GB" sz="1300" dirty="0" smtClean="0">
                <a:latin typeface="Symbol" panose="05050102010706020507" pitchFamily="18" charset="2"/>
              </a:rPr>
              <a:t> </a:t>
            </a:r>
            <a:r>
              <a:rPr lang="cs-CZ" sz="1300" dirty="0" err="1" smtClean="0">
                <a:latin typeface="Trebuchet MS" pitchFamily="34" charset="0"/>
              </a:rPr>
              <a:t>of</a:t>
            </a:r>
            <a:r>
              <a:rPr lang="cs-CZ" sz="1300" dirty="0" smtClean="0">
                <a:latin typeface="Trebuchet MS" pitchFamily="34" charset="0"/>
              </a:rPr>
              <a:t> </a:t>
            </a:r>
            <a:r>
              <a:rPr lang="cs-CZ" sz="1300" dirty="0" err="1" smtClean="0">
                <a:latin typeface="Trebuchet MS" pitchFamily="34" charset="0"/>
              </a:rPr>
              <a:t>the</a:t>
            </a:r>
            <a:r>
              <a:rPr lang="cs-CZ" sz="1300" dirty="0" smtClean="0">
                <a:latin typeface="Trebuchet MS" pitchFamily="34" charset="0"/>
              </a:rPr>
              <a:t> </a:t>
            </a:r>
            <a:r>
              <a:rPr lang="cs-CZ" sz="1300" dirty="0" err="1" smtClean="0">
                <a:latin typeface="Trebuchet MS" pitchFamily="34" charset="0"/>
              </a:rPr>
              <a:t>same</a:t>
            </a:r>
            <a:r>
              <a:rPr lang="cs-CZ" sz="1300" dirty="0" smtClean="0">
                <a:latin typeface="Trebuchet MS" pitchFamily="34" charset="0"/>
              </a:rPr>
              <a:t> type as in </a:t>
            </a:r>
            <a:r>
              <a:rPr lang="cs-CZ" sz="1300" i="1" dirty="0" smtClean="0">
                <a:latin typeface="Symbol" panose="05050102010706020507" pitchFamily="18" charset="2"/>
              </a:rPr>
              <a:t>r</a:t>
            </a:r>
            <a:r>
              <a:rPr lang="cs-CZ" sz="1300" dirty="0" smtClean="0">
                <a:latin typeface="Trebuchet MS" pitchFamily="34" charset="0"/>
              </a:rPr>
              <a:t> (</a:t>
            </a:r>
            <a:r>
              <a:rPr lang="cs-CZ" sz="1300" dirty="0" err="1" smtClean="0">
                <a:latin typeface="Trebuchet MS" pitchFamily="34" charset="0"/>
              </a:rPr>
              <a:t>except</a:t>
            </a:r>
            <a:r>
              <a:rPr lang="cs-CZ" sz="1300" dirty="0" smtClean="0">
                <a:latin typeface="Trebuchet MS" pitchFamily="34" charset="0"/>
              </a:rPr>
              <a:t> </a:t>
            </a:r>
            <a:r>
              <a:rPr lang="en-GB" sz="1300" dirty="0" smtClean="0">
                <a:latin typeface="Trebuchet MS" pitchFamily="34" charset="0"/>
              </a:rPr>
              <a:t>for </a:t>
            </a:r>
            <a:r>
              <a:rPr lang="cs-CZ" sz="1300" dirty="0" err="1" smtClean="0">
                <a:latin typeface="Trebuchet MS" pitchFamily="34" charset="0"/>
              </a:rPr>
              <a:t>the</a:t>
            </a:r>
            <a:r>
              <a:rPr lang="cs-CZ" sz="1300" dirty="0" smtClean="0">
                <a:latin typeface="Trebuchet MS" pitchFamily="34" charset="0"/>
              </a:rPr>
              <a:t> sign)</a:t>
            </a:r>
          </a:p>
        </p:txBody>
      </p:sp>
    </p:spTree>
    <p:extLst>
      <p:ext uri="{BB962C8B-B14F-4D97-AF65-F5344CB8AC3E}">
        <p14:creationId xmlns:p14="http://schemas.microsoft.com/office/powerpoint/2010/main" val="76063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95055" y="2746160"/>
            <a:ext cx="5135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solidFill>
                  <a:srgbClr val="C00000"/>
                </a:solidFill>
                <a:latin typeface="Trebuchet MS" pitchFamily="34" charset="0"/>
              </a:rPr>
              <a:t>ESQPT</a:t>
            </a:r>
            <a:endParaRPr lang="en-GB" sz="4000" dirty="0" smtClean="0">
              <a:solidFill>
                <a:srgbClr val="C00000"/>
              </a:solidFill>
              <a:latin typeface="Trebuchet MS" pitchFamily="34" charset="0"/>
            </a:endParaRPr>
          </a:p>
          <a:p>
            <a:pPr algn="ctr"/>
            <a:r>
              <a:rPr lang="en-GB" sz="4000" dirty="0" smtClean="0">
                <a:solidFill>
                  <a:srgbClr val="C00000"/>
                </a:solidFill>
                <a:latin typeface="Trebuchet MS" pitchFamily="34" charset="0"/>
              </a:rPr>
              <a:t>Thermal properties</a:t>
            </a:r>
            <a:endParaRPr lang="cs-CZ" sz="4000" dirty="0" smtClean="0">
              <a:solidFill>
                <a:srgbClr val="C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20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Obdélník 4102"/>
          <p:cNvSpPr/>
          <p:nvPr/>
        </p:nvSpPr>
        <p:spPr>
          <a:xfrm>
            <a:off x="755576" y="4402317"/>
            <a:ext cx="7742825" cy="9781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755576" y="332656"/>
            <a:ext cx="7742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en-GB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Infinite-size limit of systems with finite </a:t>
            </a:r>
            <a:r>
              <a:rPr lang="en-GB" sz="3200" i="1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f</a:t>
            </a:r>
            <a:endParaRPr lang="cs-CZ" sz="3200" i="1" u="sng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4104" name="Skupina 4103"/>
          <p:cNvGrpSpPr/>
          <p:nvPr/>
        </p:nvGrpSpPr>
        <p:grpSpPr>
          <a:xfrm>
            <a:off x="702741" y="5380435"/>
            <a:ext cx="8083227" cy="1079204"/>
            <a:chOff x="702741" y="5380435"/>
            <a:chExt cx="8083227" cy="1079204"/>
          </a:xfrm>
        </p:grpSpPr>
        <p:sp>
          <p:nvSpPr>
            <p:cNvPr id="17" name="TextovéPole 16"/>
            <p:cNvSpPr txBox="1"/>
            <p:nvPr/>
          </p:nvSpPr>
          <p:spPr>
            <a:xfrm>
              <a:off x="702741" y="5380435"/>
              <a:ext cx="567110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 smtClean="0">
                  <a:solidFill>
                    <a:srgbClr val="0000B4"/>
                  </a:solidFill>
                  <a:latin typeface="Trebuchet MS" pitchFamily="34" charset="0"/>
                </a:rPr>
                <a:t>Interacting Boson Model</a:t>
              </a:r>
              <a:r>
                <a:rPr lang="cs-CZ" sz="1500" dirty="0" smtClean="0">
                  <a:solidFill>
                    <a:srgbClr val="0000B4"/>
                  </a:solidFill>
                  <a:latin typeface="Trebuchet MS" pitchFamily="34" charset="0"/>
                </a:rPr>
                <a:t> </a:t>
              </a:r>
              <a:r>
                <a:rPr lang="cs-CZ" sz="1500" dirty="0" err="1" smtClean="0">
                  <a:solidFill>
                    <a:srgbClr val="0000B4"/>
                  </a:solidFill>
                  <a:latin typeface="Trebuchet MS" pitchFamily="34" charset="0"/>
                </a:rPr>
                <a:t>of</a:t>
              </a:r>
              <a:r>
                <a:rPr lang="cs-CZ" sz="1500" dirty="0" smtClean="0">
                  <a:solidFill>
                    <a:srgbClr val="0000B4"/>
                  </a:solidFill>
                  <a:latin typeface="Trebuchet MS" pitchFamily="34" charset="0"/>
                </a:rPr>
                <a:t> </a:t>
              </a:r>
              <a:r>
                <a:rPr lang="cs-CZ" sz="1500" dirty="0" err="1" smtClean="0">
                  <a:solidFill>
                    <a:srgbClr val="0000B4"/>
                  </a:solidFill>
                  <a:latin typeface="Trebuchet MS" pitchFamily="34" charset="0"/>
                </a:rPr>
                <a:t>atomic</a:t>
              </a:r>
              <a:r>
                <a:rPr lang="cs-CZ" sz="1500" dirty="0" smtClean="0">
                  <a:solidFill>
                    <a:srgbClr val="0000B4"/>
                  </a:solidFill>
                  <a:latin typeface="Trebuchet MS" pitchFamily="34" charset="0"/>
                </a:rPr>
                <a:t> </a:t>
              </a:r>
              <a:r>
                <a:rPr lang="cs-CZ" sz="1500" dirty="0" err="1" smtClean="0">
                  <a:solidFill>
                    <a:srgbClr val="0000B4"/>
                  </a:solidFill>
                  <a:latin typeface="Trebuchet MS" pitchFamily="34" charset="0"/>
                </a:rPr>
                <a:t>nuclei</a:t>
              </a:r>
              <a:r>
                <a:rPr lang="cs-CZ" sz="1500" dirty="0" smtClean="0">
                  <a:solidFill>
                    <a:srgbClr val="0000B4"/>
                  </a:solidFill>
                  <a:latin typeface="Trebuchet MS" pitchFamily="34" charset="0"/>
                </a:rPr>
                <a:t> </a:t>
              </a:r>
              <a:endParaRPr lang="en-GB" sz="1500" dirty="0" smtClean="0">
                <a:solidFill>
                  <a:srgbClr val="0000B4"/>
                </a:solidFill>
                <a:latin typeface="Trebuchet MS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ovéPole 17"/>
                <p:cNvSpPr txBox="1"/>
                <p:nvPr/>
              </p:nvSpPr>
              <p:spPr>
                <a:xfrm>
                  <a:off x="1192364" y="5669679"/>
                  <a:ext cx="7593604" cy="7899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200"/>
                    </a:spcAft>
                  </a:pPr>
                  <a:r>
                    <a:rPr lang="en-GB" sz="1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 b</a:t>
                  </a:r>
                  <a:r>
                    <a:rPr lang="en-GB" sz="1400" dirty="0" smtClean="0">
                      <a:latin typeface="Trebuchet MS" pitchFamily="34" charset="0"/>
                    </a:rPr>
                    <a:t> bosons (of the type </a:t>
                  </a:r>
                  <a:r>
                    <a:rPr lang="en-GB" sz="1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r>
                    <a:rPr lang="en-GB" sz="1400" dirty="0" smtClean="0">
                      <a:latin typeface="Trebuchet MS" pitchFamily="34" charset="0"/>
                    </a:rPr>
                    <a:t> or </a:t>
                  </a:r>
                  <a:r>
                    <a:rPr lang="en-GB" sz="1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GB" sz="1400" dirty="0" smtClean="0">
                      <a:latin typeface="Trebuchet MS" pitchFamily="34" charset="0"/>
                    </a:rPr>
                    <a:t>) – </a:t>
                  </a:r>
                  <a:r>
                    <a:rPr lang="en-GB" sz="1400" dirty="0" err="1" smtClean="0">
                      <a:latin typeface="Trebuchet MS" pitchFamily="34" charset="0"/>
                    </a:rPr>
                    <a:t>quasiparticles</a:t>
                  </a:r>
                  <a:r>
                    <a:rPr lang="en-GB" sz="1400" dirty="0" smtClean="0">
                      <a:latin typeface="Trebuchet MS" pitchFamily="34" charset="0"/>
                    </a:rPr>
                    <a:t>, generating a U(6) algebra (</a:t>
                  </a:r>
                  <a:r>
                    <a:rPr lang="en-GB" sz="1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 </a:t>
                  </a:r>
                  <a:r>
                    <a:rPr lang="en-GB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5</a:t>
                  </a:r>
                  <a:r>
                    <a:rPr lang="en-GB" sz="1400" dirty="0" smtClean="0">
                      <a:latin typeface="Trebuchet MS" pitchFamily="34" charset="0"/>
                    </a:rPr>
                    <a:t>)</a:t>
                  </a:r>
                </a:p>
                <a:p>
                  <a:pPr>
                    <a:spcAft>
                      <a:spcPts val="200"/>
                    </a:spcAft>
                  </a:pPr>
                  <a:r>
                    <a:rPr lang="en-GB" sz="1400" dirty="0" smtClean="0">
                      <a:latin typeface="Trebuchet MS" pitchFamily="34" charset="0"/>
                    </a:rPr>
                    <a:t>- 3 degrees of freedom are always separated (conserving angular momentum)</a:t>
                  </a:r>
                  <a:endParaRPr lang="en-GB" sz="1400" dirty="0">
                    <a:latin typeface="Trebuchet MS" pitchFamily="34" charset="0"/>
                  </a:endParaRPr>
                </a:p>
                <a:p>
                  <a:pPr>
                    <a:spcAft>
                      <a:spcPts val="200"/>
                    </a:spcAft>
                  </a:pPr>
                  <a:r>
                    <a:rPr lang="en-GB" sz="1400" dirty="0" smtClean="0">
                      <a:latin typeface="Trebuchet MS" pitchFamily="34" charset="0"/>
                    </a:rPr>
                    <a:t>-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𝑏</m:t>
                      </m:r>
                    </m:oMath>
                  </a14:m>
                  <a:r>
                    <a:rPr lang="en-GB" sz="1400" dirty="0" smtClean="0">
                      <a:latin typeface="Trebuchet MS" pitchFamily="34" charset="0"/>
                    </a:rPr>
                    <a:t> (</a:t>
                  </a:r>
                  <a:r>
                    <a:rPr lang="cs-CZ" sz="1400" dirty="0" err="1" smtClean="0">
                      <a:latin typeface="Trebuchet MS" pitchFamily="34" charset="0"/>
                    </a:rPr>
                    <a:t>dimension</a:t>
                  </a:r>
                  <a:r>
                    <a:rPr lang="cs-CZ" sz="1400" dirty="0" smtClean="0">
                      <a:latin typeface="Trebuchet MS" pitchFamily="34" charset="0"/>
                    </a:rPr>
                    <a:t> </a:t>
                  </a:r>
                  <a:r>
                    <a:rPr lang="en-GB" sz="1400" dirty="0" smtClean="0">
                      <a:latin typeface="Trebuchet MS" pitchFamily="34" charset="0"/>
                    </a:rPr>
                    <a:t>of the </a:t>
                  </a:r>
                  <a:r>
                    <a:rPr lang="cs-CZ" sz="1400" dirty="0" err="1" smtClean="0">
                      <a:latin typeface="Trebuchet MS" pitchFamily="34" charset="0"/>
                    </a:rPr>
                    <a:t>irreducible</a:t>
                  </a:r>
                  <a:r>
                    <a:rPr lang="cs-CZ" sz="1400" dirty="0" smtClean="0">
                      <a:latin typeface="Trebuchet MS" pitchFamily="34" charset="0"/>
                    </a:rPr>
                    <a:t> </a:t>
                  </a:r>
                  <a:r>
                    <a:rPr lang="en-GB" sz="1400" dirty="0" smtClean="0">
                      <a:latin typeface="Trebuchet MS" pitchFamily="34" charset="0"/>
                    </a:rPr>
                    <a:t>representation of the U(6) algebra)</a:t>
                  </a:r>
                </a:p>
              </p:txBody>
            </p:sp>
          </mc:Choice>
          <mc:Fallback xmlns="">
            <p:sp>
              <p:nvSpPr>
                <p:cNvPr id="18" name="TextovéPole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364" y="5669679"/>
                  <a:ext cx="7593604" cy="78996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41" t="-1538" b="-6154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" name="Přímá spojnice 29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Skupina 21"/>
          <p:cNvGrpSpPr/>
          <p:nvPr/>
        </p:nvGrpSpPr>
        <p:grpSpPr>
          <a:xfrm>
            <a:off x="1331883" y="1542456"/>
            <a:ext cx="1154546" cy="1126837"/>
            <a:chOff x="1331883" y="1099128"/>
            <a:chExt cx="1154546" cy="1126837"/>
          </a:xfrm>
        </p:grpSpPr>
        <p:sp>
          <p:nvSpPr>
            <p:cNvPr id="5" name="Ovál 4"/>
            <p:cNvSpPr/>
            <p:nvPr/>
          </p:nvSpPr>
          <p:spPr>
            <a:xfrm>
              <a:off x="1331883" y="1099128"/>
              <a:ext cx="1154546" cy="1126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4" name="Přímá spojnice se šipkou 13"/>
            <p:cNvCxnSpPr/>
            <p:nvPr/>
          </p:nvCxnSpPr>
          <p:spPr>
            <a:xfrm flipV="1">
              <a:off x="1574858" y="1514764"/>
              <a:ext cx="0" cy="258618"/>
            </a:xfrm>
            <a:prstGeom prst="straightConnector1">
              <a:avLst/>
            </a:prstGeom>
            <a:ln w="25400">
              <a:solidFill>
                <a:srgbClr val="33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se šipkou 34"/>
            <p:cNvCxnSpPr/>
            <p:nvPr/>
          </p:nvCxnSpPr>
          <p:spPr>
            <a:xfrm flipV="1">
              <a:off x="1727258" y="1514764"/>
              <a:ext cx="0" cy="258618"/>
            </a:xfrm>
            <a:prstGeom prst="straightConnector1">
              <a:avLst/>
            </a:prstGeom>
            <a:ln w="25400">
              <a:solidFill>
                <a:srgbClr val="33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se šipkou 35"/>
            <p:cNvCxnSpPr/>
            <p:nvPr/>
          </p:nvCxnSpPr>
          <p:spPr>
            <a:xfrm flipV="1">
              <a:off x="1881506" y="1514764"/>
              <a:ext cx="0" cy="258618"/>
            </a:xfrm>
            <a:prstGeom prst="straightConnector1">
              <a:avLst/>
            </a:prstGeom>
            <a:ln w="25400">
              <a:solidFill>
                <a:srgbClr val="33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se šipkou 36"/>
            <p:cNvCxnSpPr/>
            <p:nvPr/>
          </p:nvCxnSpPr>
          <p:spPr>
            <a:xfrm flipV="1">
              <a:off x="2041294" y="1514764"/>
              <a:ext cx="0" cy="258618"/>
            </a:xfrm>
            <a:prstGeom prst="straightConnector1">
              <a:avLst/>
            </a:prstGeom>
            <a:ln w="25400">
              <a:solidFill>
                <a:srgbClr val="33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se šipkou 37"/>
            <p:cNvCxnSpPr/>
            <p:nvPr/>
          </p:nvCxnSpPr>
          <p:spPr>
            <a:xfrm flipV="1">
              <a:off x="2189077" y="1514764"/>
              <a:ext cx="0" cy="258618"/>
            </a:xfrm>
            <a:prstGeom prst="straightConnector1">
              <a:avLst/>
            </a:prstGeom>
            <a:ln w="25400">
              <a:solidFill>
                <a:srgbClr val="33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Skupina 39"/>
          <p:cNvGrpSpPr/>
          <p:nvPr/>
        </p:nvGrpSpPr>
        <p:grpSpPr>
          <a:xfrm>
            <a:off x="2681099" y="1523982"/>
            <a:ext cx="1154546" cy="1126837"/>
            <a:chOff x="1331883" y="1099128"/>
            <a:chExt cx="1154546" cy="1126837"/>
          </a:xfrm>
        </p:grpSpPr>
        <p:sp>
          <p:nvSpPr>
            <p:cNvPr id="41" name="Ovál 40"/>
            <p:cNvSpPr/>
            <p:nvPr/>
          </p:nvSpPr>
          <p:spPr>
            <a:xfrm>
              <a:off x="1331883" y="1099128"/>
              <a:ext cx="1154546" cy="1126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2" name="Přímá spojnice se šipkou 41"/>
            <p:cNvCxnSpPr/>
            <p:nvPr/>
          </p:nvCxnSpPr>
          <p:spPr>
            <a:xfrm rot="4320000" flipV="1">
              <a:off x="1574858" y="1514764"/>
              <a:ext cx="0" cy="258618"/>
            </a:xfrm>
            <a:prstGeom prst="straightConnector1">
              <a:avLst/>
            </a:prstGeom>
            <a:ln w="25400">
              <a:solidFill>
                <a:srgbClr val="33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se šipkou 42"/>
            <p:cNvCxnSpPr/>
            <p:nvPr/>
          </p:nvCxnSpPr>
          <p:spPr>
            <a:xfrm rot="4320000" flipV="1">
              <a:off x="1727258" y="1514764"/>
              <a:ext cx="0" cy="258618"/>
            </a:xfrm>
            <a:prstGeom prst="straightConnector1">
              <a:avLst/>
            </a:prstGeom>
            <a:ln w="25400">
              <a:solidFill>
                <a:srgbClr val="33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se šipkou 43"/>
            <p:cNvCxnSpPr/>
            <p:nvPr/>
          </p:nvCxnSpPr>
          <p:spPr>
            <a:xfrm rot="4320000" flipV="1">
              <a:off x="1881506" y="1514764"/>
              <a:ext cx="0" cy="258618"/>
            </a:xfrm>
            <a:prstGeom prst="straightConnector1">
              <a:avLst/>
            </a:prstGeom>
            <a:ln w="25400">
              <a:solidFill>
                <a:srgbClr val="33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se šipkou 44"/>
            <p:cNvCxnSpPr/>
            <p:nvPr/>
          </p:nvCxnSpPr>
          <p:spPr>
            <a:xfrm rot="4320000" flipV="1">
              <a:off x="2041294" y="1514764"/>
              <a:ext cx="0" cy="258618"/>
            </a:xfrm>
            <a:prstGeom prst="straightConnector1">
              <a:avLst/>
            </a:prstGeom>
            <a:ln w="25400">
              <a:solidFill>
                <a:srgbClr val="33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se šipkou 45"/>
            <p:cNvCxnSpPr/>
            <p:nvPr/>
          </p:nvCxnSpPr>
          <p:spPr>
            <a:xfrm rot="4320000" flipV="1">
              <a:off x="2189077" y="1514764"/>
              <a:ext cx="0" cy="258618"/>
            </a:xfrm>
            <a:prstGeom prst="straightConnector1">
              <a:avLst/>
            </a:prstGeom>
            <a:ln w="25400">
              <a:solidFill>
                <a:srgbClr val="33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Skupina 46"/>
          <p:cNvGrpSpPr/>
          <p:nvPr/>
        </p:nvGrpSpPr>
        <p:grpSpPr>
          <a:xfrm>
            <a:off x="4049715" y="1523981"/>
            <a:ext cx="1154546" cy="1126837"/>
            <a:chOff x="1331883" y="1099128"/>
            <a:chExt cx="1154546" cy="1126837"/>
          </a:xfrm>
        </p:grpSpPr>
        <p:sp>
          <p:nvSpPr>
            <p:cNvPr id="48" name="Ovál 47"/>
            <p:cNvSpPr/>
            <p:nvPr/>
          </p:nvSpPr>
          <p:spPr>
            <a:xfrm>
              <a:off x="1331883" y="1099128"/>
              <a:ext cx="1154546" cy="1126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9" name="Přímá spojnice se šipkou 48"/>
            <p:cNvCxnSpPr/>
            <p:nvPr/>
          </p:nvCxnSpPr>
          <p:spPr>
            <a:xfrm rot="10200000" flipV="1">
              <a:off x="1574858" y="1514764"/>
              <a:ext cx="0" cy="258618"/>
            </a:xfrm>
            <a:prstGeom prst="straightConnector1">
              <a:avLst/>
            </a:prstGeom>
            <a:ln w="25400">
              <a:solidFill>
                <a:srgbClr val="33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se šipkou 49"/>
            <p:cNvCxnSpPr/>
            <p:nvPr/>
          </p:nvCxnSpPr>
          <p:spPr>
            <a:xfrm rot="10200000" flipV="1">
              <a:off x="1727258" y="1514764"/>
              <a:ext cx="0" cy="258618"/>
            </a:xfrm>
            <a:prstGeom prst="straightConnector1">
              <a:avLst/>
            </a:prstGeom>
            <a:ln w="25400">
              <a:solidFill>
                <a:srgbClr val="33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se šipkou 50"/>
            <p:cNvCxnSpPr/>
            <p:nvPr/>
          </p:nvCxnSpPr>
          <p:spPr>
            <a:xfrm rot="10200000" flipV="1">
              <a:off x="1881506" y="1514764"/>
              <a:ext cx="0" cy="258618"/>
            </a:xfrm>
            <a:prstGeom prst="straightConnector1">
              <a:avLst/>
            </a:prstGeom>
            <a:ln w="25400">
              <a:solidFill>
                <a:srgbClr val="33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se šipkou 51"/>
            <p:cNvCxnSpPr/>
            <p:nvPr/>
          </p:nvCxnSpPr>
          <p:spPr>
            <a:xfrm rot="10200000" flipV="1">
              <a:off x="2041294" y="1514764"/>
              <a:ext cx="0" cy="258618"/>
            </a:xfrm>
            <a:prstGeom prst="straightConnector1">
              <a:avLst/>
            </a:prstGeom>
            <a:ln w="25400">
              <a:solidFill>
                <a:srgbClr val="33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se šipkou 52"/>
            <p:cNvCxnSpPr/>
            <p:nvPr/>
          </p:nvCxnSpPr>
          <p:spPr>
            <a:xfrm rot="10200000" flipV="1">
              <a:off x="2189077" y="1514764"/>
              <a:ext cx="0" cy="258618"/>
            </a:xfrm>
            <a:prstGeom prst="straightConnector1">
              <a:avLst/>
            </a:prstGeom>
            <a:ln w="25400">
              <a:solidFill>
                <a:srgbClr val="33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Skupina 53"/>
          <p:cNvGrpSpPr/>
          <p:nvPr/>
        </p:nvGrpSpPr>
        <p:grpSpPr>
          <a:xfrm>
            <a:off x="7088921" y="1542456"/>
            <a:ext cx="1154546" cy="1126837"/>
            <a:chOff x="1331883" y="1099128"/>
            <a:chExt cx="1154546" cy="1126837"/>
          </a:xfrm>
        </p:grpSpPr>
        <p:sp>
          <p:nvSpPr>
            <p:cNvPr id="55" name="Ovál 54"/>
            <p:cNvSpPr/>
            <p:nvPr/>
          </p:nvSpPr>
          <p:spPr>
            <a:xfrm>
              <a:off x="1331883" y="1099128"/>
              <a:ext cx="1154546" cy="1126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6" name="Přímá spojnice se šipkou 55"/>
            <p:cNvCxnSpPr/>
            <p:nvPr/>
          </p:nvCxnSpPr>
          <p:spPr>
            <a:xfrm rot="1440000" flipV="1">
              <a:off x="1574858" y="1514764"/>
              <a:ext cx="0" cy="258618"/>
            </a:xfrm>
            <a:prstGeom prst="straightConnector1">
              <a:avLst/>
            </a:prstGeom>
            <a:ln w="25400">
              <a:solidFill>
                <a:srgbClr val="33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se šipkou 56"/>
            <p:cNvCxnSpPr/>
            <p:nvPr/>
          </p:nvCxnSpPr>
          <p:spPr>
            <a:xfrm rot="1440000" flipV="1">
              <a:off x="1727258" y="1514764"/>
              <a:ext cx="0" cy="258618"/>
            </a:xfrm>
            <a:prstGeom prst="straightConnector1">
              <a:avLst/>
            </a:prstGeom>
            <a:ln w="25400">
              <a:solidFill>
                <a:srgbClr val="33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se šipkou 57"/>
            <p:cNvCxnSpPr/>
            <p:nvPr/>
          </p:nvCxnSpPr>
          <p:spPr>
            <a:xfrm rot="1440000" flipV="1">
              <a:off x="1881506" y="1514764"/>
              <a:ext cx="0" cy="258618"/>
            </a:xfrm>
            <a:prstGeom prst="straightConnector1">
              <a:avLst/>
            </a:prstGeom>
            <a:ln w="25400">
              <a:solidFill>
                <a:srgbClr val="33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se šipkou 58"/>
            <p:cNvCxnSpPr/>
            <p:nvPr/>
          </p:nvCxnSpPr>
          <p:spPr>
            <a:xfrm rot="1440000" flipV="1">
              <a:off x="2041294" y="1514764"/>
              <a:ext cx="0" cy="258618"/>
            </a:xfrm>
            <a:prstGeom prst="straightConnector1">
              <a:avLst/>
            </a:prstGeom>
            <a:ln w="25400">
              <a:solidFill>
                <a:srgbClr val="33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se šipkou 59"/>
            <p:cNvCxnSpPr/>
            <p:nvPr/>
          </p:nvCxnSpPr>
          <p:spPr>
            <a:xfrm rot="1440000" flipV="1">
              <a:off x="2189077" y="1514764"/>
              <a:ext cx="0" cy="258618"/>
            </a:xfrm>
            <a:prstGeom prst="straightConnector1">
              <a:avLst/>
            </a:prstGeom>
            <a:ln w="25400">
              <a:solidFill>
                <a:srgbClr val="33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ovéPole 25"/>
          <p:cNvSpPr txBox="1"/>
          <p:nvPr/>
        </p:nvSpPr>
        <p:spPr>
          <a:xfrm>
            <a:off x="5836145" y="1644220"/>
            <a:ext cx="636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Trebuchet MS" pitchFamily="34" charset="0"/>
              </a:rPr>
              <a:t>...</a:t>
            </a:r>
            <a:endParaRPr lang="cs-CZ" sz="3200" dirty="0" smtClean="0">
              <a:latin typeface="Trebuchet MS" pitchFamily="34" charset="0"/>
            </a:endParaRPr>
          </a:p>
        </p:txBody>
      </p:sp>
      <p:sp>
        <p:nvSpPr>
          <p:cNvPr id="28" name="Levá složená závorka 27"/>
          <p:cNvSpPr/>
          <p:nvPr/>
        </p:nvSpPr>
        <p:spPr>
          <a:xfrm rot="16200000">
            <a:off x="4656079" y="-476195"/>
            <a:ext cx="341688" cy="699008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4373946" y="3273092"/>
                <a:ext cx="8845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GB" sz="16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sz="1600" dirty="0" smtClean="0">
                    <a:latin typeface="Trebuchet MS" pitchFamily="34" charset="0"/>
                  </a:rPr>
                  <a:t> sites</a:t>
                </a:r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946" y="3273092"/>
                <a:ext cx="884538" cy="338554"/>
              </a:xfrm>
              <a:prstGeom prst="rect">
                <a:avLst/>
              </a:prstGeom>
              <a:blipFill rotWithShape="1">
                <a:blip r:embed="rId3"/>
                <a:stretch>
                  <a:fillRect t="-7273" r="-690" b="-218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/>
              <p:nvPr/>
            </p:nvSpPr>
            <p:spPr>
              <a:xfrm>
                <a:off x="4979930" y="2552438"/>
                <a:ext cx="21498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GB" sz="1600" b="0" i="1" smtClean="0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GB" sz="1600" dirty="0" smtClean="0">
                    <a:latin typeface="Trebuchet MS" pitchFamily="34" charset="0"/>
                  </a:rPr>
                  <a:t> atoms in each site</a:t>
                </a:r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930" y="2552438"/>
                <a:ext cx="2149884" cy="338554"/>
              </a:xfrm>
              <a:prstGeom prst="rect">
                <a:avLst/>
              </a:prstGeom>
              <a:blipFill rotWithShape="1">
                <a:blip r:embed="rId4"/>
                <a:stretch>
                  <a:fillRect t="-7273" r="-850" b="-218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ovéPole 60"/>
          <p:cNvSpPr txBox="1"/>
          <p:nvPr/>
        </p:nvSpPr>
        <p:spPr>
          <a:xfrm>
            <a:off x="755576" y="3703764"/>
            <a:ext cx="1330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itchFamily="34" charset="0"/>
              </a:rPr>
              <a:t>Assumption:</a:t>
            </a:r>
            <a:endParaRPr lang="cs-CZ" sz="1600" dirty="0" smtClean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Obdélník 61"/>
              <p:cNvSpPr/>
              <p:nvPr/>
            </p:nvSpPr>
            <p:spPr>
              <a:xfrm>
                <a:off x="2069709" y="3715462"/>
                <a:ext cx="6335382" cy="686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 smtClean="0">
                    <a:latin typeface="Trebuchet MS" pitchFamily="34" charset="0"/>
                  </a:rPr>
                  <a:t>The interaction is such that the total spin of each site is conserved in its maximum value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en-GB" sz="16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latin typeface="Cambria Math"/>
                        <a:ea typeface="Cambria Math"/>
                      </a:rPr>
                      <m:t>⟶</m:t>
                    </m:r>
                  </m:oMath>
                </a14:m>
                <a:r>
                  <a:rPr lang="en-GB" sz="1600" dirty="0" smtClean="0">
                    <a:latin typeface="Trebuchet MS" pitchFamily="34" charset="0"/>
                  </a:rPr>
                  <a:t> strong collective behaviour</a:t>
                </a:r>
                <a:endParaRPr lang="cs-CZ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62" name="Obdélník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709" y="3715462"/>
                <a:ext cx="6335382" cy="686855"/>
              </a:xfrm>
              <a:prstGeom prst="rect">
                <a:avLst/>
              </a:prstGeom>
              <a:blipFill rotWithShape="1">
                <a:blip r:embed="rId5"/>
                <a:stretch>
                  <a:fillRect l="-577" t="-3540" r="-1059" b="-17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ovéPole 66"/>
          <p:cNvSpPr txBox="1"/>
          <p:nvPr/>
        </p:nvSpPr>
        <p:spPr>
          <a:xfrm>
            <a:off x="748772" y="4568565"/>
            <a:ext cx="887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itchFamily="34" charset="0"/>
              </a:rPr>
              <a:t>Limits:</a:t>
            </a:r>
            <a:endParaRPr lang="cs-CZ" sz="1600" dirty="0" smtClean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ovéPole 62"/>
              <p:cNvSpPr txBox="1"/>
              <p:nvPr/>
            </p:nvSpPr>
            <p:spPr>
              <a:xfrm>
                <a:off x="1697406" y="4568565"/>
                <a:ext cx="3617785" cy="623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spcAft>
                    <a:spcPts val="300"/>
                  </a:spcAft>
                  <a:buAutoNum type="arabicPeriod"/>
                </a:pPr>
                <a:r>
                  <a:rPr lang="en-GB" sz="1600" dirty="0" smtClean="0">
                    <a:latin typeface="Trebuchet MS" pitchFamily="34" charset="0"/>
                  </a:rPr>
                  <a:t>Classical limit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GB" sz="1600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GB" sz="1600" b="0" i="1" smtClean="0">
                        <a:latin typeface="Cambria Math"/>
                      </a:rPr>
                      <m:t>→∞</m:t>
                    </m:r>
                  </m:oMath>
                </a14:m>
                <a:endParaRPr lang="en-GB" sz="1600" dirty="0" smtClean="0">
                  <a:latin typeface="Trebuchet MS" pitchFamily="34" charset="0"/>
                </a:endParaRPr>
              </a:p>
              <a:p>
                <a:pPr marL="342900" indent="-342900">
                  <a:spcAft>
                    <a:spcPts val="300"/>
                  </a:spcAft>
                  <a:buAutoNum type="arabicPeriod"/>
                </a:pPr>
                <a:r>
                  <a:rPr lang="en-GB" sz="1600" dirty="0" smtClean="0">
                    <a:latin typeface="Trebuchet MS" pitchFamily="34" charset="0"/>
                  </a:rPr>
                  <a:t>Thermodynamic limit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𝑓</m:t>
                    </m:r>
                    <m:r>
                      <a:rPr lang="en-GB" sz="1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/>
                          </a:rPr>
                          <m:t>s</m:t>
                        </m:r>
                      </m:sub>
                    </m:sSub>
                    <m:r>
                      <a:rPr lang="en-GB" sz="1600" b="0" i="1" smtClean="0">
                        <a:latin typeface="Cambria Math"/>
                      </a:rPr>
                      <m:t>→∞</m:t>
                    </m:r>
                  </m:oMath>
                </a14:m>
                <a:endParaRPr lang="en-GB" sz="1600" b="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63" name="TextovéPole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406" y="4568565"/>
                <a:ext cx="3617785" cy="623248"/>
              </a:xfrm>
              <a:prstGeom prst="rect">
                <a:avLst/>
              </a:prstGeom>
              <a:blipFill rotWithShape="1">
                <a:blip r:embed="rId6"/>
                <a:stretch>
                  <a:fillRect l="-673" t="-3883" b="-106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7" name="TextovéPole 4096"/>
              <p:cNvSpPr txBox="1"/>
              <p:nvPr/>
            </p:nvSpPr>
            <p:spPr>
              <a:xfrm>
                <a:off x="5898465" y="3273092"/>
                <a:ext cx="25871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>
                    <a:latin typeface="Trebuchet MS" pitchFamily="34" charset="0"/>
                  </a:rPr>
                  <a:t>Size parameter: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𝑁</m:t>
                    </m:r>
                    <m:r>
                      <a:rPr lang="en-GB" sz="1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GB" sz="1600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GB" sz="16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4097" name="TextovéPole 40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465" y="3273092"/>
                <a:ext cx="2587128" cy="338554"/>
              </a:xfrm>
              <a:prstGeom prst="rect">
                <a:avLst/>
              </a:prstGeom>
              <a:blipFill rotWithShape="1">
                <a:blip r:embed="rId7"/>
                <a:stretch>
                  <a:fillRect l="-1415" t="-7273" b="-218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TextovéPole 4098"/>
              <p:cNvSpPr txBox="1"/>
              <p:nvPr/>
            </p:nvSpPr>
            <p:spPr>
              <a:xfrm>
                <a:off x="755576" y="1016000"/>
                <a:ext cx="6770326" cy="43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solidFill>
                      <a:srgbClr val="0000B4"/>
                    </a:solidFill>
                    <a:latin typeface="Trebuchet MS" pitchFamily="34" charset="0"/>
                  </a:rPr>
                  <a:t>Illustrative example: </a:t>
                </a:r>
                <a:r>
                  <a:rPr lang="en-GB" sz="1600" dirty="0" smtClean="0">
                    <a:latin typeface="Trebuchet MS" pitchFamily="34" charset="0"/>
                  </a:rPr>
                  <a:t>Array of trapped spin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 smtClean="0">
                    <a:latin typeface="Trebuchet MS" pitchFamily="34" charset="0"/>
                  </a:rPr>
                  <a:t> sites</a:t>
                </a:r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4099" name="TextovéPole 40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016000"/>
                <a:ext cx="6770326" cy="439992"/>
              </a:xfrm>
              <a:prstGeom prst="rect">
                <a:avLst/>
              </a:prstGeom>
              <a:blipFill rotWithShape="1">
                <a:blip r:embed="rId8"/>
                <a:stretch>
                  <a:fillRect l="-990" t="-8333" b="-138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054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691178" y="2873026"/>
            <a:ext cx="3571874" cy="3588234"/>
            <a:chOff x="691178" y="2741721"/>
            <a:chExt cx="3571874" cy="3588234"/>
          </a:xfrm>
        </p:grpSpPr>
        <p:pic>
          <p:nvPicPr>
            <p:cNvPr id="615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178" y="2741721"/>
              <a:ext cx="3571874" cy="3588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bdélník 7"/>
            <p:cNvSpPr/>
            <p:nvPr/>
          </p:nvSpPr>
          <p:spPr>
            <a:xfrm>
              <a:off x="3754190" y="2846231"/>
              <a:ext cx="370173" cy="3090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3" name="Přímá spojnice 1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691179" y="309929"/>
            <a:ext cx="6746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err="1" smtClean="0">
                <a:solidFill>
                  <a:srgbClr val="C00000"/>
                </a:solidFill>
                <a:latin typeface="Trebuchet MS" pitchFamily="34" charset="0"/>
              </a:rPr>
              <a:t>Microcanonical</a:t>
            </a:r>
            <a:r>
              <a:rPr lang="en-GB" sz="3200" u="sng" dirty="0" smtClean="0">
                <a:solidFill>
                  <a:srgbClr val="C00000"/>
                </a:solidFill>
                <a:latin typeface="Trebuchet MS" pitchFamily="34" charset="0"/>
              </a:rPr>
              <a:t> thermodynamics</a:t>
            </a:r>
            <a:endParaRPr lang="cs-CZ" sz="3200" u="sng" dirty="0" smtClean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91179" y="1039902"/>
            <a:ext cx="2653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itchFamily="34" charset="0"/>
              </a:rPr>
              <a:t>- inverse temperature</a:t>
            </a:r>
            <a:endParaRPr lang="cs-CZ" sz="1600" dirty="0" smtClean="0">
              <a:latin typeface="Trebuchet MS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91178" y="1605838"/>
            <a:ext cx="2653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itchFamily="34" charset="0"/>
              </a:rPr>
              <a:t>- thermal distribution</a:t>
            </a:r>
            <a:endParaRPr lang="cs-CZ" sz="1600" dirty="0" smtClean="0">
              <a:latin typeface="Trebuchet MS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227480" y="1196619"/>
            <a:ext cx="1617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rebuchet MS" pitchFamily="34" charset="0"/>
              </a:rPr>
              <a:t>partition function</a:t>
            </a:r>
            <a:endParaRPr lang="cs-CZ" sz="1400" dirty="0" smtClean="0">
              <a:latin typeface="Trebuchet MS" pitchFamily="34" charset="0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5497501" y="3494524"/>
            <a:ext cx="2608059" cy="1784663"/>
            <a:chOff x="5318429" y="2817772"/>
            <a:chExt cx="2608059" cy="1784663"/>
          </a:xfrm>
        </p:grpSpPr>
        <p:pic>
          <p:nvPicPr>
            <p:cNvPr id="6155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429" y="2817772"/>
              <a:ext cx="2608059" cy="178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Obdélník 31"/>
            <p:cNvSpPr/>
            <p:nvPr/>
          </p:nvSpPr>
          <p:spPr>
            <a:xfrm>
              <a:off x="5660498" y="3144691"/>
              <a:ext cx="185087" cy="154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91" y="950099"/>
            <a:ext cx="181737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31" y="1496985"/>
            <a:ext cx="1756410" cy="55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691179" y="2032699"/>
            <a:ext cx="4221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C00000"/>
                </a:solidFill>
                <a:latin typeface="Trebuchet MS" pitchFamily="34" charset="0"/>
              </a:rPr>
              <a:t>Tripple</a:t>
            </a:r>
            <a:r>
              <a:rPr lang="cs-CZ" sz="2000" dirty="0" smtClean="0">
                <a:solidFill>
                  <a:srgbClr val="C00000"/>
                </a:solidFill>
                <a:latin typeface="Trebuchet MS" pitchFamily="34" charset="0"/>
              </a:rPr>
              <a:t> </a:t>
            </a:r>
            <a:r>
              <a:rPr lang="en-GB" sz="2000" dirty="0" smtClean="0">
                <a:solidFill>
                  <a:srgbClr val="C00000"/>
                </a:solidFill>
                <a:latin typeface="Trebuchet MS" pitchFamily="34" charset="0"/>
              </a:rPr>
              <a:t>CUSP system</a:t>
            </a:r>
            <a:endParaRPr lang="cs-CZ" sz="2000" dirty="0" smtClean="0">
              <a:solidFill>
                <a:srgbClr val="C00000"/>
              </a:solidFill>
              <a:latin typeface="Trebuchet MS" pitchFamily="34" charset="0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691178" y="2507650"/>
            <a:ext cx="7251288" cy="323165"/>
            <a:chOff x="2426176" y="2498225"/>
            <a:chExt cx="7251288" cy="3231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ovéPole 14"/>
                <p:cNvSpPr txBox="1"/>
                <p:nvPr/>
              </p:nvSpPr>
              <p:spPr>
                <a:xfrm>
                  <a:off x="2426176" y="2498225"/>
                  <a:ext cx="7251288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5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5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sz="15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𝐦𝐢𝐜</m:t>
                          </m:r>
                        </m:sub>
                      </m:sSub>
                    </m:oMath>
                  </a14:m>
                  <a:r>
                    <a:rPr lang="en-GB" sz="1500" dirty="0" smtClean="0">
                      <a:latin typeface="Trebuchet MS" pitchFamily="34" charset="0"/>
                    </a:rPr>
                    <a:t> </a:t>
                  </a:r>
                  <a:r>
                    <a:rPr lang="cs-CZ" sz="1500" dirty="0" smtClean="0">
                      <a:latin typeface="Trebuchet MS" pitchFamily="34" charset="0"/>
                    </a:rPr>
                    <a:t>- maximum </a:t>
                  </a:r>
                  <a:r>
                    <a:rPr lang="cs-CZ" sz="1500" dirty="0" err="1" smtClean="0">
                      <a:latin typeface="Trebuchet MS" pitchFamily="34" charset="0"/>
                    </a:rPr>
                    <a:t>of</a:t>
                  </a:r>
                  <a:r>
                    <a:rPr lang="cs-CZ" sz="1500" dirty="0" smtClean="0">
                      <a:latin typeface="Trebuchet MS" pitchFamily="34" charset="0"/>
                    </a:rPr>
                    <a:t> </a:t>
                  </a:r>
                  <a:r>
                    <a:rPr lang="cs-CZ" sz="1500" dirty="0" err="1" smtClean="0">
                      <a:latin typeface="Trebuchet MS" pitchFamily="34" charset="0"/>
                    </a:rPr>
                    <a:t>the</a:t>
                  </a:r>
                  <a:r>
                    <a:rPr lang="cs-CZ" sz="1500" dirty="0" smtClean="0">
                      <a:latin typeface="Trebuchet MS" pitchFamily="34" charset="0"/>
                    </a:rPr>
                    <a:t> </a:t>
                  </a:r>
                  <a:r>
                    <a:rPr lang="cs-CZ" sz="1500" dirty="0" err="1" smtClean="0">
                      <a:latin typeface="Trebuchet MS" pitchFamily="34" charset="0"/>
                    </a:rPr>
                    <a:t>thermal</a:t>
                  </a:r>
                  <a:r>
                    <a:rPr lang="cs-CZ" sz="1500" dirty="0" smtClean="0">
                      <a:latin typeface="Trebuchet MS" pitchFamily="34" charset="0"/>
                    </a:rPr>
                    <a:t> </a:t>
                  </a:r>
                  <a:r>
                    <a:rPr lang="cs-CZ" sz="1500" dirty="0" err="1" smtClean="0">
                      <a:latin typeface="Trebuchet MS" pitchFamily="34" charset="0"/>
                    </a:rPr>
                    <a:t>distribution</a:t>
                  </a:r>
                  <a:r>
                    <a:rPr lang="cs-CZ" sz="1500" dirty="0" smtClean="0">
                      <a:latin typeface="Trebuchet MS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cs-CZ" sz="1500" i="1" smtClean="0">
                          <a:latin typeface="Cambria Math"/>
                          <a:ea typeface="Cambria Math"/>
                        </a:rPr>
                        <m:t>⟶</m:t>
                      </m:r>
                    </m:oMath>
                  </a14:m>
                  <a:r>
                    <a:rPr lang="en-GB" sz="1500" dirty="0" smtClean="0">
                      <a:latin typeface="Trebuchet MS" pitchFamily="34" charset="0"/>
                    </a:rPr>
                    <a:t> microcanonical caloric curve</a:t>
                  </a:r>
                  <a:endParaRPr lang="cs-CZ" sz="15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15" name="TextovéPole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6176" y="2498225"/>
                  <a:ext cx="7251288" cy="3231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3774" b="-18868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2953" y="2567363"/>
              <a:ext cx="363379" cy="203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5304519" y="2878120"/>
                <a:ext cx="3150388" cy="553998"/>
              </a:xfrm>
              <a:prstGeom prst="rect">
                <a:avLst/>
              </a:prstGeom>
              <a:noFill/>
              <a:ln w="254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500" dirty="0" smtClean="0">
                    <a:latin typeface="Trebuchet MS" pitchFamily="34" charset="0"/>
                  </a:rPr>
                  <a:t>In systems with nondegenerate SP not defined for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/>
                      </a:rPr>
                      <m:t>𝑓</m:t>
                    </m:r>
                    <m:r>
                      <a:rPr lang="en-GB" sz="1500" b="0" i="1" smtClean="0">
                        <a:latin typeface="Cambria Math"/>
                      </a:rPr>
                      <m:t>≤3</m:t>
                    </m:r>
                  </m:oMath>
                </a14:m>
                <a:r>
                  <a:rPr lang="en-GB" sz="1500" dirty="0" smtClean="0">
                    <a:latin typeface="Trebuchet MS" pitchFamily="34" charset="0"/>
                  </a:rPr>
                  <a:t> </a:t>
                </a:r>
                <a:endParaRPr lang="cs-CZ" sz="15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519" y="2878120"/>
                <a:ext cx="3150388" cy="553998"/>
              </a:xfrm>
              <a:prstGeom prst="rect">
                <a:avLst/>
              </a:prstGeom>
              <a:blipFill rotWithShape="1">
                <a:blip r:embed="rId10"/>
                <a:stretch>
                  <a:fillRect l="-192" r="-384" b="-8421"/>
                </a:stretch>
              </a:blipFill>
              <a:ln w="254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Přímá spojnice se šipkou 16"/>
          <p:cNvCxnSpPr/>
          <p:nvPr/>
        </p:nvCxnSpPr>
        <p:spPr>
          <a:xfrm>
            <a:off x="4192086" y="4015891"/>
            <a:ext cx="1313632" cy="130397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4448353" y="5405560"/>
            <a:ext cx="2653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itchFamily="34" charset="0"/>
              </a:rPr>
              <a:t>- heat capacity</a:t>
            </a:r>
            <a:endParaRPr lang="cs-CZ" sz="1600" dirty="0" smtClean="0">
              <a:latin typeface="Trebuchet MS" pitchFamily="34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85" y="5324101"/>
            <a:ext cx="128778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368" y="5851329"/>
            <a:ext cx="2714625" cy="50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ovéPole 27"/>
          <p:cNvSpPr txBox="1"/>
          <p:nvPr/>
        </p:nvSpPr>
        <p:spPr>
          <a:xfrm>
            <a:off x="7551765" y="5828743"/>
            <a:ext cx="1373291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rebuchet MS" pitchFamily="34" charset="0"/>
              </a:rPr>
              <a:t>- nonanalytic </a:t>
            </a:r>
            <a:r>
              <a:rPr lang="en-GB" sz="1400" dirty="0" err="1" smtClean="0">
                <a:latin typeface="Trebuchet MS" pitchFamily="34" charset="0"/>
              </a:rPr>
              <a:t>behavior</a:t>
            </a:r>
            <a:r>
              <a:rPr lang="en-GB" sz="1400" dirty="0" smtClean="0">
                <a:latin typeface="Trebuchet MS" pitchFamily="34" charset="0"/>
              </a:rPr>
              <a:t> again</a:t>
            </a:r>
            <a:endParaRPr lang="cs-CZ" sz="1400" dirty="0" smtClean="0">
              <a:latin typeface="Trebuchet MS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347" y="1587366"/>
            <a:ext cx="2850356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délník 18"/>
          <p:cNvSpPr/>
          <p:nvPr/>
        </p:nvSpPr>
        <p:spPr>
          <a:xfrm>
            <a:off x="5098386" y="6461260"/>
            <a:ext cx="382027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P. </a:t>
            </a:r>
            <a:r>
              <a:rPr lang="en-GB" sz="13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Cejnar</a:t>
            </a:r>
            <a:r>
              <a:rPr lang="en-GB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P</a:t>
            </a:r>
            <a:r>
              <a:rPr lang="en-GB" sz="1300" dirty="0">
                <a:solidFill>
                  <a:prstClr val="black"/>
                </a:solidFill>
                <a:latin typeface="Book Antiqua" panose="02040602050305030304" pitchFamily="18" charset="0"/>
              </a:rPr>
              <a:t>. </a:t>
            </a:r>
            <a:r>
              <a:rPr lang="en-GB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Str</a:t>
            </a:r>
            <a:r>
              <a:rPr lang="cs-CZ" sz="13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ánský</a:t>
            </a:r>
            <a:r>
              <a:rPr lang="en-GB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en-GB" sz="1300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Phys. Lett. </a:t>
            </a:r>
            <a:r>
              <a:rPr lang="en-GB" sz="1300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A381</a:t>
            </a:r>
            <a:r>
              <a:rPr lang="en-GB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984 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</a:rPr>
              <a:t>(20</a:t>
            </a:r>
            <a:r>
              <a:rPr lang="en-GB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17</a:t>
            </a:r>
            <a:r>
              <a:rPr lang="cs-CZ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)</a:t>
            </a:r>
            <a:endParaRPr lang="en-GB" sz="13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168" y="2469048"/>
            <a:ext cx="3955128" cy="398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68" y="2469048"/>
            <a:ext cx="3960495" cy="399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Přímá spojnice 1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691179" y="232661"/>
            <a:ext cx="6746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solidFill>
                  <a:srgbClr val="C00000"/>
                </a:solidFill>
                <a:latin typeface="Trebuchet MS" pitchFamily="34" charset="0"/>
              </a:rPr>
              <a:t>Heat capacity</a:t>
            </a:r>
            <a:endParaRPr lang="cs-CZ" sz="3200" u="sng" dirty="0" smtClean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87412" y="923692"/>
            <a:ext cx="2653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>
                <a:latin typeface="Trebuchet MS" pitchFamily="34" charset="0"/>
              </a:rPr>
              <a:t>Microcanonical</a:t>
            </a:r>
            <a:endParaRPr lang="cs-CZ" sz="1600" dirty="0" smtClean="0">
              <a:latin typeface="Trebuchet MS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429" y="842233"/>
            <a:ext cx="128778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687411" y="1539044"/>
            <a:ext cx="158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Trebuchet MS" pitchFamily="34" charset="0"/>
              </a:rPr>
              <a:t>Canonical</a:t>
            </a:r>
            <a:endParaRPr lang="cs-CZ" sz="1600" dirty="0" smtClean="0">
              <a:latin typeface="Trebuchet MS" pitchFamily="34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817278" y="506576"/>
            <a:ext cx="1852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B4"/>
                </a:solidFill>
                <a:latin typeface="Trebuchet MS" pitchFamily="34" charset="0"/>
              </a:rPr>
              <a:t>separable system</a:t>
            </a:r>
            <a:endParaRPr lang="cs-CZ" sz="1600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947109" y="2266465"/>
            <a:ext cx="1884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339933"/>
                </a:solidFill>
                <a:latin typeface="Trebuchet MS" pitchFamily="34" charset="0"/>
              </a:rPr>
              <a:t>CUSP + (</a:t>
            </a:r>
            <a:r>
              <a:rPr lang="en-GB" sz="1600" i="1" dirty="0" smtClean="0">
                <a:solidFill>
                  <a:srgbClr val="339933"/>
                </a:solidFill>
                <a:latin typeface="Trebuchet MS" pitchFamily="34" charset="0"/>
              </a:rPr>
              <a:t>f</a:t>
            </a:r>
            <a:r>
              <a:rPr lang="en-GB" sz="1600" dirty="0" smtClean="0">
                <a:solidFill>
                  <a:srgbClr val="339933"/>
                </a:solidFill>
                <a:latin typeface="Trebuchet MS" pitchFamily="34" charset="0"/>
              </a:rPr>
              <a:t>-1) x </a:t>
            </a:r>
            <a:r>
              <a:rPr lang="en-GB" sz="1600" dirty="0" err="1" smtClean="0">
                <a:solidFill>
                  <a:srgbClr val="339933"/>
                </a:solidFill>
                <a:latin typeface="Trebuchet MS" pitchFamily="34" charset="0"/>
              </a:rPr>
              <a:t>HO</a:t>
            </a:r>
            <a:endParaRPr lang="cs-CZ" sz="1600" dirty="0" smtClean="0">
              <a:solidFill>
                <a:srgbClr val="339933"/>
              </a:solidFill>
              <a:latin typeface="Trebuchet MS" pitchFamily="34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5260957" y="2267445"/>
            <a:ext cx="1257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339933"/>
                </a:solidFill>
                <a:latin typeface="Trebuchet MS" pitchFamily="34" charset="0"/>
              </a:rPr>
              <a:t>f x CUSP</a:t>
            </a:r>
            <a:endParaRPr lang="cs-CZ" sz="1600" dirty="0" smtClean="0">
              <a:solidFill>
                <a:srgbClr val="339933"/>
              </a:solidFill>
              <a:latin typeface="Trebuchet MS" pitchFamily="34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2784842" y="2285960"/>
            <a:ext cx="2009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rebuchet MS" pitchFamily="34" charset="0"/>
              </a:rPr>
              <a:t>(3 stationary points)</a:t>
            </a:r>
            <a:endParaRPr lang="cs-CZ" sz="1400" dirty="0" smtClean="0">
              <a:latin typeface="Trebuchet MS" pitchFamily="34" charset="0"/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7022617" y="2270514"/>
            <a:ext cx="2009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rebuchet MS" pitchFamily="34" charset="0"/>
              </a:rPr>
              <a:t>(3</a:t>
            </a:r>
            <a:r>
              <a:rPr lang="en-GB" sz="1400" i="1" baseline="30000" dirty="0" smtClean="0">
                <a:latin typeface="Trebuchet MS" pitchFamily="34" charset="0"/>
              </a:rPr>
              <a:t>f</a:t>
            </a:r>
            <a:r>
              <a:rPr lang="en-GB" sz="1400" dirty="0" smtClean="0">
                <a:latin typeface="Trebuchet MS" pitchFamily="34" charset="0"/>
              </a:rPr>
              <a:t> stationary points)</a:t>
            </a:r>
            <a:endParaRPr lang="cs-CZ" sz="1400" dirty="0" smtClean="0">
              <a:latin typeface="Trebuchet MS" pitchFamily="34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1064147" y="2626803"/>
            <a:ext cx="46358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500" i="1" dirty="0" smtClean="0">
                <a:latin typeface="Trebuchet MS" pitchFamily="34" charset="0"/>
              </a:rPr>
              <a:t>f</a:t>
            </a:r>
            <a:r>
              <a:rPr lang="en-GB" sz="1500" dirty="0" smtClean="0">
                <a:latin typeface="Trebuchet MS" pitchFamily="34" charset="0"/>
              </a:rPr>
              <a:t>=3</a:t>
            </a:r>
            <a:endParaRPr lang="cs-CZ" sz="1500" dirty="0" smtClean="0">
              <a:latin typeface="Trebuchet MS" pitchFamily="34" charset="0"/>
            </a:endParaRPr>
          </a:p>
        </p:txBody>
      </p:sp>
      <p:sp>
        <p:nvSpPr>
          <p:cNvPr id="53" name="TextovéPole 52"/>
          <p:cNvSpPr txBox="1"/>
          <p:nvPr/>
        </p:nvSpPr>
        <p:spPr>
          <a:xfrm>
            <a:off x="2768947" y="2625316"/>
            <a:ext cx="46358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500" i="1" dirty="0" smtClean="0">
                <a:latin typeface="Trebuchet MS" pitchFamily="34" charset="0"/>
              </a:rPr>
              <a:t>f</a:t>
            </a:r>
            <a:r>
              <a:rPr lang="en-GB" sz="1500" dirty="0" smtClean="0">
                <a:latin typeface="Trebuchet MS" pitchFamily="34" charset="0"/>
              </a:rPr>
              <a:t>=4</a:t>
            </a:r>
            <a:endParaRPr lang="cs-CZ" sz="1500" dirty="0" smtClean="0">
              <a:latin typeface="Trebuchet MS" pitchFamily="34" charset="0"/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1064147" y="4387574"/>
            <a:ext cx="46358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500" i="1" dirty="0" smtClean="0">
                <a:latin typeface="Trebuchet MS" pitchFamily="34" charset="0"/>
              </a:rPr>
              <a:t>f</a:t>
            </a:r>
            <a:r>
              <a:rPr lang="en-GB" sz="1500" dirty="0" smtClean="0">
                <a:latin typeface="Trebuchet MS" pitchFamily="34" charset="0"/>
              </a:rPr>
              <a:t>=5</a:t>
            </a:r>
            <a:endParaRPr lang="cs-CZ" sz="1500" dirty="0" smtClean="0">
              <a:latin typeface="Trebuchet MS" pitchFamily="34" charset="0"/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2794667" y="4381134"/>
            <a:ext cx="56457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500" i="1" dirty="0" smtClean="0">
                <a:latin typeface="Trebuchet MS" pitchFamily="34" charset="0"/>
              </a:rPr>
              <a:t>f</a:t>
            </a:r>
            <a:r>
              <a:rPr lang="en-GB" sz="1500" dirty="0" smtClean="0">
                <a:latin typeface="Trebuchet MS" pitchFamily="34" charset="0"/>
              </a:rPr>
              <a:t>=15</a:t>
            </a:r>
            <a:endParaRPr lang="cs-CZ" sz="1500" dirty="0" smtClean="0">
              <a:latin typeface="Trebuchet MS" pitchFamily="34" charset="0"/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5331348" y="2618877"/>
            <a:ext cx="46358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500" i="1" dirty="0" smtClean="0">
                <a:latin typeface="Trebuchet MS" pitchFamily="34" charset="0"/>
              </a:rPr>
              <a:t>f</a:t>
            </a:r>
            <a:r>
              <a:rPr lang="en-GB" sz="1500" dirty="0" smtClean="0">
                <a:latin typeface="Trebuchet MS" pitchFamily="34" charset="0"/>
              </a:rPr>
              <a:t>=3</a:t>
            </a:r>
            <a:endParaRPr lang="cs-CZ" sz="1500" dirty="0" smtClean="0">
              <a:latin typeface="Trebuchet MS" pitchFamily="34" charset="0"/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7049026" y="2623829"/>
            <a:ext cx="46358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500" i="1" dirty="0" smtClean="0">
                <a:latin typeface="Trebuchet MS" pitchFamily="34" charset="0"/>
              </a:rPr>
              <a:t>f</a:t>
            </a:r>
            <a:r>
              <a:rPr lang="en-GB" sz="1500" dirty="0" smtClean="0">
                <a:latin typeface="Trebuchet MS" pitchFamily="34" charset="0"/>
              </a:rPr>
              <a:t>=4</a:t>
            </a:r>
            <a:endParaRPr lang="cs-CZ" sz="1500" dirty="0" smtClean="0">
              <a:latin typeface="Trebuchet MS" pitchFamily="34" charset="0"/>
            </a:endParaRPr>
          </a:p>
        </p:txBody>
      </p:sp>
      <p:sp>
        <p:nvSpPr>
          <p:cNvPr id="58" name="TextovéPole 57"/>
          <p:cNvSpPr txBox="1"/>
          <p:nvPr/>
        </p:nvSpPr>
        <p:spPr>
          <a:xfrm>
            <a:off x="5331348" y="4379648"/>
            <a:ext cx="46358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500" i="1" dirty="0" smtClean="0">
                <a:latin typeface="Trebuchet MS" pitchFamily="34" charset="0"/>
              </a:rPr>
              <a:t>f</a:t>
            </a:r>
            <a:r>
              <a:rPr lang="en-GB" sz="1500" dirty="0" smtClean="0">
                <a:latin typeface="Trebuchet MS" pitchFamily="34" charset="0"/>
              </a:rPr>
              <a:t>=5</a:t>
            </a:r>
            <a:endParaRPr lang="cs-CZ" sz="1500" dirty="0" smtClean="0">
              <a:latin typeface="Trebuchet MS" pitchFamily="34" charset="0"/>
            </a:endParaRPr>
          </a:p>
        </p:txBody>
      </p:sp>
      <p:sp>
        <p:nvSpPr>
          <p:cNvPr id="59" name="TextovéPole 58"/>
          <p:cNvSpPr txBox="1"/>
          <p:nvPr/>
        </p:nvSpPr>
        <p:spPr>
          <a:xfrm>
            <a:off x="7061868" y="4373208"/>
            <a:ext cx="56457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500" i="1" dirty="0" smtClean="0">
                <a:latin typeface="Trebuchet MS" pitchFamily="34" charset="0"/>
              </a:rPr>
              <a:t>f</a:t>
            </a:r>
            <a:r>
              <a:rPr lang="en-GB" sz="1500" dirty="0" smtClean="0">
                <a:latin typeface="Trebuchet MS" pitchFamily="34" charset="0"/>
              </a:rPr>
              <a:t>=15</a:t>
            </a:r>
            <a:endParaRPr lang="cs-CZ" sz="1500" dirty="0" smtClean="0"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42" y="67644"/>
            <a:ext cx="1554480" cy="49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052" y="1074155"/>
            <a:ext cx="1074420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49" y="965123"/>
            <a:ext cx="1169670" cy="2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49" y="1580686"/>
            <a:ext cx="822960" cy="25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548889" y="4825452"/>
            <a:ext cx="946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Trebuchet MS" pitchFamily="34" charset="0"/>
              </a:rPr>
              <a:t>canonical</a:t>
            </a:r>
            <a:endParaRPr lang="cs-CZ" sz="1400" dirty="0" smtClean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3127195" y="5216452"/>
            <a:ext cx="1401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>
                <a:latin typeface="Trebuchet MS" pitchFamily="34" charset="0"/>
              </a:rPr>
              <a:t>microcanonical</a:t>
            </a:r>
            <a:endParaRPr lang="cs-CZ" sz="1400" dirty="0" smtClean="0">
              <a:latin typeface="Trebuchet MS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429" y="1439247"/>
            <a:ext cx="267081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1123994" y="1918098"/>
                <a:ext cx="521854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dirty="0" smtClean="0">
                    <a:latin typeface="Trebuchet MS" pitchFamily="34" charset="0"/>
                  </a:rPr>
                  <a:t>- smooth regular function of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GB" sz="1500" dirty="0" smtClean="0">
                    <a:latin typeface="Trebuchet MS" pitchFamily="34" charset="0"/>
                  </a:rPr>
                  <a:t> irrespective of </a:t>
                </a:r>
                <a:r>
                  <a:rPr lang="en-GB" sz="1500" dirty="0" err="1" smtClean="0">
                    <a:latin typeface="Trebuchet MS" pitchFamily="34" charset="0"/>
                  </a:rPr>
                  <a:t>ESQPT</a:t>
                </a:r>
                <a:endParaRPr lang="cs-CZ" sz="15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994" y="1918098"/>
                <a:ext cx="5218546" cy="323165"/>
              </a:xfrm>
              <a:prstGeom prst="rect">
                <a:avLst/>
              </a:prstGeom>
              <a:blipFill rotWithShape="1">
                <a:blip r:embed="rId11"/>
                <a:stretch>
                  <a:fillRect l="-350" t="-3774" b="-188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Šipka doprava 8"/>
          <p:cNvSpPr/>
          <p:nvPr/>
        </p:nvSpPr>
        <p:spPr>
          <a:xfrm flipV="1">
            <a:off x="5467927" y="1204198"/>
            <a:ext cx="544946" cy="386022"/>
          </a:xfrm>
          <a:prstGeom prst="rightArrow">
            <a:avLst/>
          </a:prstGeom>
          <a:solidFill>
            <a:srgbClr val="00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34692" y="250172"/>
            <a:ext cx="49084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u="sng" dirty="0" smtClean="0">
                <a:latin typeface="Trebuchet MS" pitchFamily="34" charset="0"/>
              </a:rPr>
              <a:t>Conclusions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34692" y="871978"/>
            <a:ext cx="81422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700" dirty="0" smtClean="0">
                <a:latin typeface="Trebuchet MS" pitchFamily="34" charset="0"/>
              </a:rPr>
              <a:t>ESQPT</a:t>
            </a:r>
            <a:r>
              <a:rPr lang="cs-CZ" sz="1700" dirty="0" smtClean="0">
                <a:latin typeface="Trebuchet MS" pitchFamily="34" charset="0"/>
              </a:rPr>
              <a:t>s </a:t>
            </a:r>
            <a:r>
              <a:rPr lang="en-GB" sz="1700" dirty="0" smtClean="0">
                <a:latin typeface="Trebuchet MS" pitchFamily="34" charset="0"/>
              </a:rPr>
              <a:t>originate in stationary points of the Hamiltonian and manifest themselves as singularities in the smooth level density and in the average flow rate.</a:t>
            </a:r>
            <a:endParaRPr lang="cs-CZ" sz="1700" dirty="0" smtClean="0">
              <a:latin typeface="Trebuchet MS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567236" y="6154748"/>
            <a:ext cx="4507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dirty="0" smtClean="0">
                <a:latin typeface="Trebuchet MS" pitchFamily="34" charset="0"/>
              </a:rPr>
              <a:t>Thank you for </a:t>
            </a:r>
            <a:r>
              <a:rPr lang="en-GB" sz="3200" cap="small" dirty="0" smtClean="0">
                <a:latin typeface="Trebuchet MS" pitchFamily="34" charset="0"/>
              </a:rPr>
              <a:t>attention</a:t>
            </a:r>
            <a:endParaRPr lang="cs-CZ" sz="3200" cap="small" dirty="0" smtClean="0">
              <a:latin typeface="Trebuchet MS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-157012" y="2977664"/>
            <a:ext cx="9033157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r>
              <a:rPr lang="cs-CZ" b="1" dirty="0" err="1" smtClean="0">
                <a:solidFill>
                  <a:srgbClr val="0000B4"/>
                </a:solidFill>
                <a:latin typeface="Trebuchet MS" pitchFamily="34" charset="0"/>
              </a:rPr>
              <a:t>Degenerate</a:t>
            </a:r>
            <a:r>
              <a:rPr lang="cs-CZ" b="1" dirty="0" smtClean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cs-CZ" b="1" dirty="0" err="1">
                <a:solidFill>
                  <a:srgbClr val="0000B4"/>
                </a:solidFill>
                <a:latin typeface="Trebuchet MS" pitchFamily="34" charset="0"/>
              </a:rPr>
              <a:t>stationary</a:t>
            </a:r>
            <a:r>
              <a:rPr lang="cs-CZ" b="1" dirty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cs-CZ" b="1" dirty="0" err="1" smtClean="0">
                <a:solidFill>
                  <a:srgbClr val="0000B4"/>
                </a:solidFill>
                <a:latin typeface="Trebuchet MS" pitchFamily="34" charset="0"/>
              </a:rPr>
              <a:t>points</a:t>
            </a:r>
            <a:endParaRPr lang="en-GB" b="1" dirty="0">
              <a:solidFill>
                <a:srgbClr val="0000B4"/>
              </a:solidFill>
              <a:latin typeface="Trebuchet MS" pitchFamily="34" charset="0"/>
            </a:endParaRPr>
          </a:p>
          <a:p>
            <a:pPr lvl="1">
              <a:spcBef>
                <a:spcPts val="300"/>
              </a:spcBef>
            </a:pPr>
            <a:r>
              <a:rPr lang="en-GB" sz="1700" dirty="0" smtClean="0">
                <a:latin typeface="Trebuchet MS" pitchFamily="34" charset="0"/>
              </a:rPr>
              <a:t>Higher </a:t>
            </a:r>
            <a:r>
              <a:rPr lang="en-GB" sz="1700" dirty="0">
                <a:latin typeface="Trebuchet MS" pitchFamily="34" charset="0"/>
              </a:rPr>
              <a:t>flatness of the stationary point shifts </a:t>
            </a:r>
            <a:r>
              <a:rPr lang="en-GB" sz="1700" dirty="0" smtClean="0">
                <a:latin typeface="Trebuchet MS" pitchFamily="34" charset="0"/>
              </a:rPr>
              <a:t>the </a:t>
            </a:r>
            <a:r>
              <a:rPr lang="en-GB" sz="1700" dirty="0">
                <a:latin typeface="Trebuchet MS" pitchFamily="34" charset="0"/>
              </a:rPr>
              <a:t>discontinuity towards lower derivatives</a:t>
            </a:r>
            <a:endParaRPr lang="cs-CZ" sz="1700" dirty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-134602" y="1538181"/>
                <a:ext cx="8611548" cy="1308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spcBef>
                    <a:spcPts val="600"/>
                  </a:spcBef>
                </a:pPr>
                <a:r>
                  <a:rPr lang="en-GB" b="1" dirty="0" smtClean="0">
                    <a:solidFill>
                      <a:srgbClr val="0000B4"/>
                    </a:solidFill>
                    <a:latin typeface="Trebuchet MS" pitchFamily="34" charset="0"/>
                  </a:rPr>
                  <a:t>N</a:t>
                </a:r>
                <a:r>
                  <a:rPr lang="cs-CZ" b="1" dirty="0" err="1" smtClean="0">
                    <a:solidFill>
                      <a:srgbClr val="0000B4"/>
                    </a:solidFill>
                    <a:latin typeface="Trebuchet MS" pitchFamily="34" charset="0"/>
                  </a:rPr>
                  <a:t>ondegenerate</a:t>
                </a:r>
                <a:r>
                  <a:rPr lang="cs-CZ" b="1" dirty="0" smtClean="0">
                    <a:solidFill>
                      <a:srgbClr val="0000B4"/>
                    </a:solidFill>
                    <a:latin typeface="Trebuchet MS" pitchFamily="34" charset="0"/>
                  </a:rPr>
                  <a:t> </a:t>
                </a:r>
                <a:r>
                  <a:rPr lang="cs-CZ" b="1" dirty="0" err="1">
                    <a:solidFill>
                      <a:srgbClr val="0000B4"/>
                    </a:solidFill>
                    <a:latin typeface="Trebuchet MS" pitchFamily="34" charset="0"/>
                  </a:rPr>
                  <a:t>stationary</a:t>
                </a:r>
                <a:r>
                  <a:rPr lang="cs-CZ" b="1" dirty="0">
                    <a:solidFill>
                      <a:srgbClr val="0000B4"/>
                    </a:solidFill>
                    <a:latin typeface="Trebuchet MS" pitchFamily="34" charset="0"/>
                  </a:rPr>
                  <a:t> </a:t>
                </a:r>
                <a:r>
                  <a:rPr lang="cs-CZ" b="1" dirty="0" err="1" smtClean="0">
                    <a:solidFill>
                      <a:srgbClr val="0000B4"/>
                    </a:solidFill>
                    <a:latin typeface="Trebuchet MS" pitchFamily="34" charset="0"/>
                  </a:rPr>
                  <a:t>points</a:t>
                </a:r>
                <a:r>
                  <a:rPr lang="cs-CZ" b="1" dirty="0" smtClean="0">
                    <a:solidFill>
                      <a:srgbClr val="0000B4"/>
                    </a:solidFill>
                    <a:latin typeface="Trebuchet MS" pitchFamily="34" charset="0"/>
                  </a:rPr>
                  <a:t> </a:t>
                </a:r>
                <a:endParaRPr lang="en-GB" b="1" dirty="0" smtClean="0">
                  <a:solidFill>
                    <a:srgbClr val="0000B4"/>
                  </a:solidFill>
                  <a:latin typeface="Trebuchet MS" pitchFamily="34" charset="0"/>
                </a:endParaRP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GB" sz="1700" dirty="0" err="1">
                    <a:latin typeface="Trebuchet MS" pitchFamily="34" charset="0"/>
                  </a:rPr>
                  <a:t>S</a:t>
                </a:r>
                <a:r>
                  <a:rPr lang="cs-CZ" sz="1700" dirty="0" err="1" smtClean="0">
                    <a:latin typeface="Trebuchet MS" pitchFamily="34" charset="0"/>
                  </a:rPr>
                  <a:t>ingularities</a:t>
                </a:r>
                <a:r>
                  <a:rPr lang="cs-CZ" sz="1700" dirty="0" smtClean="0">
                    <a:latin typeface="Trebuchet MS" pitchFamily="34" charset="0"/>
                  </a:rPr>
                  <a:t> </a:t>
                </a:r>
                <a:r>
                  <a:rPr lang="cs-CZ" sz="1700" dirty="0" err="1">
                    <a:latin typeface="Trebuchet MS" pitchFamily="34" charset="0"/>
                  </a:rPr>
                  <a:t>classified</a:t>
                </a:r>
                <a:r>
                  <a:rPr lang="cs-CZ" sz="1700" dirty="0">
                    <a:latin typeface="Trebuchet MS" pitchFamily="34" charset="0"/>
                  </a:rPr>
                  <a:t> </a:t>
                </a:r>
                <a:r>
                  <a:rPr lang="cs-CZ" sz="1700" b="1" dirty="0" err="1">
                    <a:latin typeface="Trebuchet MS" pitchFamily="34" charset="0"/>
                  </a:rPr>
                  <a:t>uniquely</a:t>
                </a:r>
                <a:r>
                  <a:rPr lang="cs-CZ" sz="1700" dirty="0">
                    <a:latin typeface="Trebuchet MS" pitchFamily="34" charset="0"/>
                  </a:rPr>
                  <a:t> and </a:t>
                </a:r>
                <a:r>
                  <a:rPr lang="cs-CZ" sz="1700" b="1" dirty="0" err="1">
                    <a:latin typeface="Trebuchet MS" pitchFamily="34" charset="0"/>
                  </a:rPr>
                  <a:t>completely</a:t>
                </a:r>
                <a:r>
                  <a:rPr lang="cs-CZ" sz="1700" dirty="0">
                    <a:latin typeface="Trebuchet MS" pitchFamily="34" charset="0"/>
                  </a:rPr>
                  <a:t> by </a:t>
                </a:r>
                <a:r>
                  <a:rPr lang="cs-CZ" sz="1700" dirty="0" err="1">
                    <a:latin typeface="Trebuchet MS" pitchFamily="34" charset="0"/>
                  </a:rPr>
                  <a:t>two</a:t>
                </a:r>
                <a:r>
                  <a:rPr lang="cs-CZ" sz="1700" dirty="0">
                    <a:latin typeface="Trebuchet MS" pitchFamily="34" charset="0"/>
                  </a:rPr>
                  <a:t> </a:t>
                </a:r>
                <a:r>
                  <a:rPr lang="cs-CZ" sz="1700" dirty="0" err="1" smtClean="0">
                    <a:latin typeface="Trebuchet MS" pitchFamily="34" charset="0"/>
                  </a:rPr>
                  <a:t>numbers</a:t>
                </a:r>
                <a:r>
                  <a:rPr lang="en-GB" sz="1700" dirty="0">
                    <a:latin typeface="Trebuchet MS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700" b="1" i="1" smtClean="0">
                        <a:latin typeface="Cambria Math"/>
                      </a:rPr>
                      <m:t>(</m:t>
                    </m:r>
                    <m:r>
                      <a:rPr lang="en-GB" sz="1700" b="1" i="1" smtClean="0">
                        <a:latin typeface="Cambria Math"/>
                      </a:rPr>
                      <m:t>𝒇</m:t>
                    </m:r>
                    <m:r>
                      <a:rPr lang="en-GB" sz="1700" b="1" i="1" smtClean="0">
                        <a:latin typeface="Cambria Math"/>
                      </a:rPr>
                      <m:t>,</m:t>
                    </m:r>
                    <m:r>
                      <a:rPr lang="en-GB" sz="1700" b="1" i="1" smtClean="0">
                        <a:latin typeface="Cambria Math"/>
                      </a:rPr>
                      <m:t>𝒓</m:t>
                    </m:r>
                    <m:r>
                      <a:rPr lang="en-GB" sz="1700" b="1" i="1" smtClean="0">
                        <a:latin typeface="Cambria Math"/>
                      </a:rPr>
                      <m:t>)</m:t>
                    </m:r>
                  </m:oMath>
                </a14:m>
                <a:endParaRPr lang="es-MX" sz="1700" b="1" dirty="0" smtClean="0">
                  <a:latin typeface="Trebuchet MS" pitchFamily="34" charset="0"/>
                </a:endParaRP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cs-CZ" sz="1700" dirty="0" err="1">
                    <a:latin typeface="Trebuchet MS" pitchFamily="34" charset="0"/>
                  </a:rPr>
                  <a:t>Singularities</a:t>
                </a:r>
                <a:r>
                  <a:rPr lang="cs-CZ" sz="1700" dirty="0">
                    <a:latin typeface="Trebuchet MS" pitchFamily="34" charset="0"/>
                  </a:rPr>
                  <a:t> </a:t>
                </a:r>
                <a:r>
                  <a:rPr lang="cs-CZ" sz="1700" dirty="0" err="1">
                    <a:latin typeface="Trebuchet MS" pitchFamily="34" charset="0"/>
                  </a:rPr>
                  <a:t>occur</a:t>
                </a:r>
                <a:r>
                  <a:rPr lang="cs-CZ" sz="1700" dirty="0">
                    <a:latin typeface="Trebuchet MS" pitchFamily="34" charset="0"/>
                  </a:rPr>
                  <a:t> in </a:t>
                </a:r>
                <a:r>
                  <a:rPr lang="cs-CZ" sz="1700" dirty="0" err="1">
                    <a:latin typeface="Trebuchet MS" pitchFamily="34" charset="0"/>
                  </a:rPr>
                  <a:t>the</a:t>
                </a:r>
                <a:r>
                  <a:rPr lang="cs-CZ" sz="1700" dirty="0">
                    <a:latin typeface="Trebuchet MS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cs-CZ" sz="17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/>
                          </a:rPr>
                          <m:t>𝑓</m:t>
                        </m:r>
                        <m:r>
                          <a:rPr lang="en-GB" sz="1700" b="0" i="1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GB" sz="1700" dirty="0" smtClean="0">
                    <a:latin typeface="Trebuchet MS" pitchFamily="34" charset="0"/>
                  </a:rPr>
                  <a:t>-th </a:t>
                </a:r>
                <a:r>
                  <a:rPr lang="en-GB" sz="1700" dirty="0">
                    <a:latin typeface="Trebuchet MS" pitchFamily="34" charset="0"/>
                  </a:rPr>
                  <a:t>derivative of the smooth level density or flow rate</a:t>
                </a:r>
                <a:r>
                  <a:rPr lang="cs-CZ" sz="1700" dirty="0">
                    <a:latin typeface="Trebuchet MS" pitchFamily="34" charset="0"/>
                  </a:rPr>
                  <a:t> and are </a:t>
                </a:r>
                <a:r>
                  <a:rPr lang="cs-CZ" sz="1700" dirty="0" err="1">
                    <a:latin typeface="Trebuchet MS" pitchFamily="34" charset="0"/>
                  </a:rPr>
                  <a:t>always</a:t>
                </a:r>
                <a:r>
                  <a:rPr lang="cs-CZ" sz="1700" dirty="0">
                    <a:latin typeface="Trebuchet MS" pitchFamily="34" charset="0"/>
                  </a:rPr>
                  <a:t> </a:t>
                </a:r>
                <a:r>
                  <a:rPr lang="cs-CZ" sz="1700" dirty="0" err="1">
                    <a:latin typeface="Trebuchet MS" pitchFamily="34" charset="0"/>
                  </a:rPr>
                  <a:t>of</a:t>
                </a:r>
                <a:r>
                  <a:rPr lang="cs-CZ" sz="1700" dirty="0">
                    <a:latin typeface="Trebuchet MS" pitchFamily="34" charset="0"/>
                  </a:rPr>
                  <a:t> a </a:t>
                </a:r>
                <a:r>
                  <a:rPr lang="cs-CZ" sz="1700" b="1" dirty="0" err="1">
                    <a:latin typeface="Trebuchet MS" pitchFamily="34" charset="0"/>
                  </a:rPr>
                  <a:t>jump</a:t>
                </a:r>
                <a:r>
                  <a:rPr lang="cs-CZ" sz="1700" b="1" dirty="0">
                    <a:latin typeface="Trebuchet MS" pitchFamily="34" charset="0"/>
                  </a:rPr>
                  <a:t> / </a:t>
                </a:r>
                <a:r>
                  <a:rPr lang="cs-CZ" sz="1700" b="1" dirty="0" err="1">
                    <a:latin typeface="Trebuchet MS" pitchFamily="34" charset="0"/>
                  </a:rPr>
                  <a:t>logarithmic</a:t>
                </a:r>
                <a:r>
                  <a:rPr lang="cs-CZ" sz="1700" b="1" dirty="0">
                    <a:latin typeface="Trebuchet MS" pitchFamily="34" charset="0"/>
                  </a:rPr>
                  <a:t> divergence </a:t>
                </a:r>
                <a:r>
                  <a:rPr lang="cs-CZ" sz="1700" dirty="0" smtClean="0">
                    <a:latin typeface="Trebuchet MS" pitchFamily="34" charset="0"/>
                  </a:rPr>
                  <a:t>type</a:t>
                </a:r>
                <a:endParaRPr lang="cs-CZ" sz="17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4602" y="1538181"/>
                <a:ext cx="8611548" cy="1308050"/>
              </a:xfrm>
              <a:prstGeom prst="rect">
                <a:avLst/>
              </a:prstGeom>
              <a:blipFill rotWithShape="1">
                <a:blip r:embed="rId2"/>
                <a:stretch>
                  <a:fillRect t="-2791" b="-51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334694" y="4390133"/>
                <a:ext cx="8606106" cy="1738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GB" sz="1700" dirty="0" smtClean="0">
                    <a:latin typeface="Trebuchet MS" pitchFamily="34" charset="0"/>
                  </a:rPr>
                  <a:t>Low-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GB" sz="1700" dirty="0" smtClean="0">
                    <a:latin typeface="Trebuchet MS" pitchFamily="34" charset="0"/>
                  </a:rPr>
                  <a:t> systems exhibit considerable differences between the canonical and </a:t>
                </a:r>
                <a:r>
                  <a:rPr lang="en-GB" sz="1700" dirty="0" err="1" smtClean="0">
                    <a:latin typeface="Trebuchet MS" pitchFamily="34" charset="0"/>
                  </a:rPr>
                  <a:t>microcanonical</a:t>
                </a:r>
                <a:r>
                  <a:rPr lang="en-GB" sz="1700" dirty="0" smtClean="0">
                    <a:latin typeface="Trebuchet MS" pitchFamily="34" charset="0"/>
                  </a:rPr>
                  <a:t> heat capacities even in the limit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/>
                      </a:rPr>
                      <m:t>𝑁</m:t>
                    </m:r>
                    <m:r>
                      <a:rPr lang="en-GB" sz="1700" b="0" i="1" smtClean="0">
                        <a:latin typeface="Cambria Math"/>
                      </a:rPr>
                      <m:t>→∞</m:t>
                    </m:r>
                  </m:oMath>
                </a14:m>
                <a:r>
                  <a:rPr lang="en-GB" sz="1700" dirty="0" smtClean="0">
                    <a:latin typeface="Trebuchet MS" pitchFamily="34" charset="0"/>
                  </a:rPr>
                  <a:t>.</a:t>
                </a:r>
              </a:p>
              <a:p>
                <a:pPr>
                  <a:spcAft>
                    <a:spcPts val="3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7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70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700" b="0" i="0" dirty="0" smtClean="0">
                            <a:latin typeface="Cambria Math"/>
                          </a:rPr>
                          <m:t>mic</m:t>
                        </m:r>
                      </m:sub>
                    </m:sSub>
                  </m:oMath>
                </a14:m>
                <a:r>
                  <a:rPr lang="en-GB" sz="1700" dirty="0" smtClean="0">
                    <a:latin typeface="Trebuchet MS" pitchFamily="34" charset="0"/>
                  </a:rPr>
                  <a:t> cannot be properly defined for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/>
                      </a:rPr>
                      <m:t>𝑓</m:t>
                    </m:r>
                    <m:r>
                      <a:rPr lang="en-GB" sz="1700" b="0" i="1" smtClean="0">
                        <a:latin typeface="Cambria Math"/>
                      </a:rPr>
                      <m:t>≤3</m:t>
                    </m:r>
                    <m:r>
                      <a:rPr lang="en-GB" sz="1700" b="0" i="0" smtClean="0">
                        <a:latin typeface="Cambria Math"/>
                      </a:rPr>
                      <m:t>;</m:t>
                    </m:r>
                  </m:oMath>
                </a14:m>
                <a:r>
                  <a:rPr lang="en-GB" sz="1700" dirty="0" smtClean="0">
                    <a:latin typeface="Trebuchet MS" pitchFamily="34" charset="0"/>
                  </a:rPr>
                  <a:t> for higher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GB" sz="1700" dirty="0" smtClean="0">
                    <a:latin typeface="Trebuchet MS" pitchFamily="34" charset="0"/>
                  </a:rPr>
                  <a:t> exhibit singularities originated in the </a:t>
                </a:r>
                <a:r>
                  <a:rPr lang="en-GB" sz="1700" dirty="0" err="1" smtClean="0">
                    <a:latin typeface="Trebuchet MS" pitchFamily="34" charset="0"/>
                  </a:rPr>
                  <a:t>ESQPT</a:t>
                </a:r>
                <a:r>
                  <a:rPr lang="en-GB" sz="1700" dirty="0" smtClean="0">
                    <a:latin typeface="Trebuchet MS" pitchFamily="34" charset="0"/>
                  </a:rPr>
                  <a:t> </a:t>
                </a:r>
                <a:r>
                  <a:rPr lang="en-GB" sz="1700" dirty="0" err="1" smtClean="0">
                    <a:latin typeface="Trebuchet MS" pitchFamily="34" charset="0"/>
                  </a:rPr>
                  <a:t>nonanalyticity</a:t>
                </a:r>
                <a:r>
                  <a:rPr lang="en-GB" sz="1700" dirty="0" smtClean="0">
                    <a:latin typeface="Trebuchet MS" pitchFamily="34" charset="0"/>
                  </a:rPr>
                  <a:t> of the level density.</a:t>
                </a:r>
              </a:p>
              <a:p>
                <a:pPr>
                  <a:spcAft>
                    <a:spcPts val="300"/>
                  </a:spcAft>
                </a:pPr>
                <a:r>
                  <a:rPr lang="en-GB" sz="1700" dirty="0" err="1" smtClean="0">
                    <a:latin typeface="Trebuchet MS" pitchFamily="34" charset="0"/>
                  </a:rPr>
                  <a:t>ESQPTs</a:t>
                </a:r>
                <a:r>
                  <a:rPr lang="en-GB" sz="1700" dirty="0" smtClean="0">
                    <a:latin typeface="Trebuchet MS" pitchFamily="34" charset="0"/>
                  </a:rPr>
                  <a:t> and thermal phase transitions are complementary form of criticality, existing in different asymptotic regimes of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GB" sz="1700" dirty="0" smtClean="0">
                    <a:latin typeface="Trebuchet MS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GB" sz="1700" dirty="0" smtClean="0">
                    <a:latin typeface="Trebuchet MS" pitchFamily="34" charset="0"/>
                  </a:rPr>
                  <a:t>, respectively.</a:t>
                </a:r>
                <a:endParaRPr lang="cs-CZ" sz="17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94" y="4390133"/>
                <a:ext cx="8606106" cy="1738938"/>
              </a:xfrm>
              <a:prstGeom prst="rect">
                <a:avLst/>
              </a:prstGeom>
              <a:blipFill rotWithShape="1">
                <a:blip r:embed="rId3"/>
                <a:stretch>
                  <a:fillRect l="-496" t="-1053" r="-71" b="-386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/>
          <p:cNvSpPr txBox="1"/>
          <p:nvPr/>
        </p:nvSpPr>
        <p:spPr>
          <a:xfrm>
            <a:off x="334692" y="4051579"/>
            <a:ext cx="202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B4"/>
                </a:solidFill>
                <a:latin typeface="Trebuchet MS" pitchFamily="34" charset="0"/>
              </a:rPr>
              <a:t>Thermodynamics</a:t>
            </a:r>
            <a:endParaRPr lang="cs-CZ" b="1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90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99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755576" y="231060"/>
            <a:ext cx="5846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en-GB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Quantum phase transition</a:t>
            </a:r>
            <a:r>
              <a:rPr lang="en-GB" sz="32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</a:t>
            </a:r>
            <a:r>
              <a:rPr lang="en-GB" sz="24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(</a:t>
            </a:r>
            <a:r>
              <a:rPr lang="en-GB" sz="2400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QPT</a:t>
            </a:r>
            <a:r>
              <a:rPr lang="en-GB" sz="2400" dirty="0">
                <a:solidFill>
                  <a:srgbClr val="0000B4"/>
                </a:solidFill>
                <a:latin typeface="Trebuchet MS" panose="020B0603020202020204" pitchFamily="34" charset="0"/>
              </a:rPr>
              <a:t>)</a:t>
            </a:r>
            <a:endParaRPr lang="cs-CZ" sz="2400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6" name="Přímá spojnice 15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791414" y="871814"/>
            <a:ext cx="769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rebuchet MS" pitchFamily="34" charset="0"/>
              </a:rPr>
              <a:t>A </a:t>
            </a:r>
            <a:r>
              <a:rPr lang="en-US" sz="1600" i="1" dirty="0" smtClean="0">
                <a:latin typeface="Trebuchet MS" pitchFamily="34" charset="0"/>
              </a:rPr>
              <a:t>nonanalytic</a:t>
            </a:r>
            <a:r>
              <a:rPr lang="en-US" sz="1600" dirty="0" smtClean="0">
                <a:latin typeface="Trebuchet MS" pitchFamily="34" charset="0"/>
              </a:rPr>
              <a:t> change (in the </a:t>
            </a:r>
            <a:r>
              <a:rPr lang="en-US" sz="1600" i="1" dirty="0" smtClean="0">
                <a:latin typeface="Trebuchet MS" pitchFamily="34" charset="0"/>
              </a:rPr>
              <a:t>infinite-size limit</a:t>
            </a:r>
            <a:r>
              <a:rPr lang="en-US" sz="1600" dirty="0" smtClean="0">
                <a:latin typeface="Trebuchet MS" pitchFamily="34" charset="0"/>
              </a:rPr>
              <a:t>) of </a:t>
            </a:r>
            <a:r>
              <a:rPr lang="en-US" sz="1600" b="1" dirty="0" smtClean="0">
                <a:solidFill>
                  <a:srgbClr val="FF0000"/>
                </a:solidFill>
                <a:latin typeface="Trebuchet MS" pitchFamily="34" charset="0"/>
              </a:rPr>
              <a:t>ground-state properties </a:t>
            </a:r>
            <a:r>
              <a:rPr lang="en-US" sz="1600" dirty="0" smtClean="0">
                <a:latin typeface="Trebuchet MS" pitchFamily="34" charset="0"/>
              </a:rPr>
              <a:t>of a system by varying an </a:t>
            </a:r>
            <a:r>
              <a:rPr lang="en-US" sz="1600" b="1" dirty="0" smtClean="0">
                <a:latin typeface="Trebuchet MS" pitchFamily="34" charset="0"/>
              </a:rPr>
              <a:t>external control parameter </a:t>
            </a:r>
            <a:r>
              <a:rPr lang="cs-CZ" sz="1600" b="1" dirty="0" smtClean="0">
                <a:latin typeface="Symbol" panose="05050102010706020507" pitchFamily="18" charset="2"/>
              </a:rPr>
              <a:t>l</a:t>
            </a:r>
            <a:r>
              <a:rPr lang="cs-CZ" sz="1600" b="1" dirty="0" smtClean="0">
                <a:latin typeface="Trebuchet MS" pitchFamily="34" charset="0"/>
              </a:rPr>
              <a:t> </a:t>
            </a:r>
            <a:r>
              <a:rPr lang="en-US" sz="1600" dirty="0" smtClean="0">
                <a:latin typeface="Trebuchet MS" pitchFamily="34" charset="0"/>
              </a:rPr>
              <a:t>at absolute zero temperature (only quantum fluctuations present)</a:t>
            </a:r>
          </a:p>
        </p:txBody>
      </p:sp>
      <p:grpSp>
        <p:nvGrpSpPr>
          <p:cNvPr id="57" name="Skupina 56"/>
          <p:cNvGrpSpPr/>
          <p:nvPr/>
        </p:nvGrpSpPr>
        <p:grpSpPr>
          <a:xfrm>
            <a:off x="566438" y="2494692"/>
            <a:ext cx="4166549" cy="2814351"/>
            <a:chOff x="566438" y="1806885"/>
            <a:chExt cx="4166549" cy="281435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029" y="1806885"/>
              <a:ext cx="3708958" cy="2325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ovéPole 24"/>
            <p:cNvSpPr txBox="1"/>
            <p:nvPr/>
          </p:nvSpPr>
          <p:spPr>
            <a:xfrm>
              <a:off x="2744058" y="4221126"/>
              <a:ext cx="3075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>
                  <a:latin typeface="Symbol" panose="05050102010706020507" pitchFamily="18" charset="2"/>
                </a:rPr>
                <a:t>l</a:t>
              </a:r>
            </a:p>
          </p:txBody>
        </p:sp>
        <p:cxnSp>
          <p:nvCxnSpPr>
            <p:cNvPr id="6" name="Přímá spojnice se šipkou 5"/>
            <p:cNvCxnSpPr/>
            <p:nvPr/>
          </p:nvCxnSpPr>
          <p:spPr>
            <a:xfrm flipV="1">
              <a:off x="925417" y="2123526"/>
              <a:ext cx="0" cy="168072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se šipkou 25"/>
            <p:cNvCxnSpPr/>
            <p:nvPr/>
          </p:nvCxnSpPr>
          <p:spPr>
            <a:xfrm>
              <a:off x="1805601" y="4205931"/>
              <a:ext cx="2296320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ovéPole 8"/>
            <p:cNvSpPr txBox="1"/>
            <p:nvPr/>
          </p:nvSpPr>
          <p:spPr>
            <a:xfrm>
              <a:off x="566438" y="2789606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i="1" dirty="0" smtClean="0">
                  <a:latin typeface="Trebuchet MS" pitchFamily="34" charset="0"/>
                </a:rPr>
                <a:t>E</a:t>
              </a:r>
              <a:endParaRPr lang="cs-CZ" sz="2000" i="1" dirty="0" smtClean="0">
                <a:latin typeface="Trebuchet MS" pitchFamily="34" charset="0"/>
              </a:endParaRPr>
            </a:p>
          </p:txBody>
        </p:sp>
        <p:cxnSp>
          <p:nvCxnSpPr>
            <p:cNvPr id="4" name="Přímá spojnice 3"/>
            <p:cNvCxnSpPr/>
            <p:nvPr/>
          </p:nvCxnSpPr>
          <p:spPr>
            <a:xfrm flipH="1">
              <a:off x="2369713" y="3257742"/>
              <a:ext cx="508795" cy="64455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/>
            <p:cNvCxnSpPr/>
            <p:nvPr/>
          </p:nvCxnSpPr>
          <p:spPr>
            <a:xfrm>
              <a:off x="2878508" y="3257742"/>
              <a:ext cx="500085" cy="65011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ovací šipka 48"/>
            <p:cNvCxnSpPr/>
            <p:nvPr/>
          </p:nvCxnSpPr>
          <p:spPr>
            <a:xfrm flipV="1">
              <a:off x="2878508" y="3403796"/>
              <a:ext cx="0" cy="504056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ál 43"/>
            <p:cNvSpPr/>
            <p:nvPr/>
          </p:nvSpPr>
          <p:spPr>
            <a:xfrm>
              <a:off x="2824508" y="321660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2306043" y="3865222"/>
              <a:ext cx="11833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1" dirty="0" err="1" smtClean="0">
                  <a:solidFill>
                    <a:srgbClr val="FF0000"/>
                  </a:solidFill>
                  <a:latin typeface="Trebuchet MS" pitchFamily="34" charset="0"/>
                </a:rPr>
                <a:t>first-order</a:t>
              </a:r>
              <a:endParaRPr lang="cs-CZ" sz="1600" b="1" dirty="0" smtClean="0">
                <a:solidFill>
                  <a:srgbClr val="FF0000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56" name="Skupina 55"/>
          <p:cNvGrpSpPr/>
          <p:nvPr/>
        </p:nvGrpSpPr>
        <p:grpSpPr>
          <a:xfrm>
            <a:off x="5202154" y="2481814"/>
            <a:ext cx="3537069" cy="2409028"/>
            <a:chOff x="5310684" y="1806885"/>
            <a:chExt cx="3537069" cy="2409028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1742" b="2075"/>
            <a:stretch/>
          </p:blipFill>
          <p:spPr bwMode="auto">
            <a:xfrm>
              <a:off x="5310684" y="1806885"/>
              <a:ext cx="3537069" cy="2263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Obdélník 23"/>
            <p:cNvSpPr/>
            <p:nvPr/>
          </p:nvSpPr>
          <p:spPr>
            <a:xfrm>
              <a:off x="7205728" y="3035151"/>
              <a:ext cx="1642025" cy="11105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Obdélník 39"/>
            <p:cNvSpPr/>
            <p:nvPr/>
          </p:nvSpPr>
          <p:spPr>
            <a:xfrm>
              <a:off x="5960752" y="3701875"/>
              <a:ext cx="470078" cy="400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Obdélník 41"/>
            <p:cNvSpPr/>
            <p:nvPr/>
          </p:nvSpPr>
          <p:spPr>
            <a:xfrm>
              <a:off x="6970689" y="3238406"/>
              <a:ext cx="470078" cy="400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Volný tvar 33"/>
            <p:cNvSpPr/>
            <p:nvPr/>
          </p:nvSpPr>
          <p:spPr>
            <a:xfrm>
              <a:off x="6111025" y="2936383"/>
              <a:ext cx="2485623" cy="585989"/>
            </a:xfrm>
            <a:custGeom>
              <a:avLst/>
              <a:gdLst>
                <a:gd name="connsiteX0" fmla="*/ 0 w 2485623"/>
                <a:gd name="connsiteY0" fmla="*/ 585989 h 585989"/>
                <a:gd name="connsiteX1" fmla="*/ 283336 w 2485623"/>
                <a:gd name="connsiteY1" fmla="*/ 386366 h 585989"/>
                <a:gd name="connsiteX2" fmla="*/ 585989 w 2485623"/>
                <a:gd name="connsiteY2" fmla="*/ 225380 h 585989"/>
                <a:gd name="connsiteX3" fmla="*/ 888643 w 2485623"/>
                <a:gd name="connsiteY3" fmla="*/ 103031 h 585989"/>
                <a:gd name="connsiteX4" fmla="*/ 1229933 w 2485623"/>
                <a:gd name="connsiteY4" fmla="*/ 38637 h 585989"/>
                <a:gd name="connsiteX5" fmla="*/ 1539026 w 2485623"/>
                <a:gd name="connsiteY5" fmla="*/ 19318 h 585989"/>
                <a:gd name="connsiteX6" fmla="*/ 2234485 w 2485623"/>
                <a:gd name="connsiteY6" fmla="*/ 6440 h 585989"/>
                <a:gd name="connsiteX7" fmla="*/ 2485623 w 2485623"/>
                <a:gd name="connsiteY7" fmla="*/ 0 h 58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5623" h="585989">
                  <a:moveTo>
                    <a:pt x="0" y="585989"/>
                  </a:moveTo>
                  <a:cubicBezTo>
                    <a:pt x="92835" y="516228"/>
                    <a:pt x="185671" y="446467"/>
                    <a:pt x="283336" y="386366"/>
                  </a:cubicBezTo>
                  <a:cubicBezTo>
                    <a:pt x="381001" y="326264"/>
                    <a:pt x="485105" y="272602"/>
                    <a:pt x="585989" y="225380"/>
                  </a:cubicBezTo>
                  <a:cubicBezTo>
                    <a:pt x="686873" y="178158"/>
                    <a:pt x="781319" y="134155"/>
                    <a:pt x="888643" y="103031"/>
                  </a:cubicBezTo>
                  <a:cubicBezTo>
                    <a:pt x="995967" y="71907"/>
                    <a:pt x="1121536" y="52589"/>
                    <a:pt x="1229933" y="38637"/>
                  </a:cubicBezTo>
                  <a:cubicBezTo>
                    <a:pt x="1338330" y="24685"/>
                    <a:pt x="1371601" y="24684"/>
                    <a:pt x="1539026" y="19318"/>
                  </a:cubicBezTo>
                  <a:cubicBezTo>
                    <a:pt x="1706451" y="13952"/>
                    <a:pt x="2234485" y="6440"/>
                    <a:pt x="2234485" y="6440"/>
                  </a:cubicBezTo>
                  <a:lnTo>
                    <a:pt x="2485623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5" name="Přímá spojovací šipka 48"/>
            <p:cNvCxnSpPr/>
            <p:nvPr/>
          </p:nvCxnSpPr>
          <p:spPr>
            <a:xfrm flipV="1">
              <a:off x="7448361" y="3153670"/>
              <a:ext cx="0" cy="681935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ál 46"/>
            <p:cNvSpPr/>
            <p:nvPr/>
          </p:nvSpPr>
          <p:spPr>
            <a:xfrm>
              <a:off x="7394361" y="291384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6343125" y="3877359"/>
              <a:ext cx="22950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err="1" smtClean="0">
                  <a:solidFill>
                    <a:srgbClr val="FF0000"/>
                  </a:solidFill>
                  <a:latin typeface="Trebuchet MS" pitchFamily="34" charset="0"/>
                </a:rPr>
                <a:t>continuous</a:t>
              </a:r>
              <a:r>
                <a:rPr lang="cs-CZ" sz="1600" b="1" dirty="0" smtClean="0">
                  <a:solidFill>
                    <a:srgbClr val="FF0000"/>
                  </a:solidFill>
                  <a:latin typeface="Trebuchet MS" pitchFamily="34" charset="0"/>
                </a:rPr>
                <a:t>(</a:t>
              </a:r>
              <a:r>
                <a:rPr lang="cs-CZ" sz="1600" b="1" i="1" dirty="0" err="1" smtClean="0">
                  <a:solidFill>
                    <a:srgbClr val="FF0000"/>
                  </a:solidFill>
                  <a:latin typeface="Trebuchet MS" pitchFamily="34" charset="0"/>
                </a:rPr>
                <a:t>n</a:t>
              </a:r>
              <a:r>
                <a:rPr lang="cs-CZ" sz="1600" b="1" baseline="30000" dirty="0" err="1" smtClean="0">
                  <a:solidFill>
                    <a:srgbClr val="FF0000"/>
                  </a:solidFill>
                  <a:latin typeface="Trebuchet MS" pitchFamily="34" charset="0"/>
                </a:rPr>
                <a:t>th</a:t>
              </a:r>
              <a:r>
                <a:rPr lang="cs-CZ" sz="1600" b="1" dirty="0" smtClean="0">
                  <a:solidFill>
                    <a:srgbClr val="FF0000"/>
                  </a:solidFill>
                  <a:latin typeface="Trebuchet MS" pitchFamily="34" charset="0"/>
                </a:rPr>
                <a:t> </a:t>
              </a:r>
              <a:r>
                <a:rPr lang="cs-CZ" sz="1600" b="1" dirty="0" err="1" smtClean="0">
                  <a:solidFill>
                    <a:srgbClr val="FF0000"/>
                  </a:solidFill>
                  <a:latin typeface="Trebuchet MS" pitchFamily="34" charset="0"/>
                </a:rPr>
                <a:t>order</a:t>
              </a:r>
              <a:r>
                <a:rPr lang="cs-CZ" sz="1600" b="1" dirty="0" smtClean="0">
                  <a:solidFill>
                    <a:srgbClr val="FF0000"/>
                  </a:solidFill>
                  <a:latin typeface="Trebuchet MS" pitchFamily="34" charset="0"/>
                </a:rPr>
                <a:t>)</a:t>
              </a:r>
            </a:p>
          </p:txBody>
        </p:sp>
      </p:grpSp>
      <p:pic>
        <p:nvPicPr>
          <p:cNvPr id="48" name="Picture 3" descr="D:\Pavel\Desktop\Lunch Nuclear 2013\potential1.pn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094" y="2046286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Pavel\Desktop\Lunch Nuclear 2013\potential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508" y="2076020"/>
            <a:ext cx="576000" cy="51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D:\Pavel\Desktop\Lunch Nuclear 2013\potential1.pn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14508" y="2046286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D:\Pavel\Desktop\Lunch Nuclear 2013\potential5.png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831" y="2016552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D:\Pavel\Desktop\Lunch Nuclear 2013\potential6.png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831" y="2016552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D:\Pavel\Desktop\Lunch Nuclear 2013\potential4.png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314" y="2016552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ovéPole 54"/>
          <p:cNvSpPr txBox="1"/>
          <p:nvPr/>
        </p:nvSpPr>
        <p:spPr>
          <a:xfrm>
            <a:off x="2014508" y="5335644"/>
            <a:ext cx="3592886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1400" dirty="0" err="1" smtClean="0">
                <a:latin typeface="Trebuchet MS" pitchFamily="34" charset="0"/>
              </a:rPr>
              <a:t>ferromagnet-paramegnet</a:t>
            </a:r>
            <a:r>
              <a:rPr lang="cs-CZ" sz="1400" dirty="0" smtClean="0">
                <a:latin typeface="Trebuchet MS" pitchFamily="34" charset="0"/>
              </a:rPr>
              <a:t> </a:t>
            </a:r>
            <a:r>
              <a:rPr lang="cs-CZ" sz="1400" dirty="0" err="1" smtClean="0">
                <a:latin typeface="Trebuchet MS" pitchFamily="34" charset="0"/>
              </a:rPr>
              <a:t>transitions</a:t>
            </a:r>
            <a:endParaRPr lang="cs-CZ" sz="1400" dirty="0" smtClean="0">
              <a:latin typeface="Trebuchet MS" pitchFamily="34" charset="0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1400" dirty="0" err="1" smtClean="0">
                <a:latin typeface="Trebuchet MS" pitchFamily="34" charset="0"/>
              </a:rPr>
              <a:t>insulator-superfluid</a:t>
            </a:r>
            <a:r>
              <a:rPr lang="cs-CZ" sz="1400" dirty="0" smtClean="0">
                <a:latin typeface="Trebuchet MS" pitchFamily="34" charset="0"/>
              </a:rPr>
              <a:t> </a:t>
            </a:r>
            <a:r>
              <a:rPr lang="cs-CZ" sz="1400" dirty="0" err="1" smtClean="0">
                <a:latin typeface="Trebuchet MS" pitchFamily="34" charset="0"/>
              </a:rPr>
              <a:t>transitions</a:t>
            </a:r>
            <a:endParaRPr lang="cs-CZ" sz="1400" dirty="0" smtClean="0">
              <a:latin typeface="Trebuchet MS" pitchFamily="34" charset="0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1400" dirty="0" err="1" smtClean="0">
                <a:latin typeface="Trebuchet MS" pitchFamily="34" charset="0"/>
              </a:rPr>
              <a:t>superradiant</a:t>
            </a:r>
            <a:r>
              <a:rPr lang="cs-CZ" sz="1400" dirty="0" smtClean="0">
                <a:latin typeface="Trebuchet MS" pitchFamily="34" charset="0"/>
              </a:rPr>
              <a:t> </a:t>
            </a:r>
            <a:r>
              <a:rPr lang="cs-CZ" sz="1400" dirty="0" err="1" smtClean="0">
                <a:latin typeface="Trebuchet MS" pitchFamily="34" charset="0"/>
              </a:rPr>
              <a:t>phase</a:t>
            </a:r>
            <a:r>
              <a:rPr lang="cs-CZ" sz="1400" dirty="0" smtClean="0">
                <a:latin typeface="Trebuchet MS" pitchFamily="34" charset="0"/>
              </a:rPr>
              <a:t> </a:t>
            </a:r>
            <a:r>
              <a:rPr lang="cs-CZ" sz="1400" dirty="0" err="1" smtClean="0">
                <a:latin typeface="Trebuchet MS" pitchFamily="34" charset="0"/>
              </a:rPr>
              <a:t>transitions</a:t>
            </a:r>
            <a:endParaRPr lang="cs-CZ" sz="1400" dirty="0" smtClean="0">
              <a:latin typeface="Trebuchet MS" pitchFamily="34" charset="0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Trebuchet MS" pitchFamily="34" charset="0"/>
              </a:rPr>
              <a:t>...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6877689" y="4924128"/>
            <a:ext cx="307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Symbol" panose="05050102010706020507" pitchFamily="18" charset="2"/>
              </a:rPr>
              <a:t>l</a:t>
            </a:r>
          </a:p>
        </p:txBody>
      </p:sp>
      <p:cxnSp>
        <p:nvCxnSpPr>
          <p:cNvPr id="66" name="Přímá spojnice se šipkou 65"/>
          <p:cNvCxnSpPr/>
          <p:nvPr/>
        </p:nvCxnSpPr>
        <p:spPr>
          <a:xfrm>
            <a:off x="5881281" y="4908933"/>
            <a:ext cx="229632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ovéPole 63"/>
          <p:cNvSpPr txBox="1"/>
          <p:nvPr/>
        </p:nvSpPr>
        <p:spPr>
          <a:xfrm>
            <a:off x="791414" y="5321228"/>
            <a:ext cx="1158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err="1" smtClean="0">
                <a:solidFill>
                  <a:srgbClr val="0000B4"/>
                </a:solidFill>
                <a:latin typeface="Trebuchet MS" pitchFamily="34" charset="0"/>
              </a:rPr>
              <a:t>Examples</a:t>
            </a:r>
            <a:r>
              <a:rPr lang="cs-CZ" sz="1600" b="1" dirty="0" smtClean="0">
                <a:solidFill>
                  <a:srgbClr val="0000B4"/>
                </a:solidFill>
                <a:latin typeface="Trebuchet MS" pitchFamily="34" charset="0"/>
              </a:rPr>
              <a:t>: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224866" y="6425628"/>
            <a:ext cx="46313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 smtClean="0">
                <a:latin typeface="Book Antiqua" panose="02040602050305030304" pitchFamily="18" charset="0"/>
              </a:rPr>
              <a:t>S. </a:t>
            </a:r>
            <a:r>
              <a:rPr lang="en-GB" sz="1300" dirty="0" err="1" smtClean="0">
                <a:latin typeface="Book Antiqua" panose="02040602050305030304" pitchFamily="18" charset="0"/>
              </a:rPr>
              <a:t>Sachdev</a:t>
            </a:r>
            <a:r>
              <a:rPr lang="en-GB" sz="1300" dirty="0" smtClean="0">
                <a:latin typeface="Book Antiqua" panose="02040602050305030304" pitchFamily="18" charset="0"/>
              </a:rPr>
              <a:t>, Quantum Phase Transitions (2011)</a:t>
            </a:r>
          </a:p>
          <a:p>
            <a:r>
              <a:rPr lang="en-GB" sz="1300" dirty="0" err="1" smtClean="0">
                <a:latin typeface="Book Antiqua" panose="02040602050305030304" pitchFamily="18" charset="0"/>
              </a:rPr>
              <a:t>L.D</a:t>
            </a:r>
            <a:r>
              <a:rPr lang="en-GB" sz="1300" dirty="0" smtClean="0">
                <a:latin typeface="Book Antiqua" panose="02040602050305030304" pitchFamily="18" charset="0"/>
              </a:rPr>
              <a:t>. </a:t>
            </a:r>
            <a:r>
              <a:rPr lang="en-GB" sz="1300" dirty="0" err="1" smtClean="0">
                <a:latin typeface="Book Antiqua" panose="02040602050305030304" pitchFamily="18" charset="0"/>
              </a:rPr>
              <a:t>Carr</a:t>
            </a:r>
            <a:r>
              <a:rPr lang="en-GB" sz="1300" dirty="0" smtClean="0">
                <a:latin typeface="Book Antiqua" panose="02040602050305030304" pitchFamily="18" charset="0"/>
              </a:rPr>
              <a:t>, Understanding Quantum Phase Transitions (2011)</a:t>
            </a:r>
            <a:endParaRPr lang="cs-CZ" sz="1300" dirty="0" smtClean="0">
              <a:latin typeface="Book Antiqua" panose="0204060205030503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127753" y="1641775"/>
            <a:ext cx="228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rebuchet MS" pitchFamily="34" charset="0"/>
              </a:rPr>
              <a:t>potential-wells evolutions in a quantum CUSP model</a:t>
            </a:r>
            <a:endParaRPr lang="cs-CZ" sz="1400" dirty="0" smtClean="0">
              <a:latin typeface="Trebuchet MS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076596" y="2086011"/>
            <a:ext cx="1319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latin typeface="Trebuchet MS" pitchFamily="34" charset="0"/>
              </a:rPr>
              <a:t>(details later)</a:t>
            </a:r>
            <a:endParaRPr lang="cs-CZ" sz="1400" i="1" dirty="0" smtClean="0">
              <a:latin typeface="Trebuchet MS" pitchFamily="34" charset="0"/>
            </a:endParaRPr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33" y="1702811"/>
            <a:ext cx="3221676" cy="47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75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Skupina 53"/>
          <p:cNvGrpSpPr/>
          <p:nvPr/>
        </p:nvGrpSpPr>
        <p:grpSpPr>
          <a:xfrm>
            <a:off x="5917842" y="4230711"/>
            <a:ext cx="2756373" cy="2112090"/>
            <a:chOff x="5310684" y="1806885"/>
            <a:chExt cx="3537069" cy="2338781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742" b="2075"/>
            <a:stretch/>
          </p:blipFill>
          <p:spPr bwMode="auto">
            <a:xfrm>
              <a:off x="5310684" y="1806885"/>
              <a:ext cx="3537069" cy="2263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Obdélník 56"/>
            <p:cNvSpPr/>
            <p:nvPr/>
          </p:nvSpPr>
          <p:spPr>
            <a:xfrm>
              <a:off x="7205728" y="3035151"/>
              <a:ext cx="1642025" cy="11105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Obdélník 57"/>
            <p:cNvSpPr/>
            <p:nvPr/>
          </p:nvSpPr>
          <p:spPr>
            <a:xfrm>
              <a:off x="5960752" y="3701875"/>
              <a:ext cx="470078" cy="400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Obdélník 58"/>
            <p:cNvSpPr/>
            <p:nvPr/>
          </p:nvSpPr>
          <p:spPr>
            <a:xfrm>
              <a:off x="6970689" y="3238406"/>
              <a:ext cx="470078" cy="400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83" name="Přímá spojnice 82"/>
          <p:cNvCxnSpPr/>
          <p:nvPr/>
        </p:nvCxnSpPr>
        <p:spPr>
          <a:xfrm flipH="1" flipV="1">
            <a:off x="5908330" y="5286587"/>
            <a:ext cx="1562149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27" y="1538901"/>
            <a:ext cx="5460491" cy="342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9" name="Skupina 78"/>
          <p:cNvGrpSpPr/>
          <p:nvPr/>
        </p:nvGrpSpPr>
        <p:grpSpPr>
          <a:xfrm>
            <a:off x="2524266" y="2376152"/>
            <a:ext cx="2453425" cy="1313645"/>
            <a:chOff x="2620851" y="2376152"/>
            <a:chExt cx="2453425" cy="1313645"/>
          </a:xfrm>
        </p:grpSpPr>
        <p:sp>
          <p:nvSpPr>
            <p:cNvPr id="76" name="Volný tvar 75"/>
            <p:cNvSpPr/>
            <p:nvPr/>
          </p:nvSpPr>
          <p:spPr>
            <a:xfrm>
              <a:off x="3844344" y="2382592"/>
              <a:ext cx="1229932" cy="1307205"/>
            </a:xfrm>
            <a:custGeom>
              <a:avLst/>
              <a:gdLst>
                <a:gd name="connsiteX0" fmla="*/ 0 w 1229932"/>
                <a:gd name="connsiteY0" fmla="*/ 1307205 h 1307205"/>
                <a:gd name="connsiteX1" fmla="*/ 199622 w 1229932"/>
                <a:gd name="connsiteY1" fmla="*/ 1068946 h 1307205"/>
                <a:gd name="connsiteX2" fmla="*/ 482957 w 1229932"/>
                <a:gd name="connsiteY2" fmla="*/ 740535 h 1307205"/>
                <a:gd name="connsiteX3" fmla="*/ 708338 w 1229932"/>
                <a:gd name="connsiteY3" fmla="*/ 495836 h 1307205"/>
                <a:gd name="connsiteX4" fmla="*/ 927279 w 1229932"/>
                <a:gd name="connsiteY4" fmla="*/ 270456 h 1307205"/>
                <a:gd name="connsiteX5" fmla="*/ 1101143 w 1229932"/>
                <a:gd name="connsiteY5" fmla="*/ 96591 h 1307205"/>
                <a:gd name="connsiteX6" fmla="*/ 1229932 w 1229932"/>
                <a:gd name="connsiteY6" fmla="*/ 0 h 1307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9932" h="1307205">
                  <a:moveTo>
                    <a:pt x="0" y="1307205"/>
                  </a:moveTo>
                  <a:cubicBezTo>
                    <a:pt x="59564" y="1235298"/>
                    <a:pt x="119129" y="1163391"/>
                    <a:pt x="199622" y="1068946"/>
                  </a:cubicBezTo>
                  <a:cubicBezTo>
                    <a:pt x="280115" y="974501"/>
                    <a:pt x="398171" y="836053"/>
                    <a:pt x="482957" y="740535"/>
                  </a:cubicBezTo>
                  <a:cubicBezTo>
                    <a:pt x="567743" y="645017"/>
                    <a:pt x="634284" y="574182"/>
                    <a:pt x="708338" y="495836"/>
                  </a:cubicBezTo>
                  <a:cubicBezTo>
                    <a:pt x="782392" y="417490"/>
                    <a:pt x="861812" y="336997"/>
                    <a:pt x="927279" y="270456"/>
                  </a:cubicBezTo>
                  <a:cubicBezTo>
                    <a:pt x="992747" y="203915"/>
                    <a:pt x="1050701" y="141667"/>
                    <a:pt x="1101143" y="96591"/>
                  </a:cubicBezTo>
                  <a:cubicBezTo>
                    <a:pt x="1151585" y="51515"/>
                    <a:pt x="1190758" y="25757"/>
                    <a:pt x="1229932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" name="Volný tvar 80"/>
            <p:cNvSpPr/>
            <p:nvPr/>
          </p:nvSpPr>
          <p:spPr>
            <a:xfrm flipH="1">
              <a:off x="2627290" y="2382591"/>
              <a:ext cx="1221455" cy="1307205"/>
            </a:xfrm>
            <a:custGeom>
              <a:avLst/>
              <a:gdLst>
                <a:gd name="connsiteX0" fmla="*/ 0 w 1229932"/>
                <a:gd name="connsiteY0" fmla="*/ 1307205 h 1307205"/>
                <a:gd name="connsiteX1" fmla="*/ 199622 w 1229932"/>
                <a:gd name="connsiteY1" fmla="*/ 1068946 h 1307205"/>
                <a:gd name="connsiteX2" fmla="*/ 482957 w 1229932"/>
                <a:gd name="connsiteY2" fmla="*/ 740535 h 1307205"/>
                <a:gd name="connsiteX3" fmla="*/ 708338 w 1229932"/>
                <a:gd name="connsiteY3" fmla="*/ 495836 h 1307205"/>
                <a:gd name="connsiteX4" fmla="*/ 927279 w 1229932"/>
                <a:gd name="connsiteY4" fmla="*/ 270456 h 1307205"/>
                <a:gd name="connsiteX5" fmla="*/ 1101143 w 1229932"/>
                <a:gd name="connsiteY5" fmla="*/ 96591 h 1307205"/>
                <a:gd name="connsiteX6" fmla="*/ 1229932 w 1229932"/>
                <a:gd name="connsiteY6" fmla="*/ 0 h 1307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9932" h="1307205">
                  <a:moveTo>
                    <a:pt x="0" y="1307205"/>
                  </a:moveTo>
                  <a:cubicBezTo>
                    <a:pt x="59564" y="1235298"/>
                    <a:pt x="119129" y="1163391"/>
                    <a:pt x="199622" y="1068946"/>
                  </a:cubicBezTo>
                  <a:cubicBezTo>
                    <a:pt x="280115" y="974501"/>
                    <a:pt x="398171" y="836053"/>
                    <a:pt x="482957" y="740535"/>
                  </a:cubicBezTo>
                  <a:cubicBezTo>
                    <a:pt x="567743" y="645017"/>
                    <a:pt x="634284" y="574182"/>
                    <a:pt x="708338" y="495836"/>
                  </a:cubicBezTo>
                  <a:cubicBezTo>
                    <a:pt x="782392" y="417490"/>
                    <a:pt x="861812" y="336997"/>
                    <a:pt x="927279" y="270456"/>
                  </a:cubicBezTo>
                  <a:cubicBezTo>
                    <a:pt x="992747" y="203915"/>
                    <a:pt x="1050701" y="141667"/>
                    <a:pt x="1101143" y="96591"/>
                  </a:cubicBezTo>
                  <a:cubicBezTo>
                    <a:pt x="1151585" y="51515"/>
                    <a:pt x="1190758" y="25757"/>
                    <a:pt x="1229932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8" name="Volný tvar 77"/>
            <p:cNvSpPr/>
            <p:nvPr/>
          </p:nvSpPr>
          <p:spPr>
            <a:xfrm>
              <a:off x="2620851" y="2376152"/>
              <a:ext cx="2453425" cy="220179"/>
            </a:xfrm>
            <a:custGeom>
              <a:avLst/>
              <a:gdLst>
                <a:gd name="connsiteX0" fmla="*/ 0 w 2453425"/>
                <a:gd name="connsiteY0" fmla="*/ 0 h 220179"/>
                <a:gd name="connsiteX1" fmla="*/ 321972 w 2453425"/>
                <a:gd name="connsiteY1" fmla="*/ 122349 h 220179"/>
                <a:gd name="connsiteX2" fmla="*/ 553791 w 2453425"/>
                <a:gd name="connsiteY2" fmla="*/ 186744 h 220179"/>
                <a:gd name="connsiteX3" fmla="*/ 772732 w 2453425"/>
                <a:gd name="connsiteY3" fmla="*/ 212502 h 220179"/>
                <a:gd name="connsiteX4" fmla="*/ 1081825 w 2453425"/>
                <a:gd name="connsiteY4" fmla="*/ 218941 h 220179"/>
                <a:gd name="connsiteX5" fmla="*/ 1397357 w 2453425"/>
                <a:gd name="connsiteY5" fmla="*/ 218941 h 220179"/>
                <a:gd name="connsiteX6" fmla="*/ 1732208 w 2453425"/>
                <a:gd name="connsiteY6" fmla="*/ 206062 h 220179"/>
                <a:gd name="connsiteX7" fmla="*/ 2105695 w 2453425"/>
                <a:gd name="connsiteY7" fmla="*/ 135228 h 220179"/>
                <a:gd name="connsiteX8" fmla="*/ 2324636 w 2453425"/>
                <a:gd name="connsiteY8" fmla="*/ 57955 h 220179"/>
                <a:gd name="connsiteX9" fmla="*/ 2453425 w 2453425"/>
                <a:gd name="connsiteY9" fmla="*/ 6440 h 220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3425" h="220179">
                  <a:moveTo>
                    <a:pt x="0" y="0"/>
                  </a:moveTo>
                  <a:cubicBezTo>
                    <a:pt x="114837" y="45612"/>
                    <a:pt x="229674" y="91225"/>
                    <a:pt x="321972" y="122349"/>
                  </a:cubicBezTo>
                  <a:cubicBezTo>
                    <a:pt x="414271" y="153473"/>
                    <a:pt x="478664" y="171719"/>
                    <a:pt x="553791" y="186744"/>
                  </a:cubicBezTo>
                  <a:cubicBezTo>
                    <a:pt x="628918" y="201769"/>
                    <a:pt x="684726" y="207136"/>
                    <a:pt x="772732" y="212502"/>
                  </a:cubicBezTo>
                  <a:cubicBezTo>
                    <a:pt x="860738" y="217868"/>
                    <a:pt x="977721" y="217868"/>
                    <a:pt x="1081825" y="218941"/>
                  </a:cubicBezTo>
                  <a:cubicBezTo>
                    <a:pt x="1185929" y="220014"/>
                    <a:pt x="1288960" y="221087"/>
                    <a:pt x="1397357" y="218941"/>
                  </a:cubicBezTo>
                  <a:cubicBezTo>
                    <a:pt x="1505754" y="216795"/>
                    <a:pt x="1614152" y="220014"/>
                    <a:pt x="1732208" y="206062"/>
                  </a:cubicBezTo>
                  <a:cubicBezTo>
                    <a:pt x="1850264" y="192110"/>
                    <a:pt x="2006957" y="159913"/>
                    <a:pt x="2105695" y="135228"/>
                  </a:cubicBezTo>
                  <a:cubicBezTo>
                    <a:pt x="2204433" y="110544"/>
                    <a:pt x="2266681" y="79420"/>
                    <a:pt x="2324636" y="57955"/>
                  </a:cubicBezTo>
                  <a:cubicBezTo>
                    <a:pt x="2382591" y="36490"/>
                    <a:pt x="2418008" y="21465"/>
                    <a:pt x="2453425" y="644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" name="Obdélník 22"/>
          <p:cNvSpPr/>
          <p:nvPr/>
        </p:nvSpPr>
        <p:spPr>
          <a:xfrm>
            <a:off x="755576" y="231060"/>
            <a:ext cx="74606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cs-CZ" sz="3200" u="sng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Excited-state</a:t>
            </a:r>
            <a:r>
              <a:rPr lang="cs-CZ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q</a:t>
            </a:r>
            <a:r>
              <a:rPr lang="en-GB" sz="3200" u="sng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uantum</a:t>
            </a:r>
            <a:r>
              <a:rPr lang="en-GB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phase transition</a:t>
            </a:r>
            <a:endParaRPr lang="cs-CZ" sz="3200" u="sng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3550826" y="5194901"/>
            <a:ext cx="445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latin typeface="Symbol" panose="05050102010706020507" pitchFamily="18" charset="2"/>
              </a:rPr>
              <a:t>l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3065178" y="3317650"/>
            <a:ext cx="366923" cy="410784"/>
          </a:xfrm>
          <a:prstGeom prst="straightConnector1">
            <a:avLst/>
          </a:prstGeom>
          <a:ln w="38100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>
            <a:off x="3441267" y="3309713"/>
            <a:ext cx="628463" cy="0"/>
          </a:xfrm>
          <a:prstGeom prst="straightConnector1">
            <a:avLst/>
          </a:prstGeom>
          <a:ln w="38100">
            <a:solidFill>
              <a:srgbClr val="339933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>
            <a:off x="4069730" y="3309966"/>
            <a:ext cx="343654" cy="412482"/>
          </a:xfrm>
          <a:prstGeom prst="straightConnector1">
            <a:avLst/>
          </a:prstGeom>
          <a:ln w="38100">
            <a:solidFill>
              <a:srgbClr val="339933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4574309" y="3172075"/>
            <a:ext cx="2521959" cy="584775"/>
          </a:xfrm>
          <a:prstGeom prst="rect">
            <a:avLst/>
          </a:prstGeom>
          <a:solidFill>
            <a:schemeClr val="bg1"/>
          </a:solidFill>
          <a:ln w="12700">
            <a:solidFill>
              <a:srgbClr val="3399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339933"/>
                </a:solidFill>
                <a:latin typeface="Trebuchet MS" pitchFamily="34" charset="0"/>
              </a:rPr>
              <a:t>b) </a:t>
            </a:r>
            <a:r>
              <a:rPr lang="cs-CZ" sz="1600" dirty="0" err="1" smtClean="0">
                <a:solidFill>
                  <a:srgbClr val="339933"/>
                </a:solidFill>
                <a:latin typeface="Trebuchet MS" pitchFamily="34" charset="0"/>
              </a:rPr>
              <a:t>discontinuity</a:t>
            </a:r>
            <a:r>
              <a:rPr lang="en-GB" sz="1600" dirty="0" smtClean="0">
                <a:solidFill>
                  <a:srgbClr val="339933"/>
                </a:solidFill>
                <a:latin typeface="Trebuchet MS" pitchFamily="34" charset="0"/>
              </a:rPr>
              <a:t> </a:t>
            </a:r>
            <a:r>
              <a:rPr lang="cs-CZ" sz="1600" dirty="0" smtClean="0">
                <a:solidFill>
                  <a:srgbClr val="339933"/>
                </a:solidFill>
                <a:latin typeface="Trebuchet MS" pitchFamily="34" charset="0"/>
              </a:rPr>
              <a:t>in </a:t>
            </a:r>
            <a:r>
              <a:rPr lang="cs-CZ" sz="1600" dirty="0" err="1" smtClean="0">
                <a:solidFill>
                  <a:srgbClr val="339933"/>
                </a:solidFill>
                <a:latin typeface="Trebuchet MS" pitchFamily="34" charset="0"/>
              </a:rPr>
              <a:t>the</a:t>
            </a:r>
            <a:r>
              <a:rPr lang="cs-CZ" sz="1600" dirty="0" smtClean="0">
                <a:solidFill>
                  <a:srgbClr val="339933"/>
                </a:solidFill>
                <a:latin typeface="Trebuchet MS" pitchFamily="34" charset="0"/>
              </a:rPr>
              <a:t> </a:t>
            </a:r>
            <a:r>
              <a:rPr lang="cs-CZ" sz="1600" dirty="0" err="1" smtClean="0">
                <a:solidFill>
                  <a:srgbClr val="339933"/>
                </a:solidFill>
                <a:latin typeface="Trebuchet MS" pitchFamily="34" charset="0"/>
              </a:rPr>
              <a:t>average</a:t>
            </a:r>
            <a:r>
              <a:rPr lang="cs-CZ" sz="1600" dirty="0" smtClean="0">
                <a:solidFill>
                  <a:srgbClr val="339933"/>
                </a:solidFill>
                <a:latin typeface="Trebuchet MS" pitchFamily="34" charset="0"/>
              </a:rPr>
              <a:t> </a:t>
            </a:r>
            <a:r>
              <a:rPr lang="en-GB" sz="1600" b="1" dirty="0" smtClean="0">
                <a:solidFill>
                  <a:srgbClr val="339933"/>
                </a:solidFill>
                <a:latin typeface="Trebuchet MS" pitchFamily="34" charset="0"/>
              </a:rPr>
              <a:t>level</a:t>
            </a:r>
            <a:r>
              <a:rPr lang="en-GB" sz="1600" dirty="0" smtClean="0">
                <a:solidFill>
                  <a:srgbClr val="339933"/>
                </a:solidFill>
                <a:latin typeface="Trebuchet MS" pitchFamily="34" charset="0"/>
              </a:rPr>
              <a:t> </a:t>
            </a:r>
            <a:r>
              <a:rPr lang="cs-CZ" sz="1600" b="1" dirty="0" err="1" smtClean="0">
                <a:solidFill>
                  <a:srgbClr val="339933"/>
                </a:solidFill>
                <a:latin typeface="Trebuchet MS" pitchFamily="34" charset="0"/>
              </a:rPr>
              <a:t>flow</a:t>
            </a:r>
            <a:r>
              <a:rPr lang="en-GB" sz="1600" b="1" dirty="0" smtClean="0">
                <a:solidFill>
                  <a:srgbClr val="339933"/>
                </a:solidFill>
                <a:latin typeface="Trebuchet MS" pitchFamily="34" charset="0"/>
              </a:rPr>
              <a:t> rate </a:t>
            </a:r>
            <a:r>
              <a:rPr lang="en-GB" sz="1600" b="1" dirty="0" smtClean="0">
                <a:solidFill>
                  <a:srgbClr val="339933"/>
                </a:solidFill>
                <a:latin typeface="Symbol" panose="05050102010706020507" pitchFamily="18" charset="2"/>
              </a:rPr>
              <a:t>f</a:t>
            </a:r>
            <a:endParaRPr lang="cs-CZ" sz="1600" b="1" dirty="0" smtClean="0">
              <a:solidFill>
                <a:srgbClr val="339933"/>
              </a:solidFill>
              <a:latin typeface="Symbol" panose="05050102010706020507" pitchFamily="18" charset="2"/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942867" y="2375416"/>
            <a:ext cx="0" cy="16807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2307742" y="5103300"/>
            <a:ext cx="2885454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549281" y="3058146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latin typeface="Trebuchet MS" pitchFamily="34" charset="0"/>
              </a:rPr>
              <a:t>E</a:t>
            </a:r>
            <a:endParaRPr lang="cs-CZ" sz="2000" i="1" dirty="0" smtClean="0">
              <a:latin typeface="Trebuchet MS" pitchFamily="34" charset="0"/>
            </a:endParaRPr>
          </a:p>
        </p:txBody>
      </p:sp>
      <p:cxnSp>
        <p:nvCxnSpPr>
          <p:cNvPr id="14" name="Přímá spojnice se šipkou 13"/>
          <p:cNvCxnSpPr/>
          <p:nvPr/>
        </p:nvCxnSpPr>
        <p:spPr>
          <a:xfrm flipV="1">
            <a:off x="3065178" y="2928075"/>
            <a:ext cx="0" cy="535173"/>
          </a:xfrm>
          <a:prstGeom prst="straightConnector1">
            <a:avLst/>
          </a:prstGeom>
          <a:ln w="38100">
            <a:solidFill>
              <a:srgbClr val="0000B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3068382" y="2596331"/>
            <a:ext cx="1057" cy="296704"/>
          </a:xfrm>
          <a:prstGeom prst="straightConnector1">
            <a:avLst/>
          </a:prstGeom>
          <a:ln w="38100">
            <a:solidFill>
              <a:srgbClr val="0000B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1870114" y="1347933"/>
            <a:ext cx="2396536" cy="58477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B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0000B4"/>
                </a:solidFill>
                <a:latin typeface="Trebuchet MS" pitchFamily="34" charset="0"/>
              </a:rPr>
              <a:t>a) </a:t>
            </a:r>
            <a:r>
              <a:rPr lang="cs-CZ" sz="1600" dirty="0" err="1" smtClean="0">
                <a:solidFill>
                  <a:srgbClr val="0000B4"/>
                </a:solidFill>
                <a:latin typeface="Trebuchet MS" pitchFamily="34" charset="0"/>
              </a:rPr>
              <a:t>discontinuity</a:t>
            </a:r>
            <a:r>
              <a:rPr lang="en-GB" sz="1600" dirty="0" smtClean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cs-CZ" sz="1600" dirty="0" smtClean="0">
                <a:solidFill>
                  <a:srgbClr val="0000B4"/>
                </a:solidFill>
                <a:latin typeface="Trebuchet MS" pitchFamily="34" charset="0"/>
              </a:rPr>
              <a:t>in </a:t>
            </a:r>
            <a:r>
              <a:rPr lang="cs-CZ" sz="1600" dirty="0" err="1" smtClean="0">
                <a:solidFill>
                  <a:srgbClr val="0000B4"/>
                </a:solidFill>
                <a:latin typeface="Trebuchet MS" pitchFamily="34" charset="0"/>
              </a:rPr>
              <a:t>the</a:t>
            </a:r>
            <a:r>
              <a:rPr lang="cs-CZ" sz="1600" dirty="0" smtClean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cs-CZ" sz="1600" dirty="0" err="1" smtClean="0">
                <a:solidFill>
                  <a:srgbClr val="0000B4"/>
                </a:solidFill>
                <a:latin typeface="Trebuchet MS" pitchFamily="34" charset="0"/>
              </a:rPr>
              <a:t>smooth</a:t>
            </a:r>
            <a:r>
              <a:rPr lang="cs-CZ" sz="1600" dirty="0" smtClean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en-GB" sz="1600" b="1" dirty="0" smtClean="0">
                <a:solidFill>
                  <a:srgbClr val="0000B4"/>
                </a:solidFill>
                <a:latin typeface="Trebuchet MS" pitchFamily="34" charset="0"/>
              </a:rPr>
              <a:t>level density </a:t>
            </a:r>
            <a:r>
              <a:rPr lang="en-GB" sz="1600" b="1" dirty="0" smtClean="0">
                <a:solidFill>
                  <a:srgbClr val="0000B4"/>
                </a:solidFill>
                <a:latin typeface="Symbol" panose="05050102010706020507" pitchFamily="18" charset="2"/>
              </a:rPr>
              <a:t>r</a:t>
            </a:r>
            <a:endParaRPr lang="cs-CZ" sz="1600" b="1" dirty="0" smtClean="0">
              <a:solidFill>
                <a:srgbClr val="0000B4"/>
              </a:solidFill>
              <a:latin typeface="Symbol" panose="05050102010706020507" pitchFamily="18" charset="2"/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804240" y="871814"/>
            <a:ext cx="5060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>
                <a:latin typeface="Trebuchet MS" pitchFamily="34" charset="0"/>
              </a:rPr>
              <a:t>Generalization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of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the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QPTs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for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the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excited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spectra</a:t>
            </a:r>
            <a:endParaRPr lang="cs-CZ" sz="1600" dirty="0">
              <a:latin typeface="Trebuchet MS" pitchFamily="34" charset="0"/>
            </a:endParaRPr>
          </a:p>
        </p:txBody>
      </p:sp>
      <p:cxnSp>
        <p:nvCxnSpPr>
          <p:cNvPr id="63" name="Přímá spojnice se šipkou 62"/>
          <p:cNvCxnSpPr/>
          <p:nvPr/>
        </p:nvCxnSpPr>
        <p:spPr>
          <a:xfrm flipV="1">
            <a:off x="6289183" y="5325508"/>
            <a:ext cx="0" cy="398286"/>
          </a:xfrm>
          <a:prstGeom prst="straightConnector1">
            <a:avLst/>
          </a:prstGeom>
          <a:ln w="38100">
            <a:solidFill>
              <a:srgbClr val="0000B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se šipkou 63"/>
          <p:cNvCxnSpPr/>
          <p:nvPr/>
        </p:nvCxnSpPr>
        <p:spPr>
          <a:xfrm flipH="1" flipV="1">
            <a:off x="6289183" y="4893971"/>
            <a:ext cx="3204" cy="390057"/>
          </a:xfrm>
          <a:prstGeom prst="straightConnector1">
            <a:avLst/>
          </a:prstGeom>
          <a:ln w="38100">
            <a:solidFill>
              <a:srgbClr val="0000B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se šipkou 66"/>
          <p:cNvCxnSpPr/>
          <p:nvPr/>
        </p:nvCxnSpPr>
        <p:spPr>
          <a:xfrm flipV="1">
            <a:off x="6605698" y="5296906"/>
            <a:ext cx="458370" cy="252140"/>
          </a:xfrm>
          <a:prstGeom prst="straightConnector1">
            <a:avLst/>
          </a:prstGeom>
          <a:ln w="38100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se šipkou 67"/>
          <p:cNvCxnSpPr/>
          <p:nvPr/>
        </p:nvCxnSpPr>
        <p:spPr>
          <a:xfrm flipV="1">
            <a:off x="7074773" y="5138149"/>
            <a:ext cx="537340" cy="149434"/>
          </a:xfrm>
          <a:prstGeom prst="straightConnector1">
            <a:avLst/>
          </a:prstGeom>
          <a:ln w="38100">
            <a:solidFill>
              <a:srgbClr val="339933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bdélník 68"/>
          <p:cNvSpPr/>
          <p:nvPr/>
        </p:nvSpPr>
        <p:spPr>
          <a:xfrm>
            <a:off x="6136019" y="4542780"/>
            <a:ext cx="390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00B4"/>
                </a:solidFill>
                <a:latin typeface="Trebuchet MS" pitchFamily="34" charset="0"/>
              </a:rPr>
              <a:t>a) </a:t>
            </a:r>
            <a:endParaRPr lang="cs-CZ" dirty="0"/>
          </a:p>
        </p:txBody>
      </p:sp>
      <p:sp>
        <p:nvSpPr>
          <p:cNvPr id="73" name="Obdélník 72"/>
          <p:cNvSpPr/>
          <p:nvPr/>
        </p:nvSpPr>
        <p:spPr>
          <a:xfrm>
            <a:off x="7682248" y="4895379"/>
            <a:ext cx="457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339933"/>
                </a:solidFill>
                <a:latin typeface="Trebuchet MS" pitchFamily="34" charset="0"/>
              </a:rPr>
              <a:t>b</a:t>
            </a:r>
            <a:r>
              <a:rPr lang="cs-CZ" b="1" dirty="0" smtClean="0">
                <a:solidFill>
                  <a:srgbClr val="339933"/>
                </a:solidFill>
                <a:latin typeface="Trebuchet MS" pitchFamily="34" charset="0"/>
              </a:rPr>
              <a:t>) </a:t>
            </a:r>
            <a:endParaRPr lang="cs-CZ" dirty="0">
              <a:solidFill>
                <a:srgbClr val="339933"/>
              </a:solidFill>
            </a:endParaRPr>
          </a:p>
        </p:txBody>
      </p:sp>
      <p:cxnSp>
        <p:nvCxnSpPr>
          <p:cNvPr id="77" name="Přímá spojnice se šipkou 76"/>
          <p:cNvCxnSpPr/>
          <p:nvPr/>
        </p:nvCxnSpPr>
        <p:spPr>
          <a:xfrm flipV="1">
            <a:off x="3069439" y="2079934"/>
            <a:ext cx="0" cy="476100"/>
          </a:xfrm>
          <a:prstGeom prst="straightConnector1">
            <a:avLst/>
          </a:prstGeom>
          <a:ln w="38100">
            <a:solidFill>
              <a:srgbClr val="0000B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ovéPole 94"/>
          <p:cNvSpPr txBox="1"/>
          <p:nvPr/>
        </p:nvSpPr>
        <p:spPr>
          <a:xfrm>
            <a:off x="6546069" y="2305106"/>
            <a:ext cx="1348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Trebuchet MS" pitchFamily="34" charset="0"/>
              </a:rPr>
              <a:t>critical borderlines</a:t>
            </a:r>
            <a:endParaRPr lang="cs-CZ" sz="1600" dirty="0" smtClean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4178684" y="6425630"/>
            <a:ext cx="47387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 smtClean="0">
                <a:latin typeface="Book Antiqua" panose="02040602050305030304" pitchFamily="18" charset="0"/>
              </a:rPr>
              <a:t>M.A. </a:t>
            </a:r>
            <a:r>
              <a:rPr lang="en-GB" sz="1300" dirty="0" err="1" smtClean="0">
                <a:latin typeface="Book Antiqua" panose="02040602050305030304" pitchFamily="18" charset="0"/>
              </a:rPr>
              <a:t>Caprio</a:t>
            </a:r>
            <a:r>
              <a:rPr lang="en-GB" sz="1300" dirty="0" smtClean="0">
                <a:latin typeface="Book Antiqua" panose="02040602050305030304" pitchFamily="18" charset="0"/>
              </a:rPr>
              <a:t>, P. </a:t>
            </a:r>
            <a:r>
              <a:rPr lang="en-GB" sz="1300" dirty="0" err="1" smtClean="0">
                <a:latin typeface="Book Antiqua" panose="02040602050305030304" pitchFamily="18" charset="0"/>
              </a:rPr>
              <a:t>Cejnar</a:t>
            </a:r>
            <a:r>
              <a:rPr lang="en-GB" sz="1300" dirty="0" smtClean="0">
                <a:latin typeface="Book Antiqua" panose="02040602050305030304" pitchFamily="18" charset="0"/>
              </a:rPr>
              <a:t>, F. </a:t>
            </a:r>
            <a:r>
              <a:rPr lang="en-GB" sz="1300" dirty="0" err="1" smtClean="0">
                <a:latin typeface="Book Antiqua" panose="02040602050305030304" pitchFamily="18" charset="0"/>
              </a:rPr>
              <a:t>Iachello</a:t>
            </a:r>
            <a:r>
              <a:rPr lang="en-GB" sz="1300" dirty="0" smtClean="0">
                <a:latin typeface="Book Antiqua" panose="02040602050305030304" pitchFamily="18" charset="0"/>
              </a:rPr>
              <a:t>, </a:t>
            </a:r>
            <a:r>
              <a:rPr lang="en-GB" sz="1300" i="1" dirty="0" smtClean="0">
                <a:latin typeface="Book Antiqua" panose="02040602050305030304" pitchFamily="18" charset="0"/>
              </a:rPr>
              <a:t>Ann. Phys. </a:t>
            </a:r>
            <a:r>
              <a:rPr lang="en-GB" sz="1300" b="1" dirty="0" smtClean="0">
                <a:latin typeface="Book Antiqua" panose="02040602050305030304" pitchFamily="18" charset="0"/>
              </a:rPr>
              <a:t>323</a:t>
            </a:r>
            <a:r>
              <a:rPr lang="en-GB" sz="1300" dirty="0" smtClean="0">
                <a:latin typeface="Book Antiqua" panose="02040602050305030304" pitchFamily="18" charset="0"/>
              </a:rPr>
              <a:t>, 1106 (2008)</a:t>
            </a:r>
          </a:p>
          <a:p>
            <a:r>
              <a:rPr lang="en-GB" sz="1300" dirty="0" smtClean="0">
                <a:latin typeface="Book Antiqua" panose="02040602050305030304" pitchFamily="18" charset="0"/>
              </a:rPr>
              <a:t>P. </a:t>
            </a:r>
            <a:r>
              <a:rPr lang="en-GB" sz="1300" dirty="0" err="1" smtClean="0">
                <a:latin typeface="Book Antiqua" panose="02040602050305030304" pitchFamily="18" charset="0"/>
              </a:rPr>
              <a:t>Cejnar</a:t>
            </a:r>
            <a:r>
              <a:rPr lang="en-GB" sz="1300" dirty="0" smtClean="0">
                <a:latin typeface="Book Antiqua" panose="02040602050305030304" pitchFamily="18" charset="0"/>
              </a:rPr>
              <a:t>, P. </a:t>
            </a:r>
            <a:r>
              <a:rPr lang="en-GB" sz="1300" dirty="0" err="1" smtClean="0">
                <a:latin typeface="Book Antiqua" panose="02040602050305030304" pitchFamily="18" charset="0"/>
              </a:rPr>
              <a:t>Str</a:t>
            </a:r>
            <a:r>
              <a:rPr lang="cs-CZ" sz="1300" dirty="0" err="1" smtClean="0">
                <a:latin typeface="Book Antiqua" panose="02040602050305030304" pitchFamily="18" charset="0"/>
              </a:rPr>
              <a:t>ánský</a:t>
            </a:r>
            <a:r>
              <a:rPr lang="cs-CZ" sz="1300" dirty="0" smtClean="0">
                <a:latin typeface="Book Antiqua" panose="02040602050305030304" pitchFamily="18" charset="0"/>
              </a:rPr>
              <a:t>, </a:t>
            </a:r>
            <a:r>
              <a:rPr lang="cs-CZ" sz="1300" i="1" dirty="0" err="1" smtClean="0">
                <a:latin typeface="Book Antiqua" panose="02040602050305030304" pitchFamily="18" charset="0"/>
              </a:rPr>
              <a:t>Phys</a:t>
            </a:r>
            <a:r>
              <a:rPr lang="cs-CZ" sz="1300" i="1" dirty="0" smtClean="0">
                <a:latin typeface="Book Antiqua" panose="02040602050305030304" pitchFamily="18" charset="0"/>
              </a:rPr>
              <a:t>. </a:t>
            </a:r>
            <a:r>
              <a:rPr lang="cs-CZ" sz="1300" i="1" dirty="0" err="1" smtClean="0">
                <a:latin typeface="Book Antiqua" panose="02040602050305030304" pitchFamily="18" charset="0"/>
              </a:rPr>
              <a:t>Rev</a:t>
            </a:r>
            <a:r>
              <a:rPr lang="cs-CZ" sz="1300" i="1" dirty="0" smtClean="0">
                <a:latin typeface="Book Antiqua" panose="02040602050305030304" pitchFamily="18" charset="0"/>
              </a:rPr>
              <a:t>. E</a:t>
            </a:r>
            <a:r>
              <a:rPr lang="cs-CZ" sz="1300" dirty="0" smtClean="0">
                <a:latin typeface="Book Antiqua" panose="02040602050305030304" pitchFamily="18" charset="0"/>
              </a:rPr>
              <a:t> 78, 031130 (2008)</a:t>
            </a:r>
            <a:endParaRPr lang="cs-CZ" sz="1300" i="1" dirty="0" smtClean="0">
              <a:latin typeface="Book Antiqua" panose="02040602050305030304" pitchFamily="18" charset="0"/>
            </a:endParaRPr>
          </a:p>
        </p:txBody>
      </p:sp>
      <p:cxnSp>
        <p:nvCxnSpPr>
          <p:cNvPr id="39" name="Přímá spojnice 38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 2"/>
          <p:cNvSpPr/>
          <p:nvPr/>
        </p:nvSpPr>
        <p:spPr>
          <a:xfrm>
            <a:off x="779335" y="5602021"/>
            <a:ext cx="528600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>
                <a:latin typeface="Trebuchet MS" panose="020B0603020202020204" pitchFamily="34" charset="0"/>
              </a:rPr>
              <a:t>ESQPT</a:t>
            </a:r>
            <a:r>
              <a:rPr lang="en-GB" sz="1500" dirty="0" smtClean="0">
                <a:latin typeface="Trebuchet MS" panose="020B0603020202020204" pitchFamily="34" charset="0"/>
              </a:rPr>
              <a:t>’s</a:t>
            </a:r>
            <a:r>
              <a:rPr lang="en-US" sz="1500" dirty="0" smtClean="0">
                <a:latin typeface="Trebuchet MS" panose="020B0603020202020204" pitchFamily="34" charset="0"/>
              </a:rPr>
              <a:t> </a:t>
            </a:r>
            <a:r>
              <a:rPr lang="en-US" sz="1500" dirty="0">
                <a:latin typeface="Trebuchet MS" panose="020B0603020202020204" pitchFamily="34" charset="0"/>
              </a:rPr>
              <a:t>effect is </a:t>
            </a:r>
            <a:r>
              <a:rPr lang="en-US" sz="1500" dirty="0" smtClean="0">
                <a:latin typeface="Trebuchet MS" panose="020B0603020202020204" pitchFamily="34" charset="0"/>
              </a:rPr>
              <a:t>best visible </a:t>
            </a:r>
            <a:r>
              <a:rPr lang="en-US" sz="1500" dirty="0">
                <a:latin typeface="Trebuchet MS" panose="020B0603020202020204" pitchFamily="34" charset="0"/>
              </a:rPr>
              <a:t>in averaged quantities characterizing </a:t>
            </a:r>
            <a:r>
              <a:rPr lang="en-US" sz="1500" dirty="0" smtClean="0">
                <a:latin typeface="Trebuchet MS" panose="020B0603020202020204" pitchFamily="34" charset="0"/>
              </a:rPr>
              <a:t>bundles of energy levels in individual level themselves</a:t>
            </a:r>
            <a:endParaRPr lang="en-US" sz="1500" dirty="0">
              <a:latin typeface="Trebuchet MS" panose="020B0603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391492" y="822704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00B4"/>
                </a:solidFill>
                <a:latin typeface="Trebuchet MS" pitchFamily="34" charset="0"/>
              </a:rPr>
              <a:t>(</a:t>
            </a:r>
            <a:r>
              <a:rPr lang="en-GB" sz="2400" dirty="0" err="1" smtClean="0">
                <a:solidFill>
                  <a:srgbClr val="0000B4"/>
                </a:solidFill>
                <a:latin typeface="Trebuchet MS" pitchFamily="34" charset="0"/>
              </a:rPr>
              <a:t>ESQPT</a:t>
            </a:r>
            <a:r>
              <a:rPr lang="en-GB" sz="2400" dirty="0" smtClean="0">
                <a:solidFill>
                  <a:srgbClr val="0000B4"/>
                </a:solidFill>
                <a:latin typeface="Trebuchet MS" pitchFamily="34" charset="0"/>
              </a:rPr>
              <a:t>)</a:t>
            </a:r>
            <a:endParaRPr lang="cs-CZ" sz="2400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77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/>
      <p:bldP spid="69" grpId="0"/>
      <p:bldP spid="73" grpId="0"/>
      <p:bldP spid="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/>
        </p:nvGrpSpPr>
        <p:grpSpPr>
          <a:xfrm>
            <a:off x="1026543" y="1117104"/>
            <a:ext cx="7384212" cy="5098366"/>
            <a:chOff x="1026543" y="1117104"/>
            <a:chExt cx="7384212" cy="5098366"/>
          </a:xfrm>
        </p:grpSpPr>
        <p:grpSp>
          <p:nvGrpSpPr>
            <p:cNvPr id="8" name="Skupina 7"/>
            <p:cNvGrpSpPr/>
            <p:nvPr/>
          </p:nvGrpSpPr>
          <p:grpSpPr>
            <a:xfrm>
              <a:off x="1026543" y="1117104"/>
              <a:ext cx="7384212" cy="5098366"/>
              <a:chOff x="1026543" y="1117104"/>
              <a:chExt cx="7384212" cy="5098366"/>
            </a:xfrm>
          </p:grpSpPr>
          <p:sp>
            <p:nvSpPr>
              <p:cNvPr id="18" name="Obdélník 17"/>
              <p:cNvSpPr/>
              <p:nvPr/>
            </p:nvSpPr>
            <p:spPr>
              <a:xfrm>
                <a:off x="1026543" y="1117104"/>
                <a:ext cx="7306574" cy="5098366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rgbClr val="CC3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5863" y="1144084"/>
                <a:ext cx="6255291" cy="4856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TextovéPole 5"/>
              <p:cNvSpPr txBox="1"/>
              <p:nvPr/>
            </p:nvSpPr>
            <p:spPr>
              <a:xfrm>
                <a:off x="1086928" y="5862677"/>
                <a:ext cx="73238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 smtClean="0">
                    <a:latin typeface="Trebuchet MS" pitchFamily="34" charset="0"/>
                  </a:rPr>
                  <a:t>P. Cejnar, M. Macek, S. Heinze, J. </a:t>
                </a:r>
                <a:r>
                  <a:rPr lang="cs-CZ" sz="1400" dirty="0" err="1" smtClean="0">
                    <a:latin typeface="Trebuchet MS" pitchFamily="34" charset="0"/>
                  </a:rPr>
                  <a:t>Jolie</a:t>
                </a:r>
                <a:r>
                  <a:rPr lang="cs-CZ" sz="1400" dirty="0" smtClean="0">
                    <a:latin typeface="Trebuchet MS" pitchFamily="34" charset="0"/>
                  </a:rPr>
                  <a:t>, J. Dobeš, J. </a:t>
                </a:r>
                <a:r>
                  <a:rPr lang="cs-CZ" sz="1400" dirty="0" err="1" smtClean="0">
                    <a:latin typeface="Trebuchet MS" pitchFamily="34" charset="0"/>
                  </a:rPr>
                  <a:t>Phys</a:t>
                </a:r>
                <a:r>
                  <a:rPr lang="cs-CZ" sz="1400" dirty="0" smtClean="0">
                    <a:latin typeface="Trebuchet MS" pitchFamily="34" charset="0"/>
                  </a:rPr>
                  <a:t>. A: </a:t>
                </a:r>
                <a:r>
                  <a:rPr lang="cs-CZ" sz="1400" dirty="0" err="1" smtClean="0">
                    <a:latin typeface="Trebuchet MS" pitchFamily="34" charset="0"/>
                  </a:rPr>
                  <a:t>Math</a:t>
                </a:r>
                <a:r>
                  <a:rPr lang="cs-CZ" sz="1400" dirty="0" smtClean="0">
                    <a:latin typeface="Trebuchet MS" pitchFamily="34" charset="0"/>
                  </a:rPr>
                  <a:t>. Gen. </a:t>
                </a:r>
                <a:r>
                  <a:rPr lang="cs-CZ" sz="1400" b="1" dirty="0" smtClean="0">
                    <a:latin typeface="Trebuchet MS" pitchFamily="34" charset="0"/>
                  </a:rPr>
                  <a:t>39</a:t>
                </a:r>
                <a:r>
                  <a:rPr lang="cs-CZ" sz="1400" dirty="0" smtClean="0">
                    <a:latin typeface="Trebuchet MS" pitchFamily="34" charset="0"/>
                  </a:rPr>
                  <a:t>, L515 (2006)</a:t>
                </a:r>
                <a:endParaRPr lang="en-GB" sz="1400" dirty="0" smtClean="0">
                  <a:latin typeface="Trebuchet MS" pitchFamily="34" charset="0"/>
                </a:endParaRPr>
              </a:p>
            </p:txBody>
          </p:sp>
          <p:sp>
            <p:nvSpPr>
              <p:cNvPr id="7" name="TextovéPole 6"/>
              <p:cNvSpPr txBox="1"/>
              <p:nvPr/>
            </p:nvSpPr>
            <p:spPr>
              <a:xfrm>
                <a:off x="4976281" y="1188392"/>
                <a:ext cx="2720317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500" dirty="0" smtClean="0">
                    <a:solidFill>
                      <a:srgbClr val="CC3300"/>
                    </a:solidFill>
                    <a:latin typeface="Trebuchet MS" pitchFamily="34" charset="0"/>
                  </a:rPr>
                  <a:t>O(6)-U(5) </a:t>
                </a:r>
                <a:r>
                  <a:rPr lang="cs-CZ" sz="1500" dirty="0" err="1" smtClean="0">
                    <a:solidFill>
                      <a:srgbClr val="CC3300"/>
                    </a:solidFill>
                    <a:latin typeface="Trebuchet MS" pitchFamily="34" charset="0"/>
                  </a:rPr>
                  <a:t>transition</a:t>
                </a:r>
                <a:r>
                  <a:rPr lang="cs-CZ" sz="1500" dirty="0" smtClean="0">
                    <a:solidFill>
                      <a:srgbClr val="CC3300"/>
                    </a:solidFill>
                    <a:latin typeface="Trebuchet MS" pitchFamily="34" charset="0"/>
                  </a:rPr>
                  <a:t> in </a:t>
                </a:r>
                <a:r>
                  <a:rPr lang="cs-CZ" sz="1500" dirty="0" err="1" smtClean="0">
                    <a:solidFill>
                      <a:srgbClr val="CC3300"/>
                    </a:solidFill>
                    <a:latin typeface="Trebuchet MS" pitchFamily="34" charset="0"/>
                  </a:rPr>
                  <a:t>the</a:t>
                </a:r>
                <a:r>
                  <a:rPr lang="cs-CZ" sz="1500" dirty="0" smtClean="0">
                    <a:solidFill>
                      <a:srgbClr val="CC3300"/>
                    </a:solidFill>
                    <a:latin typeface="Trebuchet MS" pitchFamily="34" charset="0"/>
                  </a:rPr>
                  <a:t> </a:t>
                </a:r>
                <a:r>
                  <a:rPr lang="cs-CZ" sz="1500" dirty="0" err="1" smtClean="0">
                    <a:solidFill>
                      <a:srgbClr val="CC3300"/>
                    </a:solidFill>
                    <a:latin typeface="Trebuchet MS" pitchFamily="34" charset="0"/>
                  </a:rPr>
                  <a:t>Interacting</a:t>
                </a:r>
                <a:r>
                  <a:rPr lang="cs-CZ" sz="1500" dirty="0" smtClean="0">
                    <a:solidFill>
                      <a:srgbClr val="CC3300"/>
                    </a:solidFill>
                    <a:latin typeface="Trebuchet MS" pitchFamily="34" charset="0"/>
                  </a:rPr>
                  <a:t> Boson Model</a:t>
                </a:r>
                <a:endParaRPr lang="en-GB" sz="1500" dirty="0" smtClean="0">
                  <a:solidFill>
                    <a:srgbClr val="CC3300"/>
                  </a:solidFill>
                  <a:latin typeface="Trebuchet MS" pitchFamily="34" charset="0"/>
                </a:endParaRPr>
              </a:p>
            </p:txBody>
          </p:sp>
        </p:grpSp>
        <p:sp>
          <p:nvSpPr>
            <p:cNvPr id="9" name="TextovéPole 8"/>
            <p:cNvSpPr txBox="1"/>
            <p:nvPr/>
          </p:nvSpPr>
          <p:spPr>
            <a:xfrm>
              <a:off x="6374929" y="3423106"/>
              <a:ext cx="13276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i="1" dirty="0" smtClean="0">
                  <a:latin typeface="Trebuchet MS" pitchFamily="34" charset="0"/>
                </a:rPr>
                <a:t>s</a:t>
              </a:r>
              <a:r>
                <a:rPr lang="en-GB" sz="1000" dirty="0" smtClean="0">
                  <a:latin typeface="Trebuchet MS" pitchFamily="34" charset="0"/>
                </a:rPr>
                <a:t>-boson condensate</a:t>
              </a:r>
            </a:p>
          </p:txBody>
        </p:sp>
        <p:sp>
          <p:nvSpPr>
            <p:cNvPr id="56" name="TextovéPole 55"/>
            <p:cNvSpPr txBox="1"/>
            <p:nvPr/>
          </p:nvSpPr>
          <p:spPr>
            <a:xfrm>
              <a:off x="2226013" y="5117520"/>
              <a:ext cx="15351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i="1" dirty="0" err="1" smtClean="0">
                  <a:latin typeface="Trebuchet MS" pitchFamily="34" charset="0"/>
                </a:rPr>
                <a:t>s+d</a:t>
              </a:r>
              <a:r>
                <a:rPr lang="en-GB" sz="1000" dirty="0" err="1" smtClean="0">
                  <a:latin typeface="Trebuchet MS" pitchFamily="34" charset="0"/>
                </a:rPr>
                <a:t>-bosons</a:t>
              </a:r>
              <a:r>
                <a:rPr lang="en-GB" sz="1000" dirty="0" smtClean="0">
                  <a:latin typeface="Trebuchet MS" pitchFamily="34" charset="0"/>
                </a:rPr>
                <a:t> condensate</a:t>
              </a:r>
            </a:p>
          </p:txBody>
        </p:sp>
      </p:grp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755576" y="218962"/>
            <a:ext cx="797001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sz="3200" b="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Evidence </a:t>
            </a:r>
            <a:r>
              <a:rPr lang="cs-CZ" sz="3200" b="0" u="sng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of</a:t>
            </a:r>
            <a:r>
              <a:rPr lang="cs-CZ" sz="3200" b="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</a:t>
            </a:r>
            <a:r>
              <a:rPr lang="en-US" sz="3200" b="0" u="sng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ESQPT</a:t>
            </a:r>
            <a:r>
              <a:rPr lang="cs-CZ" sz="3200" b="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s in </a:t>
            </a:r>
            <a:r>
              <a:rPr lang="cs-CZ" sz="3200" b="0" u="sng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the</a:t>
            </a:r>
            <a:r>
              <a:rPr lang="cs-CZ" sz="3200" b="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</a:t>
            </a:r>
            <a:r>
              <a:rPr lang="cs-CZ" sz="3200" b="0" u="sng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literature</a:t>
            </a:r>
            <a:endParaRPr lang="en-US" sz="3200" b="0" u="sng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546367" y="1367115"/>
            <a:ext cx="8440183" cy="4188277"/>
            <a:chOff x="531289" y="767751"/>
            <a:chExt cx="8440183" cy="4188277"/>
          </a:xfrm>
        </p:grpSpPr>
        <p:sp>
          <p:nvSpPr>
            <p:cNvPr id="4" name="Obdélník 3"/>
            <p:cNvSpPr/>
            <p:nvPr/>
          </p:nvSpPr>
          <p:spPr>
            <a:xfrm>
              <a:off x="531289" y="767751"/>
              <a:ext cx="8440183" cy="4188277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419" y="920692"/>
              <a:ext cx="4324228" cy="3228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755576" y="4149301"/>
              <a:ext cx="409994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>
                  <a:latin typeface="Trebuchet MS" pitchFamily="34" charset="0"/>
                </a:rPr>
                <a:t>M.A. </a:t>
              </a:r>
              <a:r>
                <a:rPr lang="cs-CZ" sz="1600" dirty="0" err="1" smtClean="0">
                  <a:latin typeface="Trebuchet MS" pitchFamily="34" charset="0"/>
                </a:rPr>
                <a:t>Caprio</a:t>
              </a:r>
              <a:r>
                <a:rPr lang="cs-CZ" sz="1600" dirty="0" smtClean="0">
                  <a:latin typeface="Trebuchet MS" pitchFamily="34" charset="0"/>
                </a:rPr>
                <a:t>, P. Cejnar, F. </a:t>
              </a:r>
              <a:r>
                <a:rPr lang="cs-CZ" sz="1600" dirty="0" err="1" smtClean="0">
                  <a:latin typeface="Trebuchet MS" pitchFamily="34" charset="0"/>
                </a:rPr>
                <a:t>Iachello</a:t>
              </a:r>
              <a:r>
                <a:rPr lang="cs-CZ" sz="1600" dirty="0" smtClean="0">
                  <a:latin typeface="Trebuchet MS" pitchFamily="34" charset="0"/>
                </a:rPr>
                <a:t>, </a:t>
              </a:r>
            </a:p>
            <a:p>
              <a:pPr algn="ctr"/>
              <a:r>
                <a:rPr lang="cs-CZ" sz="1600" dirty="0" err="1" smtClean="0">
                  <a:latin typeface="Trebuchet MS" pitchFamily="34" charset="0"/>
                </a:rPr>
                <a:t>Annals</a:t>
              </a:r>
              <a:r>
                <a:rPr lang="cs-CZ" sz="1600" dirty="0" smtClean="0">
                  <a:latin typeface="Trebuchet MS" pitchFamily="34" charset="0"/>
                </a:rPr>
                <a:t> </a:t>
              </a:r>
              <a:r>
                <a:rPr lang="cs-CZ" sz="1600" dirty="0" err="1" smtClean="0">
                  <a:latin typeface="Trebuchet MS" pitchFamily="34" charset="0"/>
                </a:rPr>
                <a:t>of</a:t>
              </a:r>
              <a:r>
                <a:rPr lang="cs-CZ" sz="1600" dirty="0" smtClean="0">
                  <a:latin typeface="Trebuchet MS" pitchFamily="34" charset="0"/>
                </a:rPr>
                <a:t> </a:t>
              </a:r>
              <a:r>
                <a:rPr lang="cs-CZ" sz="1600" dirty="0" err="1" smtClean="0">
                  <a:latin typeface="Trebuchet MS" pitchFamily="34" charset="0"/>
                </a:rPr>
                <a:t>Physics</a:t>
              </a:r>
              <a:r>
                <a:rPr lang="cs-CZ" sz="1600" dirty="0" smtClean="0">
                  <a:latin typeface="Trebuchet MS" pitchFamily="34" charset="0"/>
                </a:rPr>
                <a:t> </a:t>
              </a:r>
              <a:r>
                <a:rPr lang="cs-CZ" sz="1600" b="1" dirty="0" smtClean="0">
                  <a:latin typeface="Trebuchet MS" pitchFamily="34" charset="0"/>
                </a:rPr>
                <a:t>323</a:t>
              </a:r>
              <a:r>
                <a:rPr lang="cs-CZ" sz="1600" dirty="0" smtClean="0">
                  <a:latin typeface="Trebuchet MS" pitchFamily="34" charset="0"/>
                </a:rPr>
                <a:t>, 1106 (2008)</a:t>
              </a:r>
              <a:endParaRPr lang="en-GB" sz="1600" dirty="0" smtClean="0">
                <a:latin typeface="Trebuchet MS" pitchFamily="34" charset="0"/>
              </a:endParaRPr>
            </a:p>
          </p:txBody>
        </p:sp>
        <p:sp>
          <p:nvSpPr>
            <p:cNvPr id="3" name="Obdélník 2"/>
            <p:cNvSpPr/>
            <p:nvPr/>
          </p:nvSpPr>
          <p:spPr>
            <a:xfrm>
              <a:off x="1263296" y="1271812"/>
              <a:ext cx="308449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cs-CZ" sz="1600" dirty="0">
                  <a:latin typeface="Trebuchet MS" pitchFamily="34" charset="0"/>
                </a:rPr>
                <a:t>2-level </a:t>
              </a:r>
              <a:r>
                <a:rPr lang="cs-CZ" sz="1600" dirty="0" err="1">
                  <a:latin typeface="Trebuchet MS" pitchFamily="34" charset="0"/>
                </a:rPr>
                <a:t>fermionic</a:t>
              </a:r>
              <a:r>
                <a:rPr lang="cs-CZ" sz="1600" dirty="0">
                  <a:latin typeface="Trebuchet MS" pitchFamily="34" charset="0"/>
                </a:rPr>
                <a:t> </a:t>
              </a:r>
              <a:r>
                <a:rPr lang="cs-CZ" sz="1600" dirty="0" err="1">
                  <a:latin typeface="Trebuchet MS" pitchFamily="34" charset="0"/>
                </a:rPr>
                <a:t>pairing</a:t>
              </a:r>
              <a:r>
                <a:rPr lang="cs-CZ" sz="1600" dirty="0">
                  <a:latin typeface="Trebuchet MS" pitchFamily="34" charset="0"/>
                </a:rPr>
                <a:t> model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2955" y="903733"/>
              <a:ext cx="3924387" cy="4000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" name="Skupina 43"/>
          <p:cNvGrpSpPr/>
          <p:nvPr/>
        </p:nvGrpSpPr>
        <p:grpSpPr>
          <a:xfrm rot="508249">
            <a:off x="1829784" y="1317782"/>
            <a:ext cx="6081622" cy="4649637"/>
            <a:chOff x="1242204" y="336431"/>
            <a:chExt cx="6081622" cy="4649637"/>
          </a:xfrm>
        </p:grpSpPr>
        <p:sp>
          <p:nvSpPr>
            <p:cNvPr id="45" name="Obdélník 44"/>
            <p:cNvSpPr/>
            <p:nvPr/>
          </p:nvSpPr>
          <p:spPr>
            <a:xfrm>
              <a:off x="1242204" y="336431"/>
              <a:ext cx="6081622" cy="4649637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ovéPole 45"/>
            <p:cNvSpPr txBox="1"/>
            <p:nvPr/>
          </p:nvSpPr>
          <p:spPr>
            <a:xfrm>
              <a:off x="1449244" y="4534506"/>
              <a:ext cx="57624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>
                  <a:latin typeface="Trebuchet MS" pitchFamily="34" charset="0"/>
                </a:rPr>
                <a:t>P. Cejnar, P. Stránský, </a:t>
              </a:r>
              <a:r>
                <a:rPr lang="cs-CZ" sz="1400" dirty="0" err="1" smtClean="0">
                  <a:latin typeface="Trebuchet MS" pitchFamily="34" charset="0"/>
                </a:rPr>
                <a:t>Phys</a:t>
              </a:r>
              <a:r>
                <a:rPr lang="cs-CZ" sz="1400" dirty="0" smtClean="0">
                  <a:latin typeface="Trebuchet MS" pitchFamily="34" charset="0"/>
                </a:rPr>
                <a:t>. </a:t>
              </a:r>
              <a:r>
                <a:rPr lang="cs-CZ" sz="1400" dirty="0" err="1" smtClean="0">
                  <a:latin typeface="Trebuchet MS" pitchFamily="34" charset="0"/>
                </a:rPr>
                <a:t>Rev</a:t>
              </a:r>
              <a:r>
                <a:rPr lang="cs-CZ" sz="1400" dirty="0" smtClean="0">
                  <a:latin typeface="Trebuchet MS" pitchFamily="34" charset="0"/>
                </a:rPr>
                <a:t>. E 78, 031130 (2008)</a:t>
              </a:r>
              <a:endParaRPr lang="en-GB" sz="1400" dirty="0" smtClean="0">
                <a:latin typeface="Trebuchet MS" pitchFamily="34" charset="0"/>
              </a:endParaRPr>
            </a:p>
          </p:txBody>
        </p:sp>
        <p:pic>
          <p:nvPicPr>
            <p:cNvPr id="47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9243" y="427984"/>
              <a:ext cx="5551081" cy="4067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ovéPole 47"/>
            <p:cNvSpPr txBox="1"/>
            <p:nvPr/>
          </p:nvSpPr>
          <p:spPr>
            <a:xfrm>
              <a:off x="3135706" y="784362"/>
              <a:ext cx="2372254" cy="55399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500" dirty="0" err="1" smtClean="0">
                  <a:latin typeface="Trebuchet MS" pitchFamily="34" charset="0"/>
                </a:rPr>
                <a:t>Geometric</a:t>
              </a:r>
              <a:r>
                <a:rPr lang="cs-CZ" sz="1500" dirty="0" smtClean="0">
                  <a:latin typeface="Trebuchet MS" pitchFamily="34" charset="0"/>
                </a:rPr>
                <a:t> </a:t>
              </a:r>
              <a:r>
                <a:rPr lang="cs-CZ" sz="1500" dirty="0" err="1" smtClean="0">
                  <a:latin typeface="Trebuchet MS" pitchFamily="34" charset="0"/>
                </a:rPr>
                <a:t>collective</a:t>
              </a:r>
              <a:r>
                <a:rPr lang="cs-CZ" sz="1500" dirty="0" smtClean="0">
                  <a:latin typeface="Trebuchet MS" pitchFamily="34" charset="0"/>
                </a:rPr>
                <a:t> model </a:t>
              </a:r>
              <a:r>
                <a:rPr lang="cs-CZ" sz="1500" dirty="0" err="1" smtClean="0">
                  <a:latin typeface="Trebuchet MS" pitchFamily="34" charset="0"/>
                </a:rPr>
                <a:t>of</a:t>
              </a:r>
              <a:r>
                <a:rPr lang="cs-CZ" sz="1500" dirty="0" smtClean="0">
                  <a:latin typeface="Trebuchet MS" pitchFamily="34" charset="0"/>
                </a:rPr>
                <a:t> </a:t>
              </a:r>
              <a:r>
                <a:rPr lang="cs-CZ" sz="1500" dirty="0" err="1" smtClean="0">
                  <a:latin typeface="Trebuchet MS" pitchFamily="34" charset="0"/>
                </a:rPr>
                <a:t>atomic</a:t>
              </a:r>
              <a:r>
                <a:rPr lang="cs-CZ" sz="1500" dirty="0" smtClean="0">
                  <a:latin typeface="Trebuchet MS" pitchFamily="34" charset="0"/>
                </a:rPr>
                <a:t> </a:t>
              </a:r>
              <a:r>
                <a:rPr lang="cs-CZ" sz="1500" dirty="0" err="1" smtClean="0">
                  <a:latin typeface="Trebuchet MS" pitchFamily="34" charset="0"/>
                </a:rPr>
                <a:t>nuclei</a:t>
              </a:r>
              <a:endParaRPr lang="en-GB" sz="1500" dirty="0" smtClean="0">
                <a:latin typeface="Trebuchet MS" pitchFamily="34" charset="0"/>
              </a:endParaRPr>
            </a:p>
          </p:txBody>
        </p:sp>
      </p:grpSp>
      <p:grpSp>
        <p:nvGrpSpPr>
          <p:cNvPr id="21" name="Skupina 20"/>
          <p:cNvGrpSpPr/>
          <p:nvPr/>
        </p:nvGrpSpPr>
        <p:grpSpPr>
          <a:xfrm rot="1055399">
            <a:off x="1659007" y="1943995"/>
            <a:ext cx="6366295" cy="3444583"/>
            <a:chOff x="1394613" y="1639019"/>
            <a:chExt cx="6366295" cy="3444583"/>
          </a:xfrm>
        </p:grpSpPr>
        <p:sp>
          <p:nvSpPr>
            <p:cNvPr id="22" name="Obdélník 21"/>
            <p:cNvSpPr/>
            <p:nvPr/>
          </p:nvSpPr>
          <p:spPr>
            <a:xfrm>
              <a:off x="1483743" y="1639019"/>
              <a:ext cx="6167887" cy="344458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B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7681" y="1717446"/>
              <a:ext cx="3840160" cy="2815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ovéPole 23"/>
            <p:cNvSpPr txBox="1"/>
            <p:nvPr/>
          </p:nvSpPr>
          <p:spPr>
            <a:xfrm>
              <a:off x="3191774" y="2003452"/>
              <a:ext cx="138598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500" dirty="0" err="1" smtClean="0">
                  <a:solidFill>
                    <a:srgbClr val="0000B4"/>
                  </a:solidFill>
                  <a:latin typeface="Trebuchet MS" pitchFamily="34" charset="0"/>
                </a:rPr>
                <a:t>Lipkin</a:t>
              </a:r>
              <a:r>
                <a:rPr lang="cs-CZ" sz="1500" dirty="0" smtClean="0">
                  <a:solidFill>
                    <a:srgbClr val="0000B4"/>
                  </a:solidFill>
                  <a:latin typeface="Trebuchet MS" pitchFamily="34" charset="0"/>
                </a:rPr>
                <a:t> model</a:t>
              </a:r>
              <a:endParaRPr lang="en-GB" sz="1500" dirty="0" smtClean="0">
                <a:solidFill>
                  <a:srgbClr val="0000B4"/>
                </a:solidFill>
                <a:latin typeface="Trebuchet MS" pitchFamily="34" charset="0"/>
              </a:endParaRP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1394613" y="4560382"/>
              <a:ext cx="63662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>
                  <a:latin typeface="Trebuchet MS" pitchFamily="34" charset="0"/>
                </a:rPr>
                <a:t>P. </a:t>
              </a:r>
              <a:r>
                <a:rPr lang="cs-CZ" sz="1400" dirty="0" err="1" smtClean="0">
                  <a:latin typeface="Trebuchet MS" pitchFamily="34" charset="0"/>
                </a:rPr>
                <a:t>Pérez-Fernández</a:t>
              </a:r>
              <a:r>
                <a:rPr lang="cs-CZ" sz="1400" dirty="0" smtClean="0">
                  <a:latin typeface="Trebuchet MS" pitchFamily="34" charset="0"/>
                </a:rPr>
                <a:t>, A. </a:t>
              </a:r>
              <a:r>
                <a:rPr lang="cs-CZ" sz="1400" dirty="0" err="1" smtClean="0">
                  <a:latin typeface="Trebuchet MS" pitchFamily="34" charset="0"/>
                </a:rPr>
                <a:t>Rela</a:t>
              </a:r>
              <a:r>
                <a:rPr lang="es-MX" sz="1400" dirty="0" smtClean="0">
                  <a:latin typeface="Trebuchet MS" pitchFamily="34" charset="0"/>
                </a:rPr>
                <a:t>ño, J.M. Arias, J. Dukelsky, J.E. Garc</a:t>
              </a:r>
              <a:r>
                <a:rPr lang="cs-CZ" sz="1400" dirty="0" err="1" smtClean="0">
                  <a:latin typeface="Trebuchet MS" pitchFamily="34" charset="0"/>
                </a:rPr>
                <a:t>ía-Ramos</a:t>
              </a:r>
              <a:r>
                <a:rPr lang="cs-CZ" sz="1400" dirty="0" smtClean="0">
                  <a:latin typeface="Trebuchet MS" pitchFamily="34" charset="0"/>
                </a:rPr>
                <a:t>, </a:t>
              </a:r>
              <a:r>
                <a:rPr lang="cs-CZ" sz="1400" dirty="0" err="1" smtClean="0">
                  <a:latin typeface="Trebuchet MS" pitchFamily="34" charset="0"/>
                </a:rPr>
                <a:t>Phys</a:t>
              </a:r>
              <a:r>
                <a:rPr lang="cs-CZ" sz="1400" dirty="0" smtClean="0">
                  <a:latin typeface="Trebuchet MS" pitchFamily="34" charset="0"/>
                </a:rPr>
                <a:t>. </a:t>
              </a:r>
              <a:r>
                <a:rPr lang="cs-CZ" sz="1400" dirty="0" err="1" smtClean="0">
                  <a:latin typeface="Trebuchet MS" pitchFamily="34" charset="0"/>
                </a:rPr>
                <a:t>Rev</a:t>
              </a:r>
              <a:r>
                <a:rPr lang="cs-CZ" sz="1400" dirty="0" smtClean="0">
                  <a:latin typeface="Trebuchet MS" pitchFamily="34" charset="0"/>
                </a:rPr>
                <a:t>. A </a:t>
              </a:r>
              <a:r>
                <a:rPr lang="cs-CZ" sz="1400" b="1" dirty="0" smtClean="0">
                  <a:latin typeface="Trebuchet MS" pitchFamily="34" charset="0"/>
                </a:rPr>
                <a:t>80</a:t>
              </a:r>
              <a:r>
                <a:rPr lang="cs-CZ" sz="1400" dirty="0" smtClean="0">
                  <a:latin typeface="Trebuchet MS" pitchFamily="34" charset="0"/>
                </a:rPr>
                <a:t>, 032111 (2009)</a:t>
              </a:r>
              <a:endParaRPr lang="en-GB" sz="1400" dirty="0" smtClean="0">
                <a:latin typeface="Trebuchet MS" pitchFamily="34" charset="0"/>
              </a:endParaRPr>
            </a:p>
          </p:txBody>
        </p:sp>
      </p:grpSp>
      <p:grpSp>
        <p:nvGrpSpPr>
          <p:cNvPr id="34" name="Skupina 33"/>
          <p:cNvGrpSpPr/>
          <p:nvPr/>
        </p:nvGrpSpPr>
        <p:grpSpPr>
          <a:xfrm rot="21146087">
            <a:off x="2235502" y="1143703"/>
            <a:ext cx="5340332" cy="4899804"/>
            <a:chOff x="1588510" y="336431"/>
            <a:chExt cx="5340332" cy="4899804"/>
          </a:xfrm>
        </p:grpSpPr>
        <p:sp>
          <p:nvSpPr>
            <p:cNvPr id="35" name="Obdélník 34"/>
            <p:cNvSpPr/>
            <p:nvPr/>
          </p:nvSpPr>
          <p:spPr>
            <a:xfrm>
              <a:off x="1588510" y="336431"/>
              <a:ext cx="5340331" cy="4899804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33993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8380" y="409935"/>
              <a:ext cx="5190730" cy="4213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ovéPole 36"/>
            <p:cNvSpPr txBox="1"/>
            <p:nvPr/>
          </p:nvSpPr>
          <p:spPr>
            <a:xfrm>
              <a:off x="1711110" y="4620766"/>
              <a:ext cx="5217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>
                  <a:latin typeface="Trebuchet MS" pitchFamily="34" charset="0"/>
                </a:rPr>
                <a:t>P. </a:t>
              </a:r>
              <a:r>
                <a:rPr lang="cs-CZ" sz="1400" dirty="0" err="1" smtClean="0">
                  <a:latin typeface="Trebuchet MS" pitchFamily="34" charset="0"/>
                </a:rPr>
                <a:t>Pérez-Fernández</a:t>
              </a:r>
              <a:r>
                <a:rPr lang="cs-CZ" sz="1400" dirty="0" smtClean="0">
                  <a:latin typeface="Trebuchet MS" pitchFamily="34" charset="0"/>
                </a:rPr>
                <a:t>, P. Cejnar, </a:t>
              </a:r>
              <a:r>
                <a:rPr lang="es-MX" sz="1400" dirty="0" smtClean="0">
                  <a:latin typeface="Trebuchet MS" pitchFamily="34" charset="0"/>
                </a:rPr>
                <a:t>J.M. Arias, J. Dukelsky, </a:t>
              </a:r>
              <a:endParaRPr lang="cs-CZ" sz="1400" dirty="0" smtClean="0">
                <a:latin typeface="Trebuchet MS" pitchFamily="34" charset="0"/>
              </a:endParaRPr>
            </a:p>
            <a:p>
              <a:pPr algn="ctr"/>
              <a:r>
                <a:rPr lang="es-MX" sz="1400" dirty="0" smtClean="0">
                  <a:latin typeface="Trebuchet MS" pitchFamily="34" charset="0"/>
                </a:rPr>
                <a:t>J.E. Garc</a:t>
              </a:r>
              <a:r>
                <a:rPr lang="cs-CZ" sz="1400" dirty="0" err="1" smtClean="0">
                  <a:latin typeface="Trebuchet MS" pitchFamily="34" charset="0"/>
                </a:rPr>
                <a:t>ía-Ramos</a:t>
              </a:r>
              <a:r>
                <a:rPr lang="cs-CZ" sz="1400" dirty="0" smtClean="0">
                  <a:latin typeface="Trebuchet MS" pitchFamily="34" charset="0"/>
                </a:rPr>
                <a:t>, </a:t>
              </a:r>
              <a:r>
                <a:rPr lang="cs-CZ" sz="1400" dirty="0">
                  <a:latin typeface="Trebuchet MS" pitchFamily="34" charset="0"/>
                </a:rPr>
                <a:t>A. </a:t>
              </a:r>
              <a:r>
                <a:rPr lang="cs-CZ" sz="1400" dirty="0" err="1">
                  <a:latin typeface="Trebuchet MS" pitchFamily="34" charset="0"/>
                </a:rPr>
                <a:t>Rela</a:t>
              </a:r>
              <a:r>
                <a:rPr lang="es-MX" sz="1400" dirty="0">
                  <a:latin typeface="Trebuchet MS" pitchFamily="34" charset="0"/>
                </a:rPr>
                <a:t>ño, </a:t>
              </a:r>
              <a:r>
                <a:rPr lang="cs-CZ" sz="1400" dirty="0" err="1" smtClean="0">
                  <a:latin typeface="Trebuchet MS" pitchFamily="34" charset="0"/>
                </a:rPr>
                <a:t>Phys</a:t>
              </a:r>
              <a:r>
                <a:rPr lang="cs-CZ" sz="1400" dirty="0" smtClean="0">
                  <a:latin typeface="Trebuchet MS" pitchFamily="34" charset="0"/>
                </a:rPr>
                <a:t>. </a:t>
              </a:r>
              <a:r>
                <a:rPr lang="cs-CZ" sz="1400" dirty="0" err="1" smtClean="0">
                  <a:latin typeface="Trebuchet MS" pitchFamily="34" charset="0"/>
                </a:rPr>
                <a:t>Rev</a:t>
              </a:r>
              <a:r>
                <a:rPr lang="cs-CZ" sz="1400" dirty="0" smtClean="0">
                  <a:latin typeface="Trebuchet MS" pitchFamily="34" charset="0"/>
                </a:rPr>
                <a:t>. A </a:t>
              </a:r>
              <a:r>
                <a:rPr lang="cs-CZ" sz="1400" b="1" dirty="0" smtClean="0">
                  <a:latin typeface="Trebuchet MS" pitchFamily="34" charset="0"/>
                </a:rPr>
                <a:t>83</a:t>
              </a:r>
              <a:r>
                <a:rPr lang="cs-CZ" sz="1400" dirty="0" smtClean="0">
                  <a:latin typeface="Trebuchet MS" pitchFamily="34" charset="0"/>
                </a:rPr>
                <a:t>, 033802 (2009)</a:t>
              </a:r>
              <a:endParaRPr lang="en-GB" sz="1400" dirty="0" smtClean="0">
                <a:latin typeface="Trebuchet MS" pitchFamily="34" charset="0"/>
              </a:endParaRPr>
            </a:p>
          </p:txBody>
        </p:sp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450" y="409935"/>
              <a:ext cx="3002178" cy="216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Skupina 38"/>
          <p:cNvGrpSpPr/>
          <p:nvPr/>
        </p:nvGrpSpPr>
        <p:grpSpPr>
          <a:xfrm>
            <a:off x="1827222" y="1347130"/>
            <a:ext cx="6081622" cy="4649637"/>
            <a:chOff x="1242204" y="336431"/>
            <a:chExt cx="6081622" cy="4649637"/>
          </a:xfrm>
        </p:grpSpPr>
        <p:sp>
          <p:nvSpPr>
            <p:cNvPr id="40" name="Obdélník 39"/>
            <p:cNvSpPr/>
            <p:nvPr/>
          </p:nvSpPr>
          <p:spPr>
            <a:xfrm>
              <a:off x="1242204" y="336431"/>
              <a:ext cx="6081622" cy="4649637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1431984" y="4534506"/>
              <a:ext cx="57796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>
                  <a:latin typeface="Trebuchet MS" pitchFamily="34" charset="0"/>
                </a:rPr>
                <a:t>M.A. </a:t>
              </a:r>
              <a:r>
                <a:rPr lang="cs-CZ" sz="1400" dirty="0" err="1" smtClean="0">
                  <a:latin typeface="Trebuchet MS" pitchFamily="34" charset="0"/>
                </a:rPr>
                <a:t>Caprio</a:t>
              </a:r>
              <a:r>
                <a:rPr lang="cs-CZ" sz="1400" dirty="0" smtClean="0">
                  <a:latin typeface="Trebuchet MS" pitchFamily="34" charset="0"/>
                </a:rPr>
                <a:t>, J.H. </a:t>
              </a:r>
              <a:r>
                <a:rPr lang="cs-CZ" sz="1400" dirty="0" err="1" smtClean="0">
                  <a:latin typeface="Trebuchet MS" pitchFamily="34" charset="0"/>
                </a:rPr>
                <a:t>Skrabacz</a:t>
              </a:r>
              <a:r>
                <a:rPr lang="cs-CZ" sz="1400" dirty="0" smtClean="0">
                  <a:latin typeface="Trebuchet MS" pitchFamily="34" charset="0"/>
                </a:rPr>
                <a:t>, F. </a:t>
              </a:r>
              <a:r>
                <a:rPr lang="cs-CZ" sz="1400" dirty="0" err="1" smtClean="0">
                  <a:latin typeface="Trebuchet MS" pitchFamily="34" charset="0"/>
                </a:rPr>
                <a:t>Iachello</a:t>
              </a:r>
              <a:r>
                <a:rPr lang="cs-CZ" sz="1400" dirty="0" smtClean="0">
                  <a:latin typeface="Trebuchet MS" pitchFamily="34" charset="0"/>
                </a:rPr>
                <a:t>, J. </a:t>
              </a:r>
              <a:r>
                <a:rPr lang="cs-CZ" sz="1400" dirty="0" err="1" smtClean="0">
                  <a:latin typeface="Trebuchet MS" pitchFamily="34" charset="0"/>
                </a:rPr>
                <a:t>Phys</a:t>
              </a:r>
              <a:r>
                <a:rPr lang="cs-CZ" sz="1400" dirty="0" smtClean="0">
                  <a:latin typeface="Trebuchet MS" pitchFamily="34" charset="0"/>
                </a:rPr>
                <a:t>. A </a:t>
              </a:r>
              <a:r>
                <a:rPr lang="cs-CZ" sz="1400" b="1" dirty="0" smtClean="0">
                  <a:latin typeface="Trebuchet MS" pitchFamily="34" charset="0"/>
                </a:rPr>
                <a:t>44</a:t>
              </a:r>
              <a:r>
                <a:rPr lang="cs-CZ" sz="1400" dirty="0" smtClean="0">
                  <a:latin typeface="Trebuchet MS" pitchFamily="34" charset="0"/>
                </a:rPr>
                <a:t>, 075303 (2011)</a:t>
              </a:r>
              <a:endParaRPr lang="en-GB" sz="1400" dirty="0" smtClean="0">
                <a:latin typeface="Trebuchet MS" pitchFamily="34" charset="0"/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45" y="505965"/>
              <a:ext cx="5409796" cy="4019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ovéPole 42"/>
            <p:cNvSpPr txBox="1"/>
            <p:nvPr/>
          </p:nvSpPr>
          <p:spPr>
            <a:xfrm>
              <a:off x="3381555" y="1672872"/>
              <a:ext cx="2122098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1500" dirty="0" smtClean="0">
                  <a:solidFill>
                    <a:srgbClr val="FF0000"/>
                  </a:solidFill>
                  <a:latin typeface="Trebuchet MS" pitchFamily="34" charset="0"/>
                </a:rPr>
                <a:t>2-level </a:t>
              </a:r>
              <a:r>
                <a:rPr lang="cs-CZ" sz="1500" dirty="0" err="1" smtClean="0">
                  <a:solidFill>
                    <a:srgbClr val="FF0000"/>
                  </a:solidFill>
                  <a:latin typeface="Trebuchet MS" pitchFamily="34" charset="0"/>
                </a:rPr>
                <a:t>pairing</a:t>
              </a:r>
              <a:r>
                <a:rPr lang="cs-CZ" sz="1500" dirty="0" smtClean="0">
                  <a:solidFill>
                    <a:srgbClr val="FF0000"/>
                  </a:solidFill>
                  <a:latin typeface="Trebuchet MS" pitchFamily="34" charset="0"/>
                </a:rPr>
                <a:t> </a:t>
              </a:r>
              <a:r>
                <a:rPr lang="cs-CZ" sz="1500" dirty="0" err="1" smtClean="0">
                  <a:solidFill>
                    <a:srgbClr val="FF0000"/>
                  </a:solidFill>
                  <a:latin typeface="Trebuchet MS" pitchFamily="34" charset="0"/>
                </a:rPr>
                <a:t>models</a:t>
              </a:r>
              <a:endParaRPr lang="en-GB" sz="1500" dirty="0" smtClean="0">
                <a:solidFill>
                  <a:srgbClr val="FF0000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49" name="Skupina 48"/>
          <p:cNvGrpSpPr/>
          <p:nvPr/>
        </p:nvGrpSpPr>
        <p:grpSpPr>
          <a:xfrm>
            <a:off x="948901" y="1725283"/>
            <a:ext cx="7617126" cy="4106174"/>
            <a:chOff x="897145" y="1725283"/>
            <a:chExt cx="7617126" cy="4106174"/>
          </a:xfrm>
        </p:grpSpPr>
        <p:sp>
          <p:nvSpPr>
            <p:cNvPr id="50" name="Obdélník 49"/>
            <p:cNvSpPr/>
            <p:nvPr/>
          </p:nvSpPr>
          <p:spPr>
            <a:xfrm>
              <a:off x="897145" y="1725283"/>
              <a:ext cx="7617125" cy="4106174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313" y="1973922"/>
              <a:ext cx="2228880" cy="3198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6966" y="2513931"/>
              <a:ext cx="4122300" cy="265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7" descr="File:Graphen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9603" y="2017672"/>
              <a:ext cx="1944358" cy="1555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ovéPole 53"/>
            <p:cNvSpPr txBox="1"/>
            <p:nvPr/>
          </p:nvSpPr>
          <p:spPr>
            <a:xfrm>
              <a:off x="3140014" y="1920446"/>
              <a:ext cx="319684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b="1" dirty="0" err="1" smtClean="0">
                  <a:solidFill>
                    <a:schemeClr val="accent5">
                      <a:lumMod val="75000"/>
                    </a:schemeClr>
                  </a:solidFill>
                  <a:latin typeface="Trebuchet MS" pitchFamily="34" charset="0"/>
                </a:rPr>
                <a:t>Graphene</a:t>
              </a:r>
              <a:r>
                <a:rPr lang="en-GB" sz="1500" b="1" dirty="0" smtClean="0">
                  <a:solidFill>
                    <a:schemeClr val="accent5">
                      <a:lumMod val="75000"/>
                    </a:schemeClr>
                  </a:solidFill>
                  <a:latin typeface="Trebuchet MS" pitchFamily="34" charset="0"/>
                </a:rPr>
                <a:t> </a:t>
              </a:r>
              <a:endParaRPr lang="cs-CZ" sz="1500" b="1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endParaRPr>
            </a:p>
            <a:p>
              <a:pPr algn="ctr"/>
              <a:r>
                <a:rPr lang="en-GB" sz="1500" dirty="0" smtClean="0">
                  <a:solidFill>
                    <a:schemeClr val="accent5">
                      <a:lumMod val="75000"/>
                    </a:schemeClr>
                  </a:solidFill>
                  <a:latin typeface="Trebuchet MS" pitchFamily="34" charset="0"/>
                </a:rPr>
                <a:t>(</a:t>
              </a:r>
              <a:r>
                <a:rPr lang="cs-CZ" sz="1500" dirty="0" smtClean="0">
                  <a:solidFill>
                    <a:schemeClr val="accent5">
                      <a:lumMod val="75000"/>
                    </a:schemeClr>
                  </a:solidFill>
                  <a:latin typeface="Trebuchet MS" pitchFamily="34" charset="0"/>
                </a:rPr>
                <a:t>ESQPT </a:t>
              </a:r>
              <a:r>
                <a:rPr lang="en-GB" sz="1500" dirty="0" smtClean="0">
                  <a:solidFill>
                    <a:schemeClr val="accent5">
                      <a:lumMod val="75000"/>
                    </a:schemeClr>
                  </a:solidFill>
                  <a:latin typeface="Trebuchet MS" pitchFamily="34" charset="0"/>
                </a:rPr>
                <a:t>experimentally observed)</a:t>
              </a:r>
            </a:p>
          </p:txBody>
        </p:sp>
        <p:sp>
          <p:nvSpPr>
            <p:cNvPr id="55" name="TextovéPole 54"/>
            <p:cNvSpPr txBox="1"/>
            <p:nvPr/>
          </p:nvSpPr>
          <p:spPr>
            <a:xfrm>
              <a:off x="897146" y="5232776"/>
              <a:ext cx="7617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>
                  <a:latin typeface="Trebuchet MS" pitchFamily="34" charset="0"/>
                </a:rPr>
                <a:t>B. </a:t>
              </a:r>
              <a:r>
                <a:rPr lang="cs-CZ" sz="1400" dirty="0" err="1" smtClean="0">
                  <a:latin typeface="Trebuchet MS" pitchFamily="34" charset="0"/>
                </a:rPr>
                <a:t>Dietz</a:t>
              </a:r>
              <a:r>
                <a:rPr lang="cs-CZ" sz="1400" dirty="0" smtClean="0">
                  <a:latin typeface="Trebuchet MS" pitchFamily="34" charset="0"/>
                </a:rPr>
                <a:t>, </a:t>
              </a:r>
              <a:r>
                <a:rPr lang="cs-CZ" sz="1400" dirty="0">
                  <a:latin typeface="Trebuchet MS" pitchFamily="34" charset="0"/>
                </a:rPr>
                <a:t>F. </a:t>
              </a:r>
              <a:r>
                <a:rPr lang="cs-CZ" sz="1400" dirty="0" err="1">
                  <a:latin typeface="Trebuchet MS" pitchFamily="34" charset="0"/>
                </a:rPr>
                <a:t>Iachello</a:t>
              </a:r>
              <a:r>
                <a:rPr lang="cs-CZ" sz="1400" dirty="0" smtClean="0">
                  <a:latin typeface="Trebuchet MS" pitchFamily="34" charset="0"/>
                </a:rPr>
                <a:t>, </a:t>
              </a:r>
              <a:r>
                <a:rPr lang="cs-CZ" sz="1400" dirty="0">
                  <a:latin typeface="Trebuchet MS" pitchFamily="34" charset="0"/>
                </a:rPr>
                <a:t>M. </a:t>
              </a:r>
              <a:r>
                <a:rPr lang="cs-CZ" sz="1400" dirty="0" err="1">
                  <a:latin typeface="Trebuchet MS" pitchFamily="34" charset="0"/>
                </a:rPr>
                <a:t>Miski-Oglu</a:t>
              </a:r>
              <a:r>
                <a:rPr lang="cs-CZ" sz="1400" dirty="0" smtClean="0">
                  <a:latin typeface="Trebuchet MS" pitchFamily="34" charset="0"/>
                </a:rPr>
                <a:t>, </a:t>
              </a:r>
              <a:r>
                <a:rPr lang="cs-CZ" sz="1400" dirty="0">
                  <a:latin typeface="Trebuchet MS" pitchFamily="34" charset="0"/>
                </a:rPr>
                <a:t>N. </a:t>
              </a:r>
              <a:r>
                <a:rPr lang="cs-CZ" sz="1400" dirty="0" err="1">
                  <a:latin typeface="Trebuchet MS" pitchFamily="34" charset="0"/>
                </a:rPr>
                <a:t>Pietralla</a:t>
              </a:r>
              <a:r>
                <a:rPr lang="cs-CZ" sz="1400" dirty="0" smtClean="0">
                  <a:latin typeface="Trebuchet MS" pitchFamily="34" charset="0"/>
                </a:rPr>
                <a:t>, </a:t>
              </a:r>
              <a:r>
                <a:rPr lang="cs-CZ" sz="1400" dirty="0">
                  <a:latin typeface="Trebuchet MS" pitchFamily="34" charset="0"/>
                </a:rPr>
                <a:t>A. Richter</a:t>
              </a:r>
              <a:r>
                <a:rPr lang="cs-CZ" sz="1400" dirty="0" smtClean="0">
                  <a:latin typeface="Trebuchet MS" pitchFamily="34" charset="0"/>
                </a:rPr>
                <a:t>, </a:t>
              </a:r>
              <a:r>
                <a:rPr lang="cs-CZ" sz="1400" dirty="0">
                  <a:latin typeface="Trebuchet MS" pitchFamily="34" charset="0"/>
                </a:rPr>
                <a:t>L. von Smekal</a:t>
              </a:r>
              <a:r>
                <a:rPr lang="cs-CZ" sz="1400" dirty="0" smtClean="0">
                  <a:latin typeface="Trebuchet MS" pitchFamily="34" charset="0"/>
                </a:rPr>
                <a:t>, </a:t>
              </a:r>
              <a:r>
                <a:rPr lang="cs-CZ" sz="1400" dirty="0">
                  <a:latin typeface="Trebuchet MS" pitchFamily="34" charset="0"/>
                </a:rPr>
                <a:t>and J. </a:t>
              </a:r>
              <a:r>
                <a:rPr lang="cs-CZ" sz="1400" dirty="0" err="1" smtClean="0">
                  <a:latin typeface="Trebuchet MS" pitchFamily="34" charset="0"/>
                </a:rPr>
                <a:t>Wambach</a:t>
              </a:r>
              <a:r>
                <a:rPr lang="cs-CZ" sz="1400" dirty="0" smtClean="0">
                  <a:latin typeface="Trebuchet MS" pitchFamily="34" charset="0"/>
                </a:rPr>
                <a:t>, </a:t>
              </a:r>
              <a:r>
                <a:rPr lang="cs-CZ" sz="1400" dirty="0" err="1" smtClean="0">
                  <a:latin typeface="Trebuchet MS" pitchFamily="34" charset="0"/>
                </a:rPr>
                <a:t>Phys</a:t>
              </a:r>
              <a:r>
                <a:rPr lang="cs-CZ" sz="1400" dirty="0" smtClean="0">
                  <a:latin typeface="Trebuchet MS" pitchFamily="34" charset="0"/>
                </a:rPr>
                <a:t>. </a:t>
              </a:r>
              <a:r>
                <a:rPr lang="cs-CZ" sz="1400" dirty="0" err="1" smtClean="0">
                  <a:latin typeface="Trebuchet MS" pitchFamily="34" charset="0"/>
                </a:rPr>
                <a:t>Rev</a:t>
              </a:r>
              <a:r>
                <a:rPr lang="cs-CZ" sz="1400" dirty="0" smtClean="0">
                  <a:latin typeface="Trebuchet MS" pitchFamily="34" charset="0"/>
                </a:rPr>
                <a:t>. B </a:t>
              </a:r>
              <a:r>
                <a:rPr lang="cs-CZ" sz="1400" b="1" dirty="0" smtClean="0">
                  <a:latin typeface="Trebuchet MS" pitchFamily="34" charset="0"/>
                </a:rPr>
                <a:t>88</a:t>
              </a:r>
              <a:r>
                <a:rPr lang="cs-CZ" sz="1400" dirty="0" smtClean="0">
                  <a:latin typeface="Trebuchet MS" pitchFamily="34" charset="0"/>
                </a:rPr>
                <a:t>, 104101 (2013)</a:t>
              </a:r>
              <a:endParaRPr lang="en-GB" sz="1400" dirty="0" smtClean="0">
                <a:latin typeface="Trebuchet MS" pitchFamily="34" charset="0"/>
              </a:endParaRPr>
            </a:p>
          </p:txBody>
        </p:sp>
      </p:grpSp>
      <p:cxnSp>
        <p:nvCxnSpPr>
          <p:cNvPr id="59" name="Přímá spojnice 58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72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733963" y="2663033"/>
            <a:ext cx="3528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solidFill>
                  <a:srgbClr val="0000B4"/>
                </a:solidFill>
                <a:latin typeface="Trebuchet MS" pitchFamily="34" charset="0"/>
              </a:rPr>
              <a:t>ESQPT</a:t>
            </a:r>
            <a:endParaRPr lang="en-GB" sz="4000" dirty="0" smtClean="0">
              <a:solidFill>
                <a:srgbClr val="0000B4"/>
              </a:solidFill>
              <a:latin typeface="Trebuchet MS" pitchFamily="34" charset="0"/>
            </a:endParaRPr>
          </a:p>
          <a:p>
            <a:pPr algn="ctr"/>
            <a:r>
              <a:rPr lang="en-GB" sz="4000" dirty="0" smtClean="0">
                <a:solidFill>
                  <a:srgbClr val="0000B4"/>
                </a:solidFill>
                <a:latin typeface="Trebuchet MS" pitchFamily="34" charset="0"/>
              </a:rPr>
              <a:t>Theory</a:t>
            </a:r>
            <a:endParaRPr lang="cs-CZ" sz="4000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5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755576" y="231060"/>
            <a:ext cx="4747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en-GB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Manifestations of </a:t>
            </a:r>
            <a:r>
              <a:rPr lang="en-GB" sz="3200" u="sng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ESQPTs</a:t>
            </a:r>
            <a:endParaRPr lang="cs-CZ" sz="3200" u="sng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57" name="Skupina 56"/>
          <p:cNvGrpSpPr/>
          <p:nvPr/>
        </p:nvGrpSpPr>
        <p:grpSpPr>
          <a:xfrm>
            <a:off x="566438" y="3255660"/>
            <a:ext cx="4166549" cy="2325903"/>
            <a:chOff x="566438" y="1806885"/>
            <a:chExt cx="4166549" cy="232590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029" y="1806885"/>
              <a:ext cx="3708958" cy="2325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Přímá spojnice se šipkou 5"/>
            <p:cNvCxnSpPr/>
            <p:nvPr/>
          </p:nvCxnSpPr>
          <p:spPr>
            <a:xfrm flipV="1">
              <a:off x="925417" y="2123526"/>
              <a:ext cx="0" cy="16807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ovéPole 8"/>
            <p:cNvSpPr txBox="1"/>
            <p:nvPr/>
          </p:nvSpPr>
          <p:spPr>
            <a:xfrm>
              <a:off x="566438" y="2789606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i="1" dirty="0" smtClean="0">
                  <a:latin typeface="Trebuchet MS" pitchFamily="34" charset="0"/>
                </a:rPr>
                <a:t>E</a:t>
              </a:r>
              <a:endParaRPr lang="cs-CZ" sz="2000" i="1" dirty="0" smtClean="0">
                <a:latin typeface="Trebuchet MS" pitchFamily="34" charset="0"/>
              </a:endParaRPr>
            </a:p>
          </p:txBody>
        </p:sp>
      </p:grpSp>
      <p:grpSp>
        <p:nvGrpSpPr>
          <p:cNvPr id="56" name="Skupina 55"/>
          <p:cNvGrpSpPr/>
          <p:nvPr/>
        </p:nvGrpSpPr>
        <p:grpSpPr>
          <a:xfrm>
            <a:off x="5202154" y="3242782"/>
            <a:ext cx="3537069" cy="2338781"/>
            <a:chOff x="5310684" y="1806885"/>
            <a:chExt cx="3537069" cy="2338781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1742" b="2075"/>
            <a:stretch/>
          </p:blipFill>
          <p:spPr bwMode="auto">
            <a:xfrm>
              <a:off x="5310684" y="1806885"/>
              <a:ext cx="3537069" cy="2263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Obdélník 23"/>
            <p:cNvSpPr/>
            <p:nvPr/>
          </p:nvSpPr>
          <p:spPr>
            <a:xfrm>
              <a:off x="7205728" y="3035151"/>
              <a:ext cx="1642025" cy="11105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Obdélník 39"/>
            <p:cNvSpPr/>
            <p:nvPr/>
          </p:nvSpPr>
          <p:spPr>
            <a:xfrm>
              <a:off x="5960752" y="3701875"/>
              <a:ext cx="470078" cy="400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Obdélník 41"/>
            <p:cNvSpPr/>
            <p:nvPr/>
          </p:nvSpPr>
          <p:spPr>
            <a:xfrm>
              <a:off x="6970689" y="3238406"/>
              <a:ext cx="470078" cy="400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37" name="Picture 7" descr="D:\Pavel\Desktop\Lunch Nuclear 2013\potam2.pn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86" y="2361513"/>
            <a:ext cx="576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D:\Pavel\Desktop\Lunch Nuclear 2013\pota2.png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716" y="2360556"/>
            <a:ext cx="576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D:\Pavel\Desktop\Lunch Nuclear 2013\potential4.png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227" y="2342556"/>
            <a:ext cx="576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Skupina 62"/>
          <p:cNvGrpSpPr/>
          <p:nvPr/>
        </p:nvGrpSpPr>
        <p:grpSpPr>
          <a:xfrm>
            <a:off x="2021987" y="3803915"/>
            <a:ext cx="1695408" cy="914156"/>
            <a:chOff x="2620851" y="2376152"/>
            <a:chExt cx="2453425" cy="1313645"/>
          </a:xfrm>
        </p:grpSpPr>
        <p:sp>
          <p:nvSpPr>
            <p:cNvPr id="67" name="Volný tvar 66"/>
            <p:cNvSpPr/>
            <p:nvPr/>
          </p:nvSpPr>
          <p:spPr>
            <a:xfrm>
              <a:off x="3844344" y="2382592"/>
              <a:ext cx="1229932" cy="1307205"/>
            </a:xfrm>
            <a:custGeom>
              <a:avLst/>
              <a:gdLst>
                <a:gd name="connsiteX0" fmla="*/ 0 w 1229932"/>
                <a:gd name="connsiteY0" fmla="*/ 1307205 h 1307205"/>
                <a:gd name="connsiteX1" fmla="*/ 199622 w 1229932"/>
                <a:gd name="connsiteY1" fmla="*/ 1068946 h 1307205"/>
                <a:gd name="connsiteX2" fmla="*/ 482957 w 1229932"/>
                <a:gd name="connsiteY2" fmla="*/ 740535 h 1307205"/>
                <a:gd name="connsiteX3" fmla="*/ 708338 w 1229932"/>
                <a:gd name="connsiteY3" fmla="*/ 495836 h 1307205"/>
                <a:gd name="connsiteX4" fmla="*/ 927279 w 1229932"/>
                <a:gd name="connsiteY4" fmla="*/ 270456 h 1307205"/>
                <a:gd name="connsiteX5" fmla="*/ 1101143 w 1229932"/>
                <a:gd name="connsiteY5" fmla="*/ 96591 h 1307205"/>
                <a:gd name="connsiteX6" fmla="*/ 1229932 w 1229932"/>
                <a:gd name="connsiteY6" fmla="*/ 0 h 1307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9932" h="1307205">
                  <a:moveTo>
                    <a:pt x="0" y="1307205"/>
                  </a:moveTo>
                  <a:cubicBezTo>
                    <a:pt x="59564" y="1235298"/>
                    <a:pt x="119129" y="1163391"/>
                    <a:pt x="199622" y="1068946"/>
                  </a:cubicBezTo>
                  <a:cubicBezTo>
                    <a:pt x="280115" y="974501"/>
                    <a:pt x="398171" y="836053"/>
                    <a:pt x="482957" y="740535"/>
                  </a:cubicBezTo>
                  <a:cubicBezTo>
                    <a:pt x="567743" y="645017"/>
                    <a:pt x="634284" y="574182"/>
                    <a:pt x="708338" y="495836"/>
                  </a:cubicBezTo>
                  <a:cubicBezTo>
                    <a:pt x="782392" y="417490"/>
                    <a:pt x="861812" y="336997"/>
                    <a:pt x="927279" y="270456"/>
                  </a:cubicBezTo>
                  <a:cubicBezTo>
                    <a:pt x="992747" y="203915"/>
                    <a:pt x="1050701" y="141667"/>
                    <a:pt x="1101143" y="96591"/>
                  </a:cubicBezTo>
                  <a:cubicBezTo>
                    <a:pt x="1151585" y="51515"/>
                    <a:pt x="1190758" y="25757"/>
                    <a:pt x="1229932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" name="Volný tvar 67"/>
            <p:cNvSpPr/>
            <p:nvPr/>
          </p:nvSpPr>
          <p:spPr>
            <a:xfrm flipH="1">
              <a:off x="2627290" y="2382591"/>
              <a:ext cx="1221455" cy="1307205"/>
            </a:xfrm>
            <a:custGeom>
              <a:avLst/>
              <a:gdLst>
                <a:gd name="connsiteX0" fmla="*/ 0 w 1229932"/>
                <a:gd name="connsiteY0" fmla="*/ 1307205 h 1307205"/>
                <a:gd name="connsiteX1" fmla="*/ 199622 w 1229932"/>
                <a:gd name="connsiteY1" fmla="*/ 1068946 h 1307205"/>
                <a:gd name="connsiteX2" fmla="*/ 482957 w 1229932"/>
                <a:gd name="connsiteY2" fmla="*/ 740535 h 1307205"/>
                <a:gd name="connsiteX3" fmla="*/ 708338 w 1229932"/>
                <a:gd name="connsiteY3" fmla="*/ 495836 h 1307205"/>
                <a:gd name="connsiteX4" fmla="*/ 927279 w 1229932"/>
                <a:gd name="connsiteY4" fmla="*/ 270456 h 1307205"/>
                <a:gd name="connsiteX5" fmla="*/ 1101143 w 1229932"/>
                <a:gd name="connsiteY5" fmla="*/ 96591 h 1307205"/>
                <a:gd name="connsiteX6" fmla="*/ 1229932 w 1229932"/>
                <a:gd name="connsiteY6" fmla="*/ 0 h 1307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9932" h="1307205">
                  <a:moveTo>
                    <a:pt x="0" y="1307205"/>
                  </a:moveTo>
                  <a:cubicBezTo>
                    <a:pt x="59564" y="1235298"/>
                    <a:pt x="119129" y="1163391"/>
                    <a:pt x="199622" y="1068946"/>
                  </a:cubicBezTo>
                  <a:cubicBezTo>
                    <a:pt x="280115" y="974501"/>
                    <a:pt x="398171" y="836053"/>
                    <a:pt x="482957" y="740535"/>
                  </a:cubicBezTo>
                  <a:cubicBezTo>
                    <a:pt x="567743" y="645017"/>
                    <a:pt x="634284" y="574182"/>
                    <a:pt x="708338" y="495836"/>
                  </a:cubicBezTo>
                  <a:cubicBezTo>
                    <a:pt x="782392" y="417490"/>
                    <a:pt x="861812" y="336997"/>
                    <a:pt x="927279" y="270456"/>
                  </a:cubicBezTo>
                  <a:cubicBezTo>
                    <a:pt x="992747" y="203915"/>
                    <a:pt x="1050701" y="141667"/>
                    <a:pt x="1101143" y="96591"/>
                  </a:cubicBezTo>
                  <a:cubicBezTo>
                    <a:pt x="1151585" y="51515"/>
                    <a:pt x="1190758" y="25757"/>
                    <a:pt x="1229932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" name="Volný tvar 68"/>
            <p:cNvSpPr/>
            <p:nvPr/>
          </p:nvSpPr>
          <p:spPr>
            <a:xfrm>
              <a:off x="2620851" y="2376152"/>
              <a:ext cx="2453425" cy="220179"/>
            </a:xfrm>
            <a:custGeom>
              <a:avLst/>
              <a:gdLst>
                <a:gd name="connsiteX0" fmla="*/ 0 w 2453425"/>
                <a:gd name="connsiteY0" fmla="*/ 0 h 220179"/>
                <a:gd name="connsiteX1" fmla="*/ 321972 w 2453425"/>
                <a:gd name="connsiteY1" fmla="*/ 122349 h 220179"/>
                <a:gd name="connsiteX2" fmla="*/ 553791 w 2453425"/>
                <a:gd name="connsiteY2" fmla="*/ 186744 h 220179"/>
                <a:gd name="connsiteX3" fmla="*/ 772732 w 2453425"/>
                <a:gd name="connsiteY3" fmla="*/ 212502 h 220179"/>
                <a:gd name="connsiteX4" fmla="*/ 1081825 w 2453425"/>
                <a:gd name="connsiteY4" fmla="*/ 218941 h 220179"/>
                <a:gd name="connsiteX5" fmla="*/ 1397357 w 2453425"/>
                <a:gd name="connsiteY5" fmla="*/ 218941 h 220179"/>
                <a:gd name="connsiteX6" fmla="*/ 1732208 w 2453425"/>
                <a:gd name="connsiteY6" fmla="*/ 206062 h 220179"/>
                <a:gd name="connsiteX7" fmla="*/ 2105695 w 2453425"/>
                <a:gd name="connsiteY7" fmla="*/ 135228 h 220179"/>
                <a:gd name="connsiteX8" fmla="*/ 2324636 w 2453425"/>
                <a:gd name="connsiteY8" fmla="*/ 57955 h 220179"/>
                <a:gd name="connsiteX9" fmla="*/ 2453425 w 2453425"/>
                <a:gd name="connsiteY9" fmla="*/ 6440 h 220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3425" h="220179">
                  <a:moveTo>
                    <a:pt x="0" y="0"/>
                  </a:moveTo>
                  <a:cubicBezTo>
                    <a:pt x="114837" y="45612"/>
                    <a:pt x="229674" y="91225"/>
                    <a:pt x="321972" y="122349"/>
                  </a:cubicBezTo>
                  <a:cubicBezTo>
                    <a:pt x="414271" y="153473"/>
                    <a:pt x="478664" y="171719"/>
                    <a:pt x="553791" y="186744"/>
                  </a:cubicBezTo>
                  <a:cubicBezTo>
                    <a:pt x="628918" y="201769"/>
                    <a:pt x="684726" y="207136"/>
                    <a:pt x="772732" y="212502"/>
                  </a:cubicBezTo>
                  <a:cubicBezTo>
                    <a:pt x="860738" y="217868"/>
                    <a:pt x="977721" y="217868"/>
                    <a:pt x="1081825" y="218941"/>
                  </a:cubicBezTo>
                  <a:cubicBezTo>
                    <a:pt x="1185929" y="220014"/>
                    <a:pt x="1288960" y="221087"/>
                    <a:pt x="1397357" y="218941"/>
                  </a:cubicBezTo>
                  <a:cubicBezTo>
                    <a:pt x="1505754" y="216795"/>
                    <a:pt x="1614152" y="220014"/>
                    <a:pt x="1732208" y="206062"/>
                  </a:cubicBezTo>
                  <a:cubicBezTo>
                    <a:pt x="1850264" y="192110"/>
                    <a:pt x="2006957" y="159913"/>
                    <a:pt x="2105695" y="135228"/>
                  </a:cubicBezTo>
                  <a:cubicBezTo>
                    <a:pt x="2204433" y="110544"/>
                    <a:pt x="2266681" y="79420"/>
                    <a:pt x="2324636" y="57955"/>
                  </a:cubicBezTo>
                  <a:cubicBezTo>
                    <a:pt x="2382591" y="36490"/>
                    <a:pt x="2418008" y="21465"/>
                    <a:pt x="2453425" y="644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70" name="Přímá spojnice 69"/>
          <p:cNvCxnSpPr/>
          <p:nvPr/>
        </p:nvCxnSpPr>
        <p:spPr>
          <a:xfrm flipH="1" flipV="1">
            <a:off x="5202154" y="4387379"/>
            <a:ext cx="2042946" cy="8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D:\Pavel\Desktop\Graph.png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344" y="2316800"/>
            <a:ext cx="576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1877716" y="2361513"/>
            <a:ext cx="576000" cy="720000"/>
            <a:chOff x="1877716" y="1369907"/>
            <a:chExt cx="576000" cy="720000"/>
          </a:xfrm>
        </p:grpSpPr>
        <p:pic>
          <p:nvPicPr>
            <p:cNvPr id="50" name="Picture 11" descr="D:\Pavel\Desktop\Lunch Nuclear 2013\potam1.png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7716" y="1369907"/>
              <a:ext cx="576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Ovál 70"/>
            <p:cNvSpPr/>
            <p:nvPr/>
          </p:nvSpPr>
          <p:spPr>
            <a:xfrm>
              <a:off x="2131033" y="1774137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" name="Ovál 71"/>
            <p:cNvSpPr/>
            <p:nvPr/>
          </p:nvSpPr>
          <p:spPr>
            <a:xfrm>
              <a:off x="2052594" y="181889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2637686" y="2361513"/>
            <a:ext cx="576000" cy="720000"/>
            <a:chOff x="2637686" y="1369907"/>
            <a:chExt cx="576000" cy="720000"/>
          </a:xfrm>
        </p:grpSpPr>
        <p:pic>
          <p:nvPicPr>
            <p:cNvPr id="58" name="Picture 8" descr="D:\Pavel\Desktop\Lunch Nuclear 2013\pota0.png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7686" y="1369907"/>
              <a:ext cx="576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Ovál 72"/>
            <p:cNvSpPr/>
            <p:nvPr/>
          </p:nvSpPr>
          <p:spPr>
            <a:xfrm>
              <a:off x="2896125" y="1874207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3388445" y="2361513"/>
            <a:ext cx="576000" cy="720000"/>
            <a:chOff x="3388445" y="1369907"/>
            <a:chExt cx="576000" cy="720000"/>
          </a:xfrm>
        </p:grpSpPr>
        <p:pic>
          <p:nvPicPr>
            <p:cNvPr id="59" name="Picture 9" descr="D:\Pavel\Desktop\Lunch Nuclear 2013\pota1.png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8445" y="1369907"/>
              <a:ext cx="576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Ovál 73"/>
            <p:cNvSpPr/>
            <p:nvPr/>
          </p:nvSpPr>
          <p:spPr>
            <a:xfrm>
              <a:off x="3681395" y="177908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5" name="Ovál 74"/>
            <p:cNvSpPr/>
            <p:nvPr/>
          </p:nvSpPr>
          <p:spPr>
            <a:xfrm>
              <a:off x="3761070" y="1817398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6021422" y="2324556"/>
            <a:ext cx="576000" cy="720000"/>
            <a:chOff x="6021422" y="1332950"/>
            <a:chExt cx="576000" cy="720000"/>
          </a:xfrm>
        </p:grpSpPr>
        <p:pic>
          <p:nvPicPr>
            <p:cNvPr id="60" name="Picture 8" descr="D:\Pavel\Desktop\Lunch Nuclear 2013\potential6.png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1422" y="1332950"/>
              <a:ext cx="576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Ovál 75"/>
            <p:cNvSpPr/>
            <p:nvPr/>
          </p:nvSpPr>
          <p:spPr>
            <a:xfrm>
              <a:off x="6292739" y="1839463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1" name="TextovéPole 10"/>
          <p:cNvSpPr txBox="1"/>
          <p:nvPr/>
        </p:nvSpPr>
        <p:spPr>
          <a:xfrm>
            <a:off x="4015820" y="2033462"/>
            <a:ext cx="1764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>
                <a:latin typeface="Trebuchet MS" pitchFamily="34" charset="0"/>
              </a:rPr>
              <a:t>energy surfaces</a:t>
            </a:r>
            <a:endParaRPr lang="cs-CZ" sz="1400" i="1" dirty="0" smtClean="0">
              <a:latin typeface="Trebuchet MS" pitchFamily="34" charset="0"/>
            </a:endParaRPr>
          </a:p>
        </p:txBody>
      </p:sp>
      <p:sp>
        <p:nvSpPr>
          <p:cNvPr id="12" name="Ovál 11"/>
          <p:cNvSpPr/>
          <p:nvPr/>
        </p:nvSpPr>
        <p:spPr>
          <a:xfrm>
            <a:off x="1809484" y="2176461"/>
            <a:ext cx="2226278" cy="1092077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Ovál 76"/>
          <p:cNvSpPr/>
          <p:nvPr/>
        </p:nvSpPr>
        <p:spPr>
          <a:xfrm>
            <a:off x="5615189" y="2156517"/>
            <a:ext cx="1389848" cy="1092077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593694" y="5713418"/>
            <a:ext cx="4753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itchFamily="34" charset="0"/>
              </a:rPr>
              <a:t>Critical borderlines correspond with the positions of local extremes in the constant-energy surfaces</a:t>
            </a:r>
            <a:endParaRPr lang="cs-CZ" sz="1600" dirty="0" smtClean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ovéPole 81"/>
              <p:cNvSpPr txBox="1"/>
              <p:nvPr/>
            </p:nvSpPr>
            <p:spPr>
              <a:xfrm>
                <a:off x="949779" y="1413201"/>
                <a:ext cx="5534147" cy="579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200"/>
                  </a:spcAft>
                  <a:buFontTx/>
                  <a:buChar char="-"/>
                </a:pPr>
                <a:r>
                  <a:rPr lang="en-GB" sz="1500" dirty="0" smtClean="0">
                    <a:latin typeface="Trebuchet MS" pitchFamily="34" charset="0"/>
                  </a:rPr>
                  <a:t>analytic function on the phase space </a:t>
                </a:r>
                <a14:m>
                  <m:oMath xmlns:m="http://schemas.openxmlformats.org/officeDocument/2006/math">
                    <m:r>
                      <a:rPr lang="en-GB" sz="1500" b="1" i="1" smtClean="0">
                        <a:latin typeface="Cambria Math"/>
                      </a:rPr>
                      <m:t>𝒙</m:t>
                    </m:r>
                    <m:r>
                      <a:rPr lang="en-GB" sz="15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sz="15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1500" b="1" i="1" smtClean="0">
                            <a:latin typeface="Cambria Math"/>
                          </a:rPr>
                          <m:t>𝒑</m:t>
                        </m:r>
                        <m:r>
                          <a:rPr lang="en-GB" sz="1500" b="0" i="1" smtClean="0">
                            <a:latin typeface="Cambria Math"/>
                          </a:rPr>
                          <m:t>,</m:t>
                        </m:r>
                        <m:r>
                          <a:rPr lang="en-GB" sz="1500" b="1" i="1" smtClean="0">
                            <a:latin typeface="Cambria Math"/>
                          </a:rPr>
                          <m:t>𝒒</m:t>
                        </m:r>
                      </m:e>
                    </m:d>
                  </m:oMath>
                </a14:m>
                <a:endParaRPr lang="en-GB" sz="1500" b="1" i="1" dirty="0" smtClean="0">
                  <a:latin typeface="Trebuchet MS" pitchFamily="34" charset="0"/>
                </a:endParaRPr>
              </a:p>
              <a:p>
                <a:pPr marL="285750" indent="-285750">
                  <a:spcAft>
                    <a:spcPts val="200"/>
                  </a:spcAft>
                  <a:buFontTx/>
                  <a:buChar char="-"/>
                </a:pPr>
                <a:r>
                  <a:rPr lang="en-GB" sz="1500" b="1" i="1" dirty="0" smtClean="0">
                    <a:latin typeface="Trebuchet MS" pitchFamily="34" charset="0"/>
                  </a:rPr>
                  <a:t>f </a:t>
                </a:r>
                <a:r>
                  <a:rPr lang="en-GB" sz="1500" dirty="0" smtClean="0">
                    <a:latin typeface="Trebuchet MS" pitchFamily="34" charset="0"/>
                  </a:rPr>
                  <a:t>degrees of freedom</a:t>
                </a:r>
                <a:endParaRPr lang="cs-CZ" sz="15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2" name="TextovéPole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79" y="1413201"/>
                <a:ext cx="5534147" cy="579646"/>
              </a:xfrm>
              <a:prstGeom prst="rect">
                <a:avLst/>
              </a:prstGeom>
              <a:blipFill rotWithShape="1">
                <a:blip r:embed="rId13"/>
                <a:stretch>
                  <a:fillRect l="-441" t="-2105" b="-105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Přímá spojnice se šipkou 82"/>
          <p:cNvCxnSpPr/>
          <p:nvPr/>
        </p:nvCxnSpPr>
        <p:spPr>
          <a:xfrm>
            <a:off x="2799336" y="3100844"/>
            <a:ext cx="317500" cy="0"/>
          </a:xfrm>
          <a:prstGeom prst="straightConnector1">
            <a:avLst/>
          </a:prstGeom>
          <a:ln>
            <a:solidFill>
              <a:schemeClr val="tx1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se šipkou 83"/>
          <p:cNvCxnSpPr/>
          <p:nvPr/>
        </p:nvCxnSpPr>
        <p:spPr>
          <a:xfrm flipV="1">
            <a:off x="2642010" y="2578741"/>
            <a:ext cx="0" cy="418489"/>
          </a:xfrm>
          <a:prstGeom prst="straightConnector1">
            <a:avLst/>
          </a:prstGeom>
          <a:ln>
            <a:solidFill>
              <a:schemeClr val="tx1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/>
          <p:cNvSpPr txBox="1"/>
          <p:nvPr/>
        </p:nvSpPr>
        <p:spPr>
          <a:xfrm>
            <a:off x="2394360" y="2636849"/>
            <a:ext cx="165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latin typeface="Trebuchet MS" pitchFamily="34" charset="0"/>
              </a:rPr>
              <a:t>E</a:t>
            </a:r>
            <a:endParaRPr lang="cs-CZ" sz="1400" i="1" dirty="0" smtClean="0">
              <a:latin typeface="Trebuchet MS" pitchFamily="34" charset="0"/>
            </a:endParaRPr>
          </a:p>
        </p:txBody>
      </p:sp>
      <p:sp>
        <p:nvSpPr>
          <p:cNvPr id="86" name="TextovéPole 85"/>
          <p:cNvSpPr txBox="1"/>
          <p:nvPr/>
        </p:nvSpPr>
        <p:spPr>
          <a:xfrm>
            <a:off x="2811759" y="3036988"/>
            <a:ext cx="165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latin typeface="Trebuchet MS" pitchFamily="34" charset="0"/>
              </a:rPr>
              <a:t>x</a:t>
            </a:r>
            <a:endParaRPr lang="cs-CZ" sz="1400" i="1" dirty="0" smtClean="0">
              <a:latin typeface="Trebuchet MS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914" y="844336"/>
            <a:ext cx="3844766" cy="51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798529" y="906184"/>
            <a:ext cx="155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B4"/>
                </a:solidFill>
                <a:latin typeface="Trebuchet MS" pitchFamily="34" charset="0"/>
              </a:rPr>
              <a:t>Hamiltonian</a:t>
            </a:r>
            <a:endParaRPr lang="cs-CZ" b="1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705925" y="5550069"/>
            <a:ext cx="3122547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itchFamily="34" charset="0"/>
              </a:rPr>
              <a:t>Interesting behaviour expected at energies of the Hamiltonian stationary points</a:t>
            </a:r>
            <a:endParaRPr lang="cs-CZ" sz="1600" dirty="0" smtClean="0">
              <a:latin typeface="Trebuchet MS" pitchFamily="34" charset="0"/>
            </a:endParaRPr>
          </a:p>
        </p:txBody>
      </p:sp>
      <p:sp>
        <p:nvSpPr>
          <p:cNvPr id="87" name="TextovéPole 86"/>
          <p:cNvSpPr txBox="1"/>
          <p:nvPr/>
        </p:nvSpPr>
        <p:spPr>
          <a:xfrm>
            <a:off x="7891683" y="4528617"/>
            <a:ext cx="307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Symbol" panose="05050102010706020507" pitchFamily="18" charset="2"/>
              </a:rPr>
              <a:t>l</a:t>
            </a:r>
          </a:p>
        </p:txBody>
      </p:sp>
      <p:cxnSp>
        <p:nvCxnSpPr>
          <p:cNvPr id="88" name="Přímá spojnice se šipkou 87"/>
          <p:cNvCxnSpPr/>
          <p:nvPr/>
        </p:nvCxnSpPr>
        <p:spPr>
          <a:xfrm>
            <a:off x="7450428" y="4917400"/>
            <a:ext cx="1213635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nice se šipkou 88"/>
          <p:cNvCxnSpPr/>
          <p:nvPr/>
        </p:nvCxnSpPr>
        <p:spPr>
          <a:xfrm>
            <a:off x="2355132" y="5633782"/>
            <a:ext cx="106938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ovéPole 89"/>
          <p:cNvSpPr txBox="1"/>
          <p:nvPr/>
        </p:nvSpPr>
        <p:spPr>
          <a:xfrm>
            <a:off x="2714399" y="5231574"/>
            <a:ext cx="307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Symbol" panose="05050102010706020507" pitchFamily="18" charset="2"/>
              </a:rPr>
              <a:t>l</a:t>
            </a:r>
          </a:p>
        </p:txBody>
      </p:sp>
      <p:cxnSp>
        <p:nvCxnSpPr>
          <p:cNvPr id="53" name="Přímá spojnice 5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01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Obdélník 256"/>
          <p:cNvSpPr/>
          <p:nvPr/>
        </p:nvSpPr>
        <p:spPr>
          <a:xfrm>
            <a:off x="747880" y="213736"/>
            <a:ext cx="3105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en-GB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a) Level density</a:t>
            </a:r>
            <a:endParaRPr lang="cs-CZ" sz="2600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762" y="873819"/>
            <a:ext cx="4572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ál 7"/>
          <p:cNvSpPr/>
          <p:nvPr/>
        </p:nvSpPr>
        <p:spPr>
          <a:xfrm>
            <a:off x="5318972" y="873819"/>
            <a:ext cx="759854" cy="549296"/>
          </a:xfrm>
          <a:prstGeom prst="ellipse">
            <a:avLst/>
          </a:prstGeom>
          <a:noFill/>
          <a:ln>
            <a:solidFill>
              <a:srgbClr val="000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TextovéPole 82"/>
          <p:cNvSpPr txBox="1"/>
          <p:nvPr/>
        </p:nvSpPr>
        <p:spPr>
          <a:xfrm>
            <a:off x="3177802" y="2058207"/>
            <a:ext cx="22538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0" dirty="0" smtClean="0">
                <a:solidFill>
                  <a:srgbClr val="0000B4"/>
                </a:solidFill>
                <a:latin typeface="Trebuchet MS" pitchFamily="34" charset="0"/>
              </a:rPr>
              <a:t>smooth component</a:t>
            </a:r>
          </a:p>
          <a:p>
            <a:pPr algn="ctr"/>
            <a:r>
              <a:rPr lang="en-GB" sz="1600" dirty="0">
                <a:solidFill>
                  <a:srgbClr val="0000B4"/>
                </a:solidFill>
                <a:latin typeface="Trebuchet MS" pitchFamily="34" charset="0"/>
              </a:rPr>
              <a:t>(</a:t>
            </a:r>
            <a:r>
              <a:rPr lang="en-GB" sz="1600" dirty="0" smtClean="0">
                <a:solidFill>
                  <a:srgbClr val="0000B4"/>
                </a:solidFill>
                <a:latin typeface="Trebuchet MS" pitchFamily="34" charset="0"/>
              </a:rPr>
              <a:t>Weyl formula)</a:t>
            </a:r>
            <a:endParaRPr lang="cs-CZ" sz="1600" b="0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84" name="TextovéPole 83"/>
          <p:cNvSpPr txBox="1"/>
          <p:nvPr/>
        </p:nvSpPr>
        <p:spPr>
          <a:xfrm>
            <a:off x="5241704" y="4468676"/>
            <a:ext cx="3052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rebuchet MS" pitchFamily="34" charset="0"/>
              </a:rPr>
              <a:t>volume </a:t>
            </a:r>
            <a:r>
              <a:rPr lang="cs-CZ" sz="1400" b="1" dirty="0" err="1" smtClean="0">
                <a:latin typeface="Trebuchet MS" pitchFamily="34" charset="0"/>
              </a:rPr>
              <a:t>function</a:t>
            </a:r>
            <a:r>
              <a:rPr lang="cs-CZ" sz="1400" b="1" dirty="0" smtClean="0">
                <a:latin typeface="Trebuchet MS" pitchFamily="34" charset="0"/>
              </a:rPr>
              <a:t> </a:t>
            </a:r>
          </a:p>
          <a:p>
            <a:pPr algn="ctr"/>
            <a:r>
              <a:rPr lang="en-US" sz="1400" dirty="0" smtClean="0">
                <a:latin typeface="Trebuchet MS" pitchFamily="34" charset="0"/>
              </a:rPr>
              <a:t>of the classical phase space</a:t>
            </a:r>
            <a:endParaRPr lang="cs-CZ" sz="1400" dirty="0">
              <a:latin typeface="Trebuchet MS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294" y="3642660"/>
            <a:ext cx="6112193" cy="70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Text Box 22"/>
          <p:cNvSpPr txBox="1">
            <a:spLocks noChangeArrowheads="1"/>
          </p:cNvSpPr>
          <p:nvPr/>
        </p:nvSpPr>
        <p:spPr bwMode="auto">
          <a:xfrm>
            <a:off x="4886348" y="5358863"/>
            <a:ext cx="3865540" cy="5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Aft>
                <a:spcPts val="100"/>
              </a:spcAft>
            </a:pPr>
            <a:r>
              <a:rPr lang="cs-CZ" sz="1300" b="0" dirty="0" smtClean="0">
                <a:latin typeface="Book Antiqua" panose="02040602050305030304" pitchFamily="18" charset="0"/>
              </a:rPr>
              <a:t>I. </a:t>
            </a:r>
            <a:r>
              <a:rPr lang="cs-CZ" sz="1300" b="0" dirty="0" err="1" smtClean="0">
                <a:latin typeface="Book Antiqua" panose="02040602050305030304" pitchFamily="18" charset="0"/>
              </a:rPr>
              <a:t>Hoveijn</a:t>
            </a:r>
            <a:r>
              <a:rPr lang="en-GB" sz="1300" b="0" dirty="0" smtClean="0">
                <a:latin typeface="Book Antiqua" panose="02040602050305030304" pitchFamily="18" charset="0"/>
              </a:rPr>
              <a:t>, </a:t>
            </a:r>
            <a:r>
              <a:rPr lang="cs-CZ" sz="1300" b="0" i="1" dirty="0" smtClean="0">
                <a:latin typeface="Book Antiqua" panose="02040602050305030304" pitchFamily="18" charset="0"/>
              </a:rPr>
              <a:t>J. </a:t>
            </a:r>
            <a:r>
              <a:rPr lang="cs-CZ" sz="1300" b="0" i="1" dirty="0" err="1" smtClean="0">
                <a:latin typeface="Book Antiqua" panose="02040602050305030304" pitchFamily="18" charset="0"/>
              </a:rPr>
              <a:t>Math</a:t>
            </a:r>
            <a:r>
              <a:rPr lang="cs-CZ" sz="1300" b="0" i="1" dirty="0" smtClean="0">
                <a:latin typeface="Book Antiqua" panose="02040602050305030304" pitchFamily="18" charset="0"/>
              </a:rPr>
              <a:t>. </a:t>
            </a:r>
            <a:r>
              <a:rPr lang="cs-CZ" sz="1300" b="0" i="1" dirty="0" err="1" smtClean="0">
                <a:latin typeface="Book Antiqua" panose="02040602050305030304" pitchFamily="18" charset="0"/>
              </a:rPr>
              <a:t>Anal</a:t>
            </a:r>
            <a:r>
              <a:rPr lang="cs-CZ" sz="1300" b="0" i="1" dirty="0" smtClean="0">
                <a:latin typeface="Book Antiqua" panose="02040602050305030304" pitchFamily="18" charset="0"/>
              </a:rPr>
              <a:t>. </a:t>
            </a:r>
            <a:r>
              <a:rPr lang="cs-CZ" sz="1300" b="0" i="1" dirty="0" err="1" smtClean="0">
                <a:latin typeface="Book Antiqua" panose="02040602050305030304" pitchFamily="18" charset="0"/>
              </a:rPr>
              <a:t>Appl</a:t>
            </a:r>
            <a:r>
              <a:rPr lang="en-GB" sz="1300" b="0" i="1" dirty="0" smtClean="0">
                <a:latin typeface="Book Antiqua" panose="02040602050305030304" pitchFamily="18" charset="0"/>
              </a:rPr>
              <a:t>. </a:t>
            </a:r>
            <a:r>
              <a:rPr lang="cs-CZ" sz="1300" dirty="0" smtClean="0">
                <a:latin typeface="Book Antiqua" panose="02040602050305030304" pitchFamily="18" charset="0"/>
              </a:rPr>
              <a:t>348</a:t>
            </a:r>
            <a:r>
              <a:rPr lang="en-GB" sz="1300" b="0" dirty="0" smtClean="0">
                <a:latin typeface="Book Antiqua" panose="02040602050305030304" pitchFamily="18" charset="0"/>
              </a:rPr>
              <a:t>, </a:t>
            </a:r>
            <a:r>
              <a:rPr lang="cs-CZ" sz="1300" b="0" dirty="0" smtClean="0">
                <a:latin typeface="Book Antiqua" panose="02040602050305030304" pitchFamily="18" charset="0"/>
              </a:rPr>
              <a:t>530</a:t>
            </a:r>
            <a:r>
              <a:rPr lang="en-GB" sz="1300" b="0" dirty="0" smtClean="0">
                <a:latin typeface="Book Antiqua" panose="02040602050305030304" pitchFamily="18" charset="0"/>
              </a:rPr>
              <a:t> (</a:t>
            </a:r>
            <a:r>
              <a:rPr lang="cs-CZ" sz="1300" b="0" dirty="0" smtClean="0">
                <a:latin typeface="Book Antiqua" panose="02040602050305030304" pitchFamily="18" charset="0"/>
              </a:rPr>
              <a:t>2008</a:t>
            </a:r>
            <a:r>
              <a:rPr lang="en-GB" sz="1300" b="0" dirty="0" smtClean="0">
                <a:latin typeface="Book Antiqua" panose="02040602050305030304" pitchFamily="18" charset="0"/>
              </a:rPr>
              <a:t>)</a:t>
            </a:r>
            <a:endParaRPr lang="cs-CZ" sz="1300" b="0" dirty="0" smtClean="0">
              <a:latin typeface="Book Antiqua" panose="02040602050305030304" pitchFamily="18" charset="0"/>
            </a:endParaRPr>
          </a:p>
          <a:p>
            <a:pPr algn="r" eaLnBrk="1" hangingPunct="1">
              <a:spcAft>
                <a:spcPts val="100"/>
              </a:spcAft>
            </a:pPr>
            <a:r>
              <a:rPr lang="cs-CZ" sz="1300" b="0" dirty="0">
                <a:latin typeface="Book Antiqua" panose="02040602050305030304" pitchFamily="18" charset="0"/>
              </a:rPr>
              <a:t>M. Kastner</a:t>
            </a:r>
            <a:r>
              <a:rPr lang="en-GB" sz="1300" b="0" dirty="0">
                <a:latin typeface="Book Antiqua" panose="02040602050305030304" pitchFamily="18" charset="0"/>
              </a:rPr>
              <a:t>, </a:t>
            </a:r>
            <a:r>
              <a:rPr lang="cs-CZ" sz="1300" b="0" i="1" dirty="0" err="1">
                <a:latin typeface="Book Antiqua" panose="02040602050305030304" pitchFamily="18" charset="0"/>
              </a:rPr>
              <a:t>Rev</a:t>
            </a:r>
            <a:r>
              <a:rPr lang="cs-CZ" sz="1300" b="0" i="1" dirty="0">
                <a:latin typeface="Book Antiqua" panose="02040602050305030304" pitchFamily="18" charset="0"/>
              </a:rPr>
              <a:t>. </a:t>
            </a:r>
            <a:r>
              <a:rPr lang="cs-CZ" sz="1300" b="0" i="1" dirty="0" err="1">
                <a:latin typeface="Book Antiqua" panose="02040602050305030304" pitchFamily="18" charset="0"/>
              </a:rPr>
              <a:t>Mod</a:t>
            </a:r>
            <a:r>
              <a:rPr lang="cs-CZ" sz="1300" b="0" i="1" dirty="0">
                <a:latin typeface="Book Antiqua" panose="02040602050305030304" pitchFamily="18" charset="0"/>
              </a:rPr>
              <a:t>. </a:t>
            </a:r>
            <a:r>
              <a:rPr lang="cs-CZ" sz="1300" b="0" i="1" dirty="0" err="1">
                <a:latin typeface="Book Antiqua" panose="02040602050305030304" pitchFamily="18" charset="0"/>
              </a:rPr>
              <a:t>Phys</a:t>
            </a:r>
            <a:r>
              <a:rPr lang="cs-CZ" sz="1300" b="0" i="1" dirty="0">
                <a:latin typeface="Book Antiqua" panose="02040602050305030304" pitchFamily="18" charset="0"/>
              </a:rPr>
              <a:t>.</a:t>
            </a:r>
            <a:r>
              <a:rPr lang="en-GB" sz="1300" b="0" i="1" dirty="0">
                <a:latin typeface="Book Antiqua" panose="02040602050305030304" pitchFamily="18" charset="0"/>
              </a:rPr>
              <a:t> </a:t>
            </a:r>
            <a:r>
              <a:rPr lang="cs-CZ" sz="1300" dirty="0">
                <a:latin typeface="Book Antiqua" panose="02040602050305030304" pitchFamily="18" charset="0"/>
              </a:rPr>
              <a:t>80</a:t>
            </a:r>
            <a:r>
              <a:rPr lang="en-GB" sz="1300" b="0" dirty="0">
                <a:latin typeface="Book Antiqua" panose="02040602050305030304" pitchFamily="18" charset="0"/>
              </a:rPr>
              <a:t>, </a:t>
            </a:r>
            <a:r>
              <a:rPr lang="cs-CZ" sz="1300" b="0" dirty="0">
                <a:latin typeface="Book Antiqua" panose="02040602050305030304" pitchFamily="18" charset="0"/>
              </a:rPr>
              <a:t>167 </a:t>
            </a:r>
            <a:r>
              <a:rPr lang="en-GB" sz="1300" b="0" dirty="0">
                <a:latin typeface="Book Antiqua" panose="02040602050305030304" pitchFamily="18" charset="0"/>
              </a:rPr>
              <a:t>(</a:t>
            </a:r>
            <a:r>
              <a:rPr lang="cs-CZ" sz="1300" b="0" dirty="0">
                <a:latin typeface="Book Antiqua" panose="02040602050305030304" pitchFamily="18" charset="0"/>
              </a:rPr>
              <a:t>2008</a:t>
            </a:r>
            <a:r>
              <a:rPr lang="cs-CZ" sz="1300" b="0" dirty="0" smtClean="0">
                <a:latin typeface="Book Antiqua" panose="02040602050305030304" pitchFamily="18" charset="0"/>
              </a:rPr>
              <a:t>)</a:t>
            </a:r>
            <a:endParaRPr lang="cs-CZ" sz="1300" b="0" dirty="0">
              <a:latin typeface="Book Antiqua" panose="02040602050305030304" pitchFamily="18" charset="0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791016" y="4762043"/>
            <a:ext cx="3360408" cy="1220870"/>
            <a:chOff x="791016" y="4762043"/>
            <a:chExt cx="3360408" cy="1220870"/>
          </a:xfrm>
        </p:grpSpPr>
        <p:pic>
          <p:nvPicPr>
            <p:cNvPr id="86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9378" y="5759552"/>
              <a:ext cx="1770221" cy="223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463" y="5136397"/>
              <a:ext cx="2366961" cy="65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TextovéPole 87"/>
            <p:cNvSpPr txBox="1"/>
            <p:nvPr/>
          </p:nvSpPr>
          <p:spPr>
            <a:xfrm>
              <a:off x="791016" y="4762043"/>
              <a:ext cx="27699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rgbClr val="0000B4"/>
                  </a:solidFill>
                  <a:latin typeface="Trebuchet MS" pitchFamily="34" charset="0"/>
                </a:rPr>
                <a:t>Numerical approximation</a:t>
              </a:r>
              <a:endParaRPr lang="cs-CZ" sz="1600" dirty="0" smtClean="0">
                <a:solidFill>
                  <a:srgbClr val="0000B4"/>
                </a:solidFill>
                <a:latin typeface="Trebuchet MS" pitchFamily="34" charset="0"/>
              </a:endParaRPr>
            </a:p>
          </p:txBody>
        </p:sp>
      </p:grpSp>
      <p:sp>
        <p:nvSpPr>
          <p:cNvPr id="90" name="Ovál 89"/>
          <p:cNvSpPr/>
          <p:nvPr/>
        </p:nvSpPr>
        <p:spPr>
          <a:xfrm>
            <a:off x="6294347" y="873819"/>
            <a:ext cx="759854" cy="549296"/>
          </a:xfrm>
          <a:prstGeom prst="ellipse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703215" y="1448221"/>
            <a:ext cx="3365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339933"/>
                </a:solidFill>
                <a:latin typeface="Trebuchet MS" pitchFamily="34" charset="0"/>
              </a:rPr>
              <a:t>oscillatory component</a:t>
            </a:r>
          </a:p>
          <a:p>
            <a:pPr algn="ctr"/>
            <a:r>
              <a:rPr lang="en-GB" sz="1400" dirty="0" smtClean="0">
                <a:latin typeface="Trebuchet MS" pitchFamily="34" charset="0"/>
              </a:rPr>
              <a:t>(</a:t>
            </a:r>
            <a:r>
              <a:rPr lang="cs-CZ" sz="1400" dirty="0" err="1" smtClean="0">
                <a:latin typeface="Trebuchet MS" pitchFamily="34" charset="0"/>
              </a:rPr>
              <a:t>semiclassically</a:t>
            </a:r>
            <a:r>
              <a:rPr lang="cs-CZ" sz="1400" dirty="0" smtClean="0">
                <a:latin typeface="Trebuchet MS" pitchFamily="34" charset="0"/>
              </a:rPr>
              <a:t> </a:t>
            </a:r>
            <a:r>
              <a:rPr lang="cs-CZ" sz="1400" dirty="0" err="1" smtClean="0">
                <a:latin typeface="Trebuchet MS" pitchFamily="34" charset="0"/>
              </a:rPr>
              <a:t>given</a:t>
            </a:r>
            <a:r>
              <a:rPr lang="cs-CZ" sz="1400" dirty="0" smtClean="0">
                <a:latin typeface="Trebuchet MS" pitchFamily="34" charset="0"/>
              </a:rPr>
              <a:t> by </a:t>
            </a:r>
            <a:r>
              <a:rPr lang="en-GB" sz="1400" dirty="0" smtClean="0">
                <a:latin typeface="Trebuchet MS" pitchFamily="34" charset="0"/>
              </a:rPr>
              <a:t>the </a:t>
            </a:r>
            <a:r>
              <a:rPr lang="cs-CZ" sz="1400" dirty="0" err="1" smtClean="0">
                <a:latin typeface="Trebuchet MS" pitchFamily="34" charset="0"/>
              </a:rPr>
              <a:t>Gutzwiller</a:t>
            </a:r>
            <a:r>
              <a:rPr lang="cs-CZ" sz="1400" dirty="0" smtClean="0">
                <a:latin typeface="Trebuchet MS" pitchFamily="34" charset="0"/>
              </a:rPr>
              <a:t> </a:t>
            </a:r>
            <a:r>
              <a:rPr lang="cs-CZ" sz="1400" dirty="0" err="1" smtClean="0">
                <a:latin typeface="Trebuchet MS" pitchFamily="34" charset="0"/>
              </a:rPr>
              <a:t>trace</a:t>
            </a:r>
            <a:r>
              <a:rPr lang="cs-CZ" sz="1400" dirty="0" smtClean="0">
                <a:latin typeface="Trebuchet MS" pitchFamily="34" charset="0"/>
              </a:rPr>
              <a:t> </a:t>
            </a:r>
            <a:r>
              <a:rPr lang="cs-CZ" sz="1400" dirty="0" err="1" smtClean="0">
                <a:latin typeface="Trebuchet MS" pitchFamily="34" charset="0"/>
              </a:rPr>
              <a:t>formula</a:t>
            </a:r>
            <a:r>
              <a:rPr lang="en-GB" sz="1400" dirty="0" smtClean="0">
                <a:latin typeface="Trebuchet MS" pitchFamily="34" charset="0"/>
              </a:rPr>
              <a:t>; not relevant here in the infinite-size limit)</a:t>
            </a:r>
            <a:endParaRPr lang="cs-CZ" sz="1400" dirty="0" smtClean="0">
              <a:latin typeface="Trebuchet MS" pitchFamily="34" charset="0"/>
            </a:endParaRPr>
          </a:p>
        </p:txBody>
      </p:sp>
      <p:pic>
        <p:nvPicPr>
          <p:cNvPr id="93" name="Picture 3" descr="D:\Pavel\Desktop\Spectru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353" y="1511061"/>
            <a:ext cx="2381583" cy="47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Skupina 1"/>
          <p:cNvGrpSpPr/>
          <p:nvPr/>
        </p:nvGrpSpPr>
        <p:grpSpPr>
          <a:xfrm>
            <a:off x="3173512" y="2682723"/>
            <a:ext cx="2529220" cy="887404"/>
            <a:chOff x="3182939" y="2673296"/>
            <a:chExt cx="2529220" cy="887404"/>
          </a:xfrm>
        </p:grpSpPr>
        <p:pic>
          <p:nvPicPr>
            <p:cNvPr id="94" name="Picture 5" descr="D:\Pavel\Desktop\LD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197359" y="2673296"/>
              <a:ext cx="2514800" cy="790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bdélník 14"/>
            <p:cNvSpPr/>
            <p:nvPr/>
          </p:nvSpPr>
          <p:spPr>
            <a:xfrm rot="21007889">
              <a:off x="3182939" y="3292289"/>
              <a:ext cx="753415" cy="268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2" name="Line 10"/>
          <p:cNvSpPr>
            <a:spLocks noChangeShapeType="1"/>
          </p:cNvSpPr>
          <p:nvPr/>
        </p:nvSpPr>
        <p:spPr bwMode="auto">
          <a:xfrm flipH="1">
            <a:off x="5688331" y="1423115"/>
            <a:ext cx="0" cy="2273122"/>
          </a:xfrm>
          <a:prstGeom prst="line">
            <a:avLst/>
          </a:prstGeom>
          <a:noFill/>
          <a:ln w="25400">
            <a:solidFill>
              <a:srgbClr val="0000B4"/>
            </a:solidFill>
            <a:round/>
            <a:headEnd type="oval" w="lg" len="lg"/>
            <a:tailEnd type="triangle" w="lg" len="lg"/>
          </a:ln>
        </p:spPr>
        <p:txBody>
          <a:bodyPr/>
          <a:lstStyle/>
          <a:p>
            <a:endParaRPr lang="cs-CZ">
              <a:solidFill>
                <a:srgbClr val="CC3300"/>
              </a:solidFill>
              <a:latin typeface="Trebuchet MS" pitchFamily="34" charset="0"/>
            </a:endParaRPr>
          </a:p>
        </p:txBody>
      </p:sp>
      <p:cxnSp>
        <p:nvCxnSpPr>
          <p:cNvPr id="20" name="Přímá spojnice 19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7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755576" y="1459299"/>
            <a:ext cx="4981198" cy="1672552"/>
            <a:chOff x="755576" y="1570072"/>
            <a:chExt cx="4981198" cy="1672552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054" y="2563827"/>
              <a:ext cx="461772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ovéPole 19"/>
            <p:cNvSpPr txBox="1"/>
            <p:nvPr/>
          </p:nvSpPr>
          <p:spPr>
            <a:xfrm>
              <a:off x="755576" y="1570072"/>
              <a:ext cx="1685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0000B4"/>
                  </a:solidFill>
                  <a:latin typeface="Trebuchet MS" pitchFamily="34" charset="0"/>
                </a:rPr>
                <a:t>Morse lemma</a:t>
              </a:r>
              <a:endParaRPr lang="cs-CZ" sz="2000" dirty="0" smtClean="0">
                <a:solidFill>
                  <a:srgbClr val="0000B4"/>
                </a:solidFill>
                <a:latin typeface="Trebuchet MS" pitchFamily="34" charset="0"/>
              </a:endParaRPr>
            </a:p>
          </p:txBody>
        </p:sp>
        <p:sp>
          <p:nvSpPr>
            <p:cNvPr id="33" name="Obdélník 32"/>
            <p:cNvSpPr/>
            <p:nvPr/>
          </p:nvSpPr>
          <p:spPr>
            <a:xfrm>
              <a:off x="762014" y="1941742"/>
              <a:ext cx="460203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cs-CZ" sz="1500" dirty="0" err="1" smtClean="0">
                  <a:latin typeface="Trebuchet MS" pitchFamily="34" charset="0"/>
                </a:rPr>
                <a:t>Approximation</a:t>
              </a:r>
              <a:r>
                <a:rPr lang="cs-CZ" sz="1500" dirty="0" smtClean="0">
                  <a:latin typeface="Trebuchet MS" pitchFamily="34" charset="0"/>
                </a:rPr>
                <a:t> </a:t>
              </a:r>
              <a:r>
                <a:rPr lang="cs-CZ" sz="1500" dirty="0" err="1" smtClean="0">
                  <a:latin typeface="Trebuchet MS" pitchFamily="34" charset="0"/>
                </a:rPr>
                <a:t>of</a:t>
              </a:r>
              <a:r>
                <a:rPr lang="cs-CZ" sz="1500" dirty="0" smtClean="0">
                  <a:latin typeface="Trebuchet MS" pitchFamily="34" charset="0"/>
                </a:rPr>
                <a:t> </a:t>
              </a:r>
              <a:r>
                <a:rPr lang="cs-CZ" sz="1500" dirty="0" err="1" smtClean="0">
                  <a:latin typeface="Trebuchet MS" pitchFamily="34" charset="0"/>
                </a:rPr>
                <a:t>the</a:t>
              </a:r>
              <a:r>
                <a:rPr lang="cs-CZ" sz="1500" dirty="0">
                  <a:latin typeface="Trebuchet MS" pitchFamily="34" charset="0"/>
                </a:rPr>
                <a:t> </a:t>
              </a:r>
              <a:r>
                <a:rPr lang="cs-CZ" sz="1500" dirty="0" err="1" smtClean="0">
                  <a:latin typeface="Trebuchet MS" pitchFamily="34" charset="0"/>
                </a:rPr>
                <a:t>Hamiltonian</a:t>
              </a:r>
              <a:r>
                <a:rPr lang="en-GB" sz="1500" dirty="0" smtClean="0">
                  <a:latin typeface="Trebuchet MS" pitchFamily="34" charset="0"/>
                </a:rPr>
                <a:t> </a:t>
              </a:r>
              <a:r>
                <a:rPr lang="cs-CZ" sz="1500" dirty="0" err="1">
                  <a:latin typeface="Trebuchet MS" pitchFamily="34" charset="0"/>
                </a:rPr>
                <a:t>with</a:t>
              </a:r>
              <a:r>
                <a:rPr lang="cs-CZ" sz="1500" dirty="0">
                  <a:latin typeface="Trebuchet MS" pitchFamily="34" charset="0"/>
                </a:rPr>
                <a:t> </a:t>
              </a:r>
              <a:r>
                <a:rPr lang="en-GB" sz="1500" dirty="0" smtClean="0">
                  <a:latin typeface="Trebuchet MS" pitchFamily="34" charset="0"/>
                </a:rPr>
                <a:t>a </a:t>
              </a:r>
              <a:r>
                <a:rPr lang="cs-CZ" sz="1500" dirty="0" err="1" smtClean="0">
                  <a:latin typeface="Trebuchet MS" pitchFamily="34" charset="0"/>
                </a:rPr>
                <a:t>quadratic</a:t>
              </a:r>
              <a:r>
                <a:rPr lang="cs-CZ" sz="1500" dirty="0" smtClean="0">
                  <a:latin typeface="Trebuchet MS" pitchFamily="34" charset="0"/>
                </a:rPr>
                <a:t> </a:t>
              </a:r>
              <a:r>
                <a:rPr lang="cs-CZ" sz="1500" dirty="0" err="1" smtClean="0">
                  <a:latin typeface="Trebuchet MS" pitchFamily="34" charset="0"/>
                </a:rPr>
                <a:t>function</a:t>
              </a:r>
              <a:r>
                <a:rPr lang="en-GB" sz="1500" dirty="0">
                  <a:latin typeface="Trebuchet MS" pitchFamily="34" charset="0"/>
                </a:rPr>
                <a:t> </a:t>
              </a:r>
              <a:r>
                <a:rPr lang="en-GB" sz="1500" dirty="0" smtClean="0">
                  <a:latin typeface="Trebuchet MS" pitchFamily="34" charset="0"/>
                </a:rPr>
                <a:t>in the vicinity of </a:t>
              </a:r>
              <a:r>
                <a:rPr lang="en-GB" sz="1500" b="1" i="1" dirty="0" smtClean="0">
                  <a:latin typeface="Trebuchet MS" pitchFamily="34" charset="0"/>
                </a:rPr>
                <a:t>w</a:t>
              </a:r>
              <a:endParaRPr lang="cs-CZ" sz="1500" b="1" i="1" dirty="0">
                <a:latin typeface="Trebuchet MS" pitchFamily="34" charset="0"/>
              </a:endParaRPr>
            </a:p>
          </p:txBody>
        </p:sp>
        <p:sp>
          <p:nvSpPr>
            <p:cNvPr id="31" name="Ovál 30"/>
            <p:cNvSpPr/>
            <p:nvPr/>
          </p:nvSpPr>
          <p:spPr>
            <a:xfrm>
              <a:off x="3160612" y="2702803"/>
              <a:ext cx="174244" cy="165735"/>
            </a:xfrm>
            <a:prstGeom prst="ellipse">
              <a:avLst/>
            </a:prstGeom>
            <a:noFill/>
            <a:ln>
              <a:solidFill>
                <a:srgbClr val="FF0000">
                  <a:alpha val="7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FF0000"/>
                </a:solidFill>
              </a:endParaRPr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1887394" y="2919459"/>
              <a:ext cx="285147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500" b="1" dirty="0" smtClean="0">
                  <a:solidFill>
                    <a:srgbClr val="FF0000"/>
                  </a:solidFill>
                  <a:latin typeface="Trebuchet MS" pitchFamily="34" charset="0"/>
                </a:rPr>
                <a:t>index</a:t>
              </a:r>
              <a:r>
                <a:rPr lang="cs-CZ" sz="1500" dirty="0" smtClean="0">
                  <a:solidFill>
                    <a:srgbClr val="FF0000"/>
                  </a:solidFill>
                  <a:latin typeface="Trebuchet MS" pitchFamily="34" charset="0"/>
                </a:rPr>
                <a:t> </a:t>
              </a:r>
              <a:r>
                <a:rPr lang="en-GB" sz="1500" b="1" i="1" dirty="0" smtClean="0">
                  <a:solidFill>
                    <a:srgbClr val="FF0000"/>
                  </a:solidFill>
                  <a:latin typeface="Trebuchet MS" pitchFamily="34" charset="0"/>
                </a:rPr>
                <a:t>r</a:t>
              </a:r>
              <a:r>
                <a:rPr lang="en-GB" sz="1500" dirty="0" smtClean="0">
                  <a:solidFill>
                    <a:srgbClr val="FF0000"/>
                  </a:solidFill>
                  <a:latin typeface="Trebuchet MS" pitchFamily="34" charset="0"/>
                </a:rPr>
                <a:t> of the stationary point</a:t>
              </a:r>
              <a:endParaRPr lang="cs-CZ" sz="1500" dirty="0" smtClean="0">
                <a:solidFill>
                  <a:srgbClr val="FF0000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5992425" y="1955605"/>
            <a:ext cx="2118998" cy="2357077"/>
            <a:chOff x="6066050" y="1295049"/>
            <a:chExt cx="2118998" cy="2357077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0000" y="1295049"/>
              <a:ext cx="1765258" cy="188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6" name="Přímá spojnice se šipkou 65"/>
            <p:cNvCxnSpPr/>
            <p:nvPr/>
          </p:nvCxnSpPr>
          <p:spPr>
            <a:xfrm flipV="1">
              <a:off x="6204447" y="2327837"/>
              <a:ext cx="0" cy="110982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se šipkou 66"/>
            <p:cNvCxnSpPr/>
            <p:nvPr/>
          </p:nvCxnSpPr>
          <p:spPr>
            <a:xfrm flipV="1">
              <a:off x="6212476" y="3223825"/>
              <a:ext cx="195049" cy="20561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Přímá spojnice se šipkou 67"/>
            <p:cNvCxnSpPr/>
            <p:nvPr/>
          </p:nvCxnSpPr>
          <p:spPr>
            <a:xfrm>
              <a:off x="6204447" y="3437663"/>
              <a:ext cx="68868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ovéPole 68"/>
            <p:cNvSpPr txBox="1"/>
            <p:nvPr/>
          </p:nvSpPr>
          <p:spPr>
            <a:xfrm>
              <a:off x="6066050" y="2055776"/>
              <a:ext cx="2808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 smtClean="0">
                  <a:latin typeface="Trebuchet MS" pitchFamily="34" charset="0"/>
                </a:rPr>
                <a:t>E</a:t>
              </a:r>
              <a:endParaRPr lang="cs-CZ" sz="1400" i="1" dirty="0" smtClean="0">
                <a:latin typeface="Trebuchet MS" pitchFamily="34" charset="0"/>
              </a:endParaRPr>
            </a:p>
          </p:txBody>
        </p:sp>
        <p:sp>
          <p:nvSpPr>
            <p:cNvPr id="70" name="TextovéPole 69"/>
            <p:cNvSpPr txBox="1"/>
            <p:nvPr/>
          </p:nvSpPr>
          <p:spPr>
            <a:xfrm>
              <a:off x="6321862" y="2979266"/>
              <a:ext cx="431039" cy="398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 smtClean="0">
                  <a:latin typeface="Trebuchet MS" pitchFamily="34" charset="0"/>
                </a:rPr>
                <a:t>x</a:t>
              </a:r>
              <a:r>
                <a:rPr lang="en-GB" sz="1400" baseline="-25000" dirty="0" smtClean="0">
                  <a:latin typeface="Trebuchet MS" pitchFamily="34" charset="0"/>
                </a:rPr>
                <a:t>2</a:t>
              </a:r>
              <a:endParaRPr lang="cs-CZ" sz="1400" baseline="-25000" dirty="0" smtClean="0">
                <a:latin typeface="Trebuchet MS" pitchFamily="34" charset="0"/>
              </a:endParaRPr>
            </a:p>
          </p:txBody>
        </p:sp>
        <p:grpSp>
          <p:nvGrpSpPr>
            <p:cNvPr id="5" name="Skupina 4"/>
            <p:cNvGrpSpPr/>
            <p:nvPr/>
          </p:nvGrpSpPr>
          <p:grpSpPr>
            <a:xfrm>
              <a:off x="6833348" y="2576260"/>
              <a:ext cx="1351700" cy="1075866"/>
              <a:chOff x="6585698" y="2823910"/>
              <a:chExt cx="1351700" cy="1075866"/>
            </a:xfrm>
          </p:grpSpPr>
          <p:sp>
            <p:nvSpPr>
              <p:cNvPr id="71" name="TextovéPole 70"/>
              <p:cNvSpPr txBox="1"/>
              <p:nvPr/>
            </p:nvSpPr>
            <p:spPr>
              <a:xfrm>
                <a:off x="6585698" y="3501143"/>
                <a:ext cx="431039" cy="398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i="1" dirty="0" smtClean="0">
                    <a:latin typeface="Trebuchet MS" pitchFamily="34" charset="0"/>
                  </a:rPr>
                  <a:t>x</a:t>
                </a:r>
                <a:r>
                  <a:rPr lang="en-GB" sz="1400" baseline="-25000" dirty="0" smtClean="0">
                    <a:latin typeface="Trebuchet MS" pitchFamily="34" charset="0"/>
                  </a:rPr>
                  <a:t>1</a:t>
                </a:r>
                <a:endParaRPr lang="cs-CZ" sz="1400" baseline="-25000" dirty="0" smtClean="0">
                  <a:latin typeface="Trebuchet MS" pitchFamily="34" charset="0"/>
                </a:endParaRPr>
              </a:p>
            </p:txBody>
          </p:sp>
          <p:cxnSp>
            <p:nvCxnSpPr>
              <p:cNvPr id="72" name="Přímá spojnice se šipkou 71"/>
              <p:cNvCxnSpPr/>
              <p:nvPr/>
            </p:nvCxnSpPr>
            <p:spPr>
              <a:xfrm flipV="1">
                <a:off x="7152996" y="3294770"/>
                <a:ext cx="104150" cy="293947"/>
              </a:xfrm>
              <a:prstGeom prst="straightConnector1">
                <a:avLst/>
              </a:prstGeom>
              <a:ln w="12700">
                <a:solidFill>
                  <a:srgbClr val="0000B4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Přímá spojnice se šipkou 72"/>
              <p:cNvCxnSpPr/>
              <p:nvPr/>
            </p:nvCxnSpPr>
            <p:spPr>
              <a:xfrm>
                <a:off x="7150532" y="3581897"/>
                <a:ext cx="421018" cy="54393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Přímá spojnice se šipkou 73"/>
              <p:cNvCxnSpPr/>
              <p:nvPr/>
            </p:nvCxnSpPr>
            <p:spPr>
              <a:xfrm flipV="1">
                <a:off x="7152996" y="3085533"/>
                <a:ext cx="0" cy="49636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ovéPole 74"/>
              <p:cNvSpPr txBox="1"/>
              <p:nvPr/>
            </p:nvSpPr>
            <p:spPr>
              <a:xfrm>
                <a:off x="7003795" y="2823910"/>
                <a:ext cx="2632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i="1" dirty="0" smtClean="0">
                    <a:latin typeface="Symbol" panose="05050102010706020507" pitchFamily="18" charset="2"/>
                  </a:rPr>
                  <a:t>e</a:t>
                </a:r>
                <a:endParaRPr lang="cs-CZ" sz="1400" i="1" dirty="0" smtClean="0">
                  <a:latin typeface="Symbol" panose="05050102010706020507" pitchFamily="18" charset="2"/>
                </a:endParaRPr>
              </a:p>
            </p:txBody>
          </p:sp>
          <p:sp>
            <p:nvSpPr>
              <p:cNvPr id="76" name="TextovéPole 75"/>
              <p:cNvSpPr txBox="1"/>
              <p:nvPr/>
            </p:nvSpPr>
            <p:spPr>
              <a:xfrm>
                <a:off x="7508411" y="3461510"/>
                <a:ext cx="428987" cy="398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i="1" dirty="0" smtClean="0">
                    <a:solidFill>
                      <a:srgbClr val="FF0000"/>
                    </a:solidFill>
                    <a:latin typeface="Trebuchet MS" pitchFamily="34" charset="0"/>
                  </a:rPr>
                  <a:t>y</a:t>
                </a:r>
                <a:r>
                  <a:rPr lang="en-GB" sz="1400" baseline="-25000" dirty="0">
                    <a:solidFill>
                      <a:srgbClr val="FF0000"/>
                    </a:solidFill>
                    <a:latin typeface="Trebuchet MS" pitchFamily="34" charset="0"/>
                  </a:rPr>
                  <a:t>1</a:t>
                </a:r>
                <a:endParaRPr lang="cs-CZ" sz="1400" baseline="-25000" dirty="0" smtClean="0">
                  <a:solidFill>
                    <a:srgbClr val="FF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7" name="TextovéPole 76"/>
              <p:cNvSpPr txBox="1"/>
              <p:nvPr/>
            </p:nvSpPr>
            <p:spPr>
              <a:xfrm>
                <a:off x="7196454" y="3069330"/>
                <a:ext cx="428987" cy="398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i="1" dirty="0" smtClean="0">
                    <a:solidFill>
                      <a:srgbClr val="0000B4"/>
                    </a:solidFill>
                    <a:latin typeface="Trebuchet MS" pitchFamily="34" charset="0"/>
                  </a:rPr>
                  <a:t>y</a:t>
                </a:r>
                <a:r>
                  <a:rPr lang="en-GB" sz="1400" baseline="-25000" dirty="0" smtClean="0">
                    <a:solidFill>
                      <a:srgbClr val="0000B4"/>
                    </a:solidFill>
                    <a:latin typeface="Trebuchet MS" pitchFamily="34" charset="0"/>
                  </a:rPr>
                  <a:t>2</a:t>
                </a:r>
                <a:endParaRPr lang="cs-CZ" sz="1400" baseline="-25000" dirty="0" smtClean="0">
                  <a:solidFill>
                    <a:srgbClr val="0000B4"/>
                  </a:solidFill>
                  <a:latin typeface="Trebuchet MS" pitchFamily="34" charset="0"/>
                </a:endParaRPr>
              </a:p>
            </p:txBody>
          </p:sp>
        </p:grpSp>
        <p:grpSp>
          <p:nvGrpSpPr>
            <p:cNvPr id="4" name="Skupina 3"/>
            <p:cNvGrpSpPr/>
            <p:nvPr/>
          </p:nvGrpSpPr>
          <p:grpSpPr>
            <a:xfrm>
              <a:off x="7180935" y="1416435"/>
              <a:ext cx="929598" cy="1299474"/>
              <a:chOff x="7130135" y="2076835"/>
              <a:chExt cx="929598" cy="1299474"/>
            </a:xfrm>
          </p:grpSpPr>
          <p:pic>
            <p:nvPicPr>
              <p:cNvPr id="59" name="Picture 15" descr="D:\Pavel\Desktop\par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130135" y="2076835"/>
                <a:ext cx="929598" cy="12994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16" descr="D:\Pavel\Desktop\par1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8091" y="2187313"/>
                <a:ext cx="239083" cy="11400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ovéPole 5"/>
            <p:cNvSpPr txBox="1"/>
            <p:nvPr/>
          </p:nvSpPr>
          <p:spPr>
            <a:xfrm>
              <a:off x="7463600" y="2567514"/>
              <a:ext cx="355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 smtClean="0">
                  <a:solidFill>
                    <a:srgbClr val="339933"/>
                  </a:solidFill>
                  <a:latin typeface="Trebuchet MS" pitchFamily="34" charset="0"/>
                </a:rPr>
                <a:t>w</a:t>
              </a:r>
              <a:endParaRPr lang="cs-CZ" sz="1600" b="1" i="1" dirty="0" smtClean="0">
                <a:solidFill>
                  <a:srgbClr val="339933"/>
                </a:solidFill>
                <a:latin typeface="Trebuchet MS" pitchFamily="34" charset="0"/>
              </a:endParaRPr>
            </a:p>
          </p:txBody>
        </p:sp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757" y="829339"/>
            <a:ext cx="2366010" cy="43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033" y="929828"/>
            <a:ext cx="108966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" name="Obdélník 256"/>
          <p:cNvSpPr/>
          <p:nvPr/>
        </p:nvSpPr>
        <p:spPr>
          <a:xfrm>
            <a:off x="747880" y="213736"/>
            <a:ext cx="7984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en-GB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Level density: </a:t>
            </a:r>
            <a:r>
              <a:rPr lang="en-GB" sz="2600" i="1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Non</a:t>
            </a:r>
            <a:r>
              <a:rPr lang="en-GB" sz="26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degenerate stationary point </a:t>
            </a:r>
            <a:r>
              <a:rPr lang="en-GB" sz="2600" b="1" i="1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w</a:t>
            </a:r>
            <a:endParaRPr lang="cs-CZ" sz="2600" b="1" i="1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9" name="Přímá spojnice 38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Skupina 14"/>
          <p:cNvGrpSpPr/>
          <p:nvPr/>
        </p:nvGrpSpPr>
        <p:grpSpPr>
          <a:xfrm>
            <a:off x="682579" y="4787970"/>
            <a:ext cx="8097152" cy="1445654"/>
            <a:chOff x="682579" y="4787970"/>
            <a:chExt cx="8097152" cy="144565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5300" y="4787970"/>
              <a:ext cx="3569970" cy="659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861" y="5532584"/>
              <a:ext cx="6960870" cy="70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689018" y="4954697"/>
              <a:ext cx="696437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b="1" i="1" dirty="0" smtClean="0">
                  <a:latin typeface="Trebuchet MS" pitchFamily="34" charset="0"/>
                </a:rPr>
                <a:t>r</a:t>
              </a:r>
              <a:r>
                <a:rPr lang="en-GB" sz="1600" b="1" dirty="0" smtClean="0">
                  <a:latin typeface="Trebuchet MS" pitchFamily="34" charset="0"/>
                </a:rPr>
                <a:t> = 0</a:t>
              </a:r>
              <a:endParaRPr lang="cs-CZ" sz="1600" b="1" dirty="0" smtClean="0">
                <a:latin typeface="Trebuchet MS" pitchFamily="34" charset="0"/>
              </a:endParaRPr>
            </a:p>
          </p:txBody>
        </p:sp>
        <p:sp>
          <p:nvSpPr>
            <p:cNvPr id="80" name="TextovéPole 79"/>
            <p:cNvSpPr txBox="1"/>
            <p:nvPr/>
          </p:nvSpPr>
          <p:spPr>
            <a:xfrm>
              <a:off x="682579" y="5713827"/>
              <a:ext cx="702876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b="1" i="1" dirty="0" smtClean="0">
                  <a:latin typeface="Trebuchet MS" pitchFamily="34" charset="0"/>
                </a:rPr>
                <a:t>r</a:t>
              </a:r>
              <a:r>
                <a:rPr lang="en-GB" sz="1600" b="1" dirty="0" smtClean="0">
                  <a:latin typeface="Trebuchet MS" pitchFamily="34" charset="0"/>
                </a:rPr>
                <a:t> &gt; 0</a:t>
              </a:r>
              <a:endParaRPr lang="cs-CZ" sz="1600" b="1" dirty="0" smtClean="0">
                <a:latin typeface="Trebuchet MS" pitchFamily="34" charset="0"/>
              </a:endParaRP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9524" y="5003341"/>
              <a:ext cx="920799" cy="228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0" name="Přímá spojnice 39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6475166" y="1672467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Trebuchet MS" pitchFamily="34" charset="0"/>
              </a:rPr>
              <a:t>energy surface</a:t>
            </a:r>
            <a:endParaRPr lang="cs-CZ" sz="1400" dirty="0" smtClean="0">
              <a:latin typeface="Trebuchet MS" pitchFamily="34" charset="0"/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7350675" y="4121849"/>
            <a:ext cx="1558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Trebuchet MS" pitchFamily="34" charset="0"/>
              </a:rPr>
              <a:t>local coordinates</a:t>
            </a:r>
            <a:endParaRPr lang="cs-CZ" sz="1400" dirty="0" smtClean="0">
              <a:latin typeface="Trebuchet MS" pitchFamily="34" charset="0"/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2181267" y="3244358"/>
            <a:ext cx="3131192" cy="1339382"/>
            <a:chOff x="2181267" y="3244358"/>
            <a:chExt cx="3131192" cy="1339382"/>
          </a:xfrm>
        </p:grpSpPr>
        <p:sp>
          <p:nvSpPr>
            <p:cNvPr id="12" name="TextovéPole 11"/>
            <p:cNvSpPr txBox="1"/>
            <p:nvPr/>
          </p:nvSpPr>
          <p:spPr>
            <a:xfrm>
              <a:off x="3040544" y="3491191"/>
              <a:ext cx="22719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Trebuchet MS" pitchFamily="34" charset="0"/>
                </a:rPr>
                <a:t>local </a:t>
              </a:r>
              <a:r>
                <a:rPr lang="cs-CZ" sz="1600" dirty="0" err="1" smtClean="0">
                  <a:latin typeface="Trebuchet MS" pitchFamily="34" charset="0"/>
                </a:rPr>
                <a:t>volume</a:t>
              </a:r>
              <a:r>
                <a:rPr lang="en-GB" sz="1600" dirty="0" smtClean="0">
                  <a:latin typeface="Trebuchet MS" pitchFamily="34" charset="0"/>
                </a:rPr>
                <a:t> </a:t>
              </a:r>
              <a:r>
                <a:rPr lang="cs-CZ" sz="1600" dirty="0" err="1" smtClean="0">
                  <a:latin typeface="Trebuchet MS" pitchFamily="34" charset="0"/>
                </a:rPr>
                <a:t>integral</a:t>
              </a:r>
              <a:endParaRPr lang="cs-CZ" sz="1600" dirty="0" smtClean="0">
                <a:latin typeface="Trebuchet MS" pitchFamily="34" charset="0"/>
              </a:endParaRPr>
            </a:p>
          </p:txBody>
        </p:sp>
        <p:sp>
          <p:nvSpPr>
            <p:cNvPr id="79" name="Šipka dolů 78"/>
            <p:cNvSpPr/>
            <p:nvPr/>
          </p:nvSpPr>
          <p:spPr>
            <a:xfrm>
              <a:off x="2181267" y="3244358"/>
              <a:ext cx="520465" cy="1339382"/>
            </a:xfrm>
            <a:prstGeom prst="downArrow">
              <a:avLst/>
            </a:prstGeom>
            <a:solidFill>
              <a:srgbClr val="000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301" y="3847488"/>
              <a:ext cx="1788795" cy="42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Obdélník 10"/>
          <p:cNvSpPr/>
          <p:nvPr/>
        </p:nvSpPr>
        <p:spPr>
          <a:xfrm>
            <a:off x="2441499" y="6500222"/>
            <a:ext cx="631038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GB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P. </a:t>
            </a:r>
            <a:r>
              <a:rPr lang="en-GB" sz="13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Str</a:t>
            </a:r>
            <a:r>
              <a:rPr lang="cs-CZ" sz="13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ánský</a:t>
            </a:r>
            <a:r>
              <a:rPr lang="cs-CZ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P. Cejnar, </a:t>
            </a:r>
            <a:r>
              <a:rPr lang="cs-CZ" sz="1300" i="1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Phys</a:t>
            </a:r>
            <a:r>
              <a:rPr lang="cs-CZ" sz="1300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 </a:t>
            </a:r>
            <a:r>
              <a:rPr lang="cs-CZ" sz="1300" i="1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Lett</a:t>
            </a:r>
            <a:r>
              <a:rPr lang="cs-CZ" sz="1300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</a:t>
            </a:r>
            <a:r>
              <a:rPr lang="cs-CZ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cs-CZ" sz="1300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A380</a:t>
            </a:r>
            <a:r>
              <a:rPr lang="cs-CZ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2637 (2016)</a:t>
            </a:r>
            <a:endParaRPr lang="cs-CZ" sz="13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0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smtClean="0">
            <a:latin typeface="Trebuchet MS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2285</Words>
  <Application>Microsoft Office PowerPoint</Application>
  <PresentationFormat>Předvádění na obrazovce (4:3)</PresentationFormat>
  <Paragraphs>344</Paragraphs>
  <Slides>26</Slides>
  <Notes>19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2017-03-10T15:53:37Z</dcterms:created>
  <dcterms:modified xsi:type="dcterms:W3CDTF">2017-03-10T15:53:54Z</dcterms:modified>
</cp:coreProperties>
</file>