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48" r:id="rId1"/>
  </p:sldMasterIdLst>
  <p:notesMasterIdLst>
    <p:notesMasterId r:id="rId36"/>
  </p:notesMasterIdLst>
  <p:sldIdLst>
    <p:sldId id="256" r:id="rId2"/>
    <p:sldId id="335" r:id="rId3"/>
    <p:sldId id="295" r:id="rId4"/>
    <p:sldId id="318" r:id="rId5"/>
    <p:sldId id="301" r:id="rId6"/>
    <p:sldId id="332" r:id="rId7"/>
    <p:sldId id="320" r:id="rId8"/>
    <p:sldId id="321" r:id="rId9"/>
    <p:sldId id="296" r:id="rId10"/>
    <p:sldId id="298" r:id="rId11"/>
    <p:sldId id="262" r:id="rId12"/>
    <p:sldId id="333" r:id="rId13"/>
    <p:sldId id="263" r:id="rId14"/>
    <p:sldId id="264" r:id="rId15"/>
    <p:sldId id="265" r:id="rId16"/>
    <p:sldId id="266" r:id="rId17"/>
    <p:sldId id="299" r:id="rId18"/>
    <p:sldId id="300" r:id="rId19"/>
    <p:sldId id="270" r:id="rId20"/>
    <p:sldId id="334" r:id="rId21"/>
    <p:sldId id="281" r:id="rId22"/>
    <p:sldId id="288" r:id="rId23"/>
    <p:sldId id="324" r:id="rId24"/>
    <p:sldId id="326" r:id="rId25"/>
    <p:sldId id="297" r:id="rId26"/>
    <p:sldId id="328" r:id="rId27"/>
    <p:sldId id="329" r:id="rId28"/>
    <p:sldId id="330" r:id="rId29"/>
    <p:sldId id="331" r:id="rId30"/>
    <p:sldId id="315" r:id="rId31"/>
    <p:sldId id="317" r:id="rId32"/>
    <p:sldId id="293" r:id="rId33"/>
    <p:sldId id="282" r:id="rId34"/>
    <p:sldId id="286" r:id="rId35"/>
  </p:sldIdLst>
  <p:sldSz cx="9144000" cy="6858000" type="screen4x3"/>
  <p:notesSz cx="6858000" cy="9144000"/>
  <p:embeddedFontLst>
    <p:embeddedFont>
      <p:font typeface="Bookman Old Style" panose="02050604050505020204" pitchFamily="18" charset="0"/>
      <p:regular r:id="rId37"/>
      <p:bold r:id="rId38"/>
      <p:italic r:id="rId39"/>
      <p:boldItalic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Trebuchet MS" panose="020B0603020202020204" pitchFamily="34" charset="0"/>
      <p:regular r:id="rId45"/>
      <p:bold r:id="rId46"/>
      <p:italic r:id="rId47"/>
      <p:boldItalic r:id="rId48"/>
    </p:embeddedFont>
    <p:embeddedFont>
      <p:font typeface="Cambria Math" panose="02040503050406030204" pitchFamily="18" charset="0"/>
      <p:regular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B4"/>
    <a:srgbClr val="00FFFF"/>
    <a:srgbClr val="FF00FF"/>
    <a:srgbClr val="33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8144" autoAdjust="0"/>
    <p:restoredTop sz="87872" autoAdjust="0"/>
  </p:normalViewPr>
  <p:slideViewPr>
    <p:cSldViewPr snapToGrid="0">
      <p:cViewPr>
        <p:scale>
          <a:sx n="150" d="100"/>
          <a:sy n="150" d="100"/>
        </p:scale>
        <p:origin x="-242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B833A5-37D9-4D18-A449-0E10CB8BFADB}" type="datetimeFigureOut">
              <a:rPr lang="en-GB" smtClean="0"/>
              <a:t>21/09/2016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99C8E5-37EA-42EB-9C7F-E8D7F76D71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3778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9C8E5-37EA-42EB-9C7F-E8D7F76D711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71366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1B09C8-68C7-4AF5-A99D-C9C18645B5EC}" type="slidenum">
              <a:rPr lang="cs-CZ"/>
              <a:pPr/>
              <a:t>14</a:t>
            </a:fld>
            <a:endParaRPr lang="cs-CZ"/>
          </a:p>
        </p:txBody>
      </p:sp>
      <p:sp>
        <p:nvSpPr>
          <p:cNvPr id="291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1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3C08B5-FB0E-4564-A476-F41206534322}" type="slidenum">
              <a:rPr lang="cs-CZ"/>
              <a:pPr/>
              <a:t>15</a:t>
            </a:fld>
            <a:endParaRPr lang="cs-CZ"/>
          </a:p>
        </p:txBody>
      </p:sp>
      <p:sp>
        <p:nvSpPr>
          <p:cNvPr id="297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901947-597D-4DB5-B5AB-B83BCACEAE15}" type="slidenum">
              <a:rPr lang="cs-CZ"/>
              <a:pPr/>
              <a:t>16</a:t>
            </a:fld>
            <a:endParaRPr lang="cs-CZ"/>
          </a:p>
        </p:txBody>
      </p:sp>
      <p:sp>
        <p:nvSpPr>
          <p:cNvPr id="293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3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3167C9-1684-46E6-BC0C-C01A370E946C}" type="slidenum">
              <a:rPr lang="cs-CZ"/>
              <a:pPr/>
              <a:t>17</a:t>
            </a:fld>
            <a:endParaRPr lang="cs-CZ"/>
          </a:p>
        </p:txBody>
      </p:sp>
      <p:sp>
        <p:nvSpPr>
          <p:cNvPr id="315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5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1366AD-2084-4FAC-8E06-D4F5FF24910A}" type="slidenum">
              <a:rPr lang="cs-CZ"/>
              <a:pPr/>
              <a:t>18</a:t>
            </a:fld>
            <a:endParaRPr lang="cs-CZ"/>
          </a:p>
        </p:txBody>
      </p:sp>
      <p:sp>
        <p:nvSpPr>
          <p:cNvPr id="317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9C8E5-37EA-42EB-9C7F-E8D7F76D7112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95705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9C8E5-37EA-42EB-9C7F-E8D7F76D7112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95705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9C8E5-37EA-42EB-9C7F-E8D7F76D7112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53916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9C8E5-37EA-42EB-9C7F-E8D7F76D7112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53916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9C8E5-37EA-42EB-9C7F-E8D7F76D7112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34499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9C8E5-37EA-42EB-9C7F-E8D7F76D711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25065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9C8E5-37EA-42EB-9C7F-E8D7F76D7112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9249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0AC0985-2D34-4130-9AE7-5B5133C30001}" type="slidenum">
              <a:rPr lang="cs-CZ" altLang="cs-CZ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cs-CZ" altLang="cs-CZ" smtClean="0">
              <a:latin typeface="Arial" charset="0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2525" y="687388"/>
            <a:ext cx="4567238" cy="34258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1F03A82-92C9-4869-8434-8878F6F6FDD6}" type="slidenum">
              <a:rPr lang="cs-CZ" altLang="cs-CZ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cs-CZ" altLang="cs-CZ" smtClean="0">
              <a:latin typeface="Arial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2525" y="687388"/>
            <a:ext cx="4567238" cy="34258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588B09-4F42-4699-A8FF-AB0212560DF4}" type="slidenum">
              <a:rPr lang="cs-CZ" altLang="cs-CZ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cs-CZ" altLang="cs-CZ" smtClean="0">
              <a:latin typeface="Arial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2525" y="687388"/>
            <a:ext cx="4567238" cy="34258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B90FB7-9824-4BDF-84C8-D59B49F4BCA1}" type="slidenum">
              <a:rPr lang="cs-CZ" altLang="cs-CZ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cs-CZ" altLang="cs-CZ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87388"/>
            <a:ext cx="4565650" cy="34258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9C8E5-37EA-42EB-9C7F-E8D7F76D7112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10475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9C8E5-37EA-42EB-9C7F-E8D7F76D7112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37294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9C8E5-37EA-42EB-9C7F-E8D7F76D711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12724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9C8E5-37EA-42EB-9C7F-E8D7F76D711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93473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9C8E5-37EA-42EB-9C7F-E8D7F76D711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93473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9C8E5-37EA-42EB-9C7F-E8D7F76D7112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93473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9C8E5-37EA-42EB-9C7F-E8D7F76D7112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76173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9C8E5-37EA-42EB-9C7F-E8D7F76D7112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76173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0F9D9A-E16B-4336-9DFE-5F2D3207E99C}" type="slidenum">
              <a:rPr lang="cs-CZ"/>
              <a:pPr/>
              <a:t>13</a:t>
            </a:fld>
            <a:endParaRPr lang="cs-CZ"/>
          </a:p>
        </p:txBody>
      </p:sp>
      <p:sp>
        <p:nvSpPr>
          <p:cNvPr id="289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21/09/2016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625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21/09/2016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2206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21/09/2016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10540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1279525" y="685800"/>
            <a:ext cx="7086600" cy="54403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AC5C3B-638A-47A3-87D8-1F019A84F36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2558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21/09/2016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492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21/09/2016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75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21/09/2016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381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21/09/2016</a:t>
            </a:fld>
            <a:endParaRPr lang="en-GB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6158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21/09/2016</a:t>
            </a:fld>
            <a:endParaRPr lang="en-GB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1508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21/09/2016</a:t>
            </a:fld>
            <a:endParaRPr lang="en-GB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9646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21/09/2016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6142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21/09/2016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363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C0F09A-C508-42DC-8D78-A099E8F30A3D}" type="datetimeFigureOut">
              <a:rPr lang="en-GB" smtClean="0"/>
              <a:t>21/09/2016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1095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9.jpe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21.png"/><Relationship Id="rId4" Type="http://schemas.openxmlformats.org/officeDocument/2006/relationships/image" Target="../media/image6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4.gif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11" Type="http://schemas.openxmlformats.org/officeDocument/2006/relationships/image" Target="../media/image29.png"/><Relationship Id="rId10" Type="http://schemas.openxmlformats.org/officeDocument/2006/relationships/oleObject" Target="../embeddings/oleObject1.bin"/><Relationship Id="rId4" Type="http://schemas.openxmlformats.org/officeDocument/2006/relationships/image" Target="../media/image30.jpe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7" Type="http://schemas.openxmlformats.org/officeDocument/2006/relationships/image" Target="../media/image44.gi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gif"/><Relationship Id="rId5" Type="http://schemas.openxmlformats.org/officeDocument/2006/relationships/image" Target="../media/image42.gif"/><Relationship Id="rId4" Type="http://schemas.openxmlformats.org/officeDocument/2006/relationships/image" Target="../media/image41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gif"/><Relationship Id="rId3" Type="http://schemas.openxmlformats.org/officeDocument/2006/relationships/image" Target="../media/image46.png"/><Relationship Id="rId7" Type="http://schemas.openxmlformats.org/officeDocument/2006/relationships/image" Target="../media/image50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gif"/><Relationship Id="rId5" Type="http://schemas.openxmlformats.org/officeDocument/2006/relationships/image" Target="../media/image48.gif"/><Relationship Id="rId10" Type="http://schemas.openxmlformats.org/officeDocument/2006/relationships/image" Target="../media/image53.png"/><Relationship Id="rId4" Type="http://schemas.openxmlformats.org/officeDocument/2006/relationships/image" Target="../media/image47.wmf"/><Relationship Id="rId9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wmf"/><Relationship Id="rId5" Type="http://schemas.openxmlformats.org/officeDocument/2006/relationships/image" Target="../media/image52.png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4.w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png"/><Relationship Id="rId5" Type="http://schemas.openxmlformats.org/officeDocument/2006/relationships/image" Target="../media/image55.png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63.png"/><Relationship Id="rId3" Type="http://schemas.openxmlformats.org/officeDocument/2006/relationships/image" Target="../media/image56.gif"/><Relationship Id="rId7" Type="http://schemas.openxmlformats.org/officeDocument/2006/relationships/image" Target="../media/image60.png"/><Relationship Id="rId12" Type="http://schemas.openxmlformats.org/officeDocument/2006/relationships/image" Target="../media/image49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png"/><Relationship Id="rId11" Type="http://schemas.openxmlformats.org/officeDocument/2006/relationships/image" Target="../media/image62.png"/><Relationship Id="rId5" Type="http://schemas.openxmlformats.org/officeDocument/2006/relationships/image" Target="../media/image58.png"/><Relationship Id="rId10" Type="http://schemas.openxmlformats.org/officeDocument/2006/relationships/image" Target="../media/image61.gif"/><Relationship Id="rId4" Type="http://schemas.openxmlformats.org/officeDocument/2006/relationships/image" Target="../media/image57.png"/><Relationship Id="rId9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gif"/><Relationship Id="rId4" Type="http://schemas.openxmlformats.org/officeDocument/2006/relationships/hyperlink" Target="https://www.wolframalpha.com/input/?i=logistic+system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5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10" Type="http://schemas.openxmlformats.org/officeDocument/2006/relationships/image" Target="../media/image71.gif"/><Relationship Id="rId4" Type="http://schemas.openxmlformats.org/officeDocument/2006/relationships/hyperlink" Target="https://www.wolframalpha.com/input/?i=logistic+system" TargetMode="External"/><Relationship Id="rId9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gif"/><Relationship Id="rId5" Type="http://schemas.openxmlformats.org/officeDocument/2006/relationships/image" Target="../media/image75.jpeg"/><Relationship Id="rId4" Type="http://schemas.openxmlformats.org/officeDocument/2006/relationships/image" Target="../media/image7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Grp="1" noChangeArrowheads="1"/>
          </p:cNvSpPr>
          <p:nvPr/>
        </p:nvSpPr>
        <p:spPr bwMode="auto">
          <a:xfrm>
            <a:off x="1151341" y="266864"/>
            <a:ext cx="6769930" cy="664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Aft>
                <a:spcPts val="2400"/>
              </a:spcAft>
            </a:pPr>
            <a:r>
              <a:rPr lang="cs-CZ" sz="5000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F</a:t>
            </a:r>
            <a:r>
              <a:rPr lang="cs-CZ" sz="4200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YZIKÁLNÍ CHAOS:</a:t>
            </a:r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2083558" y="2483556"/>
            <a:ext cx="5160594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b="0" dirty="0">
                <a:latin typeface="Trebuchet MS" panose="020B0603020202020204" pitchFamily="34" charset="0"/>
              </a:rPr>
              <a:t>Pavel </a:t>
            </a:r>
            <a:r>
              <a:rPr lang="en-US" sz="2400" b="0" dirty="0" err="1">
                <a:latin typeface="Trebuchet MS" panose="020B0603020202020204" pitchFamily="34" charset="0"/>
              </a:rPr>
              <a:t>Str</a:t>
            </a:r>
            <a:r>
              <a:rPr lang="cs-CZ" sz="2400" b="0" dirty="0" err="1" smtClean="0">
                <a:latin typeface="Trebuchet MS" panose="020B0603020202020204" pitchFamily="34" charset="0"/>
              </a:rPr>
              <a:t>ánský</a:t>
            </a:r>
            <a:endParaRPr lang="cs-CZ" sz="2400" b="0" baseline="30000" dirty="0">
              <a:latin typeface="Trebuchet MS" panose="020B0603020202020204" pitchFamily="34" charset="0"/>
            </a:endParaRP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179511" y="6433590"/>
            <a:ext cx="699766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1400" b="0" smtClean="0">
                <a:latin typeface="Trebuchet MS" panose="020B0603020202020204" pitchFamily="34" charset="0"/>
              </a:rPr>
              <a:t>Science Café Nové Strašecí</a:t>
            </a:r>
            <a:endParaRPr lang="cs-CZ" sz="1400" b="0">
              <a:latin typeface="Trebuchet MS" panose="020B0603020202020204" pitchFamily="34" charset="0"/>
            </a:endParaRPr>
          </a:p>
        </p:txBody>
      </p:sp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7649832" y="6433591"/>
            <a:ext cx="124264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sz="1400" b="0" dirty="0" smtClean="0">
                <a:latin typeface="Trebuchet MS" panose="020B0603020202020204" pitchFamily="34" charset="0"/>
              </a:rPr>
              <a:t>20. září </a:t>
            </a:r>
            <a:r>
              <a:rPr lang="en-US" sz="1400" b="0" dirty="0" smtClean="0">
                <a:latin typeface="Trebuchet MS" panose="020B0603020202020204" pitchFamily="34" charset="0"/>
              </a:rPr>
              <a:t>201</a:t>
            </a:r>
            <a:r>
              <a:rPr lang="cs-CZ" sz="1400" b="0" dirty="0">
                <a:latin typeface="Trebuchet MS" panose="020B0603020202020204" pitchFamily="34" charset="0"/>
              </a:rPr>
              <a:t>6</a:t>
            </a: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509146" y="2893265"/>
            <a:ext cx="43381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1600" dirty="0" smtClean="0">
                <a:latin typeface="Courier New" pitchFamily="49" charset="0"/>
                <a:cs typeface="Courier New" pitchFamily="49" charset="0"/>
              </a:rPr>
              <a:t>www.pavelstransky.cz</a:t>
            </a:r>
            <a:endParaRPr lang="cs-CZ" sz="1600" baseline="30000" dirty="0"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18" name="Picture 5" descr="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52" y="3981832"/>
            <a:ext cx="182479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Skupina 4"/>
          <p:cNvGrpSpPr/>
          <p:nvPr/>
        </p:nvGrpSpPr>
        <p:grpSpPr>
          <a:xfrm>
            <a:off x="2680681" y="3431869"/>
            <a:ext cx="6289310" cy="2832984"/>
            <a:chOff x="2724733" y="3431869"/>
            <a:chExt cx="6289310" cy="2832984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4733" y="3431869"/>
              <a:ext cx="6064285" cy="2832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ext Box 9"/>
            <p:cNvSpPr txBox="1">
              <a:spLocks noChangeArrowheads="1"/>
            </p:cNvSpPr>
            <p:nvPr/>
          </p:nvSpPr>
          <p:spPr bwMode="auto">
            <a:xfrm>
              <a:off x="4111743" y="3498456"/>
              <a:ext cx="4902300" cy="6340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cs-CZ" sz="1600" dirty="0" smtClean="0">
                  <a:latin typeface="Trebuchet MS" panose="020B0603020202020204" pitchFamily="34" charset="0"/>
                </a:rPr>
                <a:t>Ústav částicové a jaderné fyziky</a:t>
              </a:r>
              <a:endParaRPr lang="en-GB" sz="1600" dirty="0" smtClean="0">
                <a:latin typeface="Trebuchet MS" panose="020B0603020202020204" pitchFamily="34" charset="0"/>
              </a:endParaRPr>
            </a:p>
            <a:p>
              <a:pPr eaLnBrk="1" hangingPunct="1">
                <a:spcBef>
                  <a:spcPct val="20000"/>
                </a:spcBef>
              </a:pPr>
              <a:r>
                <a:rPr lang="en-GB" sz="1600" b="0" dirty="0" err="1" smtClean="0">
                  <a:latin typeface="Trebuchet MS" panose="020B0603020202020204" pitchFamily="34" charset="0"/>
                </a:rPr>
                <a:t>Matematicko-fyzik</a:t>
              </a:r>
              <a:r>
                <a:rPr lang="cs-CZ" sz="1600" b="0" dirty="0" err="1" smtClean="0">
                  <a:latin typeface="Trebuchet MS" panose="020B0603020202020204" pitchFamily="34" charset="0"/>
                </a:rPr>
                <a:t>ální</a:t>
              </a:r>
              <a:r>
                <a:rPr lang="cs-CZ" sz="1600" b="0" dirty="0" smtClean="0">
                  <a:latin typeface="Trebuchet MS" panose="020B0603020202020204" pitchFamily="34" charset="0"/>
                </a:rPr>
                <a:t> fakulta Univerzity Karlovy</a:t>
              </a:r>
              <a:endParaRPr lang="cs-CZ" sz="1600" b="0" dirty="0">
                <a:latin typeface="Trebuchet MS" panose="020B0603020202020204" pitchFamily="34" charset="0"/>
              </a:endParaRPr>
            </a:p>
          </p:txBody>
        </p:sp>
      </p:grpSp>
      <p:sp>
        <p:nvSpPr>
          <p:cNvPr id="4" name="Obdélník 3"/>
          <p:cNvSpPr/>
          <p:nvPr/>
        </p:nvSpPr>
        <p:spPr>
          <a:xfrm>
            <a:off x="1145903" y="1137705"/>
            <a:ext cx="68706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cs-CZ" sz="3600" dirty="0">
                <a:solidFill>
                  <a:srgbClr val="C00000"/>
                </a:solidFill>
                <a:latin typeface="Trebuchet MS" panose="020B0603020202020204" pitchFamily="34" charset="0"/>
              </a:rPr>
              <a:t>OD MÁVNUTÍ MOTÝLÍCH KŘÍDEL K ROZPADU SLUNEČNÍ SOUSTAVY</a:t>
            </a:r>
          </a:p>
        </p:txBody>
      </p:sp>
    </p:spTree>
    <p:extLst>
      <p:ext uri="{BB962C8B-B14F-4D97-AF65-F5344CB8AC3E}">
        <p14:creationId xmlns:p14="http://schemas.microsoft.com/office/powerpoint/2010/main" val="4090054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ile:King Oscar II of Sweden in unifor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3758" y="974674"/>
            <a:ext cx="1184721" cy="1590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ovéPole 4"/>
          <p:cNvSpPr txBox="1"/>
          <p:nvPr/>
        </p:nvSpPr>
        <p:spPr>
          <a:xfrm>
            <a:off x="2555776" y="917719"/>
            <a:ext cx="6048672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cs-CZ" b="1" dirty="0" smtClean="0">
                <a:solidFill>
                  <a:srgbClr val="0000B4"/>
                </a:solidFill>
                <a:latin typeface="Trebuchet MS" pitchFamily="34" charset="0"/>
              </a:rPr>
              <a:t>1887 </a:t>
            </a:r>
          </a:p>
          <a:p>
            <a:pPr marL="285750" indent="-285750">
              <a:spcAft>
                <a:spcPts val="300"/>
              </a:spcAft>
              <a:buFontTx/>
              <a:buChar char="-"/>
            </a:pPr>
            <a:r>
              <a:rPr lang="cs-CZ" sz="1600" dirty="0" smtClean="0">
                <a:latin typeface="Trebuchet MS" pitchFamily="34" charset="0"/>
              </a:rPr>
              <a:t>švédský a norský král Oscar II </a:t>
            </a:r>
            <a:r>
              <a:rPr lang="cs-CZ" sz="1600" dirty="0">
                <a:latin typeface="Trebuchet MS" pitchFamily="34" charset="0"/>
              </a:rPr>
              <a:t>v</a:t>
            </a:r>
            <a:r>
              <a:rPr lang="cs-CZ" sz="1600" dirty="0" smtClean="0">
                <a:latin typeface="Trebuchet MS" pitchFamily="34" charset="0"/>
              </a:rPr>
              <a:t>yhlašuje u příležitosti svých 60. narozenin vědeckou soutěž s cílem nalezení obecného řešení systému mnoha těles v nebeské mechanice</a:t>
            </a:r>
            <a:endParaRPr lang="cs-CZ" sz="1600" dirty="0">
              <a:latin typeface="Trebuchet MS" pitchFamily="34" charset="0"/>
            </a:endParaRPr>
          </a:p>
          <a:p>
            <a:pPr marL="285750" indent="-285750">
              <a:spcAft>
                <a:spcPts val="300"/>
              </a:spcAft>
              <a:buFontTx/>
              <a:buChar char="-"/>
            </a:pPr>
            <a:r>
              <a:rPr lang="cs-CZ" sz="1600" dirty="0" smtClean="0">
                <a:latin typeface="Trebuchet MS" pitchFamily="34" charset="0"/>
              </a:rPr>
              <a:t>cena pro vítěze: </a:t>
            </a:r>
            <a:r>
              <a:rPr lang="cs-CZ" sz="1600" i="1" dirty="0" smtClean="0">
                <a:latin typeface="Trebuchet MS" pitchFamily="34" charset="0"/>
              </a:rPr>
              <a:t>zlatá medaile a 2500 zlatých korun</a:t>
            </a:r>
          </a:p>
        </p:txBody>
      </p:sp>
      <p:sp>
        <p:nvSpPr>
          <p:cNvPr id="10" name="Text Box 37"/>
          <p:cNvSpPr txBox="1">
            <a:spLocks noChangeArrowheads="1"/>
          </p:cNvSpPr>
          <p:nvPr/>
        </p:nvSpPr>
        <p:spPr bwMode="auto">
          <a:xfrm>
            <a:off x="597023" y="323945"/>
            <a:ext cx="807943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cs-CZ" sz="3200" u="sng" smtClean="0">
                <a:solidFill>
                  <a:srgbClr val="0000B4"/>
                </a:solidFill>
                <a:latin typeface="Trebuchet MS" pitchFamily="34" charset="0"/>
              </a:rPr>
              <a:t>Historie: </a:t>
            </a:r>
            <a:r>
              <a:rPr lang="cs-CZ" sz="2400" u="sng" smtClean="0">
                <a:solidFill>
                  <a:srgbClr val="0000B4"/>
                </a:solidFill>
                <a:latin typeface="Trebuchet MS" pitchFamily="34" charset="0"/>
              </a:rPr>
              <a:t>Problém více těles v nebeské mechanice</a:t>
            </a:r>
            <a:endParaRPr lang="cs-CZ" sz="2400" i="1" u="sng">
              <a:solidFill>
                <a:srgbClr val="0000B4"/>
              </a:solidFill>
              <a:latin typeface="Trebuchet MS" pitchFamily="34" charset="0"/>
            </a:endParaRPr>
          </a:p>
        </p:txBody>
      </p:sp>
      <p:cxnSp>
        <p:nvCxnSpPr>
          <p:cNvPr id="15" name="Přímá spojnice 14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Skupina 6"/>
          <p:cNvGrpSpPr/>
          <p:nvPr/>
        </p:nvGrpSpPr>
        <p:grpSpPr>
          <a:xfrm>
            <a:off x="875211" y="3037114"/>
            <a:ext cx="7863840" cy="3135085"/>
            <a:chOff x="875211" y="3037114"/>
            <a:chExt cx="7863840" cy="3135085"/>
          </a:xfrm>
        </p:grpSpPr>
        <p:sp>
          <p:nvSpPr>
            <p:cNvPr id="2" name="TextovéPole 1"/>
            <p:cNvSpPr txBox="1"/>
            <p:nvPr/>
          </p:nvSpPr>
          <p:spPr>
            <a:xfrm>
              <a:off x="1576245" y="3688101"/>
              <a:ext cx="6167855" cy="18928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cs-CZ" sz="2200" b="1" smtClean="0">
                  <a:solidFill>
                    <a:srgbClr val="0000B4"/>
                  </a:solidFill>
                  <a:latin typeface="Trebuchet MS" panose="020B0603020202020204" pitchFamily="34" charset="0"/>
                </a:rPr>
                <a:t>Soutěžní úloha:</a:t>
              </a:r>
            </a:p>
            <a:p>
              <a:pPr>
                <a:spcAft>
                  <a:spcPts val="600"/>
                </a:spcAft>
              </a:pPr>
              <a:r>
                <a:rPr lang="cs-CZ" smtClean="0">
                  <a:latin typeface="Trebuchet MS" panose="020B0603020202020204" pitchFamily="34" charset="0"/>
                </a:rPr>
                <a:t>Uvažujte soustavu libovolně mnoha hmotných bodů, které se navzájem přitahují podle Newtonova gravitačního zákona. Za předpokladu, že mezi hmotnými body nikdy nedojde ke srážce, zkuste naleznout souřadnice každého z nich ve tvaru </a:t>
              </a:r>
              <a:r>
                <a:rPr lang="cs-CZ" i="1" smtClean="0">
                  <a:latin typeface="Trebuchet MS" panose="020B0603020202020204" pitchFamily="34" charset="0"/>
                </a:rPr>
                <a:t>dobře se chovající</a:t>
              </a:r>
              <a:r>
                <a:rPr lang="en-US" i="1" err="1" smtClean="0">
                  <a:latin typeface="Trebuchet MS" panose="020B0603020202020204" pitchFamily="34" charset="0"/>
                </a:rPr>
                <a:t>ch</a:t>
              </a:r>
              <a:r>
                <a:rPr lang="cs-CZ" i="1" smtClean="0">
                  <a:latin typeface="Trebuchet MS" panose="020B0603020202020204" pitchFamily="34" charset="0"/>
                </a:rPr>
                <a:t> funkcí času</a:t>
              </a:r>
              <a:r>
                <a:rPr lang="cs-CZ" smtClean="0">
                  <a:latin typeface="Trebuchet MS" panose="020B0603020202020204" pitchFamily="34" charset="0"/>
                </a:rPr>
                <a:t>.</a:t>
              </a:r>
              <a:endParaRPr lang="cs-CZ">
                <a:latin typeface="Trebuchet MS" panose="020B0603020202020204" pitchFamily="34" charset="0"/>
              </a:endParaRPr>
            </a:p>
          </p:txBody>
        </p:sp>
        <p:sp>
          <p:nvSpPr>
            <p:cNvPr id="6" name="Obláček 5"/>
            <p:cNvSpPr/>
            <p:nvPr/>
          </p:nvSpPr>
          <p:spPr>
            <a:xfrm>
              <a:off x="875211" y="3037114"/>
              <a:ext cx="7863840" cy="3135085"/>
            </a:xfrm>
            <a:prstGeom prst="cloudCallout">
              <a:avLst>
                <a:gd name="adj1" fmla="val -36530"/>
                <a:gd name="adj2" fmla="val -93750"/>
              </a:avLst>
            </a:prstGeom>
            <a:noFill/>
            <a:ln>
              <a:solidFill>
                <a:srgbClr val="0000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17" name="Přímá spojnice 16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4964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ile:King Oscar II of Sweden in unifor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3758" y="974674"/>
            <a:ext cx="1184721" cy="1590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ovéPole 4"/>
          <p:cNvSpPr txBox="1"/>
          <p:nvPr/>
        </p:nvSpPr>
        <p:spPr>
          <a:xfrm>
            <a:off x="2555776" y="917719"/>
            <a:ext cx="6048672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cs-CZ" b="1" dirty="0" smtClean="0">
                <a:solidFill>
                  <a:srgbClr val="0000B4"/>
                </a:solidFill>
                <a:latin typeface="Trebuchet MS" pitchFamily="34" charset="0"/>
              </a:rPr>
              <a:t>1887 </a:t>
            </a:r>
          </a:p>
          <a:p>
            <a:pPr marL="285750" indent="-285750">
              <a:spcAft>
                <a:spcPts val="300"/>
              </a:spcAft>
              <a:buFontTx/>
              <a:buChar char="-"/>
            </a:pPr>
            <a:r>
              <a:rPr lang="cs-CZ" sz="1600" dirty="0" smtClean="0">
                <a:latin typeface="Trebuchet MS" pitchFamily="34" charset="0"/>
              </a:rPr>
              <a:t>švédský a norský král Oscar II vyhlašuje u příležitosti svých 60. narozenin vědeckou soutěž s cílem nalezení obecného řešení systému mnoha těles v nebeské mechanice</a:t>
            </a:r>
            <a:endParaRPr lang="cs-CZ" sz="1600" dirty="0">
              <a:latin typeface="Trebuchet MS" pitchFamily="34" charset="0"/>
            </a:endParaRPr>
          </a:p>
          <a:p>
            <a:pPr marL="285750" indent="-285750">
              <a:spcAft>
                <a:spcPts val="300"/>
              </a:spcAft>
              <a:buFontTx/>
              <a:buChar char="-"/>
            </a:pPr>
            <a:r>
              <a:rPr lang="cs-CZ" sz="1600" dirty="0" smtClean="0">
                <a:latin typeface="Trebuchet MS" pitchFamily="34" charset="0"/>
              </a:rPr>
              <a:t>cena pro vítěze: </a:t>
            </a:r>
            <a:r>
              <a:rPr lang="cs-CZ" sz="1600" i="1" dirty="0" smtClean="0">
                <a:latin typeface="Trebuchet MS" pitchFamily="34" charset="0"/>
              </a:rPr>
              <a:t>zlatá medaile a 2500 zlatých korun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2555776" y="2520186"/>
            <a:ext cx="570836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cs-CZ" b="1" smtClean="0">
                <a:solidFill>
                  <a:srgbClr val="0000B4"/>
                </a:solidFill>
                <a:latin typeface="Trebuchet MS" pitchFamily="34" charset="0"/>
              </a:rPr>
              <a:t>1888 </a:t>
            </a:r>
          </a:p>
          <a:p>
            <a:pPr marL="285750" indent="-285750">
              <a:spcAft>
                <a:spcPts val="300"/>
              </a:spcAft>
              <a:buFontTx/>
              <a:buChar char="-"/>
            </a:pPr>
            <a:r>
              <a:rPr lang="cs-CZ" sz="1600" smtClean="0">
                <a:latin typeface="Trebuchet MS" pitchFamily="34" charset="0"/>
              </a:rPr>
              <a:t>do soutěže se přihlašuje </a:t>
            </a:r>
            <a:r>
              <a:rPr lang="cs-CZ" sz="1600" b="1" err="1" smtClean="0">
                <a:solidFill>
                  <a:srgbClr val="C00000"/>
                </a:solidFill>
                <a:latin typeface="Trebuchet MS" pitchFamily="34" charset="0"/>
              </a:rPr>
              <a:t>Henri</a:t>
            </a:r>
            <a:r>
              <a:rPr lang="cs-CZ" sz="1600" b="1" smtClean="0">
                <a:solidFill>
                  <a:srgbClr val="C00000"/>
                </a:solidFill>
                <a:latin typeface="Trebuchet MS" pitchFamily="34" charset="0"/>
              </a:rPr>
              <a:t> </a:t>
            </a:r>
            <a:r>
              <a:rPr lang="cs-CZ" sz="1600" b="1" err="1" smtClean="0">
                <a:solidFill>
                  <a:srgbClr val="C00000"/>
                </a:solidFill>
                <a:latin typeface="Trebuchet MS" pitchFamily="34" charset="0"/>
              </a:rPr>
              <a:t>Poincaré</a:t>
            </a:r>
            <a:r>
              <a:rPr lang="cs-CZ" sz="1600" b="1" smtClean="0">
                <a:solidFill>
                  <a:srgbClr val="FF0000"/>
                </a:solidFill>
                <a:latin typeface="Trebuchet MS" pitchFamily="34" charset="0"/>
              </a:rPr>
              <a:t> </a:t>
            </a:r>
            <a:r>
              <a:rPr lang="cs-CZ" sz="1600" smtClean="0">
                <a:latin typeface="Trebuchet MS" pitchFamily="34" charset="0"/>
              </a:rPr>
              <a:t>prací nazvanou </a:t>
            </a:r>
            <a:r>
              <a:rPr lang="cs-CZ" sz="1600" i="1" smtClean="0">
                <a:latin typeface="Trebuchet MS" pitchFamily="34" charset="0"/>
              </a:rPr>
              <a:t>O problému tří těles a rovnicích dynamiky</a:t>
            </a:r>
            <a:endParaRPr lang="cs-CZ" sz="1600">
              <a:latin typeface="Trebuchet MS" pitchFamily="34" charset="0"/>
            </a:endParaRPr>
          </a:p>
          <a:p>
            <a:pPr marL="285750" indent="-285750">
              <a:spcAft>
                <a:spcPts val="300"/>
              </a:spcAft>
              <a:buFontTx/>
              <a:buChar char="-"/>
            </a:pPr>
            <a:r>
              <a:rPr lang="cs-CZ" sz="1600" smtClean="0">
                <a:latin typeface="Trebuchet MS" pitchFamily="34" charset="0"/>
              </a:rPr>
              <a:t>Karl </a:t>
            </a:r>
            <a:r>
              <a:rPr lang="cs-CZ" sz="1600" err="1" smtClean="0">
                <a:latin typeface="Trebuchet MS" pitchFamily="34" charset="0"/>
              </a:rPr>
              <a:t>Weierstrass</a:t>
            </a:r>
            <a:r>
              <a:rPr lang="cs-CZ" sz="1600" smtClean="0">
                <a:latin typeface="Trebuchet MS" pitchFamily="34" charset="0"/>
              </a:rPr>
              <a:t>, Charles </a:t>
            </a:r>
            <a:r>
              <a:rPr lang="cs-CZ" sz="1600" err="1" smtClean="0">
                <a:latin typeface="Trebuchet MS" pitchFamily="34" charset="0"/>
              </a:rPr>
              <a:t>Hermite</a:t>
            </a:r>
            <a:r>
              <a:rPr lang="cs-CZ" sz="1600" smtClean="0">
                <a:latin typeface="Trebuchet MS" pitchFamily="34" charset="0"/>
              </a:rPr>
              <a:t>, </a:t>
            </a:r>
            <a:r>
              <a:rPr lang="cs-CZ" sz="1600" err="1" smtClean="0">
                <a:latin typeface="Trebuchet MS" pitchFamily="34" charset="0"/>
              </a:rPr>
              <a:t>Gösta</a:t>
            </a:r>
            <a:r>
              <a:rPr lang="cs-CZ" sz="1600" smtClean="0">
                <a:latin typeface="Trebuchet MS" pitchFamily="34" charset="0"/>
              </a:rPr>
              <a:t> </a:t>
            </a:r>
            <a:r>
              <a:rPr lang="cs-CZ" sz="1600" err="1" smtClean="0">
                <a:latin typeface="Trebuchet MS" pitchFamily="34" charset="0"/>
              </a:rPr>
              <a:t>Mittag-Leﬄer</a:t>
            </a:r>
            <a:r>
              <a:rPr lang="cs-CZ" sz="1600">
                <a:latin typeface="Trebuchet MS" pitchFamily="34" charset="0"/>
              </a:rPr>
              <a:t> </a:t>
            </a:r>
            <a:r>
              <a:rPr lang="cs-CZ" sz="1600" smtClean="0">
                <a:latin typeface="Trebuchet MS" pitchFamily="34" charset="0"/>
              </a:rPr>
              <a:t>jako porotci soutěže ho vyhlašují </a:t>
            </a:r>
            <a:r>
              <a:rPr lang="cs-CZ" sz="1600" smtClean="0">
                <a:solidFill>
                  <a:srgbClr val="C00000"/>
                </a:solidFill>
                <a:latin typeface="Trebuchet MS" pitchFamily="34" charset="0"/>
              </a:rPr>
              <a:t>vítězem</a:t>
            </a:r>
          </a:p>
          <a:p>
            <a:pPr marL="285750" indent="-285750">
              <a:spcAft>
                <a:spcPts val="300"/>
              </a:spcAft>
              <a:buFontTx/>
              <a:buChar char="-"/>
            </a:pPr>
            <a:r>
              <a:rPr lang="cs-CZ" sz="1600" smtClean="0">
                <a:latin typeface="Trebuchet MS" pitchFamily="34" charset="0"/>
              </a:rPr>
              <a:t>vítězná 160 stránková práce má být publikována, avšak editor upozorňuje </a:t>
            </a:r>
            <a:r>
              <a:rPr lang="cs-CZ" sz="1600" err="1" smtClean="0">
                <a:latin typeface="Trebuchet MS" pitchFamily="34" charset="0"/>
              </a:rPr>
              <a:t>Poincarého</a:t>
            </a:r>
            <a:r>
              <a:rPr lang="cs-CZ" sz="1600" smtClean="0">
                <a:latin typeface="Trebuchet MS" pitchFamily="34" charset="0"/>
              </a:rPr>
              <a:t> na určité nejasnosti</a:t>
            </a:r>
          </a:p>
          <a:p>
            <a:pPr marL="285750" indent="-285750">
              <a:spcAft>
                <a:spcPts val="300"/>
              </a:spcAft>
              <a:buFontTx/>
              <a:buChar char="-"/>
            </a:pPr>
            <a:r>
              <a:rPr lang="cs-CZ" sz="1600" smtClean="0">
                <a:latin typeface="Trebuchet MS" pitchFamily="34" charset="0"/>
              </a:rPr>
              <a:t>po dlouhém mlčení </a:t>
            </a:r>
            <a:r>
              <a:rPr lang="cs-CZ" sz="1600" err="1" smtClean="0">
                <a:latin typeface="Trebuchet MS" pitchFamily="34" charset="0"/>
              </a:rPr>
              <a:t>Poincaré</a:t>
            </a:r>
            <a:r>
              <a:rPr lang="cs-CZ" sz="1600" smtClean="0">
                <a:latin typeface="Trebuchet MS" pitchFamily="34" charset="0"/>
              </a:rPr>
              <a:t> nachází fatální chybu a stahuje již vytištěné vydání práce</a:t>
            </a:r>
          </a:p>
        </p:txBody>
      </p:sp>
      <p:sp>
        <p:nvSpPr>
          <p:cNvPr id="10" name="Text Box 37"/>
          <p:cNvSpPr txBox="1">
            <a:spLocks noChangeArrowheads="1"/>
          </p:cNvSpPr>
          <p:nvPr/>
        </p:nvSpPr>
        <p:spPr bwMode="auto">
          <a:xfrm>
            <a:off x="597023" y="323945"/>
            <a:ext cx="807943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cs-CZ" sz="3200" u="sng" smtClean="0">
                <a:solidFill>
                  <a:srgbClr val="0000B4"/>
                </a:solidFill>
                <a:latin typeface="Trebuchet MS" pitchFamily="34" charset="0"/>
              </a:rPr>
              <a:t>Historie: </a:t>
            </a:r>
            <a:r>
              <a:rPr lang="cs-CZ" sz="2400" u="sng" smtClean="0">
                <a:solidFill>
                  <a:srgbClr val="0000B4"/>
                </a:solidFill>
                <a:latin typeface="Trebuchet MS" pitchFamily="34" charset="0"/>
              </a:rPr>
              <a:t>Problém více těles v nebeské mechanice</a:t>
            </a:r>
            <a:endParaRPr lang="cs-CZ" sz="2400" i="1" u="sng">
              <a:solidFill>
                <a:srgbClr val="0000B4"/>
              </a:solidFill>
              <a:latin typeface="Trebuchet MS" pitchFamily="34" charset="0"/>
            </a:endParaRPr>
          </a:p>
        </p:txBody>
      </p:sp>
      <p:pic>
        <p:nvPicPr>
          <p:cNvPr id="11" name="Picture 2" descr="http://www.math.qc.edu/~zakeri/mat542/men/Poincar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5745" y="2859360"/>
            <a:ext cx="1760745" cy="21538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ovéPole 11"/>
          <p:cNvSpPr txBox="1"/>
          <p:nvPr/>
        </p:nvSpPr>
        <p:spPr>
          <a:xfrm>
            <a:off x="820034" y="5066020"/>
            <a:ext cx="1636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err="1" smtClean="0">
                <a:solidFill>
                  <a:srgbClr val="C00000"/>
                </a:solidFill>
                <a:latin typeface="Trebuchet MS" pitchFamily="34" charset="0"/>
              </a:rPr>
              <a:t>Henri</a:t>
            </a:r>
            <a:r>
              <a:rPr lang="cs-CZ" sz="1400" smtClean="0">
                <a:solidFill>
                  <a:srgbClr val="C00000"/>
                </a:solidFill>
                <a:latin typeface="Trebuchet MS" pitchFamily="34" charset="0"/>
              </a:rPr>
              <a:t> </a:t>
            </a:r>
            <a:r>
              <a:rPr lang="cs-CZ" sz="1400" err="1" smtClean="0">
                <a:solidFill>
                  <a:srgbClr val="C00000"/>
                </a:solidFill>
                <a:latin typeface="Trebuchet MS" pitchFamily="34" charset="0"/>
              </a:rPr>
              <a:t>Poincaré</a:t>
            </a:r>
            <a:endParaRPr lang="en-US" sz="1400" smtClean="0">
              <a:solidFill>
                <a:srgbClr val="C00000"/>
              </a:solidFill>
              <a:latin typeface="Trebuchet MS" pitchFamily="34" charset="0"/>
            </a:endParaRPr>
          </a:p>
          <a:p>
            <a:pPr algn="ctr"/>
            <a:r>
              <a:rPr lang="cs-CZ" sz="1400" smtClean="0">
                <a:latin typeface="Trebuchet MS" pitchFamily="34" charset="0"/>
              </a:rPr>
              <a:t>(1854-1912)</a:t>
            </a:r>
            <a:endParaRPr lang="cs-CZ" sz="1400">
              <a:latin typeface="Trebuchet MS" pitchFamily="34" charset="0"/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2555776" y="5085184"/>
            <a:ext cx="6264696" cy="13926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cs-CZ" b="1" smtClean="0">
                <a:solidFill>
                  <a:srgbClr val="0000B4"/>
                </a:solidFill>
                <a:latin typeface="Trebuchet MS" pitchFamily="34" charset="0"/>
              </a:rPr>
              <a:t>1890</a:t>
            </a:r>
            <a:endParaRPr lang="cs-CZ" sz="1600" smtClean="0">
              <a:latin typeface="Trebuchet MS" pitchFamily="34" charset="0"/>
            </a:endParaRPr>
          </a:p>
          <a:p>
            <a:pPr marL="285750" indent="-285750">
              <a:spcAft>
                <a:spcPts val="300"/>
              </a:spcAft>
              <a:buFontTx/>
              <a:buChar char="-"/>
            </a:pPr>
            <a:r>
              <a:rPr lang="cs-CZ" sz="1600" err="1" smtClean="0">
                <a:latin typeface="Trebuchet MS" pitchFamily="34" charset="0"/>
              </a:rPr>
              <a:t>Poincaré</a:t>
            </a:r>
            <a:r>
              <a:rPr lang="cs-CZ" sz="1600" smtClean="0">
                <a:latin typeface="Trebuchet MS" pitchFamily="34" charset="0"/>
              </a:rPr>
              <a:t> publikuje na vlastní náklady (přesahující výhru 2500 korun) novou práci v rozsahu 270 stránek, v nichž odhaluje do té doby skrytou bohatost a složitost řešení pohybových rovnic klasické mechaniky a ukazuje jejich </a:t>
            </a:r>
            <a:r>
              <a:rPr lang="cs-CZ" sz="1600" b="1" smtClean="0">
                <a:latin typeface="Trebuchet MS" pitchFamily="34" charset="0"/>
              </a:rPr>
              <a:t>nestabilitu</a:t>
            </a:r>
            <a:r>
              <a:rPr lang="cs-CZ" sz="1600" smtClean="0">
                <a:latin typeface="Trebuchet MS" pitchFamily="34" charset="0"/>
              </a:rPr>
              <a:t>.</a:t>
            </a:r>
          </a:p>
        </p:txBody>
      </p:sp>
      <p:cxnSp>
        <p:nvCxnSpPr>
          <p:cNvPr id="15" name="Přímá spojnice 14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4273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ile:King Oscar II of Sweden in unifor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3758" y="974674"/>
            <a:ext cx="1184721" cy="1590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ovéPole 4"/>
          <p:cNvSpPr txBox="1"/>
          <p:nvPr/>
        </p:nvSpPr>
        <p:spPr>
          <a:xfrm>
            <a:off x="2555776" y="917719"/>
            <a:ext cx="6048672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cs-CZ" b="1" dirty="0" smtClean="0">
                <a:solidFill>
                  <a:srgbClr val="0000B4"/>
                </a:solidFill>
                <a:latin typeface="Trebuchet MS" pitchFamily="34" charset="0"/>
              </a:rPr>
              <a:t>1887 </a:t>
            </a:r>
          </a:p>
          <a:p>
            <a:pPr marL="285750" indent="-285750">
              <a:spcAft>
                <a:spcPts val="300"/>
              </a:spcAft>
              <a:buFontTx/>
              <a:buChar char="-"/>
            </a:pPr>
            <a:r>
              <a:rPr lang="cs-CZ" sz="1600" dirty="0" smtClean="0">
                <a:latin typeface="Trebuchet MS" pitchFamily="34" charset="0"/>
              </a:rPr>
              <a:t>švédský a norský král Oscar II vyhlašuje u příležitosti svých 60. narozenin vědeckou soutěž s cílem nalezení obecného řešení systému mnoha těles v nebeské mechanice</a:t>
            </a:r>
            <a:endParaRPr lang="cs-CZ" sz="1600" dirty="0">
              <a:latin typeface="Trebuchet MS" pitchFamily="34" charset="0"/>
            </a:endParaRPr>
          </a:p>
          <a:p>
            <a:pPr marL="285750" indent="-285750">
              <a:spcAft>
                <a:spcPts val="300"/>
              </a:spcAft>
              <a:buFontTx/>
              <a:buChar char="-"/>
            </a:pPr>
            <a:r>
              <a:rPr lang="cs-CZ" sz="1600" dirty="0" smtClean="0">
                <a:latin typeface="Trebuchet MS" pitchFamily="34" charset="0"/>
              </a:rPr>
              <a:t>cena pro vítěze: </a:t>
            </a:r>
            <a:r>
              <a:rPr lang="cs-CZ" sz="1600" i="1" dirty="0" smtClean="0">
                <a:latin typeface="Trebuchet MS" pitchFamily="34" charset="0"/>
              </a:rPr>
              <a:t>zlatá medaile a 2500 zlatých korun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2555776" y="2520186"/>
            <a:ext cx="570836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cs-CZ" b="1" smtClean="0">
                <a:solidFill>
                  <a:srgbClr val="0000B4"/>
                </a:solidFill>
                <a:latin typeface="Trebuchet MS" pitchFamily="34" charset="0"/>
              </a:rPr>
              <a:t>1888 </a:t>
            </a:r>
          </a:p>
          <a:p>
            <a:pPr marL="285750" indent="-285750">
              <a:spcAft>
                <a:spcPts val="300"/>
              </a:spcAft>
              <a:buFontTx/>
              <a:buChar char="-"/>
            </a:pPr>
            <a:r>
              <a:rPr lang="cs-CZ" sz="1600" smtClean="0">
                <a:latin typeface="Trebuchet MS" pitchFamily="34" charset="0"/>
              </a:rPr>
              <a:t>do soutěže se přihlašuje </a:t>
            </a:r>
            <a:r>
              <a:rPr lang="cs-CZ" sz="1600" b="1" err="1" smtClean="0">
                <a:solidFill>
                  <a:srgbClr val="C00000"/>
                </a:solidFill>
                <a:latin typeface="Trebuchet MS" pitchFamily="34" charset="0"/>
              </a:rPr>
              <a:t>Henri</a:t>
            </a:r>
            <a:r>
              <a:rPr lang="cs-CZ" sz="1600" b="1" smtClean="0">
                <a:solidFill>
                  <a:srgbClr val="C00000"/>
                </a:solidFill>
                <a:latin typeface="Trebuchet MS" pitchFamily="34" charset="0"/>
              </a:rPr>
              <a:t> </a:t>
            </a:r>
            <a:r>
              <a:rPr lang="cs-CZ" sz="1600" b="1" err="1" smtClean="0">
                <a:solidFill>
                  <a:srgbClr val="C00000"/>
                </a:solidFill>
                <a:latin typeface="Trebuchet MS" pitchFamily="34" charset="0"/>
              </a:rPr>
              <a:t>Poincaré</a:t>
            </a:r>
            <a:r>
              <a:rPr lang="cs-CZ" sz="1600" b="1" smtClean="0">
                <a:solidFill>
                  <a:srgbClr val="FF0000"/>
                </a:solidFill>
                <a:latin typeface="Trebuchet MS" pitchFamily="34" charset="0"/>
              </a:rPr>
              <a:t> </a:t>
            </a:r>
            <a:r>
              <a:rPr lang="cs-CZ" sz="1600" smtClean="0">
                <a:latin typeface="Trebuchet MS" pitchFamily="34" charset="0"/>
              </a:rPr>
              <a:t>prací nazvanou </a:t>
            </a:r>
            <a:r>
              <a:rPr lang="cs-CZ" sz="1600" i="1" smtClean="0">
                <a:latin typeface="Trebuchet MS" pitchFamily="34" charset="0"/>
              </a:rPr>
              <a:t>O problému tří těles a rovnicích dynamiky</a:t>
            </a:r>
            <a:endParaRPr lang="cs-CZ" sz="1600">
              <a:latin typeface="Trebuchet MS" pitchFamily="34" charset="0"/>
            </a:endParaRPr>
          </a:p>
          <a:p>
            <a:pPr marL="285750" indent="-285750">
              <a:spcAft>
                <a:spcPts val="300"/>
              </a:spcAft>
              <a:buFontTx/>
              <a:buChar char="-"/>
            </a:pPr>
            <a:r>
              <a:rPr lang="cs-CZ" sz="1600" smtClean="0">
                <a:latin typeface="Trebuchet MS" pitchFamily="34" charset="0"/>
              </a:rPr>
              <a:t>Karl </a:t>
            </a:r>
            <a:r>
              <a:rPr lang="cs-CZ" sz="1600" err="1" smtClean="0">
                <a:latin typeface="Trebuchet MS" pitchFamily="34" charset="0"/>
              </a:rPr>
              <a:t>Weierstrass</a:t>
            </a:r>
            <a:r>
              <a:rPr lang="cs-CZ" sz="1600" smtClean="0">
                <a:latin typeface="Trebuchet MS" pitchFamily="34" charset="0"/>
              </a:rPr>
              <a:t>, Charles </a:t>
            </a:r>
            <a:r>
              <a:rPr lang="cs-CZ" sz="1600" err="1" smtClean="0">
                <a:latin typeface="Trebuchet MS" pitchFamily="34" charset="0"/>
              </a:rPr>
              <a:t>Hermite</a:t>
            </a:r>
            <a:r>
              <a:rPr lang="cs-CZ" sz="1600" smtClean="0">
                <a:latin typeface="Trebuchet MS" pitchFamily="34" charset="0"/>
              </a:rPr>
              <a:t>, </a:t>
            </a:r>
            <a:r>
              <a:rPr lang="cs-CZ" sz="1600" err="1" smtClean="0">
                <a:latin typeface="Trebuchet MS" pitchFamily="34" charset="0"/>
              </a:rPr>
              <a:t>Gösta</a:t>
            </a:r>
            <a:r>
              <a:rPr lang="cs-CZ" sz="1600" smtClean="0">
                <a:latin typeface="Trebuchet MS" pitchFamily="34" charset="0"/>
              </a:rPr>
              <a:t> </a:t>
            </a:r>
            <a:r>
              <a:rPr lang="cs-CZ" sz="1600" err="1" smtClean="0">
                <a:latin typeface="Trebuchet MS" pitchFamily="34" charset="0"/>
              </a:rPr>
              <a:t>Mittag-Leﬄer</a:t>
            </a:r>
            <a:r>
              <a:rPr lang="cs-CZ" sz="1600">
                <a:latin typeface="Trebuchet MS" pitchFamily="34" charset="0"/>
              </a:rPr>
              <a:t> </a:t>
            </a:r>
            <a:r>
              <a:rPr lang="cs-CZ" sz="1600" smtClean="0">
                <a:latin typeface="Trebuchet MS" pitchFamily="34" charset="0"/>
              </a:rPr>
              <a:t>jako porotci soutěže ho vyhlašují </a:t>
            </a:r>
            <a:r>
              <a:rPr lang="cs-CZ" sz="1600" smtClean="0">
                <a:solidFill>
                  <a:srgbClr val="C00000"/>
                </a:solidFill>
                <a:latin typeface="Trebuchet MS" pitchFamily="34" charset="0"/>
              </a:rPr>
              <a:t>vítězem</a:t>
            </a:r>
          </a:p>
          <a:p>
            <a:pPr marL="285750" indent="-285750">
              <a:spcAft>
                <a:spcPts val="300"/>
              </a:spcAft>
              <a:buFontTx/>
              <a:buChar char="-"/>
            </a:pPr>
            <a:r>
              <a:rPr lang="cs-CZ" sz="1600" smtClean="0">
                <a:latin typeface="Trebuchet MS" pitchFamily="34" charset="0"/>
              </a:rPr>
              <a:t>vítězná 160 stránková práce má být publikována, avšak editor upozorňuje </a:t>
            </a:r>
            <a:r>
              <a:rPr lang="cs-CZ" sz="1600" err="1" smtClean="0">
                <a:latin typeface="Trebuchet MS" pitchFamily="34" charset="0"/>
              </a:rPr>
              <a:t>Poincarého</a:t>
            </a:r>
            <a:r>
              <a:rPr lang="cs-CZ" sz="1600" smtClean="0">
                <a:latin typeface="Trebuchet MS" pitchFamily="34" charset="0"/>
              </a:rPr>
              <a:t> na určité nejasnosti</a:t>
            </a:r>
          </a:p>
          <a:p>
            <a:pPr marL="285750" indent="-285750">
              <a:spcAft>
                <a:spcPts val="300"/>
              </a:spcAft>
              <a:buFontTx/>
              <a:buChar char="-"/>
            </a:pPr>
            <a:r>
              <a:rPr lang="cs-CZ" sz="1600" smtClean="0">
                <a:latin typeface="Trebuchet MS" pitchFamily="34" charset="0"/>
              </a:rPr>
              <a:t>po dlouhém mlčení </a:t>
            </a:r>
            <a:r>
              <a:rPr lang="cs-CZ" sz="1600" err="1" smtClean="0">
                <a:latin typeface="Trebuchet MS" pitchFamily="34" charset="0"/>
              </a:rPr>
              <a:t>Poincaré</a:t>
            </a:r>
            <a:r>
              <a:rPr lang="cs-CZ" sz="1600" smtClean="0">
                <a:latin typeface="Trebuchet MS" pitchFamily="34" charset="0"/>
              </a:rPr>
              <a:t> nachází fatální chybu a stahuje již vytištěné vydání práce</a:t>
            </a:r>
          </a:p>
        </p:txBody>
      </p:sp>
      <p:sp>
        <p:nvSpPr>
          <p:cNvPr id="10" name="Text Box 37"/>
          <p:cNvSpPr txBox="1">
            <a:spLocks noChangeArrowheads="1"/>
          </p:cNvSpPr>
          <p:nvPr/>
        </p:nvSpPr>
        <p:spPr bwMode="auto">
          <a:xfrm>
            <a:off x="597023" y="323945"/>
            <a:ext cx="807943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cs-CZ" sz="3200" u="sng" smtClean="0">
                <a:solidFill>
                  <a:srgbClr val="0000B4"/>
                </a:solidFill>
                <a:latin typeface="Trebuchet MS" pitchFamily="34" charset="0"/>
              </a:rPr>
              <a:t>Historie: </a:t>
            </a:r>
            <a:r>
              <a:rPr lang="cs-CZ" sz="2400" u="sng" smtClean="0">
                <a:solidFill>
                  <a:srgbClr val="0000B4"/>
                </a:solidFill>
                <a:latin typeface="Trebuchet MS" pitchFamily="34" charset="0"/>
              </a:rPr>
              <a:t>Problém více těles v nebeské mechanice</a:t>
            </a:r>
            <a:endParaRPr lang="cs-CZ" sz="2400" i="1" u="sng">
              <a:solidFill>
                <a:srgbClr val="0000B4"/>
              </a:solidFill>
              <a:latin typeface="Trebuchet MS" pitchFamily="34" charset="0"/>
            </a:endParaRPr>
          </a:p>
        </p:txBody>
      </p:sp>
      <p:pic>
        <p:nvPicPr>
          <p:cNvPr id="11" name="Picture 2" descr="http://www.math.qc.edu/~zakeri/mat542/men/Poincar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5745" y="2859360"/>
            <a:ext cx="1760745" cy="21538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ovéPole 11"/>
          <p:cNvSpPr txBox="1"/>
          <p:nvPr/>
        </p:nvSpPr>
        <p:spPr>
          <a:xfrm>
            <a:off x="820034" y="5066020"/>
            <a:ext cx="1636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err="1" smtClean="0">
                <a:solidFill>
                  <a:srgbClr val="C00000"/>
                </a:solidFill>
                <a:latin typeface="Trebuchet MS" pitchFamily="34" charset="0"/>
              </a:rPr>
              <a:t>Henri</a:t>
            </a:r>
            <a:r>
              <a:rPr lang="cs-CZ" sz="1400" smtClean="0">
                <a:solidFill>
                  <a:srgbClr val="C00000"/>
                </a:solidFill>
                <a:latin typeface="Trebuchet MS" pitchFamily="34" charset="0"/>
              </a:rPr>
              <a:t> </a:t>
            </a:r>
            <a:r>
              <a:rPr lang="cs-CZ" sz="1400" err="1" smtClean="0">
                <a:solidFill>
                  <a:srgbClr val="C00000"/>
                </a:solidFill>
                <a:latin typeface="Trebuchet MS" pitchFamily="34" charset="0"/>
              </a:rPr>
              <a:t>Poincaré</a:t>
            </a:r>
            <a:endParaRPr lang="en-US" sz="1400" smtClean="0">
              <a:solidFill>
                <a:srgbClr val="C00000"/>
              </a:solidFill>
              <a:latin typeface="Trebuchet MS" pitchFamily="34" charset="0"/>
            </a:endParaRPr>
          </a:p>
          <a:p>
            <a:pPr algn="ctr"/>
            <a:r>
              <a:rPr lang="cs-CZ" sz="1400" smtClean="0">
                <a:latin typeface="Trebuchet MS" pitchFamily="34" charset="0"/>
              </a:rPr>
              <a:t>(1854-1912)</a:t>
            </a:r>
            <a:endParaRPr lang="cs-CZ" sz="1400">
              <a:latin typeface="Trebuchet MS" pitchFamily="34" charset="0"/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2555776" y="5085184"/>
            <a:ext cx="6264696" cy="13926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cs-CZ" b="1" smtClean="0">
                <a:solidFill>
                  <a:srgbClr val="0000B4"/>
                </a:solidFill>
                <a:latin typeface="Trebuchet MS" pitchFamily="34" charset="0"/>
              </a:rPr>
              <a:t>1890</a:t>
            </a:r>
            <a:endParaRPr lang="cs-CZ" sz="1600" smtClean="0">
              <a:latin typeface="Trebuchet MS" pitchFamily="34" charset="0"/>
            </a:endParaRPr>
          </a:p>
          <a:p>
            <a:pPr marL="285750" indent="-285750">
              <a:spcAft>
                <a:spcPts val="300"/>
              </a:spcAft>
              <a:buFontTx/>
              <a:buChar char="-"/>
            </a:pPr>
            <a:r>
              <a:rPr lang="cs-CZ" sz="1600" err="1" smtClean="0">
                <a:latin typeface="Trebuchet MS" pitchFamily="34" charset="0"/>
              </a:rPr>
              <a:t>Poincaré</a:t>
            </a:r>
            <a:r>
              <a:rPr lang="cs-CZ" sz="1600" smtClean="0">
                <a:latin typeface="Trebuchet MS" pitchFamily="34" charset="0"/>
              </a:rPr>
              <a:t> publikuje na vlastní náklady (přesahující výhru 2500 korun) novou práci v rozsahu 270 stránek, v nichž odhaluje do té doby skrytou bohatost a složitost řešení pohybových rovnic klasické mechaniky a ukazuje jejich </a:t>
            </a:r>
            <a:r>
              <a:rPr lang="cs-CZ" sz="1600" b="1" smtClean="0">
                <a:latin typeface="Trebuchet MS" pitchFamily="34" charset="0"/>
              </a:rPr>
              <a:t>nestabilitu</a:t>
            </a:r>
            <a:r>
              <a:rPr lang="cs-CZ" sz="1600" smtClean="0">
                <a:latin typeface="Trebuchet MS" pitchFamily="34" charset="0"/>
              </a:rPr>
              <a:t>.</a:t>
            </a:r>
          </a:p>
        </p:txBody>
      </p:sp>
      <p:cxnSp>
        <p:nvCxnSpPr>
          <p:cNvPr id="15" name="Přímá spojnice 14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Skupina 12"/>
          <p:cNvGrpSpPr/>
          <p:nvPr/>
        </p:nvGrpSpPr>
        <p:grpSpPr>
          <a:xfrm>
            <a:off x="2333936" y="2463801"/>
            <a:ext cx="6429593" cy="3937000"/>
            <a:chOff x="2333936" y="2165351"/>
            <a:chExt cx="6429593" cy="3937000"/>
          </a:xfrm>
        </p:grpSpPr>
        <p:sp>
          <p:nvSpPr>
            <p:cNvPr id="17" name="Obdélník 16"/>
            <p:cNvSpPr/>
            <p:nvPr/>
          </p:nvSpPr>
          <p:spPr>
            <a:xfrm>
              <a:off x="2333936" y="2165351"/>
              <a:ext cx="6429593" cy="393700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0000B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8" name="TextovéPole 17"/>
            <p:cNvSpPr txBox="1"/>
            <p:nvPr/>
          </p:nvSpPr>
          <p:spPr>
            <a:xfrm>
              <a:off x="2479698" y="2250876"/>
              <a:ext cx="6175349" cy="877163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1700" dirty="0" smtClean="0">
                  <a:latin typeface="Trebuchet MS" panose="020B0603020202020204" pitchFamily="34" charset="0"/>
                </a:rPr>
                <a:t>Práce pokládá základy pozdějšího studia chaosu a komplexity ve fyzice i mimo ni. Zároveň bourá představu světa jako </a:t>
              </a:r>
              <a:r>
                <a:rPr lang="cs-CZ" sz="1700" b="1" dirty="0" smtClean="0">
                  <a:latin typeface="Trebuchet MS" panose="020B0603020202020204" pitchFamily="34" charset="0"/>
                </a:rPr>
                <a:t>deterministického</a:t>
              </a:r>
              <a:r>
                <a:rPr lang="cs-CZ" sz="1700" dirty="0" smtClean="0">
                  <a:latin typeface="Trebuchet MS" panose="020B0603020202020204" pitchFamily="34" charset="0"/>
                </a:rPr>
                <a:t> a v principu </a:t>
              </a:r>
              <a:r>
                <a:rPr lang="cs-CZ" sz="1700" b="1" dirty="0" smtClean="0">
                  <a:latin typeface="Trebuchet MS" panose="020B0603020202020204" pitchFamily="34" charset="0"/>
                </a:rPr>
                <a:t>předpověditelného:</a:t>
              </a:r>
              <a:endParaRPr lang="cs-CZ" sz="1700" dirty="0" smtClean="0">
                <a:latin typeface="Trebuchet MS" panose="020B0603020202020204" pitchFamily="34" charset="0"/>
              </a:endParaRPr>
            </a:p>
          </p:txBody>
        </p:sp>
        <p:sp>
          <p:nvSpPr>
            <p:cNvPr id="19" name="TextovéPole 18"/>
            <p:cNvSpPr txBox="1"/>
            <p:nvPr/>
          </p:nvSpPr>
          <p:spPr>
            <a:xfrm>
              <a:off x="2384451" y="3452805"/>
              <a:ext cx="4676749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700" dirty="0" err="1" smtClean="0">
                  <a:solidFill>
                    <a:srgbClr val="0000B4"/>
                  </a:solidFill>
                  <a:latin typeface="Trebuchet MS" pitchFamily="34" charset="0"/>
                </a:rPr>
                <a:t>Pierre</a:t>
              </a:r>
              <a:r>
                <a:rPr lang="cs-CZ" sz="1700" dirty="0" smtClean="0">
                  <a:solidFill>
                    <a:srgbClr val="0000B4"/>
                  </a:solidFill>
                  <a:latin typeface="Trebuchet MS" pitchFamily="34" charset="0"/>
                </a:rPr>
                <a:t>-Simon </a:t>
              </a:r>
              <a:r>
                <a:rPr lang="cs-CZ" sz="1700" dirty="0" err="1" smtClean="0">
                  <a:solidFill>
                    <a:srgbClr val="0000B4"/>
                  </a:solidFill>
                  <a:latin typeface="Trebuchet MS" pitchFamily="34" charset="0"/>
                </a:rPr>
                <a:t>Laplace</a:t>
              </a:r>
              <a:r>
                <a:rPr lang="cs-CZ" sz="1700" dirty="0" smtClean="0">
                  <a:solidFill>
                    <a:srgbClr val="0000B4"/>
                  </a:solidFill>
                  <a:latin typeface="Trebuchet MS" pitchFamily="34" charset="0"/>
                </a:rPr>
                <a:t> (1814)</a:t>
              </a:r>
            </a:p>
            <a:p>
              <a:endParaRPr lang="cs-CZ" sz="1700" dirty="0">
                <a:solidFill>
                  <a:srgbClr val="0000B4"/>
                </a:solidFill>
                <a:latin typeface="Trebuchet MS" pitchFamily="34" charset="0"/>
              </a:endParaRPr>
            </a:p>
            <a:p>
              <a:r>
                <a:rPr lang="cs-CZ" sz="1600" dirty="0" smtClean="0">
                  <a:latin typeface="Trebuchet MS" pitchFamily="34" charset="0"/>
                </a:rPr>
                <a:t>Pokud by nějaký intelekt (</a:t>
              </a:r>
              <a:r>
                <a:rPr lang="cs-CZ" sz="1600" b="1" dirty="0" err="1" smtClean="0">
                  <a:latin typeface="Trebuchet MS" pitchFamily="34" charset="0"/>
                </a:rPr>
                <a:t>Laplaceův</a:t>
              </a:r>
              <a:r>
                <a:rPr lang="cs-CZ" sz="1600" b="1" dirty="0" smtClean="0">
                  <a:latin typeface="Trebuchet MS" pitchFamily="34" charset="0"/>
                </a:rPr>
                <a:t> démon</a:t>
              </a:r>
              <a:r>
                <a:rPr lang="cs-CZ" sz="1600" dirty="0" smtClean="0">
                  <a:latin typeface="Trebuchet MS" pitchFamily="34" charset="0"/>
                </a:rPr>
                <a:t>) znal v určitém okamžiku všechny síly, které uvedly přírodu do pohybu, a přesné polohy všech věcí, z nichž se příroda skládá, pak by v jediné formuli obsáhl pohyby těch největších těles ve vesmíru i nejmenších atomů. Pro takový intelekt by nic nebylo nejisté a před jeho očima by se zpřítomňovala budoucnost stejně jako minulost.</a:t>
              </a:r>
              <a:endParaRPr lang="en-GB" sz="1600" dirty="0">
                <a:latin typeface="Trebuchet MS" pitchFamily="34" charset="0"/>
              </a:endParaRPr>
            </a:p>
          </p:txBody>
        </p:sp>
        <p:pic>
          <p:nvPicPr>
            <p:cNvPr id="20" name="Picture 2" descr="http://www-history.mcs.st-and.ac.uk/BigPictures/Laplace_2.jpe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7803" y="4053662"/>
              <a:ext cx="1532794" cy="1864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58102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816" name="Picture 48" descr="Počát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412875"/>
            <a:ext cx="3806825" cy="399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8819" name="Line 51"/>
          <p:cNvSpPr>
            <a:spLocks noChangeShapeType="1"/>
          </p:cNvSpPr>
          <p:nvPr/>
        </p:nvSpPr>
        <p:spPr bwMode="auto">
          <a:xfrm flipV="1">
            <a:off x="2889250" y="2401888"/>
            <a:ext cx="0" cy="254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88820" name="Line 52"/>
          <p:cNvSpPr>
            <a:spLocks noChangeShapeType="1"/>
          </p:cNvSpPr>
          <p:nvPr/>
        </p:nvSpPr>
        <p:spPr bwMode="auto">
          <a:xfrm>
            <a:off x="3873500" y="2809875"/>
            <a:ext cx="0" cy="279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none" w="sm" len="sm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88822" name="Text Box 54"/>
          <p:cNvSpPr txBox="1">
            <a:spLocks noChangeArrowheads="1"/>
          </p:cNvSpPr>
          <p:nvPr/>
        </p:nvSpPr>
        <p:spPr bwMode="auto">
          <a:xfrm>
            <a:off x="755576" y="332656"/>
            <a:ext cx="726281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cs-CZ" sz="3200" b="0" u="sng" smtClean="0">
                <a:solidFill>
                  <a:srgbClr val="0000B4"/>
                </a:solidFill>
                <a:latin typeface="Trebuchet MS" pitchFamily="34" charset="0"/>
              </a:rPr>
              <a:t>Dvě tělesa</a:t>
            </a:r>
            <a:r>
              <a:rPr lang="cs-CZ" sz="3200" b="0" smtClean="0">
                <a:solidFill>
                  <a:srgbClr val="0000B4"/>
                </a:solidFill>
                <a:latin typeface="Trebuchet MS" pitchFamily="34" charset="0"/>
              </a:rPr>
              <a:t> </a:t>
            </a:r>
          </a:p>
          <a:p>
            <a:pPr algn="l"/>
            <a:r>
              <a:rPr lang="cs-CZ" sz="2400" b="0" smtClean="0">
                <a:solidFill>
                  <a:srgbClr val="0000B4"/>
                </a:solidFill>
                <a:latin typeface="Trebuchet MS" pitchFamily="34" charset="0"/>
              </a:rPr>
              <a:t>(přitahující se gravitačně)</a:t>
            </a:r>
            <a:endParaRPr lang="cs-CZ" sz="2400" b="0">
              <a:solidFill>
                <a:srgbClr val="0000B4"/>
              </a:solidFill>
              <a:latin typeface="Trebuchet MS" pitchFamily="34" charset="0"/>
            </a:endParaRPr>
          </a:p>
        </p:txBody>
      </p:sp>
      <p:sp>
        <p:nvSpPr>
          <p:cNvPr id="288823" name="Rectangle 55"/>
          <p:cNvSpPr>
            <a:spLocks noChangeArrowheads="1"/>
          </p:cNvSpPr>
          <p:nvPr/>
        </p:nvSpPr>
        <p:spPr bwMode="auto">
          <a:xfrm>
            <a:off x="686446" y="5934728"/>
            <a:ext cx="463200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69696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80"/>
                </a:solidFill>
                <a:miter lim="800000"/>
                <a:headEnd type="none" w="sm" len="sm"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b="0" err="1">
                <a:latin typeface="Trebuchet MS" pitchFamily="34" charset="0"/>
              </a:rPr>
              <a:t>pravideln</a:t>
            </a:r>
            <a:r>
              <a:rPr lang="cs-CZ" b="0">
                <a:latin typeface="Trebuchet MS" pitchFamily="34" charset="0"/>
              </a:rPr>
              <a:t>ý</a:t>
            </a:r>
            <a:r>
              <a:rPr lang="en-US" b="0">
                <a:latin typeface="Trebuchet MS" pitchFamily="34" charset="0"/>
              </a:rPr>
              <a:t> </a:t>
            </a:r>
            <a:r>
              <a:rPr lang="en-US" b="1" err="1" smtClean="0">
                <a:latin typeface="Trebuchet MS" pitchFamily="34" charset="0"/>
              </a:rPr>
              <a:t>periodi</a:t>
            </a:r>
            <a:r>
              <a:rPr lang="cs-CZ" b="1" err="1" smtClean="0">
                <a:latin typeface="Trebuchet MS" pitchFamily="34" charset="0"/>
              </a:rPr>
              <a:t>cký</a:t>
            </a:r>
            <a:r>
              <a:rPr lang="cs-CZ" b="0" smtClean="0">
                <a:latin typeface="Trebuchet MS" pitchFamily="34" charset="0"/>
              </a:rPr>
              <a:t> pohyb po elipsách</a:t>
            </a:r>
            <a:endParaRPr lang="cs-CZ" b="0">
              <a:latin typeface="Trebuchet MS" pitchFamily="34" charset="0"/>
            </a:endParaRPr>
          </a:p>
        </p:txBody>
      </p:sp>
      <p:sp>
        <p:nvSpPr>
          <p:cNvPr id="288824" name="Line 56"/>
          <p:cNvSpPr>
            <a:spLocks noChangeShapeType="1"/>
          </p:cNvSpPr>
          <p:nvPr/>
        </p:nvSpPr>
        <p:spPr bwMode="auto">
          <a:xfrm flipV="1">
            <a:off x="2889250" y="2390775"/>
            <a:ext cx="0" cy="254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88825" name="Line 57"/>
          <p:cNvSpPr>
            <a:spLocks noChangeShapeType="1"/>
          </p:cNvSpPr>
          <p:nvPr/>
        </p:nvSpPr>
        <p:spPr bwMode="auto">
          <a:xfrm>
            <a:off x="3873500" y="2798763"/>
            <a:ext cx="0" cy="279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none" w="sm" len="sm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cxnSp>
        <p:nvCxnSpPr>
          <p:cNvPr id="12" name="Přímá spojnice 11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ovéPole 1"/>
          <p:cNvSpPr txBox="1"/>
          <p:nvPr/>
        </p:nvSpPr>
        <p:spPr>
          <a:xfrm>
            <a:off x="5148064" y="5948053"/>
            <a:ext cx="38164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smtClean="0">
                <a:latin typeface="Trebuchet MS" pitchFamily="34" charset="0"/>
              </a:rPr>
              <a:t>(1609 - Johannes Kepler a jeho zákony)</a:t>
            </a:r>
            <a:endParaRPr lang="en-GB" sz="1600">
              <a:latin typeface="Trebuchet MS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1053329" y="4612166"/>
            <a:ext cx="360466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cs-CZ" sz="1600" smtClean="0">
                <a:solidFill>
                  <a:srgbClr val="C00000"/>
                </a:solidFill>
                <a:latin typeface="Trebuchet MS" pitchFamily="34" charset="0"/>
              </a:rPr>
              <a:t>zjednodušení:</a:t>
            </a:r>
          </a:p>
          <a:p>
            <a:pPr marL="285750" indent="-285750">
              <a:spcAft>
                <a:spcPts val="300"/>
              </a:spcAft>
              <a:buFont typeface="Arial" pitchFamily="34" charset="0"/>
              <a:buChar char="•"/>
            </a:pPr>
            <a:r>
              <a:rPr lang="cs-CZ" sz="1600" smtClean="0">
                <a:latin typeface="Trebuchet MS" pitchFamily="34" charset="0"/>
              </a:rPr>
              <a:t>tělesa mají zanedbatelné rozměry</a:t>
            </a:r>
          </a:p>
          <a:p>
            <a:pPr marL="285750" indent="-285750">
              <a:spcAft>
                <a:spcPts val="300"/>
              </a:spcAft>
              <a:buFont typeface="Arial" pitchFamily="34" charset="0"/>
              <a:buChar char="•"/>
            </a:pPr>
            <a:r>
              <a:rPr lang="cs-CZ" sz="1600" smtClean="0">
                <a:latin typeface="Trebuchet MS" pitchFamily="34" charset="0"/>
              </a:rPr>
              <a:t>tělesa nemají žádnou vnitřní strukturu</a:t>
            </a:r>
            <a:endParaRPr lang="en-GB" sz="1600">
              <a:latin typeface="Trebuchet MS" pitchFamily="34" charset="0"/>
            </a:endParaRPr>
          </a:p>
        </p:txBody>
      </p:sp>
      <p:pic>
        <p:nvPicPr>
          <p:cNvPr id="16" name="Picture 2" descr="http://www.crystalinks.com/binarystars51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13747" y="332656"/>
            <a:ext cx="1987379" cy="1597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ovéPole 16"/>
          <p:cNvSpPr txBox="1"/>
          <p:nvPr/>
        </p:nvSpPr>
        <p:spPr>
          <a:xfrm>
            <a:off x="2136289" y="3995772"/>
            <a:ext cx="2726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mtClean="0">
                <a:latin typeface="Trebuchet MS" pitchFamily="34" charset="0"/>
              </a:rPr>
              <a:t>(stejná hmotnost těles)</a:t>
            </a:r>
            <a:endParaRPr lang="en-GB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473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826" name="Picture 10" descr="Animac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412875"/>
            <a:ext cx="3806825" cy="399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54"/>
          <p:cNvSpPr txBox="1">
            <a:spLocks noChangeArrowheads="1"/>
          </p:cNvSpPr>
          <p:nvPr/>
        </p:nvSpPr>
        <p:spPr bwMode="auto">
          <a:xfrm>
            <a:off x="755576" y="332656"/>
            <a:ext cx="726281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cs-CZ" sz="3200" b="0" u="sng" smtClean="0">
                <a:solidFill>
                  <a:srgbClr val="0000B4"/>
                </a:solidFill>
                <a:latin typeface="Trebuchet MS" pitchFamily="34" charset="0"/>
              </a:rPr>
              <a:t>Dvě tělesa</a:t>
            </a:r>
            <a:r>
              <a:rPr lang="cs-CZ" sz="3200" b="0" smtClean="0">
                <a:solidFill>
                  <a:srgbClr val="0000B4"/>
                </a:solidFill>
                <a:latin typeface="Trebuchet MS" pitchFamily="34" charset="0"/>
              </a:rPr>
              <a:t> </a:t>
            </a:r>
          </a:p>
          <a:p>
            <a:pPr algn="l"/>
            <a:r>
              <a:rPr lang="cs-CZ" sz="2400" b="0" smtClean="0">
                <a:solidFill>
                  <a:srgbClr val="0000B4"/>
                </a:solidFill>
                <a:latin typeface="Trebuchet MS" pitchFamily="34" charset="0"/>
              </a:rPr>
              <a:t>(přitahující se gravitačně)</a:t>
            </a:r>
            <a:endParaRPr lang="cs-CZ" sz="2400" b="0">
              <a:solidFill>
                <a:srgbClr val="0000B4"/>
              </a:solidFill>
              <a:latin typeface="Trebuchet MS" pitchFamily="34" charset="0"/>
            </a:endParaRPr>
          </a:p>
        </p:txBody>
      </p:sp>
      <p:cxnSp>
        <p:nvCxnSpPr>
          <p:cNvPr id="7" name="Přímá spojnice 6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ovéPole 12"/>
          <p:cNvSpPr txBox="1"/>
          <p:nvPr/>
        </p:nvSpPr>
        <p:spPr>
          <a:xfrm>
            <a:off x="1053329" y="4612166"/>
            <a:ext cx="360466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cs-CZ" sz="1600" dirty="0" smtClean="0">
                <a:solidFill>
                  <a:srgbClr val="C00000"/>
                </a:solidFill>
                <a:latin typeface="Trebuchet MS" pitchFamily="34" charset="0"/>
              </a:rPr>
              <a:t>zjednodušení:</a:t>
            </a:r>
          </a:p>
          <a:p>
            <a:pPr marL="285750" indent="-285750">
              <a:spcAft>
                <a:spcPts val="300"/>
              </a:spcAft>
              <a:buFont typeface="Arial" pitchFamily="34" charset="0"/>
              <a:buChar char="•"/>
            </a:pPr>
            <a:r>
              <a:rPr lang="cs-CZ" sz="1600" dirty="0" smtClean="0">
                <a:latin typeface="Trebuchet MS" pitchFamily="34" charset="0"/>
              </a:rPr>
              <a:t>tělesa mají zanedbatelné rozměry</a:t>
            </a:r>
          </a:p>
          <a:p>
            <a:pPr marL="285750" indent="-285750">
              <a:spcAft>
                <a:spcPts val="300"/>
              </a:spcAft>
              <a:buFont typeface="Arial" pitchFamily="34" charset="0"/>
              <a:buChar char="•"/>
            </a:pPr>
            <a:r>
              <a:rPr lang="cs-CZ" sz="1600" dirty="0" smtClean="0">
                <a:latin typeface="Trebuchet MS" pitchFamily="34" charset="0"/>
              </a:rPr>
              <a:t>tělesa nemají žádnou vnitřní strukturu</a:t>
            </a:r>
            <a:endParaRPr lang="en-GB" sz="1600" dirty="0">
              <a:latin typeface="Trebuchet MS" pitchFamily="34" charset="0"/>
            </a:endParaRPr>
          </a:p>
        </p:txBody>
      </p:sp>
      <p:sp>
        <p:nvSpPr>
          <p:cNvPr id="14" name="Rectangle 55"/>
          <p:cNvSpPr>
            <a:spLocks noChangeArrowheads="1"/>
          </p:cNvSpPr>
          <p:nvPr/>
        </p:nvSpPr>
        <p:spPr bwMode="auto">
          <a:xfrm>
            <a:off x="686446" y="5934728"/>
            <a:ext cx="463200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69696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80"/>
                </a:solidFill>
                <a:miter lim="800000"/>
                <a:headEnd type="none" w="sm" len="sm"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b="0" err="1">
                <a:latin typeface="Trebuchet MS" pitchFamily="34" charset="0"/>
              </a:rPr>
              <a:t>pravideln</a:t>
            </a:r>
            <a:r>
              <a:rPr lang="cs-CZ" b="0">
                <a:latin typeface="Trebuchet MS" pitchFamily="34" charset="0"/>
              </a:rPr>
              <a:t>ý</a:t>
            </a:r>
            <a:r>
              <a:rPr lang="en-US" b="0">
                <a:latin typeface="Trebuchet MS" pitchFamily="34" charset="0"/>
              </a:rPr>
              <a:t> </a:t>
            </a:r>
            <a:r>
              <a:rPr lang="en-US" b="1" err="1" smtClean="0">
                <a:latin typeface="Trebuchet MS" pitchFamily="34" charset="0"/>
              </a:rPr>
              <a:t>periodi</a:t>
            </a:r>
            <a:r>
              <a:rPr lang="cs-CZ" b="1" err="1" smtClean="0">
                <a:latin typeface="Trebuchet MS" pitchFamily="34" charset="0"/>
              </a:rPr>
              <a:t>cký</a:t>
            </a:r>
            <a:r>
              <a:rPr lang="cs-CZ" b="0" smtClean="0">
                <a:latin typeface="Trebuchet MS" pitchFamily="34" charset="0"/>
              </a:rPr>
              <a:t> pohyb po elipsách</a:t>
            </a:r>
            <a:endParaRPr lang="cs-CZ" b="0">
              <a:latin typeface="Trebuchet MS" pitchFamily="34" charset="0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5148064" y="5948053"/>
            <a:ext cx="38164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smtClean="0">
                <a:latin typeface="Trebuchet MS" pitchFamily="34" charset="0"/>
              </a:rPr>
              <a:t>(1609 - Johannes Kepler a jeho zákony)</a:t>
            </a:r>
            <a:endParaRPr lang="en-GB" sz="1600">
              <a:latin typeface="Trebuchet MS" pitchFamily="34" charset="0"/>
            </a:endParaRPr>
          </a:p>
        </p:txBody>
      </p:sp>
      <p:pic>
        <p:nvPicPr>
          <p:cNvPr id="16" name="Picture 2" descr="http://www.crystalinks.com/binarystars51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13747" y="332656"/>
            <a:ext cx="1987379" cy="1597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ovéPole 16"/>
          <p:cNvSpPr txBox="1"/>
          <p:nvPr/>
        </p:nvSpPr>
        <p:spPr>
          <a:xfrm>
            <a:off x="2136289" y="3995772"/>
            <a:ext cx="2726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mtClean="0">
                <a:latin typeface="Trebuchet MS" pitchFamily="34" charset="0"/>
              </a:rPr>
              <a:t>(stejná hmotnost těles)</a:t>
            </a:r>
            <a:endParaRPr lang="en-GB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748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65" name="Picture 5" descr="Počát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813" y="1406525"/>
            <a:ext cx="3806825" cy="399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Box 54"/>
          <p:cNvSpPr txBox="1">
            <a:spLocks noChangeArrowheads="1"/>
          </p:cNvSpPr>
          <p:nvPr/>
        </p:nvSpPr>
        <p:spPr bwMode="auto">
          <a:xfrm>
            <a:off x="755576" y="332656"/>
            <a:ext cx="24482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cs-CZ" sz="3200" b="0" u="sng" smtClean="0">
                <a:solidFill>
                  <a:srgbClr val="0000B4"/>
                </a:solidFill>
                <a:latin typeface="Trebuchet MS" pitchFamily="34" charset="0"/>
              </a:rPr>
              <a:t>Dvě tělesa</a:t>
            </a:r>
            <a:endParaRPr lang="cs-CZ" sz="3200" b="0" smtClean="0">
              <a:solidFill>
                <a:srgbClr val="0000B4"/>
              </a:solidFill>
              <a:latin typeface="Trebuchet MS" pitchFamily="34" charset="0"/>
            </a:endParaRPr>
          </a:p>
        </p:txBody>
      </p:sp>
      <p:cxnSp>
        <p:nvCxnSpPr>
          <p:cNvPr id="28" name="Přímá spojnice 27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28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Skupina 2"/>
          <p:cNvGrpSpPr/>
          <p:nvPr/>
        </p:nvGrpSpPr>
        <p:grpSpPr>
          <a:xfrm>
            <a:off x="2889250" y="332656"/>
            <a:ext cx="6104524" cy="5080719"/>
            <a:chOff x="2889250" y="332656"/>
            <a:chExt cx="6104524" cy="5080719"/>
          </a:xfrm>
        </p:grpSpPr>
        <p:sp>
          <p:nvSpPr>
            <p:cNvPr id="296979" name="Line 19"/>
            <p:cNvSpPr>
              <a:spLocks noChangeShapeType="1"/>
            </p:cNvSpPr>
            <p:nvPr/>
          </p:nvSpPr>
          <p:spPr bwMode="auto">
            <a:xfrm flipV="1">
              <a:off x="2889250" y="2390775"/>
              <a:ext cx="0" cy="2540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96980" name="Line 20"/>
            <p:cNvSpPr>
              <a:spLocks noChangeShapeType="1"/>
            </p:cNvSpPr>
            <p:nvPr/>
          </p:nvSpPr>
          <p:spPr bwMode="auto">
            <a:xfrm>
              <a:off x="3873500" y="2798763"/>
              <a:ext cx="0" cy="2794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none" w="sm" len="sm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pic>
          <p:nvPicPr>
            <p:cNvPr id="296964" name="Picture 4" descr="Počátek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6763" y="1412875"/>
              <a:ext cx="3810000" cy="4000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6969" name="Line 9"/>
            <p:cNvSpPr>
              <a:spLocks noChangeShapeType="1"/>
            </p:cNvSpPr>
            <p:nvPr/>
          </p:nvSpPr>
          <p:spPr bwMode="auto">
            <a:xfrm flipV="1">
              <a:off x="6423025" y="2401888"/>
              <a:ext cx="0" cy="2540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96970" name="Line 10"/>
            <p:cNvSpPr>
              <a:spLocks noChangeShapeType="1"/>
            </p:cNvSpPr>
            <p:nvPr/>
          </p:nvSpPr>
          <p:spPr bwMode="auto">
            <a:xfrm>
              <a:off x="7407275" y="2809875"/>
              <a:ext cx="0" cy="2794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none" w="sm" len="sm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96987" name="Line 27"/>
            <p:cNvSpPr>
              <a:spLocks noChangeShapeType="1"/>
            </p:cNvSpPr>
            <p:nvPr/>
          </p:nvSpPr>
          <p:spPr bwMode="auto">
            <a:xfrm flipV="1">
              <a:off x="6423025" y="2401888"/>
              <a:ext cx="0" cy="2540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96988" name="Line 28"/>
            <p:cNvSpPr>
              <a:spLocks noChangeShapeType="1"/>
            </p:cNvSpPr>
            <p:nvPr/>
          </p:nvSpPr>
          <p:spPr bwMode="auto">
            <a:xfrm>
              <a:off x="7407275" y="2809875"/>
              <a:ext cx="0" cy="2794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none" w="sm" len="sm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grpSp>
          <p:nvGrpSpPr>
            <p:cNvPr id="296992" name="Group 32"/>
            <p:cNvGrpSpPr>
              <a:grpSpLocks/>
            </p:cNvGrpSpPr>
            <p:nvPr/>
          </p:nvGrpSpPr>
          <p:grpSpPr bwMode="auto">
            <a:xfrm>
              <a:off x="4576763" y="1412875"/>
              <a:ext cx="3810000" cy="4000500"/>
              <a:chOff x="2883" y="890"/>
              <a:chExt cx="2400" cy="2520"/>
            </a:xfrm>
          </p:grpSpPr>
          <p:pic>
            <p:nvPicPr>
              <p:cNvPr id="296989" name="Picture 29" descr="Počátek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3" y="890"/>
                <a:ext cx="2400" cy="25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96990" name="Line 30"/>
              <p:cNvSpPr>
                <a:spLocks noChangeShapeType="1"/>
              </p:cNvSpPr>
              <p:nvPr/>
            </p:nvSpPr>
            <p:spPr bwMode="auto">
              <a:xfrm flipV="1">
                <a:off x="4046" y="1513"/>
                <a:ext cx="0" cy="16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none" w="sm" len="sm"/>
                <a:tailEnd type="triangle" w="lg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6991" name="Line 31"/>
              <p:cNvSpPr>
                <a:spLocks noChangeShapeType="1"/>
              </p:cNvSpPr>
              <p:nvPr/>
            </p:nvSpPr>
            <p:spPr bwMode="auto">
              <a:xfrm>
                <a:off x="4666" y="1770"/>
                <a:ext cx="0" cy="17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 type="none" w="sm" len="sm"/>
                <a:tailEnd type="triangle" w="lg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26" name="Text Box 17"/>
            <p:cNvSpPr txBox="1">
              <a:spLocks noChangeArrowheads="1"/>
            </p:cNvSpPr>
            <p:nvPr/>
          </p:nvSpPr>
          <p:spPr bwMode="auto">
            <a:xfrm>
              <a:off x="5737370" y="4492124"/>
              <a:ext cx="2070067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10000"/>
                </a:spcBef>
              </a:pPr>
              <a:r>
                <a:rPr lang="en-US" sz="2400" i="1">
                  <a:latin typeface="Arial" pitchFamily="34" charset="0"/>
                </a:rPr>
                <a:t>M </a:t>
              </a:r>
              <a:r>
                <a:rPr lang="en-US" sz="2400">
                  <a:latin typeface="Arial" pitchFamily="34" charset="0"/>
                </a:rPr>
                <a:t>= </a:t>
              </a:r>
              <a:r>
                <a:rPr lang="en-US" sz="2400" i="1" smtClean="0">
                  <a:solidFill>
                    <a:srgbClr val="F00000"/>
                  </a:solidFill>
                  <a:latin typeface="Arial" pitchFamily="34" charset="0"/>
                </a:rPr>
                <a:t>M</a:t>
              </a:r>
              <a:r>
                <a:rPr lang="cs-CZ" sz="2400" i="1" smtClean="0">
                  <a:solidFill>
                    <a:srgbClr val="F00000"/>
                  </a:solidFill>
                  <a:latin typeface="Arial" pitchFamily="34" charset="0"/>
                </a:rPr>
                <a:t> </a:t>
              </a:r>
              <a:r>
                <a:rPr lang="cs-CZ" sz="2400" smtClean="0">
                  <a:latin typeface="Arial" pitchFamily="34" charset="0"/>
                </a:rPr>
                <a:t>= 5</a:t>
              </a:r>
              <a:r>
                <a:rPr lang="cs-CZ" sz="2400" smtClean="0">
                  <a:solidFill>
                    <a:srgbClr val="F00000"/>
                  </a:solidFill>
                  <a:latin typeface="Arial" pitchFamily="34" charset="0"/>
                </a:rPr>
                <a:t> </a:t>
              </a:r>
              <a:r>
                <a:rPr lang="cs-CZ" sz="2400" i="1" smtClean="0">
                  <a:solidFill>
                    <a:srgbClr val="0000B4"/>
                  </a:solidFill>
                  <a:latin typeface="Arial" pitchFamily="34" charset="0"/>
                </a:rPr>
                <a:t>m</a:t>
              </a:r>
              <a:endParaRPr lang="en-US" sz="2400" i="1">
                <a:solidFill>
                  <a:srgbClr val="0000B4"/>
                </a:solidFill>
                <a:latin typeface="Arial" pitchFamily="34" charset="0"/>
              </a:endParaRPr>
            </a:p>
          </p:txBody>
        </p:sp>
        <p:sp>
          <p:nvSpPr>
            <p:cNvPr id="27" name="TextovéPole 26"/>
            <p:cNvSpPr txBox="1"/>
            <p:nvPr/>
          </p:nvSpPr>
          <p:spPr>
            <a:xfrm>
              <a:off x="4545709" y="4951293"/>
              <a:ext cx="44480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mtClean="0"/>
                <a:t>(</a:t>
              </a:r>
              <a:r>
                <a:rPr lang="cs-CZ" smtClean="0">
                  <a:solidFill>
                    <a:srgbClr val="C00000"/>
                  </a:solidFill>
                </a:rPr>
                <a:t>zjednodušení: </a:t>
              </a:r>
              <a:r>
                <a:rPr lang="en-GB" err="1" smtClean="0"/>
                <a:t>pohyb</a:t>
              </a:r>
              <a:r>
                <a:rPr lang="en-GB" smtClean="0"/>
                <a:t> </a:t>
              </a:r>
              <a:r>
                <a:rPr lang="cs-CZ" smtClean="0"/>
                <a:t>probíhá v jedné rovině)</a:t>
              </a:r>
              <a:endParaRPr lang="en-GB"/>
            </a:p>
          </p:txBody>
        </p:sp>
        <p:pic>
          <p:nvPicPr>
            <p:cNvPr id="32" name="Picture 2" descr="http://www.crystalinks.com/binarystars511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813747" y="332656"/>
              <a:ext cx="1987379" cy="15975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 Box 54"/>
            <p:cNvSpPr txBox="1">
              <a:spLocks noChangeArrowheads="1"/>
            </p:cNvSpPr>
            <p:nvPr/>
          </p:nvSpPr>
          <p:spPr bwMode="auto">
            <a:xfrm>
              <a:off x="4644008" y="332656"/>
              <a:ext cx="2448272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cs-CZ" sz="3200" b="0" u="sng" smtClean="0">
                  <a:solidFill>
                    <a:srgbClr val="0000B4"/>
                  </a:solidFill>
                  <a:latin typeface="Trebuchet MS" pitchFamily="34" charset="0"/>
                </a:rPr>
                <a:t>Tři tělesa</a:t>
              </a:r>
              <a:endParaRPr lang="cs-CZ" sz="3200" b="0" smtClean="0">
                <a:solidFill>
                  <a:srgbClr val="0000B4"/>
                </a:solidFill>
                <a:latin typeface="Trebuchet MS" pitchFamily="34" charset="0"/>
              </a:endParaRPr>
            </a:p>
          </p:txBody>
        </p:sp>
        <p:pic>
          <p:nvPicPr>
            <p:cNvPr id="34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1078" y="995870"/>
              <a:ext cx="808486" cy="6025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5" name="TextovéPole 34"/>
            <p:cNvSpPr txBox="1"/>
            <p:nvPr/>
          </p:nvSpPr>
          <p:spPr>
            <a:xfrm>
              <a:off x="6228184" y="1052736"/>
              <a:ext cx="43204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600" b="1" smtClean="0">
                  <a:latin typeface="Trebuchet MS" pitchFamily="34" charset="0"/>
                </a:rPr>
                <a:t>+</a:t>
              </a:r>
              <a:endParaRPr lang="en-GB" sz="2600" b="1">
                <a:latin typeface="Trebuchet MS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341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869" name="Picture 5" descr="Animac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12875"/>
            <a:ext cx="38100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2870" name="Picture 6" descr="Animac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412875"/>
            <a:ext cx="3806825" cy="399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54"/>
          <p:cNvSpPr txBox="1">
            <a:spLocks noChangeArrowheads="1"/>
          </p:cNvSpPr>
          <p:nvPr/>
        </p:nvSpPr>
        <p:spPr bwMode="auto">
          <a:xfrm>
            <a:off x="755576" y="332656"/>
            <a:ext cx="24482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cs-CZ" sz="3200" b="0" u="sng" smtClean="0">
                <a:solidFill>
                  <a:srgbClr val="0000B4"/>
                </a:solidFill>
                <a:latin typeface="Trebuchet MS" pitchFamily="34" charset="0"/>
              </a:rPr>
              <a:t>Dvě tělesa</a:t>
            </a:r>
            <a:endParaRPr lang="cs-CZ" sz="3200" b="0" smtClean="0">
              <a:solidFill>
                <a:srgbClr val="0000B4"/>
              </a:solidFill>
              <a:latin typeface="Trebuchet MS" pitchFamily="34" charset="0"/>
            </a:endParaRPr>
          </a:p>
        </p:txBody>
      </p:sp>
      <p:sp>
        <p:nvSpPr>
          <p:cNvPr id="8" name="Text Box 54"/>
          <p:cNvSpPr txBox="1">
            <a:spLocks noChangeArrowheads="1"/>
          </p:cNvSpPr>
          <p:nvPr/>
        </p:nvSpPr>
        <p:spPr bwMode="auto">
          <a:xfrm>
            <a:off x="4644008" y="332656"/>
            <a:ext cx="24482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cs-CZ" sz="3200" b="0" u="sng" smtClean="0">
                <a:solidFill>
                  <a:srgbClr val="0000B4"/>
                </a:solidFill>
                <a:latin typeface="Trebuchet MS" pitchFamily="34" charset="0"/>
              </a:rPr>
              <a:t>Tři tělesa</a:t>
            </a:r>
            <a:endParaRPr lang="cs-CZ" sz="3200" b="0" smtClean="0">
              <a:solidFill>
                <a:srgbClr val="0000B4"/>
              </a:solidFill>
              <a:latin typeface="Trebuchet MS" pitchFamily="34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078" y="995870"/>
            <a:ext cx="808486" cy="602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Přímá spojnice 10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/>
          <p:cNvCxnSpPr/>
          <p:nvPr/>
        </p:nvCxnSpPr>
        <p:spPr>
          <a:xfrm flipH="1">
            <a:off x="17018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6228184" y="1052736"/>
            <a:ext cx="43204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b="1" smtClean="0">
                <a:latin typeface="Trebuchet MS" pitchFamily="34" charset="0"/>
              </a:rPr>
              <a:t>+</a:t>
            </a:r>
            <a:endParaRPr lang="en-GB" sz="2600" b="1">
              <a:latin typeface="Trebuchet MS" pitchFamily="34" charset="0"/>
            </a:endParaRPr>
          </a:p>
        </p:txBody>
      </p:sp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5737370" y="4492124"/>
            <a:ext cx="207006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10000"/>
              </a:spcBef>
            </a:pPr>
            <a:r>
              <a:rPr lang="en-US" sz="2400" i="1" dirty="0">
                <a:latin typeface="Arial" pitchFamily="34" charset="0"/>
              </a:rPr>
              <a:t>M </a:t>
            </a:r>
            <a:r>
              <a:rPr lang="en-US" sz="2400" dirty="0">
                <a:latin typeface="Arial" pitchFamily="34" charset="0"/>
              </a:rPr>
              <a:t>= </a:t>
            </a:r>
            <a:r>
              <a:rPr lang="en-US" sz="2400" i="1" dirty="0" smtClean="0">
                <a:solidFill>
                  <a:srgbClr val="F00000"/>
                </a:solidFill>
                <a:latin typeface="Arial" pitchFamily="34" charset="0"/>
              </a:rPr>
              <a:t>M</a:t>
            </a:r>
            <a:r>
              <a:rPr lang="cs-CZ" sz="2400" i="1" dirty="0" smtClean="0">
                <a:solidFill>
                  <a:srgbClr val="F00000"/>
                </a:solidFill>
                <a:latin typeface="Arial" pitchFamily="34" charset="0"/>
              </a:rPr>
              <a:t> </a:t>
            </a:r>
            <a:r>
              <a:rPr lang="cs-CZ" sz="2400" dirty="0" smtClean="0">
                <a:latin typeface="Arial" pitchFamily="34" charset="0"/>
              </a:rPr>
              <a:t>= 5</a:t>
            </a:r>
            <a:r>
              <a:rPr lang="cs-CZ" sz="2400" dirty="0" smtClean="0">
                <a:solidFill>
                  <a:srgbClr val="F00000"/>
                </a:solidFill>
                <a:latin typeface="Arial" pitchFamily="34" charset="0"/>
              </a:rPr>
              <a:t> </a:t>
            </a:r>
            <a:r>
              <a:rPr lang="cs-CZ" sz="2400" i="1" dirty="0" smtClean="0">
                <a:solidFill>
                  <a:srgbClr val="0000B4"/>
                </a:solidFill>
                <a:latin typeface="Arial" pitchFamily="34" charset="0"/>
              </a:rPr>
              <a:t>m</a:t>
            </a:r>
            <a:endParaRPr lang="en-US" sz="2400" i="1" dirty="0">
              <a:solidFill>
                <a:srgbClr val="0000B4"/>
              </a:solidFill>
              <a:latin typeface="Arial" pitchFamily="34" charset="0"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4545709" y="4951293"/>
            <a:ext cx="4448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mtClean="0"/>
              <a:t>(</a:t>
            </a:r>
            <a:r>
              <a:rPr lang="cs-CZ" smtClean="0">
                <a:solidFill>
                  <a:srgbClr val="C00000"/>
                </a:solidFill>
              </a:rPr>
              <a:t>zjednodušení: </a:t>
            </a:r>
            <a:r>
              <a:rPr lang="en-GB" err="1" smtClean="0"/>
              <a:t>pohyb</a:t>
            </a:r>
            <a:r>
              <a:rPr lang="en-GB" smtClean="0"/>
              <a:t> </a:t>
            </a:r>
            <a:r>
              <a:rPr lang="cs-CZ" smtClean="0"/>
              <a:t>probíhá v jedné rovině)</a:t>
            </a:r>
            <a:endParaRPr lang="en-GB"/>
          </a:p>
        </p:txBody>
      </p:sp>
      <p:pic>
        <p:nvPicPr>
          <p:cNvPr id="14" name="Picture 2" descr="http://www.crystalinks.com/binarystars51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13747" y="332656"/>
            <a:ext cx="1987379" cy="1597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55"/>
          <p:cNvSpPr>
            <a:spLocks noChangeArrowheads="1"/>
          </p:cNvSpPr>
          <p:nvPr/>
        </p:nvSpPr>
        <p:spPr bwMode="auto">
          <a:xfrm>
            <a:off x="5010150" y="5955175"/>
            <a:ext cx="38481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69696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80"/>
                </a:solidFill>
                <a:miter lim="800000"/>
                <a:headEnd type="none" w="sm" len="sm"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cs-CZ" dirty="0" smtClean="0">
                <a:latin typeface="Trebuchet MS" pitchFamily="34" charset="0"/>
              </a:rPr>
              <a:t>téměř </a:t>
            </a:r>
            <a:r>
              <a:rPr lang="en-US" b="1" dirty="0" err="1" smtClean="0">
                <a:latin typeface="Trebuchet MS" pitchFamily="34" charset="0"/>
              </a:rPr>
              <a:t>periodi</a:t>
            </a:r>
            <a:r>
              <a:rPr lang="cs-CZ" b="1" dirty="0" err="1" smtClean="0">
                <a:latin typeface="Trebuchet MS" pitchFamily="34" charset="0"/>
              </a:rPr>
              <a:t>cký</a:t>
            </a:r>
            <a:r>
              <a:rPr lang="cs-CZ" b="0" dirty="0" smtClean="0">
                <a:latin typeface="Trebuchet MS" pitchFamily="34" charset="0"/>
              </a:rPr>
              <a:t> </a:t>
            </a:r>
            <a:r>
              <a:rPr lang="en-GB" b="0" dirty="0" err="1" smtClean="0">
                <a:latin typeface="Trebuchet MS" pitchFamily="34" charset="0"/>
              </a:rPr>
              <a:t>stabiln</a:t>
            </a:r>
            <a:r>
              <a:rPr lang="cs-CZ" b="0" dirty="0" smtClean="0">
                <a:latin typeface="Trebuchet MS" pitchFamily="34" charset="0"/>
              </a:rPr>
              <a:t>í pohyb</a:t>
            </a:r>
            <a:endParaRPr lang="cs-CZ" b="0" dirty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563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4378" name="Group 10"/>
          <p:cNvGrpSpPr>
            <a:grpSpLocks/>
          </p:cNvGrpSpPr>
          <p:nvPr/>
        </p:nvGrpSpPr>
        <p:grpSpPr bwMode="auto">
          <a:xfrm>
            <a:off x="4578350" y="1412875"/>
            <a:ext cx="3810000" cy="4000500"/>
            <a:chOff x="655" y="890"/>
            <a:chExt cx="2400" cy="2520"/>
          </a:xfrm>
        </p:grpSpPr>
        <p:pic>
          <p:nvPicPr>
            <p:cNvPr id="314379" name="Picture 11" descr="Počáte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" y="890"/>
              <a:ext cx="2400" cy="2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4380" name="Line 12"/>
            <p:cNvSpPr>
              <a:spLocks noChangeShapeType="1"/>
            </p:cNvSpPr>
            <p:nvPr/>
          </p:nvSpPr>
          <p:spPr bwMode="auto">
            <a:xfrm flipV="1">
              <a:off x="1820" y="1513"/>
              <a:ext cx="0" cy="16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14381" name="Line 13"/>
            <p:cNvSpPr>
              <a:spLocks noChangeShapeType="1"/>
            </p:cNvSpPr>
            <p:nvPr/>
          </p:nvSpPr>
          <p:spPr bwMode="auto">
            <a:xfrm>
              <a:off x="2440" y="1770"/>
              <a:ext cx="0" cy="17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none" w="sm" len="sm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14400" name="Group 32"/>
          <p:cNvGrpSpPr>
            <a:grpSpLocks/>
          </p:cNvGrpSpPr>
          <p:nvPr/>
        </p:nvGrpSpPr>
        <p:grpSpPr bwMode="auto">
          <a:xfrm>
            <a:off x="1049338" y="1412875"/>
            <a:ext cx="3810000" cy="4000500"/>
            <a:chOff x="612" y="890"/>
            <a:chExt cx="2400" cy="2520"/>
          </a:xfrm>
        </p:grpSpPr>
        <p:pic>
          <p:nvPicPr>
            <p:cNvPr id="314396" name="Picture 28" descr="Počáte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" y="890"/>
              <a:ext cx="2400" cy="2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4397" name="Line 29"/>
            <p:cNvSpPr>
              <a:spLocks noChangeShapeType="1"/>
            </p:cNvSpPr>
            <p:nvPr/>
          </p:nvSpPr>
          <p:spPr bwMode="auto">
            <a:xfrm flipV="1">
              <a:off x="1777" y="1513"/>
              <a:ext cx="0" cy="16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14398" name="Line 30"/>
            <p:cNvSpPr>
              <a:spLocks noChangeShapeType="1"/>
            </p:cNvSpPr>
            <p:nvPr/>
          </p:nvSpPr>
          <p:spPr bwMode="auto">
            <a:xfrm>
              <a:off x="2397" y="1770"/>
              <a:ext cx="0" cy="17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none" w="sm" len="sm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5" name="Text Box 54"/>
          <p:cNvSpPr txBox="1">
            <a:spLocks noChangeArrowheads="1"/>
          </p:cNvSpPr>
          <p:nvPr/>
        </p:nvSpPr>
        <p:spPr bwMode="auto">
          <a:xfrm>
            <a:off x="755576" y="332656"/>
            <a:ext cx="485802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cs-CZ" sz="3200" b="0" u="sng" dirty="0" smtClean="0">
                <a:solidFill>
                  <a:srgbClr val="0000B4"/>
                </a:solidFill>
                <a:latin typeface="Trebuchet MS" pitchFamily="34" charset="0"/>
              </a:rPr>
              <a:t>Tři tělesa </a:t>
            </a:r>
          </a:p>
          <a:p>
            <a:pPr algn="l"/>
            <a:r>
              <a:rPr lang="cs-CZ" sz="2400" b="0" dirty="0" smtClean="0">
                <a:solidFill>
                  <a:srgbClr val="0000B4"/>
                </a:solidFill>
                <a:latin typeface="Trebuchet MS" pitchFamily="34" charset="0"/>
              </a:rPr>
              <a:t>- </a:t>
            </a:r>
            <a:r>
              <a:rPr lang="cs-CZ" sz="2400" dirty="0">
                <a:solidFill>
                  <a:srgbClr val="0000B4"/>
                </a:solidFill>
                <a:latin typeface="Trebuchet MS" pitchFamily="34" charset="0"/>
              </a:rPr>
              <a:t>n</a:t>
            </a:r>
            <a:r>
              <a:rPr lang="cs-CZ" sz="2400" b="0" dirty="0" smtClean="0">
                <a:solidFill>
                  <a:srgbClr val="0000B4"/>
                </a:solidFill>
                <a:latin typeface="Trebuchet MS" pitchFamily="34" charset="0"/>
              </a:rPr>
              <a:t>estabilní pohyb</a:t>
            </a:r>
          </a:p>
        </p:txBody>
      </p:sp>
      <p:cxnSp>
        <p:nvCxnSpPr>
          <p:cNvPr id="16" name="Přímá spojnice 15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ovéPole 1"/>
          <p:cNvSpPr txBox="1"/>
          <p:nvPr/>
        </p:nvSpPr>
        <p:spPr>
          <a:xfrm>
            <a:off x="5541176" y="1243069"/>
            <a:ext cx="3241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err="1" smtClean="0">
                <a:solidFill>
                  <a:srgbClr val="0000B4"/>
                </a:solidFill>
                <a:latin typeface="Trebuchet MS" pitchFamily="34" charset="0"/>
              </a:rPr>
              <a:t>modr</a:t>
            </a:r>
            <a:r>
              <a:rPr lang="cs-CZ" smtClean="0">
                <a:solidFill>
                  <a:srgbClr val="0000B4"/>
                </a:solidFill>
                <a:latin typeface="Trebuchet MS" pitchFamily="34" charset="0"/>
              </a:rPr>
              <a:t>á družice </a:t>
            </a:r>
            <a:r>
              <a:rPr lang="cs-CZ" smtClean="0">
                <a:latin typeface="Trebuchet MS" pitchFamily="34" charset="0"/>
              </a:rPr>
              <a:t>na počátku nepatrně posunuta</a:t>
            </a:r>
            <a:endParaRPr lang="en-GB">
              <a:latin typeface="Trebuchet MS" pitchFamily="34" charset="0"/>
            </a:endParaRPr>
          </a:p>
        </p:txBody>
      </p:sp>
      <p:cxnSp>
        <p:nvCxnSpPr>
          <p:cNvPr id="4" name="Přímá spojnice se šipkou 3"/>
          <p:cNvCxnSpPr/>
          <p:nvPr/>
        </p:nvCxnSpPr>
        <p:spPr>
          <a:xfrm>
            <a:off x="6936375" y="2214154"/>
            <a:ext cx="437606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Skupina 7"/>
          <p:cNvGrpSpPr/>
          <p:nvPr/>
        </p:nvGrpSpPr>
        <p:grpSpPr>
          <a:xfrm>
            <a:off x="3402873" y="1883047"/>
            <a:ext cx="499746" cy="139700"/>
            <a:chOff x="3402873" y="1883047"/>
            <a:chExt cx="499746" cy="139700"/>
          </a:xfrm>
        </p:grpSpPr>
        <p:cxnSp>
          <p:nvCxnSpPr>
            <p:cNvPr id="5" name="Přímá spojnice se šipkou 4"/>
            <p:cNvCxnSpPr/>
            <p:nvPr/>
          </p:nvCxnSpPr>
          <p:spPr>
            <a:xfrm>
              <a:off x="3402873" y="1952897"/>
              <a:ext cx="499746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Přímá spojnice 6"/>
            <p:cNvCxnSpPr/>
            <p:nvPr/>
          </p:nvCxnSpPr>
          <p:spPr>
            <a:xfrm>
              <a:off x="3402873" y="1883047"/>
              <a:ext cx="0" cy="1397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Přímá spojnice 18"/>
            <p:cNvCxnSpPr/>
            <p:nvPr/>
          </p:nvCxnSpPr>
          <p:spPr>
            <a:xfrm>
              <a:off x="3902619" y="1883047"/>
              <a:ext cx="0" cy="1397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ovéPole 8"/>
          <p:cNvSpPr txBox="1"/>
          <p:nvPr/>
        </p:nvSpPr>
        <p:spPr>
          <a:xfrm>
            <a:off x="3324652" y="1575717"/>
            <a:ext cx="6286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smtClean="0">
                <a:latin typeface="Trebuchet MS" panose="020B0603020202020204" pitchFamily="34" charset="0"/>
              </a:rPr>
              <a:t>1 km</a:t>
            </a:r>
            <a:endParaRPr lang="cs-CZ" sz="1600">
              <a:latin typeface="Trebuchet MS" panose="020B0603020202020204" pitchFamily="34" charset="0"/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6776809" y="1840408"/>
            <a:ext cx="7328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smtClean="0">
                <a:latin typeface="Trebuchet MS" panose="020B0603020202020204" pitchFamily="34" charset="0"/>
              </a:rPr>
              <a:t>+1 cm</a:t>
            </a:r>
            <a:endParaRPr lang="cs-CZ" sz="160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09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429" name="Picture 13" descr="Animac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12875"/>
            <a:ext cx="3817938" cy="400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6431" name="Picture 15" descr="Animac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38" y="1412875"/>
            <a:ext cx="38100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Skupina 12"/>
          <p:cNvGrpSpPr/>
          <p:nvPr/>
        </p:nvGrpSpPr>
        <p:grpSpPr>
          <a:xfrm>
            <a:off x="513269" y="3141621"/>
            <a:ext cx="8307204" cy="3263847"/>
            <a:chOff x="513269" y="3141621"/>
            <a:chExt cx="8307204" cy="3263847"/>
          </a:xfrm>
        </p:grpSpPr>
        <p:sp>
          <p:nvSpPr>
            <p:cNvPr id="4" name="Obdélník 3"/>
            <p:cNvSpPr/>
            <p:nvPr/>
          </p:nvSpPr>
          <p:spPr>
            <a:xfrm>
              <a:off x="513269" y="3141621"/>
              <a:ext cx="8307204" cy="32638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grpSp>
          <p:nvGrpSpPr>
            <p:cNvPr id="18" name="Skupina 17"/>
            <p:cNvGrpSpPr/>
            <p:nvPr/>
          </p:nvGrpSpPr>
          <p:grpSpPr>
            <a:xfrm>
              <a:off x="946863" y="3479147"/>
              <a:ext cx="3705652" cy="2828825"/>
              <a:chOff x="4604466" y="3510138"/>
              <a:chExt cx="3705652" cy="2828825"/>
            </a:xfrm>
          </p:grpSpPr>
          <p:pic>
            <p:nvPicPr>
              <p:cNvPr id="25" name="Picture 2" descr="D:\Pavel\Desktop\Differences 2.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61692" y="3510138"/>
                <a:ext cx="3048426" cy="266737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6" name="Skupina 25"/>
              <p:cNvGrpSpPr/>
              <p:nvPr/>
            </p:nvGrpSpPr>
            <p:grpSpPr>
              <a:xfrm>
                <a:off x="5252361" y="6042663"/>
                <a:ext cx="2246024" cy="296300"/>
                <a:chOff x="5252361" y="6117311"/>
                <a:chExt cx="2246024" cy="296300"/>
              </a:xfrm>
            </p:grpSpPr>
            <p:sp>
              <p:nvSpPr>
                <p:cNvPr id="36" name="TextovéPole 35"/>
                <p:cNvSpPr txBox="1"/>
                <p:nvPr/>
              </p:nvSpPr>
              <p:spPr>
                <a:xfrm>
                  <a:off x="6174348" y="6136612"/>
                  <a:ext cx="34496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200" b="0" smtClean="0">
                      <a:solidFill>
                        <a:srgbClr val="FF0000"/>
                      </a:solidFill>
                      <a:latin typeface="Trebuchet MS" pitchFamily="34" charset="0"/>
                    </a:rPr>
                    <a:t>50</a:t>
                  </a:r>
                  <a:endParaRPr lang="en-GB" sz="1200" b="0">
                    <a:solidFill>
                      <a:srgbClr val="FF0000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37" name="TextovéPole 36"/>
                <p:cNvSpPr txBox="1"/>
                <p:nvPr/>
              </p:nvSpPr>
              <p:spPr>
                <a:xfrm>
                  <a:off x="5252361" y="6117311"/>
                  <a:ext cx="27443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200" b="0" smtClean="0">
                      <a:solidFill>
                        <a:srgbClr val="FF0000"/>
                      </a:solidFill>
                      <a:latin typeface="Trebuchet MS" pitchFamily="34" charset="0"/>
                    </a:rPr>
                    <a:t>0</a:t>
                  </a:r>
                  <a:endParaRPr lang="en-GB" sz="1200" b="0">
                    <a:solidFill>
                      <a:srgbClr val="FF0000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38" name="TextovéPole 37"/>
                <p:cNvSpPr txBox="1"/>
                <p:nvPr/>
              </p:nvSpPr>
              <p:spPr>
                <a:xfrm>
                  <a:off x="7073269" y="6136612"/>
                  <a:ext cx="42511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200" b="0" smtClean="0">
                      <a:solidFill>
                        <a:srgbClr val="FF0000"/>
                      </a:solidFill>
                      <a:latin typeface="Trebuchet MS" pitchFamily="34" charset="0"/>
                    </a:rPr>
                    <a:t>100</a:t>
                  </a:r>
                  <a:endParaRPr lang="en-GB" sz="1200" b="0">
                    <a:solidFill>
                      <a:srgbClr val="FF0000"/>
                    </a:solidFill>
                    <a:latin typeface="Trebuchet MS" pitchFamily="34" charset="0"/>
                  </a:endParaRPr>
                </a:p>
              </p:txBody>
            </p:sp>
          </p:grpSp>
          <p:grpSp>
            <p:nvGrpSpPr>
              <p:cNvPr id="27" name="Skupina 26"/>
              <p:cNvGrpSpPr/>
              <p:nvPr/>
            </p:nvGrpSpPr>
            <p:grpSpPr>
              <a:xfrm>
                <a:off x="4604466" y="3657459"/>
                <a:ext cx="724470" cy="2258631"/>
                <a:chOff x="971600" y="3635693"/>
                <a:chExt cx="724470" cy="2258631"/>
              </a:xfrm>
            </p:grpSpPr>
            <p:sp>
              <p:nvSpPr>
                <p:cNvPr id="28" name="TextovéPole 27"/>
                <p:cNvSpPr txBox="1"/>
                <p:nvPr/>
              </p:nvSpPr>
              <p:spPr>
                <a:xfrm>
                  <a:off x="1054549" y="5345223"/>
                  <a:ext cx="641521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GB" sz="1200" b="0" smtClean="0">
                      <a:solidFill>
                        <a:srgbClr val="FF0000"/>
                      </a:solidFill>
                      <a:latin typeface="Trebuchet MS" pitchFamily="34" charset="0"/>
                    </a:rPr>
                    <a:t>0.0001</a:t>
                  </a:r>
                  <a:endParaRPr lang="en-GB" sz="1200" b="0">
                    <a:solidFill>
                      <a:srgbClr val="FF0000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29" name="TextovéPole 28"/>
                <p:cNvSpPr txBox="1"/>
                <p:nvPr/>
              </p:nvSpPr>
              <p:spPr>
                <a:xfrm>
                  <a:off x="971600" y="5617325"/>
                  <a:ext cx="721672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GB" sz="1200" b="0" smtClean="0">
                      <a:solidFill>
                        <a:srgbClr val="FF0000"/>
                      </a:solidFill>
                      <a:latin typeface="Trebuchet MS" pitchFamily="34" charset="0"/>
                    </a:rPr>
                    <a:t>0.00001</a:t>
                  </a:r>
                  <a:endParaRPr lang="en-GB" sz="1200" b="0">
                    <a:solidFill>
                      <a:srgbClr val="FF0000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30" name="TextovéPole 29"/>
                <p:cNvSpPr txBox="1"/>
                <p:nvPr/>
              </p:nvSpPr>
              <p:spPr>
                <a:xfrm>
                  <a:off x="1131901" y="5054918"/>
                  <a:ext cx="561371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GB" sz="1200" b="0" dirty="0" smtClean="0">
                      <a:solidFill>
                        <a:srgbClr val="FF0000"/>
                      </a:solidFill>
                      <a:latin typeface="Trebuchet MS" pitchFamily="34" charset="0"/>
                    </a:rPr>
                    <a:t>0.001</a:t>
                  </a:r>
                  <a:endParaRPr lang="en-GB" sz="1200" b="0" dirty="0">
                    <a:solidFill>
                      <a:srgbClr val="FF0000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31" name="TextovéPole 30"/>
                <p:cNvSpPr txBox="1"/>
                <p:nvPr/>
              </p:nvSpPr>
              <p:spPr>
                <a:xfrm>
                  <a:off x="1214848" y="4787701"/>
                  <a:ext cx="481222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GB" sz="1200" b="0" smtClean="0">
                      <a:solidFill>
                        <a:srgbClr val="FF0000"/>
                      </a:solidFill>
                      <a:latin typeface="Trebuchet MS" pitchFamily="34" charset="0"/>
                    </a:rPr>
                    <a:t>0.01</a:t>
                  </a:r>
                  <a:endParaRPr lang="en-GB" sz="1200" b="0">
                    <a:solidFill>
                      <a:srgbClr val="FF0000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32" name="TextovéPole 31"/>
                <p:cNvSpPr txBox="1"/>
                <p:nvPr/>
              </p:nvSpPr>
              <p:spPr>
                <a:xfrm>
                  <a:off x="1294999" y="4484016"/>
                  <a:ext cx="401071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GB" sz="1200" b="0" smtClean="0">
                      <a:solidFill>
                        <a:srgbClr val="FF0000"/>
                      </a:solidFill>
                      <a:latin typeface="Trebuchet MS" pitchFamily="34" charset="0"/>
                    </a:rPr>
                    <a:t>0.1</a:t>
                  </a:r>
                  <a:endParaRPr lang="en-GB" sz="1200" b="0">
                    <a:solidFill>
                      <a:srgbClr val="FF0000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33" name="TextovéPole 32"/>
                <p:cNvSpPr txBox="1"/>
                <p:nvPr/>
              </p:nvSpPr>
              <p:spPr>
                <a:xfrm>
                  <a:off x="1421636" y="4207017"/>
                  <a:ext cx="27443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GB" sz="1200" b="0" smtClean="0">
                      <a:solidFill>
                        <a:srgbClr val="FF0000"/>
                      </a:solidFill>
                      <a:latin typeface="Trebuchet MS" pitchFamily="34" charset="0"/>
                    </a:rPr>
                    <a:t>1</a:t>
                  </a:r>
                  <a:endParaRPr lang="en-GB" sz="1200" b="0">
                    <a:solidFill>
                      <a:srgbClr val="FF0000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34" name="TextovéPole 33"/>
                <p:cNvSpPr txBox="1"/>
                <p:nvPr/>
              </p:nvSpPr>
              <p:spPr>
                <a:xfrm>
                  <a:off x="1351104" y="3911884"/>
                  <a:ext cx="34496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GB" sz="1200" b="0" dirty="0" smtClean="0">
                      <a:solidFill>
                        <a:srgbClr val="FF0000"/>
                      </a:solidFill>
                      <a:latin typeface="Trebuchet MS" pitchFamily="34" charset="0"/>
                    </a:rPr>
                    <a:t>10</a:t>
                  </a:r>
                  <a:endParaRPr lang="en-GB" sz="1200" b="0" dirty="0">
                    <a:solidFill>
                      <a:srgbClr val="FF0000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35" name="TextovéPole 34"/>
                <p:cNvSpPr txBox="1"/>
                <p:nvPr/>
              </p:nvSpPr>
              <p:spPr>
                <a:xfrm>
                  <a:off x="1268156" y="3635693"/>
                  <a:ext cx="42511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GB" sz="1200" b="0" smtClean="0">
                      <a:solidFill>
                        <a:srgbClr val="FF0000"/>
                      </a:solidFill>
                      <a:latin typeface="Trebuchet MS" pitchFamily="34" charset="0"/>
                    </a:rPr>
                    <a:t>100</a:t>
                  </a:r>
                  <a:endParaRPr lang="en-GB" sz="1200" b="0">
                    <a:solidFill>
                      <a:srgbClr val="FF0000"/>
                    </a:solidFill>
                    <a:latin typeface="Trebuchet MS" pitchFamily="34" charset="0"/>
                  </a:endParaRPr>
                </a:p>
              </p:txBody>
            </p:sp>
          </p:grpSp>
        </p:grpSp>
        <p:sp>
          <p:nvSpPr>
            <p:cNvPr id="19" name="TextovéPole 18"/>
            <p:cNvSpPr txBox="1"/>
            <p:nvPr/>
          </p:nvSpPr>
          <p:spPr>
            <a:xfrm>
              <a:off x="524925" y="3167462"/>
              <a:ext cx="36225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b="0" i="1" dirty="0" smtClean="0">
                  <a:solidFill>
                    <a:srgbClr val="FF0000"/>
                  </a:solidFill>
                  <a:latin typeface="Trebuchet MS" pitchFamily="34" charset="0"/>
                </a:rPr>
                <a:t>vzdálenost mezi modrými družicemi</a:t>
              </a:r>
            </a:p>
            <a:p>
              <a:r>
                <a:rPr lang="cs-CZ" sz="1500" dirty="0" smtClean="0">
                  <a:solidFill>
                    <a:srgbClr val="FF0000"/>
                  </a:solidFill>
                  <a:latin typeface="Trebuchet MS" pitchFamily="34" charset="0"/>
                </a:rPr>
                <a:t>(obrázek nalevo - obrázek napravo)</a:t>
              </a:r>
              <a:endParaRPr lang="en-GB" sz="1500" b="0" dirty="0">
                <a:solidFill>
                  <a:srgbClr val="FF0000"/>
                </a:solidFill>
                <a:latin typeface="Trebuchet MS" pitchFamily="34" charset="0"/>
              </a:endParaRPr>
            </a:p>
          </p:txBody>
        </p:sp>
        <p:sp>
          <p:nvSpPr>
            <p:cNvPr id="21" name="TextovéPole 20"/>
            <p:cNvSpPr txBox="1"/>
            <p:nvPr/>
          </p:nvSpPr>
          <p:spPr>
            <a:xfrm>
              <a:off x="4338830" y="6034259"/>
              <a:ext cx="97121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b="0" i="1" smtClean="0">
                  <a:solidFill>
                    <a:srgbClr val="FF0000"/>
                  </a:solidFill>
                  <a:latin typeface="Trebuchet MS" pitchFamily="34" charset="0"/>
                </a:rPr>
                <a:t>čas</a:t>
              </a:r>
              <a:r>
                <a:rPr lang="en-GB" sz="1600" b="0" i="1" smtClean="0">
                  <a:solidFill>
                    <a:srgbClr val="FF0000"/>
                  </a:solidFill>
                  <a:latin typeface="Trebuchet MS" pitchFamily="34" charset="0"/>
                </a:rPr>
                <a:t> </a:t>
              </a:r>
              <a:r>
                <a:rPr lang="cs-CZ" sz="1600" b="0" i="1" smtClean="0">
                  <a:solidFill>
                    <a:srgbClr val="FF0000"/>
                  </a:solidFill>
                  <a:latin typeface="Trebuchet MS" pitchFamily="34" charset="0"/>
                </a:rPr>
                <a:t>t </a:t>
              </a:r>
              <a:r>
                <a:rPr lang="en-GB" sz="1600" b="0" smtClean="0">
                  <a:solidFill>
                    <a:srgbClr val="FF0000"/>
                  </a:solidFill>
                  <a:latin typeface="Trebuchet MS" pitchFamily="34" charset="0"/>
                </a:rPr>
                <a:t>[h]</a:t>
              </a:r>
              <a:endParaRPr lang="en-GB" sz="1600" b="0">
                <a:solidFill>
                  <a:srgbClr val="FF0000"/>
                </a:solidFill>
                <a:latin typeface="Trebuchet MS" pitchFamily="34" charset="0"/>
              </a:endParaRPr>
            </a:p>
          </p:txBody>
        </p:sp>
        <p:sp>
          <p:nvSpPr>
            <p:cNvPr id="2" name="Obdélník 1"/>
            <p:cNvSpPr/>
            <p:nvPr/>
          </p:nvSpPr>
          <p:spPr>
            <a:xfrm>
              <a:off x="646241" y="3746673"/>
              <a:ext cx="78579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1600" i="1" smtClean="0">
                  <a:solidFill>
                    <a:srgbClr val="FF0000"/>
                  </a:solidFill>
                  <a:latin typeface="Symbol" panose="05050102010706020507" pitchFamily="18" charset="2"/>
                </a:rPr>
                <a:t>d</a:t>
              </a:r>
              <a:r>
                <a:rPr lang="cs-CZ" sz="1600" smtClean="0">
                  <a:solidFill>
                    <a:srgbClr val="FF0000"/>
                  </a:solidFill>
                  <a:latin typeface="Trebuchet MS" pitchFamily="34" charset="0"/>
                </a:rPr>
                <a:t> </a:t>
              </a:r>
              <a:r>
                <a:rPr lang="en-GB" sz="1600" smtClean="0">
                  <a:solidFill>
                    <a:srgbClr val="FF0000"/>
                  </a:solidFill>
                  <a:latin typeface="Trebuchet MS" pitchFamily="34" charset="0"/>
                </a:rPr>
                <a:t>[</a:t>
              </a:r>
              <a:r>
                <a:rPr lang="cs-CZ" sz="1600" smtClean="0">
                  <a:solidFill>
                    <a:srgbClr val="FF0000"/>
                  </a:solidFill>
                  <a:latin typeface="Trebuchet MS" pitchFamily="34" charset="0"/>
                </a:rPr>
                <a:t>km</a:t>
              </a:r>
              <a:r>
                <a:rPr lang="en-GB" sz="1600" smtClean="0">
                  <a:solidFill>
                    <a:srgbClr val="FF0000"/>
                  </a:solidFill>
                  <a:latin typeface="Trebuchet MS" pitchFamily="34" charset="0"/>
                </a:rPr>
                <a:t>]</a:t>
              </a:r>
              <a:endParaRPr lang="cs-CZ" sz="1600"/>
            </a:p>
          </p:txBody>
        </p:sp>
      </p:grpSp>
      <p:cxnSp>
        <p:nvCxnSpPr>
          <p:cNvPr id="8" name="Přímá spojnice 7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54"/>
          <p:cNvSpPr txBox="1">
            <a:spLocks noChangeArrowheads="1"/>
          </p:cNvSpPr>
          <p:nvPr/>
        </p:nvSpPr>
        <p:spPr bwMode="auto">
          <a:xfrm>
            <a:off x="755576" y="332656"/>
            <a:ext cx="485802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cs-CZ" sz="3200" b="0" u="sng" smtClean="0">
                <a:solidFill>
                  <a:srgbClr val="0000B4"/>
                </a:solidFill>
                <a:latin typeface="Trebuchet MS" pitchFamily="34" charset="0"/>
              </a:rPr>
              <a:t>Tři tělesa </a:t>
            </a:r>
          </a:p>
          <a:p>
            <a:pPr algn="l"/>
            <a:r>
              <a:rPr lang="cs-CZ" sz="2400" b="0" smtClean="0">
                <a:solidFill>
                  <a:srgbClr val="0000B4"/>
                </a:solidFill>
                <a:latin typeface="Trebuchet MS" pitchFamily="34" charset="0"/>
              </a:rPr>
              <a:t>- </a:t>
            </a:r>
            <a:r>
              <a:rPr lang="cs-CZ" sz="2400">
                <a:solidFill>
                  <a:srgbClr val="0000B4"/>
                </a:solidFill>
                <a:latin typeface="Trebuchet MS" pitchFamily="34" charset="0"/>
              </a:rPr>
              <a:t>n</a:t>
            </a:r>
            <a:r>
              <a:rPr lang="cs-CZ" sz="2400" b="0" smtClean="0">
                <a:solidFill>
                  <a:srgbClr val="0000B4"/>
                </a:solidFill>
                <a:latin typeface="Trebuchet MS" pitchFamily="34" charset="0"/>
              </a:rPr>
              <a:t>estabilní pohyb</a:t>
            </a:r>
          </a:p>
        </p:txBody>
      </p:sp>
      <p:grpSp>
        <p:nvGrpSpPr>
          <p:cNvPr id="14" name="Skupina 13"/>
          <p:cNvGrpSpPr/>
          <p:nvPr/>
        </p:nvGrpSpPr>
        <p:grpSpPr>
          <a:xfrm>
            <a:off x="1741307" y="3361584"/>
            <a:ext cx="3875711" cy="2524736"/>
            <a:chOff x="1741307" y="3361584"/>
            <a:chExt cx="3875711" cy="2524736"/>
          </a:xfrm>
        </p:grpSpPr>
        <p:cxnSp>
          <p:nvCxnSpPr>
            <p:cNvPr id="22" name="Přímá spojnice 21"/>
            <p:cNvCxnSpPr/>
            <p:nvPr/>
          </p:nvCxnSpPr>
          <p:spPr>
            <a:xfrm flipH="1">
              <a:off x="1741307" y="4028723"/>
              <a:ext cx="1896248" cy="13166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ovéPole 22"/>
            <p:cNvSpPr txBox="1"/>
            <p:nvPr/>
          </p:nvSpPr>
          <p:spPr>
            <a:xfrm>
              <a:off x="2647409" y="4829007"/>
              <a:ext cx="2723602" cy="646331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 smtClean="0">
                  <a:latin typeface="Trebuchet MS" panose="020B0603020202020204" pitchFamily="34" charset="0"/>
                </a:rPr>
                <a:t>sklon přímky – </a:t>
              </a:r>
              <a:r>
                <a:rPr lang="cs-CZ" b="1" dirty="0" err="1" smtClean="0">
                  <a:latin typeface="Trebuchet MS" panose="020B0603020202020204" pitchFamily="34" charset="0"/>
                </a:rPr>
                <a:t>Ljapunovův</a:t>
              </a:r>
              <a:r>
                <a:rPr lang="cs-CZ" b="1" dirty="0" smtClean="0">
                  <a:latin typeface="Trebuchet MS" panose="020B0603020202020204" pitchFamily="34" charset="0"/>
                </a:rPr>
                <a:t> exponent </a:t>
              </a:r>
              <a:r>
                <a:rPr lang="cs-CZ" b="1" i="1" dirty="0" smtClean="0">
                  <a:latin typeface="Symbol" panose="05050102010706020507" pitchFamily="18" charset="2"/>
                </a:rPr>
                <a:t>l</a:t>
              </a:r>
              <a:endParaRPr lang="en-GB" b="1" i="1" dirty="0">
                <a:latin typeface="Symbol" panose="05050102010706020507" pitchFamily="18" charset="2"/>
              </a:endParaRPr>
            </a:p>
          </p:txBody>
        </p:sp>
        <p:sp>
          <p:nvSpPr>
            <p:cNvPr id="24" name="TextovéPole 23"/>
            <p:cNvSpPr txBox="1"/>
            <p:nvPr/>
          </p:nvSpPr>
          <p:spPr>
            <a:xfrm>
              <a:off x="1767830" y="5547766"/>
              <a:ext cx="38491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dirty="0" smtClean="0">
                  <a:latin typeface="Trebuchet MS" panose="020B0603020202020204" pitchFamily="34" charset="0"/>
                </a:rPr>
                <a:t>čím větší, tím je systém nestabilnější</a:t>
              </a:r>
              <a:endParaRPr lang="en-GB" sz="1600" dirty="0">
                <a:latin typeface="Trebuchet MS" panose="020B0603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ovéPole 2"/>
                <p:cNvSpPr txBox="1"/>
                <p:nvPr/>
              </p:nvSpPr>
              <p:spPr>
                <a:xfrm>
                  <a:off x="3825462" y="3361584"/>
                  <a:ext cx="1599540" cy="4468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cs-CZ" sz="2200" i="1" smtClean="0">
                            <a:latin typeface="Cambria Math"/>
                            <a:ea typeface="Cambria Math"/>
                          </a:rPr>
                          <m:t>𝛿</m:t>
                        </m:r>
                        <m:r>
                          <a:rPr lang="cs-CZ" sz="2200" b="0" i="1" smtClean="0">
                            <a:latin typeface="Cambria Math"/>
                            <a:ea typeface="Cambria Math"/>
                          </a:rPr>
                          <m:t>=</m:t>
                        </m:r>
                        <m:sSub>
                          <m:sSubPr>
                            <m:ctrlPr>
                              <a:rPr lang="cs-CZ" sz="2200" b="0" i="1" smtClean="0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cs-CZ" sz="2200" b="0" i="1" smtClean="0">
                                <a:latin typeface="Cambria Math"/>
                                <a:ea typeface="Cambria Math"/>
                              </a:rPr>
                              <m:t>𝛿</m:t>
                            </m:r>
                          </m:e>
                          <m:sub>
                            <m:r>
                              <a:rPr lang="cs-CZ" sz="2200" b="0" i="1" smtClean="0">
                                <a:latin typeface="Cambria Math"/>
                                <a:ea typeface="Cambria Math"/>
                              </a:rPr>
                              <m:t>0</m:t>
                            </m:r>
                          </m:sub>
                        </m:sSub>
                        <m:sSup>
                          <m:sSupPr>
                            <m:ctrlPr>
                              <a:rPr lang="cs-CZ" sz="2200" b="0" i="1" smtClean="0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cs-CZ" sz="2200" b="0" i="1" smtClean="0">
                                <a:latin typeface="Cambria Math"/>
                                <a:ea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cs-CZ" sz="2200" b="0" i="1" smtClean="0">
                                <a:latin typeface="Cambria Math"/>
                                <a:ea typeface="Cambria Math"/>
                              </a:rPr>
                              <m:t>𝜆</m:t>
                            </m:r>
                            <m:r>
                              <a:rPr lang="cs-CZ" sz="2200" b="0" i="1" smtClean="0">
                                <a:latin typeface="Cambria Math"/>
                                <a:ea typeface="Cambria Math"/>
                              </a:rPr>
                              <m:t>𝑡</m:t>
                            </m:r>
                          </m:sup>
                        </m:sSup>
                      </m:oMath>
                    </m:oMathPara>
                  </a14:m>
                  <a:endParaRPr lang="cs-CZ" sz="2200" dirty="0"/>
                </a:p>
              </p:txBody>
            </p:sp>
          </mc:Choice>
          <mc:Fallback xmlns="">
            <p:sp>
              <p:nvSpPr>
                <p:cNvPr id="3" name="TextovéPole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25462" y="3361584"/>
                  <a:ext cx="1599540" cy="446854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Skupina 14"/>
          <p:cNvGrpSpPr/>
          <p:nvPr/>
        </p:nvGrpSpPr>
        <p:grpSpPr>
          <a:xfrm>
            <a:off x="5477318" y="3510133"/>
            <a:ext cx="3298382" cy="2890425"/>
            <a:chOff x="5477318" y="3510133"/>
            <a:chExt cx="3298382" cy="2890425"/>
          </a:xfrm>
        </p:grpSpPr>
        <p:pic>
          <p:nvPicPr>
            <p:cNvPr id="3074" name="Picture 2" descr="Folding a piece of paper in half 7 times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1219" y="4673669"/>
              <a:ext cx="1314790" cy="8259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ovéPole 6"/>
            <p:cNvSpPr txBox="1"/>
            <p:nvPr/>
          </p:nvSpPr>
          <p:spPr>
            <a:xfrm>
              <a:off x="5477318" y="3510133"/>
              <a:ext cx="3298382" cy="907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cs-CZ" dirty="0" smtClean="0">
                  <a:latin typeface="Trebuchet MS" panose="020B0603020202020204" pitchFamily="34" charset="0"/>
                </a:rPr>
                <a:t>Odchylka roste exponenciálně</a:t>
              </a:r>
            </a:p>
            <a:p>
              <a:pPr algn="ctr">
                <a:spcAft>
                  <a:spcPts val="600"/>
                </a:spcAft>
              </a:pPr>
              <a:r>
                <a:rPr lang="cs-CZ" sz="1500" dirty="0" smtClean="0">
                  <a:latin typeface="Trebuchet MS" panose="020B0603020202020204" pitchFamily="34" charset="0"/>
                </a:rPr>
                <a:t>(jako například tloušťka papíru v</a:t>
              </a:r>
              <a:r>
                <a:rPr lang="es-MX" sz="1500" dirty="0">
                  <a:latin typeface="Trebuchet MS" panose="020B0603020202020204" pitchFamily="34" charset="0"/>
                </a:rPr>
                <a:t> </a:t>
              </a:r>
              <a:r>
                <a:rPr lang="cs-CZ" sz="1500" dirty="0" smtClean="0">
                  <a:latin typeface="Trebuchet MS" panose="020B0603020202020204" pitchFamily="34" charset="0"/>
                </a:rPr>
                <a:t>závislosti na počtu přehnutí)</a:t>
              </a:r>
              <a:endParaRPr lang="cs-CZ" sz="1500" dirty="0">
                <a:latin typeface="Trebuchet MS" panose="020B0603020202020204" pitchFamily="34" charset="0"/>
              </a:endParaRPr>
            </a:p>
          </p:txBody>
        </p:sp>
        <p:pic>
          <p:nvPicPr>
            <p:cNvPr id="3076" name="Picture 4" descr="britney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46951" y="4425228"/>
              <a:ext cx="1149672" cy="1425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ovéPole 10"/>
            <p:cNvSpPr txBox="1"/>
            <p:nvPr/>
          </p:nvSpPr>
          <p:spPr>
            <a:xfrm>
              <a:off x="6235700" y="5612733"/>
              <a:ext cx="7302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400" b="1" dirty="0" smtClean="0">
                  <a:latin typeface="Trebuchet MS" panose="020B0603020202020204" pitchFamily="34" charset="0"/>
                </a:rPr>
                <a:t>7 krát</a:t>
              </a:r>
              <a:endParaRPr lang="cs-CZ" sz="1400" b="1" dirty="0">
                <a:latin typeface="Trebuchet MS" panose="020B0603020202020204" pitchFamily="34" charset="0"/>
              </a:endParaRPr>
            </a:p>
          </p:txBody>
        </p:sp>
        <p:sp>
          <p:nvSpPr>
            <p:cNvPr id="39" name="TextovéPole 38"/>
            <p:cNvSpPr txBox="1"/>
            <p:nvPr/>
          </p:nvSpPr>
          <p:spPr>
            <a:xfrm>
              <a:off x="7551738" y="6092781"/>
              <a:ext cx="8112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400" b="1" dirty="0" smtClean="0">
                  <a:latin typeface="Trebuchet MS" panose="020B0603020202020204" pitchFamily="34" charset="0"/>
                </a:rPr>
                <a:t>12</a:t>
              </a:r>
              <a:r>
                <a:rPr lang="cs-CZ" sz="1400" b="1" dirty="0" smtClean="0">
                  <a:latin typeface="Trebuchet MS" panose="020B0603020202020204" pitchFamily="34" charset="0"/>
                </a:rPr>
                <a:t> krát</a:t>
              </a:r>
              <a:endParaRPr lang="cs-CZ" sz="1400" b="1" dirty="0">
                <a:latin typeface="Trebuchet MS" panose="020B0603020202020204" pitchFamily="34" charset="0"/>
              </a:endParaRPr>
            </a:p>
          </p:txBody>
        </p:sp>
      </p:grpSp>
      <p:sp>
        <p:nvSpPr>
          <p:cNvPr id="16" name="Obdélník 15"/>
          <p:cNvSpPr/>
          <p:nvPr/>
        </p:nvSpPr>
        <p:spPr>
          <a:xfrm>
            <a:off x="7210304" y="5813238"/>
            <a:ext cx="14702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 err="1">
                <a:latin typeface="Trebuchet MS" panose="020B0603020202020204" pitchFamily="34" charset="0"/>
              </a:rPr>
              <a:t>Britney</a:t>
            </a:r>
            <a:r>
              <a:rPr lang="cs-CZ" sz="1400" dirty="0">
                <a:latin typeface="Trebuchet MS" panose="020B0603020202020204" pitchFamily="34" charset="0"/>
              </a:rPr>
              <a:t> </a:t>
            </a:r>
            <a:r>
              <a:rPr lang="cs-CZ" sz="1400" dirty="0" err="1">
                <a:latin typeface="Trebuchet MS" panose="020B0603020202020204" pitchFamily="34" charset="0"/>
              </a:rPr>
              <a:t>Gallivan</a:t>
            </a:r>
            <a:endParaRPr lang="cs-CZ" sz="14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68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8" name="Text Box 4"/>
          <p:cNvSpPr txBox="1">
            <a:spLocks noChangeArrowheads="1"/>
          </p:cNvSpPr>
          <p:nvPr/>
        </p:nvSpPr>
        <p:spPr bwMode="auto">
          <a:xfrm>
            <a:off x="739999" y="332655"/>
            <a:ext cx="688816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cs-CZ" sz="3200" b="0" u="sng" err="1" smtClean="0">
                <a:solidFill>
                  <a:srgbClr val="0000B4"/>
                </a:solidFill>
                <a:latin typeface="Trebuchet MS" pitchFamily="34" charset="0"/>
              </a:rPr>
              <a:t>Ljapunovův</a:t>
            </a:r>
            <a:r>
              <a:rPr lang="cs-CZ" sz="3200" b="0" u="sng" smtClean="0">
                <a:solidFill>
                  <a:srgbClr val="0000B4"/>
                </a:solidFill>
                <a:latin typeface="Trebuchet MS" pitchFamily="34" charset="0"/>
              </a:rPr>
              <a:t> čas</a:t>
            </a:r>
            <a:endParaRPr lang="cs-CZ" sz="3200" b="0" u="sng">
              <a:solidFill>
                <a:srgbClr val="0000B4"/>
              </a:solidFill>
              <a:latin typeface="Symbol" pitchFamily="18" charset="2"/>
            </a:endParaRPr>
          </a:p>
        </p:txBody>
      </p:sp>
      <p:cxnSp>
        <p:nvCxnSpPr>
          <p:cNvPr id="50" name="Přímá spojnice 49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Přímá spojnice 50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ovéPole 2"/>
          <p:cNvSpPr txBox="1"/>
          <p:nvPr/>
        </p:nvSpPr>
        <p:spPr>
          <a:xfrm>
            <a:off x="739999" y="981661"/>
            <a:ext cx="7915403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300"/>
              </a:spcAft>
              <a:buFontTx/>
              <a:buChar char="-"/>
            </a:pPr>
            <a:r>
              <a:rPr lang="cs-CZ" smtClean="0">
                <a:latin typeface="Trebuchet MS" pitchFamily="34" charset="0"/>
              </a:rPr>
              <a:t>doba, za kterou se odchylka dvou blízkých drah zdesateronásobí</a:t>
            </a:r>
          </a:p>
          <a:p>
            <a:pPr marL="285750" indent="-285750">
              <a:spcAft>
                <a:spcPts val="300"/>
              </a:spcAft>
              <a:buFontTx/>
              <a:buChar char="-"/>
            </a:pPr>
            <a:r>
              <a:rPr lang="cs-CZ" smtClean="0">
                <a:latin typeface="Trebuchet MS" pitchFamily="34" charset="0"/>
              </a:rPr>
              <a:t>udává </a:t>
            </a:r>
            <a:r>
              <a:rPr lang="cs-CZ" b="1" smtClean="0">
                <a:latin typeface="Trebuchet MS" pitchFamily="34" charset="0"/>
              </a:rPr>
              <a:t>odhad</a:t>
            </a:r>
            <a:r>
              <a:rPr lang="cs-CZ" smtClean="0">
                <a:latin typeface="Trebuchet MS" pitchFamily="34" charset="0"/>
              </a:rPr>
              <a:t>, na jak dlouhou dobu lze předpovědět budoucnost systému</a:t>
            </a:r>
            <a:endParaRPr lang="en-GB">
              <a:latin typeface="Trebuchet MS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39999" y="1842838"/>
            <a:ext cx="12503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b="1" u="sng" dirty="0" smtClean="0">
                <a:solidFill>
                  <a:srgbClr val="0000B4"/>
                </a:solidFill>
                <a:latin typeface="Trebuchet MS" pitchFamily="34" charset="0"/>
              </a:rPr>
              <a:t>Příklady</a:t>
            </a:r>
            <a:endParaRPr lang="en-GB" sz="2200" b="1" u="sng" dirty="0">
              <a:solidFill>
                <a:srgbClr val="0000B4"/>
              </a:solidFill>
              <a:latin typeface="Trebuchet MS" pitchFamily="34" charset="0"/>
            </a:endParaRPr>
          </a:p>
        </p:txBody>
      </p:sp>
      <p:grpSp>
        <p:nvGrpSpPr>
          <p:cNvPr id="11" name="Skupina 10"/>
          <p:cNvGrpSpPr/>
          <p:nvPr/>
        </p:nvGrpSpPr>
        <p:grpSpPr>
          <a:xfrm>
            <a:off x="849085" y="2204955"/>
            <a:ext cx="7901536" cy="1757349"/>
            <a:chOff x="849085" y="2204955"/>
            <a:chExt cx="7901536" cy="1757349"/>
          </a:xfrm>
        </p:grpSpPr>
        <p:pic>
          <p:nvPicPr>
            <p:cNvPr id="14341" name="Picture 5" descr="Hyperion in approximately natural color; acquired by Cassini spacecraft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925219" y="2510616"/>
              <a:ext cx="1375557" cy="15278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0" name="TextovéPole 59"/>
            <p:cNvSpPr txBox="1"/>
            <p:nvPr/>
          </p:nvSpPr>
          <p:spPr>
            <a:xfrm>
              <a:off x="849085" y="2204955"/>
              <a:ext cx="43760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>
                  <a:solidFill>
                    <a:srgbClr val="0000B4"/>
                  </a:solidFill>
                  <a:latin typeface="Trebuchet MS" pitchFamily="34" charset="0"/>
                </a:rPr>
                <a:t>Hyperion</a:t>
              </a:r>
              <a:r>
                <a:rPr lang="cs-CZ" dirty="0" smtClean="0">
                  <a:latin typeface="Trebuchet MS" pitchFamily="34" charset="0"/>
                </a:rPr>
                <a:t> (jeden z měsíců Saturnu):</a:t>
              </a:r>
              <a:endParaRPr lang="en-GB" dirty="0">
                <a:latin typeface="Trebuchet MS" pitchFamily="34" charset="0"/>
              </a:endParaRPr>
            </a:p>
          </p:txBody>
        </p:sp>
        <p:sp>
          <p:nvSpPr>
            <p:cNvPr id="61" name="TextovéPole 60"/>
            <p:cNvSpPr txBox="1"/>
            <p:nvPr/>
          </p:nvSpPr>
          <p:spPr>
            <a:xfrm>
              <a:off x="1246331" y="3564980"/>
              <a:ext cx="109565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smtClean="0">
                  <a:latin typeface="Trebuchet MS" pitchFamily="34" charset="0"/>
                </a:rPr>
                <a:t>36 dní</a:t>
              </a:r>
              <a:endParaRPr lang="en-GB">
                <a:latin typeface="Trebuchet MS" pitchFamily="34" charset="0"/>
              </a:endParaRPr>
            </a:p>
          </p:txBody>
        </p:sp>
        <p:sp>
          <p:nvSpPr>
            <p:cNvPr id="15" name="TextovéPole 14"/>
            <p:cNvSpPr txBox="1"/>
            <p:nvPr/>
          </p:nvSpPr>
          <p:spPr>
            <a:xfrm>
              <a:off x="2491140" y="2584375"/>
              <a:ext cx="6259481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Aft>
                  <a:spcPts val="300"/>
                </a:spcAft>
                <a:buFontTx/>
                <a:buChar char="-"/>
              </a:pPr>
              <a:r>
                <a:rPr lang="cs-CZ" sz="1600" dirty="0" smtClean="0">
                  <a:latin typeface="Trebuchet MS" pitchFamily="34" charset="0"/>
                </a:rPr>
                <a:t>osa rotace se chaoticky mění v čase</a:t>
              </a:r>
            </a:p>
            <a:p>
              <a:pPr marL="285750" indent="-285750">
                <a:spcAft>
                  <a:spcPts val="300"/>
                </a:spcAft>
                <a:buFontTx/>
                <a:buChar char="-"/>
              </a:pPr>
              <a:r>
                <a:rPr lang="cs-CZ" sz="1600" dirty="0" smtClean="0">
                  <a:latin typeface="Trebuchet MS" pitchFamily="34" charset="0"/>
                </a:rPr>
                <a:t>důsledek rezonance s dalším Saturnovým měsícem Titanem</a:t>
              </a:r>
              <a:endParaRPr lang="en-GB" sz="1600" dirty="0">
                <a:latin typeface="Trebuchet MS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ovéPole 4"/>
              <p:cNvSpPr txBox="1"/>
              <p:nvPr/>
            </p:nvSpPr>
            <p:spPr>
              <a:xfrm>
                <a:off x="4184080" y="218070"/>
                <a:ext cx="971356" cy="7861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400" i="1" smtClean="0">
                          <a:solidFill>
                            <a:srgbClr val="0000B4"/>
                          </a:solidFill>
                          <a:latin typeface="Cambria Math"/>
                          <a:ea typeface="Cambria Math"/>
                        </a:rPr>
                        <m:t>𝜏</m:t>
                      </m:r>
                      <m:r>
                        <a:rPr lang="cs-CZ" sz="2400" b="0" i="1" smtClean="0">
                          <a:solidFill>
                            <a:srgbClr val="0000B4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cs-CZ" sz="2400" b="0" i="1" smtClean="0">
                              <a:solidFill>
                                <a:srgbClr val="0000B4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cs-CZ" sz="2400" b="0" i="1" smtClean="0">
                              <a:solidFill>
                                <a:srgbClr val="0000B4"/>
                              </a:solidFill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cs-CZ" sz="2400" b="0" i="1" smtClean="0">
                              <a:solidFill>
                                <a:srgbClr val="0000B4"/>
                              </a:solidFill>
                              <a:latin typeface="Cambria Math"/>
                              <a:ea typeface="Cambria Math"/>
                            </a:rPr>
                            <m:t>𝜆</m:t>
                          </m:r>
                        </m:den>
                      </m:f>
                    </m:oMath>
                  </m:oMathPara>
                </a14:m>
                <a:endParaRPr lang="cs-CZ" sz="2400">
                  <a:solidFill>
                    <a:srgbClr val="0000B4"/>
                  </a:solidFill>
                </a:endParaRPr>
              </a:p>
            </p:txBody>
          </p:sp>
        </mc:Choice>
        <mc:Fallback xmlns="">
          <p:sp>
            <p:nvSpPr>
              <p:cNvPr id="5" name="TextovéPole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4080" y="218070"/>
                <a:ext cx="971356" cy="786177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Skupina 13"/>
          <p:cNvGrpSpPr/>
          <p:nvPr/>
        </p:nvGrpSpPr>
        <p:grpSpPr>
          <a:xfrm>
            <a:off x="872737" y="3271123"/>
            <a:ext cx="6734324" cy="1403233"/>
            <a:chOff x="872737" y="3271123"/>
            <a:chExt cx="6734324" cy="1403233"/>
          </a:xfrm>
        </p:grpSpPr>
        <p:sp>
          <p:nvSpPr>
            <p:cNvPr id="71" name="TextovéPole 70"/>
            <p:cNvSpPr txBox="1"/>
            <p:nvPr/>
          </p:nvSpPr>
          <p:spPr>
            <a:xfrm>
              <a:off x="872737" y="4149222"/>
              <a:ext cx="43760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rgbClr val="0000B4"/>
                  </a:solidFill>
                  <a:latin typeface="Trebuchet MS" pitchFamily="34" charset="0"/>
                </a:rPr>
                <a:t>P</a:t>
              </a:r>
              <a:r>
                <a:rPr lang="cs-CZ" dirty="0" err="1" smtClean="0">
                  <a:solidFill>
                    <a:srgbClr val="0000B4"/>
                  </a:solidFill>
                  <a:latin typeface="Trebuchet MS" pitchFamily="34" charset="0"/>
                </a:rPr>
                <a:t>ředpověď</a:t>
              </a:r>
              <a:r>
                <a:rPr lang="cs-CZ" dirty="0" smtClean="0">
                  <a:solidFill>
                    <a:srgbClr val="0000B4"/>
                  </a:solidFill>
                  <a:latin typeface="Trebuchet MS" pitchFamily="34" charset="0"/>
                </a:rPr>
                <a:t> počasí</a:t>
              </a:r>
              <a:r>
                <a:rPr lang="cs-CZ" dirty="0" smtClean="0">
                  <a:latin typeface="Trebuchet MS" pitchFamily="34" charset="0"/>
                </a:rPr>
                <a:t>: několik hodin až dnů</a:t>
              </a:r>
              <a:endParaRPr lang="en-GB" dirty="0">
                <a:latin typeface="Trebuchet MS" pitchFamily="34" charset="0"/>
              </a:endParaRPr>
            </a:p>
          </p:txBody>
        </p:sp>
        <p:pic>
          <p:nvPicPr>
            <p:cNvPr id="21" name="Picture 2" descr="http://portal.chmi.cz/files/portal/docs/meteo/om/evropa/preba/preba.g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5436" y="3271123"/>
              <a:ext cx="2451625" cy="14032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Skupina 15"/>
          <p:cNvGrpSpPr/>
          <p:nvPr/>
        </p:nvGrpSpPr>
        <p:grpSpPr>
          <a:xfrm>
            <a:off x="842735" y="4671290"/>
            <a:ext cx="8034565" cy="1753482"/>
            <a:chOff x="842735" y="4671290"/>
            <a:chExt cx="8034565" cy="1753482"/>
          </a:xfrm>
        </p:grpSpPr>
        <p:pic>
          <p:nvPicPr>
            <p:cNvPr id="4098" name="Picture 2" descr="Výsledek obrázku pro bunimovich stadium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9092" y="5143500"/>
              <a:ext cx="2562544" cy="1281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4" name="Objek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31539566"/>
                </p:ext>
              </p:extLst>
            </p:nvPr>
          </p:nvGraphicFramePr>
          <p:xfrm>
            <a:off x="849085" y="5389362"/>
            <a:ext cx="1395413" cy="9763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31" name="Image" r:id="rId10" imgW="5079365" imgH="3555556" progId="Photoshop.Image.8">
                    <p:embed/>
                  </p:oleObj>
                </mc:Choice>
                <mc:Fallback>
                  <p:oleObj name="Image" r:id="rId10" imgW="5079365" imgH="3555556" progId="Photoshop.Image.8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49085" y="5389362"/>
                          <a:ext cx="1395413" cy="9763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9050">
                              <a:solidFill>
                                <a:srgbClr val="000080"/>
                              </a:solidFill>
                              <a:miter lim="800000"/>
                              <a:headEnd type="none" w="sm" len="sm"/>
                              <a:tailEnd type="none" w="lg" len="med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" name="TextovéPole 5"/>
            <p:cNvSpPr txBox="1"/>
            <p:nvPr/>
          </p:nvSpPr>
          <p:spPr>
            <a:xfrm>
              <a:off x="842735" y="4772143"/>
              <a:ext cx="197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>
                  <a:solidFill>
                    <a:srgbClr val="0000B4"/>
                  </a:solidFill>
                  <a:latin typeface="Trebuchet MS" panose="020B0603020202020204" pitchFamily="34" charset="0"/>
                </a:rPr>
                <a:t>Oválný kulečník:</a:t>
              </a:r>
              <a:endParaRPr lang="cs-CZ" dirty="0">
                <a:solidFill>
                  <a:srgbClr val="0000B4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8" name="TextovéPole 7"/>
            <p:cNvSpPr txBox="1"/>
            <p:nvPr/>
          </p:nvSpPr>
          <p:spPr>
            <a:xfrm>
              <a:off x="4135897" y="4819282"/>
              <a:ext cx="302871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dirty="0" smtClean="0">
                  <a:latin typeface="Trebuchet MS" panose="020B0603020202020204" pitchFamily="34" charset="0"/>
                </a:rPr>
                <a:t>několik vteřin (několik odrazů)</a:t>
              </a:r>
              <a:endParaRPr lang="cs-CZ" sz="1600" dirty="0">
                <a:latin typeface="Trebuchet MS" panose="020B0603020202020204" pitchFamily="34" charset="0"/>
              </a:endParaRPr>
            </a:p>
          </p:txBody>
        </p:sp>
        <p:pic>
          <p:nvPicPr>
            <p:cNvPr id="25" name="Picture 3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4873" y="4671290"/>
              <a:ext cx="1842427" cy="1753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ovéPole 9"/>
            <p:cNvSpPr txBox="1"/>
            <p:nvPr/>
          </p:nvSpPr>
          <p:spPr>
            <a:xfrm>
              <a:off x="5673223" y="5911850"/>
              <a:ext cx="14505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>
                  <a:solidFill>
                    <a:srgbClr val="0000B4"/>
                  </a:solidFill>
                  <a:latin typeface="Trebuchet MS" panose="020B0603020202020204" pitchFamily="34" charset="0"/>
                </a:rPr>
                <a:t>Hra pinball:</a:t>
              </a:r>
              <a:endParaRPr lang="cs-CZ" dirty="0">
                <a:solidFill>
                  <a:srgbClr val="0000B4"/>
                </a:solidFill>
                <a:latin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0487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374462" y="4654888"/>
            <a:ext cx="35500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3</a:t>
            </a:r>
            <a:r>
              <a:rPr lang="cs-CZ" sz="2400" b="1" dirty="0">
                <a:solidFill>
                  <a:srgbClr val="0000B4"/>
                </a:solidFill>
                <a:latin typeface="Trebuchet MS" panose="020B0603020202020204" pitchFamily="34" charset="0"/>
              </a:rPr>
              <a:t>. Dvojné </a:t>
            </a:r>
            <a:r>
              <a:rPr lang="cs-CZ" sz="2400" b="1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kyvadlo</a:t>
            </a:r>
            <a:endParaRPr lang="cs-CZ" sz="2400" b="1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2365600" y="866458"/>
            <a:ext cx="143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u="sng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Obsah</a:t>
            </a:r>
            <a:endParaRPr lang="cs-CZ" sz="3200" u="sng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2374462" y="1508383"/>
            <a:ext cx="14173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AutoNum type="arabicPeriod"/>
            </a:pPr>
            <a:r>
              <a:rPr lang="cs-CZ" sz="2400" b="1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Počasí</a:t>
            </a:r>
            <a:endParaRPr lang="cs-CZ" sz="2400" b="1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2374462" y="3046631"/>
            <a:ext cx="41488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2. Pohyby kosmických těles</a:t>
            </a:r>
            <a:endParaRPr lang="cs-CZ" sz="2400" b="1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2704511" y="3488730"/>
            <a:ext cx="425796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 smtClean="0">
                <a:latin typeface="Trebuchet MS" panose="020B0603020202020204" pitchFamily="34" charset="0"/>
              </a:rPr>
              <a:t>Henri</a:t>
            </a:r>
            <a:r>
              <a:rPr lang="cs-CZ" dirty="0" smtClean="0">
                <a:latin typeface="Trebuchet MS" panose="020B0603020202020204" pitchFamily="34" charset="0"/>
              </a:rPr>
              <a:t> </a:t>
            </a:r>
            <a:r>
              <a:rPr lang="cs-CZ" dirty="0" err="1" smtClean="0">
                <a:latin typeface="Trebuchet MS" panose="020B0603020202020204" pitchFamily="34" charset="0"/>
              </a:rPr>
              <a:t>Poincaré</a:t>
            </a:r>
            <a:endParaRPr lang="cs-CZ" dirty="0" smtClean="0">
              <a:latin typeface="Trebuchet MS" panose="020B0603020202020204" pitchFamily="34" charset="0"/>
            </a:endParaRPr>
          </a:p>
          <a:p>
            <a:r>
              <a:rPr lang="cs-CZ" dirty="0" smtClean="0">
                <a:latin typeface="Trebuchet MS" panose="020B0603020202020204" pitchFamily="34" charset="0"/>
              </a:rPr>
              <a:t>	konec </a:t>
            </a:r>
            <a:r>
              <a:rPr lang="cs-CZ" dirty="0">
                <a:latin typeface="Trebuchet MS" panose="020B0603020202020204" pitchFamily="34" charset="0"/>
              </a:rPr>
              <a:t>19. </a:t>
            </a:r>
            <a:r>
              <a:rPr lang="cs-CZ" dirty="0" smtClean="0">
                <a:latin typeface="Trebuchet MS" panose="020B0603020202020204" pitchFamily="34" charset="0"/>
              </a:rPr>
              <a:t>století</a:t>
            </a:r>
          </a:p>
          <a:p>
            <a:r>
              <a:rPr lang="cs-CZ" dirty="0" smtClean="0">
                <a:latin typeface="Trebuchet MS" panose="020B0603020202020204" pitchFamily="34" charset="0"/>
              </a:rPr>
              <a:t>		</a:t>
            </a:r>
            <a:r>
              <a:rPr lang="cs-CZ" dirty="0" err="1" smtClean="0">
                <a:latin typeface="Trebuchet MS" panose="020B0603020202020204" pitchFamily="34" charset="0"/>
              </a:rPr>
              <a:t>Lyapunovův</a:t>
            </a:r>
            <a:r>
              <a:rPr lang="cs-CZ" dirty="0" smtClean="0">
                <a:latin typeface="Trebuchet MS" panose="020B0603020202020204" pitchFamily="34" charset="0"/>
              </a:rPr>
              <a:t> </a:t>
            </a:r>
            <a:r>
              <a:rPr lang="cs-CZ" dirty="0">
                <a:latin typeface="Trebuchet MS" panose="020B0603020202020204" pitchFamily="34" charset="0"/>
              </a:rPr>
              <a:t>exponent</a:t>
            </a:r>
          </a:p>
        </p:txBody>
      </p:sp>
      <p:sp>
        <p:nvSpPr>
          <p:cNvPr id="10" name="Obdélník 9"/>
          <p:cNvSpPr/>
          <p:nvPr/>
        </p:nvSpPr>
        <p:spPr>
          <a:xfrm>
            <a:off x="2724702" y="1925598"/>
            <a:ext cx="420499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>
                <a:latin typeface="Trebuchet MS" panose="020B0603020202020204" pitchFamily="34" charset="0"/>
              </a:rPr>
              <a:t>Edward Lorenz</a:t>
            </a:r>
          </a:p>
          <a:p>
            <a:r>
              <a:rPr lang="cs-CZ" dirty="0" smtClean="0">
                <a:latin typeface="Trebuchet MS" panose="020B0603020202020204" pitchFamily="34" charset="0"/>
              </a:rPr>
              <a:t>	60.-70. léta 20. století</a:t>
            </a:r>
          </a:p>
          <a:p>
            <a:r>
              <a:rPr lang="cs-CZ" dirty="0" smtClean="0">
                <a:latin typeface="Trebuchet MS" panose="020B0603020202020204" pitchFamily="34" charset="0"/>
              </a:rPr>
              <a:t>		efekt motýlích křídel</a:t>
            </a:r>
            <a:endParaRPr lang="cs-CZ" dirty="0">
              <a:latin typeface="Trebuchet MS" panose="020B0603020202020204" pitchFamily="34" charset="0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2774361" y="5109013"/>
            <a:ext cx="28684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>
                <a:latin typeface="Trebuchet MS" panose="020B0603020202020204" pitchFamily="34" charset="0"/>
              </a:rPr>
              <a:t>praktická ukázka chaosu</a:t>
            </a:r>
          </a:p>
          <a:p>
            <a:r>
              <a:rPr lang="cs-CZ" dirty="0" smtClean="0">
                <a:latin typeface="Trebuchet MS" panose="020B0603020202020204" pitchFamily="34" charset="0"/>
              </a:rPr>
              <a:t>	</a:t>
            </a:r>
            <a:r>
              <a:rPr lang="cs-CZ" dirty="0" err="1" smtClean="0">
                <a:latin typeface="Trebuchet MS" panose="020B0603020202020204" pitchFamily="34" charset="0"/>
              </a:rPr>
              <a:t>Poincarého</a:t>
            </a:r>
            <a:r>
              <a:rPr lang="cs-CZ" dirty="0" smtClean="0">
                <a:latin typeface="Trebuchet MS" panose="020B0603020202020204" pitchFamily="34" charset="0"/>
              </a:rPr>
              <a:t> mapy</a:t>
            </a:r>
            <a:endParaRPr lang="cs-CZ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728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http://s1.thingpic.com/images/5d/uutV6SNjbxreALeYGmNrnjHx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73258"/>
            <a:ext cx="6838950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0" name="Přímá spojnice 49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Přímá spojnice 50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700551" y="273282"/>
            <a:ext cx="39348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u="sng" dirty="0" smtClean="0">
                <a:solidFill>
                  <a:srgbClr val="0000B4"/>
                </a:solidFill>
                <a:latin typeface="Trebuchet MS" pitchFamily="34" charset="0"/>
              </a:rPr>
              <a:t>Sluneční soustava</a:t>
            </a:r>
            <a:endParaRPr lang="en-GB" sz="3000" u="sng" dirty="0">
              <a:solidFill>
                <a:srgbClr val="0000B4"/>
              </a:solidFill>
              <a:latin typeface="Trebuchet MS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5416549" y="3570864"/>
            <a:ext cx="243817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 err="1" smtClean="0">
                <a:latin typeface="Trebuchet MS" pitchFamily="34" charset="0"/>
              </a:rPr>
              <a:t>Lyapunovův</a:t>
            </a:r>
            <a:r>
              <a:rPr lang="cs-CZ" dirty="0" smtClean="0">
                <a:latin typeface="Trebuchet MS" pitchFamily="34" charset="0"/>
              </a:rPr>
              <a:t> čas:</a:t>
            </a:r>
          </a:p>
          <a:p>
            <a:pPr algn="ctr"/>
            <a:r>
              <a:rPr lang="cs-CZ" dirty="0" smtClean="0">
                <a:latin typeface="Trebuchet MS" pitchFamily="34" charset="0"/>
              </a:rPr>
              <a:t>5 až 50 milionů let</a:t>
            </a:r>
            <a:endParaRPr lang="en-GB" dirty="0">
              <a:latin typeface="Trebuchet MS" pitchFamily="34" charset="0"/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-475881" y="6439289"/>
            <a:ext cx="94176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200" smtClean="0">
                <a:latin typeface="Trebuchet MS" pitchFamily="34" charset="0"/>
              </a:rPr>
              <a:t>Wayne B. Hayes (2007) </a:t>
            </a:r>
            <a:r>
              <a:rPr lang="cs-CZ" sz="1200" smtClean="0">
                <a:latin typeface="Trebuchet MS" pitchFamily="34" charset="0"/>
              </a:rPr>
              <a:t>- </a:t>
            </a:r>
            <a:r>
              <a:rPr lang="en-GB" sz="1200" i="1" smtClean="0">
                <a:latin typeface="Trebuchet MS" pitchFamily="34" charset="0"/>
              </a:rPr>
              <a:t>Is the outer Solar System chaotic?</a:t>
            </a:r>
            <a:r>
              <a:rPr lang="en-GB" sz="1200" smtClean="0">
                <a:latin typeface="Trebuchet MS" pitchFamily="34" charset="0"/>
              </a:rPr>
              <a:t> </a:t>
            </a:r>
            <a:r>
              <a:rPr lang="cs-CZ" sz="1200" smtClean="0">
                <a:latin typeface="Trebuchet MS" pitchFamily="34" charset="0"/>
              </a:rPr>
              <a:t>(</a:t>
            </a:r>
            <a:r>
              <a:rPr lang="en-GB" sz="1200" smtClean="0">
                <a:latin typeface="Trebuchet MS" pitchFamily="34" charset="0"/>
              </a:rPr>
              <a:t>Nature Physics </a:t>
            </a:r>
            <a:r>
              <a:rPr lang="en-GB" sz="1200" b="1" smtClean="0">
                <a:latin typeface="Trebuchet MS" pitchFamily="34" charset="0"/>
              </a:rPr>
              <a:t>3</a:t>
            </a:r>
            <a:r>
              <a:rPr lang="cs-CZ" sz="1200" b="1" smtClean="0">
                <a:latin typeface="Trebuchet MS" pitchFamily="34" charset="0"/>
              </a:rPr>
              <a:t>,</a:t>
            </a:r>
            <a:r>
              <a:rPr lang="en-GB" sz="1200" smtClean="0">
                <a:latin typeface="Trebuchet MS" pitchFamily="34" charset="0"/>
              </a:rPr>
              <a:t> 689</a:t>
            </a:r>
            <a:r>
              <a:rPr lang="cs-CZ" sz="1200" smtClean="0">
                <a:latin typeface="Trebuchet MS" pitchFamily="34" charset="0"/>
              </a:rPr>
              <a:t>)</a:t>
            </a:r>
          </a:p>
          <a:p>
            <a:pPr algn="r"/>
            <a:r>
              <a:rPr lang="cs-CZ" sz="1200" smtClean="0">
                <a:latin typeface="Trebuchet MS" pitchFamily="34" charset="0"/>
              </a:rPr>
              <a:t>J. </a:t>
            </a:r>
            <a:r>
              <a:rPr lang="cs-CZ" sz="1200" err="1" smtClean="0">
                <a:latin typeface="Trebuchet MS" pitchFamily="34" charset="0"/>
              </a:rPr>
              <a:t>Laskar</a:t>
            </a:r>
            <a:r>
              <a:rPr lang="cs-CZ" sz="1200" smtClean="0">
                <a:latin typeface="Trebuchet MS" pitchFamily="34" charset="0"/>
              </a:rPr>
              <a:t>, M. </a:t>
            </a:r>
            <a:r>
              <a:rPr lang="cs-CZ" sz="1200" err="1" smtClean="0">
                <a:latin typeface="Trebuchet MS" pitchFamily="34" charset="0"/>
              </a:rPr>
              <a:t>Gastineau</a:t>
            </a:r>
            <a:r>
              <a:rPr lang="cs-CZ" sz="1200" smtClean="0">
                <a:latin typeface="Trebuchet MS" pitchFamily="34" charset="0"/>
              </a:rPr>
              <a:t> (2009) – Existence </a:t>
            </a:r>
            <a:r>
              <a:rPr lang="cs-CZ" sz="1200" err="1" smtClean="0">
                <a:latin typeface="Trebuchet MS" pitchFamily="34" charset="0"/>
              </a:rPr>
              <a:t>of</a:t>
            </a:r>
            <a:r>
              <a:rPr lang="cs-CZ" sz="1200" smtClean="0">
                <a:latin typeface="Trebuchet MS" pitchFamily="34" charset="0"/>
              </a:rPr>
              <a:t> </a:t>
            </a:r>
            <a:r>
              <a:rPr lang="cs-CZ" sz="1200" err="1" smtClean="0">
                <a:latin typeface="Trebuchet MS" pitchFamily="34" charset="0"/>
              </a:rPr>
              <a:t>collisional</a:t>
            </a:r>
            <a:r>
              <a:rPr lang="cs-CZ" sz="1200" smtClean="0">
                <a:latin typeface="Trebuchet MS" pitchFamily="34" charset="0"/>
              </a:rPr>
              <a:t> </a:t>
            </a:r>
            <a:r>
              <a:rPr lang="cs-CZ" sz="1200" err="1" smtClean="0">
                <a:latin typeface="Trebuchet MS" pitchFamily="34" charset="0"/>
              </a:rPr>
              <a:t>trajectories</a:t>
            </a:r>
            <a:r>
              <a:rPr lang="cs-CZ" sz="1200" smtClean="0">
                <a:latin typeface="Trebuchet MS" pitchFamily="34" charset="0"/>
              </a:rPr>
              <a:t> </a:t>
            </a:r>
            <a:r>
              <a:rPr lang="cs-CZ" sz="1200" err="1" smtClean="0">
                <a:latin typeface="Trebuchet MS" pitchFamily="34" charset="0"/>
              </a:rPr>
              <a:t>of</a:t>
            </a:r>
            <a:r>
              <a:rPr lang="cs-CZ" sz="1200" smtClean="0">
                <a:latin typeface="Trebuchet MS" pitchFamily="34" charset="0"/>
              </a:rPr>
              <a:t> Mercury, Mars and </a:t>
            </a:r>
            <a:r>
              <a:rPr lang="cs-CZ" sz="1200" err="1" smtClean="0">
                <a:latin typeface="Trebuchet MS" pitchFamily="34" charset="0"/>
              </a:rPr>
              <a:t>Venus</a:t>
            </a:r>
            <a:r>
              <a:rPr lang="cs-CZ" sz="1200" smtClean="0">
                <a:latin typeface="Trebuchet MS" pitchFamily="34" charset="0"/>
              </a:rPr>
              <a:t> </a:t>
            </a:r>
            <a:r>
              <a:rPr lang="cs-CZ" sz="1200" err="1" smtClean="0">
                <a:latin typeface="Trebuchet MS" pitchFamily="34" charset="0"/>
              </a:rPr>
              <a:t>with</a:t>
            </a:r>
            <a:r>
              <a:rPr lang="cs-CZ" sz="1200" smtClean="0">
                <a:latin typeface="Trebuchet MS" pitchFamily="34" charset="0"/>
              </a:rPr>
              <a:t> </a:t>
            </a:r>
            <a:r>
              <a:rPr lang="cs-CZ" sz="1200" err="1" smtClean="0">
                <a:latin typeface="Trebuchet MS" pitchFamily="34" charset="0"/>
              </a:rPr>
              <a:t>the</a:t>
            </a:r>
            <a:r>
              <a:rPr lang="cs-CZ" sz="1200" smtClean="0">
                <a:latin typeface="Trebuchet MS" pitchFamily="34" charset="0"/>
              </a:rPr>
              <a:t> </a:t>
            </a:r>
            <a:r>
              <a:rPr lang="cs-CZ" sz="1200" err="1" smtClean="0">
                <a:latin typeface="Trebuchet MS" pitchFamily="34" charset="0"/>
              </a:rPr>
              <a:t>Earth</a:t>
            </a:r>
            <a:r>
              <a:rPr lang="cs-CZ" sz="1200" smtClean="0">
                <a:latin typeface="Trebuchet MS" pitchFamily="34" charset="0"/>
              </a:rPr>
              <a:t> (</a:t>
            </a:r>
            <a:r>
              <a:rPr lang="cs-CZ" sz="1200" err="1" smtClean="0">
                <a:latin typeface="Trebuchet MS" pitchFamily="34" charset="0"/>
              </a:rPr>
              <a:t>Nature</a:t>
            </a:r>
            <a:r>
              <a:rPr lang="cs-CZ" sz="1200" smtClean="0">
                <a:latin typeface="Trebuchet MS" pitchFamily="34" charset="0"/>
              </a:rPr>
              <a:t> </a:t>
            </a:r>
            <a:r>
              <a:rPr lang="cs-CZ" sz="1200" b="1" smtClean="0">
                <a:latin typeface="Trebuchet MS" pitchFamily="34" charset="0"/>
              </a:rPr>
              <a:t>459</a:t>
            </a:r>
            <a:r>
              <a:rPr lang="cs-CZ" sz="1200" smtClean="0">
                <a:latin typeface="Trebuchet MS" pitchFamily="34" charset="0"/>
              </a:rPr>
              <a:t>, 817)</a:t>
            </a:r>
            <a:endParaRPr lang="en-GB" sz="1200">
              <a:latin typeface="Trebuchet MS" pitchFamily="34" charset="0"/>
            </a:endParaRPr>
          </a:p>
        </p:txBody>
      </p:sp>
      <p:sp>
        <p:nvSpPr>
          <p:cNvPr id="20" name="TextovéPole 13"/>
          <p:cNvSpPr txBox="1"/>
          <p:nvPr/>
        </p:nvSpPr>
        <p:spPr>
          <a:xfrm>
            <a:off x="618001" y="4416978"/>
            <a:ext cx="842537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cs-CZ" sz="1600" dirty="0" smtClean="0">
                <a:solidFill>
                  <a:srgbClr val="0000B4"/>
                </a:solidFill>
                <a:latin typeface="Trebuchet MS" pitchFamily="34" charset="0"/>
              </a:rPr>
              <a:t>J. </a:t>
            </a:r>
            <a:r>
              <a:rPr lang="cs-CZ" sz="1600" dirty="0" err="1" smtClean="0">
                <a:solidFill>
                  <a:srgbClr val="0000B4"/>
                </a:solidFill>
                <a:latin typeface="Trebuchet MS" pitchFamily="34" charset="0"/>
              </a:rPr>
              <a:t>Laskar</a:t>
            </a:r>
            <a:r>
              <a:rPr lang="cs-CZ" sz="1600" dirty="0" smtClean="0">
                <a:solidFill>
                  <a:srgbClr val="0000B4"/>
                </a:solidFill>
                <a:latin typeface="Trebuchet MS" pitchFamily="34" charset="0"/>
              </a:rPr>
              <a:t> a M. </a:t>
            </a:r>
            <a:r>
              <a:rPr lang="cs-CZ" sz="1600" dirty="0" err="1" smtClean="0">
                <a:solidFill>
                  <a:srgbClr val="0000B4"/>
                </a:solidFill>
                <a:latin typeface="Trebuchet MS" pitchFamily="34" charset="0"/>
              </a:rPr>
              <a:t>Gastineau</a:t>
            </a:r>
            <a:r>
              <a:rPr lang="cs-CZ" sz="1600" dirty="0" smtClean="0">
                <a:solidFill>
                  <a:srgbClr val="0000B4"/>
                </a:solidFill>
                <a:latin typeface="Trebuchet MS" pitchFamily="34" charset="0"/>
              </a:rPr>
              <a:t> (2009):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400" dirty="0" smtClean="0">
                <a:latin typeface="Trebuchet MS" pitchFamily="34" charset="0"/>
              </a:rPr>
              <a:t>počítají velmi přesně budoucnost sluneční soustavy s 2501 různými počátečními podmínkami: všechny planety a jejich měsíce jsou na svých místech, pouze Merkur vždy posunou o 0,38 mm.</a:t>
            </a:r>
            <a:endParaRPr lang="cs-CZ" sz="1400" dirty="0">
              <a:latin typeface="Trebuchet MS" pitchFamily="34" charset="0"/>
            </a:endParaRP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cs-CZ" sz="1400" dirty="0" smtClean="0">
                <a:latin typeface="Trebuchet MS" pitchFamily="34" charset="0"/>
              </a:rPr>
              <a:t>do budoucnosti vzdálené 5 miliard let dostávají </a:t>
            </a:r>
            <a:r>
              <a:rPr lang="cs-CZ" sz="1400" b="1" dirty="0" smtClean="0">
                <a:latin typeface="Trebuchet MS" pitchFamily="34" charset="0"/>
              </a:rPr>
              <a:t>20 kolizních řešení (tj. </a:t>
            </a:r>
            <a:r>
              <a:rPr lang="es-MX" sz="1400" b="1" dirty="0" smtClean="0">
                <a:latin typeface="Trebuchet MS" pitchFamily="34" charset="0"/>
              </a:rPr>
              <a:t>necel</a:t>
            </a:r>
            <a:r>
              <a:rPr lang="cs-CZ" sz="1400" b="1" dirty="0" smtClean="0">
                <a:latin typeface="Trebuchet MS" pitchFamily="34" charset="0"/>
              </a:rPr>
              <a:t>é 1</a:t>
            </a:r>
            <a:r>
              <a:rPr lang="es-MX" sz="1400" b="1" dirty="0" smtClean="0">
                <a:latin typeface="Trebuchet MS" pitchFamily="34" charset="0"/>
              </a:rPr>
              <a:t>%</a:t>
            </a:r>
            <a:r>
              <a:rPr lang="en-GB" sz="1400" b="1" dirty="0" smtClean="0">
                <a:latin typeface="Trebuchet MS" pitchFamily="34" charset="0"/>
              </a:rPr>
              <a:t>)</a:t>
            </a:r>
            <a:r>
              <a:rPr lang="en-GB" sz="1400" b="1" dirty="0">
                <a:latin typeface="Trebuchet MS" pitchFamily="34" charset="0"/>
              </a:rPr>
              <a:t> </a:t>
            </a:r>
            <a:r>
              <a:rPr lang="en-GB" sz="1400" dirty="0" smtClean="0">
                <a:latin typeface="Trebuchet MS" pitchFamily="34" charset="0"/>
              </a:rPr>
              <a:t>r</a:t>
            </a:r>
            <a:r>
              <a:rPr lang="cs-CZ" sz="1400" dirty="0" err="1" smtClean="0">
                <a:latin typeface="Trebuchet MS" pitchFamily="34" charset="0"/>
              </a:rPr>
              <a:t>ůzného</a:t>
            </a:r>
            <a:r>
              <a:rPr lang="cs-CZ" sz="1400" dirty="0" smtClean="0">
                <a:latin typeface="Trebuchet MS" pitchFamily="34" charset="0"/>
              </a:rPr>
              <a:t> typu</a:t>
            </a:r>
            <a:r>
              <a:rPr lang="cs-CZ" sz="1400" b="1" dirty="0" smtClean="0">
                <a:latin typeface="Trebuchet MS" pitchFamily="34" charset="0"/>
              </a:rPr>
              <a:t>:</a:t>
            </a:r>
            <a:endParaRPr lang="en-GB" sz="1400" dirty="0" smtClean="0">
              <a:latin typeface="Trebuchet MS" pitchFamily="34" charset="0"/>
            </a:endParaRPr>
          </a:p>
          <a:p>
            <a:pPr marL="742950" lvl="1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cs-CZ" sz="1400" dirty="0" smtClean="0">
                <a:latin typeface="Trebuchet MS" pitchFamily="34" charset="0"/>
              </a:rPr>
              <a:t>Merkur se srazí s Venuší</a:t>
            </a:r>
            <a:endParaRPr lang="en-GB" sz="1400" dirty="0" smtClean="0">
              <a:latin typeface="Trebuchet MS" pitchFamily="34" charset="0"/>
            </a:endParaRPr>
          </a:p>
          <a:p>
            <a:pPr marL="742950" lvl="1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1400" dirty="0" err="1" smtClean="0">
                <a:latin typeface="Trebuchet MS" pitchFamily="34" charset="0"/>
              </a:rPr>
              <a:t>Merkur</a:t>
            </a:r>
            <a:r>
              <a:rPr lang="en-GB" sz="1400" dirty="0" smtClean="0">
                <a:latin typeface="Trebuchet MS" pitchFamily="34" charset="0"/>
              </a:rPr>
              <a:t> </a:t>
            </a:r>
            <a:r>
              <a:rPr lang="cs-CZ" sz="1400" dirty="0" smtClean="0">
                <a:latin typeface="Trebuchet MS" pitchFamily="34" charset="0"/>
              </a:rPr>
              <a:t>spadne do Slunce, </a:t>
            </a:r>
          </a:p>
          <a:p>
            <a:pPr marL="742950" lvl="1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cs-CZ" sz="1400" dirty="0" smtClean="0">
                <a:latin typeface="Trebuchet MS" pitchFamily="34" charset="0"/>
              </a:rPr>
              <a:t>Merkur vychýlí Mars na kolizní dráhu se Zemí</a:t>
            </a:r>
          </a:p>
        </p:txBody>
      </p:sp>
      <p:grpSp>
        <p:nvGrpSpPr>
          <p:cNvPr id="2" name="Skupina 1"/>
          <p:cNvGrpSpPr/>
          <p:nvPr/>
        </p:nvGrpSpPr>
        <p:grpSpPr>
          <a:xfrm>
            <a:off x="2636696" y="1507114"/>
            <a:ext cx="4176854" cy="2074286"/>
            <a:chOff x="2636696" y="1507114"/>
            <a:chExt cx="4176854" cy="2074286"/>
          </a:xfrm>
        </p:grpSpPr>
        <p:sp>
          <p:nvSpPr>
            <p:cNvPr id="6" name="Výbuch 2 5"/>
            <p:cNvSpPr/>
            <p:nvPr/>
          </p:nvSpPr>
          <p:spPr>
            <a:xfrm>
              <a:off x="2636696" y="1507114"/>
              <a:ext cx="4176854" cy="2074286"/>
            </a:xfrm>
            <a:prstGeom prst="irregularSeal2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" name="TextovéPole 3"/>
            <p:cNvSpPr txBox="1"/>
            <p:nvPr/>
          </p:nvSpPr>
          <p:spPr>
            <a:xfrm>
              <a:off x="3069951" y="2260600"/>
              <a:ext cx="30292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 smtClean="0">
                  <a:latin typeface="Trebuchet MS" panose="020B0603020202020204" pitchFamily="34" charset="0"/>
                </a:rPr>
                <a:t>Důsledek rezonance mezi Jupiterem a Merkurem</a:t>
              </a:r>
              <a:endParaRPr lang="cs-CZ" dirty="0">
                <a:latin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6691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nice 3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nice 4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/>
          <p:cNvSpPr txBox="1"/>
          <p:nvPr/>
        </p:nvSpPr>
        <p:spPr>
          <a:xfrm>
            <a:off x="746448" y="329602"/>
            <a:ext cx="8074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u="sng" smtClean="0">
                <a:solidFill>
                  <a:srgbClr val="0000B4"/>
                </a:solidFill>
                <a:latin typeface="Trebuchet MS" pitchFamily="34" charset="0"/>
              </a:rPr>
              <a:t>KAM teorém</a:t>
            </a:r>
            <a:endParaRPr lang="en-GB" sz="3200" u="sng" smtClean="0">
              <a:solidFill>
                <a:srgbClr val="0000B4"/>
              </a:solidFill>
              <a:latin typeface="Trebuchet MS" pitchFamily="34" charset="0"/>
            </a:endParaRPr>
          </a:p>
          <a:p>
            <a:r>
              <a:rPr lang="cs-CZ" sz="2200" smtClean="0">
                <a:solidFill>
                  <a:srgbClr val="0000B4"/>
                </a:solidFill>
                <a:latin typeface="Trebuchet MS" pitchFamily="34" charset="0"/>
              </a:rPr>
              <a:t>(</a:t>
            </a:r>
            <a:r>
              <a:rPr lang="en-GB" sz="2200" smtClean="0">
                <a:solidFill>
                  <a:srgbClr val="0000B4"/>
                </a:solidFill>
                <a:latin typeface="Trebuchet MS" pitchFamily="34" charset="0"/>
              </a:rPr>
              <a:t>Andrej </a:t>
            </a:r>
            <a:r>
              <a:rPr lang="cs-CZ" sz="2200" err="1" smtClean="0">
                <a:solidFill>
                  <a:srgbClr val="0000B4"/>
                </a:solidFill>
                <a:latin typeface="Trebuchet MS" pitchFamily="34" charset="0"/>
              </a:rPr>
              <a:t>Kolmogorov</a:t>
            </a:r>
            <a:r>
              <a:rPr lang="en-GB" sz="2200" smtClean="0">
                <a:solidFill>
                  <a:srgbClr val="0000B4"/>
                </a:solidFill>
                <a:latin typeface="Trebuchet MS" pitchFamily="34" charset="0"/>
              </a:rPr>
              <a:t>, Vladimir </a:t>
            </a:r>
            <a:r>
              <a:rPr lang="cs-CZ" sz="2200" err="1" smtClean="0">
                <a:solidFill>
                  <a:srgbClr val="0000B4"/>
                </a:solidFill>
                <a:latin typeface="Trebuchet MS" pitchFamily="34" charset="0"/>
              </a:rPr>
              <a:t>Arnol</a:t>
            </a:r>
            <a:r>
              <a:rPr lang="en-GB" sz="2200" smtClean="0">
                <a:solidFill>
                  <a:srgbClr val="0000B4"/>
                </a:solidFill>
                <a:latin typeface="Trebuchet MS" pitchFamily="34" charset="0"/>
              </a:rPr>
              <a:t>’d, J</a:t>
            </a:r>
            <a:r>
              <a:rPr lang="cs-CZ" sz="2200" err="1" smtClean="0">
                <a:solidFill>
                  <a:srgbClr val="0000B4"/>
                </a:solidFill>
                <a:latin typeface="Trebuchet MS" pitchFamily="34" charset="0"/>
              </a:rPr>
              <a:t>ürgen</a:t>
            </a:r>
            <a:r>
              <a:rPr lang="cs-CZ" sz="2200" smtClean="0">
                <a:solidFill>
                  <a:srgbClr val="0000B4"/>
                </a:solidFill>
                <a:latin typeface="Trebuchet MS" pitchFamily="34" charset="0"/>
              </a:rPr>
              <a:t> </a:t>
            </a:r>
            <a:r>
              <a:rPr lang="en-GB" sz="2200" smtClean="0">
                <a:solidFill>
                  <a:srgbClr val="0000B4"/>
                </a:solidFill>
                <a:latin typeface="Trebuchet MS" pitchFamily="34" charset="0"/>
              </a:rPr>
              <a:t>Moser</a:t>
            </a:r>
            <a:r>
              <a:rPr lang="cs-CZ" sz="2200" smtClean="0">
                <a:solidFill>
                  <a:srgbClr val="0000B4"/>
                </a:solidFill>
                <a:latin typeface="Trebuchet MS" pitchFamily="34" charset="0"/>
              </a:rPr>
              <a:t>, 1960</a:t>
            </a:r>
            <a:r>
              <a:rPr lang="en-GB" sz="2200" smtClean="0">
                <a:solidFill>
                  <a:srgbClr val="0000B4"/>
                </a:solidFill>
                <a:latin typeface="Trebuchet MS" pitchFamily="34" charset="0"/>
              </a:rPr>
              <a:t>)</a:t>
            </a:r>
            <a:endParaRPr lang="cs-CZ" sz="2200" smtClean="0">
              <a:solidFill>
                <a:srgbClr val="0000B4"/>
              </a:solidFill>
              <a:latin typeface="Trebuchet MS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46449" y="1251054"/>
            <a:ext cx="5980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mtClean="0">
                <a:latin typeface="Trebuchet MS" pitchFamily="34" charset="0"/>
              </a:rPr>
              <a:t>Chaotické chování je zapříčiněno </a:t>
            </a:r>
            <a:r>
              <a:rPr lang="cs-CZ" b="1" smtClean="0">
                <a:latin typeface="Trebuchet MS" pitchFamily="34" charset="0"/>
              </a:rPr>
              <a:t>rezonancemi</a:t>
            </a:r>
            <a:r>
              <a:rPr lang="cs-CZ" smtClean="0">
                <a:latin typeface="Trebuchet MS" pitchFamily="34" charset="0"/>
              </a:rPr>
              <a:t> – přenosem energie mezi jednotlivými složkami systému</a:t>
            </a:r>
            <a:endParaRPr lang="en-GB">
              <a:latin typeface="Trebuchet MS" pitchFamily="34" charset="0"/>
            </a:endParaRPr>
          </a:p>
        </p:txBody>
      </p:sp>
      <p:pic>
        <p:nvPicPr>
          <p:cNvPr id="29700" name="Picture 4" descr="https://upload.wikimedia.org/wikipedia/commons/f/f3/InnerSolarSystem-e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92" y="2740117"/>
            <a:ext cx="3626474" cy="3626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746449" y="2101658"/>
            <a:ext cx="3532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mtClean="0">
                <a:solidFill>
                  <a:srgbClr val="0000B4"/>
                </a:solidFill>
                <a:latin typeface="Trebuchet MS" pitchFamily="34" charset="0"/>
              </a:rPr>
              <a:t>Mezery v hlavním pásu asteroidů</a:t>
            </a:r>
            <a:endParaRPr lang="en-GB">
              <a:solidFill>
                <a:srgbClr val="0000B4"/>
              </a:solidFill>
              <a:latin typeface="Trebuchet MS" pitchFamily="34" charset="0"/>
            </a:endParaRPr>
          </a:p>
        </p:txBody>
      </p:sp>
      <p:grpSp>
        <p:nvGrpSpPr>
          <p:cNvPr id="13" name="Skupina 12"/>
          <p:cNvGrpSpPr/>
          <p:nvPr/>
        </p:nvGrpSpPr>
        <p:grpSpPr>
          <a:xfrm>
            <a:off x="4278526" y="2118018"/>
            <a:ext cx="4579270" cy="3772257"/>
            <a:chOff x="4278526" y="2155342"/>
            <a:chExt cx="4579270" cy="3772257"/>
          </a:xfrm>
        </p:grpSpPr>
        <p:pic>
          <p:nvPicPr>
            <p:cNvPr id="29698" name="Picture 2" descr="https://upload.wikimedia.org/wikipedia/commons/thumb/d/d3/Kirkwood_Gaps.svg/792px-Kirkwood_Gaps.svg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1869" y="2360634"/>
              <a:ext cx="4495927" cy="34741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ovéPole 8"/>
            <p:cNvSpPr txBox="1"/>
            <p:nvPr/>
          </p:nvSpPr>
          <p:spPr>
            <a:xfrm rot="16200000">
              <a:off x="3477426" y="3898854"/>
              <a:ext cx="1940753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1600" smtClean="0">
                  <a:latin typeface="Trebuchet MS" pitchFamily="34" charset="0"/>
                </a:rPr>
                <a:t>hustota asteroidů</a:t>
              </a:r>
              <a:endParaRPr lang="en-GB" sz="1600">
                <a:latin typeface="Trebuchet MS" pitchFamily="34" charset="0"/>
              </a:endParaRPr>
            </a:p>
          </p:txBody>
        </p:sp>
        <p:sp>
          <p:nvSpPr>
            <p:cNvPr id="10" name="TextovéPole 9"/>
            <p:cNvSpPr txBox="1"/>
            <p:nvPr/>
          </p:nvSpPr>
          <p:spPr>
            <a:xfrm>
              <a:off x="4920326" y="2155342"/>
              <a:ext cx="3800703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sz="1600" smtClean="0">
                  <a:latin typeface="Trebuchet MS" pitchFamily="34" charset="0"/>
                </a:rPr>
                <a:t>- zapříčiněny rezonancemi oběžných drah s Jupiterem</a:t>
              </a:r>
              <a:endParaRPr lang="en-GB" sz="1600">
                <a:latin typeface="Trebuchet MS" pitchFamily="34" charset="0"/>
              </a:endParaRPr>
            </a:p>
          </p:txBody>
        </p:sp>
        <p:sp>
          <p:nvSpPr>
            <p:cNvPr id="11" name="TextovéPole 10"/>
            <p:cNvSpPr txBox="1"/>
            <p:nvPr/>
          </p:nvSpPr>
          <p:spPr>
            <a:xfrm>
              <a:off x="5328730" y="5589045"/>
              <a:ext cx="2649885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sz="1600" smtClean="0">
                  <a:latin typeface="Trebuchet MS" pitchFamily="34" charset="0"/>
                </a:rPr>
                <a:t>vzdálenost od Slunce (AU)</a:t>
              </a:r>
              <a:endParaRPr lang="en-GB" sz="1600">
                <a:latin typeface="Trebuchet MS" pitchFamily="34" charset="0"/>
              </a:endParaRPr>
            </a:p>
          </p:txBody>
        </p:sp>
      </p:grpSp>
      <p:sp>
        <p:nvSpPr>
          <p:cNvPr id="12" name="TextovéPole 11"/>
          <p:cNvSpPr txBox="1"/>
          <p:nvPr/>
        </p:nvSpPr>
        <p:spPr>
          <a:xfrm>
            <a:off x="746448" y="2401074"/>
            <a:ext cx="27058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smtClean="0">
                <a:latin typeface="Trebuchet MS" pitchFamily="34" charset="0"/>
              </a:rPr>
              <a:t>(D. Kirkwood 1874)</a:t>
            </a:r>
            <a:endParaRPr lang="en-GB" sz="1600">
              <a:latin typeface="Trebuchet MS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7943455" y="5582498"/>
            <a:ext cx="123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smtClean="0">
                <a:latin typeface="Trebuchet MS" panose="020B0603020202020204" pitchFamily="34" charset="0"/>
              </a:rPr>
              <a:t>Jupiter: 5,2 AU</a:t>
            </a:r>
            <a:endParaRPr lang="cs-CZ" sz="1200">
              <a:latin typeface="Trebuchet MS" panose="020B0603020202020204" pitchFamily="34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4266046" y="5590907"/>
            <a:ext cx="104342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>
                <a:latin typeface="Trebuchet MS" panose="020B0603020202020204" pitchFamily="34" charset="0"/>
              </a:rPr>
              <a:t>Mars: 1,5 AU</a:t>
            </a:r>
          </a:p>
        </p:txBody>
      </p:sp>
      <p:grpSp>
        <p:nvGrpSpPr>
          <p:cNvPr id="17" name="Skupina 16"/>
          <p:cNvGrpSpPr/>
          <p:nvPr/>
        </p:nvGrpSpPr>
        <p:grpSpPr>
          <a:xfrm>
            <a:off x="5776757" y="3131177"/>
            <a:ext cx="3069839" cy="1277821"/>
            <a:chOff x="5776757" y="3131177"/>
            <a:chExt cx="3069839" cy="1277821"/>
          </a:xfrm>
        </p:grpSpPr>
        <p:sp>
          <p:nvSpPr>
            <p:cNvPr id="14" name="TextovéPole 13"/>
            <p:cNvSpPr txBox="1"/>
            <p:nvPr/>
          </p:nvSpPr>
          <p:spPr>
            <a:xfrm>
              <a:off x="5920077" y="3131177"/>
              <a:ext cx="2698315" cy="553998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500" smtClean="0">
                  <a:latin typeface="Trebuchet MS" pitchFamily="34" charset="0"/>
                </a:rPr>
                <a:t>Čím menší jsou čísla poměru, tím silnější rezonance.</a:t>
              </a:r>
              <a:endParaRPr lang="en-GB" sz="1500">
                <a:latin typeface="Trebuchet MS" pitchFamily="34" charset="0"/>
              </a:endParaRPr>
            </a:p>
          </p:txBody>
        </p:sp>
        <p:grpSp>
          <p:nvGrpSpPr>
            <p:cNvPr id="16" name="Skupina 15"/>
            <p:cNvGrpSpPr/>
            <p:nvPr/>
          </p:nvGrpSpPr>
          <p:grpSpPr>
            <a:xfrm>
              <a:off x="5776757" y="3839611"/>
              <a:ext cx="3069839" cy="569387"/>
              <a:chOff x="4291081" y="5883949"/>
              <a:chExt cx="3069839" cy="569387"/>
            </a:xfrm>
          </p:grpSpPr>
          <p:sp>
            <p:nvSpPr>
              <p:cNvPr id="15" name="TextovéPole 14"/>
              <p:cNvSpPr txBox="1"/>
              <p:nvPr/>
            </p:nvSpPr>
            <p:spPr>
              <a:xfrm>
                <a:off x="4291081" y="5883949"/>
                <a:ext cx="3069839" cy="569387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FFC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cs-CZ" sz="1500" smtClean="0">
                    <a:latin typeface="Trebuchet MS" panose="020B0603020202020204" pitchFamily="34" charset="0"/>
                  </a:rPr>
                  <a:t>Nejslabší rezonance: </a:t>
                </a:r>
                <a:endParaRPr lang="en-GB" sz="1500" smtClean="0">
                  <a:latin typeface="Trebuchet MS" panose="020B0603020202020204" pitchFamily="34" charset="0"/>
                </a:endParaRPr>
              </a:p>
              <a:p>
                <a:r>
                  <a:rPr lang="cs-CZ" sz="1500" smtClean="0">
                    <a:latin typeface="Trebuchet MS" panose="020B0603020202020204" pitchFamily="34" charset="0"/>
                  </a:rPr>
                  <a:t>poměr zlatého řezu</a:t>
                </a:r>
                <a:r>
                  <a:rPr lang="en-GB" sz="1500" smtClean="0">
                    <a:latin typeface="Trebuchet MS" panose="020B0603020202020204" pitchFamily="34" charset="0"/>
                  </a:rPr>
                  <a:t>            </a:t>
                </a:r>
                <a:r>
                  <a:rPr lang="en-GB" sz="1600" smtClean="0"/>
                  <a:t>≈</a:t>
                </a:r>
                <a:r>
                  <a:rPr lang="en-GB" sz="1500" smtClean="0">
                    <a:latin typeface="Trebuchet MS" panose="020B0603020202020204" pitchFamily="34" charset="0"/>
                  </a:rPr>
                  <a:t> 1,62</a:t>
                </a:r>
                <a:endParaRPr lang="cs-CZ" sz="1600"/>
              </a:p>
            </p:txBody>
          </p:sp>
          <p:pic>
            <p:nvPicPr>
              <p:cNvPr id="3074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14363" y="6074447"/>
                <a:ext cx="439309" cy="358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138779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nice 3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nice 4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/>
          <p:cNvSpPr txBox="1"/>
          <p:nvPr/>
        </p:nvSpPr>
        <p:spPr>
          <a:xfrm>
            <a:off x="746448" y="329602"/>
            <a:ext cx="8074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u="sng" smtClean="0">
                <a:solidFill>
                  <a:srgbClr val="0000B4"/>
                </a:solidFill>
                <a:latin typeface="Trebuchet MS" pitchFamily="34" charset="0"/>
              </a:rPr>
              <a:t>KAM teorém</a:t>
            </a:r>
            <a:endParaRPr lang="en-GB" sz="3200" u="sng" smtClean="0">
              <a:solidFill>
                <a:srgbClr val="0000B4"/>
              </a:solidFill>
              <a:latin typeface="Trebuchet MS" pitchFamily="34" charset="0"/>
            </a:endParaRPr>
          </a:p>
          <a:p>
            <a:r>
              <a:rPr lang="cs-CZ" sz="2200" smtClean="0">
                <a:solidFill>
                  <a:srgbClr val="0000B4"/>
                </a:solidFill>
                <a:latin typeface="Trebuchet MS" pitchFamily="34" charset="0"/>
              </a:rPr>
              <a:t>(</a:t>
            </a:r>
            <a:r>
              <a:rPr lang="en-GB" sz="2200" smtClean="0">
                <a:solidFill>
                  <a:srgbClr val="0000B4"/>
                </a:solidFill>
                <a:latin typeface="Trebuchet MS" pitchFamily="34" charset="0"/>
              </a:rPr>
              <a:t>Andrej </a:t>
            </a:r>
            <a:r>
              <a:rPr lang="cs-CZ" sz="2200" err="1" smtClean="0">
                <a:solidFill>
                  <a:srgbClr val="0000B4"/>
                </a:solidFill>
                <a:latin typeface="Trebuchet MS" pitchFamily="34" charset="0"/>
              </a:rPr>
              <a:t>Kolmogorov</a:t>
            </a:r>
            <a:r>
              <a:rPr lang="en-GB" sz="2200" smtClean="0">
                <a:solidFill>
                  <a:srgbClr val="0000B4"/>
                </a:solidFill>
                <a:latin typeface="Trebuchet MS" pitchFamily="34" charset="0"/>
              </a:rPr>
              <a:t>, Vladimir </a:t>
            </a:r>
            <a:r>
              <a:rPr lang="cs-CZ" sz="2200" err="1" smtClean="0">
                <a:solidFill>
                  <a:srgbClr val="0000B4"/>
                </a:solidFill>
                <a:latin typeface="Trebuchet MS" pitchFamily="34" charset="0"/>
              </a:rPr>
              <a:t>Arnol</a:t>
            </a:r>
            <a:r>
              <a:rPr lang="en-GB" sz="2200" smtClean="0">
                <a:solidFill>
                  <a:srgbClr val="0000B4"/>
                </a:solidFill>
                <a:latin typeface="Trebuchet MS" pitchFamily="34" charset="0"/>
              </a:rPr>
              <a:t>’d, J</a:t>
            </a:r>
            <a:r>
              <a:rPr lang="cs-CZ" sz="2200" err="1" smtClean="0">
                <a:solidFill>
                  <a:srgbClr val="0000B4"/>
                </a:solidFill>
                <a:latin typeface="Trebuchet MS" pitchFamily="34" charset="0"/>
              </a:rPr>
              <a:t>ürgen</a:t>
            </a:r>
            <a:r>
              <a:rPr lang="cs-CZ" sz="2200" smtClean="0">
                <a:solidFill>
                  <a:srgbClr val="0000B4"/>
                </a:solidFill>
                <a:latin typeface="Trebuchet MS" pitchFamily="34" charset="0"/>
              </a:rPr>
              <a:t> </a:t>
            </a:r>
            <a:r>
              <a:rPr lang="en-GB" sz="2200" smtClean="0">
                <a:solidFill>
                  <a:srgbClr val="0000B4"/>
                </a:solidFill>
                <a:latin typeface="Trebuchet MS" pitchFamily="34" charset="0"/>
              </a:rPr>
              <a:t>Moser</a:t>
            </a:r>
            <a:r>
              <a:rPr lang="cs-CZ" sz="2200" smtClean="0">
                <a:solidFill>
                  <a:srgbClr val="0000B4"/>
                </a:solidFill>
                <a:latin typeface="Trebuchet MS" pitchFamily="34" charset="0"/>
              </a:rPr>
              <a:t>, 1960</a:t>
            </a:r>
            <a:r>
              <a:rPr lang="en-GB" sz="2200" smtClean="0">
                <a:solidFill>
                  <a:srgbClr val="0000B4"/>
                </a:solidFill>
                <a:latin typeface="Trebuchet MS" pitchFamily="34" charset="0"/>
              </a:rPr>
              <a:t>)</a:t>
            </a:r>
            <a:endParaRPr lang="cs-CZ" sz="2200" smtClean="0">
              <a:solidFill>
                <a:srgbClr val="0000B4"/>
              </a:solidFill>
              <a:latin typeface="Trebuchet MS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46449" y="1251054"/>
            <a:ext cx="5980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mtClean="0">
                <a:latin typeface="Trebuchet MS" pitchFamily="34" charset="0"/>
              </a:rPr>
              <a:t>Chaotické chování je zapříčiněno </a:t>
            </a:r>
            <a:r>
              <a:rPr lang="cs-CZ" b="1" smtClean="0">
                <a:latin typeface="Trebuchet MS" pitchFamily="34" charset="0"/>
              </a:rPr>
              <a:t>rezonancemi</a:t>
            </a:r>
            <a:r>
              <a:rPr lang="cs-CZ" smtClean="0">
                <a:latin typeface="Trebuchet MS" pitchFamily="34" charset="0"/>
              </a:rPr>
              <a:t> – přenosem energie mezi jednotlivými složkami systému</a:t>
            </a:r>
            <a:endParaRPr lang="en-GB">
              <a:latin typeface="Trebuchet MS" pitchFamily="34" charset="0"/>
            </a:endParaRPr>
          </a:p>
        </p:txBody>
      </p:sp>
      <p:pic>
        <p:nvPicPr>
          <p:cNvPr id="29700" name="Picture 4" descr="https://upload.wikimedia.org/wikipedia/commons/f/f3/InnerSolarSystem-e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92" y="2740117"/>
            <a:ext cx="3626474" cy="3626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746449" y="2101658"/>
            <a:ext cx="3532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mtClean="0">
                <a:solidFill>
                  <a:srgbClr val="0000B4"/>
                </a:solidFill>
                <a:latin typeface="Trebuchet MS" pitchFamily="34" charset="0"/>
              </a:rPr>
              <a:t>Mezery v hlavním pásu asteroidů</a:t>
            </a:r>
            <a:endParaRPr lang="en-GB">
              <a:solidFill>
                <a:srgbClr val="0000B4"/>
              </a:solidFill>
              <a:latin typeface="Trebuchet MS" pitchFamily="34" charset="0"/>
            </a:endParaRPr>
          </a:p>
        </p:txBody>
      </p:sp>
      <p:grpSp>
        <p:nvGrpSpPr>
          <p:cNvPr id="13" name="Skupina 12"/>
          <p:cNvGrpSpPr/>
          <p:nvPr/>
        </p:nvGrpSpPr>
        <p:grpSpPr>
          <a:xfrm>
            <a:off x="4278526" y="2118018"/>
            <a:ext cx="4579270" cy="3772257"/>
            <a:chOff x="4278526" y="2155342"/>
            <a:chExt cx="4579270" cy="3772257"/>
          </a:xfrm>
        </p:grpSpPr>
        <p:pic>
          <p:nvPicPr>
            <p:cNvPr id="29698" name="Picture 2" descr="https://upload.wikimedia.org/wikipedia/commons/thumb/d/d3/Kirkwood_Gaps.svg/792px-Kirkwood_Gaps.svg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1869" y="2360634"/>
              <a:ext cx="4495927" cy="34741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ovéPole 8"/>
            <p:cNvSpPr txBox="1"/>
            <p:nvPr/>
          </p:nvSpPr>
          <p:spPr>
            <a:xfrm rot="16200000">
              <a:off x="3477426" y="3898854"/>
              <a:ext cx="1940753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1600" smtClean="0">
                  <a:latin typeface="Trebuchet MS" pitchFamily="34" charset="0"/>
                </a:rPr>
                <a:t>hustota asteroidů</a:t>
              </a:r>
              <a:endParaRPr lang="en-GB" sz="1600">
                <a:latin typeface="Trebuchet MS" pitchFamily="34" charset="0"/>
              </a:endParaRPr>
            </a:p>
          </p:txBody>
        </p:sp>
        <p:sp>
          <p:nvSpPr>
            <p:cNvPr id="10" name="TextovéPole 9"/>
            <p:cNvSpPr txBox="1"/>
            <p:nvPr/>
          </p:nvSpPr>
          <p:spPr>
            <a:xfrm>
              <a:off x="4920326" y="2155342"/>
              <a:ext cx="3800703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sz="1600" smtClean="0">
                  <a:latin typeface="Trebuchet MS" pitchFamily="34" charset="0"/>
                </a:rPr>
                <a:t>- zapříčiněny rezonancemi oběžných drah s Jupiterem</a:t>
              </a:r>
              <a:endParaRPr lang="en-GB" sz="1600">
                <a:latin typeface="Trebuchet MS" pitchFamily="34" charset="0"/>
              </a:endParaRPr>
            </a:p>
          </p:txBody>
        </p:sp>
        <p:sp>
          <p:nvSpPr>
            <p:cNvPr id="11" name="TextovéPole 10"/>
            <p:cNvSpPr txBox="1"/>
            <p:nvPr/>
          </p:nvSpPr>
          <p:spPr>
            <a:xfrm>
              <a:off x="5328730" y="5589045"/>
              <a:ext cx="2649885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sz="1600" smtClean="0">
                  <a:latin typeface="Trebuchet MS" pitchFamily="34" charset="0"/>
                </a:rPr>
                <a:t>vzdálenost od Slunce (AU)</a:t>
              </a:r>
              <a:endParaRPr lang="en-GB" sz="1600">
                <a:latin typeface="Trebuchet MS" pitchFamily="34" charset="0"/>
              </a:endParaRPr>
            </a:p>
          </p:txBody>
        </p:sp>
      </p:grpSp>
      <p:sp>
        <p:nvSpPr>
          <p:cNvPr id="12" name="TextovéPole 11"/>
          <p:cNvSpPr txBox="1"/>
          <p:nvPr/>
        </p:nvSpPr>
        <p:spPr>
          <a:xfrm>
            <a:off x="746448" y="2401074"/>
            <a:ext cx="27058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smtClean="0">
                <a:latin typeface="Trebuchet MS" pitchFamily="34" charset="0"/>
              </a:rPr>
              <a:t>(D. Kirkwood 1874)</a:t>
            </a:r>
            <a:endParaRPr lang="en-GB" sz="1600">
              <a:latin typeface="Trebuchet MS" pitchFamily="34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5920077" y="3131177"/>
            <a:ext cx="2698315" cy="55399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500" smtClean="0">
                <a:latin typeface="Trebuchet MS" pitchFamily="34" charset="0"/>
              </a:rPr>
              <a:t>Čím menší jsou čísla poměru, tím silnější rezonance.</a:t>
            </a:r>
            <a:endParaRPr lang="en-GB" sz="1500">
              <a:latin typeface="Trebuchet MS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7943455" y="5582498"/>
            <a:ext cx="123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smtClean="0">
                <a:latin typeface="Trebuchet MS" panose="020B0603020202020204" pitchFamily="34" charset="0"/>
              </a:rPr>
              <a:t>Jupiter: 5,2 AU</a:t>
            </a:r>
            <a:endParaRPr lang="cs-CZ" sz="1200">
              <a:latin typeface="Trebuchet MS" panose="020B0603020202020204" pitchFamily="34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4266046" y="5590907"/>
            <a:ext cx="104342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>
                <a:latin typeface="Trebuchet MS" panose="020B0603020202020204" pitchFamily="34" charset="0"/>
              </a:rPr>
              <a:t>Mars: 1,5 AU</a:t>
            </a:r>
          </a:p>
        </p:txBody>
      </p:sp>
      <p:grpSp>
        <p:nvGrpSpPr>
          <p:cNvPr id="16" name="Skupina 15"/>
          <p:cNvGrpSpPr/>
          <p:nvPr/>
        </p:nvGrpSpPr>
        <p:grpSpPr>
          <a:xfrm>
            <a:off x="5776757" y="3839611"/>
            <a:ext cx="3069839" cy="569387"/>
            <a:chOff x="4291081" y="5883949"/>
            <a:chExt cx="3069839" cy="569387"/>
          </a:xfrm>
        </p:grpSpPr>
        <p:sp>
          <p:nvSpPr>
            <p:cNvPr id="15" name="TextovéPole 14"/>
            <p:cNvSpPr txBox="1"/>
            <p:nvPr/>
          </p:nvSpPr>
          <p:spPr>
            <a:xfrm>
              <a:off x="4291081" y="5883949"/>
              <a:ext cx="3069839" cy="569387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cs-CZ" sz="1500" smtClean="0">
                  <a:latin typeface="Trebuchet MS" panose="020B0603020202020204" pitchFamily="34" charset="0"/>
                </a:rPr>
                <a:t>Nejslabší rezonance: </a:t>
              </a:r>
              <a:endParaRPr lang="en-GB" sz="1500" smtClean="0">
                <a:latin typeface="Trebuchet MS" panose="020B0603020202020204" pitchFamily="34" charset="0"/>
              </a:endParaRPr>
            </a:p>
            <a:p>
              <a:r>
                <a:rPr lang="cs-CZ" sz="1500" smtClean="0">
                  <a:latin typeface="Trebuchet MS" panose="020B0603020202020204" pitchFamily="34" charset="0"/>
                </a:rPr>
                <a:t>poměr zlatého řezu</a:t>
              </a:r>
              <a:r>
                <a:rPr lang="en-GB" sz="1500" smtClean="0">
                  <a:latin typeface="Trebuchet MS" panose="020B0603020202020204" pitchFamily="34" charset="0"/>
                </a:rPr>
                <a:t>            </a:t>
              </a:r>
              <a:r>
                <a:rPr lang="en-GB" sz="1600" smtClean="0"/>
                <a:t>≈</a:t>
              </a:r>
              <a:r>
                <a:rPr lang="en-GB" sz="1500" smtClean="0">
                  <a:latin typeface="Trebuchet MS" panose="020B0603020202020204" pitchFamily="34" charset="0"/>
                </a:rPr>
                <a:t> 1,62</a:t>
              </a:r>
              <a:endParaRPr lang="cs-CZ" sz="1600"/>
            </a:p>
          </p:txBody>
        </p:sp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4363" y="6074447"/>
              <a:ext cx="439309" cy="358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" name="Skupina 19"/>
          <p:cNvGrpSpPr/>
          <p:nvPr/>
        </p:nvGrpSpPr>
        <p:grpSpPr>
          <a:xfrm>
            <a:off x="4271231" y="2024742"/>
            <a:ext cx="4757116" cy="4167052"/>
            <a:chOff x="2838002" y="2702793"/>
            <a:chExt cx="4757116" cy="3222146"/>
          </a:xfrm>
        </p:grpSpPr>
        <p:sp>
          <p:nvSpPr>
            <p:cNvPr id="21" name="Obdélník 20"/>
            <p:cNvSpPr/>
            <p:nvPr/>
          </p:nvSpPr>
          <p:spPr>
            <a:xfrm>
              <a:off x="2838002" y="2702793"/>
              <a:ext cx="4757116" cy="322214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2" name="Picture 2" descr="Saturn at its equinox.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5518" y="2928023"/>
              <a:ext cx="3762084" cy="28344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ovéPole 22"/>
            <p:cNvSpPr txBox="1"/>
            <p:nvPr/>
          </p:nvSpPr>
          <p:spPr>
            <a:xfrm>
              <a:off x="3441139" y="2834969"/>
              <a:ext cx="3665651" cy="3093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err="1" smtClean="0">
                  <a:solidFill>
                    <a:schemeClr val="bg1"/>
                  </a:solidFill>
                  <a:latin typeface="Trebuchet MS" pitchFamily="34" charset="0"/>
                </a:rPr>
                <a:t>Mezery</a:t>
              </a:r>
              <a:r>
                <a:rPr lang="en-GB" sz="2000" b="1" smtClean="0">
                  <a:solidFill>
                    <a:schemeClr val="bg1"/>
                  </a:solidFill>
                  <a:latin typeface="Trebuchet MS" pitchFamily="34" charset="0"/>
                </a:rPr>
                <a:t> v </a:t>
              </a:r>
              <a:r>
                <a:rPr lang="en-GB" sz="2000" b="1" err="1" smtClean="0">
                  <a:solidFill>
                    <a:schemeClr val="bg1"/>
                  </a:solidFill>
                  <a:latin typeface="Trebuchet MS" pitchFamily="34" charset="0"/>
                </a:rPr>
                <a:t>Saturnov</a:t>
              </a:r>
              <a:r>
                <a:rPr lang="cs-CZ" sz="2000" b="1" smtClean="0">
                  <a:solidFill>
                    <a:schemeClr val="bg1"/>
                  </a:solidFill>
                  <a:latin typeface="Trebuchet MS" pitchFamily="34" charset="0"/>
                </a:rPr>
                <a:t>ě</a:t>
              </a:r>
              <a:r>
                <a:rPr lang="en-GB" sz="2000" b="1" smtClean="0">
                  <a:solidFill>
                    <a:schemeClr val="bg1"/>
                  </a:solidFill>
                  <a:latin typeface="Trebuchet MS" pitchFamily="34" charset="0"/>
                </a:rPr>
                <a:t> </a:t>
              </a:r>
              <a:r>
                <a:rPr lang="en-GB" sz="2000" b="1" err="1" smtClean="0">
                  <a:solidFill>
                    <a:schemeClr val="bg1"/>
                  </a:solidFill>
                  <a:latin typeface="Trebuchet MS" pitchFamily="34" charset="0"/>
                </a:rPr>
                <a:t>prstenci</a:t>
              </a:r>
              <a:endParaRPr lang="en-GB" sz="2000" b="1">
                <a:solidFill>
                  <a:schemeClr val="bg1"/>
                </a:solidFill>
                <a:latin typeface="Trebuchet MS" pitchFamily="34" charset="0"/>
              </a:endParaRPr>
            </a:p>
          </p:txBody>
        </p:sp>
        <p:sp>
          <p:nvSpPr>
            <p:cNvPr id="24" name="TextovéPole 23"/>
            <p:cNvSpPr txBox="1"/>
            <p:nvPr/>
          </p:nvSpPr>
          <p:spPr>
            <a:xfrm>
              <a:off x="3091915" y="5524394"/>
              <a:ext cx="42922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mtClean="0">
                  <a:solidFill>
                    <a:schemeClr val="bg1"/>
                  </a:solidFill>
                </a:rPr>
                <a:t>- důsledek rezonancí se Saturnovými měsíci</a:t>
              </a:r>
              <a:endParaRPr lang="en-GB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2336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 Box 54"/>
          <p:cNvSpPr txBox="1">
            <a:spLocks noChangeArrowheads="1"/>
          </p:cNvSpPr>
          <p:nvPr/>
        </p:nvSpPr>
        <p:spPr bwMode="auto">
          <a:xfrm>
            <a:off x="603558" y="255827"/>
            <a:ext cx="574644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cs-CZ" sz="3200" b="0" u="sng" dirty="0" smtClean="0">
                <a:solidFill>
                  <a:srgbClr val="0000B4"/>
                </a:solidFill>
                <a:latin typeface="Trebuchet MS" pitchFamily="34" charset="0"/>
              </a:rPr>
              <a:t>Redukovaný problém tří těles </a:t>
            </a:r>
          </a:p>
        </p:txBody>
      </p:sp>
      <p:cxnSp>
        <p:nvCxnSpPr>
          <p:cNvPr id="64" name="Přímá spojnice 63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Přímá spojnice 64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ovéPole 65"/>
          <p:cNvSpPr txBox="1"/>
          <p:nvPr/>
        </p:nvSpPr>
        <p:spPr>
          <a:xfrm>
            <a:off x="603558" y="906168"/>
            <a:ext cx="6864042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itchFamily="34" charset="0"/>
              <a:buChar char="•"/>
            </a:pPr>
            <a:r>
              <a:rPr lang="cs-CZ" sz="1600" i="1" dirty="0" smtClean="0">
                <a:latin typeface="Trebuchet MS" pitchFamily="34" charset="0"/>
              </a:rPr>
              <a:t>M</a:t>
            </a:r>
            <a:r>
              <a:rPr lang="cs-CZ" sz="1600" dirty="0" smtClean="0">
                <a:latin typeface="Trebuchet MS" pitchFamily="34" charset="0"/>
              </a:rPr>
              <a:t> </a:t>
            </a:r>
            <a:r>
              <a:rPr lang="en-GB" sz="1600" dirty="0">
                <a:latin typeface="Trebuchet MS" pitchFamily="34" charset="0"/>
              </a:rPr>
              <a:t>&gt; </a:t>
            </a:r>
            <a:r>
              <a:rPr lang="en-GB" sz="1600" i="1" dirty="0">
                <a:solidFill>
                  <a:srgbClr val="FF0000"/>
                </a:solidFill>
                <a:latin typeface="Trebuchet MS" pitchFamily="34" charset="0"/>
              </a:rPr>
              <a:t>M</a:t>
            </a:r>
            <a:r>
              <a:rPr lang="en-GB" sz="1600" dirty="0">
                <a:latin typeface="Trebuchet MS" pitchFamily="34" charset="0"/>
              </a:rPr>
              <a:t>, </a:t>
            </a:r>
            <a:r>
              <a:rPr lang="cs-CZ" sz="1600" dirty="0" smtClean="0">
                <a:latin typeface="Trebuchet MS" pitchFamily="34" charset="0"/>
              </a:rPr>
              <a:t>třetí těleso zanedbatelné hmotnosti </a:t>
            </a:r>
            <a:r>
              <a:rPr lang="en-GB" sz="1600" dirty="0" smtClean="0">
                <a:latin typeface="Trebuchet MS" pitchFamily="34" charset="0"/>
              </a:rPr>
              <a:t>m ≈ 0</a:t>
            </a:r>
            <a:endParaRPr lang="cs-CZ" sz="1600" dirty="0" smtClean="0">
              <a:latin typeface="Trebuchet MS" pitchFamily="34" charset="0"/>
            </a:endParaRPr>
          </a:p>
          <a:p>
            <a:pPr marL="285750" indent="-285750">
              <a:spcAft>
                <a:spcPts val="300"/>
              </a:spcAft>
              <a:buFont typeface="Arial" pitchFamily="34" charset="0"/>
              <a:buChar char="•"/>
            </a:pPr>
            <a:r>
              <a:rPr lang="cs-CZ" sz="1600" dirty="0" smtClean="0">
                <a:latin typeface="Trebuchet MS" pitchFamily="34" charset="0"/>
              </a:rPr>
              <a:t>všechna tři tělesa se pohybují v jedné rovině </a:t>
            </a:r>
          </a:p>
          <a:p>
            <a:pPr marL="285750" indent="-285750">
              <a:spcAft>
                <a:spcPts val="300"/>
              </a:spcAft>
              <a:buFont typeface="Arial" pitchFamily="34" charset="0"/>
              <a:buChar char="•"/>
            </a:pPr>
            <a:r>
              <a:rPr lang="cs-CZ" sz="1600" dirty="0" smtClean="0">
                <a:latin typeface="Trebuchet MS" pitchFamily="34" charset="0"/>
              </a:rPr>
              <a:t>řeší se v soustavě spojené </a:t>
            </a:r>
            <a:r>
              <a:rPr lang="en-GB" sz="1600" dirty="0" smtClean="0">
                <a:latin typeface="Trebuchet MS" pitchFamily="34" charset="0"/>
              </a:rPr>
              <a:t>s t</a:t>
            </a:r>
            <a:r>
              <a:rPr lang="cs-CZ" sz="1600" dirty="0" err="1" smtClean="0">
                <a:latin typeface="Trebuchet MS" pitchFamily="34" charset="0"/>
              </a:rPr>
              <a:t>ělesy</a:t>
            </a:r>
            <a:r>
              <a:rPr lang="cs-CZ" sz="1600" dirty="0" smtClean="0">
                <a:latin typeface="Trebuchet MS" pitchFamily="34" charset="0"/>
              </a:rPr>
              <a:t> </a:t>
            </a:r>
            <a:r>
              <a:rPr lang="cs-CZ" sz="1600" i="1" dirty="0" smtClean="0">
                <a:latin typeface="Trebuchet MS" pitchFamily="34" charset="0"/>
              </a:rPr>
              <a:t>M</a:t>
            </a:r>
            <a:r>
              <a:rPr lang="cs-CZ" sz="1600" dirty="0" smtClean="0">
                <a:latin typeface="Trebuchet MS" pitchFamily="34" charset="0"/>
              </a:rPr>
              <a:t>, </a:t>
            </a:r>
            <a:r>
              <a:rPr lang="cs-CZ" sz="1600" i="1" dirty="0" smtClean="0">
                <a:solidFill>
                  <a:srgbClr val="FF0000"/>
                </a:solidFill>
                <a:latin typeface="Trebuchet MS" pitchFamily="34" charset="0"/>
              </a:rPr>
              <a:t>M</a:t>
            </a:r>
            <a:endParaRPr lang="en-GB" sz="1600" i="1" dirty="0">
              <a:solidFill>
                <a:srgbClr val="FF0000"/>
              </a:solidFill>
              <a:latin typeface="Trebuchet MS" pitchFamily="34" charset="0"/>
            </a:endParaRPr>
          </a:p>
        </p:txBody>
      </p:sp>
      <p:grpSp>
        <p:nvGrpSpPr>
          <p:cNvPr id="6" name="Skupina 5"/>
          <p:cNvGrpSpPr/>
          <p:nvPr/>
        </p:nvGrpSpPr>
        <p:grpSpPr>
          <a:xfrm>
            <a:off x="758041" y="1911849"/>
            <a:ext cx="4032448" cy="4014940"/>
            <a:chOff x="603558" y="2061642"/>
            <a:chExt cx="4032448" cy="4014940"/>
          </a:xfrm>
        </p:grpSpPr>
        <p:pic>
          <p:nvPicPr>
            <p:cNvPr id="418825" name="Picture 9" descr="C:\Users\Pavel\Desktop\3BP.bmp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03558" y="2061642"/>
              <a:ext cx="4032448" cy="4014940"/>
            </a:xfrm>
            <a:prstGeom prst="rect">
              <a:avLst/>
            </a:prstGeom>
            <a:noFill/>
          </p:spPr>
        </p:pic>
        <p:sp>
          <p:nvSpPr>
            <p:cNvPr id="31" name="Elipsa 30"/>
            <p:cNvSpPr>
              <a:spLocks noChangeAspect="1"/>
            </p:cNvSpPr>
            <p:nvPr/>
          </p:nvSpPr>
          <p:spPr>
            <a:xfrm>
              <a:off x="2809354" y="2921129"/>
              <a:ext cx="45720" cy="457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9" name="TextovéPole 38"/>
            <p:cNvSpPr txBox="1"/>
            <p:nvPr/>
          </p:nvSpPr>
          <p:spPr>
            <a:xfrm>
              <a:off x="2681248" y="2561089"/>
              <a:ext cx="3978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  <a:r>
                <a:rPr lang="en-US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cs-CZ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TextovéPole 40"/>
            <p:cNvSpPr txBox="1"/>
            <p:nvPr/>
          </p:nvSpPr>
          <p:spPr>
            <a:xfrm>
              <a:off x="1978759" y="3621033"/>
              <a:ext cx="3770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endParaRPr lang="cs-CZ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TextovéPole 41"/>
            <p:cNvSpPr txBox="1"/>
            <p:nvPr/>
          </p:nvSpPr>
          <p:spPr>
            <a:xfrm>
              <a:off x="3249146" y="3645401"/>
              <a:ext cx="3770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endParaRPr lang="cs-CZ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8" name="Přímá spojovací čára 47"/>
            <p:cNvCxnSpPr/>
            <p:nvPr/>
          </p:nvCxnSpPr>
          <p:spPr>
            <a:xfrm flipV="1">
              <a:off x="2685080" y="2135391"/>
              <a:ext cx="0" cy="3816424"/>
            </a:xfrm>
            <a:prstGeom prst="line">
              <a:avLst/>
            </a:prstGeom>
            <a:ln w="3175"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Elipsa 49"/>
            <p:cNvSpPr>
              <a:spLocks noChangeAspect="1"/>
            </p:cNvSpPr>
            <p:nvPr/>
          </p:nvSpPr>
          <p:spPr>
            <a:xfrm>
              <a:off x="2801064" y="5144869"/>
              <a:ext cx="45720" cy="457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1" name="TextovéPole 50"/>
            <p:cNvSpPr txBox="1"/>
            <p:nvPr/>
          </p:nvSpPr>
          <p:spPr>
            <a:xfrm>
              <a:off x="2672958" y="5135577"/>
              <a:ext cx="3978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  <a:r>
                <a:rPr lang="en-US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cs-CZ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3" name="Přímá spojovací čára 52"/>
            <p:cNvCxnSpPr/>
            <p:nvPr/>
          </p:nvCxnSpPr>
          <p:spPr>
            <a:xfrm>
              <a:off x="803330" y="4034479"/>
              <a:ext cx="3744416" cy="0"/>
            </a:xfrm>
            <a:prstGeom prst="line">
              <a:avLst/>
            </a:prstGeom>
            <a:ln w="3175"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Elipsa 54"/>
            <p:cNvSpPr>
              <a:spLocks noChangeAspect="1"/>
            </p:cNvSpPr>
            <p:nvPr/>
          </p:nvSpPr>
          <p:spPr>
            <a:xfrm>
              <a:off x="2076080" y="3954029"/>
              <a:ext cx="180000" cy="18000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6" name="Elipsa 55"/>
            <p:cNvSpPr>
              <a:spLocks noChangeAspect="1"/>
            </p:cNvSpPr>
            <p:nvPr/>
          </p:nvSpPr>
          <p:spPr>
            <a:xfrm>
              <a:off x="3401680" y="3992129"/>
              <a:ext cx="91440" cy="9144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7" name="Elipsa 56"/>
            <p:cNvSpPr>
              <a:spLocks noChangeAspect="1"/>
            </p:cNvSpPr>
            <p:nvPr/>
          </p:nvSpPr>
          <p:spPr>
            <a:xfrm>
              <a:off x="1225178" y="4001249"/>
              <a:ext cx="45720" cy="457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8" name="Elipsa 57"/>
            <p:cNvSpPr>
              <a:spLocks noChangeAspect="1"/>
            </p:cNvSpPr>
            <p:nvPr/>
          </p:nvSpPr>
          <p:spPr>
            <a:xfrm>
              <a:off x="2855074" y="4001249"/>
              <a:ext cx="45720" cy="457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9" name="TextovéPole 58"/>
            <p:cNvSpPr txBox="1"/>
            <p:nvPr/>
          </p:nvSpPr>
          <p:spPr>
            <a:xfrm>
              <a:off x="1054874" y="4001249"/>
              <a:ext cx="3978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  <a:r>
                <a:rPr lang="en-US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cs-CZ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TextovéPole 59"/>
            <p:cNvSpPr txBox="1"/>
            <p:nvPr/>
          </p:nvSpPr>
          <p:spPr>
            <a:xfrm>
              <a:off x="2740432" y="4001249"/>
              <a:ext cx="3978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  <a:r>
                <a:rPr lang="en-US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cs-CZ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Elipsa 30"/>
            <p:cNvSpPr>
              <a:spLocks noChangeAspect="1"/>
            </p:cNvSpPr>
            <p:nvPr/>
          </p:nvSpPr>
          <p:spPr>
            <a:xfrm>
              <a:off x="4176385" y="4001924"/>
              <a:ext cx="45720" cy="457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8" name="TextovéPole 67"/>
            <p:cNvSpPr txBox="1"/>
            <p:nvPr/>
          </p:nvSpPr>
          <p:spPr>
            <a:xfrm>
              <a:off x="4019362" y="4008118"/>
              <a:ext cx="3978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  <a:r>
                <a:rPr lang="cs-CZ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cs-CZ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TextovéPole 6"/>
          <p:cNvSpPr txBox="1"/>
          <p:nvPr/>
        </p:nvSpPr>
        <p:spPr>
          <a:xfrm>
            <a:off x="656454" y="6115050"/>
            <a:ext cx="8271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 smtClean="0">
                <a:latin typeface="Trebuchet MS" panose="020B0603020202020204" pitchFamily="34" charset="0"/>
              </a:rPr>
              <a:t>L</a:t>
            </a:r>
            <a:r>
              <a:rPr lang="cs-CZ" sz="1600" baseline="-25000" dirty="0" smtClean="0">
                <a:latin typeface="Trebuchet MS" panose="020B0603020202020204" pitchFamily="34" charset="0"/>
              </a:rPr>
              <a:t>1</a:t>
            </a:r>
            <a:r>
              <a:rPr lang="cs-CZ" sz="1600" dirty="0" smtClean="0">
                <a:latin typeface="Trebuchet MS" panose="020B0603020202020204" pitchFamily="34" charset="0"/>
              </a:rPr>
              <a:t>, ..., </a:t>
            </a:r>
            <a:r>
              <a:rPr lang="cs-CZ" sz="1600" i="1" dirty="0" smtClean="0">
                <a:latin typeface="Trebuchet MS" panose="020B0603020202020204" pitchFamily="34" charset="0"/>
              </a:rPr>
              <a:t>L</a:t>
            </a:r>
            <a:r>
              <a:rPr lang="cs-CZ" sz="1600" baseline="-25000" dirty="0" smtClean="0">
                <a:latin typeface="Trebuchet MS" panose="020B0603020202020204" pitchFamily="34" charset="0"/>
              </a:rPr>
              <a:t>5</a:t>
            </a:r>
            <a:r>
              <a:rPr lang="cs-CZ" sz="1600" dirty="0" smtClean="0">
                <a:latin typeface="Trebuchet MS" panose="020B0603020202020204" pitchFamily="34" charset="0"/>
              </a:rPr>
              <a:t> – </a:t>
            </a:r>
            <a:r>
              <a:rPr lang="cs-CZ" sz="1600" dirty="0" err="1" smtClean="0">
                <a:latin typeface="Trebuchet MS" panose="020B0603020202020204" pitchFamily="34" charset="0"/>
              </a:rPr>
              <a:t>Lagrangeovy</a:t>
            </a:r>
            <a:r>
              <a:rPr lang="cs-CZ" sz="1600" dirty="0" smtClean="0">
                <a:latin typeface="Trebuchet MS" panose="020B0603020202020204" pitchFamily="34" charset="0"/>
              </a:rPr>
              <a:t> body </a:t>
            </a:r>
            <a:r>
              <a:rPr lang="cs-CZ" sz="1400" dirty="0" smtClean="0">
                <a:latin typeface="Trebuchet MS" panose="020B0603020202020204" pitchFamily="34" charset="0"/>
              </a:rPr>
              <a:t>(místa rovnováhy, vzájemné vyrušení odstředivé a gravitační síly)</a:t>
            </a:r>
            <a:endParaRPr lang="cs-CZ" sz="1400" dirty="0">
              <a:latin typeface="Trebuchet MS" panose="020B0603020202020204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437245" y="5838795"/>
            <a:ext cx="129985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 err="1" smtClean="0">
                <a:latin typeface="Trebuchet MS" panose="020B0603020202020204" pitchFamily="34" charset="0"/>
              </a:rPr>
              <a:t>sou</a:t>
            </a:r>
            <a:r>
              <a:rPr lang="cs-CZ" sz="1500" dirty="0" smtClean="0">
                <a:latin typeface="Trebuchet MS" panose="020B0603020202020204" pitchFamily="34" charset="0"/>
              </a:rPr>
              <a:t>řadnice </a:t>
            </a:r>
            <a:r>
              <a:rPr lang="cs-CZ" sz="1500" i="1" dirty="0" smtClean="0">
                <a:latin typeface="Trebuchet MS" panose="020B0603020202020204" pitchFamily="34" charset="0"/>
              </a:rPr>
              <a:t>x</a:t>
            </a:r>
            <a:endParaRPr lang="cs-CZ" sz="1500" i="1" dirty="0">
              <a:latin typeface="Trebuchet MS" panose="020B0603020202020204" pitchFamily="34" charset="0"/>
            </a:endParaRPr>
          </a:p>
        </p:txBody>
      </p:sp>
      <p:sp>
        <p:nvSpPr>
          <p:cNvPr id="69" name="TextovéPole 68"/>
          <p:cNvSpPr txBox="1"/>
          <p:nvPr/>
        </p:nvSpPr>
        <p:spPr>
          <a:xfrm rot="16200000">
            <a:off x="7263" y="2289793"/>
            <a:ext cx="129985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 err="1" smtClean="0">
                <a:latin typeface="Trebuchet MS" panose="020B0603020202020204" pitchFamily="34" charset="0"/>
              </a:rPr>
              <a:t>sou</a:t>
            </a:r>
            <a:r>
              <a:rPr lang="cs-CZ" sz="1500" dirty="0" smtClean="0">
                <a:latin typeface="Trebuchet MS" panose="020B0603020202020204" pitchFamily="34" charset="0"/>
              </a:rPr>
              <a:t>řadnice </a:t>
            </a:r>
            <a:r>
              <a:rPr lang="cs-CZ" sz="1500" i="1" dirty="0">
                <a:latin typeface="Trebuchet MS" panose="020B0603020202020204" pitchFamily="34" charset="0"/>
              </a:rPr>
              <a:t>y</a:t>
            </a:r>
          </a:p>
        </p:txBody>
      </p:sp>
      <p:grpSp>
        <p:nvGrpSpPr>
          <p:cNvPr id="30" name="Skupina 29"/>
          <p:cNvGrpSpPr/>
          <p:nvPr/>
        </p:nvGrpSpPr>
        <p:grpSpPr>
          <a:xfrm>
            <a:off x="4781550" y="2084829"/>
            <a:ext cx="4241800" cy="3432470"/>
            <a:chOff x="4781550" y="1951479"/>
            <a:chExt cx="4241800" cy="3432470"/>
          </a:xfrm>
        </p:grpSpPr>
        <p:sp>
          <p:nvSpPr>
            <p:cNvPr id="10" name="TextovéPole 9"/>
            <p:cNvSpPr txBox="1"/>
            <p:nvPr/>
          </p:nvSpPr>
          <p:spPr>
            <a:xfrm>
              <a:off x="4781550" y="1951479"/>
              <a:ext cx="298132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200" dirty="0" err="1" smtClean="0">
                  <a:solidFill>
                    <a:srgbClr val="0000B4"/>
                  </a:solidFill>
                  <a:latin typeface="Trebuchet MS" panose="020B0603020202020204" pitchFamily="34" charset="0"/>
                </a:rPr>
                <a:t>Poincarého</a:t>
              </a:r>
              <a:r>
                <a:rPr lang="cs-CZ" sz="2200" dirty="0" smtClean="0">
                  <a:solidFill>
                    <a:srgbClr val="0000B4"/>
                  </a:solidFill>
                  <a:latin typeface="Trebuchet MS" panose="020B0603020202020204" pitchFamily="34" charset="0"/>
                </a:rPr>
                <a:t> mapa</a:t>
              </a:r>
              <a:endParaRPr lang="cs-CZ" sz="2200" dirty="0">
                <a:solidFill>
                  <a:srgbClr val="0000B4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16" name="TextovéPole 15"/>
            <p:cNvSpPr txBox="1"/>
            <p:nvPr/>
          </p:nvSpPr>
          <p:spPr>
            <a:xfrm>
              <a:off x="4826000" y="2373424"/>
              <a:ext cx="4197350" cy="23237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cs-CZ" sz="1500" dirty="0" smtClean="0">
                  <a:latin typeface="Trebuchet MS" panose="020B0603020202020204" pitchFamily="34" charset="0"/>
                </a:rPr>
                <a:t>„stroboskopické zobrazení“ – na trajektorii koukáme jen v určitých časech (například</a:t>
              </a:r>
              <a:r>
                <a:rPr lang="cs-CZ" sz="1500" dirty="0">
                  <a:latin typeface="Trebuchet MS" panose="020B0603020202020204" pitchFamily="34" charset="0"/>
                </a:rPr>
                <a:t> </a:t>
              </a:r>
              <a:r>
                <a:rPr lang="cs-CZ" sz="1500" dirty="0" smtClean="0">
                  <a:latin typeface="Trebuchet MS" panose="020B0603020202020204" pitchFamily="34" charset="0"/>
                </a:rPr>
                <a:t>vždy, když je </a:t>
              </a:r>
              <a:r>
                <a:rPr lang="cs-CZ" sz="1500" i="1" dirty="0" smtClean="0">
                  <a:latin typeface="Trebuchet MS" panose="020B0603020202020204" pitchFamily="34" charset="0"/>
                </a:rPr>
                <a:t>y</a:t>
              </a:r>
              <a:r>
                <a:rPr lang="en-GB" sz="1500" dirty="0" smtClean="0">
                  <a:latin typeface="Trebuchet MS" panose="020B0603020202020204" pitchFamily="34" charset="0"/>
                </a:rPr>
                <a:t>=0)</a:t>
              </a:r>
              <a:endParaRPr lang="cs-CZ" sz="1500" dirty="0" smtClean="0">
                <a:latin typeface="Trebuchet MS" panose="020B0603020202020204" pitchFamily="34" charset="0"/>
              </a:endParaRPr>
            </a:p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cs-CZ" sz="1500" dirty="0" smtClean="0">
                  <a:latin typeface="Trebuchet MS" panose="020B0603020202020204" pitchFamily="34" charset="0"/>
                </a:rPr>
                <a:t>zakreslíme do grafu zbylou souřadnici a rychlost</a:t>
              </a:r>
            </a:p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cs-CZ" sz="1500" dirty="0" smtClean="0">
                  <a:latin typeface="Trebuchet MS" panose="020B0603020202020204" pitchFamily="34" charset="0"/>
                </a:rPr>
                <a:t>je-li systém jen jedna částice pohybující se v rovině a zachovává-li se energie, pak </a:t>
              </a:r>
              <a:r>
                <a:rPr lang="cs-CZ" sz="1500" b="1" dirty="0" smtClean="0">
                  <a:latin typeface="Trebuchet MS" panose="020B0603020202020204" pitchFamily="34" charset="0"/>
                </a:rPr>
                <a:t>každý bod mapy jednoznačně určuje trajektorii</a:t>
              </a:r>
            </a:p>
          </p:txBody>
        </p:sp>
        <p:sp>
          <p:nvSpPr>
            <p:cNvPr id="28" name="TextovéPole 27"/>
            <p:cNvSpPr txBox="1"/>
            <p:nvPr/>
          </p:nvSpPr>
          <p:spPr>
            <a:xfrm>
              <a:off x="4902200" y="4829951"/>
              <a:ext cx="4102100" cy="553998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r>
                <a:rPr lang="cs-CZ" sz="1500" dirty="0" smtClean="0">
                  <a:latin typeface="Trebuchet MS" panose="020B0603020202020204" pitchFamily="34" charset="0"/>
                </a:rPr>
                <a:t>Vizuálně odlišíme </a:t>
              </a:r>
              <a:r>
                <a:rPr lang="cs-CZ" sz="1500" b="1" dirty="0" smtClean="0">
                  <a:solidFill>
                    <a:srgbClr val="00B050"/>
                  </a:solidFill>
                  <a:latin typeface="Trebuchet MS" panose="020B0603020202020204" pitchFamily="34" charset="0"/>
                </a:rPr>
                <a:t>stabilní</a:t>
              </a:r>
              <a:r>
                <a:rPr lang="cs-CZ" sz="1500" dirty="0" smtClean="0">
                  <a:solidFill>
                    <a:srgbClr val="00B050"/>
                  </a:solidFill>
                  <a:latin typeface="Trebuchet MS" panose="020B0603020202020204" pitchFamily="34" charset="0"/>
                </a:rPr>
                <a:t> </a:t>
              </a:r>
              <a:r>
                <a:rPr lang="cs-CZ" sz="1500" dirty="0" smtClean="0">
                  <a:latin typeface="Trebuchet MS" panose="020B0603020202020204" pitchFamily="34" charset="0"/>
                </a:rPr>
                <a:t>(</a:t>
              </a:r>
              <a:r>
                <a:rPr lang="cs-CZ" sz="1500" dirty="0" err="1" smtClean="0">
                  <a:latin typeface="Trebuchet MS" panose="020B0603020202020204" pitchFamily="34" charset="0"/>
                </a:rPr>
                <a:t>kvaziperiodické</a:t>
              </a:r>
              <a:r>
                <a:rPr lang="cs-CZ" sz="1500" dirty="0" smtClean="0">
                  <a:latin typeface="Trebuchet MS" panose="020B0603020202020204" pitchFamily="34" charset="0"/>
                </a:rPr>
                <a:t>) </a:t>
              </a:r>
            </a:p>
            <a:p>
              <a:r>
                <a:rPr lang="cs-CZ" sz="1500" dirty="0" smtClean="0">
                  <a:latin typeface="Trebuchet MS" panose="020B0603020202020204" pitchFamily="34" charset="0"/>
                </a:rPr>
                <a:t>trajektorie od </a:t>
              </a:r>
              <a:r>
                <a:rPr lang="cs-CZ" sz="1500" b="1" dirty="0" smtClean="0">
                  <a:solidFill>
                    <a:srgbClr val="C00000"/>
                  </a:solidFill>
                  <a:latin typeface="Trebuchet MS" panose="020B0603020202020204" pitchFamily="34" charset="0"/>
                </a:rPr>
                <a:t>nestabilních</a:t>
              </a:r>
              <a:r>
                <a:rPr lang="cs-CZ" sz="1500" dirty="0" smtClean="0">
                  <a:solidFill>
                    <a:srgbClr val="C00000"/>
                  </a:solidFill>
                  <a:latin typeface="Trebuchet MS" panose="020B0603020202020204" pitchFamily="34" charset="0"/>
                </a:rPr>
                <a:t> </a:t>
              </a:r>
              <a:r>
                <a:rPr lang="cs-CZ" sz="1500" dirty="0" smtClean="0">
                  <a:latin typeface="Trebuchet MS" panose="020B0603020202020204" pitchFamily="34" charset="0"/>
                </a:rPr>
                <a:t>(chaotických)</a:t>
              </a:r>
              <a:endParaRPr lang="cs-CZ" sz="1500" dirty="0">
                <a:latin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25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404" name="Picture 4" descr="C:\Users\Pavel\Desktop\FJDP\obra\rez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9169" y="970310"/>
            <a:ext cx="6705909" cy="5364726"/>
          </a:xfrm>
          <a:prstGeom prst="rect">
            <a:avLst/>
          </a:prstGeom>
          <a:noFill/>
        </p:spPr>
      </p:pic>
      <p:sp>
        <p:nvSpPr>
          <p:cNvPr id="22" name="Elipsa 21"/>
          <p:cNvSpPr>
            <a:spLocks noChangeAspect="1"/>
          </p:cNvSpPr>
          <p:nvPr/>
        </p:nvSpPr>
        <p:spPr>
          <a:xfrm>
            <a:off x="3050450" y="3479346"/>
            <a:ext cx="180000" cy="1800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bg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Elipsa 22"/>
          <p:cNvSpPr>
            <a:spLocks noChangeAspect="1"/>
          </p:cNvSpPr>
          <p:nvPr/>
        </p:nvSpPr>
        <p:spPr>
          <a:xfrm>
            <a:off x="6475576" y="3523796"/>
            <a:ext cx="91440" cy="9144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5" name="Skupina 4"/>
          <p:cNvGrpSpPr/>
          <p:nvPr/>
        </p:nvGrpSpPr>
        <p:grpSpPr>
          <a:xfrm>
            <a:off x="6767736" y="1099453"/>
            <a:ext cx="2376264" cy="2160240"/>
            <a:chOff x="6783040" y="1976264"/>
            <a:chExt cx="2376264" cy="2160240"/>
          </a:xfrm>
        </p:grpSpPr>
        <p:pic>
          <p:nvPicPr>
            <p:cNvPr id="486410" name="Picture 10" descr="C:\Users\Pavel\Desktop\FJDP\obra\12 cerna chaos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999064" y="1976264"/>
              <a:ext cx="2160240" cy="2160240"/>
            </a:xfrm>
            <a:prstGeom prst="rect">
              <a:avLst/>
            </a:prstGeom>
            <a:noFill/>
          </p:spPr>
        </p:pic>
        <p:cxnSp>
          <p:nvCxnSpPr>
            <p:cNvPr id="30" name="Přímá spojovací čára 29"/>
            <p:cNvCxnSpPr/>
            <p:nvPr/>
          </p:nvCxnSpPr>
          <p:spPr>
            <a:xfrm>
              <a:off x="6783040" y="3155400"/>
              <a:ext cx="2375928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86408" name="Picture 8" descr="C:\Users\Pavel\Desktop\FJDP\obra\76 cervena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70950" y="3900713"/>
            <a:ext cx="2160000" cy="2160000"/>
          </a:xfrm>
          <a:prstGeom prst="rect">
            <a:avLst/>
          </a:prstGeom>
          <a:noFill/>
        </p:spPr>
      </p:pic>
      <p:grpSp>
        <p:nvGrpSpPr>
          <p:cNvPr id="2" name="Skupina 1"/>
          <p:cNvGrpSpPr/>
          <p:nvPr/>
        </p:nvGrpSpPr>
        <p:grpSpPr>
          <a:xfrm>
            <a:off x="772344" y="4701288"/>
            <a:ext cx="1446510" cy="1440160"/>
            <a:chOff x="746944" y="4712568"/>
            <a:chExt cx="1446510" cy="1440160"/>
          </a:xfrm>
        </p:grpSpPr>
        <p:pic>
          <p:nvPicPr>
            <p:cNvPr id="486409" name="Picture 9" descr="C:\Users\Pavel\Desktop\FJDP\obra\77 modra.gif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53294" y="4712568"/>
              <a:ext cx="1440160" cy="1440160"/>
            </a:xfrm>
            <a:prstGeom prst="rect">
              <a:avLst/>
            </a:prstGeom>
            <a:noFill/>
          </p:spPr>
        </p:pic>
        <p:cxnSp>
          <p:nvCxnSpPr>
            <p:cNvPr id="34" name="Přímá spojovací čára 33"/>
            <p:cNvCxnSpPr/>
            <p:nvPr/>
          </p:nvCxnSpPr>
          <p:spPr>
            <a:xfrm>
              <a:off x="746944" y="5491956"/>
              <a:ext cx="144016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Skupina 5"/>
          <p:cNvGrpSpPr/>
          <p:nvPr/>
        </p:nvGrpSpPr>
        <p:grpSpPr>
          <a:xfrm>
            <a:off x="4268986" y="1110010"/>
            <a:ext cx="2376264" cy="1800200"/>
            <a:chOff x="4046736" y="1040160"/>
            <a:chExt cx="2376264" cy="1800200"/>
          </a:xfrm>
        </p:grpSpPr>
        <p:pic>
          <p:nvPicPr>
            <p:cNvPr id="486407" name="Picture 7" descr="C:\Users\Pavel\Desktop\FJDP\obra\0 ruzova.gif"/>
            <p:cNvPicPr>
              <a:picLocks noChangeAspect="1" noChangeArrowheads="1" noCrop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622800" y="1040160"/>
              <a:ext cx="1800200" cy="1800200"/>
            </a:xfrm>
            <a:prstGeom prst="rect">
              <a:avLst/>
            </a:prstGeom>
            <a:noFill/>
          </p:spPr>
        </p:pic>
        <p:cxnSp>
          <p:nvCxnSpPr>
            <p:cNvPr id="31" name="Přímá spojovací čára 30"/>
            <p:cNvCxnSpPr/>
            <p:nvPr/>
          </p:nvCxnSpPr>
          <p:spPr>
            <a:xfrm>
              <a:off x="4550800" y="2015050"/>
              <a:ext cx="1872200" cy="0"/>
            </a:xfrm>
            <a:prstGeom prst="line">
              <a:avLst/>
            </a:prstGeom>
            <a:ln w="19050"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ovéPole 46"/>
            <p:cNvSpPr txBox="1"/>
            <p:nvPr/>
          </p:nvSpPr>
          <p:spPr>
            <a:xfrm>
              <a:off x="4046736" y="1273200"/>
              <a:ext cx="79208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400" b="1" dirty="0" smtClean="0">
                  <a:latin typeface="Trebuchet MS" panose="020B0603020202020204" pitchFamily="34" charset="0"/>
                </a:rPr>
                <a:t>rovina </a:t>
              </a:r>
              <a:endParaRPr lang="en-US" sz="1400" b="1" dirty="0" smtClean="0">
                <a:latin typeface="Trebuchet MS" panose="020B0603020202020204" pitchFamily="34" charset="0"/>
              </a:endParaRPr>
            </a:p>
            <a:p>
              <a:pPr algn="ctr"/>
              <a:r>
                <a:rPr lang="cs-CZ" sz="1400" b="1" dirty="0" smtClean="0">
                  <a:latin typeface="Trebuchet MS" panose="020B0603020202020204" pitchFamily="34" charset="0"/>
                </a:rPr>
                <a:t>řezu</a:t>
              </a:r>
              <a:r>
                <a:rPr lang="en-US" sz="1400" dirty="0" smtClean="0">
                  <a:latin typeface="Trebuchet MS" panose="020B0603020202020204" pitchFamily="34" charset="0"/>
                </a:rPr>
                <a:t>: </a:t>
              </a:r>
            </a:p>
            <a:p>
              <a:pPr algn="ctr"/>
              <a:r>
                <a:rPr lang="en-US" sz="14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y=</a:t>
              </a:r>
              <a:r>
                <a:rPr lang="en-US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cs-CZ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1" name="Přímá spojovací šipka 50"/>
            <p:cNvCxnSpPr/>
            <p:nvPr/>
          </p:nvCxnSpPr>
          <p:spPr>
            <a:xfrm flipV="1">
              <a:off x="5702920" y="1688232"/>
              <a:ext cx="0" cy="432048"/>
            </a:xfrm>
            <a:prstGeom prst="straightConnector1">
              <a:avLst/>
            </a:prstGeom>
            <a:ln w="762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ovéPole 51"/>
            <p:cNvSpPr txBox="1"/>
            <p:nvPr/>
          </p:nvSpPr>
          <p:spPr>
            <a:xfrm>
              <a:off x="5054848" y="2048272"/>
              <a:ext cx="115212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300" dirty="0" smtClean="0">
                  <a:latin typeface="Trebuchet MS" panose="020B0603020202020204" pitchFamily="34" charset="0"/>
                </a:rPr>
                <a:t>směr průchodu</a:t>
              </a:r>
              <a:endParaRPr lang="cs-CZ" sz="1300" dirty="0">
                <a:latin typeface="Trebuchet MS" panose="020B0603020202020204" pitchFamily="34" charset="0"/>
              </a:endParaRPr>
            </a:p>
          </p:txBody>
        </p:sp>
      </p:grpSp>
      <p:sp>
        <p:nvSpPr>
          <p:cNvPr id="41" name="TextovéPole 40"/>
          <p:cNvSpPr txBox="1"/>
          <p:nvPr/>
        </p:nvSpPr>
        <p:spPr>
          <a:xfrm>
            <a:off x="6963201" y="388948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ookman Old Style" pitchFamily="18" charset="0"/>
              </a:rPr>
              <a:t>Země</a:t>
            </a:r>
            <a:r>
              <a:rPr lang="en-US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ookman Old Style" pitchFamily="18" charset="0"/>
              </a:rPr>
              <a:t> - </a:t>
            </a:r>
            <a:r>
              <a:rPr lang="cs-CZ" b="1" dirty="0" smtClean="0"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ookman Old Style" pitchFamily="18" charset="0"/>
              </a:rPr>
              <a:t>Měsíc</a:t>
            </a:r>
            <a:endParaRPr lang="en-US" dirty="0" smtClean="0">
              <a:solidFill>
                <a:srgbClr val="FF00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Bookman Old Style" pitchFamily="18" charset="0"/>
            </a:endParaRPr>
          </a:p>
        </p:txBody>
      </p:sp>
      <p:cxnSp>
        <p:nvCxnSpPr>
          <p:cNvPr id="42" name="Přímá spojnice 41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Přímá spojovací čára 29"/>
          <p:cNvCxnSpPr/>
          <p:nvPr/>
        </p:nvCxnSpPr>
        <p:spPr>
          <a:xfrm>
            <a:off x="6767736" y="5085289"/>
            <a:ext cx="2375928" cy="0"/>
          </a:xfrm>
          <a:prstGeom prst="line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 Box 54"/>
          <p:cNvSpPr txBox="1">
            <a:spLocks noChangeArrowheads="1"/>
          </p:cNvSpPr>
          <p:nvPr/>
        </p:nvSpPr>
        <p:spPr bwMode="auto">
          <a:xfrm>
            <a:off x="603558" y="255827"/>
            <a:ext cx="574644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cs-CZ" sz="3200" b="0" u="sng" dirty="0" smtClean="0">
                <a:solidFill>
                  <a:srgbClr val="0000B4"/>
                </a:solidFill>
                <a:latin typeface="Trebuchet MS" pitchFamily="34" charset="0"/>
              </a:rPr>
              <a:t>Redukovaný problém tří těles </a:t>
            </a:r>
          </a:p>
        </p:txBody>
      </p:sp>
      <p:cxnSp>
        <p:nvCxnSpPr>
          <p:cNvPr id="53" name="Přímá spojnice 52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/>
          <p:cNvSpPr txBox="1"/>
          <p:nvPr/>
        </p:nvSpPr>
        <p:spPr>
          <a:xfrm>
            <a:off x="5968136" y="795918"/>
            <a:ext cx="20510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u="sng" dirty="0" smtClean="0">
                <a:latin typeface="Trebuchet MS" panose="020B0603020202020204" pitchFamily="34" charset="0"/>
              </a:rPr>
              <a:t>trajektorie (</a:t>
            </a:r>
            <a:r>
              <a:rPr lang="cs-CZ" sz="1600" b="1" i="1" u="sng" dirty="0" err="1" smtClean="0">
                <a:latin typeface="Trebuchet MS" panose="020B0603020202020204" pitchFamily="34" charset="0"/>
              </a:rPr>
              <a:t>x</a:t>
            </a:r>
            <a:r>
              <a:rPr lang="cs-CZ" sz="1600" b="1" u="sng" dirty="0" err="1" smtClean="0">
                <a:latin typeface="Trebuchet MS" panose="020B0603020202020204" pitchFamily="34" charset="0"/>
              </a:rPr>
              <a:t>,</a:t>
            </a:r>
            <a:r>
              <a:rPr lang="cs-CZ" sz="1600" b="1" i="1" u="sng" dirty="0" err="1" smtClean="0">
                <a:latin typeface="Trebuchet MS" panose="020B0603020202020204" pitchFamily="34" charset="0"/>
              </a:rPr>
              <a:t>y</a:t>
            </a:r>
            <a:r>
              <a:rPr lang="cs-CZ" sz="1600" b="1" u="sng" dirty="0">
                <a:latin typeface="Trebuchet MS" panose="020B0603020202020204" pitchFamily="34" charset="0"/>
              </a:rPr>
              <a:t>)</a:t>
            </a:r>
          </a:p>
        </p:txBody>
      </p:sp>
      <p:sp>
        <p:nvSpPr>
          <p:cNvPr id="54" name="TextovéPole 53"/>
          <p:cNvSpPr txBox="1"/>
          <p:nvPr/>
        </p:nvSpPr>
        <p:spPr>
          <a:xfrm>
            <a:off x="6829851" y="6103603"/>
            <a:ext cx="129985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 err="1" smtClean="0">
                <a:latin typeface="Trebuchet MS" panose="020B0603020202020204" pitchFamily="34" charset="0"/>
              </a:rPr>
              <a:t>sou</a:t>
            </a:r>
            <a:r>
              <a:rPr lang="cs-CZ" sz="1500" dirty="0" smtClean="0">
                <a:latin typeface="Trebuchet MS" panose="020B0603020202020204" pitchFamily="34" charset="0"/>
              </a:rPr>
              <a:t>řadnice </a:t>
            </a:r>
            <a:r>
              <a:rPr lang="cs-CZ" sz="1500" i="1" dirty="0" smtClean="0">
                <a:latin typeface="Trebuchet MS" panose="020B0603020202020204" pitchFamily="34" charset="0"/>
              </a:rPr>
              <a:t>x</a:t>
            </a:r>
            <a:endParaRPr lang="cs-CZ" sz="1500" i="1" dirty="0">
              <a:latin typeface="Trebuchet MS" panose="020B0603020202020204" pitchFamily="34" charset="0"/>
            </a:endParaRPr>
          </a:p>
        </p:txBody>
      </p:sp>
      <p:sp>
        <p:nvSpPr>
          <p:cNvPr id="55" name="TextovéPole 54"/>
          <p:cNvSpPr txBox="1"/>
          <p:nvPr/>
        </p:nvSpPr>
        <p:spPr>
          <a:xfrm>
            <a:off x="778694" y="1071220"/>
            <a:ext cx="129985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dirty="0" smtClean="0">
                <a:latin typeface="Trebuchet MS" panose="020B0603020202020204" pitchFamily="34" charset="0"/>
              </a:rPr>
              <a:t>rychlost </a:t>
            </a:r>
            <a:r>
              <a:rPr lang="cs-CZ" sz="1500" i="1" dirty="0" err="1" smtClean="0">
                <a:latin typeface="Trebuchet MS" panose="020B0603020202020204" pitchFamily="34" charset="0"/>
              </a:rPr>
              <a:t>v</a:t>
            </a:r>
            <a:r>
              <a:rPr lang="cs-CZ" sz="1500" i="1" baseline="-25000" dirty="0" err="1" smtClean="0">
                <a:latin typeface="Trebuchet MS" panose="020B0603020202020204" pitchFamily="34" charset="0"/>
              </a:rPr>
              <a:t>x</a:t>
            </a:r>
            <a:endParaRPr lang="cs-CZ" sz="1500" i="1" baseline="-25000" dirty="0">
              <a:latin typeface="Trebuchet MS" panose="020B0603020202020204" pitchFamily="34" charset="0"/>
            </a:endParaRPr>
          </a:p>
        </p:txBody>
      </p:sp>
      <p:sp>
        <p:nvSpPr>
          <p:cNvPr id="56" name="TextovéPole 55"/>
          <p:cNvSpPr txBox="1"/>
          <p:nvPr/>
        </p:nvSpPr>
        <p:spPr>
          <a:xfrm>
            <a:off x="2180149" y="766575"/>
            <a:ext cx="31202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u="sng" dirty="0" err="1" smtClean="0">
                <a:latin typeface="Trebuchet MS" panose="020B0603020202020204" pitchFamily="34" charset="0"/>
              </a:rPr>
              <a:t>Poincarého</a:t>
            </a:r>
            <a:r>
              <a:rPr lang="cs-CZ" sz="1600" b="1" u="sng" dirty="0" smtClean="0">
                <a:latin typeface="Trebuchet MS" panose="020B0603020202020204" pitchFamily="34" charset="0"/>
              </a:rPr>
              <a:t> mapa (</a:t>
            </a:r>
            <a:r>
              <a:rPr lang="cs-CZ" sz="1600" b="1" i="1" u="sng" dirty="0" err="1" smtClean="0">
                <a:latin typeface="Trebuchet MS" panose="020B0603020202020204" pitchFamily="34" charset="0"/>
              </a:rPr>
              <a:t>x</a:t>
            </a:r>
            <a:r>
              <a:rPr lang="cs-CZ" sz="1600" b="1" u="sng" dirty="0" err="1" smtClean="0">
                <a:latin typeface="Trebuchet MS" panose="020B0603020202020204" pitchFamily="34" charset="0"/>
              </a:rPr>
              <a:t>,</a:t>
            </a:r>
            <a:r>
              <a:rPr lang="cs-CZ" sz="1600" b="1" i="1" u="sng" dirty="0" err="1" smtClean="0">
                <a:latin typeface="Trebuchet MS" panose="020B0603020202020204" pitchFamily="34" charset="0"/>
              </a:rPr>
              <a:t>v</a:t>
            </a:r>
            <a:r>
              <a:rPr lang="cs-CZ" sz="1600" b="1" i="1" u="sng" baseline="-25000" dirty="0" err="1" smtClean="0">
                <a:latin typeface="Trebuchet MS" panose="020B0603020202020204" pitchFamily="34" charset="0"/>
              </a:rPr>
              <a:t>x</a:t>
            </a:r>
            <a:r>
              <a:rPr lang="cs-CZ" sz="1600" b="1" u="sng" dirty="0" smtClean="0">
                <a:latin typeface="Trebuchet MS" panose="020B0603020202020204" pitchFamily="34" charset="0"/>
              </a:rPr>
              <a:t>)</a:t>
            </a:r>
            <a:endParaRPr lang="cs-CZ" sz="1600" b="1" u="sng" dirty="0">
              <a:latin typeface="Trebuchet MS" panose="020B0603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7323860" y="3194441"/>
            <a:ext cx="1299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chaotická</a:t>
            </a:r>
            <a:endParaRPr lang="cs-CZ" dirty="0">
              <a:solidFill>
                <a:srgbClr val="C00000"/>
              </a:solidFill>
              <a:latin typeface="Trebuchet MS" panose="020B0603020202020204" pitchFamily="34" charset="0"/>
            </a:endParaRPr>
          </a:p>
        </p:txBody>
      </p:sp>
      <p:cxnSp>
        <p:nvCxnSpPr>
          <p:cNvPr id="57" name="Přímá spojovací šipka 54"/>
          <p:cNvCxnSpPr>
            <a:cxnSpLocks noChangeShapeType="1"/>
          </p:cNvCxnSpPr>
          <p:nvPr/>
        </p:nvCxnSpPr>
        <p:spPr bwMode="auto">
          <a:xfrm flipV="1">
            <a:off x="2218855" y="4806950"/>
            <a:ext cx="556095" cy="673727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 type="oval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8" name="Přímá spojovací šipka 54"/>
          <p:cNvCxnSpPr>
            <a:cxnSpLocks noChangeShapeType="1"/>
          </p:cNvCxnSpPr>
          <p:nvPr/>
        </p:nvCxnSpPr>
        <p:spPr bwMode="auto">
          <a:xfrm>
            <a:off x="6567016" y="2091250"/>
            <a:ext cx="6234" cy="1236150"/>
          </a:xfrm>
          <a:prstGeom prst="straightConnector1">
            <a:avLst/>
          </a:prstGeom>
          <a:noFill/>
          <a:ln w="19050" algn="ctr">
            <a:solidFill>
              <a:srgbClr val="FF00FF"/>
            </a:solidFill>
            <a:round/>
            <a:headEnd type="oval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5" name="Skupina 14"/>
          <p:cNvGrpSpPr/>
          <p:nvPr/>
        </p:nvGrpSpPr>
        <p:grpSpPr>
          <a:xfrm>
            <a:off x="4785750" y="4341448"/>
            <a:ext cx="1870042" cy="1800000"/>
            <a:chOff x="4785750" y="4341448"/>
            <a:chExt cx="1870042" cy="1800000"/>
          </a:xfrm>
        </p:grpSpPr>
        <p:pic>
          <p:nvPicPr>
            <p:cNvPr id="486411" name="Picture 11" descr="C:\Users\Pavel\Desktop\FJDP\obra\24 tyrkysova.gif"/>
            <p:cNvPicPr>
              <a:picLocks noChangeAspect="1" noChangeArrowheads="1" noCrop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845050" y="4341448"/>
              <a:ext cx="1800000" cy="1800000"/>
            </a:xfrm>
            <a:prstGeom prst="rect">
              <a:avLst/>
            </a:prstGeom>
            <a:noFill/>
          </p:spPr>
        </p:pic>
        <p:cxnSp>
          <p:nvCxnSpPr>
            <p:cNvPr id="60" name="Přímá spojovací čára 32"/>
            <p:cNvCxnSpPr/>
            <p:nvPr/>
          </p:nvCxnSpPr>
          <p:spPr>
            <a:xfrm>
              <a:off x="4785750" y="5330106"/>
              <a:ext cx="1870042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9" name="Přímá spojovací šipka 54"/>
          <p:cNvCxnSpPr>
            <a:cxnSpLocks noChangeShapeType="1"/>
          </p:cNvCxnSpPr>
          <p:nvPr/>
        </p:nvCxnSpPr>
        <p:spPr bwMode="auto">
          <a:xfrm flipH="1" flipV="1">
            <a:off x="4025900" y="4980713"/>
            <a:ext cx="883766" cy="341088"/>
          </a:xfrm>
          <a:prstGeom prst="straightConnector1">
            <a:avLst/>
          </a:prstGeom>
          <a:noFill/>
          <a:ln w="19050" algn="ctr">
            <a:solidFill>
              <a:srgbClr val="00FFFF"/>
            </a:solidFill>
            <a:round/>
            <a:headEnd type="oval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3" name="Přímá spojovací šipka 54"/>
          <p:cNvCxnSpPr>
            <a:cxnSpLocks noChangeShapeType="1"/>
          </p:cNvCxnSpPr>
          <p:nvPr/>
        </p:nvCxnSpPr>
        <p:spPr bwMode="auto">
          <a:xfrm flipH="1" flipV="1">
            <a:off x="5524500" y="3733800"/>
            <a:ext cx="1330751" cy="1351490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 type="oval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5" name="Přímá spojovací šipka 54"/>
          <p:cNvCxnSpPr>
            <a:cxnSpLocks noChangeShapeType="1"/>
          </p:cNvCxnSpPr>
          <p:nvPr/>
        </p:nvCxnSpPr>
        <p:spPr bwMode="auto">
          <a:xfrm>
            <a:off x="6956913" y="2277058"/>
            <a:ext cx="0" cy="1102049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 type="oval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739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223" y="1437018"/>
            <a:ext cx="3806788" cy="4650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2858059" y="611561"/>
            <a:ext cx="33966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u="sng" dirty="0">
                <a:solidFill>
                  <a:srgbClr val="0000B4"/>
                </a:solidFill>
                <a:latin typeface="Trebuchet MS" pitchFamily="34" charset="0"/>
              </a:rPr>
              <a:t>d</a:t>
            </a:r>
            <a:r>
              <a:rPr lang="cs-CZ" sz="3200" b="1" u="sng" dirty="0" smtClean="0">
                <a:solidFill>
                  <a:srgbClr val="0000B4"/>
                </a:solidFill>
                <a:latin typeface="Trebuchet MS" pitchFamily="34" charset="0"/>
              </a:rPr>
              <a:t>vojné kyvadlo</a:t>
            </a:r>
            <a:endParaRPr lang="en-GB" sz="3200" b="1" u="sng" dirty="0">
              <a:solidFill>
                <a:srgbClr val="0000B4"/>
              </a:solidFill>
              <a:latin typeface="Trebuchet MS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3644900" y="6311900"/>
            <a:ext cx="1689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vázaný systém</a:t>
            </a:r>
            <a:endParaRPr lang="cs-CZ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592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425" y="1282700"/>
            <a:ext cx="4305300" cy="357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</p:pic>
      <p:pic>
        <p:nvPicPr>
          <p:cNvPr id="9219" name="Picture 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75" y="1030288"/>
            <a:ext cx="3194050" cy="216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 descr="C:\Users\Pavel\Desktop\4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688" y="4911725"/>
            <a:ext cx="1428750" cy="142875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Pavel\Desktop\7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5" y="4919663"/>
            <a:ext cx="1428750" cy="1428750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Pavel\Desktop\18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163" y="4914900"/>
            <a:ext cx="1428750" cy="1428750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C:\Users\Pavel\Desktop\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625" y="4884738"/>
            <a:ext cx="1428750" cy="14287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4" name="Rectangle 8"/>
          <p:cNvSpPr>
            <a:spLocks noGrp="1" noChangeArrowheads="1"/>
          </p:cNvSpPr>
          <p:nvPr>
            <p:ph type="title"/>
          </p:nvPr>
        </p:nvSpPr>
        <p:spPr>
          <a:xfrm>
            <a:off x="622299" y="333375"/>
            <a:ext cx="3863975" cy="600075"/>
          </a:xfrm>
        </p:spPr>
        <p:txBody>
          <a:bodyPr>
            <a:noAutofit/>
          </a:bodyPr>
          <a:lstStyle/>
          <a:p>
            <a:pPr algn="l" eaLnBrk="1" hangingPunct="1"/>
            <a:r>
              <a:rPr lang="cs-CZ" altLang="cs-CZ" sz="3200" u="sng" dirty="0" err="1" smtClean="0">
                <a:solidFill>
                  <a:srgbClr val="0000B4"/>
                </a:solidFill>
                <a:latin typeface="Trebuchet MS" pitchFamily="34" charset="0"/>
              </a:rPr>
              <a:t>Poincarého</a:t>
            </a:r>
            <a:r>
              <a:rPr lang="cs-CZ" altLang="cs-CZ" sz="3200" u="sng" dirty="0" smtClean="0">
                <a:solidFill>
                  <a:srgbClr val="0000B4"/>
                </a:solidFill>
                <a:latin typeface="Trebuchet MS" pitchFamily="34" charset="0"/>
              </a:rPr>
              <a:t> mapy</a:t>
            </a:r>
            <a:endParaRPr lang="en-US" altLang="cs-CZ" sz="3200" u="sng" dirty="0" smtClean="0">
              <a:solidFill>
                <a:srgbClr val="0000B4"/>
              </a:solidFill>
              <a:latin typeface="Trebuchet MS" pitchFamily="34" charset="0"/>
            </a:endParaRPr>
          </a:p>
        </p:txBody>
      </p:sp>
      <p:grpSp>
        <p:nvGrpSpPr>
          <p:cNvPr id="2" name="Skupina 41"/>
          <p:cNvGrpSpPr>
            <a:grpSpLocks/>
          </p:cNvGrpSpPr>
          <p:nvPr/>
        </p:nvGrpSpPr>
        <p:grpSpPr bwMode="auto">
          <a:xfrm>
            <a:off x="679083" y="2284413"/>
            <a:ext cx="2711817" cy="2087562"/>
            <a:chOff x="793470" y="2450126"/>
            <a:chExt cx="2711730" cy="2086708"/>
          </a:xfrm>
        </p:grpSpPr>
        <p:cxnSp>
          <p:nvCxnSpPr>
            <p:cNvPr id="9237" name="Přímá spojovací čára 28"/>
            <p:cNvCxnSpPr>
              <a:cxnSpLocks noChangeShapeType="1"/>
            </p:cNvCxnSpPr>
            <p:nvPr/>
          </p:nvCxnSpPr>
          <p:spPr bwMode="auto">
            <a:xfrm rot="16200000" flipH="1">
              <a:off x="1951893" y="2983527"/>
              <a:ext cx="2086708" cy="1019906"/>
            </a:xfrm>
            <a:prstGeom prst="line">
              <a:avLst/>
            </a:prstGeom>
            <a:noFill/>
            <a:ln w="38100" algn="ctr">
              <a:solidFill>
                <a:srgbClr val="FFCC00"/>
              </a:solidFill>
              <a:prstDash val="dashDot"/>
              <a:round/>
              <a:headEnd type="none" w="sm" len="sm"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238" name="TextovéPole 37"/>
            <p:cNvSpPr txBox="1">
              <a:spLocks noChangeArrowheads="1"/>
            </p:cNvSpPr>
            <p:nvPr/>
          </p:nvSpPr>
          <p:spPr bwMode="auto">
            <a:xfrm>
              <a:off x="793470" y="3396112"/>
              <a:ext cx="2201777" cy="830657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600" dirty="0">
                  <a:latin typeface="Trebuchet MS" pitchFamily="34" charset="0"/>
                </a:rPr>
                <a:t>Při každém průchodu</a:t>
              </a:r>
              <a:r>
                <a:rPr lang="en-US" altLang="cs-CZ" sz="1600" dirty="0">
                  <a:latin typeface="Trebuchet MS" pitchFamily="34" charset="0"/>
                </a:rPr>
                <a:t> </a:t>
              </a:r>
              <a:r>
                <a:rPr lang="cs-CZ" altLang="cs-CZ" sz="1600" dirty="0">
                  <a:latin typeface="Symbol" pitchFamily="18" charset="2"/>
                </a:rPr>
                <a:t>j</a:t>
              </a:r>
              <a:r>
                <a:rPr lang="en-US" altLang="cs-CZ" sz="1600" baseline="-25000" dirty="0" smtClean="0">
                  <a:latin typeface="Trebuchet MS" pitchFamily="34" charset="0"/>
                </a:rPr>
                <a:t>2</a:t>
              </a:r>
              <a:r>
                <a:rPr lang="en-US" altLang="cs-CZ" sz="1600" dirty="0" smtClean="0">
                  <a:latin typeface="Trebuchet MS" pitchFamily="34" charset="0"/>
                </a:rPr>
                <a:t>=0</a:t>
              </a:r>
              <a:r>
                <a:rPr lang="cs-CZ" altLang="cs-CZ" sz="1600" dirty="0" smtClean="0">
                  <a:latin typeface="Trebuchet MS" pitchFamily="34" charset="0"/>
                </a:rPr>
                <a:t> </a:t>
              </a:r>
              <a:r>
                <a:rPr lang="cs-CZ" altLang="cs-CZ" sz="1600" dirty="0">
                  <a:latin typeface="Trebuchet MS" pitchFamily="34" charset="0"/>
                </a:rPr>
                <a:t>zakreslujeme bod </a:t>
              </a:r>
              <a:r>
                <a:rPr lang="en-GB" altLang="cs-CZ" sz="1600" dirty="0">
                  <a:latin typeface="Trebuchet MS" pitchFamily="34" charset="0"/>
                </a:rPr>
                <a:t>[</a:t>
              </a:r>
              <a:r>
                <a:rPr lang="cs-CZ" altLang="cs-CZ" sz="1600" dirty="0">
                  <a:latin typeface="Symbol" pitchFamily="18" charset="2"/>
                </a:rPr>
                <a:t>j</a:t>
              </a:r>
              <a:r>
                <a:rPr lang="cs-CZ" altLang="cs-CZ" sz="1600" baseline="-25000" dirty="0">
                  <a:latin typeface="Trebuchet MS" pitchFamily="34" charset="0"/>
                </a:rPr>
                <a:t>1</a:t>
              </a:r>
              <a:r>
                <a:rPr lang="en-GB" altLang="cs-CZ" sz="1600" dirty="0">
                  <a:latin typeface="Trebuchet MS" pitchFamily="34" charset="0"/>
                </a:rPr>
                <a:t>,</a:t>
              </a:r>
              <a:r>
                <a:rPr lang="en-GB" altLang="cs-CZ" sz="1600" i="1" dirty="0">
                  <a:latin typeface="Trebuchet MS" pitchFamily="34" charset="0"/>
                </a:rPr>
                <a:t>L</a:t>
              </a:r>
              <a:r>
                <a:rPr lang="cs-CZ" altLang="cs-CZ" sz="1600" baseline="-25000" dirty="0">
                  <a:latin typeface="Trebuchet MS" pitchFamily="34" charset="0"/>
                </a:rPr>
                <a:t>1</a:t>
              </a:r>
              <a:r>
                <a:rPr lang="en-GB" altLang="cs-CZ" sz="1600" dirty="0">
                  <a:latin typeface="Trebuchet MS" pitchFamily="34" charset="0"/>
                </a:rPr>
                <a:t>]</a:t>
              </a:r>
              <a:endParaRPr lang="cs-CZ" altLang="cs-CZ" sz="1600" dirty="0">
                <a:latin typeface="Trebuchet MS" pitchFamily="34" charset="0"/>
              </a:endParaRPr>
            </a:p>
          </p:txBody>
        </p:sp>
      </p:grpSp>
      <p:sp>
        <p:nvSpPr>
          <p:cNvPr id="9226" name="Obdélník 50"/>
          <p:cNvSpPr>
            <a:spLocks noChangeArrowheads="1"/>
          </p:cNvSpPr>
          <p:nvPr/>
        </p:nvSpPr>
        <p:spPr bwMode="auto">
          <a:xfrm>
            <a:off x="7207250" y="673100"/>
            <a:ext cx="1381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 i="1" dirty="0">
                <a:latin typeface="Symbol" pitchFamily="18" charset="2"/>
              </a:rPr>
              <a:t>m</a:t>
            </a:r>
            <a:r>
              <a:rPr lang="en-US" altLang="cs-CZ" sz="1800" dirty="0">
                <a:latin typeface="Arial" charset="0"/>
              </a:rPr>
              <a:t> = </a:t>
            </a:r>
            <a:r>
              <a:rPr lang="en-US" altLang="cs-CZ" sz="1800" i="1" dirty="0">
                <a:latin typeface="Arial" charset="0"/>
              </a:rPr>
              <a:t>l</a:t>
            </a:r>
            <a:r>
              <a:rPr lang="en-US" altLang="cs-CZ" sz="1800" dirty="0">
                <a:latin typeface="Arial" charset="0"/>
              </a:rPr>
              <a:t> = </a:t>
            </a:r>
            <a:r>
              <a:rPr lang="en-US" altLang="cs-CZ" sz="1800" dirty="0">
                <a:latin typeface="Symbol" pitchFamily="18" charset="2"/>
              </a:rPr>
              <a:t>g</a:t>
            </a:r>
            <a:r>
              <a:rPr lang="en-US" altLang="cs-CZ" sz="1800" dirty="0">
                <a:latin typeface="Arial" charset="0"/>
              </a:rPr>
              <a:t> = 1</a:t>
            </a:r>
            <a:endParaRPr lang="cs-CZ" altLang="cs-CZ" sz="1800" dirty="0">
              <a:latin typeface="Arial" charset="0"/>
            </a:endParaRPr>
          </a:p>
        </p:txBody>
      </p:sp>
      <p:sp>
        <p:nvSpPr>
          <p:cNvPr id="9227" name="Obdélník 50"/>
          <p:cNvSpPr>
            <a:spLocks noChangeArrowheads="1"/>
          </p:cNvSpPr>
          <p:nvPr/>
        </p:nvSpPr>
        <p:spPr bwMode="auto">
          <a:xfrm>
            <a:off x="7866063" y="987425"/>
            <a:ext cx="857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 i="1" dirty="0">
                <a:latin typeface="Arial" charset="0"/>
              </a:rPr>
              <a:t>E</a:t>
            </a:r>
            <a:r>
              <a:rPr lang="en-US" altLang="cs-CZ" sz="1800" dirty="0">
                <a:latin typeface="Arial" charset="0"/>
              </a:rPr>
              <a:t> = 12</a:t>
            </a:r>
            <a:endParaRPr lang="cs-CZ" altLang="cs-CZ" sz="1800" dirty="0">
              <a:latin typeface="Arial" charset="0"/>
            </a:endParaRPr>
          </a:p>
        </p:txBody>
      </p:sp>
      <p:sp>
        <p:nvSpPr>
          <p:cNvPr id="9228" name="Text Box 44"/>
          <p:cNvSpPr txBox="1">
            <a:spLocks noChangeArrowheads="1"/>
          </p:cNvSpPr>
          <p:nvPr/>
        </p:nvSpPr>
        <p:spPr bwMode="auto">
          <a:xfrm>
            <a:off x="1309688" y="4506913"/>
            <a:ext cx="31511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>
                <a:solidFill>
                  <a:srgbClr val="CC3300"/>
                </a:solidFill>
                <a:latin typeface="Arial" charset="0"/>
              </a:rPr>
              <a:t>regulární </a:t>
            </a:r>
            <a:r>
              <a:rPr lang="cs-CZ" altLang="cs-CZ" sz="1800">
                <a:solidFill>
                  <a:srgbClr val="CC3300"/>
                </a:solidFill>
                <a:latin typeface="Arial" charset="0"/>
              </a:rPr>
              <a:t>trajektorie – čáry</a:t>
            </a:r>
          </a:p>
        </p:txBody>
      </p:sp>
      <p:sp>
        <p:nvSpPr>
          <p:cNvPr id="9229" name="Text Box 45"/>
          <p:cNvSpPr txBox="1">
            <a:spLocks noChangeArrowheads="1"/>
          </p:cNvSpPr>
          <p:nvPr/>
        </p:nvSpPr>
        <p:spPr bwMode="auto">
          <a:xfrm>
            <a:off x="5578475" y="5118100"/>
            <a:ext cx="16002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>
                <a:solidFill>
                  <a:srgbClr val="CC3300"/>
                </a:solidFill>
                <a:latin typeface="Arial" charset="0"/>
              </a:rPr>
              <a:t>chaotické </a:t>
            </a:r>
            <a:r>
              <a:rPr lang="cs-CZ" altLang="cs-CZ" sz="1800">
                <a:solidFill>
                  <a:srgbClr val="CC3300"/>
                </a:solidFill>
                <a:latin typeface="Arial" charset="0"/>
              </a:rPr>
              <a:t>trajektorie</a:t>
            </a:r>
            <a:r>
              <a:rPr lang="en-US" altLang="cs-CZ" sz="1800">
                <a:solidFill>
                  <a:srgbClr val="CC3300"/>
                </a:solidFill>
                <a:latin typeface="Arial" charset="0"/>
              </a:rPr>
              <a:t> –</a:t>
            </a:r>
            <a:r>
              <a:rPr lang="cs-CZ" altLang="cs-CZ" sz="1800">
                <a:solidFill>
                  <a:srgbClr val="CC3300"/>
                </a:solidFill>
                <a:latin typeface="Arial" charset="0"/>
              </a:rPr>
              <a:t> vyplní plochu</a:t>
            </a:r>
          </a:p>
        </p:txBody>
      </p:sp>
      <p:pic>
        <p:nvPicPr>
          <p:cNvPr id="9230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100" y="4257675"/>
            <a:ext cx="3714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</p:pic>
      <p:pic>
        <p:nvPicPr>
          <p:cNvPr id="9231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488" y="2071688"/>
            <a:ext cx="331787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</p:pic>
      <p:cxnSp>
        <p:nvCxnSpPr>
          <p:cNvPr id="9232" name="Přímá spojovací šipka 54"/>
          <p:cNvCxnSpPr>
            <a:cxnSpLocks noChangeShapeType="1"/>
          </p:cNvCxnSpPr>
          <p:nvPr/>
        </p:nvCxnSpPr>
        <p:spPr bwMode="auto">
          <a:xfrm rot="5400000" flipH="1" flipV="1">
            <a:off x="4906963" y="3557588"/>
            <a:ext cx="1476375" cy="1184275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 type="oval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33" name="Přímá spojovací šipka 55"/>
          <p:cNvCxnSpPr>
            <a:cxnSpLocks noChangeShapeType="1"/>
          </p:cNvCxnSpPr>
          <p:nvPr/>
        </p:nvCxnSpPr>
        <p:spPr bwMode="auto">
          <a:xfrm rot="16200000" flipV="1">
            <a:off x="6804819" y="4061619"/>
            <a:ext cx="1138238" cy="46990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 type="oval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Přímá spojnice 22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23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Skupina 3"/>
          <p:cNvGrpSpPr/>
          <p:nvPr/>
        </p:nvGrpSpPr>
        <p:grpSpPr>
          <a:xfrm>
            <a:off x="5997576" y="3131918"/>
            <a:ext cx="2519362" cy="683914"/>
            <a:chOff x="5997576" y="3131918"/>
            <a:chExt cx="2519362" cy="683914"/>
          </a:xfrm>
        </p:grpSpPr>
        <p:sp>
          <p:nvSpPr>
            <p:cNvPr id="3" name="TextovéPole 2"/>
            <p:cNvSpPr txBox="1"/>
            <p:nvPr/>
          </p:nvSpPr>
          <p:spPr>
            <a:xfrm>
              <a:off x="5997576" y="3131918"/>
              <a:ext cx="12065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smtClean="0">
                  <a:solidFill>
                    <a:srgbClr val="0000B4"/>
                  </a:solidFill>
                  <a:latin typeface="Trebuchet MS" panose="020B0603020202020204" pitchFamily="34" charset="0"/>
                </a:rPr>
                <a:t>regulární</a:t>
              </a:r>
            </a:p>
            <a:p>
              <a:pPr algn="ctr"/>
              <a:r>
                <a:rPr lang="cs-CZ" sz="1000" dirty="0" smtClean="0">
                  <a:solidFill>
                    <a:srgbClr val="0000B4"/>
                  </a:solidFill>
                  <a:latin typeface="Trebuchet MS" panose="020B0603020202020204" pitchFamily="34" charset="0"/>
                </a:rPr>
                <a:t>ostrov</a:t>
              </a:r>
              <a:endParaRPr lang="cs-CZ" sz="1000" dirty="0">
                <a:solidFill>
                  <a:srgbClr val="0000B4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26" name="TextovéPole 25"/>
            <p:cNvSpPr txBox="1"/>
            <p:nvPr/>
          </p:nvSpPr>
          <p:spPr>
            <a:xfrm>
              <a:off x="7639050" y="3354167"/>
              <a:ext cx="877888" cy="461665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anose="020B0603020202020204" pitchFamily="34" charset="0"/>
                </a:rPr>
                <a:t>chaotické</a:t>
              </a:r>
            </a:p>
            <a:p>
              <a:pPr algn="ctr"/>
              <a:r>
                <a:rPr lang="cs-CZ" sz="12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anose="020B0603020202020204" pitchFamily="34" charset="0"/>
                </a:rPr>
                <a:t>moře</a:t>
              </a:r>
              <a:endParaRPr lang="cs-CZ" sz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124527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425" y="1282700"/>
            <a:ext cx="4305300" cy="357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</p:pic>
      <p:sp>
        <p:nvSpPr>
          <p:cNvPr id="10243" name="Rectangle 8"/>
          <p:cNvSpPr>
            <a:spLocks noGrp="1" noChangeArrowheads="1"/>
          </p:cNvSpPr>
          <p:nvPr>
            <p:ph type="title"/>
          </p:nvPr>
        </p:nvSpPr>
        <p:spPr>
          <a:xfrm>
            <a:off x="617538" y="333375"/>
            <a:ext cx="4075112" cy="603250"/>
          </a:xfrm>
        </p:spPr>
        <p:txBody>
          <a:bodyPr/>
          <a:lstStyle/>
          <a:p>
            <a:pPr algn="l" eaLnBrk="1" hangingPunct="1"/>
            <a:r>
              <a:rPr lang="cs-CZ" altLang="cs-CZ" sz="3200" u="sng" dirty="0" smtClean="0">
                <a:solidFill>
                  <a:srgbClr val="0000B4"/>
                </a:solidFill>
                <a:latin typeface="Trebuchet MS" pitchFamily="34" charset="0"/>
              </a:rPr>
              <a:t>Míra regularity</a:t>
            </a:r>
            <a:endParaRPr lang="en-US" altLang="cs-CZ" sz="3200" u="sng" dirty="0" smtClean="0">
              <a:solidFill>
                <a:srgbClr val="0000B4"/>
              </a:solidFill>
              <a:latin typeface="Trebuchet MS" pitchFamily="34" charset="0"/>
            </a:endParaRPr>
          </a:p>
        </p:txBody>
      </p:sp>
      <p:pic>
        <p:nvPicPr>
          <p:cNvPr id="10244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488" y="2071688"/>
            <a:ext cx="331787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</p:pic>
      <p:pic>
        <p:nvPicPr>
          <p:cNvPr id="10245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100" y="4257675"/>
            <a:ext cx="3714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</p:pic>
      <p:pic>
        <p:nvPicPr>
          <p:cNvPr id="10246" name="Picture 5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563" y="2809875"/>
            <a:ext cx="1846262" cy="101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Rectangle 55"/>
          <p:cNvSpPr>
            <a:spLocks noChangeArrowheads="1"/>
          </p:cNvSpPr>
          <p:nvPr/>
        </p:nvSpPr>
        <p:spPr bwMode="auto">
          <a:xfrm>
            <a:off x="1779588" y="2811463"/>
            <a:ext cx="1906587" cy="973137"/>
          </a:xfrm>
          <a:prstGeom prst="rect">
            <a:avLst/>
          </a:prstGeom>
          <a:solidFill>
            <a:srgbClr val="FFCC00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>
              <a:latin typeface="Arial" charset="0"/>
            </a:endParaRPr>
          </a:p>
        </p:txBody>
      </p:sp>
      <p:sp>
        <p:nvSpPr>
          <p:cNvPr id="10248" name="Line 56"/>
          <p:cNvSpPr>
            <a:spLocks noChangeShapeType="1"/>
          </p:cNvSpPr>
          <p:nvPr/>
        </p:nvSpPr>
        <p:spPr bwMode="auto">
          <a:xfrm flipV="1">
            <a:off x="3681413" y="3305175"/>
            <a:ext cx="2895600" cy="0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 type="oval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grpSp>
        <p:nvGrpSpPr>
          <p:cNvPr id="2" name="Skupina 1"/>
          <p:cNvGrpSpPr/>
          <p:nvPr/>
        </p:nvGrpSpPr>
        <p:grpSpPr>
          <a:xfrm>
            <a:off x="179512" y="332656"/>
            <a:ext cx="8640960" cy="6336704"/>
            <a:chOff x="179512" y="332656"/>
            <a:chExt cx="8640960" cy="6336704"/>
          </a:xfrm>
        </p:grpSpPr>
        <p:cxnSp>
          <p:nvCxnSpPr>
            <p:cNvPr id="15" name="Přímá spojnice 14"/>
            <p:cNvCxnSpPr/>
            <p:nvPr/>
          </p:nvCxnSpPr>
          <p:spPr>
            <a:xfrm>
              <a:off x="467544" y="332656"/>
              <a:ext cx="0" cy="6336704"/>
            </a:xfrm>
            <a:prstGeom prst="line">
              <a:avLst/>
            </a:prstGeom>
            <a:ln w="25400" cap="rnd">
              <a:solidFill>
                <a:srgbClr val="0000B4"/>
              </a:solidFill>
              <a:bevel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Přímá spojnice 15"/>
            <p:cNvCxnSpPr/>
            <p:nvPr/>
          </p:nvCxnSpPr>
          <p:spPr>
            <a:xfrm flipH="1">
              <a:off x="179512" y="6453336"/>
              <a:ext cx="8640960" cy="0"/>
            </a:xfrm>
            <a:prstGeom prst="line">
              <a:avLst/>
            </a:prstGeom>
            <a:ln w="25400" cap="rnd">
              <a:solidFill>
                <a:srgbClr val="0000B4"/>
              </a:solidFill>
              <a:bevel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Obdélník 50"/>
          <p:cNvSpPr>
            <a:spLocks noChangeArrowheads="1"/>
          </p:cNvSpPr>
          <p:nvPr/>
        </p:nvSpPr>
        <p:spPr bwMode="auto">
          <a:xfrm>
            <a:off x="7207250" y="673100"/>
            <a:ext cx="1381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 i="1" dirty="0">
                <a:latin typeface="Symbol" pitchFamily="18" charset="2"/>
              </a:rPr>
              <a:t>m</a:t>
            </a:r>
            <a:r>
              <a:rPr lang="en-US" altLang="cs-CZ" sz="1800" dirty="0">
                <a:latin typeface="Arial" charset="0"/>
              </a:rPr>
              <a:t> = </a:t>
            </a:r>
            <a:r>
              <a:rPr lang="en-US" altLang="cs-CZ" sz="1800" i="1" dirty="0">
                <a:latin typeface="Arial" charset="0"/>
              </a:rPr>
              <a:t>l</a:t>
            </a:r>
            <a:r>
              <a:rPr lang="en-US" altLang="cs-CZ" sz="1800" dirty="0">
                <a:latin typeface="Arial" charset="0"/>
              </a:rPr>
              <a:t> = </a:t>
            </a:r>
            <a:r>
              <a:rPr lang="en-US" altLang="cs-CZ" sz="1800" dirty="0">
                <a:latin typeface="Symbol" pitchFamily="18" charset="2"/>
              </a:rPr>
              <a:t>g</a:t>
            </a:r>
            <a:r>
              <a:rPr lang="en-US" altLang="cs-CZ" sz="1800" dirty="0">
                <a:latin typeface="Arial" charset="0"/>
              </a:rPr>
              <a:t> = 1</a:t>
            </a:r>
            <a:endParaRPr lang="cs-CZ" altLang="cs-CZ" sz="1800" dirty="0">
              <a:latin typeface="Arial" charset="0"/>
            </a:endParaRPr>
          </a:p>
        </p:txBody>
      </p:sp>
      <p:sp>
        <p:nvSpPr>
          <p:cNvPr id="18" name="Obdélník 50"/>
          <p:cNvSpPr>
            <a:spLocks noChangeArrowheads="1"/>
          </p:cNvSpPr>
          <p:nvPr/>
        </p:nvSpPr>
        <p:spPr bwMode="auto">
          <a:xfrm>
            <a:off x="7866063" y="987425"/>
            <a:ext cx="857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 i="1" dirty="0">
                <a:latin typeface="Arial" charset="0"/>
              </a:rPr>
              <a:t>E</a:t>
            </a:r>
            <a:r>
              <a:rPr lang="en-US" altLang="cs-CZ" sz="1800" dirty="0">
                <a:latin typeface="Arial" charset="0"/>
              </a:rPr>
              <a:t> = 12</a:t>
            </a:r>
            <a:endParaRPr lang="cs-CZ" altLang="cs-CZ" sz="18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093625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425" y="1282700"/>
            <a:ext cx="4305300" cy="357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</p:pic>
      <p:pic>
        <p:nvPicPr>
          <p:cNvPr id="11267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488" y="2071688"/>
            <a:ext cx="331787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</p:pic>
      <p:pic>
        <p:nvPicPr>
          <p:cNvPr id="123907" name="Picture 3" descr="C:\Users\Pavel\Desktop\Graph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775" y="1465263"/>
            <a:ext cx="3881438" cy="29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100" y="4257675"/>
            <a:ext cx="3714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</p:pic>
      <p:sp>
        <p:nvSpPr>
          <p:cNvPr id="23" name="Text Box 28"/>
          <p:cNvSpPr txBox="1">
            <a:spLocks noChangeArrowheads="1"/>
          </p:cNvSpPr>
          <p:nvPr/>
        </p:nvSpPr>
        <p:spPr bwMode="auto">
          <a:xfrm>
            <a:off x="4160838" y="5224463"/>
            <a:ext cx="267970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>
                <a:latin typeface="Arial" charset="0"/>
              </a:rPr>
              <a:t>REGULÁRNÍ </a:t>
            </a:r>
            <a:r>
              <a:rPr lang="cs-CZ" altLang="cs-CZ" sz="1800">
                <a:latin typeface="Arial" charset="0"/>
              </a:rPr>
              <a:t>trajektorie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>
                <a:solidFill>
                  <a:srgbClr val="F00000"/>
                </a:solidFill>
                <a:latin typeface="Arial" charset="0"/>
              </a:rPr>
              <a:t>CHAOTICKÉ</a:t>
            </a:r>
            <a:r>
              <a:rPr lang="cs-CZ" altLang="cs-CZ" sz="1800">
                <a:solidFill>
                  <a:srgbClr val="F00000"/>
                </a:solidFill>
                <a:latin typeface="Arial" charset="0"/>
              </a:rPr>
              <a:t> trajektorie</a:t>
            </a:r>
            <a:endParaRPr lang="cs-CZ" altLang="cs-CZ" sz="2400" baseline="-25000">
              <a:solidFill>
                <a:srgbClr val="F00000"/>
              </a:solidFill>
              <a:latin typeface="Arial" charset="0"/>
            </a:endParaRPr>
          </a:p>
        </p:txBody>
      </p:sp>
      <p:pic>
        <p:nvPicPr>
          <p:cNvPr id="11271" name="Picture 5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563" y="2809875"/>
            <a:ext cx="1846262" cy="101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2" name="Rectangle 55"/>
          <p:cNvSpPr>
            <a:spLocks noChangeArrowheads="1"/>
          </p:cNvSpPr>
          <p:nvPr/>
        </p:nvSpPr>
        <p:spPr bwMode="auto">
          <a:xfrm>
            <a:off x="1779588" y="2811463"/>
            <a:ext cx="1906587" cy="973137"/>
          </a:xfrm>
          <a:prstGeom prst="rect">
            <a:avLst/>
          </a:prstGeom>
          <a:solidFill>
            <a:srgbClr val="FFCC00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>
              <a:latin typeface="Arial" charset="0"/>
            </a:endParaRPr>
          </a:p>
        </p:txBody>
      </p:sp>
      <p:sp>
        <p:nvSpPr>
          <p:cNvPr id="11273" name="Line 56"/>
          <p:cNvSpPr>
            <a:spLocks noChangeShapeType="1"/>
          </p:cNvSpPr>
          <p:nvPr/>
        </p:nvSpPr>
        <p:spPr bwMode="auto">
          <a:xfrm flipV="1">
            <a:off x="3681413" y="3305175"/>
            <a:ext cx="2895600" cy="0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 type="oval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" name="Rectangle 42"/>
          <p:cNvSpPr>
            <a:spLocks noChangeArrowheads="1"/>
          </p:cNvSpPr>
          <p:nvPr/>
        </p:nvSpPr>
        <p:spPr bwMode="auto">
          <a:xfrm>
            <a:off x="7048500" y="5381625"/>
            <a:ext cx="15906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cs-CZ" sz="2400" b="0" i="1" dirty="0" err="1">
                <a:solidFill>
                  <a:schemeClr val="bg1">
                    <a:lumMod val="65000"/>
                  </a:schemeClr>
                </a:solidFill>
                <a:cs typeface="+mn-cs"/>
              </a:rPr>
              <a:t>f</a:t>
            </a:r>
            <a:r>
              <a:rPr lang="en-US" altLang="cs-CZ" sz="2400" b="0" baseline="-25000" dirty="0" err="1">
                <a:solidFill>
                  <a:schemeClr val="bg1">
                    <a:lumMod val="65000"/>
                  </a:schemeClr>
                </a:solidFill>
                <a:cs typeface="+mn-cs"/>
              </a:rPr>
              <a:t>reg</a:t>
            </a:r>
            <a:r>
              <a:rPr lang="en-US" altLang="cs-CZ" sz="2400" b="0" dirty="0">
                <a:solidFill>
                  <a:schemeClr val="bg1">
                    <a:lumMod val="65000"/>
                  </a:schemeClr>
                </a:solidFill>
                <a:cs typeface="+mn-cs"/>
              </a:rPr>
              <a:t>=0.29</a:t>
            </a:r>
            <a:endParaRPr lang="cs-CZ" altLang="cs-CZ" sz="2400" b="0" dirty="0">
              <a:solidFill>
                <a:schemeClr val="bg1">
                  <a:lumMod val="65000"/>
                </a:schemeClr>
              </a:solidFill>
              <a:cs typeface="+mn-cs"/>
            </a:endParaRPr>
          </a:p>
        </p:txBody>
      </p:sp>
      <p:sp>
        <p:nvSpPr>
          <p:cNvPr id="11281" name="Rectangle 8"/>
          <p:cNvSpPr>
            <a:spLocks noGrp="1" noChangeArrowheads="1"/>
          </p:cNvSpPr>
          <p:nvPr>
            <p:ph type="title"/>
          </p:nvPr>
        </p:nvSpPr>
        <p:spPr>
          <a:xfrm>
            <a:off x="617538" y="333375"/>
            <a:ext cx="4075112" cy="603250"/>
          </a:xfrm>
        </p:spPr>
        <p:txBody>
          <a:bodyPr/>
          <a:lstStyle/>
          <a:p>
            <a:pPr algn="l" eaLnBrk="1" hangingPunct="1"/>
            <a:r>
              <a:rPr lang="cs-CZ" altLang="cs-CZ" sz="3200" u="sng" smtClean="0">
                <a:solidFill>
                  <a:srgbClr val="0000B4"/>
                </a:solidFill>
                <a:latin typeface="Trebuchet MS" pitchFamily="34" charset="0"/>
              </a:rPr>
              <a:t>Míra regularity</a:t>
            </a:r>
            <a:endParaRPr lang="en-US" altLang="cs-CZ" sz="3200" u="sng" smtClean="0">
              <a:solidFill>
                <a:srgbClr val="0000B4"/>
              </a:solidFill>
              <a:latin typeface="Trebuchet MS" pitchFamily="34" charset="0"/>
            </a:endParaRPr>
          </a:p>
        </p:txBody>
      </p:sp>
      <p:cxnSp>
        <p:nvCxnSpPr>
          <p:cNvPr id="19" name="Přímá spojnice 18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bdélník 50"/>
          <p:cNvSpPr>
            <a:spLocks noChangeArrowheads="1"/>
          </p:cNvSpPr>
          <p:nvPr/>
        </p:nvSpPr>
        <p:spPr bwMode="auto">
          <a:xfrm>
            <a:off x="7207250" y="673100"/>
            <a:ext cx="1381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 i="1" dirty="0">
                <a:latin typeface="Symbol" pitchFamily="18" charset="2"/>
              </a:rPr>
              <a:t>m</a:t>
            </a:r>
            <a:r>
              <a:rPr lang="en-US" altLang="cs-CZ" sz="1800" dirty="0">
                <a:latin typeface="Arial" charset="0"/>
              </a:rPr>
              <a:t> = </a:t>
            </a:r>
            <a:r>
              <a:rPr lang="en-US" altLang="cs-CZ" sz="1800" i="1" dirty="0">
                <a:latin typeface="Arial" charset="0"/>
              </a:rPr>
              <a:t>l</a:t>
            </a:r>
            <a:r>
              <a:rPr lang="en-US" altLang="cs-CZ" sz="1800" dirty="0">
                <a:latin typeface="Arial" charset="0"/>
              </a:rPr>
              <a:t> = </a:t>
            </a:r>
            <a:r>
              <a:rPr lang="en-US" altLang="cs-CZ" sz="1800" dirty="0">
                <a:latin typeface="Symbol" pitchFamily="18" charset="2"/>
              </a:rPr>
              <a:t>g</a:t>
            </a:r>
            <a:r>
              <a:rPr lang="en-US" altLang="cs-CZ" sz="1800" dirty="0">
                <a:latin typeface="Arial" charset="0"/>
              </a:rPr>
              <a:t> = 1</a:t>
            </a:r>
            <a:endParaRPr lang="cs-CZ" altLang="cs-CZ" sz="1800" dirty="0">
              <a:latin typeface="Arial" charset="0"/>
            </a:endParaRPr>
          </a:p>
        </p:txBody>
      </p:sp>
      <p:sp>
        <p:nvSpPr>
          <p:cNvPr id="22" name="Obdélník 50"/>
          <p:cNvSpPr>
            <a:spLocks noChangeArrowheads="1"/>
          </p:cNvSpPr>
          <p:nvPr/>
        </p:nvSpPr>
        <p:spPr bwMode="auto">
          <a:xfrm>
            <a:off x="7866063" y="987425"/>
            <a:ext cx="857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 i="1" dirty="0">
                <a:latin typeface="Arial" charset="0"/>
              </a:rPr>
              <a:t>E</a:t>
            </a:r>
            <a:r>
              <a:rPr lang="en-US" altLang="cs-CZ" sz="1800" dirty="0">
                <a:latin typeface="Arial" charset="0"/>
              </a:rPr>
              <a:t> = 12</a:t>
            </a:r>
            <a:endParaRPr lang="cs-CZ" altLang="cs-CZ" sz="18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31848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3000"/>
                                        <p:tgtEl>
                                          <p:spTgt spid="123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3"/>
          <p:cNvSpPr txBox="1">
            <a:spLocks noChangeArrowheads="1"/>
          </p:cNvSpPr>
          <p:nvPr/>
        </p:nvSpPr>
        <p:spPr bwMode="auto">
          <a:xfrm>
            <a:off x="601663" y="330200"/>
            <a:ext cx="50165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i="1" dirty="0" err="1">
                <a:solidFill>
                  <a:srgbClr val="0000B4"/>
                </a:solidFill>
                <a:latin typeface="Trebuchet MS" pitchFamily="34" charset="0"/>
              </a:rPr>
              <a:t>f</a:t>
            </a:r>
            <a:r>
              <a:rPr lang="en-US" altLang="cs-CZ" baseline="-25000" dirty="0" err="1">
                <a:solidFill>
                  <a:srgbClr val="0000B4"/>
                </a:solidFill>
                <a:latin typeface="Trebuchet MS" pitchFamily="34" charset="0"/>
              </a:rPr>
              <a:t>reg</a:t>
            </a:r>
            <a:r>
              <a:rPr lang="en-US" altLang="cs-CZ" dirty="0">
                <a:solidFill>
                  <a:srgbClr val="0000B4"/>
                </a:solidFill>
                <a:latin typeface="Trebuchet MS" pitchFamily="34" charset="0"/>
              </a:rPr>
              <a:t> </a:t>
            </a:r>
            <a:r>
              <a:rPr lang="en-US" altLang="cs-CZ" u="sng" dirty="0">
                <a:solidFill>
                  <a:srgbClr val="0000B4"/>
                </a:solidFill>
                <a:latin typeface="Trebuchet MS" pitchFamily="34" charset="0"/>
              </a:rPr>
              <a:t>– </a:t>
            </a:r>
            <a:r>
              <a:rPr lang="cs-CZ" altLang="cs-CZ" u="sng" dirty="0">
                <a:solidFill>
                  <a:srgbClr val="0000B4"/>
                </a:solidFill>
                <a:latin typeface="Trebuchet MS" pitchFamily="34" charset="0"/>
              </a:rPr>
              <a:t>Energetická závislost</a:t>
            </a:r>
          </a:p>
        </p:txBody>
      </p:sp>
      <p:pic>
        <p:nvPicPr>
          <p:cNvPr id="12291" name="Picture 13" descr="Graph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0" y="4311650"/>
            <a:ext cx="1525588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ext Box 19"/>
          <p:cNvSpPr txBox="1">
            <a:spLocks noChangeArrowheads="1"/>
          </p:cNvSpPr>
          <p:nvPr/>
        </p:nvSpPr>
        <p:spPr bwMode="auto">
          <a:xfrm>
            <a:off x="3240088" y="3941763"/>
            <a:ext cx="9953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600">
                <a:latin typeface="Trebuchet MS" pitchFamily="34" charset="0"/>
              </a:rPr>
              <a:t>(b) </a:t>
            </a:r>
            <a:r>
              <a:rPr lang="en-US" altLang="cs-CZ" sz="1600" i="1">
                <a:latin typeface="Trebuchet MS" pitchFamily="34" charset="0"/>
              </a:rPr>
              <a:t>E</a:t>
            </a:r>
            <a:r>
              <a:rPr lang="en-US" altLang="cs-CZ" sz="1600">
                <a:latin typeface="Trebuchet MS" pitchFamily="34" charset="0"/>
              </a:rPr>
              <a:t> = 5</a:t>
            </a:r>
            <a:endParaRPr lang="cs-CZ" altLang="cs-CZ" sz="1600">
              <a:latin typeface="Trebuchet MS" pitchFamily="34" charset="0"/>
            </a:endParaRPr>
          </a:p>
        </p:txBody>
      </p:sp>
      <p:pic>
        <p:nvPicPr>
          <p:cNvPr id="12293" name="Picture 36" descr="C:\Users\Pavel\Desktop\Graph E=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25" y="4387850"/>
            <a:ext cx="1716088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Obdélník 50"/>
          <p:cNvSpPr>
            <a:spLocks noChangeArrowheads="1"/>
          </p:cNvSpPr>
          <p:nvPr/>
        </p:nvSpPr>
        <p:spPr bwMode="auto">
          <a:xfrm>
            <a:off x="7680325" y="711200"/>
            <a:ext cx="7585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dirty="0">
                <a:latin typeface="Symbol" pitchFamily="18" charset="2"/>
              </a:rPr>
              <a:t>g</a:t>
            </a:r>
            <a:r>
              <a:rPr lang="en-US" altLang="cs-CZ" sz="2400" dirty="0"/>
              <a:t> = 1</a:t>
            </a:r>
            <a:endParaRPr lang="cs-CZ" altLang="cs-CZ" sz="2400" dirty="0"/>
          </a:p>
        </p:txBody>
      </p:sp>
      <p:grpSp>
        <p:nvGrpSpPr>
          <p:cNvPr id="12295" name="Skupina 1"/>
          <p:cNvGrpSpPr>
            <a:grpSpLocks/>
          </p:cNvGrpSpPr>
          <p:nvPr/>
        </p:nvGrpSpPr>
        <p:grpSpPr bwMode="auto">
          <a:xfrm>
            <a:off x="2109788" y="939800"/>
            <a:ext cx="4713287" cy="2419350"/>
            <a:chOff x="1658457" y="1204490"/>
            <a:chExt cx="4712652" cy="2419350"/>
          </a:xfrm>
        </p:grpSpPr>
        <p:pic>
          <p:nvPicPr>
            <p:cNvPr id="12312" name="Picture 2" descr="C:\Users\Pavel\Desktop\Graph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9372" y="1204490"/>
              <a:ext cx="3632200" cy="2419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13" name="Oval 24"/>
            <p:cNvSpPr>
              <a:spLocks noChangeArrowheads="1"/>
            </p:cNvSpPr>
            <p:nvPr/>
          </p:nvSpPr>
          <p:spPr bwMode="auto">
            <a:xfrm>
              <a:off x="2476872" y="1847427"/>
              <a:ext cx="106362" cy="107950"/>
            </a:xfrm>
            <a:prstGeom prst="ellipse">
              <a:avLst/>
            </a:prstGeom>
            <a:solidFill>
              <a:srgbClr val="FF0000">
                <a:alpha val="7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12314" name="Oval 25"/>
            <p:cNvSpPr>
              <a:spLocks noChangeArrowheads="1"/>
            </p:cNvSpPr>
            <p:nvPr/>
          </p:nvSpPr>
          <p:spPr bwMode="auto">
            <a:xfrm>
              <a:off x="3300784" y="3406352"/>
              <a:ext cx="106363" cy="107950"/>
            </a:xfrm>
            <a:prstGeom prst="ellipse">
              <a:avLst/>
            </a:prstGeom>
            <a:solidFill>
              <a:srgbClr val="FF0000">
                <a:alpha val="7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12315" name="Rectangle 29"/>
            <p:cNvSpPr>
              <a:spLocks noChangeArrowheads="1"/>
            </p:cNvSpPr>
            <p:nvPr/>
          </p:nvSpPr>
          <p:spPr bwMode="auto">
            <a:xfrm>
              <a:off x="5053384" y="2242715"/>
              <a:ext cx="438150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1600">
                  <a:latin typeface="Trebuchet MS" pitchFamily="34" charset="0"/>
                </a:rPr>
                <a:t>(c)</a:t>
              </a:r>
              <a:endParaRPr lang="cs-CZ" altLang="cs-CZ" sz="1600">
                <a:latin typeface="Trebuchet MS" pitchFamily="34" charset="0"/>
              </a:endParaRPr>
            </a:p>
          </p:txBody>
        </p:sp>
        <p:sp>
          <p:nvSpPr>
            <p:cNvPr id="12316" name="Rectangle 30"/>
            <p:cNvSpPr>
              <a:spLocks noChangeArrowheads="1"/>
            </p:cNvSpPr>
            <p:nvPr/>
          </p:nvSpPr>
          <p:spPr bwMode="auto">
            <a:xfrm>
              <a:off x="2572122" y="1717252"/>
              <a:ext cx="44450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1600">
                  <a:latin typeface="Trebuchet MS" pitchFamily="34" charset="0"/>
                </a:rPr>
                <a:t>(a)</a:t>
              </a:r>
              <a:endParaRPr lang="cs-CZ" altLang="cs-CZ" sz="1600">
                <a:latin typeface="Trebuchet MS" pitchFamily="34" charset="0"/>
              </a:endParaRPr>
            </a:p>
          </p:txBody>
        </p:sp>
        <p:sp>
          <p:nvSpPr>
            <p:cNvPr id="12317" name="Rectangle 31"/>
            <p:cNvSpPr>
              <a:spLocks noChangeArrowheads="1"/>
            </p:cNvSpPr>
            <p:nvPr/>
          </p:nvSpPr>
          <p:spPr bwMode="auto">
            <a:xfrm>
              <a:off x="3148384" y="3034877"/>
              <a:ext cx="450850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1600">
                  <a:latin typeface="Trebuchet MS" pitchFamily="34" charset="0"/>
                </a:rPr>
                <a:t>(b)</a:t>
              </a:r>
              <a:endParaRPr lang="cs-CZ" altLang="cs-CZ" sz="1600">
                <a:latin typeface="Trebuchet MS" pitchFamily="34" charset="0"/>
              </a:endParaRPr>
            </a:p>
          </p:txBody>
        </p:sp>
        <p:sp>
          <p:nvSpPr>
            <p:cNvPr id="12318" name="Oval 26"/>
            <p:cNvSpPr>
              <a:spLocks noChangeArrowheads="1"/>
            </p:cNvSpPr>
            <p:nvPr/>
          </p:nvSpPr>
          <p:spPr bwMode="auto">
            <a:xfrm>
              <a:off x="5229597" y="2588790"/>
              <a:ext cx="106362" cy="107950"/>
            </a:xfrm>
            <a:prstGeom prst="ellipse">
              <a:avLst/>
            </a:prstGeom>
            <a:solidFill>
              <a:srgbClr val="FF0000">
                <a:alpha val="7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pic>
          <p:nvPicPr>
            <p:cNvPr id="12319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8457" y="1397555"/>
              <a:ext cx="485775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 type="none" w="sm" len="sm"/>
                  <a:tailEnd type="none" w="lg" len="med"/>
                </a14:hiddenLine>
              </a:ext>
            </a:extLst>
          </p:spPr>
        </p:pic>
        <p:pic>
          <p:nvPicPr>
            <p:cNvPr id="12320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0544" y="3101064"/>
              <a:ext cx="274320" cy="297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 type="none" w="sm" len="sm"/>
                  <a:tailEnd type="none" w="lg" len="med"/>
                </a14:hiddenLine>
              </a:ext>
            </a:extLst>
          </p:spPr>
        </p:pic>
        <p:sp>
          <p:nvSpPr>
            <p:cNvPr id="12321" name="TextovéPole 33"/>
            <p:cNvSpPr txBox="1">
              <a:spLocks noChangeArrowheads="1"/>
            </p:cNvSpPr>
            <p:nvPr/>
          </p:nvSpPr>
          <p:spPr bwMode="auto">
            <a:xfrm>
              <a:off x="2569581" y="1261641"/>
              <a:ext cx="178250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>
                  <a:latin typeface="Trebuchet MS" pitchFamily="34" charset="0"/>
                </a:rPr>
                <a:t>malé kmity</a:t>
              </a:r>
            </a:p>
          </p:txBody>
        </p:sp>
        <p:sp>
          <p:nvSpPr>
            <p:cNvPr id="12322" name="TextovéPole 34"/>
            <p:cNvSpPr txBox="1">
              <a:spLocks noChangeArrowheads="1"/>
            </p:cNvSpPr>
            <p:nvPr/>
          </p:nvSpPr>
          <p:spPr bwMode="auto">
            <a:xfrm>
              <a:off x="2664106" y="2791466"/>
              <a:ext cx="206993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>
                  <a:latin typeface="Trebuchet MS" pitchFamily="34" charset="0"/>
                </a:rPr>
                <a:t>tady vládne chaos</a:t>
              </a:r>
            </a:p>
          </p:txBody>
        </p:sp>
        <p:sp>
          <p:nvSpPr>
            <p:cNvPr id="12323" name="TextovéPole 36"/>
            <p:cNvSpPr txBox="1">
              <a:spLocks noChangeArrowheads="1"/>
            </p:cNvSpPr>
            <p:nvPr/>
          </p:nvSpPr>
          <p:spPr bwMode="auto">
            <a:xfrm>
              <a:off x="4421683" y="1918335"/>
              <a:ext cx="194942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>
                  <a:latin typeface="Trebuchet MS" pitchFamily="34" charset="0"/>
                </a:rPr>
                <a:t>prosazují se rotace</a:t>
              </a:r>
            </a:p>
          </p:txBody>
        </p:sp>
      </p:grpSp>
      <p:pic>
        <p:nvPicPr>
          <p:cNvPr id="12298" name="Picture 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013" y="4271963"/>
            <a:ext cx="222250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</p:pic>
      <p:pic>
        <p:nvPicPr>
          <p:cNvPr id="12299" name="Picture 1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925" y="5557838"/>
            <a:ext cx="2476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</p:pic>
      <p:grpSp>
        <p:nvGrpSpPr>
          <p:cNvPr id="12300" name="Skupina 3"/>
          <p:cNvGrpSpPr>
            <a:grpSpLocks/>
          </p:cNvGrpSpPr>
          <p:nvPr/>
        </p:nvGrpSpPr>
        <p:grpSpPr bwMode="auto">
          <a:xfrm>
            <a:off x="617538" y="2255838"/>
            <a:ext cx="1978025" cy="2995612"/>
            <a:chOff x="616781" y="1888823"/>
            <a:chExt cx="1978651" cy="2995901"/>
          </a:xfrm>
        </p:grpSpPr>
        <p:pic>
          <p:nvPicPr>
            <p:cNvPr id="12307" name="Picture 12" descr="Graph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237" y="3359136"/>
              <a:ext cx="1525587" cy="152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8" name="Picture 35" descr="C:\Users\Pavel\Desktop\Graph E=1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781" y="2141888"/>
              <a:ext cx="1714500" cy="137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9" name="Picture 1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202" y="2025683"/>
              <a:ext cx="220980" cy="232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 type="none" w="sm" len="sm"/>
                  <a:tailEnd type="none" w="lg" len="med"/>
                </a14:hiddenLine>
              </a:ext>
            </a:extLst>
          </p:spPr>
        </p:pic>
        <p:pic>
          <p:nvPicPr>
            <p:cNvPr id="12310" name="Picture 1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782" y="3312024"/>
              <a:ext cx="247650" cy="171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 type="none" w="sm" len="sm"/>
                  <a:tailEnd type="none" w="lg" len="med"/>
                </a14:hiddenLine>
              </a:ext>
            </a:extLst>
          </p:spPr>
        </p:pic>
        <p:sp>
          <p:nvSpPr>
            <p:cNvPr id="12311" name="Text Box 18"/>
            <p:cNvSpPr txBox="1">
              <a:spLocks noChangeArrowheads="1"/>
            </p:cNvSpPr>
            <p:nvPr/>
          </p:nvSpPr>
          <p:spPr bwMode="auto">
            <a:xfrm>
              <a:off x="1064000" y="1888823"/>
              <a:ext cx="985837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1600">
                  <a:latin typeface="Trebuchet MS" pitchFamily="34" charset="0"/>
                </a:rPr>
                <a:t>(a) </a:t>
              </a:r>
              <a:r>
                <a:rPr lang="en-US" altLang="cs-CZ" sz="1600" i="1">
                  <a:latin typeface="Trebuchet MS" pitchFamily="34" charset="0"/>
                </a:rPr>
                <a:t>E</a:t>
              </a:r>
              <a:r>
                <a:rPr lang="en-US" altLang="cs-CZ" sz="1600">
                  <a:latin typeface="Trebuchet MS" pitchFamily="34" charset="0"/>
                </a:rPr>
                <a:t> = 1</a:t>
              </a:r>
              <a:endParaRPr lang="cs-CZ" altLang="cs-CZ" sz="1600">
                <a:latin typeface="Trebuchet MS" pitchFamily="34" charset="0"/>
              </a:endParaRPr>
            </a:p>
          </p:txBody>
        </p:sp>
      </p:grpSp>
      <p:grpSp>
        <p:nvGrpSpPr>
          <p:cNvPr id="12301" name="Skupina 4"/>
          <p:cNvGrpSpPr>
            <a:grpSpLocks/>
          </p:cNvGrpSpPr>
          <p:nvPr/>
        </p:nvGrpSpPr>
        <p:grpSpPr bwMode="auto">
          <a:xfrm>
            <a:off x="6680200" y="2255838"/>
            <a:ext cx="1963738" cy="2995612"/>
            <a:chOff x="6679770" y="1888823"/>
            <a:chExt cx="1963738" cy="2995901"/>
          </a:xfrm>
        </p:grpSpPr>
        <p:pic>
          <p:nvPicPr>
            <p:cNvPr id="12302" name="Picture 5" descr="C:\Users\Pavel\Desktop\7.gif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2309" y="3455974"/>
              <a:ext cx="1428750" cy="1428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3" name="Picture 37" descr="C:\Users\Pavel\Desktop\Graph E=14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9770" y="2141888"/>
              <a:ext cx="1716088" cy="137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4" name="Picture 1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1819" y="2025683"/>
              <a:ext cx="220980" cy="232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 type="none" w="sm" len="sm"/>
                  <a:tailEnd type="none" w="lg" len="med"/>
                </a14:hiddenLine>
              </a:ext>
            </a:extLst>
          </p:spPr>
        </p:pic>
        <p:pic>
          <p:nvPicPr>
            <p:cNvPr id="12305" name="Picture 1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5858" y="3306835"/>
              <a:ext cx="247650" cy="171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 type="none" w="sm" len="sm"/>
                  <a:tailEnd type="none" w="lg" len="med"/>
                </a14:hiddenLine>
              </a:ext>
            </a:extLst>
          </p:spPr>
        </p:pic>
        <p:sp>
          <p:nvSpPr>
            <p:cNvPr id="12306" name="Text Box 20"/>
            <p:cNvSpPr txBox="1">
              <a:spLocks noChangeArrowheads="1"/>
            </p:cNvSpPr>
            <p:nvPr/>
          </p:nvSpPr>
          <p:spPr bwMode="auto">
            <a:xfrm>
              <a:off x="7079797" y="1888823"/>
              <a:ext cx="1101725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1600">
                  <a:latin typeface="Trebuchet MS" pitchFamily="34" charset="0"/>
                </a:rPr>
                <a:t>(c) </a:t>
              </a:r>
              <a:r>
                <a:rPr lang="en-US" altLang="cs-CZ" sz="1600" i="1">
                  <a:latin typeface="Trebuchet MS" pitchFamily="34" charset="0"/>
                </a:rPr>
                <a:t>E</a:t>
              </a:r>
              <a:r>
                <a:rPr lang="en-US" altLang="cs-CZ" sz="1600">
                  <a:latin typeface="Trebuchet MS" pitchFamily="34" charset="0"/>
                </a:rPr>
                <a:t> = 14</a:t>
              </a:r>
              <a:endParaRPr lang="cs-CZ" altLang="cs-CZ" sz="1600">
                <a:latin typeface="Trebuchet MS" pitchFamily="34" charset="0"/>
              </a:endParaRPr>
            </a:p>
          </p:txBody>
        </p:sp>
      </p:grpSp>
      <p:cxnSp>
        <p:nvCxnSpPr>
          <p:cNvPr id="40" name="Přímá spojnice 39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Přímá spojnice 40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4839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755576" y="332656"/>
            <a:ext cx="7416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cs-CZ" sz="2400" smtClean="0">
                <a:solidFill>
                  <a:srgbClr val="0000B4"/>
                </a:solidFill>
                <a:latin typeface="Trebuchet MS" pitchFamily="34" charset="0"/>
              </a:rPr>
              <a:t>Co si odnášíme z hodin fyziky: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3642621" y="1155524"/>
            <a:ext cx="4394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Trebuchet MS" pitchFamily="34" charset="0"/>
              </a:rPr>
              <a:t>a většinou předepsaný vzorečkem:</a:t>
            </a:r>
            <a:endParaRPr lang="en-GB" dirty="0">
              <a:latin typeface="Trebuchet MS" pitchFamily="34" charset="0"/>
            </a:endParaRPr>
          </a:p>
        </p:txBody>
      </p:sp>
      <p:cxnSp>
        <p:nvCxnSpPr>
          <p:cNvPr id="19" name="Přímá spojnice 18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ovéPole 1"/>
          <p:cNvSpPr txBox="1"/>
          <p:nvPr/>
        </p:nvSpPr>
        <p:spPr>
          <a:xfrm>
            <a:off x="755576" y="1135930"/>
            <a:ext cx="1073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mtClean="0">
                <a:latin typeface="Trebuchet MS" panose="020B0603020202020204" pitchFamily="34" charset="0"/>
              </a:rPr>
              <a:t>Pohyb je</a:t>
            </a:r>
            <a:endParaRPr lang="cs-CZ">
              <a:latin typeface="Trebuchet MS" panose="020B0603020202020204" pitchFamily="34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2064861" y="820459"/>
            <a:ext cx="1511461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cs-CZ">
                <a:latin typeface="Trebuchet MS" pitchFamily="34" charset="0"/>
              </a:rPr>
              <a:t>pravidelný</a:t>
            </a:r>
          </a:p>
          <a:p>
            <a:pPr>
              <a:spcAft>
                <a:spcPts val="300"/>
              </a:spcAft>
            </a:pPr>
            <a:r>
              <a:rPr lang="cs-CZ">
                <a:latin typeface="Trebuchet MS" pitchFamily="34" charset="0"/>
              </a:rPr>
              <a:t>periodický</a:t>
            </a:r>
          </a:p>
          <a:p>
            <a:pPr>
              <a:spcAft>
                <a:spcPts val="300"/>
              </a:spcAft>
            </a:pPr>
            <a:r>
              <a:rPr lang="cs-CZ">
                <a:latin typeface="Trebuchet MS" pitchFamily="34" charset="0"/>
              </a:rPr>
              <a:t>uspořádaný</a:t>
            </a:r>
            <a:endParaRPr lang="en-GB">
              <a:latin typeface="Trebuchet MS" pitchFamily="34" charset="0"/>
            </a:endParaRPr>
          </a:p>
        </p:txBody>
      </p:sp>
      <p:grpSp>
        <p:nvGrpSpPr>
          <p:cNvPr id="45" name="Skupina 44"/>
          <p:cNvGrpSpPr/>
          <p:nvPr/>
        </p:nvGrpSpPr>
        <p:grpSpPr>
          <a:xfrm>
            <a:off x="3100830" y="1923458"/>
            <a:ext cx="2977602" cy="2287800"/>
            <a:chOff x="2888798" y="2029474"/>
            <a:chExt cx="2977602" cy="2287800"/>
          </a:xfrm>
        </p:grpSpPr>
        <p:sp>
          <p:nvSpPr>
            <p:cNvPr id="43" name="Obdélník 42"/>
            <p:cNvSpPr/>
            <p:nvPr/>
          </p:nvSpPr>
          <p:spPr>
            <a:xfrm>
              <a:off x="2888798" y="2029474"/>
              <a:ext cx="2886282" cy="22878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B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grpSp>
          <p:nvGrpSpPr>
            <p:cNvPr id="10" name="Skupina 9"/>
            <p:cNvGrpSpPr/>
            <p:nvPr/>
          </p:nvGrpSpPr>
          <p:grpSpPr>
            <a:xfrm>
              <a:off x="2929243" y="2182954"/>
              <a:ext cx="2583436" cy="2071396"/>
              <a:chOff x="3493145" y="2164702"/>
              <a:chExt cx="2583436" cy="2071396"/>
            </a:xfrm>
          </p:grpSpPr>
          <p:pic>
            <p:nvPicPr>
              <p:cNvPr id="22532" name="Picture 4" descr="https://upload.wikimedia.org/wikipedia/commons/thumb/e/ea/Simple_Harmonic_Motion_Orbit.gif/300px-Simple_Harmonic_Motion_Orbit.gif"/>
              <p:cNvPicPr>
                <a:picLocks noChangeAspect="1" noChangeArrowheads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3145" y="2238240"/>
                <a:ext cx="2583436" cy="19978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Obdélník 8"/>
              <p:cNvSpPr/>
              <p:nvPr/>
            </p:nvSpPr>
            <p:spPr>
              <a:xfrm>
                <a:off x="3500592" y="2164702"/>
                <a:ext cx="2509954" cy="2474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Obdélník 11"/>
              <p:cNvSpPr/>
              <p:nvPr/>
            </p:nvSpPr>
            <p:spPr>
              <a:xfrm>
                <a:off x="5219308" y="3227924"/>
                <a:ext cx="177283" cy="49974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Obdélník 12"/>
              <p:cNvSpPr/>
              <p:nvPr/>
            </p:nvSpPr>
            <p:spPr>
              <a:xfrm flipH="1">
                <a:off x="5566644" y="4042816"/>
                <a:ext cx="326571" cy="19328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1" name="TextovéPole 10"/>
            <p:cNvSpPr txBox="1"/>
            <p:nvPr/>
          </p:nvSpPr>
          <p:spPr>
            <a:xfrm>
              <a:off x="4553477" y="2411778"/>
              <a:ext cx="95172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1200" smtClean="0">
                  <a:latin typeface="Trebuchet MS" pitchFamily="34" charset="0"/>
                </a:rPr>
                <a:t>poloha</a:t>
              </a:r>
              <a:endParaRPr lang="en-GB" sz="1200">
                <a:latin typeface="Trebuchet MS" pitchFamily="34" charset="0"/>
              </a:endParaRPr>
            </a:p>
          </p:txBody>
        </p:sp>
        <p:sp>
          <p:nvSpPr>
            <p:cNvPr id="16" name="TextovéPole 15"/>
            <p:cNvSpPr txBox="1"/>
            <p:nvPr/>
          </p:nvSpPr>
          <p:spPr>
            <a:xfrm>
              <a:off x="4914678" y="3982480"/>
              <a:ext cx="95172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1200" smtClean="0">
                  <a:latin typeface="Trebuchet MS" panose="020B0603020202020204" pitchFamily="34" charset="0"/>
                </a:rPr>
                <a:t>rychlost</a:t>
              </a:r>
              <a:endParaRPr lang="en-GB" sz="1200">
                <a:latin typeface="Trebuchet MS" panose="020B0603020202020204" pitchFamily="34" charset="0"/>
              </a:endParaRPr>
            </a:p>
          </p:txBody>
        </p:sp>
        <p:pic>
          <p:nvPicPr>
            <p:cNvPr id="22533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2161" y="2636019"/>
              <a:ext cx="1328772" cy="2545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ovéPole 3"/>
            <p:cNvSpPr txBox="1"/>
            <p:nvPr/>
          </p:nvSpPr>
          <p:spPr>
            <a:xfrm>
              <a:off x="3487878" y="2066747"/>
              <a:ext cx="1832872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1600" smtClean="0">
                  <a:solidFill>
                    <a:srgbClr val="0000B4"/>
                  </a:solidFill>
                  <a:latin typeface="Trebuchet MS" panose="020B0603020202020204" pitchFamily="34" charset="0"/>
                </a:rPr>
                <a:t>těleso na pružině</a:t>
              </a:r>
              <a:endParaRPr lang="cs-CZ" sz="1600">
                <a:solidFill>
                  <a:srgbClr val="0000B4"/>
                </a:solidFill>
                <a:latin typeface="Trebuchet MS" panose="020B0603020202020204" pitchFamily="34" charset="0"/>
              </a:endParaRPr>
            </a:p>
          </p:txBody>
        </p:sp>
      </p:grpSp>
      <p:grpSp>
        <p:nvGrpSpPr>
          <p:cNvPr id="42" name="Skupina 41"/>
          <p:cNvGrpSpPr/>
          <p:nvPr/>
        </p:nvGrpSpPr>
        <p:grpSpPr>
          <a:xfrm>
            <a:off x="799861" y="1931166"/>
            <a:ext cx="2162512" cy="2280092"/>
            <a:chOff x="587829" y="2037182"/>
            <a:chExt cx="2162512" cy="2280092"/>
          </a:xfrm>
        </p:grpSpPr>
        <p:sp>
          <p:nvSpPr>
            <p:cNvPr id="37" name="Obdélník 36"/>
            <p:cNvSpPr/>
            <p:nvPr/>
          </p:nvSpPr>
          <p:spPr>
            <a:xfrm>
              <a:off x="587829" y="2037182"/>
              <a:ext cx="2162512" cy="228009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B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grpSp>
          <p:nvGrpSpPr>
            <p:cNvPr id="34" name="Skupina 33"/>
            <p:cNvGrpSpPr/>
            <p:nvPr/>
          </p:nvGrpSpPr>
          <p:grpSpPr>
            <a:xfrm>
              <a:off x="748771" y="2571058"/>
              <a:ext cx="1707046" cy="1184513"/>
              <a:chOff x="748771" y="2571058"/>
              <a:chExt cx="1707046" cy="1184513"/>
            </a:xfrm>
          </p:grpSpPr>
          <p:pic>
            <p:nvPicPr>
              <p:cNvPr id="1026" name="Picture 2" descr="https://pixabay.com/static/uploads/photo/2012/02/29/16/08/rock-19421_640.jpg?attachment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8771" y="3169520"/>
                <a:ext cx="615258" cy="4076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28" name="Přímá spojnice se šipkou 27"/>
              <p:cNvCxnSpPr/>
              <p:nvPr/>
            </p:nvCxnSpPr>
            <p:spPr>
              <a:xfrm flipV="1">
                <a:off x="1049869" y="2571058"/>
                <a:ext cx="426233" cy="795736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Volný tvar 25"/>
              <p:cNvSpPr/>
              <p:nvPr/>
            </p:nvSpPr>
            <p:spPr>
              <a:xfrm>
                <a:off x="1058091" y="2703648"/>
                <a:ext cx="1397726" cy="1051923"/>
              </a:xfrm>
              <a:custGeom>
                <a:avLst/>
                <a:gdLst>
                  <a:gd name="connsiteX0" fmla="*/ 0 w 862149"/>
                  <a:gd name="connsiteY0" fmla="*/ 679632 h 1051923"/>
                  <a:gd name="connsiteX1" fmla="*/ 378823 w 862149"/>
                  <a:gd name="connsiteY1" fmla="*/ 6895 h 1051923"/>
                  <a:gd name="connsiteX2" fmla="*/ 862149 w 862149"/>
                  <a:gd name="connsiteY2" fmla="*/ 1051923 h 1051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62149" h="1051923">
                    <a:moveTo>
                      <a:pt x="0" y="679632"/>
                    </a:moveTo>
                    <a:cubicBezTo>
                      <a:pt x="117566" y="312239"/>
                      <a:pt x="235132" y="-55154"/>
                      <a:pt x="378823" y="6895"/>
                    </a:cubicBezTo>
                    <a:cubicBezTo>
                      <a:pt x="522515" y="68943"/>
                      <a:pt x="692332" y="560433"/>
                      <a:pt x="862149" y="1051923"/>
                    </a:cubicBezTo>
                  </a:path>
                </a:pathLst>
              </a:custGeom>
              <a:noFill/>
              <a:ln>
                <a:prstDash val="sysDash"/>
                <a:tailEnd type="none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35" name="TextovéPole 34"/>
            <p:cNvSpPr txBox="1"/>
            <p:nvPr/>
          </p:nvSpPr>
          <p:spPr>
            <a:xfrm>
              <a:off x="815258" y="2083477"/>
              <a:ext cx="17070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smtClean="0">
                  <a:solidFill>
                    <a:srgbClr val="0000B4"/>
                  </a:solidFill>
                  <a:latin typeface="Trebuchet MS" panose="020B0603020202020204" pitchFamily="34" charset="0"/>
                </a:rPr>
                <a:t>vržený kámen</a:t>
              </a:r>
              <a:endParaRPr lang="cs-CZ" sz="1600">
                <a:solidFill>
                  <a:srgbClr val="0000B4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36" name="TextovéPole 35"/>
            <p:cNvSpPr txBox="1"/>
            <p:nvPr/>
          </p:nvSpPr>
          <p:spPr>
            <a:xfrm>
              <a:off x="1110344" y="3746607"/>
              <a:ext cx="111687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500" smtClean="0">
                  <a:latin typeface="Trebuchet MS" panose="020B0603020202020204" pitchFamily="34" charset="0"/>
                </a:rPr>
                <a:t>parabola</a:t>
              </a:r>
              <a:endParaRPr lang="cs-CZ" sz="1500">
                <a:latin typeface="Trebuchet MS" panose="020B0603020202020204" pitchFamily="34" charset="0"/>
              </a:endParaRPr>
            </a:p>
          </p:txBody>
        </p:sp>
      </p:grpSp>
      <p:grpSp>
        <p:nvGrpSpPr>
          <p:cNvPr id="47" name="Skupina 46"/>
          <p:cNvGrpSpPr/>
          <p:nvPr/>
        </p:nvGrpSpPr>
        <p:grpSpPr>
          <a:xfrm>
            <a:off x="5694268" y="1931166"/>
            <a:ext cx="2924635" cy="3025433"/>
            <a:chOff x="5482236" y="2037182"/>
            <a:chExt cx="2924635" cy="3025433"/>
          </a:xfrm>
        </p:grpSpPr>
        <p:sp>
          <p:nvSpPr>
            <p:cNvPr id="44" name="Obdélník 43"/>
            <p:cNvSpPr/>
            <p:nvPr/>
          </p:nvSpPr>
          <p:spPr>
            <a:xfrm>
              <a:off x="5917096" y="2037182"/>
              <a:ext cx="2489775" cy="228009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B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24" name="Picture 10" descr="Animac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2236" y="2191790"/>
              <a:ext cx="2734011" cy="2870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ovéPole 38"/>
            <p:cNvSpPr txBox="1"/>
            <p:nvPr/>
          </p:nvSpPr>
          <p:spPr>
            <a:xfrm>
              <a:off x="6055270" y="2069023"/>
              <a:ext cx="22637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smtClean="0">
                  <a:solidFill>
                    <a:srgbClr val="0000B4"/>
                  </a:solidFill>
                  <a:latin typeface="Trebuchet MS" panose="020B0603020202020204" pitchFamily="34" charset="0"/>
                </a:rPr>
                <a:t>pohyb nebeských těles</a:t>
              </a:r>
              <a:endParaRPr lang="cs-CZ" sz="1600">
                <a:solidFill>
                  <a:srgbClr val="0000B4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40" name="TextovéPole 39"/>
            <p:cNvSpPr txBox="1"/>
            <p:nvPr/>
          </p:nvSpPr>
          <p:spPr>
            <a:xfrm>
              <a:off x="5917097" y="3771741"/>
              <a:ext cx="24897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400" smtClean="0">
                  <a:latin typeface="Trebuchet MS" panose="020B0603020202020204" pitchFamily="34" charset="0"/>
                </a:rPr>
                <a:t>obíhání po elipse kolem společného hmotného středu</a:t>
              </a:r>
              <a:endParaRPr lang="cs-CZ" sz="1400">
                <a:latin typeface="Trebuchet MS" panose="020B0603020202020204" pitchFamily="34" charset="0"/>
              </a:endParaRPr>
            </a:p>
          </p:txBody>
        </p:sp>
      </p:grpSp>
      <p:sp>
        <p:nvSpPr>
          <p:cNvPr id="15" name="TextovéPole 14"/>
          <p:cNvSpPr txBox="1"/>
          <p:nvPr/>
        </p:nvSpPr>
        <p:spPr>
          <a:xfrm>
            <a:off x="1105671" y="4987464"/>
            <a:ext cx="73329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cs-CZ" sz="2000" dirty="0" smtClean="0">
                <a:latin typeface="Trebuchet MS" panose="020B0603020202020204" pitchFamily="34" charset="0"/>
              </a:rPr>
              <a:t>Známe-li </a:t>
            </a:r>
            <a:r>
              <a:rPr lang="cs-CZ" sz="2000" b="1" dirty="0" smtClean="0">
                <a:latin typeface="Trebuchet MS" panose="020B0603020202020204" pitchFamily="34" charset="0"/>
              </a:rPr>
              <a:t>přesně</a:t>
            </a:r>
            <a:r>
              <a:rPr lang="cs-CZ" sz="2000" dirty="0" smtClean="0">
                <a:latin typeface="Trebuchet MS" panose="020B0603020202020204" pitchFamily="34" charset="0"/>
              </a:rPr>
              <a:t> stav našeho systému, pohybové rovnice nám umožňují určit jeho </a:t>
            </a:r>
            <a:r>
              <a:rPr lang="cs-CZ" sz="2000" b="1" dirty="0" smtClean="0">
                <a:latin typeface="Trebuchet MS" panose="020B0603020202020204" pitchFamily="34" charset="0"/>
              </a:rPr>
              <a:t>přesnou</a:t>
            </a:r>
            <a:r>
              <a:rPr lang="cs-CZ" sz="2000" dirty="0" smtClean="0">
                <a:latin typeface="Trebuchet MS" panose="020B0603020202020204" pitchFamily="34" charset="0"/>
              </a:rPr>
              <a:t> budoucnost (ale i minulost).</a:t>
            </a:r>
            <a:endParaRPr lang="cs-CZ" sz="20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575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ál 17"/>
          <p:cNvSpPr/>
          <p:nvPr/>
        </p:nvSpPr>
        <p:spPr>
          <a:xfrm>
            <a:off x="3976107" y="1140813"/>
            <a:ext cx="243187" cy="51536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4" name="Přímá spojnice 3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nice 4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739998" y="332655"/>
            <a:ext cx="808047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cs-CZ" sz="3200" u="sng" smtClean="0">
                <a:solidFill>
                  <a:srgbClr val="0000B4"/>
                </a:solidFill>
                <a:latin typeface="Trebuchet MS" pitchFamily="34" charset="0"/>
              </a:rPr>
              <a:t>Logistické zobrazení</a:t>
            </a:r>
            <a:endParaRPr lang="cs-CZ" sz="2400" smtClean="0">
              <a:solidFill>
                <a:srgbClr val="0000B4"/>
              </a:solidFill>
              <a:latin typeface="Trebuchet MS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ovéPole 6"/>
              <p:cNvSpPr txBox="1"/>
              <p:nvPr/>
            </p:nvSpPr>
            <p:spPr>
              <a:xfrm>
                <a:off x="2422589" y="1075145"/>
                <a:ext cx="3980705" cy="6155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sz="3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cs-CZ" sz="3400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cs-CZ" sz="3400" b="0" i="1" smtClean="0">
                              <a:latin typeface="Cambria Math"/>
                            </a:rPr>
                            <m:t>𝑛</m:t>
                          </m:r>
                          <m:r>
                            <a:rPr lang="en-US" sz="3400" b="0" i="1" smtClean="0">
                              <a:latin typeface="Cambria Math"/>
                            </a:rPr>
                            <m:t>+1</m:t>
                          </m:r>
                        </m:sub>
                      </m:sSub>
                      <m:r>
                        <a:rPr lang="cs-CZ" sz="3400" b="0" i="1" smtClean="0">
                          <a:latin typeface="Cambria Math"/>
                        </a:rPr>
                        <m:t>=</m:t>
                      </m:r>
                      <m:r>
                        <a:rPr lang="cs-CZ" sz="3400" b="0" i="1" smtClean="0">
                          <a:latin typeface="Cambria Math"/>
                        </a:rPr>
                        <m:t>𝑟</m:t>
                      </m:r>
                      <m:sSub>
                        <m:sSubPr>
                          <m:ctrlPr>
                            <a:rPr lang="cs-CZ" sz="3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cs-CZ" sz="3400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cs-CZ" sz="3400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sz="3400" b="0" i="1" smtClean="0">
                          <a:latin typeface="Cambria Math"/>
                        </a:rPr>
                        <m:t>(1−</m:t>
                      </m:r>
                      <m:sSub>
                        <m:sSubPr>
                          <m:ctrlPr>
                            <a:rPr lang="en-US" sz="3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400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sz="3400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sz="3400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cs-CZ" sz="3400"/>
              </a:p>
            </p:txBody>
          </p:sp>
        </mc:Choice>
        <mc:Fallback xmlns="">
          <p:sp>
            <p:nvSpPr>
              <p:cNvPr id="7" name="TextovéPol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2589" y="1075145"/>
                <a:ext cx="3980705" cy="615553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ovéPole 8"/>
          <p:cNvSpPr txBox="1"/>
          <p:nvPr/>
        </p:nvSpPr>
        <p:spPr>
          <a:xfrm>
            <a:off x="4176414" y="6496881"/>
            <a:ext cx="48717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latin typeface="Trebuchet MS" panose="020B0603020202020204" pitchFamily="34" charset="0"/>
                <a:hlinkClick r:id="rId4"/>
              </a:rPr>
              <a:t>https://www.wolframalpha.com/input/?i=logistic+system</a:t>
            </a:r>
            <a:endParaRPr lang="cs-CZ" sz="1400" dirty="0">
              <a:latin typeface="Trebuchet MS" panose="020B0603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879556" y="2485284"/>
            <a:ext cx="2523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mtClean="0">
                <a:latin typeface="Trebuchet MS" panose="020B0603020202020204" pitchFamily="34" charset="0"/>
              </a:rPr>
              <a:t>populace (v roce </a:t>
            </a:r>
            <a:r>
              <a:rPr lang="cs-CZ" i="1" smtClean="0">
                <a:latin typeface="Trebuchet MS" panose="020B0603020202020204" pitchFamily="34" charset="0"/>
              </a:rPr>
              <a:t>n</a:t>
            </a:r>
            <a:r>
              <a:rPr lang="cs-CZ" smtClean="0">
                <a:latin typeface="Trebuchet MS" panose="020B0603020202020204" pitchFamily="34" charset="0"/>
              </a:rPr>
              <a:t>+1)</a:t>
            </a:r>
            <a:endParaRPr lang="cs-CZ">
              <a:latin typeface="Trebuchet MS" panose="020B0603020202020204" pitchFamily="34" charset="0"/>
            </a:endParaRPr>
          </a:p>
        </p:txBody>
      </p:sp>
      <p:sp>
        <p:nvSpPr>
          <p:cNvPr id="16" name="Čárový popisek 1 (se zvýrazněním) 15"/>
          <p:cNvSpPr/>
          <p:nvPr/>
        </p:nvSpPr>
        <p:spPr>
          <a:xfrm>
            <a:off x="2542894" y="1671260"/>
            <a:ext cx="877226" cy="45719"/>
          </a:xfrm>
          <a:prstGeom prst="accentCallout1">
            <a:avLst>
              <a:gd name="adj1" fmla="val 94941"/>
              <a:gd name="adj2" fmla="val 49246"/>
              <a:gd name="adj3" fmla="val 1864920"/>
              <a:gd name="adj4" fmla="val -39326"/>
            </a:avLst>
          </a:prstGeom>
          <a:solidFill>
            <a:srgbClr val="0000B4"/>
          </a:solidFill>
          <a:ln>
            <a:solidFill>
              <a:srgbClr val="0000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1" name="Přímá spojnice 20"/>
          <p:cNvCxnSpPr/>
          <p:nvPr/>
        </p:nvCxnSpPr>
        <p:spPr>
          <a:xfrm>
            <a:off x="4080282" y="1576251"/>
            <a:ext cx="514164" cy="1849776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ovéPole 21"/>
          <p:cNvSpPr txBox="1"/>
          <p:nvPr/>
        </p:nvSpPr>
        <p:spPr>
          <a:xfrm>
            <a:off x="3695672" y="3426027"/>
            <a:ext cx="1832383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Trebuchet MS" panose="020B0603020202020204" pitchFamily="34" charset="0"/>
              </a:rPr>
              <a:t>parametr růstu</a:t>
            </a:r>
            <a:endParaRPr lang="cs-CZ" dirty="0">
              <a:latin typeface="Trebuchet MS" panose="020B0603020202020204" pitchFamily="34" charset="0"/>
            </a:endParaRPr>
          </a:p>
        </p:txBody>
      </p:sp>
      <p:sp>
        <p:nvSpPr>
          <p:cNvPr id="23" name="Obdélník 22"/>
          <p:cNvSpPr/>
          <p:nvPr/>
        </p:nvSpPr>
        <p:spPr>
          <a:xfrm>
            <a:off x="4703948" y="1029524"/>
            <a:ext cx="1612255" cy="7416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26" name="Skupina 25"/>
          <p:cNvGrpSpPr/>
          <p:nvPr/>
        </p:nvGrpSpPr>
        <p:grpSpPr>
          <a:xfrm>
            <a:off x="4719270" y="1671562"/>
            <a:ext cx="3305722" cy="1967156"/>
            <a:chOff x="4719270" y="1671562"/>
            <a:chExt cx="3305722" cy="1967156"/>
          </a:xfrm>
        </p:grpSpPr>
        <p:sp>
          <p:nvSpPr>
            <p:cNvPr id="25" name="Čárový popisek 1 (se zvýrazněním) 24"/>
            <p:cNvSpPr/>
            <p:nvPr/>
          </p:nvSpPr>
          <p:spPr>
            <a:xfrm>
              <a:off x="4719270" y="1671562"/>
              <a:ext cx="1544679" cy="45719"/>
            </a:xfrm>
            <a:prstGeom prst="accentCallout1">
              <a:avLst>
                <a:gd name="adj1" fmla="val 94941"/>
                <a:gd name="adj2" fmla="val 49246"/>
                <a:gd name="adj3" fmla="val 3026853"/>
                <a:gd name="adj4" fmla="val 133789"/>
              </a:avLst>
            </a:prstGeom>
            <a:solidFill>
              <a:srgbClr val="0000B4"/>
            </a:solidFill>
            <a:ln>
              <a:solidFill>
                <a:srgbClr val="0000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4" name="TextovéPole 23"/>
            <p:cNvSpPr txBox="1"/>
            <p:nvPr/>
          </p:nvSpPr>
          <p:spPr>
            <a:xfrm>
              <a:off x="5704750" y="2992387"/>
              <a:ext cx="23202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mtClean="0">
                  <a:latin typeface="Trebuchet MS" panose="020B0603020202020204" pitchFamily="34" charset="0"/>
                </a:rPr>
                <a:t>vymírání důsledkem přemnožení</a:t>
              </a:r>
              <a:endParaRPr lang="cs-CZ">
                <a:latin typeface="Trebuchet MS" panose="020B0603020202020204" pitchFamily="34" charset="0"/>
              </a:endParaRPr>
            </a:p>
          </p:txBody>
        </p:sp>
      </p:grpSp>
      <p:pic>
        <p:nvPicPr>
          <p:cNvPr id="2052" name="Picture 4" descr="http://mathforum.org/mathimages/imgUpload/Fish1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38" y="3442871"/>
            <a:ext cx="2884887" cy="2884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471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7/7d/LogisticMap_BifurcationDiagra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00" y="1467733"/>
            <a:ext cx="6984275" cy="4941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Přímá spojnice 3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nice 4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739998" y="332655"/>
            <a:ext cx="808047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cs-CZ" sz="3200" u="sng" smtClean="0">
                <a:solidFill>
                  <a:srgbClr val="0000B4"/>
                </a:solidFill>
                <a:latin typeface="Trebuchet MS" pitchFamily="34" charset="0"/>
              </a:rPr>
              <a:t>Logistické zobrazení</a:t>
            </a:r>
            <a:endParaRPr lang="cs-CZ" sz="2400" smtClean="0">
              <a:solidFill>
                <a:srgbClr val="0000B4"/>
              </a:solidFill>
              <a:latin typeface="Trebuchet MS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4176414" y="6496881"/>
            <a:ext cx="48717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smtClean="0">
                <a:latin typeface="Trebuchet MS" panose="020B0603020202020204" pitchFamily="34" charset="0"/>
                <a:hlinkClick r:id="rId4"/>
              </a:rPr>
              <a:t>https://www.wolframalpha.com/input/?i=logistic+system</a:t>
            </a:r>
            <a:endParaRPr lang="cs-CZ" sz="1400">
              <a:latin typeface="Trebuchet MS" panose="020B0603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ovéPole 7"/>
              <p:cNvSpPr txBox="1"/>
              <p:nvPr/>
            </p:nvSpPr>
            <p:spPr>
              <a:xfrm>
                <a:off x="1901889" y="1075145"/>
                <a:ext cx="3980705" cy="6155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sz="3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cs-CZ" sz="3400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cs-CZ" sz="3400" b="0" i="1" smtClean="0">
                              <a:latin typeface="Cambria Math"/>
                            </a:rPr>
                            <m:t>𝑛</m:t>
                          </m:r>
                          <m:r>
                            <a:rPr lang="en-US" sz="3400" b="0" i="1" smtClean="0">
                              <a:latin typeface="Cambria Math"/>
                            </a:rPr>
                            <m:t>+1</m:t>
                          </m:r>
                        </m:sub>
                      </m:sSub>
                      <m:r>
                        <a:rPr lang="cs-CZ" sz="3400" b="0" i="1" smtClean="0">
                          <a:latin typeface="Cambria Math"/>
                        </a:rPr>
                        <m:t>=</m:t>
                      </m:r>
                      <m:r>
                        <a:rPr lang="cs-CZ" sz="3400" b="0" i="1" smtClean="0">
                          <a:latin typeface="Cambria Math"/>
                        </a:rPr>
                        <m:t>𝑟</m:t>
                      </m:r>
                      <m:sSub>
                        <m:sSubPr>
                          <m:ctrlPr>
                            <a:rPr lang="cs-CZ" sz="3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cs-CZ" sz="3400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cs-CZ" sz="3400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sz="3400" b="0" i="1" smtClean="0">
                          <a:latin typeface="Cambria Math"/>
                        </a:rPr>
                        <m:t>(1−</m:t>
                      </m:r>
                      <m:sSub>
                        <m:sSubPr>
                          <m:ctrlPr>
                            <a:rPr lang="en-US" sz="3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400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sz="3400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sz="3400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cs-CZ" sz="3400"/>
              </a:p>
            </p:txBody>
          </p:sp>
        </mc:Choice>
        <mc:Fallback xmlns="">
          <p:sp>
            <p:nvSpPr>
              <p:cNvPr id="8" name="TextovéPol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1889" y="1075145"/>
                <a:ext cx="3980705" cy="615553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ovéPole 1"/>
          <p:cNvSpPr txBox="1"/>
          <p:nvPr/>
        </p:nvSpPr>
        <p:spPr>
          <a:xfrm>
            <a:off x="1788675" y="3203125"/>
            <a:ext cx="10189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 smtClean="0">
                <a:latin typeface="Trebuchet MS" panose="020B0603020202020204" pitchFamily="34" charset="0"/>
              </a:rPr>
              <a:t>atraktor</a:t>
            </a:r>
            <a:endParaRPr lang="cs-CZ" sz="1600" dirty="0">
              <a:latin typeface="Trebuchet MS" panose="020B0603020202020204" pitchFamily="34" charset="0"/>
            </a:endParaRPr>
          </a:p>
        </p:txBody>
      </p:sp>
      <p:cxnSp>
        <p:nvCxnSpPr>
          <p:cNvPr id="10" name="Přímá spojnice 9"/>
          <p:cNvCxnSpPr/>
          <p:nvPr/>
        </p:nvCxnSpPr>
        <p:spPr>
          <a:xfrm>
            <a:off x="3467826" y="1776549"/>
            <a:ext cx="0" cy="3866605"/>
          </a:xfrm>
          <a:prstGeom prst="line">
            <a:avLst/>
          </a:prstGeom>
          <a:ln w="190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ovéPole 12"/>
          <p:cNvSpPr txBox="1"/>
          <p:nvPr/>
        </p:nvSpPr>
        <p:spPr>
          <a:xfrm>
            <a:off x="2393925" y="1942010"/>
            <a:ext cx="11261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smtClean="0">
                <a:solidFill>
                  <a:srgbClr val="C00000"/>
                </a:solidFill>
                <a:latin typeface="Trebuchet MS" panose="020B0603020202020204" pitchFamily="34" charset="0"/>
              </a:rPr>
              <a:t>bifurkace</a:t>
            </a:r>
            <a:endParaRPr lang="cs-CZ" sz="1600">
              <a:solidFill>
                <a:srgbClr val="C00000"/>
              </a:solidFill>
              <a:latin typeface="Trebuchet MS" panose="020B0603020202020204" pitchFamily="34" charset="0"/>
            </a:endParaRPr>
          </a:p>
        </p:txBody>
      </p:sp>
      <p:cxnSp>
        <p:nvCxnSpPr>
          <p:cNvPr id="18" name="Přímá spojnice 17"/>
          <p:cNvCxnSpPr/>
          <p:nvPr/>
        </p:nvCxnSpPr>
        <p:spPr>
          <a:xfrm>
            <a:off x="5187768" y="1776548"/>
            <a:ext cx="0" cy="3866605"/>
          </a:xfrm>
          <a:prstGeom prst="line">
            <a:avLst/>
          </a:prstGeom>
          <a:ln w="190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ovéPole 16"/>
              <p:cNvSpPr txBox="1"/>
              <p:nvPr/>
            </p:nvSpPr>
            <p:spPr>
              <a:xfrm>
                <a:off x="3746514" y="5226520"/>
                <a:ext cx="1550123" cy="3676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1600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1+</m:t>
                      </m:r>
                      <m:rad>
                        <m:radPr>
                          <m:degHide m:val="on"/>
                          <m:ctrlPr>
                            <a:rPr lang="cs-CZ" sz="16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cs-CZ" sz="16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6</m:t>
                          </m:r>
                        </m:e>
                      </m:rad>
                      <m:r>
                        <a:rPr lang="cs-CZ" sz="1600" b="0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≈3,45</m:t>
                      </m:r>
                    </m:oMath>
                  </m:oMathPara>
                </a14:m>
                <a:endParaRPr lang="cs-CZ" sz="160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7" name="TextovéPole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6514" y="5226520"/>
                <a:ext cx="1550123" cy="367601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Přímá spojnice 19"/>
          <p:cNvCxnSpPr/>
          <p:nvPr/>
        </p:nvCxnSpPr>
        <p:spPr>
          <a:xfrm>
            <a:off x="5644983" y="1776549"/>
            <a:ext cx="0" cy="3866605"/>
          </a:xfrm>
          <a:prstGeom prst="line">
            <a:avLst/>
          </a:prstGeom>
          <a:ln w="254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ovéPole 18"/>
          <p:cNvSpPr txBox="1"/>
          <p:nvPr/>
        </p:nvSpPr>
        <p:spPr>
          <a:xfrm>
            <a:off x="5627565" y="5242207"/>
            <a:ext cx="1550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smtClean="0">
                <a:solidFill>
                  <a:srgbClr val="C00000"/>
                </a:solidFill>
                <a:latin typeface="Trebuchet MS" panose="020B0603020202020204" pitchFamily="34" charset="0"/>
              </a:rPr>
              <a:t>3,57 - chaos</a:t>
            </a:r>
            <a:endParaRPr lang="cs-CZ" sz="1600" b="1">
              <a:solidFill>
                <a:srgbClr val="C00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35195" y="3577763"/>
            <a:ext cx="1725862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84840" y="3922271"/>
            <a:ext cx="1696578" cy="133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54903" y="4207691"/>
            <a:ext cx="1740613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ovéPole 21"/>
          <p:cNvSpPr txBox="1"/>
          <p:nvPr/>
        </p:nvSpPr>
        <p:spPr>
          <a:xfrm>
            <a:off x="3817326" y="2875481"/>
            <a:ext cx="11737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Trebuchet MS" panose="020B0603020202020204" pitchFamily="34" charset="0"/>
              </a:rPr>
              <a:t>perioda 2</a:t>
            </a:r>
            <a:endParaRPr lang="cs-CZ" sz="1600" dirty="0">
              <a:latin typeface="Trebuchet MS" panose="020B0603020202020204" pitchFamily="34" charset="0"/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2504940" y="4531505"/>
            <a:ext cx="6179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i="1" dirty="0" smtClean="0">
                <a:latin typeface="Trebuchet MS" panose="020B0603020202020204" pitchFamily="34" charset="0"/>
              </a:rPr>
              <a:t>r</a:t>
            </a:r>
            <a:r>
              <a:rPr lang="cs-CZ" sz="1400" dirty="0" smtClean="0">
                <a:latin typeface="Trebuchet MS" panose="020B0603020202020204" pitchFamily="34" charset="0"/>
              </a:rPr>
              <a:t>=2</a:t>
            </a:r>
            <a:endParaRPr lang="cs-CZ" sz="1400" dirty="0">
              <a:latin typeface="Trebuchet MS" panose="020B0603020202020204" pitchFamily="34" charset="0"/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4502996" y="4830126"/>
            <a:ext cx="6179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i="1" dirty="0" smtClean="0">
                <a:latin typeface="Trebuchet MS" panose="020B0603020202020204" pitchFamily="34" charset="0"/>
              </a:rPr>
              <a:t>r</a:t>
            </a:r>
            <a:r>
              <a:rPr lang="cs-CZ" sz="1400" dirty="0" smtClean="0">
                <a:latin typeface="Trebuchet MS" panose="020B0603020202020204" pitchFamily="34" charset="0"/>
              </a:rPr>
              <a:t>=3,2</a:t>
            </a:r>
            <a:endParaRPr lang="cs-CZ" sz="1400" dirty="0">
              <a:latin typeface="Trebuchet MS" panose="020B0603020202020204" pitchFamily="34" charset="0"/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8435840" y="5159826"/>
            <a:ext cx="6179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i="1" dirty="0" smtClean="0">
                <a:latin typeface="Trebuchet MS" panose="020B0603020202020204" pitchFamily="34" charset="0"/>
              </a:rPr>
              <a:t>r</a:t>
            </a:r>
            <a:r>
              <a:rPr lang="cs-CZ" sz="1400" dirty="0" smtClean="0">
                <a:latin typeface="Trebuchet MS" panose="020B0603020202020204" pitchFamily="34" charset="0"/>
              </a:rPr>
              <a:t>=3,8</a:t>
            </a:r>
            <a:endParaRPr lang="cs-CZ" sz="1400" dirty="0">
              <a:latin typeface="Trebuchet MS" panose="020B060302020202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2470214" y="4910003"/>
            <a:ext cx="9397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 smtClean="0">
                <a:latin typeface="Trebuchet MS" panose="020B0603020202020204" pitchFamily="34" charset="0"/>
              </a:rPr>
              <a:t>n </a:t>
            </a:r>
            <a:r>
              <a:rPr lang="cs-CZ" sz="1600" dirty="0" smtClean="0">
                <a:latin typeface="Trebuchet MS" panose="020B0603020202020204" pitchFamily="34" charset="0"/>
              </a:rPr>
              <a:t>(čas)</a:t>
            </a:r>
            <a:endParaRPr lang="cs-CZ" sz="1600" dirty="0">
              <a:latin typeface="Trebuchet MS" panose="020B0603020202020204" pitchFamily="34" charset="0"/>
            </a:endParaRPr>
          </a:p>
        </p:txBody>
      </p:sp>
      <p:pic>
        <p:nvPicPr>
          <p:cNvPr id="26" name="Picture 13" descr="C:\Users\Pavel\Desktop\LogisticCobwebChaos.gif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71336" y="129298"/>
            <a:ext cx="2676870" cy="26768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82258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nice 3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nice 4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/>
          <p:cNvSpPr txBox="1"/>
          <p:nvPr/>
        </p:nvSpPr>
        <p:spPr>
          <a:xfrm>
            <a:off x="718456" y="237406"/>
            <a:ext cx="8102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u="sng" dirty="0" smtClean="0">
                <a:solidFill>
                  <a:srgbClr val="0000B4"/>
                </a:solidFill>
                <a:latin typeface="Trebuchet MS" pitchFamily="34" charset="0"/>
              </a:rPr>
              <a:t>Literatura</a:t>
            </a:r>
            <a:endParaRPr lang="en-GB" sz="3200" u="sng" dirty="0">
              <a:solidFill>
                <a:srgbClr val="0000B4"/>
              </a:solidFill>
              <a:latin typeface="Trebuchet MS" pitchFamily="34" charset="0"/>
            </a:endParaRPr>
          </a:p>
        </p:txBody>
      </p:sp>
      <p:sp>
        <p:nvSpPr>
          <p:cNvPr id="3" name="AutoShape 5" descr="data:image/jpeg;base64,/9j/4AAQSkZJRgABAQAAAQABAAD/2wCEAAkGBxQTEhQUExQVFhQXGBYYFxgYFRoYFhoXGBQXFxcWFxgdHCggHRolHBcUITEhJSorLi4uFx8zODMsNygtLisBCgoKDg0OGxAQGzQkHyQsLCwsLiwsLCw0LCwsLCwsLCwsLCwsLCwsLCwsLCwsLCwsLCwsLCwsLCwsLCwsLCwsLP/AABEIAKgBLAMBIgACEQEDEQH/xAAbAAACAgMBAAAAAAAAAAAAAAAEBQMGAAIHAf/EAEIQAAECBAMFBAYIBQMFAQAAAAECEQADBCESMUEFBlFhcRMigZEyQqGx0fAHFCNScpLB4TNDU2LxFRaCJDRzouJj/8QAGQEAAwEBAQAAAAAAAAAAAAAAAAECAwQF/8QALBEAAgIBAwQBAwMFAQAAAAAAAAECEQMSEyEEMUFRFDJhsSJScYHB0fDxQv/aAAwDAQACEQMRAD8A5WgRIlMSIlxOiVHopHkSmQJESpTB0tA4DyiZMkQ7IfICiXyiZMk8IYBMbolQahOAB2B4RsmQeENBJiSVKaHrFtAcmjJFxEopSIYoMbAPEamarHEWCSYllyTDISxGYBBqDQCJlGNuzMGBMbhEKytIFhMZgPCDxKjbsoLHpFuA8IzAYYdjGdhBqFpA0y48VKg7sI97CDUPSAYIjMo8IZiTGdnBqFpFZlco8CIaGXGJkODBqDQLMJePJg5Qz+ql49nULNzhakPQxJ2ROkQKkqfKLJLpbc4lXQjCeYh7tEvDZUplOoZiIzLMPKxDmBuwjRTMZYuROqWeEeCWYcdhESqeK1kbQvRJPC0Yqng/s41UiJ1FbaoWrkmISmGipcRqk8oakJw9C0piqbS/ir6mLz2A4RSdsD7aZ+Ixz9S7ijs6JNSd+ixoTEqUx6hEEypMdBxcs9lS4JQmNpcgQQmVENmqRClEEITG6ZcTIlQFJGiZcTCTEiJcTplxNlpA6URKiXE4lxIiXCsqjREiJEyIkQInRENstJA3YtGwlwUUx6ECFY6BQiMIgnBHhTDCgYiCpFEtsYy+MONhUSFpUSlyD4ZW/WDk0yUpKfnOIlPwXGHkr1ZS5EeNvnlEQpnH6Q8nJgNUrJolSG4oXSaZ3bPSIlyS8O5dPkWjxMi7w9QtIk7CCUSwAxhp9XgZVPBqsNNGsqnTnGTJAOkSm0aJJJiSgZcgXiJXol4adlC6olnhDQmhPMl3jw08EqlmMIPCNrMKAVSo0MiDFJjQpiiaAlyIhMqD1JiMphoTQAZUaKlwcpMRqRDJoBKI5/tsfbzfxGOmdnHNd4B/1M38RjHP2OnpV+pltkiC0piCSmDJaY6medDsSS0wUhMRy0wRLTEM3ibIRBCExqhMTJTEstEiIkSmNUpiVIiWjRHoTG4TGyUxIkQhkYREqExsExuEwhpHgTGwEbBMehMIo1aNFoibDEkqQ8HYA7dpCsRHqnPlDKslMTGbAlhJPE/Iiavl3uYxk+TRLgVKEednaJ1JjUwhmSxaNUAB43MagQADzTAyll4LXLiSnlNmOkMQEmXG4l6DzgxNLGs9JEAAyksc4FqJd3iVS73jVc2GkJgqZXERDVJDWguabPAUxTxoiGCqRESkQZhjRUuLTM2gIpjQogwy40MuKsmgJSIiUiDlS4iUiHYmgJQjmW8P/czvxmOqqRHK95P+6nfjMZZ+yN+m+pj6Vt2WNF+Q+MGy9vyf7/y/vCis3ZnyxiVLcC5ZSVEDoC/lAU6iXLLLQpB4KSoG3IiOhSszWDH4LdK3gkfeP5TBCN4af7x/Ir4RS5VGTlfhY/CCf9PV+pZ/005xVJkuMF5LkjeGn++fyq+ESp3jp/vn8ivhFKRRlwL3YAB3J0/SGtLu5PWrCmVMJt6itcs7Dx4GBxj5JteC0S94Kc/zG6pV8InRt6m/qp8j8I12L9GMwhSqhXZhjhCSFKdwxLOGzgbbm4pky+0lrMwh8QwgADQ5xneNurLqSV0MEbepv6qfI/CJxtum/rI845smTzD9YNpNkTZoKpaFTACxwAqY+AjR4Y+zPdL/AP65TZ9sjzjb/Xab+sjzin0m5tYtRSJCwQblXcTnniLA+DwxpPo+q1llJTLA1Utx4YXcxDjjX/orcn4RYU7dpv6yPON07Zp/60v8witzfo9rAWSgKuwIWlmfO5tDI/RhPDNOlni+IX4C14TWL9w1LJ+0bS9pyTlNlnosQ0pp6SLEHixiLdzcZMlJ7UgqILcQTq8WGXsOXLLA/No55yjfBvBSrk02ZMLiDa+W94mlyMIsHA9gjztQYyNBbLp4wUfWDJ9UmWHOtojXVcufSAAKopyOMSCWkIClFrRiqzFYN4xX94trpQlpigktYGwAULX8oABds770tPMwLSrJza7O1tMwc2htsjeGmqU4pC0qGoyKT/cDcRxnfECYntQpKlJDKKTY94gMM3a75eyGGyt10y6iWET140o7Va0sLO2ADQWLu9oVpLkErOxTNoAPl4cOMATa8Pzik7TrZgQSJqkgjG4YfhQEsxJSFnwis1e+FQlb9091GMEM0zCCtmOTkhuUVBpidnU1Le8eiWY5xQfSCCWnJ7O9lJdSfc8Wik3okJSFLqEsq4DgBo1rgjm+UWI05ItkzucoVz50tKsKpiArhiD8rQt3i3jlmSqXJmKxApK1B/RJUAArK5B10jn9RPGFTAl8RYnoA7DPPWMnkadFaEy8bX3ppqcspRUWdkB7dSQD4RKjeKmUl0TMRKcWEAuxfN7A2OZjlRnBScJPrOXukDgIKkqTLSC4cKJGZ7wAsBwurzgeWRW1EtW1d7ZgfAEoTcAkErfil7ezURXJm9E9XpTV2CsJBwF9ArCwIhbtKrKgm5LADJskh/1haoxGqT7s0jBejoe7u+aVlMqf3VNaaTZTDNQaxIhhtDeiTLBIClXYMwB6EmOWKU/WNxPVYEuBly6Re7Il4It2X1G+0oljLWONwSOfyYpW3KhMyomrT6KlEizW6QKpd3Fo0JhSm5KmVDHGLtHSZVaVK7xzBD8H06GMpgpRAWUlKQoDGQQGyt5QdTbJAT9pid2ISHPIjjE6NjSli3bJ0BKXD6Ow9kd2uJ4yxyNN25UgzezmS0sSCCLJccsmPCHa9gSjMUXKU4mACQztYBjbPNv2CpN28LK7VhocjbiIfUFKkE45jj1LEa68/jGM5K7izqxRempoBo93JKKhC8YLEKYpOg4k5vF6NeLhCXs5OniYRzqQAOEl79chG8hKwnM3ys0Ytt9zojHT2JgZuMuQxGQe1zqbE5RL2ssgY+8wYg+i9xf4PHsiSSM887xrN2dcm1262hDo0VJlFRV2UsktfAly1hpHk+uXJD4AJfJksOQjdKCkMb30z62j2bUJWCkMXzL8bZNAKiZe0kApuSlQcKBDeN4PXXDho/8AmE8jZSEJCnBLuGZrcY0qJIxYg7jnrAOmPAsLbQWf4QVMQGtCjZctYDrZtOPz8YZSKgOQo9P2hDRKUWcwNOqQDHlfWsO7catnAM+aFSzoXt+rwDHUisChwgepSPVNoV0RYHEX4N8/Lx5UpUzocnh/nk8FBqKxvtvAmSPScJJBAz5WijbQ36nlX2au6HYHMxftp7rqnBYmKlArDak4XSRfDxxfvCGm+i1JLLnlrkhCHs4yKiNOUaRcaM3dizZP0lYEntEX43PgPbf5KfezeA1asSP4dnHAtr5GLjP+i+lDNMqWe5dGWbDuhj5xWN7d3aWVMCKZUx27yVModVLcMeTHwhqrFJ8FHnC+fhxiwbv7UZScagkgXUU4ioByHJOYyAv8JqbZEtUspTLSqddWLGoHCAHSlPolvF30hVUSyQlkAYQzuWP+OUNxTHr4GW2NsGocXwujCWJUAkKfxOM+AEASqNSkKcd8kqvYm9xlYnO/3TBNMhOAZmYS2YEsDnq99WAhxRbPC04Cq4Jtk2b4XPPPnEtKK4JUm3TK5Tq7ILOBJcFN7kAjO+Tu1v3jyfWLmJTKKCWCQA+mQLcflmhvMpZSZgRM9H0gTrYsOHC55RYfqCUyEkF7ng7Ym0ERLg0UiuDZNR2iEBQS4SlKc2SkEjEbAMMZJDnO0LqurlpWuWcUxISQFA4QVZuBc4fHrwhgiUlBUe1IUwbvBgFKOJgdfjFYWlnOfjppCUSlKw7ZOzvs5k9SmlyyAQD31GzJS/g5vnApqg/eS4PO9+o6QKqcSGuzu2j8esakw9Jp/IbWTgq2HCQ2F1Aatfw0s0DLpSASzgFiRpdumceU0wAupOOxz0fXrDZVHMMpKWKQtKVBDXLk4VNlhJvqWL5M8pFXQplyEl7k8MI10d8oyTKxLwpSDnqQGGZJgpdOoJUFOEJcW1UCzaag35RHMrlOyHSMgBY8soKFYJNT3iLC+jt7YjIiadLYly5cvnn4xCoQmikdzlpUkCWgqJLC5Au5J65wzqT2csArCWZwX4M/zwhNseYHScVwxz4uwP8AmB9655wu4d2N7gcPZHQo3KjhctMbDZFTPlqd0zJQYuSHIIewcnw5Qyo9uBE04kun1VMf1jnCK1XE5vnFi2RtYK7sy4v1ds3z0Eazw8WYQzc12/kvytoJWbHRxp1gKp7VS8Mmx55eI4QPQ1chF0pdmDu9y3H5tDylrZbKZnzJ+Ec1Udidogo5CpfeWsHkcnBOXDSC5NYFlnAbz1t0tCvaFYCCBCSdN1xX5ctH/SGo2JySHu3Aolx/DBDl2Pzz5wNMSZfZrCnTqNQCHF+QItygjZcwTgyswMwT0hhNokKW2aSAD4BnMF1wwq+Rd2yyo4EhQOEvi5cHtDSkCnKVJGTgguPENEUvspL/AN1vLWCDVBYcFjoQbQmNIKL4WAHg+cQS6cKHpF9OsLJm0CCQ/iMmu7/vA9HVTQoYC/I69IKHaHVRLw5hxGSaXFdm8Lxi6wFRCvSGbHXrEktZa2cIKR4Kdv2guUgCAVTbPrw+MbGptaAEkjaoALcYDK7905fLRLMu/nAMxCncO2VoEAcada0kJOEmwUQ+EalukULbG6k2UrGQkgkXDd4l9dHtoOEXygrwlgczm8HzVoWk5FuPnDTaE4pnKZ+7k0McJSkhRCmIPMcnyEabT3bIky7EzCtYUwzwtbr3m6iOq09eldlNiBDWf5MapU63UhJwklJbLi3vh62Tto4+jdWfgMxUpYDO+GzDMk8GEQTqdQIIcWbMuQMw40s8drm1IU728HDRqjZclSbISpwLMGDZadYe4Ts+jgVTSqUpyLj8oHAPEG0amb6BWbMAkOzNa+tjHaJu6EhTAkgAqIZtWs7Ow/WFtfuXLUokzCAAwZAfjcuLeHAWDNWtMW20cNnyFHQwItBEdV259H6kALlTEzMWjYFZ8y3OKjU7tzEzDLUhQWLkcs3tpBSfYqORx4aKumSTBdLs5ayEpBJUQkBrkn0R4x0bYP0eKWkLWcIcBiLs7k306cDHQt291KelBLJWpyQooDjRgc8tOsTcUaapM5R/safJ/iSVHUlLKDC72BZupdofTKJJlScKCrChCCgl7IS+o9HCoGzG5joc+sOK9km3siJUuW2huS51J59GhahV9zje82xftpqpIKpZJP4VKJJDXyL82isz6Ap4E8n/AMx3LaWyJakqSFYQS4bQpSRnmRc+YiibT3WmAgplqNr2xOeAYdOesVGmS3JHP1Ux4+cBzAxMdDl7Enyv5T4rElONtGAuwLgk9Moo215BROmIIYpUQXDeyIyJJGuKbk6ZaJm1O9iDjo/GNl1xWDiJL84PkbHRYpJuWFjwdyx8LxIrZYT6RUn/AIAjzSqw6x2qSPLl7QlwqFwkt0MSyKwgGzfPGHtPTqUm5dIyViU4bgHsPCMXspBLEKY3xAnNsr2h66FSkuxrsmvC1pSpYSOJ+esWyZtWXTgBKgp8ybXDRWafdhQWMKStL6EZc8UWihoFjuLkgytEljhPTWMMkos6MKkuAGXtHGcWJLEgeCnfozF4imzwBbJ/N8o8q92V4yZJSxJIS+EgfPCJk7Mmyw0yUFDk6teV8oacfAfr7NBWy9rdl45wyVtoEggt0ivVdGpFyktyJIbQZAg3hT2swFwhRRdmBOXMaxSxxlyJ5pQ4ZcKiqxgWsNeMbJWQAUnPT2fPSEFBvKlGmKzXzEP6TacuakhgFKDA/q0Zyg4+DWGSMuz5DUy0dndPeN3J0blEWzJoRMBVw00uwfyg7s5eEMoAgZ6P8IXT5WE3Zjfw5eQjNcmrHQSk95NiSb8XLMYlkzWfx4wv2fNYWNs4IlzQQeJ6cs4mikz2sUx6/CBxPGUarmuG1eBVliYaQmxvKmMHzESipDZNCpNUWbSPMZEGkLNFUy1ThgdnYl8n1gyqkkAhKidPJrwNJ2gUG2Rzg0zApAAOebnjeG7BUQbMDqc6FntnFiXKGF8xyim1kwpLp48X+bQfKqiwZRvnwhOPkExzVpZL/PjAMuvAI9vThEsqe4Lm1wb8nisz5tz1hRjYSlRal1w04xDKnhSwCSDxdn8G9kVynrimNzUuSXOVmsxbWK0MWtFjqw11Jf3NzibZ9OgkkpFwwNsuAHX3Qg2ZMVMJCjl4+UHbVWqWAUhzyuwziGuaKT8jqrkNfOFM2bgPeGR8LaxpSbcCh3jf5zhbtitJTry8r+MCi7oHJVY1KgsWII4e6IqpAAzZhfha7RU6TahQrUP8vFgNVLmpKSWJcBiOGcVKDRMZpiyfXEhzccG0gNO1iFXJ1toOHWzRBW0q0kpd79OYfT2wqIJyt+8bxgmjnlkkmXCn22nXMjMD9XsY4jvnMxV1SRrMMXxE8j4xznb6nqJpOeIxlmx6VZ0dPk1Oi8Um1Fp1Q3BiPdrBtPtMKftAphwSFAeb+6F8ueSRilhV+Fz0JeGMqmTLGJSV/hJw/wDGzk8fCOhpejzVJ+Hwbf62EsEJDDjw8BDSlKFhLMFKdgkkZXLtY+UApTTsQkoQeC0KUdci5/SJZRQkpIKWBZWBK0vdrKbg/KIaXguM3fLTGpBl2lrKjmzj2EsPbB1PtGcLKQw45+5x7YXKlJU3ZLmBJLkOFngT3sixyyian2h2TpwLID3vcDVyGe2QjNqzpU688DBc9E6wmMoH1VXcaFLxPJpGviJPHIm+sBqXLnMVS0KT6xVYp4F/3eJpFLKQxliZ4rUpB5axDNE7dhqinJQfg4D+BjT6lJWWOfAlz/7XMe7RqUmUU9mMYwsC3eD3He5PflnAMheAqfCkg21DaXdg9ucCG2rCKzY1MRhXLHXI+CmceELFbrSfVXNRzCwr3h4sVShf9pDaNcs5Ivk3DhENMCkixJIdrEPrYXLeUNSa8ilji+6EY2ApNk1CupR/9ZRHN2LPUnD2mpDgMD439sWdMzGbpDWu3Ll4RrPDehnbUMdCzFw3SGskhbUf9sq0nZ1XJtixB2AUAX5Ag3MOqOZNA+1keOY+c/ODu3XZ2D5AhRLdfONZdcS4wh/FPBs9bwOTfgcYqPkGJKiO4oNxSWbrlANbVAZlmzeH6JoUQCkPxf8AW3vjbAlRw4g4cYSR7YSlRTVlZp6wHI+2JFzTn5dYc1GzZOJloQD+Ag+YiVOxpQukMeSiW8GitaJ0srU4qBIY28sv3jynr219sWFeyvuTbnJw7cj86Qvqt2i5xKGK+XPKwBilOL7icZLsL6ysxd43PzaBJW1QM4aTt3JwBAQFcHU3s4wrRunOxF5bdFj4xacK7mcty+A2l2x3SAbK+XHSAJ09gSS2nU5v88IZp2NMSAkyyQD91zzuIw7vIX6s1KeBc+NkH2wlKCY3GbQlFWNTBCJj3Bh7T7rShkFu3rIOnQCKlv5UfV5iZUoYHTiUq+RBDXuzXt+kKWWPgcMU33LNsjaAQTy0fLrEVZtcnIW0cRxtG15iVmYJisWRZhmcma4y8osuzN8JpDTggI0IBtn6YOdtR/jNSi3ybSxyS4L3suqBIxgP7be/OHypkvhoTyAIv7/ZCPZlGmoldslSFJcJ+zWlV+Bwm2jiD/8ASpl8KiGHrAMRwF+GsKVNkxtIF2pNlrSkJACUi3VtfAHyhPIWQSddfPMQzn7EmJDi4eyWBN/HiIyn2DMN14Uv1fMWy+Wi1JJEtNsU120HBAFzq1+d848opoW4UHNgOQA09nth5/t1BLrWm/n4DxMebQNDRpeatKSbB3BLcBmWEDyRrgShK7YIjYpNsJYjlZvCOOb2ScFZPTwWRF72t9JSZayKaViH3pjgENogMW6nwjnW2NoKqJ8ycoAKmKKiBkCeEYTm2dOOGnkv0kIISULQFH1VAhr8SSOBhnTbQULTkSJh4rU5t0ioKRMN2A8QBBKRNZyp3DZv4f4jsq+55X08ouS9pIADolkaBDtf7xKsQHSN5m0RMlhBSXTkwDJ4BIBc6el5PFVpJagyu1w6esTz/S0H/WFLsudnmcJ9oa5haEJ5fv8AgcpqHYFKX0PdS97uwF4xdUrF6KkngFs/OwhUadKiwmpUdAoKH7RiqfEmxlDmkG3DMw9KJc5V/wAHg2ioqvLQTkO8Tnq4OfxgmmqFpuQlOfrOeDG9tdNYr1LJKf5oIvbD/lvCCa2oB9YhRLu2LzNi+US4p8IpZGlbf4LIjah7oCQRzxKHiwMGyySQoy0MNeA5OLQl2dtJKZaAVYlAgqAtk7DEVFx6NmGsTVe0VqTZUtIAyOZfiPGMnHmjpjkVXZZUIGJyEkWJJXd2zbKz+cTKKQU6jhnnyOb++KbKMw5rQw/vYPxYn2QbLRMCbzpYTq5a/QPCcPuWst+C0FSVE95IAyA4jL9IjEtJBOJ3HLz6tFbnbQXkrAoCxKSdDmOBMGUy1tZJuMgryJ0idLRayJhk2egKwhQwizlQJfjwPg0GpqUs/bSyOAII5Fz8IWppb3QoEtqAb8YIk7CSsulKrD1ri2gZoOAVhihLdOFSeBIbrwyzgdVHKK3F3LvcX8NI8RssOAEgszgs+fIxLN2UQA4KdLArb8TQiufRIKKVzUrQ4iQNGUHcD5aMVSMTfyOnJgYDTs85gqs49Eu2jDh4xL9UU1yQMnJY+WF4A/oFyMKSSxYdX6x72SXcXBz1LvYN4jyhbNkLJH2hYZMG9r3g+UkpIcm+j+UA00bqUE3ZPuvwaIkzkn1b8iObn0nt0gHaM4JdkpZ753PO7PAa5S5l5U1g10kDRslOOENITaHVZtaXJlqXMJQhIcksS2jDESTlaOfVP0ozkzFFMlBk+qlRKVtqVFIbwAPUxaNpbG+sS0JnkqSg4gMSUuW1ZTkMTAlLulSBN5Ust95eJ9GOLOFRSkiLdv6SJFQmYVPJmIDlJBXiTd1Ja5bW1n8YqtbJk7ZrVYKrAUpSxVJIBSkF8Bxcz6TcbiLPL3Jo5a1TESASX/mEgAi4SjFkYYUG78lCSlFOlCVWUAnC4IYuQXgpBq9HPNo7K2VRqKTMnVBSUnCFyxc5XCeHOEe1q2hXLWqnRNlEEYUzDiSQdA2RDZEmOyJ2DICDLEqUmXYlKkYwVMzlxm0RJ3YpG78iVy+wTZzp5DSApTOF7v7xzqWcZko+kwWg3SsPYEceBju2wN4xUIxokzkJYfxEFJvwsyhq4OkaiuoaeZhOFBFmElhl94J+SI0mb2UynKJqWHFeDhdiL58YXASfmhlMK13Slrt3rfI6QXKkH1n+MVyZvVKFzNlgX/mpZ7XfxHnEW1t4giUoiantMJMtGId8t3Qm7lzq0FEaiub97/mnWqmprzUFlzD3kpLeigHNQcgkhg2unLK2tmTlmZNWpazmpRc9P2iWppMi/eUbgqcuXzs/DP70MtmbqT6hSRKScJtjVZPM5eLcIk6FSFMqQV4sKSogOTcslwkPoACRnxECLFzFy2vsrs0/VaZaZiQcU5afWnBxhKssKdEuWKiTpFPqJRSopUGIN4Q0y3bPpu0I71uQJIbqGgirpFJzJKrWbvB8n5+cKJUzCSk4zhJcOwDZvZ4JqJagQQlfUg58BawaO5M8qUAlKyM1cwPnKN+3L5wCVAEuoE+OfQgXET0k5Pry8QZnCiC5yPD2Q9Rk8SC0Tv7vZ+8ezKskkkl4lpKWnW4CpgXmAGLXbCSUgE9Lc4kTsYA9+YiWkG+NaSpvwpOfiOsUpojYBkVPM+cSCqJsSW5mLPQSaLCzSTzUpz5kvElRsORhKky0qOgTMUlPvPuhby8or4vHDENPMC1C+HqdeZs0bzHBYKfk7+8CJaihloAA7TGq+EgKT+YMw5wBLp1XISPzi3/t74tO+xhLG1wEy1E2uCOCQT73htsJCFk4sZCbqGYIb7oTx1eFstC0hTrwpIPorSAVMGdIOUMdl1CsSZhQrCCArAAsMBbI4vN+sTNui8UKkrHMhPa2AlJLFg5S4SCTdLNZsxERKlox4ZWAgMX0B5m/7R4aOYmers0SxLIPeUlwAWdNsnDh821hRP2PO7QrkIdLkpAUCQOhuQ7gHlGKp+Tpm5JfTY/lzylXcQ/MLLueCSzX90T/AFuYLBUwWvYJyzBcnplFamUlYSFLlzXGptAs2qmp9MKD37wId9R+0PbvyZvqHHvF/gtBryc1KNvvfCJKPbhSrCZq0v8AfLg9C0U5NS+Rv1/X4xKhBUPtFKSMrpLO+R1+EVtIhdXNvhF5G3LECYlSr5YieVhY6R5M2mUjEpJIs5QQc7BxFK7JSPSxJVbB3cSFB+ObZcYYU22ZspBBkqLk3ZQHRi445NEPF6N49Tf1Ki6yqx04gk4bOzYsvnKJE1RUysJIFgQkknrcMb/5iuo2iCB2KcZwkrusAKYOCnLi0G0tZOMtZVKCWDpLKUSTonU+doycTqU0wla0gqcHCc3Cg4/5C99YgVQy1h0KW/8AadR0DHyjelXNIZd+LDDfMMMv8RPO2agiWVLIV91SsQTzILsL6cYV0PSn4B00CWH2kwXDuDlqzDOJkUYAOFawoPnw0e1zytAm1KaY3aSUoAYYgArE4DghiLENzhDT7zFPdmaZkF9b4gVF/MZQ+WS9MXyWadRKUxStWP7pAw5XOF3A1z49I2plYUh7rFiABifno0CS956ZCCqZNQoCwCR9oOBSMRtFR2xvxMqgqTLpxLQqxWuckqwA3SAWSknqbQv1ei1p72HbX3/TLUESpYUvOYScKUsTbI4sjfKK7P30qKiYv7YypSCxCQDiLkM7cNQR4PBtLuuVUronyRMUrDYFTJw2AJUL3N2OZ6wvqNyZ1PLBPYTFYnIEwOpQUSGxBIIZrE6nOJaZrHSLtpbYQmWsod1eiSzNe6eNvfFPnVKlEkk3ceB0h/N3cnzJhBMtIz7ywlIf7qQSW6RZKXcyk7JHadtiwkrWC1w90pKTY90CxeBY36B5YLyc9pEKUoJS5fR7MLlyMgwcnlDJGELUtnCMKEFgxVliAyfMtnfiIv8AsndSSUKWZc6YAksAtKXxuFABFwACe7G219mpmEfYKl4UiwWVMAMzZwQC2dh0h7bZL6iCV/2Fe4W7aJ8xcyddQDKQpAISpRsXUCHAHM3i5ba2VUTAnsj3A4KUKw2BszhnItCKj2wmSMASkJGiTkRmrQueJeLAd4U4EpSrA9yo8xkkkM/OG4NGS6iMhJUUQpEJOEdobgm6ZbP1xLbLQOTcxy7eCaVVM5RckrJL5+Mdl2hX086WAVCzN6RAOjlg58tY41vBLCamalJxAKLFmfnEONKzbFNSdIaf7i7wWcalJLpP2aiGNj3pbjwhsN9Zc0YZyVgWuCxtzHwMZGRW4ytmJLL3tpHvLmFPBTKPA94jFlo8DK25RqXiKGHAlabcO6knzJjIyDdZOxEHm7ap8RwJUhKtEzi3TvIuOsTjbknOZgXkHw4lsHsS6X0zfKPYyHvMXxoB8nbNEtwohMsg2AwqBsxwgMdcyc84K2dW7LwkLqLkEgFEwMdHKUsTpGRkLdkP40PJvU7epgUiRWJQhu9iE095y5CcBe2HhlBNJvPQy0tNmyqguMJMlbp4uFJbyjIyDcYLp4J2CjeCimTFlc2SlJsVCVNxsLAJ4WAyjJu8FAktJqpiQMiZUw9XLh+VoyMh70hfGgT0299ODasP/JE1ssyNPB4Nkb50bfaVRJFhhTMvzYy49jITyNjWCKJv9+0uAJl1KcT/AM2VMwt/xTCobW2cCVKqkJJL/YonFF/7SkYfAtGRkCyyXYJdPCXc3TtPZrN9alkZ96XOSu/MJ98PFb50AlgfXEkgNeTMKmCWD9whTMOGUZGQPJJ9wj08I9hRU79yv5dVLAP/AOc1BHTuFvOJJ30hyHP/AFCiWzGMJ/L2Q5+cZGQbn2DYXtkw+kShQlgpalcTLsX5HLygVW/9NhBQWN7OEm/SUeceRkLX9itlewEfSMjF3kqWljYzXPK/Z+doGXv9NWnCFyZab2IUc7ZFKvYIyMh7n2J2F7YKnbEtf8evtc4USppfVvRQALmF83alLjdJX2f3Wwr/ADMRz1j2MilnkhPpoM9lbXpXLhQ4HFiY8SCllQVRbbkS1Y0zji/8YLHRQUQfcGjIyDfkT8WHtjBe+UhbpWmUCAAFlClEnVzkHN8m5RKN7aUAOmQrJz2V3yJSMIDZ24RkZC3X6K+NH3+Cev3woiQe8pJDKSnEi7Mb6pvk2kDUu+9OlKk4UpQC6QEqxHRycJctxOsZGQtxh8eN3f4/wDjfSUCrCpeE5AOl3PrF34wumbySlHEQVHiuYtXuAPtjIyK3n6F8WL8jnYe36EIHaLQmazvgWwOKwsODDOCk7303autVOtOJnEtRXhuzYh0jIyJ3GyvjxrgGrt5qFZ+zSEB3cvmD90AgPHPdrT0rnTFJACSokAOzeMZGRMp2qKhiUHaP/9k="/>
          <p:cNvSpPr>
            <a:spLocks noChangeAspect="1" noChangeArrowheads="1"/>
          </p:cNvSpPr>
          <p:nvPr/>
        </p:nvSpPr>
        <p:spPr bwMode="auto">
          <a:xfrm>
            <a:off x="155575" y="-2871788"/>
            <a:ext cx="10648950" cy="599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11" descr="data:image/jpeg;base64,/9j/4AAQSkZJRgABAQAAAQABAAD/2wCEAAkGBxAQEBAPDw8PDQ8QDw8QDQ0NDw8PDg4QFREWFhQRFBQYHCggGBolGxQUITEhJSksLi4uFx8zODMsNygtLisBCgoKDg0OGhAQGiwkHCQsLCwsLCwsLCwsLCwsLCwsLCwsLCwsLCwsLCwsLCwsLCwsLCwsLCwsLCwsLCwsLCwsLP/AABEIAKgBLAMBEQACEQEDEQH/xAAbAAACAwEBAQAAAAAAAAAAAAAAAQIDBAUGB//EADwQAAEEAAQDBQYDBwMFAAAAAAEAAgMRBBIhMQVBUQYTYXGRIjKBobHBQlJyBxQjRGKS0RUzc4LC4fDx/8QAGwEBAAMBAQEBAAAAAAAAAAAAAAECAwQFBgf/xAA2EQACAQIEAwYFAgYDAQAAAAAAAQIDEQQSITEFQVETIjJhcZGBobHR8AbBFBUzQuHxI1Jiov/aAAwDAQACEQMRAD8A9Da7zlIvarplWjLLEtFIzaMj4lqpGbiUuYrplGiNKxAIQNANACAaAdIB0gClIGgGgGgBAOkAUgBAFIApAOkAUgCkAUgCkAUgHSEggEgCkAUgCkAqQAgHSgG4PXnHeSzqSBFSmRYrexaKRRozSRrWLMmjO9q0Rm0RpWIBCBoBoBoAQDpANACkDQDQAgGgBANACAEAUgHSAKQkKQBSAKQBSAEAIApAJACAKQBSAEJLA9eYtTuehIPUkEg9ATDlZEMrkWsTORlkC3iYsqVygIBoQNANANACAaAFIGgGgBANANCQpAFIBoAQAgCkAIBoAQAgEgCkAUgCkAUgFSAdKAJCSoHKa5HbwXlruu3I9B95X5k8yuUJBykFrCpIJPCvTkpK6M5GWQLoizGRVSuUHSkDQAgGhA0AISNACkDQgaAEA0JGgGgBACAEAIAUAdIApAFIApACAKQBSAVIApAFIApACElTl5zVzuvYgCqJ5dGS1fVFjVoVOhw6DMSTs1fP/qDiEsNRUIby+hvh6alLU0PwluPILhw36hhRwUY7zWheeFcp+RnkwNfVccP1JiFFrq7m/wDBQbuYTEcxbWwtfVcJ4u8bJxatZHBisIqUU0yLo6XvXOCxClJA6UgKQDQgEJGgBANSBoAQDQDQDpQAQBSAdIBOUMlDUkBSAKQDpAFIApAFIBIAQBSAEAkJCkBQV5x2ipGrhOxNgrdZpuPoWsmdjB4hkcWZxAtwb8SaC+D/AFFGc8blWqtdfv8AQ7sNG8dDfIRp4r51XOlMrd6qyLmXI2yTufovruBcQw2FpPN4mcWKozqPTYzFrXlwbrl3X2OEx1PEq9Nnm1cPKnuVOwy7VIwylboFbMVsVujVrkWI0pICkAUgHSAKRuwQNIIBBsHUEbEKIyUkpJ3TJlFxbTWqJUpIHSAdIB0gCkAUgCkBCWQNFnQLKtXhSjmmy8IOT0OdNxdjKG+q8qrxinGyjqdKwsnqzZg8Y2UW07brvw2Mp113TCpScNzSusyBACAEAISCAEIEgBACEiQGel5x2k2tUgztxLmEiUacnBfPYypi8PFqOqu2dNOMJs1VHKwtDrHvDwpfK169WVXPPfY9igowVjjYqTFtcHZj7A9gdQVvBUGrW3JlCPI6nZniU0plEurmltDwXJjaFOCi47GbVjuF46LhswcvFyOit7OZ9pe1w3iFTDu0eZE6UKqtI6vCcQzEMBafar2x0PNfd4TFqtTT58zx8RhnTk1yNMmC8F2KZzOJhxGFpaxkZOJgkjpaplGiIYpuRYkIilxYkIiouTYyY+UMBYSQ97Tk315E34LzeJY+GGpNPxNO355HdgMHKtUUv7U1f67eZz8GHxmtcvIbivJfG4filfD/ANOWnR7e32PpcRhKOIXfWvXn7m5j3GS92BtGtgSd/l816eD/AFDOVdPEWUWracvM86vwqCoNUvFe+vPyL8RJRY1urpHBoI1obud6A/FfS1cZTUoQhJNy2trpzf2PHpYWTUpyVlFa+vJe+/kae6XZc5bESxTciwqUkAgBAcvjkbyzMDoNwvneOUaslnXhR24WUVpzPKSElfOxsj0Du9lpPeaRR3te9waoo1HB7vY5MXFuNz0S+mPOBAFIApAFICnEz5AAAXPdpGwbuP8AgcyufEVnTVoK83sv3fkuZtRo523J2it3+c3yHhmvDRnIc7WyNt9kwtOrTpKNWWaXNkVpQlNuCsi2l0GQqQAgCkBnC887S1gVkirLe6DhRFjxRwUlZkXsc/F8Dkbb8OfNi8PG8IhPvQO6jimtGUQ8Qd7sjS2QaUV8pXwcqUrM9SlUUju4CJgbmboTueq8yrKTdmS7thTXvpz8uw028134GnRk8tXS+wnmS0RLGdnZ3V3cge2xmG+i9yPBo+KDujCOKivEtT0vC+DRQNpjaJ1J5r6ChRhRjaJ59WpKo7s1vw66VIwaOZi4FtGRnJHnOI4yGKQRyyNjc5uZufRpF1vsPipliqdOSjJ2Zang61WLlTjdLTQkHRZcxkjy1ZdnblrztWeIp2vmVvUosNVvbK7+jORguJvEr2mpIC8904g5g29Bm59dV85Pj0qdR2WaF/jb86nty4RF0k72nbXpf0+x6TDBknukXzafeHwXr4PiVHFK9N69Hv8AnoeTWwlSi+8tOvIycawXssOUOp9UR1BC879QqTwykuT1+J2cKeWq11X0MfceyPYcC3XQ5gfBfD59dz30yJi2rWzZPzTN1BNsRLgW00g5rI/98Vrh8VLDzVWG62MqkIzi4y2Z2xACARsRa/S8NiY16Uasdmr/AJ6HytWi4ScXyMuKiygn081hxLHRwuHlJvvNNR9f8bsvhsO6tRK2nP0KHsXqQkpJNHHKNnYrpXKipARljDgWnYiisq1JVabg9mTGWV3OMeBjKfzWSPJfN1ODzWH08Vzvjiln8jfw/C5GiwA7qvQ4VhbUlKa7yMsTVvK0djavZOQEAIAQFM84ZQouc7RjB7zj9h1PJZ1Kihpu3svzl1ZrSpOeuyW76fd9FzFBBRL3kOkcKJGzR+Rvh9VFOnlblLWT3f7LyJq1cyUY6RWy/d+f02RfS1MRUgCkAUgBCTK1cCOsuBV0ijZdCdVexW52sC3ZZSNIlvEOBxYhuoDX8njdeficLTrK0kdFOo47HmcRhJsI7LJbotae3X1XymO4VOn3oq56FLE33KBjmNJLCCCbN7ryuxk9z0bdokzq8G4jknZmkqNwI12vkvW4TiZU6uSb0OWvSzQdlqj3rACLGoOxX197nkWITxggg7EEGiQaPiNk3B8g7WYzHYTESYdmMlkiytfEX5TK1jvwufVkijre1LzMVXqUp5FJ2PawdCjWpqcoK9/zQ48LXyAmUl5IGaR+aQuO2rj914taq3PM3d+p6kcsNIqy8tDqYPhzMuWrsaO0zEea4qleV7kSqu5vwuGoZSNQd9RfiuedS7uiknd3LXRkVfUZZBYIPnyKiFRp5oOzRVpMut595z3VRFvcQCL6ndWqYqrUWWc210buZxpwi7xSXwLY3O8/kuVpF7DG9dRbR9Qj2uOQDQnS9B903RVm7C8QyNyluYAmtdQvc4bxqWFh2Uo3jyto/wDOpwYnBKrLMnZmabEF7tfOvovKxOJq4mbqVXdv2S6Lovzc6KdGNOOWJqdH7INcl+j8JrOpg6Un/wBUvbS/xtc+axkFGtJLr9dTI9q9VHIyKkgKQBSAKSwBAFIApAZ5sTR7uMd5JzGzYx1eeXlufUjGdXXLDV/Jev23fzN6dFWzzdo/N+i/fZeug8Nhstucc8jvfkIq+jWj8LRyHrZsqadPLq9ZPd/my8v3K1aueyStFbL9/Nvm/orIvpamQUgBAJAFIApCTIxcCOtlgWsTNmjDjVWZRHewDdlhM3idiIaLBmqJSwteC1wDgdwVVpNWZY8rxXsNG4PdCSx5OZreW2y87EYCE03Hc66OLlDfY5cvZrFGOIZd6Br8JXjPhVSEsy5nbHFwu2fReGMc2GNrxT2sDXeYFWvpKSagkzyqjTk2iUzlqih4b9ozMKIO9lpuIBaIHNy967XUEc2AX5ct1x4+FN07y8XL86Ho8MlV7W0fDz6f7PGcKx7bNv2PIhfK16MuSPcmuh1Y5oibsNPVhom+vX4rlcZ2MtTVG927QZBoNsp9TofksXFc9Pz3GhayZp0cKv8AC4Vf+fgquDWqJtYkwAaXens+XTzUPXUhjsA6c1G6K3LasePLwPVV2FwjF3YIN0R5JLTYhku5VcxFyUMfzOg5+Cl3bsirZ15sPlaB0HzX6jw+j/D4eFLotfXn8z5fES7Sbl1OXMxekmcjKKVioKQCAEAICueZrBb3Bt6Ablx6NA1J8AqTqRh4vz0XMvTpTqO0V9l6vZfEp/iSdYGddO+d9mD1Ov4Ss+/P/wAr5v7fX0Nf+On/AOn/APK+/wAl6ovggawZWANGpocydyTzPiVrGKirRRjOcpvNJ3ZZSsVCkAqQAgCkAkAISZGBcCOtl7GLRMo0bsLCjZCR3cHGsJM2ijosWRoiwFCSxhUAvaVUCe5AZJXKyIZyeIcHw04Imw8UvO3MbmvqHDUeqiVOEt0aQrVKb7smjzk3YDDg5oJZYDya6pmD1o/NcVXhtOezaO+HFqq0mk/l+exzMTwXiEGoYMQwX7UD7dl65HAG/AWvHr8GmrtanZTxtCpu7Pz+/wDoy4HiJlJaGuzDdp0IN6g3zXj1sP2e52um0r8jod287gV0cQR6LmzRWzKbFE7mwtzyYgMa03TqLbrYN3Jo7ArSCdR5Ywvf89CubqeS4f2qfHJIXszxPkc8Munx5jZy9fL5r1q3Dozgsrs0repR6HexHa2AMzRiR7zVMLCK8yfsuCHDajladkhe56RrrpzTYIB829QvNatoxcDiW5+6v2zGZAP6c2W/UhQqby5+V7EFzMwc0MbmfYyjTfktMPGcqscivK+nqUm1lebY9BLC4NGchz69otFNvoPBfp2HzqK7R3lz6fA+bq5W+6tDi4puq9CJyyMhC0MxIAKN2V2EruyKDiW/gBl/4xY/uPs/NZdtF+Dvem3vt8zbsJLxtR9d/bf5Ecsrty2Ea+5/Ek8DmIoehS1WW7t6av3eny+JN6Mdk5Pz0XstX7r0Jw4VjDmAtx3e8lzz4ZjrXhsrQpxjqt+vP3KVK05qzenRaL2X+y5XMwQBSAEAIBIAQAhIUgM0TFwnWb8PApuRY6uGgVHIskdKFtLNsui/MqlgzoCbJEBcJFBInSIDPIbv7GipIPAY7tHjI55IoZIcTGx9NkLBmLdLBLSBY1F1yXh4jicqM3FNNLme9R4dRnTjOacW+VzTD2mxFAvjjNgmqe0Cv6rK5Y8cqqWqTXs/qRLhdHlJ/JmYdp8TmJe+GNl0MrPY8i4k0VFTjGIl4EvSxp/LcOlazb9fsVTue+UzgRue6rfq3QChXJeTicVLEScqu/kdFKMadPs1sgZK8e96/hHxC5XGL2LO3I8/2owRkfFIALLXN0qzRBH1K9HBVckZRbKxhe5yZuG6A5XNNjNma6q2u9R/8XXGvra5XKUYzBd2Q0CzqVenVzK5ZU7nW4VxTGhojaYy1gprnsJdQ2F3RpclfD4dyzO+vmaLDrma+Cd43EOxM7yXUWyF35dwAOQsDQLLE5HSVKmtORNWklDQ+qcFwgYzvHinvFi/wtPLzXucG4csPT7Wa77+S+75+x87i6+eWWOy+ZDiOPib70sbf1PaPuveVWnHxSS+KOHsqkvDFv4M4GIx0Z90l/8Axte8erRS6Y4inyu/RN/NKxk8NU52Xq0vq7mYyvPuxnwMjmtB9LPyV+1qPww92l9Mz+RTsqa8U/ZN/Wy+Yu7kO7wzwjaL/udf0UuFWW8rei/d3+iIz0o7Rv6v9lb6sBhGbkZzvchLyD4Xt8EWHpp5mrvq237X2+AliajVk7Lolb3tv8S6luYAgCkAIAQAgBACAKQCpAFISCAWHjXGzqudnCQrNsujoMZSzbLFoKgkeZARzICQcgJh6gk4va3iv7vhy9s/cyn/AGRlY7vHcxlcDpXPl8lzYur2VNtOz5HXgqPbVVFxuufkfPX8exs9skndKx2hHsxNI6FrQLHmvAr4urONpSfofQwwlCk7xjZ+/wBTRDh21qe701ykV/gheVKbvpqWcw/1LuiQRmbqBIyrIB/KnYZ1db9CXSb1J8SxDZoTTS85mDRvtCiDz8FWjB06mrJpQlGd7EuGvcGhjG6jUg7Ef58lFZJu7L1YqWp1I5SQTlogXlBFkdfmuVx13OZwaMHEJLZm7ssyuFOOQAk6aAHX/wALooq0rXv7k0m1Izd8xwLZO+YSKdlDnRm/AarTLJWcbP6l5WJYfDskaXPAJssLavRpqyCNL96vFJzlB2j6/n0ITuS4fhabmDi0EmgNfZu1WtUu7NG2ZFmIJcwhgGaTUkiwWgaCj5BVhZS12RSo042ex6Dg02BOWOXDQNkNCOV0TXNk6am8rl9Hw7GYeolCrFKXorP7P88jwcTGvG7hJ26Xeh1sRAxnuRsZ+hjW/QL6ilCK2R41ScpbtnMmK6onMylXIBAIo3YFeGmD25hsbr1WNCtGtDPHYvUpuEsrLVsZggBCQQAgBAFIBUgCkAIApAPCnVczRumdvCuCwkjWLNmZZ2L3I5lBIZkA7QDBQA7UEWRfMVY8rUEnzrtzwWKF7cR380z3kh0M0neODavM07ht6VtqF4/EKWWzi9X11Pc4diJSTg4pJc1ocLAYyMHVkY8XU8+i8SrSk+b+h6kk2VcWxEbqkiZkeD7TwAGu8MvXxV6EJLuzd0TTTi9SWC4mxwLJWEE6ZmgkBRUoSTvFmsqh2eHyN1IfmB3ogZhzBrYhcVWL5oxnXWxbinNAuG7vQF2reoPUKsE27TOeVYzu4m14y+5KTqLytrmQfstFh3F33iFWMGIfdEkurVtuc6iOi3guhPa22Kxxot0cdera+as8KpbGbrFTuMEEkGw7RxseyfzemnwCusLda8jN1h/6wACNtKBuqvS1H8NqFXLGccyEFuWhuOo2OtKrwmbcs610aIu0DBexA2BNfBZvByZg6qN0nbmV4DR3djdw9t5+y9mONxapKmnr/wBra/nzOF4ajnzPbpyPUMfmY1wJIc1pBO5sL6rCU406MIx2SX4/N8zxa0nKo2+pGl0mQUpBRxC+6lrfu31/aVjiP6UrdH9C9Lxr1Rm4CysPH4iz8Vx8KgoYWNuepvjZXrM6FL0jlBACAKQBSAKQBSAKQBSgCUgFBJRC+lm0WTOlh8SspRNFI3xTWsZRNUy8FZsuh2oJC0BIFASBQEgUBzeN4ETxPj7uF5e0tD5gTkJHvAAXY8x5rOpTU1Zo1pVZU5KSb+B5HC/s9a0fxcU+TwZGGgepP0XEuGxvq/Y75cUm9kZeLdgDcf7rPkaA7vTiCXFxsZcoY0eO56K74fDkVjxKeudexRH2DmBs4uJp6sw7rHkc4Vf5bFqzkUlj78vma4uxbxWbGvNdIWj6uKj+VUubMnjJdC89jI3aPxE7vLux/wBpVo8Lora5X+LmWM7GYYbyYh36pG/Zq0XDqHQh4qoWjsdgubJHec0n2IWiwVBf2lXianUvi7H8PH8s136pJXfVy0WGpLaJV16nU3wdl8AP5PDn9UYd9VPZQ6IjtZ9WdbCcCwbfdwmFb4jDxX9FHZwWyXsM8up0P3WJo9mKNv6WNH0CvGKKNmDFu6LqgYSOZIxbpmTRUY1NyLCyKbkWKsVHbHjqxw+RVKmsGvJlo6SR5PC8cLIWRt3aKJXydPilSlQVKK1X0PceBjOpnY8Px97d/aFqaPF69NWlqTU4dTltoboe0TTYLdeVLsXHe42468jlfDHmVnodDCY3MddNF5H8/rqvGcvDzR0vhsOzaW5uC+1oYinXhnpu6PDnTlB2kC2KAoA0AkAIBISFISYQVBBfG9VaJTOjhpVjJGsWdKJ6waNkyxULkSVADMgJB6AedAQc9AVOepBU5ykgrKECUgaAVoABUgsYUBsgVWSjoQhUZJKUK8SrMEsVrZMzaKTh1OcjKVPgU5yMpUYVOcZSL4LBHgUzEZT5JhGkkjchxFfFfE10oyZ9HTeh2MJwwuLS7RpXLCvTU1n25l55rabk24Tu3EjWiRR6LOdVT22LpWN+Gl3I6/Zcs4lzsYOf8PPkvouAcQjRXYPeUtDyOI4ZzfaLZI2L7U8MEur2JBCBIApAFISKkJMCgqTYoJNcDlSSLo6mGKwkjaJua1YM1QnMUXJKnBAQLlIImRAQdIhBAvUgiXIBWpIC0AiUBEuQDBUgtjUA24dQyUdSALNli8sRMNFD4VfMVsVOjS4sZ5GqyZFilzFNxYQYpuRY+S4SMNkmHMSyAHoA4r4zHf1GvNnt0PCjqw4mqHILzpQub3J4h4JzDQ8x1VYJpWGYzQSjlvr9VpOLJcjrYF5BzfFVo1uwrRqJbO5SrDtIOPU6BxOui6q3G8XUk3exzwwNKKtY0QixZ5r6T9OyqVYTr1JXbdl8DzeIqMJKEUWUvpTzQpCBUgCkJFSAwUqgm0IDZho1nJl0js4WFc85G8Ub2xrBs2SB0arckomaALJA81NyDlTcQiDgzOC48gqOvBO1xlYnydNVsmRYraTzREMdqQK0AZlJAZkAi5AK1IJtCgF8YQGyEqrJOhBIqMsjW2RQSJ7kBmkKsQZnlWRBUSpIC1KIZ8k4g/JiMQK/mJb8s5K+TxtP/ml6s9eg+4jfA5rwORXlyUos6TSyG9Dy2KychYyxYbYrWVQSWpvw97LnnbcmJ1sHhiSLGi7sBw6derFtdzmc+IxChFpbnSENaBfoFClToxywVkeBOUpu8hFi3UjOxEtVrlbCpTcWDKouLBkS5NjmoVLGKGSdHBlZSNIncwhC5ZnREq4px3D4cfxHi/yjdcdXEQhuzZRbPG8V/aHu2CP/AKiuOePX9pdQPOTcdxWJdlMhF7Bq4K2LqPmXjFI1YDAyNnjDg4vcQRfTquRdrOoktybpHvnR1yX2EdjkZS4KxBAoCBKkgjaALQCtSCTVAL4wgL2BQSXNKgkuZKlgXNnUWJuWd+osLkHSKSCh7lJBXmUgRcrIqz5bxyOsbiR1lJ9QCvl+I6V5Hq4Z9xEsOxeVNnWjpRNdy1PJc0nHmaI1cPwEh/3PZDtWHlqdl7FLhEq1NTT3RzVcXGMmlyO3huCaWXei6YcAvbNI5pY7ojpR4QN2XuYbCU6CSicNSpKe4yxdmYysQLVZSKuJAsV1Io4kcitmK5RhihyLKI8irmJynFW5iTaoBpgfSq0WTOrh59Kulz1IXVjaMrHg+1OFbEZXyPL5Cf4bb+a+Vr4Zwk88tT0IzutDyNk6nmsdESfROxnZjJ3eIlF2wuDTyJ2+S9DC4PM1OexnKXI9VLhWd53tDMG5R4BekqMM+e2plfQhItypQ5SQUuKkFTipIIkoBKQSCAm1QC6NQC9pUEkrQDzKQMPQE2yICWdARJQECVJArUg5vEOBwzOzuFO5kc1y4jB06zvLc0p1pQ0R5qfhvdzOjZbqIr0XyeNo5K7pw1PWozzU1KR2+GcKIJL+mi6MDwmVdSdVWXIxr4tRsoHcbC2stacgvq6cFTgoLZKx5jk3JyEI3M902PylLNbF7p7k2zg+B6FSmQ42E4qShU4qSAa4cxam5Fhl7B5fC/Xlr9FN2LFJxMV5Q4lxutNNFTtdbFsllcnmVyDjBq6zkLo4rVWy1jQ2BRmJsTaSFV6ko42M7PfvEveSPsZtR/T0XiS4ZKVTPN7v5HYsQstkgwXZdjsQ6RzahaajZ1obrKngU6rk/CXdTu+Z6/MAABoAKA8F6aVtDO5S+RSQUuegKnFSQUuKkFRKkgigGgGEBNpQFrSoBaHISSDkA7QDtAMFASDkA7QESVJArUgkHKAUxYVjXOfVucbJK5oYWnGbnbVs0dWTio8i+10mYZkA86AreAd/VRYlOxS5hGzlFnyLZk90Vkv8FOo7pEl3kmpGhW6K9ySpy9RmtsNsbQbAF9ealRSKttk86kH/2Q=="/>
          <p:cNvSpPr>
            <a:spLocks noChangeAspect="1" noChangeArrowheads="1"/>
          </p:cNvSpPr>
          <p:nvPr/>
        </p:nvSpPr>
        <p:spPr bwMode="auto">
          <a:xfrm>
            <a:off x="307975" y="-2719388"/>
            <a:ext cx="10648950" cy="599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AutoShape 13" descr="data:image/jpeg;base64,/9j/4AAQSkZJRgABAQAAAQABAAD/2wCEAAkGBxAQEBAPDw8PDQ8QDw8QDQ0NDw8PDg4QFREWFhQRFBQYHCggGBolGxQUITEhJSksLi4uFx8zODMsNygtLisBCgoKDg0OGhAQGiwkHCQsLCwsLCwsLCwsLCwsLCwsLCwsLCwsLCwsLCwsLCwsLCwsLCwsLCwsLCwsLCwsLCwsLP/AABEIAKgBLAMBEQACEQEDEQH/xAAbAAACAwEBAQAAAAAAAAAAAAAAAQIDBAUGB//EADwQAAEEAAQDBQYDBwMFAAAAAAEAAgMRBBIhMQVBUQYTYXGRIjKBobHBQlJyBxQjRGKS0RUzc4LC4fDx/8QAGwEBAAMBAQEBAAAAAAAAAAAAAAECAwQFBgf/xAA2EQACAQIEAwYFAgYDAQAAAAAAAQIDEQQSITEFQVETIjJhcZGBobHR8AbBFBUzQuHxI1Jiov/aAAwDAQACEQMRAD8A9Da7zlIvarplWjLLEtFIzaMj4lqpGbiUuYrplGiNKxAIQNANACAaAdIB0gClIGgGgGgBAOkAUgBAFIApAOkAUgCkAUgCkAUgHSEggEgCkAUgCkAqQAgHSgG4PXnHeSzqSBFSmRYrexaKRRozSRrWLMmjO9q0Rm0RpWIBCBoBoBoAQDpANACkDQDQAgGgBANACAEAUgHSAKQkKQBSAKQBSAEAIApAJACAKQBSAEJLA9eYtTuehIPUkEg9ATDlZEMrkWsTORlkC3iYsqVygIBoQNANANACAaAFIGgGgBANANCQpAFIBoAQAgCkAIBoAQAgEgCkAUgCkAUgFSAdKAJCSoHKa5HbwXlruu3I9B95X5k8yuUJBykFrCpIJPCvTkpK6M5GWQLoizGRVSuUHSkDQAgGhA0AISNACkDQgaAEA0JGgGgBACAEAIAUAdIApAFIApACAKQBSAVIApAFIApACElTl5zVzuvYgCqJ5dGS1fVFjVoVOhw6DMSTs1fP/qDiEsNRUIby+hvh6alLU0PwluPILhw36hhRwUY7zWheeFcp+RnkwNfVccP1JiFFrq7m/wDBQbuYTEcxbWwtfVcJ4u8bJxatZHBisIqUU0yLo6XvXOCxClJA6UgKQDQgEJGgBANSBoAQDQDQDpQAQBSAdIBOUMlDUkBSAKQDpAFIApAFIBIAQBSAEAkJCkBQV5x2ipGrhOxNgrdZpuPoWsmdjB4hkcWZxAtwb8SaC+D/AFFGc8blWqtdfv8AQ7sNG8dDfIRp4r51XOlMrd6qyLmXI2yTufovruBcQw2FpPN4mcWKozqPTYzFrXlwbrl3X2OEx1PEq9Nnm1cPKnuVOwy7VIwylboFbMVsVujVrkWI0pICkAUgHSAKRuwQNIIBBsHUEbEKIyUkpJ3TJlFxbTWqJUpIHSAdIB0gCkAUgCkBCWQNFnQLKtXhSjmmy8IOT0OdNxdjKG+q8qrxinGyjqdKwsnqzZg8Y2UW07brvw2Mp113TCpScNzSusyBACAEAISCAEIEgBACEiQGel5x2k2tUgztxLmEiUacnBfPYypi8PFqOqu2dNOMJs1VHKwtDrHvDwpfK169WVXPPfY9igowVjjYqTFtcHZj7A9gdQVvBUGrW3JlCPI6nZniU0plEurmltDwXJjaFOCi47GbVjuF46LhswcvFyOit7OZ9pe1w3iFTDu0eZE6UKqtI6vCcQzEMBafar2x0PNfd4TFqtTT58zx8RhnTk1yNMmC8F2KZzOJhxGFpaxkZOJgkjpaplGiIYpuRYkIilxYkIiouTYyY+UMBYSQ97Tk315E34LzeJY+GGpNPxNO355HdgMHKtUUv7U1f67eZz8GHxmtcvIbivJfG4filfD/ANOWnR7e32PpcRhKOIXfWvXn7m5j3GS92BtGtgSd/l816eD/AFDOVdPEWUWracvM86vwqCoNUvFe+vPyL8RJRY1urpHBoI1obud6A/FfS1cZTUoQhJNy2trpzf2PHpYWTUpyVlFa+vJe+/kae6XZc5bESxTciwqUkAgBAcvjkbyzMDoNwvneOUaslnXhR24WUVpzPKSElfOxsj0Du9lpPeaRR3te9waoo1HB7vY5MXFuNz0S+mPOBAFIApAFICnEz5AAAXPdpGwbuP8AgcyufEVnTVoK83sv3fkuZtRo523J2it3+c3yHhmvDRnIc7WyNt9kwtOrTpKNWWaXNkVpQlNuCsi2l0GQqQAgCkBnC887S1gVkirLe6DhRFjxRwUlZkXsc/F8Dkbb8OfNi8PG8IhPvQO6jimtGUQ8Qd7sjS2QaUV8pXwcqUrM9SlUUju4CJgbmboTueq8yrKTdmS7thTXvpz8uw028134GnRk8tXS+wnmS0RLGdnZ3V3cge2xmG+i9yPBo+KDujCOKivEtT0vC+DRQNpjaJ1J5r6ChRhRjaJ59WpKo7s1vw66VIwaOZi4FtGRnJHnOI4yGKQRyyNjc5uZufRpF1vsPipliqdOSjJ2Zang61WLlTjdLTQkHRZcxkjy1ZdnblrztWeIp2vmVvUosNVvbK7+jORguJvEr2mpIC8904g5g29Bm59dV85Pj0qdR2WaF/jb86nty4RF0k72nbXpf0+x6TDBknukXzafeHwXr4PiVHFK9N69Hv8AnoeTWwlSi+8tOvIycawXssOUOp9UR1BC879QqTwykuT1+J2cKeWq11X0MfceyPYcC3XQ5gfBfD59dz30yJi2rWzZPzTN1BNsRLgW00g5rI/98Vrh8VLDzVWG62MqkIzi4y2Z2xACARsRa/S8NiY16Uasdmr/AJ6HytWi4ScXyMuKiygn081hxLHRwuHlJvvNNR9f8bsvhsO6tRK2nP0KHsXqQkpJNHHKNnYrpXKipARljDgWnYiisq1JVabg9mTGWV3OMeBjKfzWSPJfN1ODzWH08Vzvjiln8jfw/C5GiwA7qvQ4VhbUlKa7yMsTVvK0djavZOQEAIAQFM84ZQouc7RjB7zj9h1PJZ1Kihpu3svzl1ZrSpOeuyW76fd9FzFBBRL3kOkcKJGzR+Rvh9VFOnlblLWT3f7LyJq1cyUY6RWy/d+f02RfS1MRUgCkAUgBCTK1cCOsuBV0ijZdCdVexW52sC3ZZSNIlvEOBxYhuoDX8njdeficLTrK0kdFOo47HmcRhJsI7LJbotae3X1XymO4VOn3oq56FLE33KBjmNJLCCCbN7ryuxk9z0bdokzq8G4jknZmkqNwI12vkvW4TiZU6uSb0OWvSzQdlqj3rACLGoOxX197nkWITxggg7EEGiQaPiNk3B8g7WYzHYTESYdmMlkiytfEX5TK1jvwufVkijre1LzMVXqUp5FJ2PawdCjWpqcoK9/zQ48LXyAmUl5IGaR+aQuO2rj914taq3PM3d+p6kcsNIqy8tDqYPhzMuWrsaO0zEea4qleV7kSqu5vwuGoZSNQd9RfiuedS7uiknd3LXRkVfUZZBYIPnyKiFRp5oOzRVpMut595z3VRFvcQCL6ndWqYqrUWWc210buZxpwi7xSXwLY3O8/kuVpF7DG9dRbR9Qj2uOQDQnS9B903RVm7C8QyNyluYAmtdQvc4bxqWFh2Uo3jyto/wDOpwYnBKrLMnZmabEF7tfOvovKxOJq4mbqVXdv2S6Lovzc6KdGNOOWJqdH7INcl+j8JrOpg6Un/wBUvbS/xtc+axkFGtJLr9dTI9q9VHIyKkgKQBSAKSwBAFIApAZ5sTR7uMd5JzGzYx1eeXlufUjGdXXLDV/Jev23fzN6dFWzzdo/N+i/fZeug8Nhstucc8jvfkIq+jWj8LRyHrZsqadPLq9ZPd/my8v3K1aueyStFbL9/Nvm/orIvpamQUgBAJAFIApCTIxcCOtlgWsTNmjDjVWZRHewDdlhM3idiIaLBmqJSwteC1wDgdwVVpNWZY8rxXsNG4PdCSx5OZreW2y87EYCE03Hc66OLlDfY5cvZrFGOIZd6Br8JXjPhVSEsy5nbHFwu2fReGMc2GNrxT2sDXeYFWvpKSagkzyqjTk2iUzlqih4b9ozMKIO9lpuIBaIHNy967XUEc2AX5ct1x4+FN07y8XL86Ho8MlV7W0fDz6f7PGcKx7bNv2PIhfK16MuSPcmuh1Y5oibsNPVhom+vX4rlcZ2MtTVG927QZBoNsp9TofksXFc9Pz3GhayZp0cKv8AC4Vf+fgquDWqJtYkwAaXens+XTzUPXUhjsA6c1G6K3LasePLwPVV2FwjF3YIN0R5JLTYhku5VcxFyUMfzOg5+Cl3bsirZ15sPlaB0HzX6jw+j/D4eFLotfXn8z5fES7Sbl1OXMxekmcjKKVioKQCAEAICueZrBb3Bt6Ablx6NA1J8AqTqRh4vz0XMvTpTqO0V9l6vZfEp/iSdYGddO+d9mD1Ov4Ss+/P/wAr5v7fX0Nf+On/AOn/APK+/wAl6ovggawZWANGpocydyTzPiVrGKirRRjOcpvNJ3ZZSsVCkAqQAgCkAkAISZGBcCOtl7GLRMo0bsLCjZCR3cHGsJM2ijosWRoiwFCSxhUAvaVUCe5AZJXKyIZyeIcHw04Imw8UvO3MbmvqHDUeqiVOEt0aQrVKb7smjzk3YDDg5oJZYDya6pmD1o/NcVXhtOezaO+HFqq0mk/l+exzMTwXiEGoYMQwX7UD7dl65HAG/AWvHr8GmrtanZTxtCpu7Pz+/wDoy4HiJlJaGuzDdp0IN6g3zXj1sP2e52um0r8jod287gV0cQR6LmzRWzKbFE7mwtzyYgMa03TqLbrYN3Jo7ArSCdR5Ywvf89CubqeS4f2qfHJIXszxPkc8Munx5jZy9fL5r1q3Dozgsrs0repR6HexHa2AMzRiR7zVMLCK8yfsuCHDajladkhe56RrrpzTYIB829QvNatoxcDiW5+6v2zGZAP6c2W/UhQqby5+V7EFzMwc0MbmfYyjTfktMPGcqscivK+nqUm1lebY9BLC4NGchz69otFNvoPBfp2HzqK7R3lz6fA+bq5W+6tDi4puq9CJyyMhC0MxIAKN2V2EruyKDiW/gBl/4xY/uPs/NZdtF+Dvem3vt8zbsJLxtR9d/bf5Ecsrty2Ea+5/Ek8DmIoehS1WW7t6av3eny+JN6Mdk5Pz0XstX7r0Jw4VjDmAtx3e8lzz4ZjrXhsrQpxjqt+vP3KVK05qzenRaL2X+y5XMwQBSAEAIBIAQAhIUgM0TFwnWb8PApuRY6uGgVHIskdKFtLNsui/MqlgzoCbJEBcJFBInSIDPIbv7GipIPAY7tHjI55IoZIcTGx9NkLBmLdLBLSBY1F1yXh4jicqM3FNNLme9R4dRnTjOacW+VzTD2mxFAvjjNgmqe0Cv6rK5Y8cqqWqTXs/qRLhdHlJ/JmYdp8TmJe+GNl0MrPY8i4k0VFTjGIl4EvSxp/LcOlazb9fsVTue+UzgRue6rfq3QChXJeTicVLEScqu/kdFKMadPs1sgZK8e96/hHxC5XGL2LO3I8/2owRkfFIALLXN0qzRBH1K9HBVckZRbKxhe5yZuG6A5XNNjNma6q2u9R/8XXGvra5XKUYzBd2Q0CzqVenVzK5ZU7nW4VxTGhojaYy1gprnsJdQ2F3RpclfD4dyzO+vmaLDrma+Cd43EOxM7yXUWyF35dwAOQsDQLLE5HSVKmtORNWklDQ+qcFwgYzvHinvFi/wtPLzXucG4csPT7Wa77+S+75+x87i6+eWWOy+ZDiOPib70sbf1PaPuveVWnHxSS+KOHsqkvDFv4M4GIx0Z90l/8Axte8erRS6Y4inyu/RN/NKxk8NU52Xq0vq7mYyvPuxnwMjmtB9LPyV+1qPww92l9Mz+RTsqa8U/ZN/Wy+Yu7kO7wzwjaL/udf0UuFWW8rei/d3+iIz0o7Rv6v9lb6sBhGbkZzvchLyD4Xt8EWHpp5mrvq237X2+AliajVk7Lolb3tv8S6luYAgCkAIAQAgBACAKQCpAFISCAWHjXGzqudnCQrNsujoMZSzbLFoKgkeZARzICQcgJh6gk4va3iv7vhy9s/cyn/AGRlY7vHcxlcDpXPl8lzYur2VNtOz5HXgqPbVVFxuufkfPX8exs9skndKx2hHsxNI6FrQLHmvAr4urONpSfofQwwlCk7xjZ+/wBTRDh21qe701ykV/gheVKbvpqWcw/1LuiQRmbqBIyrIB/KnYZ1db9CXSb1J8SxDZoTTS85mDRvtCiDz8FWjB06mrJpQlGd7EuGvcGhjG6jUg7Ef58lFZJu7L1YqWp1I5SQTlogXlBFkdfmuVx13OZwaMHEJLZm7ssyuFOOQAk6aAHX/wALooq0rXv7k0m1Izd8xwLZO+YSKdlDnRm/AarTLJWcbP6l5WJYfDskaXPAJssLavRpqyCNL96vFJzlB2j6/n0ITuS4fhabmDi0EmgNfZu1WtUu7NG2ZFmIJcwhgGaTUkiwWgaCj5BVhZS12RSo042ex6Dg02BOWOXDQNkNCOV0TXNk6am8rl9Hw7GYeolCrFKXorP7P88jwcTGvG7hJ26Xeh1sRAxnuRsZ+hjW/QL6ilCK2R41ScpbtnMmK6onMylXIBAIo3YFeGmD25hsbr1WNCtGtDPHYvUpuEsrLVsZggBCQQAgBAFIBUgCkAIApAPCnVczRumdvCuCwkjWLNmZZ2L3I5lBIZkA7QDBQA7UEWRfMVY8rUEnzrtzwWKF7cR380z3kh0M0neODavM07ht6VtqF4/EKWWzi9X11Pc4diJSTg4pJc1ocLAYyMHVkY8XU8+i8SrSk+b+h6kk2VcWxEbqkiZkeD7TwAGu8MvXxV6EJLuzd0TTTi9SWC4mxwLJWEE6ZmgkBRUoSTvFmsqh2eHyN1IfmB3ogZhzBrYhcVWL5oxnXWxbinNAuG7vQF2reoPUKsE27TOeVYzu4m14y+5KTqLytrmQfstFh3F33iFWMGIfdEkurVtuc6iOi3guhPa22Kxxot0cdera+as8KpbGbrFTuMEEkGw7RxseyfzemnwCusLda8jN1h/6wACNtKBuqvS1H8NqFXLGccyEFuWhuOo2OtKrwmbcs610aIu0DBexA2BNfBZvByZg6qN0nbmV4DR3djdw9t5+y9mONxapKmnr/wBra/nzOF4ajnzPbpyPUMfmY1wJIc1pBO5sL6rCU406MIx2SX4/N8zxa0nKo2+pGl0mQUpBRxC+6lrfu31/aVjiP6UrdH9C9Lxr1Rm4CysPH4iz8Vx8KgoYWNuepvjZXrM6FL0jlBACAKQBSAKQBSAKQBSgCUgFBJRC+lm0WTOlh8SspRNFI3xTWsZRNUy8FZsuh2oJC0BIFASBQEgUBzeN4ETxPj7uF5e0tD5gTkJHvAAXY8x5rOpTU1Zo1pVZU5KSb+B5HC/s9a0fxcU+TwZGGgepP0XEuGxvq/Y75cUm9kZeLdgDcf7rPkaA7vTiCXFxsZcoY0eO56K74fDkVjxKeudexRH2DmBs4uJp6sw7rHkc4Vf5bFqzkUlj78vma4uxbxWbGvNdIWj6uKj+VUubMnjJdC89jI3aPxE7vLux/wBpVo8Lora5X+LmWM7GYYbyYh36pG/Zq0XDqHQh4qoWjsdgubJHec0n2IWiwVBf2lXianUvi7H8PH8s136pJXfVy0WGpLaJV16nU3wdl8AP5PDn9UYd9VPZQ6IjtZ9WdbCcCwbfdwmFb4jDxX9FHZwWyXsM8up0P3WJo9mKNv6WNH0CvGKKNmDFu6LqgYSOZIxbpmTRUY1NyLCyKbkWKsVHbHjqxw+RVKmsGvJlo6SR5PC8cLIWRt3aKJXydPilSlQVKK1X0PceBjOpnY8Px97d/aFqaPF69NWlqTU4dTltoboe0TTYLdeVLsXHe42468jlfDHmVnodDCY3MddNF5H8/rqvGcvDzR0vhsOzaW5uC+1oYinXhnpu6PDnTlB2kC2KAoA0AkAIBISFISYQVBBfG9VaJTOjhpVjJGsWdKJ6waNkyxULkSVADMgJB6AedAQc9AVOepBU5ykgrKECUgaAVoABUgsYUBsgVWSjoQhUZJKUK8SrMEsVrZMzaKTh1OcjKVPgU5yMpUYVOcZSL4LBHgUzEZT5JhGkkjchxFfFfE10oyZ9HTeh2MJwwuLS7RpXLCvTU1n25l55rabk24Tu3EjWiRR6LOdVT22LpWN+Gl3I6/Zcs4lzsYOf8PPkvouAcQjRXYPeUtDyOI4ZzfaLZI2L7U8MEur2JBCBIApAFISKkJMCgqTYoJNcDlSSLo6mGKwkjaJua1YM1QnMUXJKnBAQLlIImRAQdIhBAvUgiXIBWpIC0AiUBEuQDBUgtjUA24dQyUdSALNli8sRMNFD4VfMVsVOjS4sZ5GqyZFilzFNxYQYpuRY+S4SMNkmHMSyAHoA4r4zHf1GvNnt0PCjqw4mqHILzpQub3J4h4JzDQ8x1VYJpWGYzQSjlvr9VpOLJcjrYF5BzfFVo1uwrRqJbO5SrDtIOPU6BxOui6q3G8XUk3exzwwNKKtY0QixZ5r6T9OyqVYTr1JXbdl8DzeIqMJKEUWUvpTzQpCBUgCkJFSAwUqgm0IDZho1nJl0js4WFc85G8Ub2xrBs2SB0arckomaALJA81NyDlTcQiDgzOC48gqOvBO1xlYnydNVsmRYraTzREMdqQK0AZlJAZkAi5AK1IJtCgF8YQGyEqrJOhBIqMsjW2RQSJ7kBmkKsQZnlWRBUSpIC1KIZ8k4g/JiMQK/mJb8s5K+TxtP/ml6s9eg+4jfA5rwORXlyUos6TSyG9Dy2KychYyxYbYrWVQSWpvw97LnnbcmJ1sHhiSLGi7sBw6derFtdzmc+IxChFpbnSENaBfoFClToxywVkeBOUpu8hFi3UjOxEtVrlbCpTcWDKouLBkS5NjmoVLGKGSdHBlZSNIncwhC5ZnREq4px3D4cfxHi/yjdcdXEQhuzZRbPG8V/aHu2CP/AKiuOePX9pdQPOTcdxWJdlMhF7Bq4K2LqPmXjFI1YDAyNnjDg4vcQRfTquRdrOoktybpHvnR1yX2EdjkZS4KxBAoCBKkgjaALQCtSCTVAL4wgL2BQSXNKgkuZKlgXNnUWJuWd+osLkHSKSCh7lJBXmUgRcrIqz5bxyOsbiR1lJ9QCvl+I6V5Hq4Z9xEsOxeVNnWjpRNdy1PJc0nHmaI1cPwEh/3PZDtWHlqdl7FLhEq1NTT3RzVcXGMmlyO3huCaWXei6YcAvbNI5pY7ojpR4QN2XuYbCU6CSicNSpKe4yxdmYysQLVZSKuJAsV1Io4kcitmK5RhihyLKI8irmJynFW5iTaoBpgfSq0WTOrh59Kulz1IXVjaMrHg+1OFbEZXyPL5Cf4bb+a+Vr4Zwk88tT0IzutDyNk6nmsdESfROxnZjJ3eIlF2wuDTyJ2+S9DC4PM1OexnKXI9VLhWd53tDMG5R4BekqMM+e2plfQhItypQ5SQUuKkFTipIIkoBKQSCAm1QC6NQC9pUEkrQDzKQMPQE2yICWdARJQECVJArUg5vEOBwzOzuFO5kc1y4jB06zvLc0p1pQ0R5qfhvdzOjZbqIr0XyeNo5K7pw1PWozzU1KR2+GcKIJL+mi6MDwmVdSdVWXIxr4tRsoHcbC2stacgvq6cFTgoLZKx5jk3JyEI3M902PylLNbF7p7k2zg+B6FSmQ42E4qShU4qSAa4cxam5Fhl7B5fC/Xlr9FN2LFJxMV5Q4lxutNNFTtdbFsllcnmVyDjBq6zkLo4rVWy1jQ2BRmJsTaSFV6ko42M7PfvEveSPsZtR/T0XiS4ZKVTPN7v5HYsQstkgwXZdjsQ6RzahaajZ1obrKngU6rk/CXdTu+Z6/MAABoAKA8F6aVtDO5S+RSQUuegKnFSQUuKkFRKkgigGgGEBNpQFrSoBaHISSDkA7QDtAMFASDkA7QESVJArUgkHKAUxYVjXOfVucbJK5oYWnGbnbVs0dWTio8i+10mYZkA86AreAd/VRYlOxS5hGzlFnyLZk90Vkv8FOo7pEl3kmpGhW6K9ySpy9RmtsNsbQbAF9ealRSKttk86kH/2Q=="/>
          <p:cNvSpPr>
            <a:spLocks noChangeAspect="1" noChangeArrowheads="1"/>
          </p:cNvSpPr>
          <p:nvPr/>
        </p:nvSpPr>
        <p:spPr bwMode="auto">
          <a:xfrm>
            <a:off x="460375" y="-2566988"/>
            <a:ext cx="10648950" cy="599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AutoShape 15" descr="data:image/jpeg;base64,/9j/4AAQSkZJRgABAQAAAQABAAD/2wCEAAkGBxAQEBAPDw8PDQ8QDw8QDQ0NDw8PDg4QFREWFhQRFBQYHCggGBolGxQUITEhJSksLi4uFx8zODMsNygtLisBCgoKDg0OGhAQGiwkHCQsLCwsLCwsLCwsLCwsLCwsLCwsLCwsLCwsLCwsLCwsLCwsLCwsLCwsLCwsLCwsLCwsLP/AABEIAKgBLAMBEQACEQEDEQH/xAAbAAACAwEBAQAAAAAAAAAAAAAAAQIDBAUGB//EADwQAAEEAAQDBQYDBwMFAAAAAAEAAgMRBBIhMQVBUQYTYXGRIjKBobHBQlJyBxQjRGKS0RUzc4LC4fDx/8QAGwEBAAMBAQEBAAAAAAAAAAAAAAECAwQFBgf/xAA2EQACAQIEAwYFAgYDAQAAAAAAAQIDEQQSITEFQVETIjJhcZGBobHR8AbBFBUzQuHxI1Jiov/aAAwDAQACEQMRAD8A9Da7zlIvarplWjLLEtFIzaMj4lqpGbiUuYrplGiNKxAIQNANACAaAdIB0gClIGgGgGgBAOkAUgBAFIApAOkAUgCkAUgCkAUgHSEggEgCkAUgCkAqQAgHSgG4PXnHeSzqSBFSmRYrexaKRRozSRrWLMmjO9q0Rm0RpWIBCBoBoBoAQDpANACkDQDQAgGgBANACAEAUgHSAKQkKQBSAKQBSAEAIApAJACAKQBSAEJLA9eYtTuehIPUkEg9ATDlZEMrkWsTORlkC3iYsqVygIBoQNANANACAaAFIGgGgBANANCQpAFIBoAQAgCkAIBoAQAgEgCkAUgCkAUgFSAdKAJCSoHKa5HbwXlruu3I9B95X5k8yuUJBykFrCpIJPCvTkpK6M5GWQLoizGRVSuUHSkDQAgGhA0AISNACkDQgaAEA0JGgGgBACAEAIAUAdIApAFIApACAKQBSAVIApAFIApACElTl5zVzuvYgCqJ5dGS1fVFjVoVOhw6DMSTs1fP/qDiEsNRUIby+hvh6alLU0PwluPILhw36hhRwUY7zWheeFcp+RnkwNfVccP1JiFFrq7m/wDBQbuYTEcxbWwtfVcJ4u8bJxatZHBisIqUU0yLo6XvXOCxClJA6UgKQDQgEJGgBANSBoAQDQDQDpQAQBSAdIBOUMlDUkBSAKQDpAFIApAFIBIAQBSAEAkJCkBQV5x2ipGrhOxNgrdZpuPoWsmdjB4hkcWZxAtwb8SaC+D/AFFGc8blWqtdfv8AQ7sNG8dDfIRp4r51XOlMrd6qyLmXI2yTufovruBcQw2FpPN4mcWKozqPTYzFrXlwbrl3X2OEx1PEq9Nnm1cPKnuVOwy7VIwylboFbMVsVujVrkWI0pICkAUgHSAKRuwQNIIBBsHUEbEKIyUkpJ3TJlFxbTWqJUpIHSAdIB0gCkAUgCkBCWQNFnQLKtXhSjmmy8IOT0OdNxdjKG+q8qrxinGyjqdKwsnqzZg8Y2UW07brvw2Mp113TCpScNzSusyBACAEAISCAEIEgBACEiQGel5x2k2tUgztxLmEiUacnBfPYypi8PFqOqu2dNOMJs1VHKwtDrHvDwpfK169WVXPPfY9igowVjjYqTFtcHZj7A9gdQVvBUGrW3JlCPI6nZniU0plEurmltDwXJjaFOCi47GbVjuF46LhswcvFyOit7OZ9pe1w3iFTDu0eZE6UKqtI6vCcQzEMBafar2x0PNfd4TFqtTT58zx8RhnTk1yNMmC8F2KZzOJhxGFpaxkZOJgkjpaplGiIYpuRYkIilxYkIiouTYyY+UMBYSQ97Tk315E34LzeJY+GGpNPxNO355HdgMHKtUUv7U1f67eZz8GHxmtcvIbivJfG4filfD/ANOWnR7e32PpcRhKOIXfWvXn7m5j3GS92BtGtgSd/l816eD/AFDOVdPEWUWracvM86vwqCoNUvFe+vPyL8RJRY1urpHBoI1obud6A/FfS1cZTUoQhJNy2trpzf2PHpYWTUpyVlFa+vJe+/kae6XZc5bESxTciwqUkAgBAcvjkbyzMDoNwvneOUaslnXhR24WUVpzPKSElfOxsj0Du9lpPeaRR3te9waoo1HB7vY5MXFuNz0S+mPOBAFIApAFICnEz5AAAXPdpGwbuP8AgcyufEVnTVoK83sv3fkuZtRo523J2it3+c3yHhmvDRnIc7WyNt9kwtOrTpKNWWaXNkVpQlNuCsi2l0GQqQAgCkBnC887S1gVkirLe6DhRFjxRwUlZkXsc/F8Dkbb8OfNi8PG8IhPvQO6jimtGUQ8Qd7sjS2QaUV8pXwcqUrM9SlUUju4CJgbmboTueq8yrKTdmS7thTXvpz8uw028134GnRk8tXS+wnmS0RLGdnZ3V3cge2xmG+i9yPBo+KDujCOKivEtT0vC+DRQNpjaJ1J5r6ChRhRjaJ59WpKo7s1vw66VIwaOZi4FtGRnJHnOI4yGKQRyyNjc5uZufRpF1vsPipliqdOSjJ2Zang61WLlTjdLTQkHRZcxkjy1ZdnblrztWeIp2vmVvUosNVvbK7+jORguJvEr2mpIC8904g5g29Bm59dV85Pj0qdR2WaF/jb86nty4RF0k72nbXpf0+x6TDBknukXzafeHwXr4PiVHFK9N69Hv8AnoeTWwlSi+8tOvIycawXssOUOp9UR1BC879QqTwykuT1+J2cKeWq11X0MfceyPYcC3XQ5gfBfD59dz30yJi2rWzZPzTN1BNsRLgW00g5rI/98Vrh8VLDzVWG62MqkIzi4y2Z2xACARsRa/S8NiY16Uasdmr/AJ6HytWi4ScXyMuKiygn081hxLHRwuHlJvvNNR9f8bsvhsO6tRK2nP0KHsXqQkpJNHHKNnYrpXKipARljDgWnYiisq1JVabg9mTGWV3OMeBjKfzWSPJfN1ODzWH08Vzvjiln8jfw/C5GiwA7qvQ4VhbUlKa7yMsTVvK0djavZOQEAIAQFM84ZQouc7RjB7zj9h1PJZ1Kihpu3svzl1ZrSpOeuyW76fd9FzFBBRL3kOkcKJGzR+Rvh9VFOnlblLWT3f7LyJq1cyUY6RWy/d+f02RfS1MRUgCkAUgBCTK1cCOsuBV0ijZdCdVexW52sC3ZZSNIlvEOBxYhuoDX8njdeficLTrK0kdFOo47HmcRhJsI7LJbotae3X1XymO4VOn3oq56FLE33KBjmNJLCCCbN7ryuxk9z0bdokzq8G4jknZmkqNwI12vkvW4TiZU6uSb0OWvSzQdlqj3rACLGoOxX197nkWITxggg7EEGiQaPiNk3B8g7WYzHYTESYdmMlkiytfEX5TK1jvwufVkijre1LzMVXqUp5FJ2PawdCjWpqcoK9/zQ48LXyAmUl5IGaR+aQuO2rj914taq3PM3d+p6kcsNIqy8tDqYPhzMuWrsaO0zEea4qleV7kSqu5vwuGoZSNQd9RfiuedS7uiknd3LXRkVfUZZBYIPnyKiFRp5oOzRVpMut595z3VRFvcQCL6ndWqYqrUWWc210buZxpwi7xSXwLY3O8/kuVpF7DG9dRbR9Qj2uOQDQnS9B903RVm7C8QyNyluYAmtdQvc4bxqWFh2Uo3jyto/wDOpwYnBKrLMnZmabEF7tfOvovKxOJq4mbqVXdv2S6Lovzc6KdGNOOWJqdH7INcl+j8JrOpg6Un/wBUvbS/xtc+axkFGtJLr9dTI9q9VHIyKkgKQBSAKSwBAFIApAZ5sTR7uMd5JzGzYx1eeXlufUjGdXXLDV/Jev23fzN6dFWzzdo/N+i/fZeug8Nhstucc8jvfkIq+jWj8LRyHrZsqadPLq9ZPd/my8v3K1aueyStFbL9/Nvm/orIvpamQUgBAJAFIApCTIxcCOtlgWsTNmjDjVWZRHewDdlhM3idiIaLBmqJSwteC1wDgdwVVpNWZY8rxXsNG4PdCSx5OZreW2y87EYCE03Hc66OLlDfY5cvZrFGOIZd6Br8JXjPhVSEsy5nbHFwu2fReGMc2GNrxT2sDXeYFWvpKSagkzyqjTk2iUzlqih4b9ozMKIO9lpuIBaIHNy967XUEc2AX5ct1x4+FN07y8XL86Ho8MlV7W0fDz6f7PGcKx7bNv2PIhfK16MuSPcmuh1Y5oibsNPVhom+vX4rlcZ2MtTVG927QZBoNsp9TofksXFc9Pz3GhayZp0cKv8AC4Vf+fgquDWqJtYkwAaXens+XTzUPXUhjsA6c1G6K3LasePLwPVV2FwjF3YIN0R5JLTYhku5VcxFyUMfzOg5+Cl3bsirZ15sPlaB0HzX6jw+j/D4eFLotfXn8z5fES7Sbl1OXMxekmcjKKVioKQCAEAICueZrBb3Bt6Ablx6NA1J8AqTqRh4vz0XMvTpTqO0V9l6vZfEp/iSdYGddO+d9mD1Ov4Ss+/P/wAr5v7fX0Nf+On/AOn/APK+/wAl6ovggawZWANGpocydyTzPiVrGKirRRjOcpvNJ3ZZSsVCkAqQAgCkAkAISZGBcCOtl7GLRMo0bsLCjZCR3cHGsJM2ijosWRoiwFCSxhUAvaVUCe5AZJXKyIZyeIcHw04Imw8UvO3MbmvqHDUeqiVOEt0aQrVKb7smjzk3YDDg5oJZYDya6pmD1o/NcVXhtOezaO+HFqq0mk/l+exzMTwXiEGoYMQwX7UD7dl65HAG/AWvHr8GmrtanZTxtCpu7Pz+/wDoy4HiJlJaGuzDdp0IN6g3zXj1sP2e52um0r8jod287gV0cQR6LmzRWzKbFE7mwtzyYgMa03TqLbrYN3Jo7ArSCdR5Ywvf89CubqeS4f2qfHJIXszxPkc8Munx5jZy9fL5r1q3Dozgsrs0repR6HexHa2AMzRiR7zVMLCK8yfsuCHDajladkhe56RrrpzTYIB829QvNatoxcDiW5+6v2zGZAP6c2W/UhQqby5+V7EFzMwc0MbmfYyjTfktMPGcqscivK+nqUm1lebY9BLC4NGchz69otFNvoPBfp2HzqK7R3lz6fA+bq5W+6tDi4puq9CJyyMhC0MxIAKN2V2EruyKDiW/gBl/4xY/uPs/NZdtF+Dvem3vt8zbsJLxtR9d/bf5Ecsrty2Ea+5/Ek8DmIoehS1WW7t6av3eny+JN6Mdk5Pz0XstX7r0Jw4VjDmAtx3e8lzz4ZjrXhsrQpxjqt+vP3KVK05qzenRaL2X+y5XMwQBSAEAIBIAQAhIUgM0TFwnWb8PApuRY6uGgVHIskdKFtLNsui/MqlgzoCbJEBcJFBInSIDPIbv7GipIPAY7tHjI55IoZIcTGx9NkLBmLdLBLSBY1F1yXh4jicqM3FNNLme9R4dRnTjOacW+VzTD2mxFAvjjNgmqe0Cv6rK5Y8cqqWqTXs/qRLhdHlJ/JmYdp8TmJe+GNl0MrPY8i4k0VFTjGIl4EvSxp/LcOlazb9fsVTue+UzgRue6rfq3QChXJeTicVLEScqu/kdFKMadPs1sgZK8e96/hHxC5XGL2LO3I8/2owRkfFIALLXN0qzRBH1K9HBVckZRbKxhe5yZuG6A5XNNjNma6q2u9R/8XXGvra5XKUYzBd2Q0CzqVenVzK5ZU7nW4VxTGhojaYy1gprnsJdQ2F3RpclfD4dyzO+vmaLDrma+Cd43EOxM7yXUWyF35dwAOQsDQLLE5HSVKmtORNWklDQ+qcFwgYzvHinvFi/wtPLzXucG4csPT7Wa77+S+75+x87i6+eWWOy+ZDiOPib70sbf1PaPuveVWnHxSS+KOHsqkvDFv4M4GIx0Z90l/8Axte8erRS6Y4inyu/RN/NKxk8NU52Xq0vq7mYyvPuxnwMjmtB9LPyV+1qPww92l9Mz+RTsqa8U/ZN/Wy+Yu7kO7wzwjaL/udf0UuFWW8rei/d3+iIz0o7Rv6v9lb6sBhGbkZzvchLyD4Xt8EWHpp5mrvq237X2+AliajVk7Lolb3tv8S6luYAgCkAIAQAgBACAKQCpAFISCAWHjXGzqudnCQrNsujoMZSzbLFoKgkeZARzICQcgJh6gk4va3iv7vhy9s/cyn/AGRlY7vHcxlcDpXPl8lzYur2VNtOz5HXgqPbVVFxuufkfPX8exs9skndKx2hHsxNI6FrQLHmvAr4urONpSfofQwwlCk7xjZ+/wBTRDh21qe701ykV/gheVKbvpqWcw/1LuiQRmbqBIyrIB/KnYZ1db9CXSb1J8SxDZoTTS85mDRvtCiDz8FWjB06mrJpQlGd7EuGvcGhjG6jUg7Ef58lFZJu7L1YqWp1I5SQTlogXlBFkdfmuVx13OZwaMHEJLZm7ssyuFOOQAk6aAHX/wALooq0rXv7k0m1Izd8xwLZO+YSKdlDnRm/AarTLJWcbP6l5WJYfDskaXPAJssLavRpqyCNL96vFJzlB2j6/n0ITuS4fhabmDi0EmgNfZu1WtUu7NG2ZFmIJcwhgGaTUkiwWgaCj5BVhZS12RSo042ex6Dg02BOWOXDQNkNCOV0TXNk6am8rl9Hw7GYeolCrFKXorP7P88jwcTGvG7hJ26Xeh1sRAxnuRsZ+hjW/QL6ilCK2R41ScpbtnMmK6onMylXIBAIo3YFeGmD25hsbr1WNCtGtDPHYvUpuEsrLVsZggBCQQAgBAFIBUgCkAIApAPCnVczRumdvCuCwkjWLNmZZ2L3I5lBIZkA7QDBQA7UEWRfMVY8rUEnzrtzwWKF7cR380z3kh0M0neODavM07ht6VtqF4/EKWWzi9X11Pc4diJSTg4pJc1ocLAYyMHVkY8XU8+i8SrSk+b+h6kk2VcWxEbqkiZkeD7TwAGu8MvXxV6EJLuzd0TTTi9SWC4mxwLJWEE6ZmgkBRUoSTvFmsqh2eHyN1IfmB3ogZhzBrYhcVWL5oxnXWxbinNAuG7vQF2reoPUKsE27TOeVYzu4m14y+5KTqLytrmQfstFh3F33iFWMGIfdEkurVtuc6iOi3guhPa22Kxxot0cdera+as8KpbGbrFTuMEEkGw7RxseyfzemnwCusLda8jN1h/6wACNtKBuqvS1H8NqFXLGccyEFuWhuOo2OtKrwmbcs610aIu0DBexA2BNfBZvByZg6qN0nbmV4DR3djdw9t5+y9mONxapKmnr/wBra/nzOF4ajnzPbpyPUMfmY1wJIc1pBO5sL6rCU406MIx2SX4/N8zxa0nKo2+pGl0mQUpBRxC+6lrfu31/aVjiP6UrdH9C9Lxr1Rm4CysPH4iz8Vx8KgoYWNuepvjZXrM6FL0jlBACAKQBSAKQBSAKQBSgCUgFBJRC+lm0WTOlh8SspRNFI3xTWsZRNUy8FZsuh2oJC0BIFASBQEgUBzeN4ETxPj7uF5e0tD5gTkJHvAAXY8x5rOpTU1Zo1pVZU5KSb+B5HC/s9a0fxcU+TwZGGgepP0XEuGxvq/Y75cUm9kZeLdgDcf7rPkaA7vTiCXFxsZcoY0eO56K74fDkVjxKeudexRH2DmBs4uJp6sw7rHkc4Vf5bFqzkUlj78vma4uxbxWbGvNdIWj6uKj+VUubMnjJdC89jI3aPxE7vLux/wBpVo8Lora5X+LmWM7GYYbyYh36pG/Zq0XDqHQh4qoWjsdgubJHec0n2IWiwVBf2lXianUvi7H8PH8s136pJXfVy0WGpLaJV16nU3wdl8AP5PDn9UYd9VPZQ6IjtZ9WdbCcCwbfdwmFb4jDxX9FHZwWyXsM8up0P3WJo9mKNv6WNH0CvGKKNmDFu6LqgYSOZIxbpmTRUY1NyLCyKbkWKsVHbHjqxw+RVKmsGvJlo6SR5PC8cLIWRt3aKJXydPilSlQVKK1X0PceBjOpnY8Px97d/aFqaPF69NWlqTU4dTltoboe0TTYLdeVLsXHe42468jlfDHmVnodDCY3MddNF5H8/rqvGcvDzR0vhsOzaW5uC+1oYinXhnpu6PDnTlB2kC2KAoA0AkAIBISFISYQVBBfG9VaJTOjhpVjJGsWdKJ6waNkyxULkSVADMgJB6AedAQc9AVOepBU5ykgrKECUgaAVoABUgsYUBsgVWSjoQhUZJKUK8SrMEsVrZMzaKTh1OcjKVPgU5yMpUYVOcZSL4LBHgUzEZT5JhGkkjchxFfFfE10oyZ9HTeh2MJwwuLS7RpXLCvTU1n25l55rabk24Tu3EjWiRR6LOdVT22LpWN+Gl3I6/Zcs4lzsYOf8PPkvouAcQjRXYPeUtDyOI4ZzfaLZI2L7U8MEur2JBCBIApAFISKkJMCgqTYoJNcDlSSLo6mGKwkjaJua1YM1QnMUXJKnBAQLlIImRAQdIhBAvUgiXIBWpIC0AiUBEuQDBUgtjUA24dQyUdSALNli8sRMNFD4VfMVsVOjS4sZ5GqyZFilzFNxYQYpuRY+S4SMNkmHMSyAHoA4r4zHf1GvNnt0PCjqw4mqHILzpQub3J4h4JzDQ8x1VYJpWGYzQSjlvr9VpOLJcjrYF5BzfFVo1uwrRqJbO5SrDtIOPU6BxOui6q3G8XUk3exzwwNKKtY0QixZ5r6T9OyqVYTr1JXbdl8DzeIqMJKEUWUvpTzQpCBUgCkJFSAwUqgm0IDZho1nJl0js4WFc85G8Ub2xrBs2SB0arckomaALJA81NyDlTcQiDgzOC48gqOvBO1xlYnydNVsmRYraTzREMdqQK0AZlJAZkAi5AK1IJtCgF8YQGyEqrJOhBIqMsjW2RQSJ7kBmkKsQZnlWRBUSpIC1KIZ8k4g/JiMQK/mJb8s5K+TxtP/ml6s9eg+4jfA5rwORXlyUos6TSyG9Dy2KychYyxYbYrWVQSWpvw97LnnbcmJ1sHhiSLGi7sBw6derFtdzmc+IxChFpbnSENaBfoFClToxywVkeBOUpu8hFi3UjOxEtVrlbCpTcWDKouLBkS5NjmoVLGKGSdHBlZSNIncwhC5ZnREq4px3D4cfxHi/yjdcdXEQhuzZRbPG8V/aHu2CP/AKiuOePX9pdQPOTcdxWJdlMhF7Bq4K2LqPmXjFI1YDAyNnjDg4vcQRfTquRdrOoktybpHvnR1yX2EdjkZS4KxBAoCBKkgjaALQCtSCTVAL4wgL2BQSXNKgkuZKlgXNnUWJuWd+osLkHSKSCh7lJBXmUgRcrIqz5bxyOsbiR1lJ9QCvl+I6V5Hq4Z9xEsOxeVNnWjpRNdy1PJc0nHmaI1cPwEh/3PZDtWHlqdl7FLhEq1NTT3RzVcXGMmlyO3huCaWXei6YcAvbNI5pY7ojpR4QN2XuYbCU6CSicNSpKe4yxdmYysQLVZSKuJAsV1Io4kcitmK5RhihyLKI8irmJynFW5iTaoBpgfSq0WTOrh59Kulz1IXVjaMrHg+1OFbEZXyPL5Cf4bb+a+Vr4Zwk88tT0IzutDyNk6nmsdESfROxnZjJ3eIlF2wuDTyJ2+S9DC4PM1OexnKXI9VLhWd53tDMG5R4BekqMM+e2plfQhItypQ5SQUuKkFTipIIkoBKQSCAm1QC6NQC9pUEkrQDzKQMPQE2yICWdARJQECVJArUg5vEOBwzOzuFO5kc1y4jB06zvLc0p1pQ0R5qfhvdzOjZbqIr0XyeNo5K7pw1PWozzU1KR2+GcKIJL+mi6MDwmVdSdVWXIxr4tRsoHcbC2stacgvq6cFTgoLZKx5jk3JyEI3M902PylLNbF7p7k2zg+B6FSmQ42E4qShU4qSAa4cxam5Fhl7B5fC/Xlr9FN2LFJxMV5Q4lxutNNFTtdbFsllcnmVyDjBq6zkLo4rVWy1jQ2BRmJsTaSFV6ko42M7PfvEveSPsZtR/T0XiS4ZKVTPN7v5HYsQstkgwXZdjsQ6RzahaajZ1obrKngU6rk/CXdTu+Z6/MAABoAKA8F6aVtDO5S+RSQUuegKnFSQUuKkFRKkgigGgGEBNpQFrSoBaHISSDkA7QDtAMFASDkA7QESVJArUgkHKAUxYVjXOfVucbJK5oYWnGbnbVs0dWTio8i+10mYZkA86AreAd/VRYlOxS5hGzlFnyLZk90Vkv8FOo7pEl3kmpGhW6K9ySpy9RmtsNsbQbAF9ealRSKttk86kH/2Q=="/>
          <p:cNvSpPr>
            <a:spLocks noChangeAspect="1" noChangeArrowheads="1"/>
          </p:cNvSpPr>
          <p:nvPr/>
        </p:nvSpPr>
        <p:spPr bwMode="auto">
          <a:xfrm>
            <a:off x="612775" y="-2414588"/>
            <a:ext cx="10648950" cy="599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098" name="Picture 2" descr="http://ecx.images-amazon.com/images/I/41%2BKIVlxT0L._SX319_BO1,204,203,200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299" y="3654896"/>
            <a:ext cx="1783045" cy="277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5857644" y="5903451"/>
            <a:ext cx="24484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latin typeface="Trebuchet MS" panose="020B0603020202020204" pitchFamily="34" charset="0"/>
              </a:rPr>
              <a:t>E. Lorenz, </a:t>
            </a:r>
          </a:p>
          <a:p>
            <a:r>
              <a:rPr lang="cs-CZ" sz="1400" i="1" dirty="0" err="1" smtClean="0">
                <a:latin typeface="Trebuchet MS" panose="020B0603020202020204" pitchFamily="34" charset="0"/>
              </a:rPr>
              <a:t>The</a:t>
            </a:r>
            <a:r>
              <a:rPr lang="cs-CZ" sz="1400" i="1" dirty="0" smtClean="0">
                <a:latin typeface="Trebuchet MS" panose="020B0603020202020204" pitchFamily="34" charset="0"/>
              </a:rPr>
              <a:t> </a:t>
            </a:r>
            <a:r>
              <a:rPr lang="cs-CZ" sz="1400" i="1" dirty="0" err="1">
                <a:latin typeface="Trebuchet MS" panose="020B0603020202020204" pitchFamily="34" charset="0"/>
              </a:rPr>
              <a:t>E</a:t>
            </a:r>
            <a:r>
              <a:rPr lang="cs-CZ" sz="1400" i="1" dirty="0" err="1" smtClean="0">
                <a:latin typeface="Trebuchet MS" panose="020B0603020202020204" pitchFamily="34" charset="0"/>
              </a:rPr>
              <a:t>ssence</a:t>
            </a:r>
            <a:r>
              <a:rPr lang="cs-CZ" sz="1400" i="1" dirty="0" smtClean="0">
                <a:latin typeface="Trebuchet MS" panose="020B0603020202020204" pitchFamily="34" charset="0"/>
              </a:rPr>
              <a:t> </a:t>
            </a:r>
            <a:r>
              <a:rPr lang="cs-CZ" sz="1400" i="1" dirty="0" err="1" smtClean="0">
                <a:latin typeface="Trebuchet MS" panose="020B0603020202020204" pitchFamily="34" charset="0"/>
              </a:rPr>
              <a:t>of</a:t>
            </a:r>
            <a:r>
              <a:rPr lang="cs-CZ" sz="1400" i="1" dirty="0" smtClean="0">
                <a:latin typeface="Trebuchet MS" panose="020B0603020202020204" pitchFamily="34" charset="0"/>
              </a:rPr>
              <a:t> Chaos</a:t>
            </a:r>
            <a:r>
              <a:rPr lang="cs-CZ" sz="1400" dirty="0" smtClean="0">
                <a:latin typeface="Trebuchet MS" panose="020B0603020202020204" pitchFamily="34" charset="0"/>
              </a:rPr>
              <a:t>, 1995</a:t>
            </a:r>
            <a:endParaRPr lang="cs-CZ" sz="1400" dirty="0">
              <a:latin typeface="Trebuchet MS" panose="020B0603020202020204" pitchFamily="34" charset="0"/>
            </a:endParaRPr>
          </a:p>
        </p:txBody>
      </p:sp>
      <p:pic>
        <p:nvPicPr>
          <p:cNvPr id="4100" name="Picture 4" descr="http://ecx.images-amazon.com/images/I/51O6PpQSSNL._SX323_BO1,204,203,200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6692" y="193675"/>
            <a:ext cx="1743246" cy="2676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820" y="200055"/>
            <a:ext cx="1748730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ovéPole 21"/>
          <p:cNvSpPr txBox="1"/>
          <p:nvPr/>
        </p:nvSpPr>
        <p:spPr>
          <a:xfrm>
            <a:off x="4154371" y="2896299"/>
            <a:ext cx="4081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 smtClean="0">
                <a:latin typeface="Trebuchet MS" panose="020B0603020202020204" pitchFamily="34" charset="0"/>
              </a:rPr>
              <a:t>J. </a:t>
            </a:r>
            <a:r>
              <a:rPr lang="cs-CZ" sz="1400" dirty="0" err="1" smtClean="0">
                <a:latin typeface="Trebuchet MS" panose="020B0603020202020204" pitchFamily="34" charset="0"/>
              </a:rPr>
              <a:t>Gleick</a:t>
            </a:r>
            <a:r>
              <a:rPr lang="cs-CZ" sz="1400" dirty="0" smtClean="0">
                <a:latin typeface="Trebuchet MS" panose="020B0603020202020204" pitchFamily="34" charset="0"/>
              </a:rPr>
              <a:t>, </a:t>
            </a:r>
            <a:r>
              <a:rPr lang="cs-CZ" sz="1400" i="1" dirty="0" smtClean="0">
                <a:latin typeface="Trebuchet MS" panose="020B0603020202020204" pitchFamily="34" charset="0"/>
              </a:rPr>
              <a:t>Chaos: </a:t>
            </a:r>
            <a:r>
              <a:rPr lang="cs-CZ" sz="1400" i="1" dirty="0" err="1" smtClean="0">
                <a:latin typeface="Trebuchet MS" panose="020B0603020202020204" pitchFamily="34" charset="0"/>
              </a:rPr>
              <a:t>Making</a:t>
            </a:r>
            <a:r>
              <a:rPr lang="cs-CZ" sz="1400" i="1" dirty="0" smtClean="0">
                <a:latin typeface="Trebuchet MS" panose="020B0603020202020204" pitchFamily="34" charset="0"/>
              </a:rPr>
              <a:t> a New Science</a:t>
            </a:r>
            <a:r>
              <a:rPr lang="cs-CZ" sz="1400" dirty="0" smtClean="0">
                <a:latin typeface="Trebuchet MS" panose="020B0603020202020204" pitchFamily="34" charset="0"/>
              </a:rPr>
              <a:t>, 1988</a:t>
            </a:r>
          </a:p>
          <a:p>
            <a:pPr algn="ctr"/>
            <a:r>
              <a:rPr lang="cs-CZ" sz="1400" dirty="0" smtClean="0">
                <a:latin typeface="Trebuchet MS" panose="020B0603020202020204" pitchFamily="34" charset="0"/>
              </a:rPr>
              <a:t>(Chaos: Vznik nové vědy, 1996)</a:t>
            </a:r>
            <a:endParaRPr lang="cs-CZ" sz="1400" dirty="0">
              <a:latin typeface="Trebuchet MS" panose="020B0603020202020204" pitchFamily="34" charset="0"/>
            </a:endParaRPr>
          </a:p>
        </p:txBody>
      </p:sp>
      <p:pic>
        <p:nvPicPr>
          <p:cNvPr id="4103" name="Picture 7" descr="http://ecx.images-amazon.com/images/I/5151kGOoOZL._SX428_BO1,204,203,200_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917431"/>
            <a:ext cx="2445302" cy="2843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Obálka titulu Fraktál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4" y="4357575"/>
            <a:ext cx="1375051" cy="2021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ovéPole 25"/>
          <p:cNvSpPr txBox="1"/>
          <p:nvPr/>
        </p:nvSpPr>
        <p:spPr>
          <a:xfrm>
            <a:off x="612775" y="3775914"/>
            <a:ext cx="2481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smtClean="0">
                <a:latin typeface="Trebuchet MS" panose="020B0603020202020204" pitchFamily="34" charset="0"/>
              </a:rPr>
              <a:t>B. Mandelbrot, </a:t>
            </a:r>
            <a:r>
              <a:rPr lang="cs-CZ" sz="1400" i="1" err="1" smtClean="0">
                <a:latin typeface="Trebuchet MS" panose="020B0603020202020204" pitchFamily="34" charset="0"/>
              </a:rPr>
              <a:t>The</a:t>
            </a:r>
            <a:r>
              <a:rPr lang="cs-CZ" sz="1400" i="1" smtClean="0">
                <a:latin typeface="Trebuchet MS" panose="020B0603020202020204" pitchFamily="34" charset="0"/>
              </a:rPr>
              <a:t> </a:t>
            </a:r>
            <a:r>
              <a:rPr lang="cs-CZ" sz="1400" i="1" err="1" smtClean="0">
                <a:latin typeface="Trebuchet MS" panose="020B0603020202020204" pitchFamily="34" charset="0"/>
              </a:rPr>
              <a:t>Fractal</a:t>
            </a:r>
            <a:r>
              <a:rPr lang="cs-CZ" sz="1400" i="1" smtClean="0">
                <a:latin typeface="Trebuchet MS" panose="020B0603020202020204" pitchFamily="34" charset="0"/>
              </a:rPr>
              <a:t> Geometry </a:t>
            </a:r>
            <a:r>
              <a:rPr lang="cs-CZ" sz="1400" i="1" err="1" smtClean="0">
                <a:latin typeface="Trebuchet MS" panose="020B0603020202020204" pitchFamily="34" charset="0"/>
              </a:rPr>
              <a:t>of</a:t>
            </a:r>
            <a:r>
              <a:rPr lang="cs-CZ" sz="1400" i="1" smtClean="0">
                <a:latin typeface="Trebuchet MS" panose="020B0603020202020204" pitchFamily="34" charset="0"/>
              </a:rPr>
              <a:t> </a:t>
            </a:r>
            <a:r>
              <a:rPr lang="cs-CZ" sz="1400" i="1" err="1" smtClean="0">
                <a:latin typeface="Trebuchet MS" panose="020B0603020202020204" pitchFamily="34" charset="0"/>
              </a:rPr>
              <a:t>Nature</a:t>
            </a:r>
            <a:r>
              <a:rPr lang="cs-CZ" sz="1400" smtClean="0">
                <a:latin typeface="Trebuchet MS" panose="020B0603020202020204" pitchFamily="34" charset="0"/>
              </a:rPr>
              <a:t>, 1982</a:t>
            </a:r>
            <a:endParaRPr lang="cs-CZ" sz="1400">
              <a:latin typeface="Trebuchet MS" panose="020B0603020202020204" pitchFamily="34" charset="0"/>
            </a:endParaRPr>
          </a:p>
        </p:txBody>
      </p:sp>
      <p:sp>
        <p:nvSpPr>
          <p:cNvPr id="28" name="TextovéPole 27"/>
          <p:cNvSpPr txBox="1"/>
          <p:nvPr/>
        </p:nvSpPr>
        <p:spPr>
          <a:xfrm>
            <a:off x="2040972" y="4986607"/>
            <a:ext cx="20342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smtClean="0">
                <a:latin typeface="Trebuchet MS" panose="020B0603020202020204" pitchFamily="34" charset="0"/>
              </a:rPr>
              <a:t>B. Mandelbrot, </a:t>
            </a:r>
            <a:r>
              <a:rPr lang="cs-CZ" sz="1400" i="1" smtClean="0">
                <a:latin typeface="Trebuchet MS" panose="020B0603020202020204" pitchFamily="34" charset="0"/>
              </a:rPr>
              <a:t>Fraktály: Tvar, náhoda a dimenze</a:t>
            </a:r>
            <a:r>
              <a:rPr lang="cs-CZ" sz="1400" smtClean="0">
                <a:latin typeface="Trebuchet MS" panose="020B0603020202020204" pitchFamily="34" charset="0"/>
              </a:rPr>
              <a:t>, 2003</a:t>
            </a:r>
            <a:endParaRPr lang="cs-CZ" sz="1400">
              <a:latin typeface="Trebuchet MS" panose="020B0603020202020204" pitchFamily="34" charset="0"/>
            </a:endParaRPr>
          </a:p>
        </p:txBody>
      </p:sp>
      <p:pic>
        <p:nvPicPr>
          <p:cNvPr id="10242" name="Picture 2" descr="http://dantikvariat.cz/books_images/248195_img64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92326" y="193674"/>
            <a:ext cx="1843657" cy="2676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913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nice 3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nice 4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bdélník 6"/>
          <p:cNvSpPr/>
          <p:nvPr/>
        </p:nvSpPr>
        <p:spPr>
          <a:xfrm>
            <a:off x="1392749" y="1639967"/>
            <a:ext cx="6419462" cy="1184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cs-CZ" sz="2600" dirty="0" smtClean="0">
                <a:solidFill>
                  <a:srgbClr val="C00000"/>
                </a:solidFill>
                <a:latin typeface="Trebuchet MS" pitchFamily="34" charset="0"/>
              </a:rPr>
              <a:t>Edward Lorenz </a:t>
            </a:r>
            <a:r>
              <a:rPr lang="cs-CZ" sz="2600" dirty="0" smtClean="0">
                <a:latin typeface="Trebuchet MS" pitchFamily="34" charset="0"/>
              </a:rPr>
              <a:t>(1960)</a:t>
            </a:r>
            <a:endParaRPr lang="en-GB" sz="2600" dirty="0">
              <a:latin typeface="Trebuchet MS" pitchFamily="34" charset="0"/>
            </a:endParaRPr>
          </a:p>
          <a:p>
            <a:pPr algn="ctr"/>
            <a:r>
              <a:rPr lang="en-GB" sz="2000" dirty="0" smtClean="0">
                <a:latin typeface="Trebuchet MS" pitchFamily="34" charset="0"/>
              </a:rPr>
              <a:t>P</a:t>
            </a:r>
            <a:r>
              <a:rPr lang="cs-CZ" sz="2000" dirty="0" err="1" smtClean="0">
                <a:latin typeface="Trebuchet MS" pitchFamily="34" charset="0"/>
              </a:rPr>
              <a:t>řítomnost</a:t>
            </a:r>
            <a:r>
              <a:rPr lang="cs-CZ" sz="2000" dirty="0" smtClean="0">
                <a:latin typeface="Trebuchet MS" pitchFamily="34" charset="0"/>
              </a:rPr>
              <a:t> jasně udává budoucnost, ale přibližná přítomnost neudává budoucnost ani přibližně.</a:t>
            </a:r>
            <a:endParaRPr lang="en-GB" sz="2000" dirty="0" smtClean="0">
              <a:latin typeface="Trebuchet MS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687978" y="3507963"/>
            <a:ext cx="8132494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600" smtClean="0">
                <a:solidFill>
                  <a:srgbClr val="C00000"/>
                </a:solidFill>
                <a:latin typeface="Trebuchet MS" pitchFamily="34" charset="0"/>
              </a:rPr>
              <a:t>Robert May</a:t>
            </a:r>
            <a:r>
              <a:rPr lang="cs-CZ" sz="2600" smtClean="0">
                <a:solidFill>
                  <a:srgbClr val="C00000"/>
                </a:solidFill>
                <a:latin typeface="Trebuchet MS" pitchFamily="34" charset="0"/>
              </a:rPr>
              <a:t> </a:t>
            </a:r>
            <a:r>
              <a:rPr lang="cs-CZ" sz="2600" smtClean="0">
                <a:latin typeface="Trebuchet MS" pitchFamily="34" charset="0"/>
              </a:rPr>
              <a:t>(</a:t>
            </a:r>
            <a:r>
              <a:rPr lang="en-US" sz="2600" smtClean="0">
                <a:latin typeface="Trebuchet MS" pitchFamily="34" charset="0"/>
              </a:rPr>
              <a:t>1976</a:t>
            </a:r>
            <a:r>
              <a:rPr lang="cs-CZ" sz="2600" smtClean="0">
                <a:latin typeface="Trebuchet MS" pitchFamily="34" charset="0"/>
              </a:rPr>
              <a:t>)</a:t>
            </a:r>
            <a:endParaRPr lang="en-GB" sz="2600">
              <a:latin typeface="Trebuchet MS" pitchFamily="34" charset="0"/>
            </a:endParaRPr>
          </a:p>
          <a:p>
            <a:pPr algn="ctr"/>
            <a:r>
              <a:rPr lang="en-US" sz="2000" err="1" smtClean="0">
                <a:latin typeface="Trebuchet MS" pitchFamily="34" charset="0"/>
              </a:rPr>
              <a:t>Nejen</a:t>
            </a:r>
            <a:r>
              <a:rPr lang="en-US" sz="2000" smtClean="0">
                <a:latin typeface="Trebuchet MS" pitchFamily="34" charset="0"/>
              </a:rPr>
              <a:t> </a:t>
            </a:r>
            <a:r>
              <a:rPr lang="en-US" sz="2000" err="1" smtClean="0">
                <a:latin typeface="Trebuchet MS" pitchFamily="34" charset="0"/>
              </a:rPr>
              <a:t>ve</a:t>
            </a:r>
            <a:r>
              <a:rPr lang="en-US" sz="2000" smtClean="0">
                <a:latin typeface="Trebuchet MS" pitchFamily="34" charset="0"/>
              </a:rPr>
              <a:t> v</a:t>
            </a:r>
            <a:r>
              <a:rPr lang="cs-CZ" sz="2000" err="1" smtClean="0">
                <a:latin typeface="Trebuchet MS" pitchFamily="34" charset="0"/>
              </a:rPr>
              <a:t>ědě</a:t>
            </a:r>
            <a:r>
              <a:rPr lang="cs-CZ" sz="2000" smtClean="0">
                <a:latin typeface="Trebuchet MS" pitchFamily="34" charset="0"/>
              </a:rPr>
              <a:t>, nýbrž i ve světě politiky a ekonomie bychom na tom byli lépe, kdybychom si více uvědomovali, že to, že je systém jednoduchý, neznamená, že se musí jednoduše chovat.</a:t>
            </a:r>
            <a:endParaRPr lang="en-GB" sz="2000" smtClean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8913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7746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91587" y="3187974"/>
            <a:ext cx="8786948" cy="1938992"/>
          </a:xfrm>
          <a:prstGeom prst="rect">
            <a:avLst/>
          </a:prstGeom>
          <a:noFill/>
          <a:ln w="317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3000" dirty="0" smtClean="0">
                <a:latin typeface="Trebuchet MS" pitchFamily="34" charset="0"/>
              </a:rPr>
              <a:t>B</a:t>
            </a:r>
            <a:r>
              <a:rPr lang="en-GB" sz="3000" dirty="0" err="1" smtClean="0">
                <a:latin typeface="Trebuchet MS" pitchFamily="34" charset="0"/>
              </a:rPr>
              <a:t>udeme</a:t>
            </a:r>
            <a:r>
              <a:rPr lang="cs-CZ" sz="3000" dirty="0" err="1" smtClean="0">
                <a:latin typeface="Trebuchet MS" pitchFamily="34" charset="0"/>
              </a:rPr>
              <a:t>-li</a:t>
            </a:r>
            <a:r>
              <a:rPr lang="en-GB" sz="3000" dirty="0" smtClean="0">
                <a:latin typeface="Trebuchet MS" pitchFamily="34" charset="0"/>
              </a:rPr>
              <a:t> </a:t>
            </a:r>
            <a:r>
              <a:rPr lang="en-GB" sz="3000" dirty="0" err="1" smtClean="0">
                <a:latin typeface="Trebuchet MS" pitchFamily="34" charset="0"/>
              </a:rPr>
              <a:t>zn</a:t>
            </a:r>
            <a:r>
              <a:rPr lang="cs-CZ" sz="3000" dirty="0" err="1" smtClean="0">
                <a:latin typeface="Trebuchet MS" pitchFamily="34" charset="0"/>
              </a:rPr>
              <a:t>át</a:t>
            </a:r>
            <a:r>
              <a:rPr lang="cs-CZ" sz="3000" dirty="0" smtClean="0">
                <a:latin typeface="Trebuchet MS" pitchFamily="34" charset="0"/>
              </a:rPr>
              <a:t> </a:t>
            </a:r>
            <a:r>
              <a:rPr lang="en-GB" sz="3000" dirty="0" err="1" smtClean="0">
                <a:latin typeface="Trebuchet MS" pitchFamily="34" charset="0"/>
              </a:rPr>
              <a:t>stav</a:t>
            </a:r>
            <a:r>
              <a:rPr lang="en-GB" sz="3000" dirty="0" smtClean="0">
                <a:latin typeface="Trebuchet MS" pitchFamily="34" charset="0"/>
              </a:rPr>
              <a:t> </a:t>
            </a:r>
            <a:r>
              <a:rPr lang="cs-CZ" sz="3000" dirty="0" smtClean="0">
                <a:latin typeface="Trebuchet MS" pitchFamily="34" charset="0"/>
              </a:rPr>
              <a:t>našeho systému jen </a:t>
            </a:r>
            <a:r>
              <a:rPr lang="cs-CZ" sz="3000" b="1" dirty="0" smtClean="0">
                <a:latin typeface="Trebuchet MS" pitchFamily="34" charset="0"/>
              </a:rPr>
              <a:t>přibližně</a:t>
            </a:r>
            <a:r>
              <a:rPr lang="cs-CZ" sz="3000" dirty="0" smtClean="0">
                <a:latin typeface="Trebuchet MS" pitchFamily="34" charset="0"/>
              </a:rPr>
              <a:t>,</a:t>
            </a:r>
          </a:p>
          <a:p>
            <a:pPr algn="ctr"/>
            <a:r>
              <a:rPr lang="cs-CZ" sz="3000" dirty="0" smtClean="0">
                <a:latin typeface="Trebuchet MS" pitchFamily="34" charset="0"/>
              </a:rPr>
              <a:t>dokážeme určit alespoň</a:t>
            </a:r>
          </a:p>
          <a:p>
            <a:pPr algn="ctr"/>
            <a:r>
              <a:rPr lang="cs-CZ" sz="3000" b="1" dirty="0" smtClean="0">
                <a:latin typeface="Trebuchet MS" pitchFamily="34" charset="0"/>
              </a:rPr>
              <a:t>přibližnou</a:t>
            </a:r>
            <a:r>
              <a:rPr lang="cs-CZ" sz="3000" dirty="0" smtClean="0">
                <a:latin typeface="Trebuchet MS" pitchFamily="34" charset="0"/>
              </a:rPr>
              <a:t> budoucnost (minulost)?</a:t>
            </a:r>
            <a:endParaRPr lang="en-GB" sz="3000" dirty="0">
              <a:latin typeface="Trebuchet MS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119158" y="731521"/>
            <a:ext cx="7750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0" dirty="0">
                <a:solidFill>
                  <a:srgbClr val="FFC000"/>
                </a:solidFill>
                <a:latin typeface="Trebuchet MS" panose="020B0603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42242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2997924" y="821183"/>
            <a:ext cx="32722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err="1" smtClean="0">
                <a:solidFill>
                  <a:srgbClr val="0000B4"/>
                </a:solidFill>
                <a:latin typeface="Trebuchet MS" panose="020B0603020202020204" pitchFamily="34" charset="0"/>
              </a:rPr>
              <a:t>Meteorologie</a:t>
            </a:r>
            <a:endParaRPr lang="cs-CZ" sz="4000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pic>
        <p:nvPicPr>
          <p:cNvPr id="1026" name="Picture 2" descr="http://portal.chmi.cz/files/portal/docs/meteo/om/evropa/preba/preb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" y="1804988"/>
            <a:ext cx="7239000" cy="414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3632200" y="62484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disipativní systémy</a:t>
            </a:r>
            <a:endParaRPr lang="cs-CZ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53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nice 3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739999" y="180255"/>
            <a:ext cx="688816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cs-CZ" sz="3200" u="sng" dirty="0" smtClean="0">
                <a:solidFill>
                  <a:srgbClr val="0000B4"/>
                </a:solidFill>
                <a:latin typeface="Trebuchet MS" pitchFamily="34" charset="0"/>
              </a:rPr>
              <a:t>Lorenzův systém</a:t>
            </a:r>
            <a:endParaRPr lang="cs-CZ" sz="3200" b="0" u="sng" dirty="0">
              <a:solidFill>
                <a:srgbClr val="0000B4"/>
              </a:solidFill>
              <a:latin typeface="Trebuchet MS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739999" y="781661"/>
            <a:ext cx="3311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Trebuchet MS" pitchFamily="34" charset="0"/>
              </a:rPr>
              <a:t>- jednoduchý model proudění v zemské atmosféře</a:t>
            </a:r>
            <a:endParaRPr lang="en-GB" dirty="0">
              <a:latin typeface="Trebuchet MS" pitchFamily="34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331" y="400269"/>
            <a:ext cx="2383454" cy="1436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6725239" y="1845014"/>
            <a:ext cx="2489329" cy="1315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cs-CZ" sz="1200" i="1" dirty="0" smtClean="0">
                <a:latin typeface="Trebuchet MS" pitchFamily="34" charset="0"/>
              </a:rPr>
              <a:t>3 dynamické proměnné:</a:t>
            </a:r>
          </a:p>
          <a:p>
            <a:pPr marL="285750" indent="-285750">
              <a:spcAft>
                <a:spcPts val="300"/>
              </a:spcAft>
              <a:buFontTx/>
              <a:buChar char="-"/>
            </a:pPr>
            <a:r>
              <a:rPr lang="cs-CZ" sz="1200" dirty="0" smtClean="0">
                <a:latin typeface="Trebuchet MS" pitchFamily="34" charset="0"/>
              </a:rPr>
              <a:t>intenzita proudění</a:t>
            </a:r>
            <a:endParaRPr lang="cs-CZ" sz="1200" i="1" dirty="0" smtClean="0">
              <a:latin typeface="Trebuchet MS" pitchFamily="34" charset="0"/>
            </a:endParaRPr>
          </a:p>
          <a:p>
            <a:pPr marL="285750" indent="-285750">
              <a:spcAft>
                <a:spcPts val="300"/>
              </a:spcAft>
              <a:buFontTx/>
              <a:buChar char="-"/>
            </a:pPr>
            <a:r>
              <a:rPr lang="cs-CZ" sz="1200" dirty="0" smtClean="0">
                <a:latin typeface="Trebuchet MS" pitchFamily="34" charset="0"/>
              </a:rPr>
              <a:t>rozdíl teplot mezi stoupavým a klesavým proudem</a:t>
            </a:r>
            <a:endParaRPr lang="cs-CZ" sz="1200" i="1" dirty="0" smtClean="0">
              <a:latin typeface="Trebuchet MS" pitchFamily="34" charset="0"/>
            </a:endParaRPr>
          </a:p>
          <a:p>
            <a:pPr marL="285750" indent="-285750">
              <a:spcAft>
                <a:spcPts val="300"/>
              </a:spcAft>
              <a:buFontTx/>
              <a:buChar char="-"/>
            </a:pPr>
            <a:r>
              <a:rPr lang="cs-CZ" sz="1200" dirty="0" smtClean="0">
                <a:latin typeface="Trebuchet MS" pitchFamily="34" charset="0"/>
              </a:rPr>
              <a:t>odchylka teplot na svislém řezu od lineárního průběhu</a:t>
            </a:r>
            <a:endParaRPr lang="en-GB" sz="1200" i="1" dirty="0">
              <a:latin typeface="Trebuchet MS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6839346" y="147989"/>
            <a:ext cx="207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err="1" smtClean="0">
                <a:latin typeface="Trebuchet MS" pitchFamily="34" charset="0"/>
              </a:rPr>
              <a:t>Bénardova</a:t>
            </a:r>
            <a:r>
              <a:rPr lang="cs-CZ" smtClean="0">
                <a:latin typeface="Trebuchet MS" pitchFamily="34" charset="0"/>
              </a:rPr>
              <a:t> buňka</a:t>
            </a:r>
            <a:endParaRPr lang="en-GB">
              <a:latin typeface="Trebuchet MS" pitchFamily="34" charset="0"/>
            </a:endParaRPr>
          </a:p>
        </p:txBody>
      </p:sp>
      <p:cxnSp>
        <p:nvCxnSpPr>
          <p:cNvPr id="46" name="Přímá spojnice 45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Výsledek obrázku pro Edward Lorenz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480" y="53782"/>
            <a:ext cx="1400155" cy="1746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3656074" y="1152472"/>
            <a:ext cx="15740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 smtClean="0">
                <a:latin typeface="Trebuchet MS" panose="020B0603020202020204" pitchFamily="34" charset="0"/>
              </a:rPr>
              <a:t>Edward Lorenz (1917-2008)</a:t>
            </a:r>
          </a:p>
          <a:p>
            <a:pPr algn="ctr"/>
            <a:r>
              <a:rPr lang="cs-CZ" sz="1400" dirty="0" smtClean="0">
                <a:latin typeface="Trebuchet MS" panose="020B0603020202020204" pitchFamily="34" charset="0"/>
              </a:rPr>
              <a:t>meteorolog, USA</a:t>
            </a:r>
            <a:endParaRPr lang="cs-CZ" sz="14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77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nice 3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739999" y="180255"/>
            <a:ext cx="688816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cs-CZ" sz="3200" u="sng" dirty="0" smtClean="0">
                <a:solidFill>
                  <a:srgbClr val="0000B4"/>
                </a:solidFill>
                <a:latin typeface="Trebuchet MS" pitchFamily="34" charset="0"/>
              </a:rPr>
              <a:t>Lorenzův systém</a:t>
            </a:r>
            <a:endParaRPr lang="cs-CZ" sz="3200" b="0" u="sng" dirty="0">
              <a:solidFill>
                <a:srgbClr val="0000B4"/>
              </a:solidFill>
              <a:latin typeface="Trebuchet MS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739999" y="781661"/>
            <a:ext cx="3311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Trebuchet MS" pitchFamily="34" charset="0"/>
              </a:rPr>
              <a:t>- jednoduchý model proudění v zemské atmosféře</a:t>
            </a:r>
            <a:endParaRPr lang="en-GB" dirty="0">
              <a:latin typeface="Trebuchet MS" pitchFamily="34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331" y="400269"/>
            <a:ext cx="2383454" cy="1436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6725239" y="1845014"/>
            <a:ext cx="2489329" cy="1315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cs-CZ" sz="1200" i="1" dirty="0" smtClean="0">
                <a:latin typeface="Trebuchet MS" pitchFamily="34" charset="0"/>
              </a:rPr>
              <a:t>3 dynamické proměnné:</a:t>
            </a:r>
          </a:p>
          <a:p>
            <a:pPr marL="285750" indent="-285750">
              <a:spcAft>
                <a:spcPts val="300"/>
              </a:spcAft>
              <a:buFontTx/>
              <a:buChar char="-"/>
            </a:pPr>
            <a:r>
              <a:rPr lang="cs-CZ" sz="1200" dirty="0" smtClean="0">
                <a:latin typeface="Trebuchet MS" pitchFamily="34" charset="0"/>
              </a:rPr>
              <a:t>intenzita proudění</a:t>
            </a:r>
            <a:endParaRPr lang="cs-CZ" sz="1200" i="1" dirty="0" smtClean="0">
              <a:latin typeface="Trebuchet MS" pitchFamily="34" charset="0"/>
            </a:endParaRPr>
          </a:p>
          <a:p>
            <a:pPr marL="285750" indent="-285750">
              <a:spcAft>
                <a:spcPts val="300"/>
              </a:spcAft>
              <a:buFontTx/>
              <a:buChar char="-"/>
            </a:pPr>
            <a:r>
              <a:rPr lang="cs-CZ" sz="1200" dirty="0" smtClean="0">
                <a:latin typeface="Trebuchet MS" pitchFamily="34" charset="0"/>
              </a:rPr>
              <a:t>rozdíl teplot mezi stoupavým a klesavým proudem</a:t>
            </a:r>
            <a:endParaRPr lang="cs-CZ" sz="1200" i="1" dirty="0" smtClean="0">
              <a:latin typeface="Trebuchet MS" pitchFamily="34" charset="0"/>
            </a:endParaRPr>
          </a:p>
          <a:p>
            <a:pPr marL="285750" indent="-285750">
              <a:spcAft>
                <a:spcPts val="300"/>
              </a:spcAft>
              <a:buFontTx/>
              <a:buChar char="-"/>
            </a:pPr>
            <a:r>
              <a:rPr lang="cs-CZ" sz="1200" dirty="0" smtClean="0">
                <a:latin typeface="Trebuchet MS" pitchFamily="34" charset="0"/>
              </a:rPr>
              <a:t>odchylka teplot na svislém řezu od lineárního průběhu</a:t>
            </a:r>
            <a:endParaRPr lang="en-GB" sz="1200" i="1" dirty="0">
              <a:latin typeface="Trebuchet MS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6839346" y="147989"/>
            <a:ext cx="207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err="1" smtClean="0">
                <a:latin typeface="Trebuchet MS" pitchFamily="34" charset="0"/>
              </a:rPr>
              <a:t>Bénardova</a:t>
            </a:r>
            <a:r>
              <a:rPr lang="cs-CZ" smtClean="0">
                <a:latin typeface="Trebuchet MS" pitchFamily="34" charset="0"/>
              </a:rPr>
              <a:t> buňka</a:t>
            </a:r>
            <a:endParaRPr lang="en-GB">
              <a:latin typeface="Trebuchet MS" pitchFamily="34" charset="0"/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739999" y="1866606"/>
            <a:ext cx="6049043" cy="823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cs-CZ" sz="1500" dirty="0" smtClean="0">
                <a:latin typeface="Trebuchet MS" pitchFamily="34" charset="0"/>
              </a:rPr>
              <a:t>Lorenz počítal na počítači </a:t>
            </a:r>
            <a:r>
              <a:rPr lang="en-GB" sz="1500" dirty="0" smtClean="0">
                <a:latin typeface="Trebuchet MS" pitchFamily="34" charset="0"/>
              </a:rPr>
              <a:t>“</a:t>
            </a:r>
            <a:r>
              <a:rPr lang="cs-CZ" sz="1500" dirty="0" smtClean="0">
                <a:latin typeface="Trebuchet MS" pitchFamily="34" charset="0"/>
              </a:rPr>
              <a:t>předpověď počasí</a:t>
            </a:r>
            <a:r>
              <a:rPr lang="en-GB" sz="1500" dirty="0" smtClean="0">
                <a:latin typeface="Trebuchet MS" pitchFamily="34" charset="0"/>
              </a:rPr>
              <a:t>”</a:t>
            </a:r>
            <a:r>
              <a:rPr lang="cs-CZ" sz="1500" dirty="0" smtClean="0">
                <a:latin typeface="Trebuchet MS" pitchFamily="34" charset="0"/>
              </a:rPr>
              <a:t> pomocí svých rovnic.</a:t>
            </a:r>
          </a:p>
          <a:p>
            <a:pPr>
              <a:spcBef>
                <a:spcPts val="300"/>
              </a:spcBef>
            </a:pPr>
            <a:r>
              <a:rPr lang="cs-CZ" sz="1500" dirty="0" smtClean="0">
                <a:latin typeface="Trebuchet MS" pitchFamily="34" charset="0"/>
              </a:rPr>
              <a:t>Přesnost počítače byla 6 platný</a:t>
            </a:r>
            <a:r>
              <a:rPr lang="en-GB" sz="1500" dirty="0" err="1" smtClean="0">
                <a:latin typeface="Trebuchet MS" pitchFamily="34" charset="0"/>
              </a:rPr>
              <a:t>ch</a:t>
            </a:r>
            <a:r>
              <a:rPr lang="cs-CZ" sz="1500" dirty="0" smtClean="0">
                <a:latin typeface="Trebuchet MS" pitchFamily="34" charset="0"/>
              </a:rPr>
              <a:t> </a:t>
            </a:r>
            <a:r>
              <a:rPr lang="cs-CZ" sz="1500" dirty="0" err="1" smtClean="0">
                <a:latin typeface="Trebuchet MS" pitchFamily="34" charset="0"/>
              </a:rPr>
              <a:t>cif</a:t>
            </a:r>
            <a:r>
              <a:rPr lang="en-GB" sz="1500" dirty="0" err="1" smtClean="0">
                <a:latin typeface="Trebuchet MS" pitchFamily="34" charset="0"/>
              </a:rPr>
              <a:t>er</a:t>
            </a:r>
            <a:r>
              <a:rPr lang="cs-CZ" sz="1500" dirty="0" smtClean="0">
                <a:latin typeface="Trebuchet MS" pitchFamily="34" charset="0"/>
              </a:rPr>
              <a:t> (</a:t>
            </a:r>
            <a:r>
              <a:rPr lang="cs-CZ" sz="1500" i="1" dirty="0" smtClean="0">
                <a:latin typeface="Trebuchet MS" pitchFamily="34" charset="0"/>
              </a:rPr>
              <a:t>I</a:t>
            </a:r>
            <a:r>
              <a:rPr lang="cs-CZ" sz="1500" dirty="0" smtClean="0">
                <a:latin typeface="Trebuchet MS" pitchFamily="34" charset="0"/>
              </a:rPr>
              <a:t>=1</a:t>
            </a:r>
            <a:r>
              <a:rPr lang="en-GB" sz="1500" dirty="0" smtClean="0">
                <a:latin typeface="Trebuchet MS" pitchFamily="34" charset="0"/>
              </a:rPr>
              <a:t>4</a:t>
            </a:r>
            <a:r>
              <a:rPr lang="cs-CZ" sz="1500" dirty="0" smtClean="0">
                <a:latin typeface="Trebuchet MS" pitchFamily="34" charset="0"/>
              </a:rPr>
              <a:t>,7</a:t>
            </a:r>
            <a:r>
              <a:rPr lang="en-GB" sz="1500" dirty="0" smtClean="0">
                <a:latin typeface="Trebuchet MS" pitchFamily="34" charset="0"/>
              </a:rPr>
              <a:t>139 </a:t>
            </a:r>
            <a:r>
              <a:rPr lang="cs-CZ" sz="1500" dirty="0" smtClean="0">
                <a:latin typeface="Trebuchet MS" pitchFamily="34" charset="0"/>
              </a:rPr>
              <a:t>m</a:t>
            </a:r>
            <a:r>
              <a:rPr lang="en-GB" sz="1500" dirty="0" smtClean="0">
                <a:latin typeface="Trebuchet MS" pitchFamily="34" charset="0"/>
              </a:rPr>
              <a:t>/s</a:t>
            </a:r>
            <a:r>
              <a:rPr lang="cs-CZ" sz="1500" dirty="0" smtClean="0">
                <a:latin typeface="Trebuchet MS" pitchFamily="34" charset="0"/>
              </a:rPr>
              <a:t>), ale tiskárna vypisovala jen 3 platné cifry (</a:t>
            </a:r>
            <a:r>
              <a:rPr lang="en-GB" sz="1500" i="1" dirty="0" smtClean="0">
                <a:latin typeface="Trebuchet MS" pitchFamily="34" charset="0"/>
              </a:rPr>
              <a:t>I</a:t>
            </a:r>
            <a:r>
              <a:rPr lang="cs-CZ" sz="1500" dirty="0" smtClean="0">
                <a:latin typeface="Trebuchet MS" pitchFamily="34" charset="0"/>
              </a:rPr>
              <a:t>=</a:t>
            </a:r>
            <a:r>
              <a:rPr lang="en-GB" sz="1500" dirty="0" smtClean="0">
                <a:latin typeface="Trebuchet MS" pitchFamily="34" charset="0"/>
              </a:rPr>
              <a:t>14</a:t>
            </a:r>
            <a:r>
              <a:rPr lang="cs-CZ" sz="1500" dirty="0" smtClean="0">
                <a:latin typeface="Trebuchet MS" pitchFamily="34" charset="0"/>
              </a:rPr>
              <a:t>,</a:t>
            </a:r>
            <a:r>
              <a:rPr lang="en-GB" sz="1500" dirty="0" smtClean="0">
                <a:latin typeface="Trebuchet MS" pitchFamily="34" charset="0"/>
              </a:rPr>
              <a:t>7 m/s</a:t>
            </a:r>
            <a:r>
              <a:rPr lang="cs-CZ" sz="1500" dirty="0" smtClean="0">
                <a:latin typeface="Trebuchet MS" pitchFamily="34" charset="0"/>
              </a:rPr>
              <a:t>).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790303" y="1487896"/>
            <a:ext cx="1495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Příběh:</a:t>
            </a:r>
            <a:endParaRPr lang="cs-CZ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/>
              <a:t> </a:t>
            </a:r>
          </a:p>
        </p:txBody>
      </p:sp>
      <p:pic>
        <p:nvPicPr>
          <p:cNvPr id="2051" name="Picture 3" descr="D:\Pavel\Desktop\Lorenz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67" y="2951367"/>
            <a:ext cx="6095239" cy="1820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ovéPole 15"/>
          <p:cNvSpPr txBox="1"/>
          <p:nvPr/>
        </p:nvSpPr>
        <p:spPr>
          <a:xfrm>
            <a:off x="441420" y="2642040"/>
            <a:ext cx="13846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 err="1" smtClean="0">
                <a:latin typeface="Trebuchet MS" panose="020B0603020202020204" pitchFamily="34" charset="0"/>
              </a:rPr>
              <a:t>intenzita</a:t>
            </a:r>
            <a:r>
              <a:rPr lang="cs-CZ" sz="1400" i="1" dirty="0" smtClean="0">
                <a:latin typeface="Trebuchet MS" panose="020B0603020202020204" pitchFamily="34" charset="0"/>
              </a:rPr>
              <a:t> I</a:t>
            </a:r>
            <a:endParaRPr lang="cs-CZ" sz="1400" i="1" dirty="0">
              <a:latin typeface="Trebuchet MS" panose="020B0603020202020204" pitchFamily="34" charset="0"/>
            </a:endParaRPr>
          </a:p>
        </p:txBody>
      </p:sp>
      <p:sp>
        <p:nvSpPr>
          <p:cNvPr id="30" name="TextovéPole 29"/>
          <p:cNvSpPr txBox="1"/>
          <p:nvPr/>
        </p:nvSpPr>
        <p:spPr>
          <a:xfrm>
            <a:off x="6741384" y="3749018"/>
            <a:ext cx="6652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smtClean="0">
                <a:latin typeface="Trebuchet MS" panose="020B0603020202020204" pitchFamily="34" charset="0"/>
              </a:rPr>
              <a:t>čas</a:t>
            </a:r>
            <a:endParaRPr lang="cs-CZ" sz="1400" i="1">
              <a:latin typeface="Trebuchet MS" panose="020B0603020202020204" pitchFamily="34" charset="0"/>
            </a:endParaRPr>
          </a:p>
        </p:txBody>
      </p:sp>
      <p:sp>
        <p:nvSpPr>
          <p:cNvPr id="35" name="TextovéPole 34"/>
          <p:cNvSpPr txBox="1"/>
          <p:nvPr/>
        </p:nvSpPr>
        <p:spPr>
          <a:xfrm>
            <a:off x="3218951" y="4804975"/>
            <a:ext cx="50563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smtClean="0">
                <a:latin typeface="Trebuchet MS" panose="020B0603020202020204" pitchFamily="34" charset="0"/>
              </a:rPr>
              <a:t>Lorenz si večer zapisuje mezivýsledek </a:t>
            </a:r>
            <a:r>
              <a:rPr lang="cs-CZ" sz="1500">
                <a:latin typeface="Trebuchet MS" pitchFamily="34" charset="0"/>
              </a:rPr>
              <a:t>(</a:t>
            </a:r>
            <a:r>
              <a:rPr lang="en-GB" sz="1500" i="1">
                <a:latin typeface="Trebuchet MS" pitchFamily="34" charset="0"/>
              </a:rPr>
              <a:t>I</a:t>
            </a:r>
            <a:r>
              <a:rPr lang="cs-CZ" sz="1500">
                <a:latin typeface="Trebuchet MS" pitchFamily="34" charset="0"/>
              </a:rPr>
              <a:t>=</a:t>
            </a:r>
            <a:r>
              <a:rPr lang="en-GB" sz="1500">
                <a:latin typeface="Trebuchet MS" pitchFamily="34" charset="0"/>
              </a:rPr>
              <a:t>14</a:t>
            </a:r>
            <a:r>
              <a:rPr lang="cs-CZ" sz="1500">
                <a:latin typeface="Trebuchet MS" pitchFamily="34" charset="0"/>
              </a:rPr>
              <a:t>,</a:t>
            </a:r>
            <a:r>
              <a:rPr lang="en-GB" sz="1500">
                <a:latin typeface="Trebuchet MS" pitchFamily="34" charset="0"/>
              </a:rPr>
              <a:t>7 m/s</a:t>
            </a:r>
            <a:r>
              <a:rPr lang="cs-CZ" sz="1500">
                <a:latin typeface="Trebuchet MS" pitchFamily="34" charset="0"/>
              </a:rPr>
              <a:t>)</a:t>
            </a:r>
            <a:r>
              <a:rPr lang="cs-CZ" sz="1500" smtClean="0">
                <a:latin typeface="Trebuchet MS" panose="020B0603020202020204" pitchFamily="34" charset="0"/>
              </a:rPr>
              <a:t> </a:t>
            </a:r>
          </a:p>
          <a:p>
            <a:r>
              <a:rPr lang="cs-CZ" sz="1500" smtClean="0">
                <a:latin typeface="Trebuchet MS" panose="020B0603020202020204" pitchFamily="34" charset="0"/>
              </a:rPr>
              <a:t>a druhý den pouští výpočet od tohoto místa.</a:t>
            </a:r>
            <a:endParaRPr lang="cs-CZ" sz="1500">
              <a:latin typeface="Trebuchet MS" panose="020B0603020202020204" pitchFamily="34" charset="0"/>
            </a:endParaRPr>
          </a:p>
        </p:txBody>
      </p:sp>
      <p:grpSp>
        <p:nvGrpSpPr>
          <p:cNvPr id="7" name="Skupina 6"/>
          <p:cNvGrpSpPr/>
          <p:nvPr/>
        </p:nvGrpSpPr>
        <p:grpSpPr>
          <a:xfrm>
            <a:off x="668166" y="2947851"/>
            <a:ext cx="10112441" cy="2670114"/>
            <a:chOff x="668166" y="2947851"/>
            <a:chExt cx="10112441" cy="2670114"/>
          </a:xfrm>
        </p:grpSpPr>
        <p:pic>
          <p:nvPicPr>
            <p:cNvPr id="2052" name="Picture 4" descr="D:\Pavel\Desktop\Lorenz2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166" y="2947851"/>
              <a:ext cx="6095239" cy="18209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ovéPole 37"/>
            <p:cNvSpPr txBox="1"/>
            <p:nvPr/>
          </p:nvSpPr>
          <p:spPr>
            <a:xfrm>
              <a:off x="3210681" y="5294800"/>
              <a:ext cx="756992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500" smtClean="0">
                  <a:latin typeface="Trebuchet MS" panose="020B0603020202020204" pitchFamily="34" charset="0"/>
                </a:rPr>
                <a:t>Po krátkém čase dostává </a:t>
              </a:r>
              <a:r>
                <a:rPr lang="cs-CZ" sz="1500" b="1" smtClean="0">
                  <a:latin typeface="Trebuchet MS" panose="020B0603020202020204" pitchFamily="34" charset="0"/>
                </a:rPr>
                <a:t>kvalitativně </a:t>
              </a:r>
              <a:r>
                <a:rPr lang="cs-CZ" sz="1500" smtClean="0">
                  <a:latin typeface="Trebuchet MS" panose="020B0603020202020204" pitchFamily="34" charset="0"/>
                </a:rPr>
                <a:t>odlišný průběh počasí.</a:t>
              </a:r>
              <a:endParaRPr lang="cs-CZ" sz="1500">
                <a:latin typeface="Trebuchet MS" panose="020B0603020202020204" pitchFamily="34" charset="0"/>
              </a:endParaRPr>
            </a:p>
          </p:txBody>
        </p:sp>
      </p:grpSp>
      <p:sp>
        <p:nvSpPr>
          <p:cNvPr id="45" name="Obdélník 44"/>
          <p:cNvSpPr/>
          <p:nvPr/>
        </p:nvSpPr>
        <p:spPr>
          <a:xfrm>
            <a:off x="786917" y="5688595"/>
            <a:ext cx="7570166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sz="1600" smtClean="0">
                <a:latin typeface="Trebuchet MS" pitchFamily="34" charset="0"/>
              </a:rPr>
              <a:t>1963: Jedno mávnutí křídel </a:t>
            </a:r>
            <a:r>
              <a:rPr lang="cs-CZ" sz="1600" b="1" smtClean="0">
                <a:latin typeface="Trebuchet MS" pitchFamily="34" charset="0"/>
              </a:rPr>
              <a:t>racka</a:t>
            </a:r>
            <a:r>
              <a:rPr lang="en-GB" sz="1600" b="1" smtClean="0">
                <a:latin typeface="Trebuchet MS" pitchFamily="34" charset="0"/>
              </a:rPr>
              <a:t> </a:t>
            </a:r>
            <a:r>
              <a:rPr lang="cs-CZ" sz="1600" smtClean="0">
                <a:latin typeface="Trebuchet MS" pitchFamily="34" charset="0"/>
              </a:rPr>
              <a:t>zásadně ovlivní budoucí průběh počasí.</a:t>
            </a:r>
            <a:endParaRPr lang="en-GB" sz="1600">
              <a:latin typeface="Trebuchet MS" pitchFamily="34" charset="0"/>
            </a:endParaRPr>
          </a:p>
        </p:txBody>
      </p:sp>
      <p:cxnSp>
        <p:nvCxnSpPr>
          <p:cNvPr id="46" name="Přímá spojnice 45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bdélník 25"/>
          <p:cNvSpPr/>
          <p:nvPr/>
        </p:nvSpPr>
        <p:spPr>
          <a:xfrm>
            <a:off x="799663" y="6020618"/>
            <a:ext cx="6946611" cy="338554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cs-CZ" sz="1600" smtClean="0">
                <a:latin typeface="Trebuchet MS" pitchFamily="34" charset="0"/>
              </a:rPr>
              <a:t>1972: Může mávnutí křídel </a:t>
            </a:r>
            <a:r>
              <a:rPr lang="cs-CZ" sz="1600" b="1" smtClean="0">
                <a:latin typeface="Trebuchet MS" pitchFamily="34" charset="0"/>
              </a:rPr>
              <a:t>motýla</a:t>
            </a:r>
            <a:r>
              <a:rPr lang="cs-CZ" sz="1600" smtClean="0">
                <a:latin typeface="Trebuchet MS" pitchFamily="34" charset="0"/>
              </a:rPr>
              <a:t> v Brazílii způsobit tornádo v Texasu?</a:t>
            </a:r>
            <a:endParaRPr lang="en-GB" sz="1600">
              <a:latin typeface="Trebuchet MS" pitchFamily="34" charset="0"/>
            </a:endParaRPr>
          </a:p>
        </p:txBody>
      </p:sp>
      <p:cxnSp>
        <p:nvCxnSpPr>
          <p:cNvPr id="33" name="Přímá spojnice se šipkou 32"/>
          <p:cNvCxnSpPr/>
          <p:nvPr/>
        </p:nvCxnSpPr>
        <p:spPr>
          <a:xfrm flipV="1">
            <a:off x="3180810" y="4149239"/>
            <a:ext cx="0" cy="138288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Výsledek obrázku pro Edward Lorenz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480" y="53782"/>
            <a:ext cx="1400155" cy="1746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3656074" y="1152472"/>
            <a:ext cx="15740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 smtClean="0">
                <a:latin typeface="Trebuchet MS" panose="020B0603020202020204" pitchFamily="34" charset="0"/>
              </a:rPr>
              <a:t>Edward Lorenz (1917-2008)</a:t>
            </a:r>
          </a:p>
          <a:p>
            <a:pPr algn="ctr"/>
            <a:r>
              <a:rPr lang="cs-CZ" sz="1400" dirty="0" smtClean="0">
                <a:latin typeface="Trebuchet MS" panose="020B0603020202020204" pitchFamily="34" charset="0"/>
              </a:rPr>
              <a:t>meteorolog, USA</a:t>
            </a:r>
            <a:endParaRPr lang="cs-CZ" sz="14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2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nice 3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739999" y="180255"/>
            <a:ext cx="688816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cs-CZ" sz="3200" u="sng" dirty="0" smtClean="0">
                <a:solidFill>
                  <a:srgbClr val="0000B4"/>
                </a:solidFill>
                <a:latin typeface="Trebuchet MS" pitchFamily="34" charset="0"/>
              </a:rPr>
              <a:t>Lorenzův systém</a:t>
            </a:r>
            <a:endParaRPr lang="cs-CZ" sz="3200" b="0" u="sng" dirty="0">
              <a:solidFill>
                <a:srgbClr val="0000B4"/>
              </a:solidFill>
              <a:latin typeface="Trebuchet MS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739999" y="781661"/>
            <a:ext cx="3311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Trebuchet MS" pitchFamily="34" charset="0"/>
              </a:rPr>
              <a:t>- jednoduchý model proudění v zemské atmosféře</a:t>
            </a:r>
            <a:endParaRPr lang="en-GB" dirty="0">
              <a:latin typeface="Trebuchet MS" pitchFamily="34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331" y="400269"/>
            <a:ext cx="2383454" cy="1436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6725239" y="1845014"/>
            <a:ext cx="2489329" cy="1315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cs-CZ" sz="1200" i="1" dirty="0" smtClean="0">
                <a:latin typeface="Trebuchet MS" pitchFamily="34" charset="0"/>
              </a:rPr>
              <a:t>3 dynamické proměnné:</a:t>
            </a:r>
          </a:p>
          <a:p>
            <a:pPr marL="285750" indent="-285750">
              <a:spcAft>
                <a:spcPts val="300"/>
              </a:spcAft>
              <a:buFontTx/>
              <a:buChar char="-"/>
            </a:pPr>
            <a:r>
              <a:rPr lang="cs-CZ" sz="1200" dirty="0" smtClean="0">
                <a:latin typeface="Trebuchet MS" pitchFamily="34" charset="0"/>
              </a:rPr>
              <a:t>intenzita proudění</a:t>
            </a:r>
            <a:endParaRPr lang="cs-CZ" sz="1200" i="1" dirty="0" smtClean="0">
              <a:latin typeface="Trebuchet MS" pitchFamily="34" charset="0"/>
            </a:endParaRPr>
          </a:p>
          <a:p>
            <a:pPr marL="285750" indent="-285750">
              <a:spcAft>
                <a:spcPts val="300"/>
              </a:spcAft>
              <a:buFontTx/>
              <a:buChar char="-"/>
            </a:pPr>
            <a:r>
              <a:rPr lang="cs-CZ" sz="1200" dirty="0" smtClean="0">
                <a:latin typeface="Trebuchet MS" pitchFamily="34" charset="0"/>
              </a:rPr>
              <a:t>rozdíl teplot mezi stoupavým a klesavým proudem</a:t>
            </a:r>
            <a:endParaRPr lang="cs-CZ" sz="1200" i="1" dirty="0" smtClean="0">
              <a:latin typeface="Trebuchet MS" pitchFamily="34" charset="0"/>
            </a:endParaRPr>
          </a:p>
          <a:p>
            <a:pPr marL="285750" indent="-285750">
              <a:spcAft>
                <a:spcPts val="300"/>
              </a:spcAft>
              <a:buFontTx/>
              <a:buChar char="-"/>
            </a:pPr>
            <a:r>
              <a:rPr lang="cs-CZ" sz="1200" dirty="0" smtClean="0">
                <a:latin typeface="Trebuchet MS" pitchFamily="34" charset="0"/>
              </a:rPr>
              <a:t>odchylka teplot na svislém řezu od lineárního průběhu</a:t>
            </a:r>
            <a:endParaRPr lang="en-GB" sz="1200" i="1" dirty="0">
              <a:latin typeface="Trebuchet MS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6839346" y="147989"/>
            <a:ext cx="207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err="1" smtClean="0">
                <a:latin typeface="Trebuchet MS" pitchFamily="34" charset="0"/>
              </a:rPr>
              <a:t>Bénardova</a:t>
            </a:r>
            <a:r>
              <a:rPr lang="cs-CZ" smtClean="0">
                <a:latin typeface="Trebuchet MS" pitchFamily="34" charset="0"/>
              </a:rPr>
              <a:t> buňka</a:t>
            </a:r>
            <a:endParaRPr lang="en-GB">
              <a:latin typeface="Trebuchet MS" pitchFamily="34" charset="0"/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739999" y="1866606"/>
            <a:ext cx="6049043" cy="823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cs-CZ" sz="1500" dirty="0" smtClean="0">
                <a:latin typeface="Trebuchet MS" pitchFamily="34" charset="0"/>
              </a:rPr>
              <a:t>Lorenz počítal na počítači </a:t>
            </a:r>
            <a:r>
              <a:rPr lang="en-GB" sz="1500" dirty="0" smtClean="0">
                <a:latin typeface="Trebuchet MS" pitchFamily="34" charset="0"/>
              </a:rPr>
              <a:t>“</a:t>
            </a:r>
            <a:r>
              <a:rPr lang="cs-CZ" sz="1500" dirty="0" smtClean="0">
                <a:latin typeface="Trebuchet MS" pitchFamily="34" charset="0"/>
              </a:rPr>
              <a:t>předpověď počasí</a:t>
            </a:r>
            <a:r>
              <a:rPr lang="en-GB" sz="1500" dirty="0" smtClean="0">
                <a:latin typeface="Trebuchet MS" pitchFamily="34" charset="0"/>
              </a:rPr>
              <a:t>”</a:t>
            </a:r>
            <a:r>
              <a:rPr lang="cs-CZ" sz="1500" dirty="0" smtClean="0">
                <a:latin typeface="Trebuchet MS" pitchFamily="34" charset="0"/>
              </a:rPr>
              <a:t> pomocí svých rovnic.</a:t>
            </a:r>
          </a:p>
          <a:p>
            <a:pPr>
              <a:spcBef>
                <a:spcPts val="300"/>
              </a:spcBef>
            </a:pPr>
            <a:r>
              <a:rPr lang="cs-CZ" sz="1500" dirty="0" smtClean="0">
                <a:latin typeface="Trebuchet MS" pitchFamily="34" charset="0"/>
              </a:rPr>
              <a:t>Přesnost počítače byla 6 platný</a:t>
            </a:r>
            <a:r>
              <a:rPr lang="en-GB" sz="1500" dirty="0" err="1" smtClean="0">
                <a:latin typeface="Trebuchet MS" pitchFamily="34" charset="0"/>
              </a:rPr>
              <a:t>ch</a:t>
            </a:r>
            <a:r>
              <a:rPr lang="cs-CZ" sz="1500" dirty="0" smtClean="0">
                <a:latin typeface="Trebuchet MS" pitchFamily="34" charset="0"/>
              </a:rPr>
              <a:t> </a:t>
            </a:r>
            <a:r>
              <a:rPr lang="cs-CZ" sz="1500" dirty="0" err="1" smtClean="0">
                <a:latin typeface="Trebuchet MS" pitchFamily="34" charset="0"/>
              </a:rPr>
              <a:t>cif</a:t>
            </a:r>
            <a:r>
              <a:rPr lang="en-GB" sz="1500" dirty="0" err="1" smtClean="0">
                <a:latin typeface="Trebuchet MS" pitchFamily="34" charset="0"/>
              </a:rPr>
              <a:t>er</a:t>
            </a:r>
            <a:r>
              <a:rPr lang="cs-CZ" sz="1500" dirty="0" smtClean="0">
                <a:latin typeface="Trebuchet MS" pitchFamily="34" charset="0"/>
              </a:rPr>
              <a:t> (</a:t>
            </a:r>
            <a:r>
              <a:rPr lang="cs-CZ" sz="1500" i="1" dirty="0" smtClean="0">
                <a:latin typeface="Trebuchet MS" pitchFamily="34" charset="0"/>
              </a:rPr>
              <a:t>I</a:t>
            </a:r>
            <a:r>
              <a:rPr lang="cs-CZ" sz="1500" dirty="0" smtClean="0">
                <a:latin typeface="Trebuchet MS" pitchFamily="34" charset="0"/>
              </a:rPr>
              <a:t>=1</a:t>
            </a:r>
            <a:r>
              <a:rPr lang="en-GB" sz="1500" dirty="0" smtClean="0">
                <a:latin typeface="Trebuchet MS" pitchFamily="34" charset="0"/>
              </a:rPr>
              <a:t>4</a:t>
            </a:r>
            <a:r>
              <a:rPr lang="cs-CZ" sz="1500" dirty="0" smtClean="0">
                <a:latin typeface="Trebuchet MS" pitchFamily="34" charset="0"/>
              </a:rPr>
              <a:t>,7</a:t>
            </a:r>
            <a:r>
              <a:rPr lang="en-GB" sz="1500" dirty="0" smtClean="0">
                <a:latin typeface="Trebuchet MS" pitchFamily="34" charset="0"/>
              </a:rPr>
              <a:t>139 </a:t>
            </a:r>
            <a:r>
              <a:rPr lang="cs-CZ" sz="1500" dirty="0" smtClean="0">
                <a:latin typeface="Trebuchet MS" pitchFamily="34" charset="0"/>
              </a:rPr>
              <a:t>m</a:t>
            </a:r>
            <a:r>
              <a:rPr lang="en-GB" sz="1500" dirty="0" smtClean="0">
                <a:latin typeface="Trebuchet MS" pitchFamily="34" charset="0"/>
              </a:rPr>
              <a:t>/s</a:t>
            </a:r>
            <a:r>
              <a:rPr lang="cs-CZ" sz="1500" dirty="0" smtClean="0">
                <a:latin typeface="Trebuchet MS" pitchFamily="34" charset="0"/>
              </a:rPr>
              <a:t>), ale tiskárna vypisovala jen 3 platné cifry (</a:t>
            </a:r>
            <a:r>
              <a:rPr lang="en-GB" sz="1500" i="1" dirty="0" smtClean="0">
                <a:latin typeface="Trebuchet MS" pitchFamily="34" charset="0"/>
              </a:rPr>
              <a:t>I</a:t>
            </a:r>
            <a:r>
              <a:rPr lang="cs-CZ" sz="1500" dirty="0" smtClean="0">
                <a:latin typeface="Trebuchet MS" pitchFamily="34" charset="0"/>
              </a:rPr>
              <a:t>=</a:t>
            </a:r>
            <a:r>
              <a:rPr lang="en-GB" sz="1500" dirty="0" smtClean="0">
                <a:latin typeface="Trebuchet MS" pitchFamily="34" charset="0"/>
              </a:rPr>
              <a:t>14</a:t>
            </a:r>
            <a:r>
              <a:rPr lang="cs-CZ" sz="1500" dirty="0" smtClean="0">
                <a:latin typeface="Trebuchet MS" pitchFamily="34" charset="0"/>
              </a:rPr>
              <a:t>,</a:t>
            </a:r>
            <a:r>
              <a:rPr lang="en-GB" sz="1500" dirty="0" smtClean="0">
                <a:latin typeface="Trebuchet MS" pitchFamily="34" charset="0"/>
              </a:rPr>
              <a:t>7 m/s</a:t>
            </a:r>
            <a:r>
              <a:rPr lang="cs-CZ" sz="1500" dirty="0" smtClean="0">
                <a:latin typeface="Trebuchet MS" pitchFamily="34" charset="0"/>
              </a:rPr>
              <a:t>).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790303" y="1487896"/>
            <a:ext cx="1495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Příběh:</a:t>
            </a:r>
            <a:endParaRPr lang="cs-CZ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/>
              <a:t> </a:t>
            </a:r>
          </a:p>
        </p:txBody>
      </p:sp>
      <p:pic>
        <p:nvPicPr>
          <p:cNvPr id="2051" name="Picture 3" descr="D:\Pavel\Desktop\Lorenz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67" y="2951367"/>
            <a:ext cx="6095239" cy="1820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ovéPole 15"/>
          <p:cNvSpPr txBox="1"/>
          <p:nvPr/>
        </p:nvSpPr>
        <p:spPr>
          <a:xfrm>
            <a:off x="441420" y="2642040"/>
            <a:ext cx="13846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 err="1" smtClean="0">
                <a:latin typeface="Trebuchet MS" panose="020B0603020202020204" pitchFamily="34" charset="0"/>
              </a:rPr>
              <a:t>intenzita</a:t>
            </a:r>
            <a:endParaRPr lang="cs-CZ" sz="1400" i="1" dirty="0">
              <a:latin typeface="Trebuchet MS" panose="020B0603020202020204" pitchFamily="34" charset="0"/>
            </a:endParaRPr>
          </a:p>
        </p:txBody>
      </p:sp>
      <p:sp>
        <p:nvSpPr>
          <p:cNvPr id="30" name="TextovéPole 29"/>
          <p:cNvSpPr txBox="1"/>
          <p:nvPr/>
        </p:nvSpPr>
        <p:spPr>
          <a:xfrm>
            <a:off x="6741384" y="3749018"/>
            <a:ext cx="6652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smtClean="0">
                <a:latin typeface="Trebuchet MS" panose="020B0603020202020204" pitchFamily="34" charset="0"/>
              </a:rPr>
              <a:t>čas</a:t>
            </a:r>
            <a:endParaRPr lang="cs-CZ" sz="1400" i="1">
              <a:latin typeface="Trebuchet MS" panose="020B0603020202020204" pitchFamily="34" charset="0"/>
            </a:endParaRPr>
          </a:p>
        </p:txBody>
      </p:sp>
      <p:sp>
        <p:nvSpPr>
          <p:cNvPr id="35" name="TextovéPole 34"/>
          <p:cNvSpPr txBox="1"/>
          <p:nvPr/>
        </p:nvSpPr>
        <p:spPr>
          <a:xfrm>
            <a:off x="3218951" y="4804975"/>
            <a:ext cx="50563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smtClean="0">
                <a:latin typeface="Trebuchet MS" panose="020B0603020202020204" pitchFamily="34" charset="0"/>
              </a:rPr>
              <a:t>Lorenz si večer zapisuje mezivýsledek </a:t>
            </a:r>
            <a:r>
              <a:rPr lang="cs-CZ" sz="1500">
                <a:latin typeface="Trebuchet MS" pitchFamily="34" charset="0"/>
              </a:rPr>
              <a:t>(</a:t>
            </a:r>
            <a:r>
              <a:rPr lang="en-GB" sz="1500" i="1">
                <a:latin typeface="Trebuchet MS" pitchFamily="34" charset="0"/>
              </a:rPr>
              <a:t>I</a:t>
            </a:r>
            <a:r>
              <a:rPr lang="cs-CZ" sz="1500">
                <a:latin typeface="Trebuchet MS" pitchFamily="34" charset="0"/>
              </a:rPr>
              <a:t>=</a:t>
            </a:r>
            <a:r>
              <a:rPr lang="en-GB" sz="1500">
                <a:latin typeface="Trebuchet MS" pitchFamily="34" charset="0"/>
              </a:rPr>
              <a:t>14</a:t>
            </a:r>
            <a:r>
              <a:rPr lang="cs-CZ" sz="1500">
                <a:latin typeface="Trebuchet MS" pitchFamily="34" charset="0"/>
              </a:rPr>
              <a:t>,</a:t>
            </a:r>
            <a:r>
              <a:rPr lang="en-GB" sz="1500">
                <a:latin typeface="Trebuchet MS" pitchFamily="34" charset="0"/>
              </a:rPr>
              <a:t>7 m/s</a:t>
            </a:r>
            <a:r>
              <a:rPr lang="cs-CZ" sz="1500">
                <a:latin typeface="Trebuchet MS" pitchFamily="34" charset="0"/>
              </a:rPr>
              <a:t>)</a:t>
            </a:r>
            <a:r>
              <a:rPr lang="cs-CZ" sz="1500" smtClean="0">
                <a:latin typeface="Trebuchet MS" panose="020B0603020202020204" pitchFamily="34" charset="0"/>
              </a:rPr>
              <a:t> </a:t>
            </a:r>
          </a:p>
          <a:p>
            <a:r>
              <a:rPr lang="cs-CZ" sz="1500" smtClean="0">
                <a:latin typeface="Trebuchet MS" panose="020B0603020202020204" pitchFamily="34" charset="0"/>
              </a:rPr>
              <a:t>a druhý den pouští výpočet od tohoto místa.</a:t>
            </a:r>
            <a:endParaRPr lang="cs-CZ" sz="1500">
              <a:latin typeface="Trebuchet MS" panose="020B0603020202020204" pitchFamily="34" charset="0"/>
            </a:endParaRPr>
          </a:p>
        </p:txBody>
      </p:sp>
      <p:grpSp>
        <p:nvGrpSpPr>
          <p:cNvPr id="7" name="Skupina 6"/>
          <p:cNvGrpSpPr/>
          <p:nvPr/>
        </p:nvGrpSpPr>
        <p:grpSpPr>
          <a:xfrm>
            <a:off x="668166" y="2947851"/>
            <a:ext cx="10112441" cy="2670114"/>
            <a:chOff x="668166" y="2947851"/>
            <a:chExt cx="10112441" cy="2670114"/>
          </a:xfrm>
        </p:grpSpPr>
        <p:pic>
          <p:nvPicPr>
            <p:cNvPr id="2052" name="Picture 4" descr="D:\Pavel\Desktop\Lorenz2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166" y="2947851"/>
              <a:ext cx="6095239" cy="18209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ovéPole 37"/>
            <p:cNvSpPr txBox="1"/>
            <p:nvPr/>
          </p:nvSpPr>
          <p:spPr>
            <a:xfrm>
              <a:off x="3210681" y="5294800"/>
              <a:ext cx="756992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500" smtClean="0">
                  <a:latin typeface="Trebuchet MS" panose="020B0603020202020204" pitchFamily="34" charset="0"/>
                </a:rPr>
                <a:t>Po krátkém čase dostává </a:t>
              </a:r>
              <a:r>
                <a:rPr lang="cs-CZ" sz="1500" b="1" smtClean="0">
                  <a:latin typeface="Trebuchet MS" panose="020B0603020202020204" pitchFamily="34" charset="0"/>
                </a:rPr>
                <a:t>kvalitativně </a:t>
              </a:r>
              <a:r>
                <a:rPr lang="cs-CZ" sz="1500" smtClean="0">
                  <a:latin typeface="Trebuchet MS" panose="020B0603020202020204" pitchFamily="34" charset="0"/>
                </a:rPr>
                <a:t>odlišný průběh počasí.</a:t>
              </a:r>
              <a:endParaRPr lang="cs-CZ" sz="1500">
                <a:latin typeface="Trebuchet MS" panose="020B0603020202020204" pitchFamily="34" charset="0"/>
              </a:endParaRPr>
            </a:p>
          </p:txBody>
        </p:sp>
      </p:grpSp>
      <p:sp>
        <p:nvSpPr>
          <p:cNvPr id="45" name="Obdélník 44"/>
          <p:cNvSpPr/>
          <p:nvPr/>
        </p:nvSpPr>
        <p:spPr>
          <a:xfrm>
            <a:off x="786917" y="5688595"/>
            <a:ext cx="7570166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sz="1600" smtClean="0">
                <a:latin typeface="Trebuchet MS" pitchFamily="34" charset="0"/>
              </a:rPr>
              <a:t>1963: Jedno mávnutí křídel </a:t>
            </a:r>
            <a:r>
              <a:rPr lang="cs-CZ" sz="1600" b="1" smtClean="0">
                <a:latin typeface="Trebuchet MS" pitchFamily="34" charset="0"/>
              </a:rPr>
              <a:t>racka</a:t>
            </a:r>
            <a:r>
              <a:rPr lang="en-GB" sz="1600" b="1" smtClean="0">
                <a:latin typeface="Trebuchet MS" pitchFamily="34" charset="0"/>
              </a:rPr>
              <a:t> </a:t>
            </a:r>
            <a:r>
              <a:rPr lang="cs-CZ" sz="1600" smtClean="0">
                <a:latin typeface="Trebuchet MS" pitchFamily="34" charset="0"/>
              </a:rPr>
              <a:t>zásadně ovlivní budoucí průběh počasí.</a:t>
            </a:r>
            <a:endParaRPr lang="en-GB" sz="1600">
              <a:latin typeface="Trebuchet MS" pitchFamily="34" charset="0"/>
            </a:endParaRPr>
          </a:p>
        </p:txBody>
      </p:sp>
      <p:cxnSp>
        <p:nvCxnSpPr>
          <p:cNvPr id="46" name="Přímá spojnice 45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bdélník 25"/>
          <p:cNvSpPr/>
          <p:nvPr/>
        </p:nvSpPr>
        <p:spPr>
          <a:xfrm>
            <a:off x="799663" y="6020618"/>
            <a:ext cx="6946611" cy="338554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cs-CZ" sz="1600" smtClean="0">
                <a:latin typeface="Trebuchet MS" pitchFamily="34" charset="0"/>
              </a:rPr>
              <a:t>1972: Může mávnutí křídel </a:t>
            </a:r>
            <a:r>
              <a:rPr lang="cs-CZ" sz="1600" b="1" smtClean="0">
                <a:latin typeface="Trebuchet MS" pitchFamily="34" charset="0"/>
              </a:rPr>
              <a:t>motýla</a:t>
            </a:r>
            <a:r>
              <a:rPr lang="cs-CZ" sz="1600" smtClean="0">
                <a:latin typeface="Trebuchet MS" pitchFamily="34" charset="0"/>
              </a:rPr>
              <a:t> v Brazílii způsobit tornádo v Texasu?</a:t>
            </a:r>
            <a:endParaRPr lang="en-GB" sz="1600">
              <a:latin typeface="Trebuchet MS" pitchFamily="34" charset="0"/>
            </a:endParaRPr>
          </a:p>
        </p:txBody>
      </p:sp>
      <p:cxnSp>
        <p:nvCxnSpPr>
          <p:cNvPr id="33" name="Přímá spojnice se šipkou 32"/>
          <p:cNvCxnSpPr/>
          <p:nvPr/>
        </p:nvCxnSpPr>
        <p:spPr>
          <a:xfrm flipV="1">
            <a:off x="3180810" y="4149239"/>
            <a:ext cx="0" cy="138288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Výsledek obrázku pro Edward Lorenz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480" y="53782"/>
            <a:ext cx="1400155" cy="1746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3656074" y="1152472"/>
            <a:ext cx="15740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 smtClean="0">
                <a:latin typeface="Trebuchet MS" panose="020B0603020202020204" pitchFamily="34" charset="0"/>
              </a:rPr>
              <a:t>Edward Lorenz (1917-2008)</a:t>
            </a:r>
          </a:p>
          <a:p>
            <a:pPr algn="ctr"/>
            <a:r>
              <a:rPr lang="cs-CZ" sz="1400" dirty="0" smtClean="0">
                <a:latin typeface="Trebuchet MS" panose="020B0603020202020204" pitchFamily="34" charset="0"/>
              </a:rPr>
              <a:t>meteorolog, USA</a:t>
            </a:r>
            <a:endParaRPr lang="cs-CZ" sz="1400" dirty="0">
              <a:latin typeface="Trebuchet MS" panose="020B0603020202020204" pitchFamily="34" charset="0"/>
            </a:endParaRPr>
          </a:p>
        </p:txBody>
      </p:sp>
      <p:grpSp>
        <p:nvGrpSpPr>
          <p:cNvPr id="24" name="Skupina 23"/>
          <p:cNvGrpSpPr/>
          <p:nvPr/>
        </p:nvGrpSpPr>
        <p:grpSpPr>
          <a:xfrm>
            <a:off x="536896" y="879330"/>
            <a:ext cx="7091265" cy="3350087"/>
            <a:chOff x="1392916" y="870943"/>
            <a:chExt cx="7091265" cy="3350087"/>
          </a:xfrm>
        </p:grpSpPr>
        <p:grpSp>
          <p:nvGrpSpPr>
            <p:cNvPr id="25" name="Skupina 24"/>
            <p:cNvGrpSpPr/>
            <p:nvPr/>
          </p:nvGrpSpPr>
          <p:grpSpPr>
            <a:xfrm>
              <a:off x="1392916" y="870943"/>
              <a:ext cx="7091265" cy="3350087"/>
              <a:chOff x="1259632" y="2108696"/>
              <a:chExt cx="7091265" cy="3350087"/>
            </a:xfrm>
          </p:grpSpPr>
          <p:sp>
            <p:nvSpPr>
              <p:cNvPr id="28" name="Obdélník 27"/>
              <p:cNvSpPr/>
              <p:nvPr/>
            </p:nvSpPr>
            <p:spPr>
              <a:xfrm>
                <a:off x="1259632" y="2108696"/>
                <a:ext cx="7091265" cy="335008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C0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TextovéPole 28"/>
              <p:cNvSpPr txBox="1"/>
              <p:nvPr/>
            </p:nvSpPr>
            <p:spPr>
              <a:xfrm>
                <a:off x="1436914" y="2284085"/>
                <a:ext cx="6691567" cy="30623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cs-CZ" sz="2400" b="1" smtClean="0">
                    <a:solidFill>
                      <a:srgbClr val="C00000"/>
                    </a:solidFill>
                    <a:latin typeface="Trebuchet MS" pitchFamily="34" charset="0"/>
                  </a:rPr>
                  <a:t>Efekt motýlích křídel (</a:t>
                </a:r>
                <a:r>
                  <a:rPr lang="cs-CZ" sz="2400" b="1" err="1" smtClean="0">
                    <a:solidFill>
                      <a:srgbClr val="C00000"/>
                    </a:solidFill>
                    <a:latin typeface="Trebuchet MS" pitchFamily="34" charset="0"/>
                  </a:rPr>
                  <a:t>The</a:t>
                </a:r>
                <a:r>
                  <a:rPr lang="cs-CZ" sz="2400" b="1" smtClean="0">
                    <a:solidFill>
                      <a:srgbClr val="C00000"/>
                    </a:solidFill>
                    <a:latin typeface="Trebuchet MS" pitchFamily="34" charset="0"/>
                  </a:rPr>
                  <a:t> </a:t>
                </a:r>
                <a:r>
                  <a:rPr lang="cs-CZ" sz="2400" b="1" err="1" smtClean="0">
                    <a:solidFill>
                      <a:srgbClr val="C00000"/>
                    </a:solidFill>
                    <a:latin typeface="Trebuchet MS" pitchFamily="34" charset="0"/>
                  </a:rPr>
                  <a:t>butterfly</a:t>
                </a:r>
                <a:r>
                  <a:rPr lang="cs-CZ" sz="2400" b="1" smtClean="0">
                    <a:solidFill>
                      <a:srgbClr val="C00000"/>
                    </a:solidFill>
                    <a:latin typeface="Trebuchet MS" pitchFamily="34" charset="0"/>
                  </a:rPr>
                  <a:t> </a:t>
                </a:r>
                <a:r>
                  <a:rPr lang="cs-CZ" sz="2400" b="1" err="1" smtClean="0">
                    <a:solidFill>
                      <a:srgbClr val="C00000"/>
                    </a:solidFill>
                    <a:latin typeface="Trebuchet MS" pitchFamily="34" charset="0"/>
                  </a:rPr>
                  <a:t>effect</a:t>
                </a:r>
                <a:r>
                  <a:rPr lang="cs-CZ" sz="2400" b="1" smtClean="0">
                    <a:solidFill>
                      <a:srgbClr val="C00000"/>
                    </a:solidFill>
                    <a:latin typeface="Trebuchet MS" pitchFamily="34" charset="0"/>
                  </a:rPr>
                  <a:t>)</a:t>
                </a:r>
                <a:r>
                  <a:rPr lang="cs-CZ" sz="2400" smtClean="0">
                    <a:solidFill>
                      <a:srgbClr val="C00000"/>
                    </a:solidFill>
                    <a:latin typeface="Trebuchet MS" pitchFamily="34" charset="0"/>
                  </a:rPr>
                  <a:t> </a:t>
                </a:r>
                <a:r>
                  <a:rPr lang="cs-CZ" sz="2400" smtClean="0">
                    <a:latin typeface="Trebuchet MS" pitchFamily="34" charset="0"/>
                  </a:rPr>
                  <a:t>metafora fyzikálního chaosu</a:t>
                </a:r>
              </a:p>
              <a:p>
                <a:pPr>
                  <a:spcAft>
                    <a:spcPts val="600"/>
                  </a:spcAft>
                </a:pPr>
                <a:endParaRPr lang="cs-CZ" sz="2400" smtClean="0">
                  <a:latin typeface="Trebuchet MS" pitchFamily="34" charset="0"/>
                </a:endParaRPr>
              </a:p>
              <a:p>
                <a:pPr>
                  <a:spcAft>
                    <a:spcPts val="600"/>
                  </a:spcAft>
                </a:pPr>
                <a:endParaRPr lang="cs-CZ" sz="2400" smtClean="0">
                  <a:latin typeface="Trebuchet MS" pitchFamily="34" charset="0"/>
                </a:endParaRPr>
              </a:p>
              <a:p>
                <a:pPr>
                  <a:spcAft>
                    <a:spcPts val="600"/>
                  </a:spcAft>
                </a:pPr>
                <a:endParaRPr lang="cs-CZ" sz="2400" smtClean="0">
                  <a:latin typeface="Trebuchet MS" pitchFamily="34" charset="0"/>
                </a:endParaRPr>
              </a:p>
              <a:p>
                <a:pPr marL="342900" indent="-342900">
                  <a:spcAft>
                    <a:spcPts val="600"/>
                  </a:spcAft>
                  <a:buFontTx/>
                  <a:buChar char="-"/>
                </a:pPr>
                <a:r>
                  <a:rPr lang="cs-CZ" sz="2400" smtClean="0">
                    <a:latin typeface="Trebuchet MS" pitchFamily="34" charset="0"/>
                  </a:rPr>
                  <a:t>citlivá závislost na počátečních podmínkách</a:t>
                </a:r>
              </a:p>
              <a:p>
                <a:pPr marL="342900" indent="-342900">
                  <a:spcAft>
                    <a:spcPts val="600"/>
                  </a:spcAft>
                  <a:buFontTx/>
                  <a:buChar char="-"/>
                </a:pPr>
                <a:r>
                  <a:rPr lang="cs-CZ" sz="2400" smtClean="0">
                    <a:latin typeface="Trebuchet MS" pitchFamily="34" charset="0"/>
                  </a:rPr>
                  <a:t>citlivá závislost k nepatrným poruchám</a:t>
                </a:r>
                <a:endParaRPr lang="en-GB" sz="2400">
                  <a:latin typeface="Trebuchet MS" pitchFamily="34" charset="0"/>
                </a:endParaRPr>
              </a:p>
            </p:txBody>
          </p:sp>
          <p:pic>
            <p:nvPicPr>
              <p:cNvPr id="31" name="Picture 3" descr="http://www.globoforce.com/gfblog/wp-content/uploads/2013/05/5985378-500x480.jp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 rot="21540000">
                <a:off x="1993598" y="3139501"/>
                <a:ext cx="1407860" cy="1351546"/>
              </a:xfrm>
              <a:prstGeom prst="rect">
                <a:avLst/>
              </a:prstGeom>
              <a:noFill/>
            </p:spPr>
          </p:pic>
        </p:grpSp>
        <p:sp>
          <p:nvSpPr>
            <p:cNvPr id="27" name="TextovéPole 26"/>
            <p:cNvSpPr txBox="1"/>
            <p:nvPr/>
          </p:nvSpPr>
          <p:spPr>
            <a:xfrm>
              <a:off x="3661887" y="2284376"/>
              <a:ext cx="45626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400" i="1" smtClean="0">
                  <a:latin typeface="Trebuchet MS" pitchFamily="34" charset="0"/>
                </a:rPr>
                <a:t>„</a:t>
              </a:r>
              <a:r>
                <a:rPr lang="en-GB" sz="1400" i="1" smtClean="0">
                  <a:latin typeface="Trebuchet MS" pitchFamily="34" charset="0"/>
                </a:rPr>
                <a:t>Mot</a:t>
              </a:r>
              <a:r>
                <a:rPr lang="cs-CZ" sz="1400" i="1" err="1" smtClean="0">
                  <a:latin typeface="Trebuchet MS" pitchFamily="34" charset="0"/>
                </a:rPr>
                <a:t>ýl</a:t>
              </a:r>
              <a:r>
                <a:rPr lang="cs-CZ" sz="1400" i="1">
                  <a:latin typeface="Trebuchet MS" pitchFamily="34" charset="0"/>
                </a:rPr>
                <a:t> </a:t>
              </a:r>
              <a:r>
                <a:rPr lang="cs-CZ" sz="1400" i="1" smtClean="0">
                  <a:latin typeface="Trebuchet MS" pitchFamily="34" charset="0"/>
                </a:rPr>
                <a:t>se svou křehkostí a slabostí se přirozeně hodí jako symbol toho, že malé může ovlivnit velké.“</a:t>
              </a:r>
              <a:endParaRPr lang="en-GB" sz="1400" i="1">
                <a:latin typeface="Trebuchet MS" pitchFamily="34" charset="0"/>
              </a:endParaRPr>
            </a:p>
          </p:txBody>
        </p:sp>
      </p:grpSp>
      <p:grpSp>
        <p:nvGrpSpPr>
          <p:cNvPr id="32" name="Skupina 31"/>
          <p:cNvGrpSpPr/>
          <p:nvPr/>
        </p:nvGrpSpPr>
        <p:grpSpPr>
          <a:xfrm>
            <a:off x="5966238" y="3015081"/>
            <a:ext cx="2854234" cy="3344091"/>
            <a:chOff x="698863" y="2423160"/>
            <a:chExt cx="2854234" cy="3344091"/>
          </a:xfrm>
        </p:grpSpPr>
        <p:sp>
          <p:nvSpPr>
            <p:cNvPr id="34" name="Obdélník 33"/>
            <p:cNvSpPr/>
            <p:nvPr/>
          </p:nvSpPr>
          <p:spPr>
            <a:xfrm>
              <a:off x="698863" y="2423160"/>
              <a:ext cx="2854234" cy="334409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B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36" name="Picture 3" descr="D:\Pavel\Desktop\A_Trajectory_Through_Phase_Space_in_a_Lorenz_Attractor.gif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2328" y="3398044"/>
              <a:ext cx="1905000" cy="190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ovéPole 36"/>
            <p:cNvSpPr txBox="1"/>
            <p:nvPr/>
          </p:nvSpPr>
          <p:spPr>
            <a:xfrm>
              <a:off x="758565" y="2574028"/>
              <a:ext cx="2735755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500" smtClean="0">
                  <a:latin typeface="Trebuchet MS" pitchFamily="34" charset="0"/>
                </a:rPr>
                <a:t>Řešení rovnic ve tvaru </a:t>
              </a:r>
              <a:r>
                <a:rPr lang="cs-CZ" sz="1500" b="1" smtClean="0">
                  <a:solidFill>
                    <a:srgbClr val="C00000"/>
                  </a:solidFill>
                  <a:latin typeface="Trebuchet MS" pitchFamily="34" charset="0"/>
                </a:rPr>
                <a:t>podivného </a:t>
              </a:r>
              <a:r>
                <a:rPr lang="cs-CZ" sz="1500" b="1" err="1" smtClean="0">
                  <a:solidFill>
                    <a:srgbClr val="C00000"/>
                  </a:solidFill>
                  <a:latin typeface="Trebuchet MS" pitchFamily="34" charset="0"/>
                </a:rPr>
                <a:t>atraktoru</a:t>
              </a:r>
              <a:r>
                <a:rPr lang="cs-CZ" sz="1500" smtClean="0">
                  <a:latin typeface="Trebuchet MS" pitchFamily="34" charset="0"/>
                </a:rPr>
                <a:t> (fraktální dimenze </a:t>
              </a:r>
              <a:r>
                <a:rPr lang="cs-CZ" sz="1500" i="1" smtClean="0">
                  <a:latin typeface="Trebuchet MS" pitchFamily="34" charset="0"/>
                </a:rPr>
                <a:t>d</a:t>
              </a:r>
              <a:r>
                <a:rPr lang="cs-CZ" sz="1500" smtClean="0">
                  <a:latin typeface="Trebuchet MS" pitchFamily="34" charset="0"/>
                </a:rPr>
                <a:t>=2,04)</a:t>
              </a:r>
              <a:endParaRPr lang="en-GB" sz="1500" b="1">
                <a:solidFill>
                  <a:srgbClr val="C00000"/>
                </a:solidFill>
                <a:latin typeface="Trebuchet MS" pitchFamily="34" charset="0"/>
              </a:endParaRPr>
            </a:p>
          </p:txBody>
        </p:sp>
        <p:sp>
          <p:nvSpPr>
            <p:cNvPr id="39" name="TextovéPole 38"/>
            <p:cNvSpPr txBox="1"/>
            <p:nvPr/>
          </p:nvSpPr>
          <p:spPr>
            <a:xfrm>
              <a:off x="960558" y="5339905"/>
              <a:ext cx="2413849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500" smtClean="0">
                  <a:latin typeface="Trebuchet MS" pitchFamily="34" charset="0"/>
                </a:rPr>
                <a:t>(připomíná motýlí křídla)</a:t>
              </a:r>
            </a:p>
          </p:txBody>
        </p:sp>
      </p:grpSp>
      <p:sp>
        <p:nvSpPr>
          <p:cNvPr id="40" name="Obdélník 39"/>
          <p:cNvSpPr/>
          <p:nvPr/>
        </p:nvSpPr>
        <p:spPr>
          <a:xfrm>
            <a:off x="2286000" y="6523166"/>
            <a:ext cx="6534472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s-CZ" sz="1300" dirty="0" smtClean="0">
                <a:latin typeface="Trebuchet MS" pitchFamily="34" charset="0"/>
              </a:rPr>
              <a:t>Edward N. </a:t>
            </a:r>
            <a:r>
              <a:rPr lang="en-GB" sz="1300" dirty="0" smtClean="0">
                <a:latin typeface="Trebuchet MS" pitchFamily="34" charset="0"/>
              </a:rPr>
              <a:t>Lorenz</a:t>
            </a:r>
            <a:r>
              <a:rPr lang="cs-CZ" sz="1300" dirty="0" smtClean="0">
                <a:latin typeface="Trebuchet MS" pitchFamily="34" charset="0"/>
              </a:rPr>
              <a:t> (1963)</a:t>
            </a:r>
            <a:r>
              <a:rPr lang="cs-CZ" sz="1300" dirty="0">
                <a:latin typeface="Trebuchet MS" pitchFamily="34" charset="0"/>
              </a:rPr>
              <a:t> </a:t>
            </a:r>
            <a:r>
              <a:rPr lang="cs-CZ" sz="1300" dirty="0" smtClean="0">
                <a:latin typeface="Trebuchet MS" pitchFamily="34" charset="0"/>
              </a:rPr>
              <a:t>– </a:t>
            </a:r>
            <a:r>
              <a:rPr lang="en-GB" sz="1300" i="1" dirty="0" smtClean="0">
                <a:latin typeface="Trebuchet MS" pitchFamily="34" charset="0"/>
              </a:rPr>
              <a:t>Deterministic </a:t>
            </a:r>
            <a:r>
              <a:rPr lang="en-GB" sz="1300" i="1" dirty="0" err="1" smtClean="0">
                <a:latin typeface="Trebuchet MS" pitchFamily="34" charset="0"/>
              </a:rPr>
              <a:t>nonperiodic</a:t>
            </a:r>
            <a:r>
              <a:rPr lang="en-GB" sz="1300" i="1" dirty="0" smtClean="0">
                <a:latin typeface="Trebuchet MS" pitchFamily="34" charset="0"/>
              </a:rPr>
              <a:t> flow</a:t>
            </a:r>
            <a:r>
              <a:rPr lang="en-GB" sz="1300" dirty="0" smtClean="0">
                <a:latin typeface="Trebuchet MS" pitchFamily="34" charset="0"/>
              </a:rPr>
              <a:t>, J. Atmos. Sci.</a:t>
            </a:r>
            <a:r>
              <a:rPr lang="cs-CZ" sz="1300" dirty="0" smtClean="0">
                <a:latin typeface="Trebuchet MS" pitchFamily="34" charset="0"/>
              </a:rPr>
              <a:t> </a:t>
            </a:r>
            <a:r>
              <a:rPr lang="en-GB" sz="1300" b="1" dirty="0" smtClean="0">
                <a:latin typeface="Trebuchet MS" pitchFamily="34" charset="0"/>
              </a:rPr>
              <a:t>20</a:t>
            </a:r>
            <a:r>
              <a:rPr lang="en-GB" sz="1300" dirty="0" smtClean="0">
                <a:latin typeface="Trebuchet MS" pitchFamily="34" charset="0"/>
              </a:rPr>
              <a:t>, 130</a:t>
            </a:r>
            <a:endParaRPr lang="en-GB" sz="1300" dirty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81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2272493" y="603469"/>
            <a:ext cx="48789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smtClean="0">
                <a:solidFill>
                  <a:srgbClr val="0000B4"/>
                </a:solidFill>
                <a:latin typeface="Trebuchet MS" panose="020B0603020202020204" pitchFamily="34" charset="0"/>
              </a:rPr>
              <a:t>Nebeská mechanika</a:t>
            </a:r>
            <a:endParaRPr lang="cs-CZ" sz="400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pic>
        <p:nvPicPr>
          <p:cNvPr id="3074" name="Picture 2" descr="http://s1.thingpic.com/images/5d/uutV6SNjbxreALeYGmNrnjHx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338" y="2106361"/>
            <a:ext cx="7407964" cy="370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361434" y="1350624"/>
            <a:ext cx="466299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Je sluneční soustava stabilní?</a:t>
            </a:r>
            <a:endParaRPr lang="cs-CZ" sz="2600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3454400" y="6159500"/>
            <a:ext cx="2552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konzervativní systémy</a:t>
            </a:r>
            <a:endParaRPr lang="cs-CZ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401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2107</Words>
  <Application>Microsoft Office PowerPoint</Application>
  <PresentationFormat>Předvádění na obrazovce (4:3)</PresentationFormat>
  <Paragraphs>366</Paragraphs>
  <Slides>34</Slides>
  <Notes>26</Notes>
  <HiddenSlides>0</HiddenSlides>
  <MMClips>0</MMClips>
  <ScaleCrop>false</ScaleCrop>
  <HeadingPairs>
    <vt:vector size="8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34</vt:i4>
      </vt:variant>
    </vt:vector>
  </HeadingPairs>
  <TitlesOfParts>
    <vt:vector size="43" baseType="lpstr">
      <vt:lpstr>Arial</vt:lpstr>
      <vt:lpstr>Courier New</vt:lpstr>
      <vt:lpstr>Bookman Old Style</vt:lpstr>
      <vt:lpstr>Calibri</vt:lpstr>
      <vt:lpstr>Trebuchet MS</vt:lpstr>
      <vt:lpstr>Symbol</vt:lpstr>
      <vt:lpstr>Cambria Math</vt:lpstr>
      <vt:lpstr>Motiv systému Office</vt:lpstr>
      <vt:lpstr>Image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Poincarého mapy</vt:lpstr>
      <vt:lpstr>Míra regularity</vt:lpstr>
      <vt:lpstr>Míra regularity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2016-09-21T09:09:01Z</dcterms:created>
  <dcterms:modified xsi:type="dcterms:W3CDTF">2016-09-21T09:28:22Z</dcterms:modified>
  <cp:contentStatus>Konečný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