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2" r:id="rId2"/>
    <p:sldId id="261" r:id="rId3"/>
    <p:sldId id="270" r:id="rId4"/>
    <p:sldId id="257" r:id="rId5"/>
    <p:sldId id="258" r:id="rId6"/>
    <p:sldId id="268" r:id="rId7"/>
    <p:sldId id="263" r:id="rId8"/>
    <p:sldId id="256" r:id="rId9"/>
    <p:sldId id="259" r:id="rId10"/>
    <p:sldId id="260" r:id="rId11"/>
    <p:sldId id="267" r:id="rId12"/>
    <p:sldId id="266" r:id="rId13"/>
    <p:sldId id="264" r:id="rId14"/>
    <p:sldId id="275" r:id="rId15"/>
    <p:sldId id="265" r:id="rId16"/>
    <p:sldId id="271" r:id="rId17"/>
    <p:sldId id="277" r:id="rId18"/>
    <p:sldId id="274" r:id="rId19"/>
    <p:sldId id="276" r:id="rId2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105" autoAdjust="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0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0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4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5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6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0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AED2-B5CD-4812-A1CE-279F78C1653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4.png"/><Relationship Id="rId5" Type="http://schemas.openxmlformats.org/officeDocument/2006/relationships/image" Target="../media/image22.jpeg"/><Relationship Id="rId15" Type="http://schemas.openxmlformats.org/officeDocument/2006/relationships/image" Target="../media/image180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n.wikipedia.org/wiki/Template:Spectral_lines_of_the_elements#/media/File:Gold_spectrum_visible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avel\Documents\Fyzika\Science To Go\Ostrava\Inverzní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7619" cy="19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gold sauron r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3" b="13758"/>
          <a:stretch/>
        </p:blipFill>
        <p:spPr bwMode="auto">
          <a:xfrm>
            <a:off x="2749996" y="3988468"/>
            <a:ext cx="3622204" cy="249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20608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Původ zlata ve vesmíru</a:t>
            </a:r>
            <a:endParaRPr lang="en-GB" sz="6000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2129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Pavel Stránský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80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Science Garden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@</a:t>
            </a:r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Colours</a:t>
            </a:r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of</a:t>
            </a:r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Ostrava 2018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9" name="Picture 5" descr="Výsledek obrázku pro ScienceToG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1235"/>
            <a:ext cx="1637720" cy="16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123"/>
            <a:ext cx="9144000" cy="62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568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Trebuchet MS" panose="020B0603020202020204" pitchFamily="34" charset="0"/>
              </a:rPr>
              <a:t>+ silný </a:t>
            </a:r>
            <a:r>
              <a:rPr lang="cs-CZ" sz="4000" dirty="0" err="1" smtClean="0">
                <a:latin typeface="Trebuchet MS" panose="020B0603020202020204" pitchFamily="34" charset="0"/>
              </a:rPr>
              <a:t>gamma</a:t>
            </a:r>
            <a:r>
              <a:rPr lang="cs-CZ" sz="4000" dirty="0" smtClean="0">
                <a:latin typeface="Trebuchet MS" panose="020B0603020202020204" pitchFamily="34" charset="0"/>
              </a:rPr>
              <a:t> záblesk</a:t>
            </a:r>
            <a:endParaRPr lang="en-GB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ng.si/media/storage/cms/images/2015/02/13/11/51/07/Fermi_imag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37"/>
            <a:ext cx="9144000" cy="58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Družice 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Fermi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model of atomic nucleu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/>
          <a:stretch/>
        </p:blipFill>
        <p:spPr bwMode="auto">
          <a:xfrm>
            <a:off x="1691680" y="1084581"/>
            <a:ext cx="5688632" cy="57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rebuchet MS" panose="020B0603020202020204" pitchFamily="34" charset="0"/>
              </a:rPr>
              <a:t>Struktura atomu</a:t>
            </a:r>
            <a:endParaRPr lang="en-GB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Periodic 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105787"/>
            <a:ext cx="9144000" cy="575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07704" y="1105786"/>
            <a:ext cx="3456384" cy="145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35496" y="5379955"/>
            <a:ext cx="1547663" cy="145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ovéPole 4"/>
          <p:cNvSpPr txBox="1"/>
          <p:nvPr/>
        </p:nvSpPr>
        <p:spPr>
          <a:xfrm>
            <a:off x="1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rebuchet MS" panose="020B0603020202020204" pitchFamily="34" charset="0"/>
              </a:rPr>
              <a:t>Periodická tabulka prvků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87910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(</a:t>
            </a:r>
            <a:r>
              <a:rPr lang="en-US" sz="2400" dirty="0" err="1" smtClean="0">
                <a:latin typeface="Trebuchet MS" panose="020B0603020202020204" pitchFamily="34" charset="0"/>
              </a:rPr>
              <a:t>Chemie</a:t>
            </a:r>
            <a:r>
              <a:rPr lang="en-US" sz="2400" dirty="0" smtClean="0">
                <a:latin typeface="Trebuchet MS" panose="020B0603020202020204" pitchFamily="34" charset="0"/>
              </a:rPr>
              <a:t>)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076056" y="4005064"/>
            <a:ext cx="576064" cy="63814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binding energy per nucle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b="4140"/>
          <a:stretch/>
        </p:blipFill>
        <p:spPr bwMode="auto">
          <a:xfrm>
            <a:off x="445168" y="908720"/>
            <a:ext cx="8502912" cy="552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-2072772" y="3120934"/>
            <a:ext cx="453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rebuchet MS" panose="020B0603020202020204" pitchFamily="34" charset="0"/>
              </a:rPr>
              <a:t>vazebná energie na nukleon </a:t>
            </a:r>
            <a:r>
              <a:rPr lang="en-US" sz="2000" dirty="0" smtClean="0">
                <a:latin typeface="Trebuchet MS" panose="020B0603020202020204" pitchFamily="34" charset="0"/>
              </a:rPr>
              <a:t>[MeV]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07904" y="6430879"/>
            <a:ext cx="216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rebuchet MS" panose="020B0603020202020204" pitchFamily="34" charset="0"/>
              </a:rPr>
              <a:t>po</a:t>
            </a:r>
            <a:r>
              <a:rPr lang="cs-CZ" sz="2000" dirty="0" smtClean="0">
                <a:latin typeface="Trebuchet MS" panose="020B0603020202020204" pitchFamily="34" charset="0"/>
              </a:rPr>
              <a:t>čet nukleonů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67744" y="1124744"/>
            <a:ext cx="216024" cy="4995808"/>
          </a:xfrm>
          <a:prstGeom prst="rect">
            <a:avLst/>
          </a:prstGeom>
          <a:solidFill>
            <a:srgbClr val="00008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2555776" y="22768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80"/>
                </a:solidFill>
                <a:latin typeface="Trebuchet MS" panose="020B0603020202020204" pitchFamily="34" charset="0"/>
              </a:rPr>
              <a:t>nejstabilnější jádra</a:t>
            </a:r>
            <a:endParaRPr lang="en-GB" dirty="0">
              <a:solidFill>
                <a:srgbClr val="00008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115616" y="3356992"/>
            <a:ext cx="1008112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15616" y="378904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fůze</a:t>
            </a:r>
            <a:endParaRPr lang="en-GB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98372" y="3789959"/>
            <a:ext cx="1481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štěpení</a:t>
            </a:r>
            <a:endParaRPr lang="en-GB" sz="2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 rot="10800000">
            <a:off x="2627783" y="3356992"/>
            <a:ext cx="4021297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1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nucleonica.com/wiki/images/f/f7/NEpp_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914803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Diagram </a:t>
            </a:r>
            <a:r>
              <a:rPr lang="en-US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izotop</a:t>
            </a:r>
            <a:r>
              <a:rPr lang="cs-CZ" sz="4000" dirty="0">
                <a:solidFill>
                  <a:schemeClr val="bg1"/>
                </a:solidFill>
                <a:latin typeface="Trebuchet MS" panose="020B0603020202020204" pitchFamily="34" charset="0"/>
              </a:rPr>
              <a:t>ů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9615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protony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92280" y="5877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neutrony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H="1">
            <a:off x="539552" y="5288400"/>
            <a:ext cx="446449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004048" y="499601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Fe</a:t>
            </a:r>
            <a:endParaRPr lang="en-GB" sz="32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5" name="Skupina 44"/>
          <p:cNvGrpSpPr/>
          <p:nvPr/>
        </p:nvGrpSpPr>
        <p:grpSpPr>
          <a:xfrm>
            <a:off x="3059832" y="1160748"/>
            <a:ext cx="2952328" cy="1224136"/>
            <a:chOff x="3059832" y="1160748"/>
            <a:chExt cx="2952328" cy="1224136"/>
          </a:xfrm>
        </p:grpSpPr>
        <p:sp>
          <p:nvSpPr>
            <p:cNvPr id="42" name="Obdélník 41"/>
            <p:cNvSpPr/>
            <p:nvPr/>
          </p:nvSpPr>
          <p:spPr>
            <a:xfrm>
              <a:off x="3059832" y="1160748"/>
              <a:ext cx="295232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3203848" y="1740878"/>
              <a:ext cx="504056" cy="504056"/>
            </a:xfrm>
            <a:prstGeom prst="straightConnector1">
              <a:avLst/>
            </a:prstGeom>
            <a:ln w="63500">
              <a:solidFill>
                <a:srgbClr val="FF7C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3923928" y="1856899"/>
                  <a:ext cx="165618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7C8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FF7C8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𝜷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FF7C8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GB" sz="2200" b="1" dirty="0" smtClean="0">
                      <a:solidFill>
                        <a:srgbClr val="FF7C8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 rozpad</a:t>
                  </a:r>
                  <a:endParaRPr lang="en-GB" sz="2200" b="1" dirty="0">
                    <a:solidFill>
                      <a:srgbClr val="FF7C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1856899"/>
                  <a:ext cx="1656184" cy="43088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52" t="-11429" b="-3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Skupina 25"/>
            <p:cNvGrpSpPr/>
            <p:nvPr/>
          </p:nvGrpSpPr>
          <p:grpSpPr>
            <a:xfrm>
              <a:off x="3563888" y="1340768"/>
              <a:ext cx="2448272" cy="432048"/>
              <a:chOff x="3491880" y="1052736"/>
              <a:chExt cx="2448272" cy="432048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5004080" y="1124760"/>
                <a:ext cx="288000" cy="28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5" name="Skupina 14"/>
              <p:cNvGrpSpPr/>
              <p:nvPr/>
            </p:nvGrpSpPr>
            <p:grpSpPr>
              <a:xfrm>
                <a:off x="3491880" y="1052736"/>
                <a:ext cx="461248" cy="432048"/>
                <a:chOff x="1124000" y="413048"/>
                <a:chExt cx="461248" cy="432048"/>
              </a:xfrm>
            </p:grpSpPr>
            <p:sp>
              <p:nvSpPr>
                <p:cNvPr id="16" name="Ovál 15"/>
                <p:cNvSpPr/>
                <p:nvPr/>
              </p:nvSpPr>
              <p:spPr>
                <a:xfrm>
                  <a:off x="1124000" y="413048"/>
                  <a:ext cx="432048" cy="4320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1153200" y="41304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Trebuchet MS" panose="020B0603020202020204" pitchFamily="34" charset="0"/>
                    </a:rPr>
                    <a:t>p</a:t>
                  </a:r>
                  <a:r>
                    <a:rPr lang="en-US" sz="2000" baseline="30000" dirty="0" smtClean="0">
                      <a:latin typeface="Trebuchet MS" panose="020B0603020202020204" pitchFamily="34" charset="0"/>
                    </a:rPr>
                    <a:t>+</a:t>
                  </a:r>
                  <a:endParaRPr lang="en-GB" sz="2000" baseline="30000" dirty="0"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19" name="Skupina 18"/>
              <p:cNvGrpSpPr/>
              <p:nvPr/>
            </p:nvGrpSpPr>
            <p:grpSpPr>
              <a:xfrm>
                <a:off x="4312368" y="1052736"/>
                <a:ext cx="475656" cy="432048"/>
                <a:chOff x="1124000" y="413048"/>
                <a:chExt cx="475656" cy="432048"/>
              </a:xfrm>
            </p:grpSpPr>
            <p:sp>
              <p:nvSpPr>
                <p:cNvPr id="20" name="Ovál 19"/>
                <p:cNvSpPr/>
                <p:nvPr/>
              </p:nvSpPr>
              <p:spPr>
                <a:xfrm>
                  <a:off x="1124000" y="413048"/>
                  <a:ext cx="432048" cy="4320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1167608" y="41304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Trebuchet MS" panose="020B0603020202020204" pitchFamily="34" charset="0"/>
                    </a:rPr>
                    <a:t>n</a:t>
                  </a:r>
                  <a:endParaRPr lang="en-GB" sz="2000" baseline="30000" dirty="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22" name="TextovéPole 21"/>
              <p:cNvSpPr txBox="1"/>
              <p:nvPr/>
            </p:nvSpPr>
            <p:spPr>
              <a:xfrm>
                <a:off x="4932040" y="105273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rebuchet MS" panose="020B0603020202020204" pitchFamily="34" charset="0"/>
                  </a:rPr>
                  <a:t>e</a:t>
                </a:r>
                <a:r>
                  <a:rPr lang="en-US" sz="2000" baseline="30000" dirty="0" smtClean="0">
                    <a:latin typeface="Trebuchet MS" panose="020B0603020202020204" pitchFamily="34" charset="0"/>
                  </a:rPr>
                  <a:t>+</a:t>
                </a:r>
                <a:endParaRPr lang="en-GB" sz="2000" baseline="30000" dirty="0"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23" name="Přímá spojnice se šipkou 22"/>
              <p:cNvCxnSpPr/>
              <p:nvPr/>
            </p:nvCxnSpPr>
            <p:spPr>
              <a:xfrm>
                <a:off x="3995936" y="1268760"/>
                <a:ext cx="21602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ovéPole 26"/>
              <p:cNvSpPr txBox="1"/>
              <p:nvPr/>
            </p:nvSpPr>
            <p:spPr>
              <a:xfrm>
                <a:off x="4716016" y="105273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rebuchet MS" panose="020B0603020202020204" pitchFamily="34" charset="0"/>
                  </a:rPr>
                  <a:t>+</a:t>
                </a:r>
                <a:endParaRPr lang="en-GB" sz="2000" baseline="30000" dirty="0">
                  <a:latin typeface="Trebuchet MS" panose="020B0603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ovéPole 27"/>
                  <p:cNvSpPr txBox="1"/>
                  <p:nvPr/>
                </p:nvSpPr>
                <p:spPr>
                  <a:xfrm>
                    <a:off x="5292080" y="1052736"/>
                    <a:ext cx="64807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latin typeface="Trebuchet MS" panose="020B0603020202020204" pitchFamily="34" charset="0"/>
                      </a:rPr>
                      <a:t>+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a14:m>
                    <a:endParaRPr lang="en-GB" sz="2000" baseline="30000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ovéPol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80" y="1052736"/>
                    <a:ext cx="648072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377" t="-90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6" name="Skupina 45"/>
          <p:cNvGrpSpPr/>
          <p:nvPr/>
        </p:nvGrpSpPr>
        <p:grpSpPr>
          <a:xfrm>
            <a:off x="6084168" y="4443416"/>
            <a:ext cx="2952328" cy="1224136"/>
            <a:chOff x="6084168" y="4443416"/>
            <a:chExt cx="2952328" cy="1224136"/>
          </a:xfrm>
        </p:grpSpPr>
        <p:sp>
          <p:nvSpPr>
            <p:cNvPr id="44" name="Obdélník 43"/>
            <p:cNvSpPr/>
            <p:nvPr/>
          </p:nvSpPr>
          <p:spPr>
            <a:xfrm>
              <a:off x="6084168" y="4443416"/>
              <a:ext cx="2952328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7105764" y="4509120"/>
                  <a:ext cx="165618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𝜷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GB" sz="2200" b="1" dirty="0" smtClean="0">
                      <a:solidFill>
                        <a:srgbClr val="00B0F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anose="020B0603020202020204" pitchFamily="34" charset="0"/>
                    </a:rPr>
                    <a:t> rozpad</a:t>
                  </a:r>
                  <a:endParaRPr lang="en-GB" sz="22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764" y="4509120"/>
                  <a:ext cx="1656184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952" t="-11429" b="-3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Přímá spojnice se šipkou 11"/>
            <p:cNvCxnSpPr/>
            <p:nvPr/>
          </p:nvCxnSpPr>
          <p:spPr>
            <a:xfrm flipH="1" flipV="1">
              <a:off x="6444208" y="4520661"/>
              <a:ext cx="504056" cy="504056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6372200" y="5141223"/>
              <a:ext cx="2483396" cy="448017"/>
              <a:chOff x="7048672" y="5357247"/>
              <a:chExt cx="2483396" cy="448017"/>
            </a:xfrm>
          </p:grpSpPr>
          <p:sp>
            <p:nvSpPr>
              <p:cNvPr id="31" name="Ovál 30"/>
              <p:cNvSpPr/>
              <p:nvPr/>
            </p:nvSpPr>
            <p:spPr>
              <a:xfrm>
                <a:off x="8595996" y="5445240"/>
                <a:ext cx="288000" cy="28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2" name="Skupina 31"/>
              <p:cNvGrpSpPr/>
              <p:nvPr/>
            </p:nvGrpSpPr>
            <p:grpSpPr>
              <a:xfrm>
                <a:off x="7884368" y="5357247"/>
                <a:ext cx="461248" cy="432048"/>
                <a:chOff x="1124000" y="413048"/>
                <a:chExt cx="461248" cy="432048"/>
              </a:xfrm>
            </p:grpSpPr>
            <p:sp>
              <p:nvSpPr>
                <p:cNvPr id="40" name="Ovál 39"/>
                <p:cNvSpPr/>
                <p:nvPr/>
              </p:nvSpPr>
              <p:spPr>
                <a:xfrm>
                  <a:off x="1124000" y="413048"/>
                  <a:ext cx="432048" cy="43204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TextovéPole 40"/>
                <p:cNvSpPr txBox="1"/>
                <p:nvPr/>
              </p:nvSpPr>
              <p:spPr>
                <a:xfrm>
                  <a:off x="1153200" y="41304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Trebuchet MS" panose="020B0603020202020204" pitchFamily="34" charset="0"/>
                    </a:rPr>
                    <a:t>p</a:t>
                  </a:r>
                  <a:r>
                    <a:rPr lang="en-US" sz="2000" baseline="30000" dirty="0" smtClean="0">
                      <a:latin typeface="Trebuchet MS" panose="020B0603020202020204" pitchFamily="34" charset="0"/>
                    </a:rPr>
                    <a:t>+</a:t>
                  </a:r>
                  <a:endParaRPr lang="en-GB" sz="2000" baseline="30000" dirty="0">
                    <a:latin typeface="Trebuchet MS" panose="020B0603020202020204" pitchFamily="34" charset="0"/>
                  </a:endParaRPr>
                </a:p>
              </p:txBody>
            </p:sp>
          </p:grpSp>
          <p:grpSp>
            <p:nvGrpSpPr>
              <p:cNvPr id="33" name="Skupina 32"/>
              <p:cNvGrpSpPr/>
              <p:nvPr/>
            </p:nvGrpSpPr>
            <p:grpSpPr>
              <a:xfrm>
                <a:off x="7048672" y="5373216"/>
                <a:ext cx="475656" cy="432048"/>
                <a:chOff x="1124000" y="413048"/>
                <a:chExt cx="475656" cy="432048"/>
              </a:xfrm>
            </p:grpSpPr>
            <p:sp>
              <p:nvSpPr>
                <p:cNvPr id="38" name="Ovál 37"/>
                <p:cNvSpPr/>
                <p:nvPr/>
              </p:nvSpPr>
              <p:spPr>
                <a:xfrm>
                  <a:off x="1124000" y="413048"/>
                  <a:ext cx="432048" cy="4320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TextovéPole 38"/>
                <p:cNvSpPr txBox="1"/>
                <p:nvPr/>
              </p:nvSpPr>
              <p:spPr>
                <a:xfrm>
                  <a:off x="1167608" y="413048"/>
                  <a:ext cx="4320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latin typeface="Trebuchet MS" panose="020B0603020202020204" pitchFamily="34" charset="0"/>
                    </a:rPr>
                    <a:t>n</a:t>
                  </a:r>
                  <a:endParaRPr lang="en-GB" sz="2000" baseline="30000" dirty="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34" name="TextovéPole 33"/>
              <p:cNvSpPr txBox="1"/>
              <p:nvPr/>
            </p:nvSpPr>
            <p:spPr>
              <a:xfrm>
                <a:off x="8523956" y="537321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rebuchet MS" panose="020B0603020202020204" pitchFamily="34" charset="0"/>
                  </a:rPr>
                  <a:t>e</a:t>
                </a:r>
                <a:r>
                  <a:rPr lang="en-US" sz="2000" baseline="30000" dirty="0" smtClean="0">
                    <a:latin typeface="Trebuchet MS" panose="020B0603020202020204" pitchFamily="34" charset="0"/>
                  </a:rPr>
                  <a:t>-</a:t>
                </a:r>
                <a:endParaRPr lang="en-GB" sz="2000" baseline="30000" dirty="0"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35" name="Přímá spojnice se šipkou 34"/>
              <p:cNvCxnSpPr/>
              <p:nvPr/>
            </p:nvCxnSpPr>
            <p:spPr>
              <a:xfrm>
                <a:off x="7587852" y="5589240"/>
                <a:ext cx="21602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ovéPole 35"/>
              <p:cNvSpPr txBox="1"/>
              <p:nvPr/>
            </p:nvSpPr>
            <p:spPr>
              <a:xfrm>
                <a:off x="8307932" y="537321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rebuchet MS" panose="020B0603020202020204" pitchFamily="34" charset="0"/>
                  </a:rPr>
                  <a:t>+</a:t>
                </a:r>
                <a:endParaRPr lang="en-GB" sz="2000" baseline="30000" dirty="0">
                  <a:latin typeface="Trebuchet MS" panose="020B0603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ovéPole 36"/>
                  <p:cNvSpPr txBox="1"/>
                  <p:nvPr/>
                </p:nvSpPr>
                <p:spPr>
                  <a:xfrm>
                    <a:off x="8883996" y="5373216"/>
                    <a:ext cx="64807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latin typeface="Trebuchet MS" panose="020B0603020202020204" pitchFamily="34" charset="0"/>
                      </a:rPr>
                      <a:t>+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a14:m>
                    <a:endParaRPr lang="en-GB" sz="2000" baseline="30000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ovéPole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3996" y="5373216"/>
                    <a:ext cx="648072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9346" t="-9091" r="-25234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550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Výsledek obrázku pro TYPE 2 SUPERNO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544694">
            <a:off x="5027075" y="863524"/>
            <a:ext cx="288961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red gi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56" y="1700808"/>
            <a:ext cx="26889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ek obrázku pro stellar neb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188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108520" y="1867471"/>
            <a:ext cx="2013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molekulární mračno</a:t>
            </a:r>
            <a:endParaRPr lang="en-GB" sz="22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4100" name="Picture 4" descr="Výsledek obrázku pro massive sta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2080" y="751375"/>
            <a:ext cx="1179434" cy="12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sunlike sta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3190" y="3390939"/>
            <a:ext cx="817215" cy="8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ek obrázku pro brown dwar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6249" y="5472384"/>
            <a:ext cx="65110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upload.wikimedia.org/wikipedia/commons/3/3c/The_Oyster_Nebu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72" y="3024112"/>
            <a:ext cx="1951556" cy="15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Výsledek obrázku pro WHITE dwar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5576" y="5229200"/>
            <a:ext cx="552688" cy="5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Výsledek obrázku pro black dwar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6726" y="5210199"/>
            <a:ext cx="631698" cy="6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762254" y="6219624"/>
                <a:ext cx="2019092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hn</a:t>
                </a:r>
                <a:r>
                  <a:rPr lang="cs-CZ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ědý</a:t>
                </a:r>
                <a:r>
                  <a:rPr lang="cs-CZ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trpaslík</a:t>
                </a:r>
                <a:endParaRPr lang="en-US" dirty="0" smtClean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13−80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54" y="6219624"/>
                <a:ext cx="2019092" cy="665760"/>
              </a:xfrm>
              <a:prstGeom prst="rect">
                <a:avLst/>
              </a:prstGeom>
              <a:blipFill rotWithShape="1">
                <a:blip r:embed="rId11"/>
                <a:stretch>
                  <a:fillRect t="-5505" b="-36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/>
          <p:cNvSpPr txBox="1"/>
          <p:nvPr/>
        </p:nvSpPr>
        <p:spPr>
          <a:xfrm>
            <a:off x="5076056" y="175928"/>
            <a:ext cx="1861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supernova</a:t>
            </a:r>
            <a:endParaRPr lang="en-GB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120" name="Picture 24" descr="Výsledek obrázku pro Black ho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64" y="566855"/>
            <a:ext cx="1327431" cy="10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Výsledek obrázku pro neutron st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47447"/>
            <a:ext cx="1123739" cy="10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051720" y="4285122"/>
                <a:ext cx="1440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hvězda</a:t>
                </a:r>
              </a:p>
              <a:p>
                <a:pPr algn="ctr"/>
                <a:r>
                  <a:rPr lang="cs-CZ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(Slunce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⊙</m:t>
                    </m:r>
                  </m:oMath>
                </a14:m>
                <a:r>
                  <a:rPr lang="cs-CZ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)</a:t>
                </a:r>
                <a:endParaRPr lang="en-US" dirty="0" smtClean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85122"/>
                <a:ext cx="1440160" cy="646331"/>
              </a:xfrm>
              <a:prstGeom prst="rect">
                <a:avLst/>
              </a:prstGeom>
              <a:blipFill rotWithShape="1">
                <a:blip r:embed="rId1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835696" y="31370"/>
                <a:ext cx="2088232" cy="720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92D050"/>
                    </a:solidFill>
                    <a:latin typeface="Trebuchet MS" panose="020B0603020202020204" pitchFamily="34" charset="0"/>
                  </a:rPr>
                  <a:t>t</a:t>
                </a:r>
                <a:r>
                  <a:rPr lang="cs-CZ" sz="2200" b="1" dirty="0" err="1" smtClean="0">
                    <a:solidFill>
                      <a:srgbClr val="92D050"/>
                    </a:solidFill>
                    <a:latin typeface="Trebuchet MS" panose="020B0603020202020204" pitchFamily="34" charset="0"/>
                  </a:rPr>
                  <a:t>ěžká</a:t>
                </a:r>
                <a:r>
                  <a:rPr lang="cs-CZ" sz="2200" b="1" dirty="0" smtClean="0">
                    <a:solidFill>
                      <a:srgbClr val="92D050"/>
                    </a:solidFill>
                    <a:latin typeface="Trebuchet MS" panose="020B0603020202020204" pitchFamily="34" charset="0"/>
                  </a:rPr>
                  <a:t> hvězda</a:t>
                </a:r>
                <a:endParaRPr lang="en-US" sz="2200" b="1" dirty="0" smtClean="0">
                  <a:solidFill>
                    <a:srgbClr val="92D050"/>
                  </a:solidFill>
                  <a:latin typeface="Trebuchet MS" panose="020B0603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8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1370"/>
                <a:ext cx="2088232" cy="720005"/>
              </a:xfrm>
              <a:prstGeom prst="rect">
                <a:avLst/>
              </a:prstGeom>
              <a:blipFill rotWithShape="1">
                <a:blip r:embed="rId15"/>
                <a:stretch>
                  <a:fillRect t="-5932" b="-4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3828583" y="36315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rudý obr</a:t>
            </a:r>
            <a:endParaRPr lang="en-US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292309" y="153507"/>
            <a:ext cx="14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černá díra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164288" y="2786406"/>
            <a:ext cx="1693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neutronová hvězda</a:t>
            </a:r>
            <a:endParaRPr lang="en-GB" sz="22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508104" y="4536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planetární mlhovina</a:t>
            </a:r>
          </a:p>
          <a:p>
            <a:pPr algn="ctr"/>
            <a:r>
              <a:rPr lang="cs-CZ" sz="2200" b="1" dirty="0">
                <a:solidFill>
                  <a:schemeClr val="bg1"/>
                </a:solidFill>
                <a:latin typeface="Trebuchet MS" panose="020B0603020202020204" pitchFamily="34" charset="0"/>
              </a:rPr>
              <a:t>+</a:t>
            </a:r>
            <a:endParaRPr lang="en-GB" sz="2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12160" y="5832424"/>
            <a:ext cx="130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bílý trpaslík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380859" y="5832424"/>
            <a:ext cx="136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černý trpaslík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18726422">
            <a:off x="1484341" y="2193778"/>
            <a:ext cx="1068629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Šipka doprava 32"/>
          <p:cNvSpPr/>
          <p:nvPr/>
        </p:nvSpPr>
        <p:spPr>
          <a:xfrm>
            <a:off x="2051720" y="3672184"/>
            <a:ext cx="311470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Šipka doprava 33"/>
          <p:cNvSpPr/>
          <p:nvPr/>
        </p:nvSpPr>
        <p:spPr>
          <a:xfrm>
            <a:off x="3252418" y="3672184"/>
            <a:ext cx="311470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Šipka doprava 34"/>
          <p:cNvSpPr/>
          <p:nvPr/>
        </p:nvSpPr>
        <p:spPr>
          <a:xfrm>
            <a:off x="5417037" y="3672184"/>
            <a:ext cx="311470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Šipka doprava 35"/>
          <p:cNvSpPr/>
          <p:nvPr/>
        </p:nvSpPr>
        <p:spPr>
          <a:xfrm rot="2553823">
            <a:off x="5078385" y="4927311"/>
            <a:ext cx="1268387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Šipka doprava 36"/>
          <p:cNvSpPr/>
          <p:nvPr/>
        </p:nvSpPr>
        <p:spPr>
          <a:xfrm>
            <a:off x="7092280" y="5382373"/>
            <a:ext cx="522791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ovéPole 39"/>
          <p:cNvSpPr txBox="1"/>
          <p:nvPr/>
        </p:nvSpPr>
        <p:spPr>
          <a:xfrm>
            <a:off x="3646568" y="1197913"/>
            <a:ext cx="1861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rudý veleobr</a:t>
            </a:r>
            <a:endParaRPr lang="en-GB" sz="2200" b="1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3361514" y="1281738"/>
            <a:ext cx="311470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Šipka doprava 42"/>
          <p:cNvSpPr/>
          <p:nvPr/>
        </p:nvSpPr>
        <p:spPr>
          <a:xfrm>
            <a:off x="5508104" y="1281738"/>
            <a:ext cx="311470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Šipka doprava 43"/>
          <p:cNvSpPr/>
          <p:nvPr/>
        </p:nvSpPr>
        <p:spPr>
          <a:xfrm rot="1942761">
            <a:off x="6814974" y="1979123"/>
            <a:ext cx="854111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Šipka doprava 44"/>
          <p:cNvSpPr/>
          <p:nvPr/>
        </p:nvSpPr>
        <p:spPr>
          <a:xfrm rot="20639373">
            <a:off x="6975223" y="1137905"/>
            <a:ext cx="658092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Šipka doprava 45"/>
          <p:cNvSpPr/>
          <p:nvPr/>
        </p:nvSpPr>
        <p:spPr>
          <a:xfrm rot="2553823">
            <a:off x="1247543" y="4927311"/>
            <a:ext cx="1268387" cy="2880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ld spectrum visib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Spektrální čáry zlata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080" y="1472009"/>
            <a:ext cx="9138919" cy="4569461"/>
            <a:chOff x="5080" y="1268759"/>
            <a:chExt cx="9138919" cy="4569461"/>
          </a:xfrm>
        </p:grpSpPr>
        <p:pic>
          <p:nvPicPr>
            <p:cNvPr id="1026" name="Picture 2" descr="https://upload.wikimedia.org/wikipedia/commons/thumb/3/31/Nucleosynthesis_periodic_table.svg/1024px-Nucleosynthesis_periodic_table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" y="1268759"/>
              <a:ext cx="9138919" cy="4569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1691680" y="1412776"/>
              <a:ext cx="720080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2987824" y="1412776"/>
              <a:ext cx="936104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4427984" y="1412776"/>
              <a:ext cx="936104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940152" y="1412777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1547664" y="154401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rebuchet MS" panose="020B0603020202020204" pitchFamily="34" charset="0"/>
              </a:rPr>
              <a:t>velký třesk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47664" y="230010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kosmické záření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43809" y="1508885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umírající hvězda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7" y="1412776"/>
            <a:ext cx="129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výbuch těžké hvězdy (II)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43808" y="213285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srážka neutronových hvězd</a:t>
            </a:r>
            <a:endParaRPr lang="en-GB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355977" y="2337847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výbuch bílého trpaslíka (</a:t>
            </a:r>
            <a:r>
              <a:rPr lang="cs-CZ" dirty="0" err="1" smtClean="0">
                <a:latin typeface="Trebuchet MS" panose="020B0603020202020204" pitchFamily="34" charset="0"/>
              </a:rPr>
              <a:t>Ia</a:t>
            </a:r>
            <a:r>
              <a:rPr lang="cs-CZ" dirty="0" smtClean="0">
                <a:latin typeface="Trebuchet MS" panose="020B0603020202020204" pitchFamily="34" charset="0"/>
              </a:rPr>
              <a:t>)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147201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uměle vyrobeno člověkem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80" y="200834"/>
            <a:ext cx="913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rebuchet MS" panose="020B0603020202020204" pitchFamily="34" charset="0"/>
              </a:rPr>
              <a:t>Zastoupení prvků ve vesmíru</a:t>
            </a:r>
            <a:endParaRPr lang="en-GB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 sound of neutron star collision #sciencesou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562" b="5582"/>
          <a:stretch/>
        </p:blipFill>
        <p:spPr>
          <a:xfrm>
            <a:off x="467544" y="44624"/>
            <a:ext cx="8208912" cy="68273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řelomové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měření 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17.8.2017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899592" y="5228522"/>
            <a:ext cx="7776864" cy="1585532"/>
            <a:chOff x="899592" y="5228522"/>
            <a:chExt cx="7776864" cy="1585532"/>
          </a:xfrm>
        </p:grpSpPr>
        <p:sp>
          <p:nvSpPr>
            <p:cNvPr id="6" name="TextovéPole 5"/>
            <p:cNvSpPr txBox="1"/>
            <p:nvPr/>
          </p:nvSpPr>
          <p:spPr>
            <a:xfrm>
              <a:off x="899592" y="6021288"/>
              <a:ext cx="5040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cap="all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Díky za pozornost</a:t>
              </a:r>
              <a:endParaRPr lang="en-GB" sz="4000" cap="all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7" name="Picture 2" descr="Výsledek obrázku pro gold sauron ri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72200" y="5228522"/>
              <a:ext cx="2304256" cy="1585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4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al sound of neutron star collision #sciencesou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562" b="5582"/>
          <a:stretch/>
        </p:blipFill>
        <p:spPr>
          <a:xfrm>
            <a:off x="467544" y="44624"/>
            <a:ext cx="8208912" cy="68273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řelomové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pozorov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ání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(</a:t>
            </a:r>
            <a:r>
              <a:rPr lang="en-US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srpen</a:t>
            </a:r>
            <a:r>
              <a:rPr lang="en-US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2017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75856" y="6309320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... srážka dvou neutronových hvězd</a:t>
            </a:r>
            <a:endParaRPr lang="en-GB" sz="2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b/b8/Wav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38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Gravitační vlny</a:t>
            </a:r>
            <a:r>
              <a:rPr lang="cs-CZ" sz="3200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binární systém</a:t>
            </a:r>
            <a:endParaRPr lang="en-GB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L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4" y="756277"/>
            <a:ext cx="9152584" cy="61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LIGO, 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Livingstone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Luisiana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LIGO, 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Hanford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Washington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51720" y="298824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 km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4/LIGO_schematic_%28multilang%29.svg/1125px-LIGO_schematic_%28multilang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" y="1312033"/>
            <a:ext cx="9048892" cy="54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Trebuchet MS" panose="020B0603020202020204" pitchFamily="34" charset="0"/>
              </a:rPr>
              <a:t>Laserov</a:t>
            </a:r>
            <a:r>
              <a:rPr lang="cs-CZ" sz="4000" dirty="0" smtClean="0">
                <a:latin typeface="Trebuchet MS" panose="020B0603020202020204" pitchFamily="34" charset="0"/>
              </a:rPr>
              <a:t>ý interferometr</a:t>
            </a:r>
            <a:endParaRPr lang="en-GB" sz="4000" dirty="0"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026700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zrcadlo</a:t>
            </a:r>
            <a:endParaRPr lang="en-GB" sz="240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87824" y="4683651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zrcadlo</a:t>
            </a:r>
            <a:endParaRPr lang="en-GB" sz="240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5190291"/>
            <a:ext cx="12961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rebuchet MS" panose="020B0603020202020204" pitchFamily="34" charset="0"/>
              </a:rPr>
              <a:t>dělič paprsku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4168" y="4149080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zrcadlo</a:t>
            </a:r>
            <a:endParaRPr lang="en-GB" sz="240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8344" y="2967335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zrcadlo</a:t>
            </a:r>
            <a:endParaRPr lang="en-GB" sz="2400" dirty="0">
              <a:solidFill>
                <a:srgbClr val="00B0F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15616" y="2863037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světelné rameno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76256" y="377974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rebuchet MS" panose="020B0603020202020204" pitchFamily="34" charset="0"/>
              </a:rPr>
              <a:t>světelné rameno</a:t>
            </a:r>
            <a:endParaRPr lang="en-GB" dirty="0">
              <a:latin typeface="Trebuchet MS" panose="020B0603020202020204" pitchFamily="34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827584" y="1069050"/>
            <a:ext cx="7272808" cy="4882232"/>
            <a:chOff x="827584" y="1069050"/>
            <a:chExt cx="7272808" cy="4882232"/>
          </a:xfrm>
        </p:grpSpPr>
        <p:pic>
          <p:nvPicPr>
            <p:cNvPr id="10" name="Picture 2" descr="https://www.ligo.caltech.edu/system/media_files/binaries/269/original/interference_water_parallels_light.jpg?144805299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7584" y="1069050"/>
              <a:ext cx="7272808" cy="48822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101600" dist="762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1096909" y="5092442"/>
              <a:ext cx="6840760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500" cap="small" dirty="0" smtClean="0">
                  <a:latin typeface="Trebuchet MS" panose="020B0603020202020204" pitchFamily="34" charset="0"/>
                </a:rPr>
                <a:t>interference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3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TNi62kw9_D0/WdOZiT4eg0I/AAAAAAAAkMg/yHuXrYSOB404urAtTKERVgopacff_kPyACLcBGAs/s1600/Nobel%2BPrize%2Bin%2BPhysics%2B2017%2BWin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L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8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Virgo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cs-CZ" sz="4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Cascina</a:t>
            </a:r>
            <a:r>
              <a:rPr lang="cs-CZ" sz="4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Itálie</a:t>
            </a:r>
            <a:endParaRPr lang="en-GB" sz="4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w_global_detector_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329425"/>
            <a:ext cx="9073008" cy="4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Detektory gravitačních vln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Předvádění na obrazovce (4:3)</PresentationFormat>
  <Paragraphs>73</Paragraphs>
  <Slides>19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Cambria Math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2018-09-04T13:17:15Z</dcterms:created>
  <dcterms:modified xsi:type="dcterms:W3CDTF">2018-09-04T13:17:27Z</dcterms:modified>
</cp:coreProperties>
</file>