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7" r:id="rId2"/>
    <p:sldId id="449" r:id="rId3"/>
    <p:sldId id="399" r:id="rId4"/>
    <p:sldId id="406" r:id="rId5"/>
    <p:sldId id="439" r:id="rId6"/>
    <p:sldId id="440" r:id="rId7"/>
    <p:sldId id="441" r:id="rId8"/>
    <p:sldId id="448" r:id="rId9"/>
    <p:sldId id="438" r:id="rId10"/>
    <p:sldId id="430" r:id="rId11"/>
    <p:sldId id="442" r:id="rId12"/>
    <p:sldId id="429" r:id="rId13"/>
    <p:sldId id="428" r:id="rId14"/>
    <p:sldId id="426" r:id="rId15"/>
    <p:sldId id="432" r:id="rId16"/>
    <p:sldId id="427" r:id="rId17"/>
    <p:sldId id="447" r:id="rId18"/>
    <p:sldId id="443" r:id="rId19"/>
    <p:sldId id="423" r:id="rId20"/>
    <p:sldId id="421" r:id="rId21"/>
    <p:sldId id="434" r:id="rId22"/>
    <p:sldId id="425" r:id="rId23"/>
    <p:sldId id="444" r:id="rId24"/>
    <p:sldId id="435" r:id="rId25"/>
    <p:sldId id="436" r:id="rId26"/>
    <p:sldId id="44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339933"/>
    <a:srgbClr val="FFDC00"/>
    <a:srgbClr val="CC3300"/>
    <a:srgbClr val="736941"/>
    <a:srgbClr val="00FF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77" autoAdjust="0"/>
    <p:restoredTop sz="88736" autoAdjust="0"/>
  </p:normalViewPr>
  <p:slideViewPr>
    <p:cSldViewPr snapToGrid="0">
      <p:cViewPr varScale="1">
        <p:scale>
          <a:sx n="148" d="100"/>
          <a:sy n="148" d="100"/>
        </p:scale>
        <p:origin x="-24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9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4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5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6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7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6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24.05.2017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800.png"/><Relationship Id="rId3" Type="http://schemas.openxmlformats.org/officeDocument/2006/relationships/image" Target="../media/image48.png"/><Relationship Id="rId7" Type="http://schemas.openxmlformats.org/officeDocument/2006/relationships/image" Target="../media/image80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10.png"/><Relationship Id="rId9" Type="http://schemas.openxmlformats.org/officeDocument/2006/relationships/image" Target="../media/image760.png"/><Relationship Id="rId14" Type="http://schemas.openxmlformats.org/officeDocument/2006/relationships/image" Target="../media/image8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86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91.png"/><Relationship Id="rId5" Type="http://schemas.openxmlformats.org/officeDocument/2006/relationships/image" Target="../media/image840.png"/><Relationship Id="rId10" Type="http://schemas.openxmlformats.org/officeDocument/2006/relationships/image" Target="../media/image87.png"/><Relationship Id="rId4" Type="http://schemas.openxmlformats.org/officeDocument/2006/relationships/image" Target="../media/image830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7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88.png"/><Relationship Id="rId5" Type="http://schemas.openxmlformats.org/officeDocument/2006/relationships/image" Target="../media/image840.png"/><Relationship Id="rId15" Type="http://schemas.openxmlformats.org/officeDocument/2006/relationships/image" Target="../media/image92.png"/><Relationship Id="rId10" Type="http://schemas.openxmlformats.org/officeDocument/2006/relationships/image" Target="../media/image86.png"/><Relationship Id="rId4" Type="http://schemas.openxmlformats.org/officeDocument/2006/relationships/image" Target="../media/image830.png"/><Relationship Id="rId9" Type="http://schemas.openxmlformats.org/officeDocument/2006/relationships/image" Target="../media/image95.png"/><Relationship Id="rId1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Relationship Id="rId9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4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8.png"/><Relationship Id="rId9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10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4.png"/><Relationship Id="rId5" Type="http://schemas.openxmlformats.org/officeDocument/2006/relationships/image" Target="../media/image105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Relationship Id="rId1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13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16.png"/><Relationship Id="rId9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18" Type="http://schemas.openxmlformats.org/officeDocument/2006/relationships/image" Target="../media/image142.png"/><Relationship Id="rId3" Type="http://schemas.openxmlformats.org/officeDocument/2006/relationships/image" Target="../media/image130.png"/><Relationship Id="rId7" Type="http://schemas.openxmlformats.org/officeDocument/2006/relationships/image" Target="../media/image133.png"/><Relationship Id="rId12" Type="http://schemas.openxmlformats.org/officeDocument/2006/relationships/image" Target="../media/image137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60.png"/><Relationship Id="rId5" Type="http://schemas.openxmlformats.org/officeDocument/2006/relationships/image" Target="../media/image131.png"/><Relationship Id="rId15" Type="http://schemas.openxmlformats.org/officeDocument/2006/relationships/image" Target="../media/image12.png"/><Relationship Id="rId10" Type="http://schemas.openxmlformats.org/officeDocument/2006/relationships/image" Target="../media/image136.png"/><Relationship Id="rId4" Type="http://schemas.openxmlformats.org/officeDocument/2006/relationships/image" Target="../media/image19.png"/><Relationship Id="rId9" Type="http://schemas.openxmlformats.org/officeDocument/2006/relationships/image" Target="../media/image135.png"/><Relationship Id="rId14" Type="http://schemas.openxmlformats.org/officeDocument/2006/relationships/image" Target="../media/image1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1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40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-1000" t="-6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179512" y="139775"/>
            <a:ext cx="8886422" cy="21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GB" sz="50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E</a:t>
            </a:r>
            <a:r>
              <a:rPr lang="en-GB" sz="42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XCEPTIONAL POINTS </a:t>
            </a:r>
          </a:p>
          <a:p>
            <a:pPr algn="ctr"/>
            <a:r>
              <a:rPr lang="en-GB" sz="42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AND </a:t>
            </a:r>
          </a:p>
          <a:p>
            <a:pPr algn="ctr"/>
            <a:r>
              <a:rPr lang="en-GB" sz="4200" b="1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QUANTUM CRITICALITY</a:t>
            </a:r>
            <a:endParaRPr lang="cs-CZ" sz="4200" b="1" cap="small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12461" y="2355276"/>
            <a:ext cx="65516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sz="2600" b="0" u="sng" dirty="0">
                <a:latin typeface="Trebuchet MS" panose="020B0603020202020204" pitchFamily="34" charset="0"/>
              </a:rPr>
              <a:t>Pavel </a:t>
            </a:r>
            <a:r>
              <a:rPr lang="en-US" sz="2600" b="0" u="sng" dirty="0" err="1">
                <a:latin typeface="Trebuchet MS" panose="020B0603020202020204" pitchFamily="34" charset="0"/>
              </a:rPr>
              <a:t>Str</a:t>
            </a:r>
            <a:r>
              <a:rPr lang="cs-CZ" sz="2600" b="0" u="sng" dirty="0" err="1" smtClean="0">
                <a:latin typeface="Trebuchet MS" panose="020B0603020202020204" pitchFamily="34" charset="0"/>
              </a:rPr>
              <a:t>ánský</a:t>
            </a:r>
            <a:endParaRPr lang="cs-CZ" sz="2600" b="0" u="sng" dirty="0" smtClean="0">
              <a:latin typeface="Trebuchet MS" panose="020B0603020202020204" pitchFamily="34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GB" sz="2400" b="0" baseline="30000" dirty="0" smtClean="0">
                <a:latin typeface="Trebuchet MS" panose="020B0603020202020204" pitchFamily="34" charset="0"/>
              </a:rPr>
              <a:t>Martin </a:t>
            </a:r>
            <a:r>
              <a:rPr lang="en-GB" sz="2400" b="0" baseline="30000" dirty="0" err="1" smtClean="0">
                <a:latin typeface="Trebuchet MS" panose="020B0603020202020204" pitchFamily="34" charset="0"/>
              </a:rPr>
              <a:t>Dvo</a:t>
            </a:r>
            <a:r>
              <a:rPr lang="cs-CZ" sz="2400" b="0" baseline="30000" dirty="0" err="1" smtClean="0">
                <a:latin typeface="Trebuchet MS" panose="020B0603020202020204" pitchFamily="34" charset="0"/>
              </a:rPr>
              <a:t>řák</a:t>
            </a:r>
            <a:r>
              <a:rPr lang="en-GB" sz="2400" b="0" baseline="30000" dirty="0" smtClean="0">
                <a:latin typeface="Trebuchet MS" panose="020B0603020202020204" pitchFamily="34" charset="0"/>
              </a:rPr>
              <a:t>, </a:t>
            </a:r>
            <a:r>
              <a:rPr lang="cs-CZ" sz="2400" b="0" baseline="30000" dirty="0">
                <a:latin typeface="Trebuchet MS" panose="020B0603020202020204" pitchFamily="34" charset="0"/>
              </a:rPr>
              <a:t>Pavel </a:t>
            </a:r>
            <a:r>
              <a:rPr lang="cs-CZ" sz="2400" b="0" baseline="30000" dirty="0" smtClean="0">
                <a:latin typeface="Trebuchet MS" panose="020B0603020202020204" pitchFamily="34" charset="0"/>
              </a:rPr>
              <a:t>Cejnar</a:t>
            </a:r>
            <a:endParaRPr lang="cs-CZ" sz="2400" b="0" baseline="30000" dirty="0"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2" y="6457039"/>
            <a:ext cx="69976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300" b="0" dirty="0" smtClean="0">
                <a:latin typeface="Trebuchet MS" panose="020B0603020202020204" pitchFamily="34" charset="0"/>
              </a:rPr>
              <a:t>Non-Hermitian Hamiltonians in Physics: Theory and Experiment 2017</a:t>
            </a:r>
            <a:endParaRPr lang="cs-CZ" sz="1300" b="0" dirty="0">
              <a:latin typeface="Trebuchet MS" panose="020B0603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721967" y="6433591"/>
            <a:ext cx="1170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400" b="0" dirty="0" smtClean="0">
                <a:latin typeface="Trebuchet MS" panose="020B0603020202020204" pitchFamily="34" charset="0"/>
              </a:rPr>
              <a:t>18 May</a:t>
            </a:r>
            <a:r>
              <a:rPr lang="cs-CZ" sz="1400" b="0" dirty="0" smtClean="0">
                <a:latin typeface="Trebuchet MS" panose="020B0603020202020204" pitchFamily="34" charset="0"/>
              </a:rPr>
              <a:t> </a:t>
            </a:r>
            <a:r>
              <a:rPr lang="en-US" sz="1400" b="0" dirty="0" smtClean="0">
                <a:latin typeface="Trebuchet MS" panose="020B0603020202020204" pitchFamily="34" charset="0"/>
              </a:rPr>
              <a:t>201</a:t>
            </a:r>
            <a:r>
              <a:rPr lang="cs-CZ" sz="1400" b="0" dirty="0" smtClean="0">
                <a:latin typeface="Trebuchet MS" panose="020B0603020202020204" pitchFamily="34" charset="0"/>
              </a:rPr>
              <a:t>7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79749" y="3448272"/>
            <a:ext cx="49023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600" dirty="0" smtClean="0">
                <a:latin typeface="Trebuchet MS" panose="020B0603020202020204" pitchFamily="34" charset="0"/>
              </a:rPr>
              <a:t>Institute </a:t>
            </a:r>
            <a:r>
              <a:rPr lang="cs-CZ" sz="1600" dirty="0" err="1" smtClean="0">
                <a:latin typeface="Trebuchet MS" panose="020B0603020202020204" pitchFamily="34" charset="0"/>
              </a:rPr>
              <a:t>of</a:t>
            </a:r>
            <a:r>
              <a:rPr lang="cs-CZ" sz="1600" dirty="0" smtClean="0">
                <a:latin typeface="Trebuchet MS" panose="020B0603020202020204" pitchFamily="34" charset="0"/>
              </a:rPr>
              <a:t> </a:t>
            </a:r>
            <a:r>
              <a:rPr lang="cs-CZ" sz="1600" dirty="0" err="1" smtClean="0">
                <a:latin typeface="Trebuchet MS" panose="020B0603020202020204" pitchFamily="34" charset="0"/>
              </a:rPr>
              <a:t>Particle</a:t>
            </a:r>
            <a:r>
              <a:rPr lang="cs-CZ" sz="1600" dirty="0" smtClean="0">
                <a:latin typeface="Trebuchet MS" panose="020B0603020202020204" pitchFamily="34" charset="0"/>
              </a:rPr>
              <a:t> and </a:t>
            </a:r>
            <a:r>
              <a:rPr lang="cs-CZ" sz="1600" dirty="0" err="1" smtClean="0">
                <a:latin typeface="Trebuchet MS" panose="020B0603020202020204" pitchFamily="34" charset="0"/>
              </a:rPr>
              <a:t>Nuclear</a:t>
            </a:r>
            <a:r>
              <a:rPr lang="cs-CZ" sz="1600" dirty="0" smtClean="0">
                <a:latin typeface="Trebuchet MS" panose="020B0603020202020204" pitchFamily="34" charset="0"/>
              </a:rPr>
              <a:t> </a:t>
            </a:r>
            <a:r>
              <a:rPr lang="cs-CZ" sz="1600" dirty="0" err="1" smtClean="0">
                <a:latin typeface="Trebuchet MS" panose="020B0603020202020204" pitchFamily="34" charset="0"/>
              </a:rPr>
              <a:t>Physics</a:t>
            </a:r>
            <a:r>
              <a:rPr lang="en-US" sz="1600" b="0" dirty="0" smtClean="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sz="1600" b="0" dirty="0" smtClean="0">
                <a:latin typeface="Trebuchet MS" panose="020B0603020202020204" pitchFamily="34" charset="0"/>
              </a:rPr>
              <a:t>Charles University in Prague</a:t>
            </a:r>
            <a:endParaRPr lang="en-GB" sz="1600" b="0" dirty="0" smtClean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600" b="0" dirty="0" smtClean="0">
                <a:latin typeface="Trebuchet MS" panose="020B0603020202020204" pitchFamily="34" charset="0"/>
              </a:rPr>
              <a:t>Czech Republic</a:t>
            </a:r>
            <a:endParaRPr lang="cs-CZ" sz="1600" b="0" dirty="0">
              <a:latin typeface="Trebuchet MS" panose="020B0603020202020204" pitchFamily="34" charset="0"/>
            </a:endParaRPr>
          </a:p>
        </p:txBody>
      </p:sp>
      <p:pic>
        <p:nvPicPr>
          <p:cNvPr id="18" name="Picture 3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74" y="4648184"/>
            <a:ext cx="1641475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74" y="3056387"/>
            <a:ext cx="4237153" cy="33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9388" y="332655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2D 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electrostatics</a:t>
            </a:r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of</a:t>
            </a:r>
            <a:r>
              <a:rPr lang="cs-CZ" sz="3200" u="sng" dirty="0" smtClean="0">
                <a:solidFill>
                  <a:srgbClr val="0000B4"/>
                </a:solidFill>
                <a:latin typeface="Trebuchet MS" pitchFamily="34" charset="0"/>
              </a:rPr>
              <a:t> </a:t>
            </a:r>
            <a:r>
              <a:rPr lang="cs-CZ" sz="3200" u="sng" dirty="0" err="1" smtClean="0">
                <a:solidFill>
                  <a:srgbClr val="0000B4"/>
                </a:solidFill>
                <a:latin typeface="Trebuchet MS" pitchFamily="34" charset="0"/>
              </a:rPr>
              <a:t>EPs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235016" y="733126"/>
                <a:ext cx="6516872" cy="1063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nary>
                            <m:naryPr>
                              <m:chr m:val="∏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𝐸𝑃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𝐸𝑃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16" y="733126"/>
                <a:ext cx="6516872" cy="1063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682594" y="1133695"/>
            <a:ext cx="186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B4"/>
                </a:solidFill>
                <a:latin typeface="Trebuchet MS" pitchFamily="34" charset="0"/>
              </a:rPr>
              <a:t>Resultant</a:t>
            </a:r>
            <a:endParaRPr lang="cs-CZ" sz="2000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26127" y="1930957"/>
                <a:ext cx="3952221" cy="678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𝑆𝑃</m:t>
                          </m:r>
                        </m:sub>
                      </m:sSub>
                      <m:d>
                        <m:d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GB" sz="15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5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5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5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5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500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sz="1500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5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5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5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5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500" b="0" i="1" smtClean="0"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GB" sz="1500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27" y="1930957"/>
                <a:ext cx="3952221" cy="6785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863247" y="1780834"/>
                <a:ext cx="4243598" cy="87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𝐸𝑃</m:t>
                          </m:r>
                        </m:sub>
                      </m:sSub>
                      <m:d>
                        <m:d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GB" sz="15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func>
                        </m:num>
                        <m:den>
                          <m:r>
                            <a:rPr lang="en-GB" sz="1500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GB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/>
                            </a:rPr>
                            <m:t>N</m:t>
                          </m:r>
                          <m:r>
                            <a:rPr lang="en-GB" sz="15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15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500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5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5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47" y="1780834"/>
                <a:ext cx="4243598" cy="8759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11"/>
          <p:cNvCxnSpPr/>
          <p:nvPr/>
        </p:nvCxnSpPr>
        <p:spPr>
          <a:xfrm>
            <a:off x="3348505" y="1796494"/>
            <a:ext cx="19125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645238" y="1796494"/>
            <a:ext cx="278398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670479" y="1796494"/>
            <a:ext cx="502276" cy="2254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6302062" y="1797512"/>
            <a:ext cx="735168" cy="22548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99895" y="2656779"/>
                <a:ext cx="388298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Coulomb energy of charges placed on energy levels at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15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sz="1500" dirty="0" smtClean="0">
                    <a:latin typeface="Trebuchet MS" pitchFamily="34" charset="0"/>
                  </a:rPr>
                  <a:t> on the real axis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95" y="2656779"/>
                <a:ext cx="3882980" cy="553998"/>
              </a:xfrm>
              <a:prstGeom prst="rect">
                <a:avLst/>
              </a:prstGeom>
              <a:blipFill rotWithShape="1">
                <a:blip r:embed="rId7"/>
                <a:stretch>
                  <a:fillRect l="-628" t="-2198" b="-109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205980" y="2656779"/>
                <a:ext cx="36625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latin typeface="Trebuchet MS" pitchFamily="34" charset="0"/>
                  </a:rPr>
                  <a:t>(Shifted) Coulomb potential at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15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sz="1500" dirty="0" smtClean="0">
                    <a:latin typeface="Trebuchet MS" pitchFamily="34" charset="0"/>
                  </a:rPr>
                  <a:t> from charges placed in the EPs</a:t>
                </a:r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980" y="2656779"/>
                <a:ext cx="3662500" cy="553998"/>
              </a:xfrm>
              <a:prstGeom prst="rect">
                <a:avLst/>
              </a:prstGeom>
              <a:blipFill rotWithShape="1">
                <a:blip r:embed="rId8"/>
                <a:stretch>
                  <a:fillRect l="-499" t="-2198" r="-1498" b="-109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Skupina 23"/>
          <p:cNvGrpSpPr/>
          <p:nvPr/>
        </p:nvGrpSpPr>
        <p:grpSpPr>
          <a:xfrm>
            <a:off x="5589822" y="3343996"/>
            <a:ext cx="3337109" cy="3001386"/>
            <a:chOff x="5589822" y="3343996"/>
            <a:chExt cx="3337109" cy="3001386"/>
          </a:xfrm>
        </p:grpSpPr>
        <p:sp>
          <p:nvSpPr>
            <p:cNvPr id="18" name="Obdélník 17"/>
            <p:cNvSpPr/>
            <p:nvPr/>
          </p:nvSpPr>
          <p:spPr>
            <a:xfrm>
              <a:off x="5589822" y="3343996"/>
              <a:ext cx="3328821" cy="30013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6359309" y="3454286"/>
              <a:ext cx="2010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B4"/>
                  </a:solidFill>
                  <a:latin typeface="Trebuchet MS" pitchFamily="34" charset="0"/>
                </a:rPr>
                <a:t>Partial resultant</a:t>
              </a:r>
              <a:endParaRPr lang="cs-CZ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5726547" y="3832854"/>
                  <a:ext cx="2818662" cy="678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5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GB" sz="1500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bSup>
                        <m:d>
                          <m:dPr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GB" sz="15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sz="15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GB" sz="15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GB" sz="15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15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1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GB" sz="15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547" y="3832854"/>
                  <a:ext cx="2818662" cy="67858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5802351" y="4389172"/>
                  <a:ext cx="3124580" cy="678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GB" sz="15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GB" sz="1500" b="0" i="1" smtClean="0">
                                <a:latin typeface="Cambria Math"/>
                              </a:rPr>
                              <m:t>𝑏</m:t>
                            </m:r>
                          </m:sup>
                        </m:sSubSup>
                        <m:d>
                          <m:dPr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r>
                          <a:rPr lang="en-GB" sz="1500" b="0" i="1" smtClean="0">
                            <a:latin typeface="Cambria Math"/>
                          </a:rPr>
                          <m:t>=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𝑎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15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GB" sz="1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GB" sz="15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𝐸𝑃</m:t>
                                    </m:r>
                                  </m:sup>
                                </m:sSubSup>
                              </m:e>
                            </m:d>
                            <m:d>
                              <m:dPr>
                                <m:ctrlPr>
                                  <a:rPr lang="en-GB" sz="1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GB" sz="15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sz="15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500" b="0" i="1" smtClean="0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𝐸𝑃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2351" y="4389172"/>
                  <a:ext cx="3124580" cy="67858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6936464" y="5032506"/>
                  <a:ext cx="195810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500" dirty="0" smtClean="0">
                      <a:latin typeface="Trebuchet MS" pitchFamily="34" charset="0"/>
                    </a:rPr>
                    <a:t>(Product over EPs on </a:t>
                  </a:r>
                  <a14:m>
                    <m:oMath xmlns:m="http://schemas.openxmlformats.org/officeDocument/2006/math">
                      <m:r>
                        <a:rPr lang="en-GB" sz="15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GB" sz="1500" dirty="0" smtClean="0">
                      <a:latin typeface="Trebuchet MS" pitchFamily="34" charset="0"/>
                    </a:rPr>
                    <a:t>-</a:t>
                  </a:r>
                  <a:r>
                    <a:rPr lang="en-GB" sz="1500" dirty="0" err="1" smtClean="0">
                      <a:latin typeface="Trebuchet MS" pitchFamily="34" charset="0"/>
                    </a:rPr>
                    <a:t>th</a:t>
                  </a:r>
                  <a:r>
                    <a:rPr lang="en-GB" sz="1500" dirty="0" smtClean="0">
                      <a:latin typeface="Trebuchet MS" pitchFamily="34" charset="0"/>
                    </a:rPr>
                    <a:t> Riemann sheet)</a:t>
                  </a:r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6" name="TextovéPol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464" y="5032506"/>
                  <a:ext cx="1958104" cy="55399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46" t="-2222" r="-3427" b="-1222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/>
                <p:cNvSpPr txBox="1"/>
                <p:nvPr/>
              </p:nvSpPr>
              <p:spPr>
                <a:xfrm>
                  <a:off x="5865088" y="5669628"/>
                  <a:ext cx="2754010" cy="632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u="sng" dirty="0" smtClean="0">
                      <a:latin typeface="Trebuchet MS" pitchFamily="34" charset="0"/>
                    </a:rPr>
                    <a:t>Open question:</a:t>
                  </a:r>
                  <a:r>
                    <a:rPr lang="en-GB" sz="1600" dirty="0" smtClean="0">
                      <a:latin typeface="Trebuchet MS" pitchFamily="34" charset="0"/>
                    </a:rPr>
                    <a:t> Relation between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GB" sz="1600" dirty="0" smtClean="0">
                      <a:latin typeface="Trebuchet MS" pitchFamily="34" charset="0"/>
                    </a:rPr>
                    <a:t> and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GB" sz="1600" i="1">
                              <a:latin typeface="Cambria Math"/>
                            </a:rPr>
                            <m:t>𝑏</m:t>
                          </m:r>
                        </m:sup>
                      </m:sSubSup>
                      <m:d>
                        <m:dPr>
                          <m:ctrlPr>
                            <a:rPr lang="en-GB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GB" sz="1600" dirty="0" smtClean="0">
                      <a:latin typeface="Trebuchet MS" pitchFamily="34" charset="0"/>
                    </a:rPr>
                    <a:t>?</a:t>
                  </a:r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3" name="TextovéPol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5088" y="5669628"/>
                  <a:ext cx="2754010" cy="63241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106" t="-3846" b="-576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19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57381" y="3780669"/>
            <a:ext cx="202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Specific heat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6615" y="4683249"/>
            <a:ext cx="202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Latent heat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272164" y="3591266"/>
                <a:ext cx="2309092" cy="58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64" y="3591266"/>
                <a:ext cx="2309092" cy="586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105916" y="4520445"/>
                <a:ext cx="3112654" cy="64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→0+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𝑑𝑇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916" y="4520445"/>
                <a:ext cx="3112654" cy="6456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57381" y="2035012"/>
            <a:ext cx="202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Partition function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25984" y="1893389"/>
                <a:ext cx="2133596" cy="6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984" y="1893389"/>
                <a:ext cx="2133596" cy="689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4839864" y="1964630"/>
            <a:ext cx="122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Partial resultant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6022121" y="1898170"/>
                <a:ext cx="3435944" cy="717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/>
                            </a:rPr>
                            <m:t>𝑖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GB" sz="16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GB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21" y="1898170"/>
                <a:ext cx="3435944" cy="7176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57381" y="2926311"/>
            <a:ext cx="202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Free energy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396846" y="2924591"/>
                <a:ext cx="2036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46" y="2924591"/>
                <a:ext cx="2036619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4821392" y="2943401"/>
            <a:ext cx="1653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Coulomb energy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431952" y="2818909"/>
                <a:ext cx="3952221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Ω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952" y="2818909"/>
                <a:ext cx="3952221" cy="553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6442864" y="3591266"/>
                <a:ext cx="1801091" cy="59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64" y="3591266"/>
                <a:ext cx="1801091" cy="5934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6091402" y="4376113"/>
                <a:ext cx="3112654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→0+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𝜖</m:t>
                              </m:r>
                            </m:sup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402" y="4376113"/>
                <a:ext cx="3112654" cy="6580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757378" y="1184450"/>
            <a:ext cx="3916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Yang-Lee zeros of the partition function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334668" y="347953"/>
            <a:ext cx="252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C00000"/>
                </a:solidFill>
                <a:latin typeface="Trebuchet MS" pitchFamily="34" charset="0"/>
              </a:rPr>
              <a:t>Thermal PT</a:t>
            </a:r>
            <a:endParaRPr lang="cs-CZ" sz="3200" u="sng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657293" y="347953"/>
            <a:ext cx="298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Quantum 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30628" y="1061339"/>
            <a:ext cx="409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Zeros of the resultant </a:t>
            </a:r>
          </a:p>
          <a:p>
            <a:r>
              <a:rPr lang="en-GB" sz="1600" dirty="0" smtClean="0">
                <a:latin typeface="Trebuchet MS" pitchFamily="34" charset="0"/>
              </a:rPr>
              <a:t>(non-Hermitian degeneracies)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909055" y="6413742"/>
            <a:ext cx="599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Book Antiqua" panose="02040602050305030304" pitchFamily="18" charset="0"/>
              </a:rPr>
              <a:t>P. </a:t>
            </a:r>
            <a:r>
              <a:rPr lang="en-GB" sz="1400" dirty="0" err="1">
                <a:latin typeface="Book Antiqua" panose="02040602050305030304" pitchFamily="18" charset="0"/>
              </a:rPr>
              <a:t>Cejnar</a:t>
            </a:r>
            <a:r>
              <a:rPr lang="en-GB" sz="1400" dirty="0">
                <a:latin typeface="Book Antiqua" panose="02040602050305030304" pitchFamily="18" charset="0"/>
              </a:rPr>
              <a:t>, S. </a:t>
            </a:r>
            <a:r>
              <a:rPr lang="en-GB" sz="1400" dirty="0" err="1">
                <a:latin typeface="Book Antiqua" panose="02040602050305030304" pitchFamily="18" charset="0"/>
              </a:rPr>
              <a:t>Heinze</a:t>
            </a:r>
            <a:r>
              <a:rPr lang="en-GB" sz="1400" dirty="0">
                <a:latin typeface="Book Antiqua" panose="02040602050305030304" pitchFamily="18" charset="0"/>
              </a:rPr>
              <a:t>, J. </a:t>
            </a:r>
            <a:r>
              <a:rPr lang="en-GB" sz="1400" dirty="0" err="1">
                <a:latin typeface="Book Antiqua" panose="02040602050305030304" pitchFamily="18" charset="0"/>
              </a:rPr>
              <a:t>Dobe</a:t>
            </a:r>
            <a:r>
              <a:rPr lang="cs-CZ" sz="1400" dirty="0">
                <a:latin typeface="Book Antiqua" panose="02040602050305030304" pitchFamily="18" charset="0"/>
              </a:rPr>
              <a:t>š, </a:t>
            </a:r>
            <a:r>
              <a:rPr lang="es-MX" sz="1400" i="1" dirty="0">
                <a:latin typeface="Book Antiqua" panose="02040602050305030304" pitchFamily="18" charset="0"/>
              </a:rPr>
              <a:t>Phys. Rev. C </a:t>
            </a:r>
            <a:r>
              <a:rPr lang="es-MX" sz="1400" b="1" dirty="0">
                <a:latin typeface="Book Antiqua" panose="02040602050305030304" pitchFamily="18" charset="0"/>
              </a:rPr>
              <a:t>71</a:t>
            </a:r>
            <a:r>
              <a:rPr lang="es-MX" sz="1400" dirty="0">
                <a:latin typeface="Book Antiqua" panose="02040602050305030304" pitchFamily="18" charset="0"/>
              </a:rPr>
              <a:t>, 011304</a:t>
            </a:r>
            <a:r>
              <a:rPr lang="en-GB" sz="1400" dirty="0">
                <a:latin typeface="Book Antiqua" panose="02040602050305030304" pitchFamily="18" charset="0"/>
              </a:rPr>
              <a:t>(R) (2005)</a:t>
            </a:r>
            <a:endParaRPr lang="cs-CZ" sz="1400" dirty="0">
              <a:latin typeface="Book Antiqua" panose="02040602050305030304" pitchFamily="18" charset="0"/>
            </a:endParaRPr>
          </a:p>
          <a:p>
            <a:pPr algn="r"/>
            <a:r>
              <a:rPr lang="en-GB" sz="1400" dirty="0" smtClean="0">
                <a:latin typeface="Book Antiqua" panose="02040602050305030304" pitchFamily="18" charset="0"/>
              </a:rPr>
              <a:t>P. </a:t>
            </a:r>
            <a:r>
              <a:rPr lang="en-GB" sz="1400" dirty="0" err="1" smtClean="0">
                <a:latin typeface="Book Antiqua" panose="02040602050305030304" pitchFamily="18" charset="0"/>
              </a:rPr>
              <a:t>Cejnar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smtClean="0">
                <a:latin typeface="Book Antiqua" panose="02040602050305030304" pitchFamily="18" charset="0"/>
              </a:rPr>
              <a:t>S. </a:t>
            </a:r>
            <a:r>
              <a:rPr lang="en-GB" sz="1400" dirty="0" err="1" smtClean="0">
                <a:latin typeface="Book Antiqua" panose="02040602050305030304" pitchFamily="18" charset="0"/>
              </a:rPr>
              <a:t>Heinze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smtClean="0">
                <a:latin typeface="Book Antiqua" panose="02040602050305030304" pitchFamily="18" charset="0"/>
              </a:rPr>
              <a:t>M. </a:t>
            </a:r>
            <a:r>
              <a:rPr lang="en-GB" sz="1400" dirty="0" err="1" smtClean="0">
                <a:latin typeface="Book Antiqua" panose="02040602050305030304" pitchFamily="18" charset="0"/>
              </a:rPr>
              <a:t>Macek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cs-CZ" sz="140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400" i="1" dirty="0" smtClean="0">
                <a:latin typeface="Book Antiqua" panose="02040602050305030304" pitchFamily="18" charset="0"/>
              </a:rPr>
              <a:t>. </a:t>
            </a:r>
            <a:r>
              <a:rPr lang="cs-CZ" sz="1400" i="1" dirty="0" err="1" smtClean="0">
                <a:latin typeface="Book Antiqua" panose="02040602050305030304" pitchFamily="18" charset="0"/>
              </a:rPr>
              <a:t>Rev</a:t>
            </a:r>
            <a:r>
              <a:rPr lang="cs-CZ" sz="1400" i="1" dirty="0" smtClean="0">
                <a:latin typeface="Book Antiqua" panose="02040602050305030304" pitchFamily="18" charset="0"/>
              </a:rPr>
              <a:t>. </a:t>
            </a:r>
            <a:r>
              <a:rPr lang="en-GB" sz="1400" i="1" dirty="0" smtClean="0">
                <a:latin typeface="Book Antiqua" panose="02040602050305030304" pitchFamily="18" charset="0"/>
              </a:rPr>
              <a:t>Lett.</a:t>
            </a:r>
            <a:r>
              <a:rPr lang="cs-CZ" sz="1400" i="1" dirty="0" smtClean="0">
                <a:latin typeface="Book Antiqua" panose="02040602050305030304" pitchFamily="18" charset="0"/>
              </a:rPr>
              <a:t> </a:t>
            </a:r>
            <a:r>
              <a:rPr lang="en-GB" sz="1400" b="1" dirty="0" smtClean="0">
                <a:latin typeface="Book Antiqua" panose="02040602050305030304" pitchFamily="18" charset="0"/>
              </a:rPr>
              <a:t>99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smtClean="0">
                <a:latin typeface="Book Antiqua" panose="02040602050305030304" pitchFamily="18" charset="0"/>
              </a:rPr>
              <a:t>100601</a:t>
            </a:r>
            <a:r>
              <a:rPr lang="cs-CZ" sz="1400" dirty="0" smtClean="0">
                <a:latin typeface="Book Antiqua" panose="02040602050305030304" pitchFamily="18" charset="0"/>
              </a:rPr>
              <a:t> (</a:t>
            </a:r>
            <a:r>
              <a:rPr lang="en-GB" sz="1400" dirty="0" smtClean="0">
                <a:latin typeface="Book Antiqua" panose="02040602050305030304" pitchFamily="18" charset="0"/>
              </a:rPr>
              <a:t>2007</a:t>
            </a:r>
            <a:r>
              <a:rPr lang="cs-CZ" sz="1400" dirty="0" smtClean="0">
                <a:latin typeface="Book Antiqua" panose="02040602050305030304" pitchFamily="18" charset="0"/>
              </a:rPr>
              <a:t>)</a:t>
            </a:r>
            <a:endParaRPr lang="en-GB" sz="1400" dirty="0" smtClean="0">
              <a:latin typeface="Book Antiqua" panose="02040602050305030304" pitchFamily="18" charset="0"/>
            </a:endParaRPr>
          </a:p>
        </p:txBody>
      </p:sp>
      <p:sp>
        <p:nvSpPr>
          <p:cNvPr id="2" name="Obousměrná vodorovná šipka 1"/>
          <p:cNvSpPr/>
          <p:nvPr/>
        </p:nvSpPr>
        <p:spPr>
          <a:xfrm>
            <a:off x="3726898" y="466437"/>
            <a:ext cx="1705054" cy="323272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57378" y="5378605"/>
            <a:ext cx="753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Order of the PT is given by the </a:t>
            </a:r>
            <a:r>
              <a:rPr lang="en-GB" sz="1600" b="1" dirty="0" smtClean="0">
                <a:latin typeface="Trebuchet MS" pitchFamily="34" charset="0"/>
              </a:rPr>
              <a:t>density of zeros </a:t>
            </a:r>
            <a:r>
              <a:rPr lang="en-GB" sz="1600" dirty="0" smtClean="0">
                <a:latin typeface="Trebuchet MS" pitchFamily="34" charset="0"/>
              </a:rPr>
              <a:t>in the vicinity of the real axis: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376272" y="5883407"/>
                <a:ext cx="1782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𝐸𝑃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  <a:ea typeface="Cambria Math"/>
                                </a:rPr>
                                <m:t>Im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72" y="5883407"/>
                <a:ext cx="1782615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805415" y="5755861"/>
                <a:ext cx="21613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𝛼</m:t>
                    </m:r>
                    <m:r>
                      <a:rPr lang="en-GB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– 1</a:t>
                </a:r>
                <a:r>
                  <a:rPr lang="en-GB" sz="1600" baseline="30000" dirty="0" smtClean="0">
                    <a:latin typeface="Trebuchet MS" pitchFamily="34" charset="0"/>
                  </a:rPr>
                  <a:t>st</a:t>
                </a:r>
                <a:r>
                  <a:rPr lang="en-GB" sz="1600" dirty="0" smtClean="0">
                    <a:latin typeface="Trebuchet MS" pitchFamily="34" charset="0"/>
                  </a:rPr>
                  <a:t> order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0&lt;</m:t>
                    </m:r>
                    <m:r>
                      <a:rPr lang="en-GB" sz="1600" b="0" i="1" smtClean="0">
                        <a:latin typeface="Cambria Math"/>
                      </a:rPr>
                      <m:t>𝛼</m:t>
                    </m:r>
                    <m:r>
                      <a:rPr lang="en-GB" sz="1600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– 2</a:t>
                </a:r>
                <a:r>
                  <a:rPr lang="en-GB" sz="1600" baseline="30000" dirty="0" smtClean="0">
                    <a:latin typeface="Trebuchet MS" pitchFamily="34" charset="0"/>
                  </a:rPr>
                  <a:t>nd</a:t>
                </a:r>
                <a:r>
                  <a:rPr lang="en-GB" sz="1600" dirty="0" smtClean="0">
                    <a:latin typeface="Trebuchet MS" pitchFamily="34" charset="0"/>
                  </a:rPr>
                  <a:t> order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415" y="5755861"/>
                <a:ext cx="2161308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20"/>
          <p:cNvCxnSpPr/>
          <p:nvPr/>
        </p:nvCxnSpPr>
        <p:spPr>
          <a:xfrm>
            <a:off x="8012197" y="5909022"/>
            <a:ext cx="867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ál 28"/>
          <p:cNvSpPr/>
          <p:nvPr/>
        </p:nvSpPr>
        <p:spPr>
          <a:xfrm>
            <a:off x="8365903" y="538484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8365903" y="561824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8365903" y="576319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8359262" y="6089805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8365903" y="628888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8365903" y="5952001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8587898" y="5885805"/>
                <a:ext cx="2849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Re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898" y="5885805"/>
                <a:ext cx="284969" cy="307777"/>
              </a:xfrm>
              <a:prstGeom prst="rect">
                <a:avLst/>
              </a:prstGeom>
              <a:blipFill rotWithShape="1">
                <a:blip r:embed="rId12"/>
                <a:stretch>
                  <a:fillRect r="-680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8410667" y="5606464"/>
                <a:ext cx="3989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𝑃𝑇</m:t>
                          </m:r>
                        </m:sub>
                      </m:sSub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67" y="5606464"/>
                <a:ext cx="398964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9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505163" y="4861103"/>
                <a:ext cx="6166520" cy="734753"/>
              </a:xfrm>
              <a:prstGeom prst="rect">
                <a:avLst/>
              </a:prstGeom>
              <a:solidFill>
                <a:srgbClr val="FFDC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𝜂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𝜂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63" y="4861103"/>
                <a:ext cx="6166520" cy="7347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579388" y="332655"/>
            <a:ext cx="5610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Lipkin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(-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Meshkov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-Glick) model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1406547" y="1931642"/>
            <a:ext cx="375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406547" y="2638223"/>
            <a:ext cx="375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523342" y="2101071"/>
                <a:ext cx="255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2 levels with capacity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/>
                      </a:rPr>
                      <m:t>𝑁</m:t>
                    </m:r>
                  </m:oMath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342" y="2101071"/>
                <a:ext cx="2558475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190" t="-7273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ál 10"/>
          <p:cNvSpPr/>
          <p:nvPr/>
        </p:nvSpPr>
        <p:spPr>
          <a:xfrm>
            <a:off x="1565134" y="1787642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2004370" y="1796042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2350631" y="2494223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2704122" y="1813071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3022481" y="2494223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3435498" y="2489601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3841898" y="249739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4211352" y="1796042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4579187" y="249739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060092" y="2962382"/>
                <a:ext cx="2350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interacting fermions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92" y="2962382"/>
                <a:ext cx="2350982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ousměrná vodorovná šipka 11"/>
          <p:cNvSpPr/>
          <p:nvPr/>
        </p:nvSpPr>
        <p:spPr>
          <a:xfrm rot="1796488">
            <a:off x="3125923" y="2063245"/>
            <a:ext cx="666571" cy="323272"/>
          </a:xfrm>
          <a:prstGeom prst="left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997519" y="3340428"/>
                <a:ext cx="2659643" cy="69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19" y="3340428"/>
                <a:ext cx="2659643" cy="6981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046906" y="3953916"/>
                <a:ext cx="1710820" cy="69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06" y="3953916"/>
                <a:ext cx="1710820" cy="6981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352724" y="4149097"/>
                <a:ext cx="1583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24" y="4149097"/>
                <a:ext cx="1583286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Šipka doprava 32"/>
          <p:cNvSpPr/>
          <p:nvPr/>
        </p:nvSpPr>
        <p:spPr>
          <a:xfrm>
            <a:off x="4211352" y="3815371"/>
            <a:ext cx="1439630" cy="302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6232248" y="3792365"/>
            <a:ext cx="149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SU(2) algebra</a:t>
            </a:r>
            <a:endParaRPr lang="cs-CZ" sz="16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1665095" y="5818756"/>
                <a:ext cx="5797817" cy="4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We shall consider only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𝐽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subspace – </a:t>
                </a:r>
                <a:r>
                  <a:rPr lang="en-GB" sz="1600" b="1" dirty="0" smtClean="0">
                    <a:latin typeface="Trebuchet MS" pitchFamily="34" charset="0"/>
                  </a:rPr>
                  <a:t>1 degree of freedom</a:t>
                </a:r>
                <a:endParaRPr lang="cs-CZ" sz="1600" b="1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95" y="5818756"/>
                <a:ext cx="5797817" cy="440633"/>
              </a:xfrm>
              <a:prstGeom prst="rect">
                <a:avLst/>
              </a:prstGeom>
              <a:blipFill rotWithShape="1">
                <a:blip r:embed="rId9"/>
                <a:stretch>
                  <a:fillRect l="-526" b="-41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ovéPole 40"/>
          <p:cNvSpPr txBox="1"/>
          <p:nvPr/>
        </p:nvSpPr>
        <p:spPr>
          <a:xfrm>
            <a:off x="1967356" y="6485512"/>
            <a:ext cx="691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Book Antiqua" panose="02040602050305030304" pitchFamily="18" charset="0"/>
              </a:rPr>
              <a:t>J. Vidal, </a:t>
            </a:r>
            <a:r>
              <a:rPr lang="en-GB" sz="1400" dirty="0" err="1" smtClean="0">
                <a:latin typeface="Book Antiqua" panose="02040602050305030304" pitchFamily="18" charset="0"/>
              </a:rPr>
              <a:t>J.M</a:t>
            </a:r>
            <a:r>
              <a:rPr lang="en-GB" sz="1400" dirty="0" smtClean="0">
                <a:latin typeface="Book Antiqua" panose="02040602050305030304" pitchFamily="18" charset="0"/>
              </a:rPr>
              <a:t>. Arias, J. </a:t>
            </a:r>
            <a:r>
              <a:rPr lang="en-GB" sz="1400" dirty="0" err="1" smtClean="0">
                <a:latin typeface="Book Antiqua" panose="02040602050305030304" pitchFamily="18" charset="0"/>
              </a:rPr>
              <a:t>Dukelsky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err="1" smtClean="0">
                <a:latin typeface="Book Antiqua" panose="02040602050305030304" pitchFamily="18" charset="0"/>
              </a:rPr>
              <a:t>J.E</a:t>
            </a:r>
            <a:r>
              <a:rPr lang="en-GB" sz="1400" dirty="0" smtClean="0">
                <a:latin typeface="Book Antiqua" panose="02040602050305030304" pitchFamily="18" charset="0"/>
              </a:rPr>
              <a:t>. </a:t>
            </a:r>
            <a:r>
              <a:rPr lang="en-GB" sz="1400" dirty="0" err="1" smtClean="0">
                <a:latin typeface="Book Antiqua" panose="02040602050305030304" pitchFamily="18" charset="0"/>
              </a:rPr>
              <a:t>Garc</a:t>
            </a:r>
            <a:r>
              <a:rPr lang="cs-CZ" sz="1400" dirty="0" err="1" smtClean="0">
                <a:latin typeface="Book Antiqua" panose="02040602050305030304" pitchFamily="18" charset="0"/>
              </a:rPr>
              <a:t>ía-Ramos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Phys. Rev. C</a:t>
            </a:r>
            <a:r>
              <a:rPr lang="es-MX" sz="1400" i="1" dirty="0" smtClean="0">
                <a:latin typeface="Book Antiqua" panose="02040602050305030304" pitchFamily="18" charset="0"/>
              </a:rPr>
              <a:t> </a:t>
            </a:r>
            <a:r>
              <a:rPr lang="es-MX" sz="1400" b="1" dirty="0" smtClean="0">
                <a:latin typeface="Book Antiqua" panose="02040602050305030304" pitchFamily="18" charset="0"/>
              </a:rPr>
              <a:t>73</a:t>
            </a:r>
            <a:r>
              <a:rPr lang="es-MX" sz="1400" dirty="0" smtClean="0">
                <a:latin typeface="Book Antiqua" panose="02040602050305030304" pitchFamily="18" charset="0"/>
              </a:rPr>
              <a:t>, 054305</a:t>
            </a:r>
            <a:r>
              <a:rPr lang="en-GB" sz="1400" dirty="0" smtClean="0">
                <a:latin typeface="Book Antiqua" panose="02040602050305030304" pitchFamily="18" charset="0"/>
              </a:rPr>
              <a:t> </a:t>
            </a:r>
            <a:r>
              <a:rPr lang="en-GB" sz="1400" dirty="0">
                <a:latin typeface="Book Antiqua" panose="02040602050305030304" pitchFamily="18" charset="0"/>
              </a:rPr>
              <a:t>(</a:t>
            </a:r>
            <a:r>
              <a:rPr lang="en-GB" sz="1400" dirty="0" smtClean="0">
                <a:latin typeface="Book Antiqua" panose="02040602050305030304" pitchFamily="18" charset="0"/>
              </a:rPr>
              <a:t>2006)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838463" y="4142562"/>
                <a:ext cx="24535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Quasispin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GB" sz="1600" dirty="0" smtClean="0">
                    <a:latin typeface="Trebuchet MS" pitchFamily="34" charset="0"/>
                  </a:rPr>
                  <a:t> is conserved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463" y="4142562"/>
                <a:ext cx="2453551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1493" t="-7273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3748021" y="879722"/>
            <a:ext cx="5015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Book Antiqua" panose="02040602050305030304" pitchFamily="18" charset="0"/>
              </a:rPr>
              <a:t>H.J. </a:t>
            </a:r>
            <a:r>
              <a:rPr lang="en-GB" sz="1400" dirty="0" err="1" smtClean="0">
                <a:latin typeface="Book Antiqua" panose="02040602050305030304" pitchFamily="18" charset="0"/>
              </a:rPr>
              <a:t>Lipkin</a:t>
            </a:r>
            <a:r>
              <a:rPr lang="en-GB" sz="1400" dirty="0" smtClean="0">
                <a:latin typeface="Book Antiqua" panose="02040602050305030304" pitchFamily="18" charset="0"/>
              </a:rPr>
              <a:t>, N. </a:t>
            </a:r>
            <a:r>
              <a:rPr lang="en-GB" sz="1400" dirty="0" err="1" smtClean="0">
                <a:latin typeface="Book Antiqua" panose="02040602050305030304" pitchFamily="18" charset="0"/>
              </a:rPr>
              <a:t>Meshkov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err="1" smtClean="0">
                <a:latin typeface="Book Antiqua" panose="02040602050305030304" pitchFamily="18" charset="0"/>
              </a:rPr>
              <a:t>A.J</a:t>
            </a:r>
            <a:r>
              <a:rPr lang="en-GB" sz="1400" dirty="0" smtClean="0">
                <a:latin typeface="Book Antiqua" panose="02040602050305030304" pitchFamily="18" charset="0"/>
              </a:rPr>
              <a:t>. Glick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es-MX" sz="1400" i="1" dirty="0" smtClean="0">
                <a:latin typeface="Book Antiqua" panose="02040602050305030304" pitchFamily="18" charset="0"/>
              </a:rPr>
              <a:t>Nucl. Phys. </a:t>
            </a:r>
            <a:r>
              <a:rPr lang="es-MX" sz="1400" b="1" dirty="0" smtClean="0">
                <a:latin typeface="Book Antiqua" panose="02040602050305030304" pitchFamily="18" charset="0"/>
              </a:rPr>
              <a:t>62</a:t>
            </a:r>
            <a:r>
              <a:rPr lang="es-MX" sz="1400" dirty="0" smtClean="0">
                <a:latin typeface="Book Antiqua" panose="02040602050305030304" pitchFamily="18" charset="0"/>
              </a:rPr>
              <a:t>, 188 </a:t>
            </a:r>
            <a:r>
              <a:rPr lang="en-GB" sz="1400" dirty="0" smtClean="0">
                <a:latin typeface="Book Antiqua" panose="02040602050305030304" pitchFamily="18" charset="0"/>
              </a:rPr>
              <a:t>(1965)</a:t>
            </a:r>
          </a:p>
          <a:p>
            <a:pPr algn="r"/>
            <a:r>
              <a:rPr lang="en-GB" sz="1400" dirty="0" smtClean="0">
                <a:latin typeface="Book Antiqua" panose="02040602050305030304" pitchFamily="18" charset="0"/>
              </a:rPr>
              <a:t>N. </a:t>
            </a:r>
            <a:r>
              <a:rPr lang="en-GB" sz="1400" dirty="0" err="1" smtClean="0">
                <a:latin typeface="Book Antiqua" panose="02040602050305030304" pitchFamily="18" charset="0"/>
              </a:rPr>
              <a:t>Meshkov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err="1" smtClean="0">
                <a:latin typeface="Book Antiqua" panose="02040602050305030304" pitchFamily="18" charset="0"/>
              </a:rPr>
              <a:t>A.J</a:t>
            </a:r>
            <a:r>
              <a:rPr lang="en-GB" sz="1400" dirty="0" smtClean="0">
                <a:latin typeface="Book Antiqua" panose="02040602050305030304" pitchFamily="18" charset="0"/>
              </a:rPr>
              <a:t>. Glick, H.J. </a:t>
            </a:r>
            <a:r>
              <a:rPr lang="en-GB" sz="1400" dirty="0" err="1" smtClean="0">
                <a:latin typeface="Book Antiqua" panose="02040602050305030304" pitchFamily="18" charset="0"/>
              </a:rPr>
              <a:t>Lipkin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</a:t>
            </a:r>
            <a:r>
              <a:rPr lang="es-MX" sz="1400" dirty="0" smtClean="0">
                <a:latin typeface="Book Antiqua" panose="02040602050305030304" pitchFamily="18" charset="0"/>
              </a:rPr>
              <a:t>199 </a:t>
            </a:r>
            <a:r>
              <a:rPr lang="en-GB" sz="1400" dirty="0">
                <a:latin typeface="Book Antiqua" panose="02040602050305030304" pitchFamily="18" charset="0"/>
              </a:rPr>
              <a:t>(1965</a:t>
            </a:r>
            <a:r>
              <a:rPr lang="en-GB" sz="1400" dirty="0" smtClean="0">
                <a:latin typeface="Book Antiqua" panose="02040602050305030304" pitchFamily="18" charset="0"/>
              </a:rPr>
              <a:t>)</a:t>
            </a:r>
          </a:p>
          <a:p>
            <a:pPr algn="r"/>
            <a:r>
              <a:rPr lang="en-GB" sz="1400" dirty="0" err="1" smtClean="0">
                <a:latin typeface="Book Antiqua" panose="02040602050305030304" pitchFamily="18" charset="0"/>
              </a:rPr>
              <a:t>A.J</a:t>
            </a:r>
            <a:r>
              <a:rPr lang="en-GB" sz="1400" dirty="0" smtClean="0">
                <a:latin typeface="Book Antiqua" panose="02040602050305030304" pitchFamily="18" charset="0"/>
              </a:rPr>
              <a:t>. Glick, H.J. </a:t>
            </a:r>
            <a:r>
              <a:rPr lang="en-GB" sz="1400" dirty="0" err="1" smtClean="0">
                <a:latin typeface="Book Antiqua" panose="02040602050305030304" pitchFamily="18" charset="0"/>
              </a:rPr>
              <a:t>Lipkin</a:t>
            </a:r>
            <a:r>
              <a:rPr lang="en-GB" sz="1400" dirty="0" smtClean="0">
                <a:latin typeface="Book Antiqua" panose="02040602050305030304" pitchFamily="18" charset="0"/>
              </a:rPr>
              <a:t>, N. </a:t>
            </a:r>
            <a:r>
              <a:rPr lang="en-GB" sz="1400" dirty="0" err="1" smtClean="0">
                <a:latin typeface="Book Antiqua" panose="02040602050305030304" pitchFamily="18" charset="0"/>
              </a:rPr>
              <a:t>Meshkov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</a:t>
            </a:r>
            <a:r>
              <a:rPr lang="es-MX" sz="1400" dirty="0" smtClean="0">
                <a:latin typeface="Book Antiqua" panose="02040602050305030304" pitchFamily="18" charset="0"/>
              </a:rPr>
              <a:t>211 </a:t>
            </a:r>
            <a:r>
              <a:rPr lang="en-GB" sz="1400" dirty="0" smtClean="0">
                <a:latin typeface="Book Antiqua" panose="02040602050305030304" pitchFamily="18" charset="0"/>
              </a:rPr>
              <a:t>(1965</a:t>
            </a:r>
            <a:r>
              <a:rPr lang="en-GB" sz="1400" dirty="0">
                <a:latin typeface="Book Antiqua" panose="02040602050305030304" pitchFamily="18" charset="0"/>
              </a:rPr>
              <a:t>)</a:t>
            </a:r>
            <a:endParaRPr lang="cs-CZ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501853" y="1079075"/>
            <a:ext cx="7781841" cy="5321718"/>
            <a:chOff x="1421395" y="2357393"/>
            <a:chExt cx="6112747" cy="4128489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395" y="2357393"/>
              <a:ext cx="5900245" cy="412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2292438" y="2357393"/>
              <a:ext cx="2556457" cy="1306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3188595" y="4705643"/>
              <a:ext cx="1869585" cy="709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6386848" y="3599532"/>
              <a:ext cx="1147294" cy="354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579388" y="332655"/>
            <a:ext cx="3041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Phase structure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3887628" y="341481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992036" y="792790"/>
                <a:ext cx="747384" cy="55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36" y="792790"/>
                <a:ext cx="747384" cy="5575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Skupina 20"/>
          <p:cNvGrpSpPr/>
          <p:nvPr/>
        </p:nvGrpSpPr>
        <p:grpSpPr>
          <a:xfrm>
            <a:off x="2003405" y="2060620"/>
            <a:ext cx="3662829" cy="3065172"/>
            <a:chOff x="2003405" y="2060620"/>
            <a:chExt cx="3662829" cy="3065172"/>
          </a:xfrm>
        </p:grpSpPr>
        <p:sp>
          <p:nvSpPr>
            <p:cNvPr id="12" name="TextovéPole 11"/>
            <p:cNvSpPr txBox="1"/>
            <p:nvPr/>
          </p:nvSpPr>
          <p:spPr>
            <a:xfrm>
              <a:off x="3973142" y="3683763"/>
              <a:ext cx="16930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FF0000"/>
                  </a:solidFill>
                  <a:latin typeface="Trebuchet MS" pitchFamily="34" charset="0"/>
                </a:rPr>
                <a:t>1</a:t>
              </a:r>
              <a:r>
                <a:rPr lang="cs-CZ" sz="2000" baseline="30000" dirty="0" smtClean="0">
                  <a:solidFill>
                    <a:srgbClr val="FF0000"/>
                  </a:solidFill>
                  <a:latin typeface="Trebuchet MS" pitchFamily="34" charset="0"/>
                </a:rPr>
                <a:t>st</a:t>
              </a:r>
              <a:r>
                <a:rPr lang="cs-CZ" sz="2000" dirty="0" smtClean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cs-CZ" sz="2000" dirty="0" err="1" smtClean="0">
                  <a:solidFill>
                    <a:srgbClr val="FF0000"/>
                  </a:solidFill>
                  <a:latin typeface="Trebuchet MS" pitchFamily="34" charset="0"/>
                </a:rPr>
                <a:t>order</a:t>
              </a:r>
              <a:r>
                <a:rPr lang="cs-CZ" sz="2000" dirty="0" smtClean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  <a:r>
                <a:rPr lang="cs-CZ" sz="2000" dirty="0" err="1" smtClean="0">
                  <a:solidFill>
                    <a:srgbClr val="FF0000"/>
                  </a:solidFill>
                  <a:latin typeface="Trebuchet MS" pitchFamily="34" charset="0"/>
                </a:rPr>
                <a:t>QPT</a:t>
              </a:r>
              <a:endParaRPr lang="cs-CZ" sz="2000" dirty="0" smtClean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003405" y="2060620"/>
              <a:ext cx="1782984" cy="3065172"/>
              <a:chOff x="2003405" y="2060620"/>
              <a:chExt cx="1782984" cy="3065172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2015544" y="2060620"/>
                <a:ext cx="1770845" cy="306517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717" y="3934029"/>
                <a:ext cx="1452875" cy="922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717" y="2997152"/>
                <a:ext cx="1452875" cy="943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4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717" y="2144792"/>
                <a:ext cx="1444452" cy="85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ovéPole 18"/>
                  <p:cNvSpPr txBox="1"/>
                  <p:nvPr/>
                </p:nvSpPr>
                <p:spPr>
                  <a:xfrm>
                    <a:off x="2864991" y="4817116"/>
                    <a:ext cx="34079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cs-CZ" sz="1400" dirty="0" smtClean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ovéPol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4991" y="4817116"/>
                    <a:ext cx="340799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ovéPole 30"/>
                  <p:cNvSpPr txBox="1"/>
                  <p:nvPr/>
                </p:nvSpPr>
                <p:spPr>
                  <a:xfrm>
                    <a:off x="2003405" y="3302114"/>
                    <a:ext cx="35708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0" i="1" smtClean="0">
                              <a:latin typeface="Cambria Math"/>
                            </a:rPr>
                            <m:t>𝑉</m:t>
                          </m:r>
                        </m:oMath>
                      </m:oMathPara>
                    </a14:m>
                    <a:endParaRPr lang="cs-CZ" sz="1400" dirty="0" smtClean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ovéPole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3405" y="3302114"/>
                    <a:ext cx="357085" cy="30777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3" name="Skupina 22"/>
          <p:cNvGrpSpPr/>
          <p:nvPr/>
        </p:nvGrpSpPr>
        <p:grpSpPr>
          <a:xfrm>
            <a:off x="4238350" y="2171143"/>
            <a:ext cx="4390495" cy="1802340"/>
            <a:chOff x="4238350" y="2171143"/>
            <a:chExt cx="4390495" cy="1802340"/>
          </a:xfrm>
        </p:grpSpPr>
        <p:sp>
          <p:nvSpPr>
            <p:cNvPr id="24" name="TextovéPole 23"/>
            <p:cNvSpPr txBox="1"/>
            <p:nvPr/>
          </p:nvSpPr>
          <p:spPr>
            <a:xfrm>
              <a:off x="6667883" y="3573373"/>
              <a:ext cx="18117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0000B4"/>
                  </a:solidFill>
                  <a:latin typeface="Trebuchet MS" pitchFamily="34" charset="0"/>
                </a:rPr>
                <a:t>2</a:t>
              </a:r>
              <a:r>
                <a:rPr lang="cs-CZ" sz="2000" baseline="30000" dirty="0" smtClean="0">
                  <a:solidFill>
                    <a:srgbClr val="0000B4"/>
                  </a:solidFill>
                  <a:latin typeface="Trebuchet MS" pitchFamily="34" charset="0"/>
                </a:rPr>
                <a:t>nd</a:t>
              </a:r>
              <a:r>
                <a:rPr lang="cs-CZ" sz="2000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2000" dirty="0" err="1" smtClean="0">
                  <a:solidFill>
                    <a:srgbClr val="0000B4"/>
                  </a:solidFill>
                  <a:latin typeface="Trebuchet MS" pitchFamily="34" charset="0"/>
                </a:rPr>
                <a:t>order</a:t>
              </a:r>
              <a:r>
                <a:rPr lang="cs-CZ" sz="2000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2000" dirty="0" err="1" smtClean="0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endParaRPr lang="cs-CZ" sz="2000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4238350" y="2171143"/>
              <a:ext cx="4390495" cy="1151605"/>
              <a:chOff x="4238350" y="2171143"/>
              <a:chExt cx="4390495" cy="1151605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4257510" y="2171143"/>
                <a:ext cx="4371335" cy="11387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175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0632" y="2285713"/>
                <a:ext cx="1326538" cy="816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6" name="Picture 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7304" y="2270771"/>
                <a:ext cx="1330749" cy="84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Skupina 10"/>
              <p:cNvGrpSpPr/>
              <p:nvPr/>
            </p:nvGrpSpPr>
            <p:grpSpPr>
              <a:xfrm>
                <a:off x="4479931" y="2183708"/>
                <a:ext cx="1343383" cy="933521"/>
                <a:chOff x="4364021" y="2201107"/>
                <a:chExt cx="1343383" cy="933521"/>
              </a:xfrm>
            </p:grpSpPr>
            <p:pic>
              <p:nvPicPr>
                <p:cNvPr id="7177" name="Picture 9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4021" y="2313438"/>
                  <a:ext cx="1343383" cy="821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/>
                <p:cNvSpPr/>
                <p:nvPr/>
              </p:nvSpPr>
              <p:spPr>
                <a:xfrm>
                  <a:off x="4810272" y="2201107"/>
                  <a:ext cx="508716" cy="1533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ovéPole 31"/>
                  <p:cNvSpPr txBox="1"/>
                  <p:nvPr/>
                </p:nvSpPr>
                <p:spPr>
                  <a:xfrm>
                    <a:off x="4238350" y="2530393"/>
                    <a:ext cx="35708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0" i="1" smtClean="0">
                              <a:latin typeface="Cambria Math"/>
                            </a:rPr>
                            <m:t>𝑉</m:t>
                          </m:r>
                        </m:oMath>
                      </m:oMathPara>
                    </a14:m>
                    <a:endParaRPr lang="cs-CZ" sz="1400" dirty="0" smtClean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ovéPole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8350" y="2530393"/>
                    <a:ext cx="357085" cy="30777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ovéPole 32"/>
                  <p:cNvSpPr txBox="1"/>
                  <p:nvPr/>
                </p:nvSpPr>
                <p:spPr>
                  <a:xfrm>
                    <a:off x="6339962" y="3014971"/>
                    <a:ext cx="34079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cs-CZ" sz="1400" dirty="0" smtClean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ovéPole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9962" y="3014971"/>
                    <a:ext cx="340799" cy="307777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" name="TextovéPole 24"/>
          <p:cNvSpPr txBox="1"/>
          <p:nvPr/>
        </p:nvSpPr>
        <p:spPr>
          <a:xfrm>
            <a:off x="3980781" y="1414705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DEFORMED phase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80780" y="4773461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DEFORMED phase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047824" y="4106024"/>
            <a:ext cx="1754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SPHERICAL phase</a:t>
            </a:r>
            <a:endParaRPr lang="cs-CZ" sz="16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3269400" y="90609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0774" y="803138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itchFamily="34" charset="0"/>
              </a:rPr>
              <a:t>Level dynamics</a:t>
            </a:r>
            <a:endParaRPr lang="cs-CZ" sz="24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b="0" dirty="0" smtClean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ál 4"/>
          <p:cNvSpPr/>
          <p:nvPr/>
        </p:nvSpPr>
        <p:spPr>
          <a:xfrm>
            <a:off x="4584883" y="5401938"/>
            <a:ext cx="288000" cy="288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4719647" y="5689938"/>
            <a:ext cx="0" cy="53337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64996" y="6551351"/>
            <a:ext cx="4156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Book Antiqua" panose="02040602050305030304" pitchFamily="18" charset="0"/>
              </a:rPr>
              <a:t>P</a:t>
            </a:r>
            <a:r>
              <a:rPr lang="cs-CZ" sz="1400" dirty="0" smtClean="0">
                <a:latin typeface="Book Antiqua" panose="02040602050305030304" pitchFamily="18" charset="0"/>
              </a:rPr>
              <a:t>. </a:t>
            </a:r>
            <a:r>
              <a:rPr lang="cs-CZ" sz="1400" dirty="0">
                <a:latin typeface="Book Antiqua" panose="02040602050305030304" pitchFamily="18" charset="0"/>
              </a:rPr>
              <a:t>Cejnar</a:t>
            </a:r>
            <a:r>
              <a:rPr lang="cs-CZ" sz="1400" dirty="0" smtClean="0">
                <a:latin typeface="Book Antiqua" panose="02040602050305030304" pitchFamily="18" charset="0"/>
              </a:rPr>
              <a:t>,</a:t>
            </a:r>
            <a:r>
              <a:rPr lang="en-GB" sz="1400" dirty="0" smtClean="0">
                <a:latin typeface="Book Antiqua" panose="02040602050305030304" pitchFamily="18" charset="0"/>
              </a:rPr>
              <a:t> P. </a:t>
            </a:r>
            <a:r>
              <a:rPr lang="en-GB" sz="1400" dirty="0" err="1" smtClean="0">
                <a:latin typeface="Book Antiqua" panose="02040602050305030304" pitchFamily="18" charset="0"/>
              </a:rPr>
              <a:t>Str</a:t>
            </a:r>
            <a:r>
              <a:rPr lang="cs-CZ" sz="1400" dirty="0" err="1" smtClean="0">
                <a:latin typeface="Book Antiqua" panose="02040602050305030304" pitchFamily="18" charset="0"/>
              </a:rPr>
              <a:t>ánský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cs-CZ" sz="1400" i="1" dirty="0" err="1">
                <a:latin typeface="Book Antiqua" panose="02040602050305030304" pitchFamily="18" charset="0"/>
              </a:rPr>
              <a:t>Phys</a:t>
            </a:r>
            <a:r>
              <a:rPr lang="cs-CZ" sz="1400" i="1" dirty="0">
                <a:latin typeface="Book Antiqua" panose="02040602050305030304" pitchFamily="18" charset="0"/>
              </a:rPr>
              <a:t>. </a:t>
            </a:r>
            <a:r>
              <a:rPr lang="cs-CZ" sz="1400" i="1" dirty="0" err="1" smtClean="0">
                <a:latin typeface="Book Antiqua" panose="02040602050305030304" pitchFamily="18" charset="0"/>
              </a:rPr>
              <a:t>Scr</a:t>
            </a:r>
            <a:r>
              <a:rPr lang="cs-CZ" sz="1400" i="1" dirty="0" smtClean="0">
                <a:latin typeface="Book Antiqua" panose="02040602050305030304" pitchFamily="18" charset="0"/>
              </a:rPr>
              <a:t>. </a:t>
            </a:r>
            <a:r>
              <a:rPr lang="cs-CZ" sz="1400" b="1" dirty="0" smtClean="0">
                <a:latin typeface="Book Antiqua" panose="02040602050305030304" pitchFamily="18" charset="0"/>
              </a:rPr>
              <a:t>91</a:t>
            </a:r>
            <a:r>
              <a:rPr lang="cs-CZ" sz="1400" dirty="0" smtClean="0">
                <a:latin typeface="Book Antiqua" panose="02040602050305030304" pitchFamily="18" charset="0"/>
              </a:rPr>
              <a:t>, 083006 </a:t>
            </a:r>
            <a:r>
              <a:rPr lang="cs-CZ" sz="1400" dirty="0">
                <a:latin typeface="Book Antiqua" panose="02040602050305030304" pitchFamily="18" charset="0"/>
              </a:rPr>
              <a:t>(2016)</a:t>
            </a:r>
          </a:p>
        </p:txBody>
      </p:sp>
    </p:spTree>
    <p:extLst>
      <p:ext uri="{BB962C8B-B14F-4D97-AF65-F5344CB8AC3E}">
        <p14:creationId xmlns:p14="http://schemas.microsoft.com/office/powerpoint/2010/main" val="5463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730774" y="80313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itchFamily="34" charset="0"/>
              </a:rPr>
              <a:t>Exceptional points</a:t>
            </a:r>
            <a:endParaRPr lang="cs-CZ" sz="24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b="0" dirty="0" smtClean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800944" y="1452479"/>
            <a:ext cx="274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- tight connection between neighbouring levels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69400" y="90609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328672" y="781898"/>
            <a:ext cx="3541711" cy="2402812"/>
            <a:chOff x="5328672" y="781898"/>
            <a:chExt cx="3541711" cy="2402812"/>
          </a:xfrm>
        </p:grpSpPr>
        <p:pic>
          <p:nvPicPr>
            <p:cNvPr id="17410" name="Picture 2" descr="D:\Pavel\Desktop\Graph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640" y="781898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Im</m:t>
                        </m:r>
                        <m:r>
                          <a:rPr lang="en-GB" i="1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Skupina 6"/>
          <p:cNvGrpSpPr/>
          <p:nvPr/>
        </p:nvGrpSpPr>
        <p:grpSpPr>
          <a:xfrm>
            <a:off x="5328671" y="2734100"/>
            <a:ext cx="3456453" cy="2482720"/>
            <a:chOff x="787603" y="306947"/>
            <a:chExt cx="3456453" cy="2482720"/>
          </a:xfrm>
        </p:grpSpPr>
        <p:pic>
          <p:nvPicPr>
            <p:cNvPr id="5123" name="Picture 3" descr="D:\Pavel\Desktop\Graph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16" y="427982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 rot="16200000">
                  <a:off x="457224" y="637326"/>
                  <a:ext cx="1030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Im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𝜒</m:t>
                            </m:r>
                          </m:e>
                        </m:func>
                      </m:oMath>
                    </m:oMathPara>
                  </a14:m>
                  <a:endParaRPr lang="cs-CZ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7224" y="637326"/>
                  <a:ext cx="103008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1475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3547134" y="2389557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134" y="2389557"/>
                  <a:ext cx="696922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18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730774" y="80313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itchFamily="34" charset="0"/>
              </a:rPr>
              <a:t>Exceptional points</a:t>
            </a:r>
            <a:endParaRPr lang="cs-CZ" sz="24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b="0" dirty="0" smtClean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3269400" y="90609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800944" y="1452479"/>
            <a:ext cx="274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- tight connection between neighbouring levels</a:t>
            </a:r>
            <a:endParaRPr lang="cs-CZ" sz="1600" dirty="0" smtClean="0">
              <a:latin typeface="Trebuchet MS" pitchFamily="34" charset="0"/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743630" y="1436189"/>
            <a:ext cx="4585042" cy="4314228"/>
            <a:chOff x="730774" y="1436189"/>
            <a:chExt cx="4585042" cy="4314228"/>
          </a:xfrm>
        </p:grpSpPr>
        <p:grpSp>
          <p:nvGrpSpPr>
            <p:cNvPr id="23" name="Skupina 22"/>
            <p:cNvGrpSpPr/>
            <p:nvPr/>
          </p:nvGrpSpPr>
          <p:grpSpPr>
            <a:xfrm>
              <a:off x="730774" y="1436189"/>
              <a:ext cx="4585042" cy="3393388"/>
              <a:chOff x="2248034" y="1365161"/>
              <a:chExt cx="4585042" cy="3393388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2324638" y="1365161"/>
                <a:ext cx="4426514" cy="33933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5" name="Skupina 24"/>
              <p:cNvGrpSpPr/>
              <p:nvPr/>
            </p:nvGrpSpPr>
            <p:grpSpPr>
              <a:xfrm>
                <a:off x="2383262" y="1821935"/>
                <a:ext cx="4098804" cy="2883698"/>
                <a:chOff x="1598630" y="2656003"/>
                <a:chExt cx="4098804" cy="2883698"/>
              </a:xfrm>
            </p:grpSpPr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8630" y="2656003"/>
                  <a:ext cx="4098804" cy="28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Obdélník 29"/>
                <p:cNvSpPr/>
                <p:nvPr/>
              </p:nvSpPr>
              <p:spPr>
                <a:xfrm>
                  <a:off x="4002028" y="2813254"/>
                  <a:ext cx="1592375" cy="4515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ovéPole 25"/>
                  <p:cNvSpPr txBox="1"/>
                  <p:nvPr/>
                </p:nvSpPr>
                <p:spPr>
                  <a:xfrm>
                    <a:off x="2248034" y="1496118"/>
                    <a:ext cx="1200726" cy="362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Im</m:t>
                              </m:r>
                              <m:sSubSup>
                                <m:sSubSup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0,1</m:t>
                                  </m:r>
                                </m:sub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𝐸𝑃</m:t>
                                  </m:r>
                                </m:sup>
                              </m:sSubSup>
                              <m:r>
                                <a:rPr lang="en-GB" sz="16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oMath>
                      </m:oMathPara>
                    </a14:m>
                    <a:endParaRPr lang="cs-CZ" sz="1600" dirty="0" smtClean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ovéPol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8034" y="1496118"/>
                    <a:ext cx="1200726" cy="36215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ovéPole 26"/>
                  <p:cNvSpPr txBox="1"/>
                  <p:nvPr/>
                </p:nvSpPr>
                <p:spPr>
                  <a:xfrm>
                    <a:off x="6327530" y="4334884"/>
                    <a:ext cx="50554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b="0" i="1" smtClean="0">
                              <a:latin typeface="Cambria Math"/>
                            </a:rPr>
                            <m:t>𝑁</m:t>
                          </m:r>
                        </m:oMath>
                      </m:oMathPara>
                    </a14:m>
                    <a:endParaRPr lang="cs-CZ" sz="1600" dirty="0" smtClean="0">
                      <a:latin typeface="Trebuchet MS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ovéPol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7530" y="4334884"/>
                    <a:ext cx="505546" cy="33855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ovéPole 27"/>
              <p:cNvSpPr txBox="1"/>
              <p:nvPr/>
            </p:nvSpPr>
            <p:spPr>
              <a:xfrm>
                <a:off x="4262106" y="1516669"/>
                <a:ext cx="2311758" cy="58477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EPs approach real axis </a:t>
                </a:r>
                <a:r>
                  <a:rPr lang="en-GB" sz="1600" b="1" dirty="0" smtClean="0">
                    <a:latin typeface="Trebuchet MS" pitchFamily="34" charset="0"/>
                  </a:rPr>
                  <a:t>exponentially</a:t>
                </a:r>
                <a:r>
                  <a:rPr lang="en-GB" sz="1600" dirty="0" smtClean="0">
                    <a:latin typeface="Trebuchet MS" pitchFamily="34" charset="0"/>
                  </a:rPr>
                  <a:t> fast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p:grpSp>
        <p:sp>
          <p:nvSpPr>
            <p:cNvPr id="17" name="Ovál 16"/>
            <p:cNvSpPr/>
            <p:nvPr/>
          </p:nvSpPr>
          <p:spPr>
            <a:xfrm>
              <a:off x="4507607" y="5344733"/>
              <a:ext cx="444321" cy="40568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" name="Přímá spojnice 19"/>
            <p:cNvCxnSpPr>
              <a:endCxn id="17" idx="2"/>
            </p:cNvCxnSpPr>
            <p:nvPr/>
          </p:nvCxnSpPr>
          <p:spPr>
            <a:xfrm>
              <a:off x="807378" y="4829577"/>
              <a:ext cx="3700229" cy="7179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endCxn id="17" idx="6"/>
            </p:cNvCxnSpPr>
            <p:nvPr/>
          </p:nvCxnSpPr>
          <p:spPr>
            <a:xfrm flipH="1">
              <a:off x="4951928" y="4829577"/>
              <a:ext cx="281964" cy="7179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5328672" y="781898"/>
            <a:ext cx="3541711" cy="2402812"/>
            <a:chOff x="5328672" y="781898"/>
            <a:chExt cx="3541711" cy="2402812"/>
          </a:xfrm>
        </p:grpSpPr>
        <p:pic>
          <p:nvPicPr>
            <p:cNvPr id="39" name="Picture 2" descr="D:\Pavel\Desktop\Graph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640" y="781898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Im</m:t>
                        </m:r>
                        <m:r>
                          <a:rPr lang="en-GB" i="1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Skupina 41"/>
          <p:cNvGrpSpPr/>
          <p:nvPr/>
        </p:nvGrpSpPr>
        <p:grpSpPr>
          <a:xfrm>
            <a:off x="5328671" y="2734100"/>
            <a:ext cx="3456453" cy="2482720"/>
            <a:chOff x="787603" y="306947"/>
            <a:chExt cx="3456453" cy="2482720"/>
          </a:xfrm>
        </p:grpSpPr>
        <p:pic>
          <p:nvPicPr>
            <p:cNvPr id="43" name="Picture 3" descr="D:\Pavel\Desktop\Graph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16" y="427982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ovéPole 43"/>
                <p:cNvSpPr txBox="1"/>
                <p:nvPr/>
              </p:nvSpPr>
              <p:spPr>
                <a:xfrm rot="16200000">
                  <a:off x="457224" y="637326"/>
                  <a:ext cx="1030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Im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𝜒</m:t>
                            </m:r>
                          </m:e>
                        </m:func>
                      </m:oMath>
                    </m:oMathPara>
                  </a14:m>
                  <a:endParaRPr lang="cs-CZ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4" name="TextovéPol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7224" y="637326"/>
                  <a:ext cx="103008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475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ovéPole 44"/>
                <p:cNvSpPr txBox="1"/>
                <p:nvPr/>
              </p:nvSpPr>
              <p:spPr>
                <a:xfrm>
                  <a:off x="3547134" y="2389557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5" name="TextovéPole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134" y="2389557"/>
                  <a:ext cx="696922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50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882191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𝜒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45" y="6302060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b="0" dirty="0" smtClean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𝜂</m:t>
                      </m:r>
                      <m:r>
                        <a:rPr lang="en-GB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157" y="5601406"/>
                <a:ext cx="988091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3269400" y="90609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328672" y="781898"/>
            <a:ext cx="3541711" cy="2402812"/>
            <a:chOff x="5328672" y="781898"/>
            <a:chExt cx="3541711" cy="2402812"/>
          </a:xfrm>
        </p:grpSpPr>
        <p:pic>
          <p:nvPicPr>
            <p:cNvPr id="17410" name="Picture 2" descr="D:\Pavel\Desktop\Graph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640" y="781898"/>
              <a:ext cx="3143689" cy="20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Im</m:t>
                        </m:r>
                        <m:r>
                          <a:rPr lang="en-GB" i="1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84241" y="1026622"/>
                  <a:ext cx="65819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9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Re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20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3461" y="2784600"/>
                  <a:ext cx="69692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Skupina 20"/>
          <p:cNvGrpSpPr/>
          <p:nvPr/>
        </p:nvGrpSpPr>
        <p:grpSpPr>
          <a:xfrm>
            <a:off x="692727" y="3888509"/>
            <a:ext cx="8068132" cy="1667170"/>
            <a:chOff x="692727" y="3888509"/>
            <a:chExt cx="8068132" cy="1667170"/>
          </a:xfrm>
        </p:grpSpPr>
        <p:sp>
          <p:nvSpPr>
            <p:cNvPr id="9" name="Volný tvar 8"/>
            <p:cNvSpPr/>
            <p:nvPr/>
          </p:nvSpPr>
          <p:spPr>
            <a:xfrm>
              <a:off x="692727" y="3953164"/>
              <a:ext cx="4027055" cy="1597891"/>
            </a:xfrm>
            <a:custGeom>
              <a:avLst/>
              <a:gdLst>
                <a:gd name="connsiteX0" fmla="*/ 4027055 w 4027055"/>
                <a:gd name="connsiteY0" fmla="*/ 1597891 h 1597891"/>
                <a:gd name="connsiteX1" fmla="*/ 3833091 w 4027055"/>
                <a:gd name="connsiteY1" fmla="*/ 1173018 h 1597891"/>
                <a:gd name="connsiteX2" fmla="*/ 3648364 w 4027055"/>
                <a:gd name="connsiteY2" fmla="*/ 877454 h 1597891"/>
                <a:gd name="connsiteX3" fmla="*/ 3417455 w 4027055"/>
                <a:gd name="connsiteY3" fmla="*/ 646545 h 1597891"/>
                <a:gd name="connsiteX4" fmla="*/ 3205018 w 4027055"/>
                <a:gd name="connsiteY4" fmla="*/ 480291 h 1597891"/>
                <a:gd name="connsiteX5" fmla="*/ 2918691 w 4027055"/>
                <a:gd name="connsiteY5" fmla="*/ 350981 h 1597891"/>
                <a:gd name="connsiteX6" fmla="*/ 2595418 w 4027055"/>
                <a:gd name="connsiteY6" fmla="*/ 230909 h 1597891"/>
                <a:gd name="connsiteX7" fmla="*/ 2142837 w 4027055"/>
                <a:gd name="connsiteY7" fmla="*/ 138545 h 1597891"/>
                <a:gd name="connsiteX8" fmla="*/ 1487055 w 4027055"/>
                <a:gd name="connsiteY8" fmla="*/ 73891 h 1597891"/>
                <a:gd name="connsiteX9" fmla="*/ 0 w 4027055"/>
                <a:gd name="connsiteY9" fmla="*/ 0 h 159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7055" h="1597891">
                  <a:moveTo>
                    <a:pt x="4027055" y="1597891"/>
                  </a:moveTo>
                  <a:cubicBezTo>
                    <a:pt x="3961630" y="1445491"/>
                    <a:pt x="3896206" y="1293091"/>
                    <a:pt x="3833091" y="1173018"/>
                  </a:cubicBezTo>
                  <a:cubicBezTo>
                    <a:pt x="3769976" y="1052945"/>
                    <a:pt x="3717637" y="965200"/>
                    <a:pt x="3648364" y="877454"/>
                  </a:cubicBezTo>
                  <a:cubicBezTo>
                    <a:pt x="3579091" y="789708"/>
                    <a:pt x="3491346" y="712739"/>
                    <a:pt x="3417455" y="646545"/>
                  </a:cubicBezTo>
                  <a:cubicBezTo>
                    <a:pt x="3343564" y="580351"/>
                    <a:pt x="3288145" y="529552"/>
                    <a:pt x="3205018" y="480291"/>
                  </a:cubicBezTo>
                  <a:cubicBezTo>
                    <a:pt x="3121891" y="431030"/>
                    <a:pt x="3020291" y="392545"/>
                    <a:pt x="2918691" y="350981"/>
                  </a:cubicBezTo>
                  <a:cubicBezTo>
                    <a:pt x="2817091" y="309417"/>
                    <a:pt x="2724727" y="266315"/>
                    <a:pt x="2595418" y="230909"/>
                  </a:cubicBezTo>
                  <a:cubicBezTo>
                    <a:pt x="2466109" y="195503"/>
                    <a:pt x="2327564" y="164715"/>
                    <a:pt x="2142837" y="138545"/>
                  </a:cubicBezTo>
                  <a:cubicBezTo>
                    <a:pt x="1958110" y="112375"/>
                    <a:pt x="1844194" y="96982"/>
                    <a:pt x="1487055" y="73891"/>
                  </a:cubicBezTo>
                  <a:cubicBezTo>
                    <a:pt x="1129916" y="50800"/>
                    <a:pt x="564958" y="25400"/>
                    <a:pt x="0" y="0"/>
                  </a:cubicBezTo>
                </a:path>
              </a:pathLst>
            </a:custGeom>
            <a:noFill/>
            <a:ln w="38100">
              <a:solidFill>
                <a:srgbClr val="FF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 flipH="1">
              <a:off x="4724405" y="3957788"/>
              <a:ext cx="4036454" cy="1597891"/>
            </a:xfrm>
            <a:custGeom>
              <a:avLst/>
              <a:gdLst>
                <a:gd name="connsiteX0" fmla="*/ 4027055 w 4027055"/>
                <a:gd name="connsiteY0" fmla="*/ 1597891 h 1597891"/>
                <a:gd name="connsiteX1" fmla="*/ 3833091 w 4027055"/>
                <a:gd name="connsiteY1" fmla="*/ 1173018 h 1597891"/>
                <a:gd name="connsiteX2" fmla="*/ 3648364 w 4027055"/>
                <a:gd name="connsiteY2" fmla="*/ 877454 h 1597891"/>
                <a:gd name="connsiteX3" fmla="*/ 3417455 w 4027055"/>
                <a:gd name="connsiteY3" fmla="*/ 646545 h 1597891"/>
                <a:gd name="connsiteX4" fmla="*/ 3205018 w 4027055"/>
                <a:gd name="connsiteY4" fmla="*/ 480291 h 1597891"/>
                <a:gd name="connsiteX5" fmla="*/ 2918691 w 4027055"/>
                <a:gd name="connsiteY5" fmla="*/ 350981 h 1597891"/>
                <a:gd name="connsiteX6" fmla="*/ 2595418 w 4027055"/>
                <a:gd name="connsiteY6" fmla="*/ 230909 h 1597891"/>
                <a:gd name="connsiteX7" fmla="*/ 2142837 w 4027055"/>
                <a:gd name="connsiteY7" fmla="*/ 138545 h 1597891"/>
                <a:gd name="connsiteX8" fmla="*/ 1487055 w 4027055"/>
                <a:gd name="connsiteY8" fmla="*/ 73891 h 1597891"/>
                <a:gd name="connsiteX9" fmla="*/ 0 w 4027055"/>
                <a:gd name="connsiteY9" fmla="*/ 0 h 159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7055" h="1597891">
                  <a:moveTo>
                    <a:pt x="4027055" y="1597891"/>
                  </a:moveTo>
                  <a:cubicBezTo>
                    <a:pt x="3961630" y="1445491"/>
                    <a:pt x="3896206" y="1293091"/>
                    <a:pt x="3833091" y="1173018"/>
                  </a:cubicBezTo>
                  <a:cubicBezTo>
                    <a:pt x="3769976" y="1052945"/>
                    <a:pt x="3717637" y="965200"/>
                    <a:pt x="3648364" y="877454"/>
                  </a:cubicBezTo>
                  <a:cubicBezTo>
                    <a:pt x="3579091" y="789708"/>
                    <a:pt x="3491346" y="712739"/>
                    <a:pt x="3417455" y="646545"/>
                  </a:cubicBezTo>
                  <a:cubicBezTo>
                    <a:pt x="3343564" y="580351"/>
                    <a:pt x="3288145" y="529552"/>
                    <a:pt x="3205018" y="480291"/>
                  </a:cubicBezTo>
                  <a:cubicBezTo>
                    <a:pt x="3121891" y="431030"/>
                    <a:pt x="3020291" y="392545"/>
                    <a:pt x="2918691" y="350981"/>
                  </a:cubicBezTo>
                  <a:cubicBezTo>
                    <a:pt x="2817091" y="309417"/>
                    <a:pt x="2724727" y="266315"/>
                    <a:pt x="2595418" y="230909"/>
                  </a:cubicBezTo>
                  <a:cubicBezTo>
                    <a:pt x="2466109" y="195503"/>
                    <a:pt x="2327564" y="164715"/>
                    <a:pt x="2142837" y="138545"/>
                  </a:cubicBezTo>
                  <a:cubicBezTo>
                    <a:pt x="1958110" y="112375"/>
                    <a:pt x="1844194" y="96982"/>
                    <a:pt x="1487055" y="73891"/>
                  </a:cubicBezTo>
                  <a:cubicBezTo>
                    <a:pt x="1129916" y="50800"/>
                    <a:pt x="564958" y="25400"/>
                    <a:pt x="0" y="0"/>
                  </a:cubicBezTo>
                </a:path>
              </a:pathLst>
            </a:custGeom>
            <a:noFill/>
            <a:ln w="38100">
              <a:solidFill>
                <a:srgbClr val="FF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692727" y="3888509"/>
              <a:ext cx="8068132" cy="0"/>
            </a:xfrm>
            <a:prstGeom prst="line">
              <a:avLst/>
            </a:prstGeom>
            <a:ln w="38100">
              <a:solidFill>
                <a:srgbClr val="FF000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21"/>
          <p:cNvSpPr txBox="1"/>
          <p:nvPr/>
        </p:nvSpPr>
        <p:spPr>
          <a:xfrm>
            <a:off x="4253345" y="4063839"/>
            <a:ext cx="969818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latin typeface="Trebuchet MS" pitchFamily="34" charset="0"/>
              </a:rPr>
              <a:t>Spinodal</a:t>
            </a:r>
            <a:r>
              <a:rPr lang="en-GB" sz="1600" dirty="0" smtClean="0">
                <a:latin typeface="Trebuchet MS" pitchFamily="34" charset="0"/>
              </a:rPr>
              <a:t> region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95515" y="3136612"/>
            <a:ext cx="2556456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Trebuchet MS" pitchFamily="34" charset="0"/>
              </a:rPr>
              <a:t>Excited-state quantum phase transition</a:t>
            </a:r>
            <a:r>
              <a:rPr lang="cs-CZ" sz="1600" b="1" dirty="0" smtClean="0">
                <a:solidFill>
                  <a:srgbClr val="FF0000"/>
                </a:solidFill>
                <a:latin typeface="Trebuchet MS" pitchFamily="34" charset="0"/>
              </a:rPr>
              <a:t>s</a:t>
            </a:r>
          </a:p>
        </p:txBody>
      </p:sp>
      <p:sp>
        <p:nvSpPr>
          <p:cNvPr id="27" name="Ovál 26"/>
          <p:cNvSpPr/>
          <p:nvPr/>
        </p:nvSpPr>
        <p:spPr>
          <a:xfrm>
            <a:off x="6742632" y="2447636"/>
            <a:ext cx="1115551" cy="266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18789" y="1728875"/>
            <a:ext cx="487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Book Antiqua" panose="02040602050305030304" pitchFamily="18" charset="0"/>
              </a:rPr>
              <a:t>M. </a:t>
            </a:r>
            <a:r>
              <a:rPr lang="en-GB" sz="1400" dirty="0" err="1" smtClean="0">
                <a:latin typeface="Book Antiqua" panose="02040602050305030304" pitchFamily="18" charset="0"/>
              </a:rPr>
              <a:t>Caprio</a:t>
            </a:r>
            <a:r>
              <a:rPr lang="en-GB" sz="1400" dirty="0" smtClean="0">
                <a:latin typeface="Book Antiqua" panose="02040602050305030304" pitchFamily="18" charset="0"/>
              </a:rPr>
              <a:t>, P. </a:t>
            </a:r>
            <a:r>
              <a:rPr lang="en-GB" sz="1400" dirty="0" err="1" smtClean="0">
                <a:latin typeface="Book Antiqua" panose="02040602050305030304" pitchFamily="18" charset="0"/>
              </a:rPr>
              <a:t>Cejnar</a:t>
            </a:r>
            <a:r>
              <a:rPr lang="en-GB" sz="1400" dirty="0" smtClean="0">
                <a:latin typeface="Book Antiqua" panose="02040602050305030304" pitchFamily="18" charset="0"/>
              </a:rPr>
              <a:t>, F. </a:t>
            </a:r>
            <a:r>
              <a:rPr lang="en-GB" sz="1400" dirty="0" err="1" smtClean="0">
                <a:latin typeface="Book Antiqua" panose="02040602050305030304" pitchFamily="18" charset="0"/>
              </a:rPr>
              <a:t>Iachello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i="1" dirty="0" smtClean="0">
                <a:latin typeface="Book Antiqua" panose="02040602050305030304" pitchFamily="18" charset="0"/>
              </a:rPr>
              <a:t>Ann. Phys. </a:t>
            </a:r>
            <a:r>
              <a:rPr lang="en-GB" sz="1400" b="1" dirty="0" smtClean="0">
                <a:latin typeface="Book Antiqua" panose="02040602050305030304" pitchFamily="18" charset="0"/>
              </a:rPr>
              <a:t>323</a:t>
            </a:r>
            <a:r>
              <a:rPr lang="en-GB" sz="1400" dirty="0" smtClean="0">
                <a:latin typeface="Book Antiqua" panose="02040602050305030304" pitchFamily="18" charset="0"/>
              </a:rPr>
              <a:t>, 1106 (2008)</a:t>
            </a:r>
          </a:p>
          <a:p>
            <a:r>
              <a:rPr lang="en-GB" sz="1400" dirty="0" smtClean="0">
                <a:latin typeface="Book Antiqua" panose="02040602050305030304" pitchFamily="18" charset="0"/>
              </a:rPr>
              <a:t>P. </a:t>
            </a:r>
            <a:r>
              <a:rPr lang="en-GB" sz="1400" dirty="0" err="1" smtClean="0">
                <a:latin typeface="Book Antiqua" panose="02040602050305030304" pitchFamily="18" charset="0"/>
              </a:rPr>
              <a:t>Str</a:t>
            </a:r>
            <a:r>
              <a:rPr lang="cs-CZ" sz="1400" dirty="0" err="1" smtClean="0">
                <a:latin typeface="Book Antiqua" panose="02040602050305030304" pitchFamily="18" charset="0"/>
              </a:rPr>
              <a:t>ánský</a:t>
            </a:r>
            <a:r>
              <a:rPr lang="cs-CZ" sz="1400" dirty="0" smtClean="0">
                <a:latin typeface="Book Antiqua" panose="02040602050305030304" pitchFamily="18" charset="0"/>
              </a:rPr>
              <a:t>, P. Cejnar, </a:t>
            </a:r>
            <a:r>
              <a:rPr lang="cs-CZ" sz="140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400" i="1" dirty="0" smtClean="0">
                <a:latin typeface="Book Antiqua" panose="02040602050305030304" pitchFamily="18" charset="0"/>
              </a:rPr>
              <a:t>. </a:t>
            </a:r>
            <a:r>
              <a:rPr lang="cs-CZ" sz="1400" i="1" dirty="0" err="1" smtClean="0">
                <a:latin typeface="Book Antiqua" panose="02040602050305030304" pitchFamily="18" charset="0"/>
              </a:rPr>
              <a:t>Lett</a:t>
            </a:r>
            <a:r>
              <a:rPr lang="cs-CZ" sz="1400" i="1" dirty="0" smtClean="0">
                <a:latin typeface="Book Antiqua" panose="02040602050305030304" pitchFamily="18" charset="0"/>
              </a:rPr>
              <a:t>. A </a:t>
            </a:r>
            <a:r>
              <a:rPr lang="cs-CZ" sz="1400" b="1" dirty="0" smtClean="0">
                <a:latin typeface="Book Antiqua" panose="02040602050305030304" pitchFamily="18" charset="0"/>
              </a:rPr>
              <a:t>380</a:t>
            </a:r>
            <a:r>
              <a:rPr lang="cs-CZ" sz="1400" dirty="0" smtClean="0">
                <a:latin typeface="Book Antiqua" panose="02040602050305030304" pitchFamily="18" charset="0"/>
              </a:rPr>
              <a:t>, 2637 (2016)</a:t>
            </a:r>
          </a:p>
        </p:txBody>
      </p:sp>
    </p:spTree>
    <p:extLst>
      <p:ext uri="{BB962C8B-B14F-4D97-AF65-F5344CB8AC3E}">
        <p14:creationId xmlns:p14="http://schemas.microsoft.com/office/powerpoint/2010/main" val="13720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670070" y="329465"/>
            <a:ext cx="470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Specific heat analogy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670070" y="1141998"/>
            <a:ext cx="5123654" cy="3529140"/>
            <a:chOff x="2147888" y="2026244"/>
            <a:chExt cx="5123654" cy="352914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888" y="2374034"/>
              <a:ext cx="4848225" cy="31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4918797" y="2392506"/>
              <a:ext cx="2077316" cy="618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2157124" y="2026244"/>
                  <a:ext cx="74263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/>
                          </a:rPr>
                          <m:t>(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𝜒</m:t>
                        </m:r>
                        <m:r>
                          <a:rPr lang="en-GB" sz="1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7124" y="2026244"/>
                  <a:ext cx="742639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6903749" y="5156509"/>
                  <a:ext cx="3677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𝜒</m:t>
                        </m:r>
                      </m:oMath>
                    </m:oMathPara>
                  </a14:m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749" y="5156509"/>
                  <a:ext cx="36779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Přímá spojnice 11"/>
          <p:cNvCxnSpPr/>
          <p:nvPr/>
        </p:nvCxnSpPr>
        <p:spPr>
          <a:xfrm>
            <a:off x="3583727" y="2260470"/>
            <a:ext cx="117301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583727" y="2882039"/>
            <a:ext cx="1173018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4543428" y="2589319"/>
                <a:ext cx="3639127" cy="55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𝑆𝑃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28" y="2589319"/>
                <a:ext cx="3639127" cy="557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534192" y="1977475"/>
                <a:ext cx="4682837" cy="565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𝐸𝑃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𝜒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/>
                                        </a:rPr>
                                        <m:t>Re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GB" sz="14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0,1</m:t>
                                          </m:r>
                                        </m:sub>
                                        <m:sup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𝐸𝑃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/>
                                        </a:rPr>
                                        <m:t>Im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GB" sz="14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0,1</m:t>
                                          </m:r>
                                        </m:sub>
                                        <m:sup>
                                          <m:r>
                                            <a:rPr lang="en-GB" sz="1400" b="0" i="1" smtClean="0">
                                              <a:latin typeface="Cambria Math"/>
                                            </a:rPr>
                                            <m:t>𝐸𝑃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func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92" y="1977475"/>
                <a:ext cx="4682837" cy="5659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5329383" y="3527321"/>
            <a:ext cx="376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rebuchet MS" pitchFamily="34" charset="0"/>
              </a:rPr>
              <a:t>EPs are well separated, therefore there is just one EP connected with the ground state</a:t>
            </a:r>
            <a:endParaRPr lang="cs-CZ" sz="1400" dirty="0" smtClean="0">
              <a:latin typeface="Trebuchet MS" pitchFamily="34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189684" y="1857488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324947" y="1156001"/>
                <a:ext cx="2102759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𝐼𝑚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GB" sz="14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0,1</m:t>
                                      </m:r>
                                    </m:sub>
                                    <m:sup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𝐸𝑃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947" y="1156001"/>
                <a:ext cx="2102759" cy="6186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Šipka dolů 18"/>
          <p:cNvSpPr/>
          <p:nvPr/>
        </p:nvSpPr>
        <p:spPr>
          <a:xfrm>
            <a:off x="6987727" y="4118280"/>
            <a:ext cx="371543" cy="684629"/>
          </a:xfrm>
          <a:prstGeom prst="down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425997" y="4872304"/>
            <a:ext cx="3558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rebuchet MS" pitchFamily="34" charset="0"/>
              </a:rPr>
              <a:t>We can neglect the influence of other EPs</a:t>
            </a:r>
            <a:endParaRPr lang="cs-CZ" sz="1400" dirty="0"/>
          </a:p>
        </p:txBody>
      </p:sp>
      <p:sp>
        <p:nvSpPr>
          <p:cNvPr id="21" name="Ovál 20"/>
          <p:cNvSpPr/>
          <p:nvPr/>
        </p:nvSpPr>
        <p:spPr>
          <a:xfrm>
            <a:off x="2586181" y="4196898"/>
            <a:ext cx="180000" cy="18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194635" y="3514827"/>
                <a:ext cx="1874981" cy="54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Im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0,1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𝐸𝑃</m:t>
                          </m:r>
                        </m:sup>
                      </m:sSubSup>
                    </m:oMath>
                  </m:oMathPara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35" y="3514827"/>
                <a:ext cx="1874981" cy="5441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670070" y="5207786"/>
            <a:ext cx="307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B4"/>
                </a:solidFill>
                <a:latin typeface="Trebuchet MS" pitchFamily="34" charset="0"/>
              </a:rPr>
              <a:t>Latent heat analogy</a:t>
            </a:r>
            <a:endParaRPr lang="cs-CZ" sz="2000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771235" y="5615700"/>
                <a:ext cx="5957455" cy="541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- approximated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𝑄</m:t>
                    </m:r>
                    <m:r>
                      <a:rPr lang="en-GB" sz="1600" b="0" i="1" smtClean="0"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𝑁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𝐈𝐦</m:t>
                        </m:r>
                        <m:r>
                          <a:rPr lang="en-GB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𝑬𝑷</m:t>
                            </m:r>
                          </m:sup>
                        </m:sSubSup>
                      </m:den>
                    </m:f>
                    <m:r>
                      <a:rPr lang="en-GB" sz="1600" b="0" i="1" smtClean="0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sup>
                        </m:sSup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GB" sz="1600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5" y="5615700"/>
                <a:ext cx="5957455" cy="541430"/>
              </a:xfrm>
              <a:prstGeom prst="rect">
                <a:avLst/>
              </a:prstGeom>
              <a:blipFill rotWithShape="1">
                <a:blip r:embed="rId9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avel\Desktop\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3269400" y="90609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7006111" y="4294356"/>
            <a:ext cx="288000" cy="288000"/>
          </a:xfrm>
          <a:prstGeom prst="ellipse">
            <a:avLst/>
          </a:prstGeom>
          <a:solidFill>
            <a:srgbClr val="0000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24247" y="858296"/>
            <a:ext cx="4976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Already discussed in the literature, see for example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20389" y="1190411"/>
            <a:ext cx="6655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latin typeface="Book Antiqua" panose="02040602050305030304" pitchFamily="18" charset="0"/>
              </a:rPr>
              <a:t>W.D</a:t>
            </a:r>
            <a:r>
              <a:rPr lang="en-GB" sz="1400" dirty="0" smtClean="0">
                <a:latin typeface="Book Antiqua" panose="02040602050305030304" pitchFamily="18" charset="0"/>
              </a:rPr>
              <a:t>. </a:t>
            </a:r>
            <a:r>
              <a:rPr lang="en-GB" sz="1400" dirty="0" err="1" smtClean="0">
                <a:latin typeface="Book Antiqua" panose="02040602050305030304" pitchFamily="18" charset="0"/>
              </a:rPr>
              <a:t>Heiss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err="1" smtClean="0">
                <a:latin typeface="Book Antiqua" panose="02040602050305030304" pitchFamily="18" charset="0"/>
              </a:rPr>
              <a:t>F.G</a:t>
            </a:r>
            <a:r>
              <a:rPr lang="en-GB" sz="1400" dirty="0" smtClean="0">
                <a:latin typeface="Book Antiqua" panose="02040602050305030304" pitchFamily="18" charset="0"/>
              </a:rPr>
              <a:t>. </a:t>
            </a:r>
            <a:r>
              <a:rPr lang="en-GB" sz="1400" dirty="0" err="1" smtClean="0">
                <a:latin typeface="Book Antiqua" panose="02040602050305030304" pitchFamily="18" charset="0"/>
              </a:rPr>
              <a:t>Scholtz</a:t>
            </a:r>
            <a:r>
              <a:rPr lang="en-GB" sz="1400" dirty="0" smtClean="0">
                <a:latin typeface="Book Antiqua" panose="02040602050305030304" pitchFamily="18" charset="0"/>
              </a:rPr>
              <a:t> and </a:t>
            </a:r>
            <a:r>
              <a:rPr lang="en-GB" sz="1400" dirty="0" err="1" smtClean="0">
                <a:latin typeface="Book Antiqua" panose="02040602050305030304" pitchFamily="18" charset="0"/>
              </a:rPr>
              <a:t>H.B</a:t>
            </a:r>
            <a:r>
              <a:rPr lang="en-GB" sz="1400" dirty="0" smtClean="0">
                <a:latin typeface="Book Antiqua" panose="02040602050305030304" pitchFamily="18" charset="0"/>
              </a:rPr>
              <a:t>. Geyer, </a:t>
            </a:r>
            <a:r>
              <a:rPr lang="en-GB" sz="1400" i="1" dirty="0" smtClean="0">
                <a:latin typeface="Book Antiqua" panose="02040602050305030304" pitchFamily="18" charset="0"/>
              </a:rPr>
              <a:t>J. Phys. A: Math. Gen. </a:t>
            </a:r>
            <a:r>
              <a:rPr lang="en-GB" sz="1400" b="1" dirty="0" smtClean="0">
                <a:latin typeface="Book Antiqua" panose="02040602050305030304" pitchFamily="18" charset="0"/>
              </a:rPr>
              <a:t>38</a:t>
            </a:r>
            <a:r>
              <a:rPr lang="en-GB" sz="1400" dirty="0" smtClean="0">
                <a:latin typeface="Book Antiqua" panose="02040602050305030304" pitchFamily="18" charset="0"/>
              </a:rPr>
              <a:t>, 1843 (2005)</a:t>
            </a:r>
          </a:p>
          <a:p>
            <a:r>
              <a:rPr lang="en-GB" sz="1400" dirty="0" err="1" smtClean="0">
                <a:latin typeface="Book Antiqua" panose="02040602050305030304" pitchFamily="18" charset="0"/>
              </a:rPr>
              <a:t>W.D</a:t>
            </a:r>
            <a:r>
              <a:rPr lang="en-GB" sz="1400" dirty="0" smtClean="0">
                <a:latin typeface="Book Antiqua" panose="02040602050305030304" pitchFamily="18" charset="0"/>
              </a:rPr>
              <a:t>. </a:t>
            </a:r>
            <a:r>
              <a:rPr lang="en-GB" sz="1400" dirty="0" err="1" smtClean="0">
                <a:latin typeface="Book Antiqua" panose="02040602050305030304" pitchFamily="18" charset="0"/>
              </a:rPr>
              <a:t>Heiss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i="1" dirty="0" smtClean="0">
                <a:latin typeface="Book Antiqua" panose="02040602050305030304" pitchFamily="18" charset="0"/>
              </a:rPr>
              <a:t>J. Phys. A: Math. </a:t>
            </a:r>
            <a:r>
              <a:rPr lang="en-GB" sz="1400" i="1" dirty="0" err="1" smtClean="0">
                <a:latin typeface="Book Antiqua" panose="02040602050305030304" pitchFamily="18" charset="0"/>
              </a:rPr>
              <a:t>Theor</a:t>
            </a:r>
            <a:r>
              <a:rPr lang="en-GB" sz="1400" i="1" dirty="0" smtClean="0">
                <a:latin typeface="Book Antiqua" panose="02040602050305030304" pitchFamily="18" charset="0"/>
              </a:rPr>
              <a:t>. </a:t>
            </a:r>
            <a:r>
              <a:rPr lang="en-GB" sz="1400" b="1" dirty="0" smtClean="0">
                <a:latin typeface="Book Antiqua" panose="02040602050305030304" pitchFamily="18" charset="0"/>
              </a:rPr>
              <a:t>45</a:t>
            </a:r>
            <a:r>
              <a:rPr lang="en-GB" sz="1400" dirty="0" smtClean="0">
                <a:latin typeface="Book Antiqua" panose="02040602050305030304" pitchFamily="18" charset="0"/>
              </a:rPr>
              <a:t>, 444016 (2012)</a:t>
            </a:r>
          </a:p>
          <a:p>
            <a:r>
              <a:rPr lang="en-GB" sz="1400" dirty="0" smtClean="0">
                <a:latin typeface="Book Antiqua" panose="02040602050305030304" pitchFamily="18" charset="0"/>
              </a:rPr>
              <a:t>...</a:t>
            </a:r>
            <a:endParaRPr lang="cs-CZ" sz="1400" dirty="0" smtClean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GB" dirty="0" smtClean="0">
                  <a:latin typeface="Trebuchet MS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 smtClean="0">
                    <a:latin typeface="Trebuchet MS" pitchFamily="34" charset="0"/>
                  </a:rPr>
                  <a:t> states</a:t>
                </a:r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blipFill rotWithShape="1">
                <a:blip r:embed="rId5"/>
                <a:stretch>
                  <a:fillRect r="-4813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10"/>
          <p:cNvCxnSpPr>
            <a:endCxn id="10" idx="4"/>
          </p:cNvCxnSpPr>
          <p:nvPr/>
        </p:nvCxnSpPr>
        <p:spPr>
          <a:xfrm flipV="1">
            <a:off x="7150111" y="4582356"/>
            <a:ext cx="0" cy="1642737"/>
          </a:xfrm>
          <a:prstGeom prst="line">
            <a:avLst/>
          </a:prstGeom>
          <a:ln w="12700">
            <a:solidFill>
              <a:srgbClr val="0000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avel\Documents\Fyzika\ESQPT 2015\Fotky\P92565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963" y="513119"/>
            <a:ext cx="7813963" cy="5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Pavel\Desktop\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1" y="850858"/>
            <a:ext cx="3143689" cy="20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31455" y="876614"/>
            <a:ext cx="1101144" cy="186014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101144" y="1062508"/>
            <a:ext cx="1023872" cy="16613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3245496" y="953037"/>
            <a:ext cx="634459" cy="173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Re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Im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3269400" y="90609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4336845" y="85085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itchFamily="34" charset="0"/>
              </a:rPr>
              <a:t>Exceptional points</a:t>
            </a:r>
            <a:endParaRPr lang="cs-CZ" sz="24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GB" dirty="0" smtClean="0">
                  <a:latin typeface="Trebuchet MS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 smtClean="0">
                    <a:latin typeface="Trebuchet MS" pitchFamily="34" charset="0"/>
                  </a:rPr>
                  <a:t> states</a:t>
                </a:r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blipFill rotWithShape="1">
                <a:blip r:embed="rId9"/>
                <a:stretch>
                  <a:fillRect r="-4813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3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Pavel\Desktop\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1" y="850858"/>
            <a:ext cx="3143689" cy="20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31455" y="876614"/>
            <a:ext cx="1101144" cy="186014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101144" y="1062508"/>
            <a:ext cx="1023872" cy="16613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3245496" y="953037"/>
            <a:ext cx="634459" cy="173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Re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Im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3269400" y="90609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4336845" y="85085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itchFamily="34" charset="0"/>
              </a:rPr>
              <a:t>Exceptional points</a:t>
            </a:r>
            <a:endParaRPr lang="cs-CZ" sz="2400" dirty="0" smtClean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𝑁</m:t>
                      </m:r>
                      <m:r>
                        <a:rPr lang="en-GB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GB" dirty="0" smtClean="0">
                  <a:latin typeface="Trebuchet MS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 smtClean="0">
                    <a:latin typeface="Trebuchet MS" pitchFamily="34" charset="0"/>
                  </a:rPr>
                  <a:t> states</a:t>
                </a:r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254" y="5578762"/>
                <a:ext cx="1141343" cy="646331"/>
              </a:xfrm>
              <a:prstGeom prst="rect">
                <a:avLst/>
              </a:prstGeom>
              <a:blipFill rotWithShape="1">
                <a:blip r:embed="rId12"/>
                <a:stretch>
                  <a:fillRect r="-4813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Skupina 1"/>
          <p:cNvGrpSpPr/>
          <p:nvPr/>
        </p:nvGrpSpPr>
        <p:grpSpPr>
          <a:xfrm>
            <a:off x="4012704" y="1320510"/>
            <a:ext cx="4638337" cy="3283686"/>
            <a:chOff x="4012704" y="1320510"/>
            <a:chExt cx="4638337" cy="3283686"/>
          </a:xfrm>
        </p:grpSpPr>
        <p:grpSp>
          <p:nvGrpSpPr>
            <p:cNvPr id="15" name="Skupina 14"/>
            <p:cNvGrpSpPr/>
            <p:nvPr/>
          </p:nvGrpSpPr>
          <p:grpSpPr>
            <a:xfrm>
              <a:off x="4012704" y="1320510"/>
              <a:ext cx="4638337" cy="2772358"/>
              <a:chOff x="1922079" y="2208727"/>
              <a:chExt cx="4638337" cy="2772358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2057298" y="2208727"/>
                <a:ext cx="4503118" cy="277235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7" name="Skupina 16"/>
              <p:cNvGrpSpPr/>
              <p:nvPr/>
            </p:nvGrpSpPr>
            <p:grpSpPr>
              <a:xfrm>
                <a:off x="1922079" y="2344163"/>
                <a:ext cx="4636554" cy="2564689"/>
                <a:chOff x="1922079" y="2344163"/>
                <a:chExt cx="4636554" cy="25646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ovéPole 18"/>
                    <p:cNvSpPr txBox="1"/>
                    <p:nvPr/>
                  </p:nvSpPr>
                  <p:spPr>
                    <a:xfrm>
                      <a:off x="1922079" y="2344163"/>
                      <a:ext cx="1200726" cy="3621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Im</m:t>
                                </m:r>
                                <m:sSubSup>
                                  <m:sSubSupPr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0,1</m:t>
                                    </m:r>
                                  </m:sub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𝐸𝑃</m:t>
                                    </m:r>
                                  </m:sup>
                                </m:sSubSup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oMath>
                        </m:oMathPara>
                      </a14:m>
                      <a:endParaRPr lang="cs-CZ" sz="1600" dirty="0" smtClean="0">
                        <a:latin typeface="Trebuchet MS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ovéPole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2079" y="2344163"/>
                      <a:ext cx="1200726" cy="36215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2545" y="2759553"/>
                  <a:ext cx="3990009" cy="2149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ovéPole 20"/>
                    <p:cNvSpPr txBox="1"/>
                    <p:nvPr/>
                  </p:nvSpPr>
                  <p:spPr>
                    <a:xfrm>
                      <a:off x="6053087" y="4538103"/>
                      <a:ext cx="50554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func>
                          </m:oMath>
                        </m:oMathPara>
                      </a14:m>
                      <a:endParaRPr lang="cs-CZ" sz="1600" dirty="0" smtClean="0">
                        <a:latin typeface="Trebuchet MS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ovéPole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53087" y="4538103"/>
                      <a:ext cx="505546" cy="338554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Obdélník 21"/>
                <p:cNvSpPr/>
                <p:nvPr/>
              </p:nvSpPr>
              <p:spPr>
                <a:xfrm rot="1565708">
                  <a:off x="3020201" y="2919676"/>
                  <a:ext cx="3251165" cy="991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" name="Obdélník 22"/>
                <p:cNvSpPr/>
                <p:nvPr/>
              </p:nvSpPr>
              <p:spPr>
                <a:xfrm>
                  <a:off x="4146881" y="2499482"/>
                  <a:ext cx="2158980" cy="991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8" name="TextovéPole 17"/>
              <p:cNvSpPr txBox="1"/>
              <p:nvPr/>
            </p:nvSpPr>
            <p:spPr>
              <a:xfrm>
                <a:off x="4110004" y="2336858"/>
                <a:ext cx="2311758" cy="58477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EPs approach real axis </a:t>
                </a:r>
                <a:r>
                  <a:rPr lang="en-GB" sz="1600" b="1" dirty="0" err="1" smtClean="0">
                    <a:latin typeface="Trebuchet MS" pitchFamily="34" charset="0"/>
                  </a:rPr>
                  <a:t>polynomially</a:t>
                </a:r>
                <a:r>
                  <a:rPr lang="en-GB" sz="1600" dirty="0" smtClean="0">
                    <a:latin typeface="Trebuchet MS" pitchFamily="34" charset="0"/>
                  </a:rPr>
                  <a:t> fast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</p:grpSp>
        <p:sp>
          <p:nvSpPr>
            <p:cNvPr id="24" name="Ovál 23"/>
            <p:cNvSpPr/>
            <p:nvPr/>
          </p:nvSpPr>
          <p:spPr>
            <a:xfrm>
              <a:off x="6688780" y="4347197"/>
              <a:ext cx="233612" cy="25699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" name="Přímá spojnice 24"/>
            <p:cNvCxnSpPr>
              <a:endCxn id="24" idx="2"/>
            </p:cNvCxnSpPr>
            <p:nvPr/>
          </p:nvCxnSpPr>
          <p:spPr>
            <a:xfrm>
              <a:off x="4147923" y="4092868"/>
              <a:ext cx="2540857" cy="38282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endCxn id="24" idx="6"/>
            </p:cNvCxnSpPr>
            <p:nvPr/>
          </p:nvCxnSpPr>
          <p:spPr>
            <a:xfrm flipH="1">
              <a:off x="6922392" y="4092868"/>
              <a:ext cx="1726866" cy="38282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6260896" y="2538286"/>
                  <a:ext cx="13956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latin typeface="Trebuchet MS" pitchFamily="34" charset="0"/>
                    </a:rPr>
                    <a:t>slope </a:t>
                  </a:r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∼−0.4</m:t>
                      </m:r>
                    </m:oMath>
                  </a14:m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896" y="2538286"/>
                  <a:ext cx="1395625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183" t="-7143" b="-1964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03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avel\Desktop\Gra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" y="849600"/>
            <a:ext cx="3143689" cy="20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131455" y="876614"/>
            <a:ext cx="1101144" cy="186014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101144" y="1062508"/>
            <a:ext cx="1023872" cy="16613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45496" y="953037"/>
            <a:ext cx="634459" cy="1738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Re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989" y="2800296"/>
                <a:ext cx="74360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Im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4200" y="1016595"/>
                <a:ext cx="756426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4336845" y="85085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Trebuchet MS" pitchFamily="34" charset="0"/>
              </a:rPr>
              <a:t>Exceptional points</a:t>
            </a:r>
            <a:endParaRPr lang="cs-CZ" sz="2400" dirty="0" smtClean="0">
              <a:latin typeface="Trebuchet MS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69400" y="90609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 smtClean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2" y="1088239"/>
                <a:ext cx="560231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3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309" y="6314938"/>
                <a:ext cx="560231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4398123" y="1250465"/>
            <a:ext cx="3007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Trebuchet MS" pitchFamily="34" charset="0"/>
              </a:rPr>
              <a:t>- only the interaction of </a:t>
            </a:r>
            <a:r>
              <a:rPr lang="en-GB" sz="1500" b="1" dirty="0" err="1" smtClean="0">
                <a:latin typeface="Trebuchet MS" pitchFamily="34" charset="0"/>
              </a:rPr>
              <a:t>neigbouring</a:t>
            </a:r>
            <a:r>
              <a:rPr lang="en-GB" sz="1500" dirty="0" smtClean="0">
                <a:latin typeface="Trebuchet MS" pitchFamily="34" charset="0"/>
              </a:rPr>
              <a:t> levels shown</a:t>
            </a:r>
            <a:endParaRPr lang="cs-CZ" sz="1500" dirty="0" smtClean="0">
              <a:latin typeface="Trebuchet MS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689025" y="4423893"/>
            <a:ext cx="6452310" cy="0"/>
          </a:xfrm>
          <a:prstGeom prst="line">
            <a:avLst/>
          </a:prstGeom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291335" y="4584888"/>
            <a:ext cx="255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Trebuchet MS" pitchFamily="34" charset="0"/>
              </a:rPr>
              <a:t>Excited-state quantum phase transition</a:t>
            </a:r>
            <a:endParaRPr lang="cs-CZ" sz="1600" b="1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70082" y="5647384"/>
            <a:ext cx="314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Book Antiqua" panose="02040602050305030304" pitchFamily="18" charset="0"/>
              </a:rPr>
              <a:t>M. </a:t>
            </a:r>
            <a:r>
              <a:rPr lang="cs-CZ" sz="1400" dirty="0" smtClean="0">
                <a:latin typeface="Book Antiqua" panose="02040602050305030304" pitchFamily="18" charset="0"/>
              </a:rPr>
              <a:t>Šindelka, L. Santos, N. </a:t>
            </a:r>
            <a:r>
              <a:rPr lang="cs-CZ" sz="1400" dirty="0" err="1" smtClean="0">
                <a:latin typeface="Book Antiqua" panose="02040602050305030304" pitchFamily="18" charset="0"/>
              </a:rPr>
              <a:t>Moiseyev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cs-CZ" sz="1400" i="1" dirty="0" err="1" smtClean="0">
                <a:latin typeface="Book Antiqua" panose="02040602050305030304" pitchFamily="18" charset="0"/>
              </a:rPr>
              <a:t>Phys</a:t>
            </a:r>
            <a:r>
              <a:rPr lang="cs-CZ" sz="1400" i="1" dirty="0" smtClean="0">
                <a:latin typeface="Book Antiqua" panose="02040602050305030304" pitchFamily="18" charset="0"/>
              </a:rPr>
              <a:t>. </a:t>
            </a:r>
            <a:r>
              <a:rPr lang="cs-CZ" sz="1400" i="1" dirty="0" err="1" smtClean="0">
                <a:latin typeface="Book Antiqua" panose="02040602050305030304" pitchFamily="18" charset="0"/>
              </a:rPr>
              <a:t>Rev</a:t>
            </a:r>
            <a:r>
              <a:rPr lang="cs-CZ" sz="1400" i="1" dirty="0" smtClean="0">
                <a:latin typeface="Book Antiqua" panose="02040602050305030304" pitchFamily="18" charset="0"/>
              </a:rPr>
              <a:t>. A </a:t>
            </a:r>
            <a:r>
              <a:rPr lang="cs-CZ" sz="1400" b="1" dirty="0" smtClean="0">
                <a:latin typeface="Book Antiqua" panose="02040602050305030304" pitchFamily="18" charset="0"/>
              </a:rPr>
              <a:t>95</a:t>
            </a:r>
            <a:r>
              <a:rPr lang="cs-CZ" sz="1400" dirty="0" smtClean="0">
                <a:latin typeface="Book Antiqua" panose="02040602050305030304" pitchFamily="18" charset="0"/>
              </a:rPr>
              <a:t>, 010103(R) (2017)</a:t>
            </a:r>
          </a:p>
        </p:txBody>
      </p:sp>
      <p:sp>
        <p:nvSpPr>
          <p:cNvPr id="21" name="Ovál 20"/>
          <p:cNvSpPr/>
          <p:nvPr/>
        </p:nvSpPr>
        <p:spPr>
          <a:xfrm>
            <a:off x="1949621" y="2594235"/>
            <a:ext cx="1115551" cy="193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006111" y="4294356"/>
            <a:ext cx="288000" cy="288000"/>
          </a:xfrm>
          <a:prstGeom prst="ellipse">
            <a:avLst/>
          </a:prstGeom>
          <a:solidFill>
            <a:srgbClr val="0000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89" y="4608843"/>
            <a:ext cx="2765803" cy="156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D:\Pavel\Desktop\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98" y="196074"/>
            <a:ext cx="2801474" cy="18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Pavel\Desktop\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5" y="1384977"/>
            <a:ext cx="5114791" cy="34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670070" y="329465"/>
            <a:ext cx="470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Specific heat analogy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79306" y="5244728"/>
            <a:ext cx="307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B4"/>
                </a:solidFill>
                <a:latin typeface="Trebuchet MS" pitchFamily="34" charset="0"/>
              </a:rPr>
              <a:t>Latent heat analogy</a:t>
            </a:r>
            <a:endParaRPr lang="cs-CZ" sz="2000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771235" y="5680354"/>
                <a:ext cx="5957455" cy="55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- approximated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𝑄</m:t>
                    </m:r>
                    <m:r>
                      <a:rPr lang="en-GB" sz="1600" b="0" i="1" smtClean="0"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𝑁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𝑰𝒎</m:t>
                        </m:r>
                        <m:r>
                          <a:rPr lang="en-GB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𝑬𝑷</m:t>
                            </m:r>
                          </m:sup>
                        </m:sSubSup>
                      </m:den>
                    </m:f>
                    <m:r>
                      <a:rPr lang="en-GB" sz="1600" b="0" i="1" smtClean="0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GB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GB" sz="16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35" y="5680354"/>
                <a:ext cx="5957455" cy="553741"/>
              </a:xfrm>
              <a:prstGeom prst="rect">
                <a:avLst/>
              </a:prstGeom>
              <a:blipFill rotWithShape="1">
                <a:blip r:embed="rId4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11"/>
          <p:cNvCxnSpPr/>
          <p:nvPr/>
        </p:nvCxnSpPr>
        <p:spPr>
          <a:xfrm>
            <a:off x="4054763" y="2260470"/>
            <a:ext cx="117301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054763" y="2882039"/>
            <a:ext cx="1173018" cy="0"/>
          </a:xfrm>
          <a:prstGeom prst="line">
            <a:avLst/>
          </a:prstGeom>
          <a:ln w="158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054052" y="2707376"/>
                <a:ext cx="1062182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𝑆𝑃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052" y="2707376"/>
                <a:ext cx="1062182" cy="3493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072524" y="2085807"/>
                <a:ext cx="1062182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𝐸𝑃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524" y="2085807"/>
                <a:ext cx="1062182" cy="349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679306" y="1141998"/>
                <a:ext cx="7354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06" y="1141998"/>
                <a:ext cx="735458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626725" y="4399530"/>
                <a:ext cx="4895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25" y="4399530"/>
                <a:ext cx="489527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ál 32"/>
          <p:cNvSpPr/>
          <p:nvPr/>
        </p:nvSpPr>
        <p:spPr>
          <a:xfrm>
            <a:off x="3351212" y="1543454"/>
            <a:ext cx="180000" cy="180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2877400" y="4080415"/>
            <a:ext cx="180000" cy="180000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391" name="Picture 7" descr="D:\Pavel\Desktop\Grap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98" y="2804784"/>
            <a:ext cx="2858541" cy="192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Přímá spojnice 38"/>
          <p:cNvCxnSpPr/>
          <p:nvPr/>
        </p:nvCxnSpPr>
        <p:spPr>
          <a:xfrm>
            <a:off x="7731266" y="3403691"/>
            <a:ext cx="450921" cy="0"/>
          </a:xfrm>
          <a:prstGeom prst="line">
            <a:avLst/>
          </a:prstGeom>
          <a:ln w="158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8099070" y="3218704"/>
                <a:ext cx="711202" cy="369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𝐸𝑃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,0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𝐴𝑙𝑙</m:t>
                          </m:r>
                        </m:sup>
                      </m:sSubSup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070" y="3218704"/>
                <a:ext cx="711202" cy="3699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6254335" y="2120602"/>
            <a:ext cx="2435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Trebuchet MS" pitchFamily="34" charset="0"/>
              </a:rPr>
              <a:t>Other EPs connected with the ground state included</a:t>
            </a:r>
          </a:p>
        </p:txBody>
      </p:sp>
      <p:sp>
        <p:nvSpPr>
          <p:cNvPr id="31" name="Ovál 30"/>
          <p:cNvSpPr/>
          <p:nvPr/>
        </p:nvSpPr>
        <p:spPr>
          <a:xfrm>
            <a:off x="8045962" y="1478324"/>
            <a:ext cx="218273" cy="4243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Volný tvar 31"/>
          <p:cNvSpPr/>
          <p:nvPr/>
        </p:nvSpPr>
        <p:spPr>
          <a:xfrm>
            <a:off x="7592289" y="1911912"/>
            <a:ext cx="1199508" cy="1229556"/>
          </a:xfrm>
          <a:custGeom>
            <a:avLst/>
            <a:gdLst>
              <a:gd name="connsiteX0" fmla="*/ 683491 w 1360701"/>
              <a:gd name="connsiteY0" fmla="*/ 0 h 1468582"/>
              <a:gd name="connsiteX1" fmla="*/ 1265381 w 1360701"/>
              <a:gd name="connsiteY1" fmla="*/ 443345 h 1468582"/>
              <a:gd name="connsiteX2" fmla="*/ 1228436 w 1360701"/>
              <a:gd name="connsiteY2" fmla="*/ 1025236 h 1468582"/>
              <a:gd name="connsiteX3" fmla="*/ 0 w 1360701"/>
              <a:gd name="connsiteY3" fmla="*/ 1468582 h 14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701" h="1468582">
                <a:moveTo>
                  <a:pt x="683491" y="0"/>
                </a:moveTo>
                <a:cubicBezTo>
                  <a:pt x="929024" y="136236"/>
                  <a:pt x="1174557" y="272472"/>
                  <a:pt x="1265381" y="443345"/>
                </a:cubicBezTo>
                <a:cubicBezTo>
                  <a:pt x="1356205" y="614218"/>
                  <a:pt x="1439333" y="854363"/>
                  <a:pt x="1228436" y="1025236"/>
                </a:cubicBezTo>
                <a:cubicBezTo>
                  <a:pt x="1017539" y="1196109"/>
                  <a:pt x="186267" y="1391612"/>
                  <a:pt x="0" y="1468582"/>
                </a:cubicBezTo>
              </a:path>
            </a:pathLst>
          </a:custGeom>
          <a:noFill/>
          <a:ln w="19050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8520114" y="1940388"/>
                <a:ext cx="6331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Re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114" y="1940388"/>
                <a:ext cx="633122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 rot="16200000">
                <a:off x="5544878" y="307504"/>
                <a:ext cx="6443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Im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44878" y="307504"/>
                <a:ext cx="644343" cy="338554"/>
              </a:xfrm>
              <a:prstGeom prst="rect">
                <a:avLst/>
              </a:prstGeom>
              <a:blipFill rotWithShape="1">
                <a:blip r:embed="rId12"/>
                <a:stretch>
                  <a:fillRect r="-5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8699436" y="4402557"/>
                <a:ext cx="4895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cs-CZ" sz="1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436" y="4402557"/>
                <a:ext cx="489527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2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kupina 30"/>
          <p:cNvGrpSpPr/>
          <p:nvPr/>
        </p:nvGrpSpPr>
        <p:grpSpPr>
          <a:xfrm>
            <a:off x="4740402" y="3553617"/>
            <a:ext cx="4260865" cy="2918191"/>
            <a:chOff x="4740402" y="3553617"/>
            <a:chExt cx="4260865" cy="291819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40" y="3578113"/>
              <a:ext cx="3529013" cy="289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6912825" y="3750282"/>
              <a:ext cx="2088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 smtClean="0">
                  <a:latin typeface="Trebuchet MS" pitchFamily="34" charset="0"/>
                </a:rPr>
                <a:t>Quartic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potential</a:t>
              </a:r>
              <a:endParaRPr lang="cs-CZ" sz="1600" dirty="0" smtClean="0">
                <a:latin typeface="Trebuchet MS" pitchFamily="34" charset="0"/>
              </a:endParaRPr>
            </a:p>
            <a:p>
              <a:pPr algn="ctr"/>
              <a:r>
                <a:rPr lang="cs-CZ" sz="1600" b="1" dirty="0" smtClean="0">
                  <a:solidFill>
                    <a:srgbClr val="0000B4"/>
                  </a:solidFill>
                  <a:latin typeface="Trebuchet MS" pitchFamily="34" charset="0"/>
                </a:rPr>
                <a:t>2</a:t>
              </a:r>
              <a:r>
                <a:rPr lang="cs-CZ" sz="1600" b="1" baseline="30000" dirty="0" smtClean="0">
                  <a:solidFill>
                    <a:srgbClr val="0000B4"/>
                  </a:solidFill>
                  <a:latin typeface="Trebuchet MS" pitchFamily="34" charset="0"/>
                </a:rPr>
                <a:t>nd</a:t>
              </a:r>
              <a:r>
                <a:rPr lang="cs-CZ" sz="1600" b="1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 smtClean="0">
                  <a:solidFill>
                    <a:srgbClr val="0000B4"/>
                  </a:solidFill>
                  <a:latin typeface="Trebuchet MS" pitchFamily="34" charset="0"/>
                </a:rPr>
                <a:t>order</a:t>
              </a:r>
              <a:r>
                <a:rPr lang="cs-CZ" sz="1600" b="1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 smtClean="0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endParaRPr lang="cs-CZ" sz="1600" b="1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pic>
          <p:nvPicPr>
            <p:cNvPr id="15" name="Picture 3" descr="D:\Pavel\Desktop\Graph.pn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892" y="3553617"/>
              <a:ext cx="1026606" cy="79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Přímá spojnice 21"/>
            <p:cNvCxnSpPr/>
            <p:nvPr/>
          </p:nvCxnSpPr>
          <p:spPr>
            <a:xfrm>
              <a:off x="6047178" y="4234873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6056413" y="4170218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6047177" y="4042669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ovéPole 36"/>
                <p:cNvSpPr txBox="1"/>
                <p:nvPr/>
              </p:nvSpPr>
              <p:spPr>
                <a:xfrm>
                  <a:off x="7791199" y="6123265"/>
                  <a:ext cx="60151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Re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7" name="TextovéPol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199" y="6123265"/>
                  <a:ext cx="601511" cy="3231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 rot="19099000">
                  <a:off x="5606812" y="4432508"/>
                  <a:ext cx="60952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Im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99000">
                  <a:off x="5606812" y="4432508"/>
                  <a:ext cx="609526" cy="3231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>
                  <a:off x="4740402" y="4436370"/>
                  <a:ext cx="56341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/>
                          </a:rPr>
                          <m:t>𝑃</m:t>
                        </m:r>
                        <m:r>
                          <a:rPr lang="en-GB" sz="1500" b="0" i="1" smtClean="0">
                            <a:latin typeface="Cambria Math"/>
                          </a:rPr>
                          <m:t>(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  <m:r>
                          <a:rPr lang="en-GB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402" y="4436370"/>
                  <a:ext cx="563418" cy="3231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087" b="-1132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154642" y="1006545"/>
                <a:ext cx="3396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𝐻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GOE</m:t>
                          </m:r>
                        </m:sub>
                      </m:sSub>
                    </m:oMath>
                  </m:oMathPara>
                </a14:m>
                <a:endParaRPr lang="cs-CZ" sz="28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42" y="1006545"/>
                <a:ext cx="339693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29863" y="5288491"/>
            <a:ext cx="36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 smtClean="0">
                <a:latin typeface="Book Antiqua" panose="02040602050305030304" pitchFamily="18" charset="0"/>
              </a:rPr>
              <a:t>M.R</a:t>
            </a:r>
            <a:r>
              <a:rPr lang="en-GB" sz="1400" dirty="0" smtClean="0">
                <a:latin typeface="Book Antiqua" panose="02040602050305030304" pitchFamily="18" charset="0"/>
              </a:rPr>
              <a:t>. </a:t>
            </a:r>
            <a:r>
              <a:rPr lang="en-GB" sz="1400" dirty="0" err="1" smtClean="0">
                <a:latin typeface="Book Antiqua" panose="02040602050305030304" pitchFamily="18" charset="0"/>
              </a:rPr>
              <a:t>Zirnbauer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err="1" smtClean="0">
                <a:latin typeface="Book Antiqua" panose="02040602050305030304" pitchFamily="18" charset="0"/>
              </a:rPr>
              <a:t>J.J.M</a:t>
            </a:r>
            <a:r>
              <a:rPr lang="en-GB" sz="1400" dirty="0" smtClean="0">
                <a:latin typeface="Book Antiqua" panose="02040602050305030304" pitchFamily="18" charset="0"/>
              </a:rPr>
              <a:t>. </a:t>
            </a:r>
            <a:r>
              <a:rPr lang="en-GB" sz="1400" dirty="0" err="1" smtClean="0">
                <a:latin typeface="Book Antiqua" panose="02040602050305030304" pitchFamily="18" charset="0"/>
              </a:rPr>
              <a:t>Verbaarschot</a:t>
            </a:r>
            <a:r>
              <a:rPr lang="en-GB" sz="1400" dirty="0" smtClean="0">
                <a:latin typeface="Book Antiqua" panose="02040602050305030304" pitchFamily="18" charset="0"/>
              </a:rPr>
              <a:t>, </a:t>
            </a:r>
            <a:r>
              <a:rPr lang="en-GB" sz="1400" dirty="0" err="1" smtClean="0">
                <a:latin typeface="Book Antiqua" panose="02040602050305030304" pitchFamily="18" charset="0"/>
              </a:rPr>
              <a:t>H.A</a:t>
            </a:r>
            <a:r>
              <a:rPr lang="en-GB" sz="1400" dirty="0" smtClean="0">
                <a:latin typeface="Book Antiqua" panose="02040602050305030304" pitchFamily="18" charset="0"/>
              </a:rPr>
              <a:t>. </a:t>
            </a:r>
            <a:r>
              <a:rPr lang="en-GB" sz="1400" dirty="0" err="1" smtClean="0">
                <a:latin typeface="Book Antiqua" panose="02040602050305030304" pitchFamily="18" charset="0"/>
              </a:rPr>
              <a:t>Weidenm</a:t>
            </a:r>
            <a:r>
              <a:rPr lang="cs-CZ" sz="1400" dirty="0" err="1" smtClean="0">
                <a:latin typeface="Book Antiqua" panose="02040602050305030304" pitchFamily="18" charset="0"/>
              </a:rPr>
              <a:t>üller</a:t>
            </a:r>
            <a:r>
              <a:rPr lang="cs-CZ" sz="1400" dirty="0" smtClean="0">
                <a:latin typeface="Book Antiqua" panose="02040602050305030304" pitchFamily="18" charset="0"/>
              </a:rPr>
              <a:t>, </a:t>
            </a:r>
            <a:r>
              <a:rPr lang="es-MX" sz="1400" i="1" dirty="0" smtClean="0">
                <a:latin typeface="Book Antiqua" panose="02040602050305030304" pitchFamily="18" charset="0"/>
              </a:rPr>
              <a:t>Nucl. Phys. </a:t>
            </a:r>
            <a:r>
              <a:rPr lang="es-MX" sz="1400" b="1" dirty="0" smtClean="0">
                <a:latin typeface="Book Antiqua" panose="02040602050305030304" pitchFamily="18" charset="0"/>
              </a:rPr>
              <a:t>A411</a:t>
            </a:r>
            <a:r>
              <a:rPr lang="es-MX" sz="1400" dirty="0" smtClean="0">
                <a:latin typeface="Book Antiqua" panose="02040602050305030304" pitchFamily="18" charset="0"/>
              </a:rPr>
              <a:t>, 161</a:t>
            </a:r>
            <a:r>
              <a:rPr lang="en-GB" sz="1400" dirty="0" smtClean="0">
                <a:latin typeface="Book Antiqua" panose="02040602050305030304" pitchFamily="18" charset="0"/>
              </a:rPr>
              <a:t> (1983)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2" y="2351420"/>
            <a:ext cx="3529013" cy="277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Pavel\Desktop\Lunch Nuclear 2013\potential4.png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9" y="1780798"/>
            <a:ext cx="1089695" cy="9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30317" y="2059708"/>
            <a:ext cx="2045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rebuchet MS" pitchFamily="34" charset="0"/>
              </a:rPr>
              <a:t>Harmonic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oscillator</a:t>
            </a:r>
            <a:endParaRPr lang="cs-CZ" sz="1600" dirty="0" smtClean="0">
              <a:latin typeface="Trebuchet MS" pitchFamily="34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662612" y="2553855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662612" y="2398262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62612" y="2235963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662612" y="2059708"/>
            <a:ext cx="9006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3347025" y="4889815"/>
                <a:ext cx="60151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00" b="0" i="0" smtClean="0">
                          <a:latin typeface="Cambria Math"/>
                        </a:rPr>
                        <m:t>Re</m:t>
                      </m:r>
                      <m:r>
                        <a:rPr lang="en-GB" sz="1500" b="0" i="1" smtClean="0">
                          <a:latin typeface="Cambria Math"/>
                        </a:rPr>
                        <m:t> </m:t>
                      </m:r>
                      <m:r>
                        <a:rPr lang="en-GB" sz="15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25" y="4889815"/>
                <a:ext cx="601511" cy="3231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 rot="19205280">
                <a:off x="1555962" y="2892486"/>
                <a:ext cx="60952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00" b="0" i="0" smtClean="0">
                          <a:latin typeface="Cambria Math"/>
                        </a:rPr>
                        <m:t>Im</m:t>
                      </m:r>
                      <m:r>
                        <a:rPr lang="en-GB" sz="1500" b="0" i="1" smtClean="0">
                          <a:latin typeface="Cambria Math"/>
                        </a:rPr>
                        <m:t> </m:t>
                      </m:r>
                      <m:r>
                        <a:rPr lang="en-GB" sz="15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05280">
                <a:off x="1555962" y="2892486"/>
                <a:ext cx="609526" cy="3231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75184" y="3208768"/>
                <a:ext cx="56341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/>
                        </a:rPr>
                        <m:t>𝑃</m:t>
                      </m:r>
                      <m:r>
                        <a:rPr lang="en-GB" sz="1500" b="0" i="1" smtClean="0">
                          <a:latin typeface="Cambria Math"/>
                        </a:rPr>
                        <m:t>(</m:t>
                      </m:r>
                      <m:r>
                        <a:rPr lang="en-GB" sz="1500" b="0" i="1" smtClean="0">
                          <a:latin typeface="Cambria Math"/>
                        </a:rPr>
                        <m:t>𝜆</m:t>
                      </m:r>
                      <m:r>
                        <a:rPr lang="en-GB" sz="1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15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84" y="3208768"/>
                <a:ext cx="563418" cy="323165"/>
              </a:xfrm>
              <a:prstGeom prst="rect">
                <a:avLst/>
              </a:prstGeom>
              <a:blipFill rotWithShape="1">
                <a:blip r:embed="rId13"/>
                <a:stretch>
                  <a:fillRect r="-1087" b="-113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Skupina 29"/>
          <p:cNvGrpSpPr/>
          <p:nvPr/>
        </p:nvGrpSpPr>
        <p:grpSpPr>
          <a:xfrm>
            <a:off x="4731166" y="769647"/>
            <a:ext cx="4291737" cy="3086535"/>
            <a:chOff x="4731166" y="769647"/>
            <a:chExt cx="4291737" cy="30865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538" y="769648"/>
              <a:ext cx="3529013" cy="286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D:\Pavel\Desktop\Lunch Nuclear 2013\pota0.png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576" y="769647"/>
              <a:ext cx="968488" cy="95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6796940" y="1003476"/>
              <a:ext cx="2225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latin typeface="Trebuchet MS" pitchFamily="34" charset="0"/>
                </a:rPr>
                <a:t>Double-</a:t>
              </a:r>
              <a:r>
                <a:rPr lang="cs-CZ" sz="1600" dirty="0" err="1" smtClean="0">
                  <a:latin typeface="Trebuchet MS" pitchFamily="34" charset="0"/>
                </a:rPr>
                <a:t>well</a:t>
              </a:r>
              <a:r>
                <a:rPr lang="cs-CZ" sz="1600" dirty="0" smtClean="0">
                  <a:latin typeface="Trebuchet MS" pitchFamily="34" charset="0"/>
                </a:rPr>
                <a:t> </a:t>
              </a:r>
              <a:r>
                <a:rPr lang="cs-CZ" sz="1600" dirty="0" err="1" smtClean="0">
                  <a:latin typeface="Trebuchet MS" pitchFamily="34" charset="0"/>
                </a:rPr>
                <a:t>potential</a:t>
              </a:r>
              <a:endParaRPr lang="cs-CZ" sz="1600" dirty="0" smtClean="0">
                <a:latin typeface="Trebuchet MS" pitchFamily="34" charset="0"/>
              </a:endParaRPr>
            </a:p>
            <a:p>
              <a:pPr algn="ctr"/>
              <a:r>
                <a:rPr lang="cs-CZ" sz="1600" b="1" dirty="0" smtClean="0">
                  <a:solidFill>
                    <a:srgbClr val="0000B4"/>
                  </a:solidFill>
                  <a:latin typeface="Trebuchet MS" pitchFamily="34" charset="0"/>
                </a:rPr>
                <a:t>1</a:t>
              </a:r>
              <a:r>
                <a:rPr lang="cs-CZ" sz="1600" b="1" baseline="30000" dirty="0" smtClean="0">
                  <a:solidFill>
                    <a:srgbClr val="0000B4"/>
                  </a:solidFill>
                  <a:latin typeface="Trebuchet MS" pitchFamily="34" charset="0"/>
                </a:rPr>
                <a:t>st</a:t>
              </a:r>
              <a:r>
                <a:rPr lang="cs-CZ" sz="1600" b="1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 smtClean="0">
                  <a:solidFill>
                    <a:srgbClr val="0000B4"/>
                  </a:solidFill>
                  <a:latin typeface="Trebuchet MS" pitchFamily="34" charset="0"/>
                </a:rPr>
                <a:t>order</a:t>
              </a:r>
              <a:r>
                <a:rPr lang="cs-CZ" sz="1600" b="1" dirty="0" smtClean="0">
                  <a:solidFill>
                    <a:srgbClr val="0000B4"/>
                  </a:solidFill>
                  <a:latin typeface="Trebuchet MS" pitchFamily="34" charset="0"/>
                </a:rPr>
                <a:t> </a:t>
              </a:r>
              <a:r>
                <a:rPr lang="cs-CZ" sz="1600" b="1" dirty="0" err="1" smtClean="0">
                  <a:solidFill>
                    <a:srgbClr val="0000B4"/>
                  </a:solidFill>
                  <a:latin typeface="Trebuchet MS" pitchFamily="34" charset="0"/>
                </a:rPr>
                <a:t>QPT</a:t>
              </a:r>
              <a:endParaRPr lang="cs-CZ" sz="1600" b="1" dirty="0" smtClean="0">
                <a:solidFill>
                  <a:srgbClr val="0000B4"/>
                </a:solidFill>
                <a:latin typeface="Trebuchet MS" pitchFamily="34" charset="0"/>
              </a:endParaRPr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6047176" y="3856182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5966331" y="1620578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5964052" y="1597487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5979427" y="1522079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5979427" y="1540551"/>
              <a:ext cx="90063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ovéPole 34"/>
                <p:cNvSpPr txBox="1"/>
                <p:nvPr/>
              </p:nvSpPr>
              <p:spPr>
                <a:xfrm>
                  <a:off x="7620025" y="3449877"/>
                  <a:ext cx="60151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Re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5" name="TextovéPol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25" y="3449877"/>
                  <a:ext cx="601511" cy="3231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ovéPole 35"/>
                <p:cNvSpPr txBox="1"/>
                <p:nvPr/>
              </p:nvSpPr>
              <p:spPr>
                <a:xfrm rot="18825283">
                  <a:off x="5560633" y="1830377"/>
                  <a:ext cx="60952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/>
                          </a:rPr>
                          <m:t>Im</m:t>
                        </m:r>
                        <m:r>
                          <a:rPr lang="en-GB" sz="1500" b="0" i="1" smtClean="0">
                            <a:latin typeface="Cambria Math"/>
                          </a:rPr>
                          <m:t> 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6" name="TextovéPol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25283">
                  <a:off x="5560633" y="1830377"/>
                  <a:ext cx="609526" cy="3231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>
                  <a:off x="4731166" y="1668794"/>
                  <a:ext cx="56341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/>
                          </a:rPr>
                          <m:t>𝑃</m:t>
                        </m:r>
                        <m:r>
                          <a:rPr lang="en-GB" sz="1500" b="0" i="1" smtClean="0">
                            <a:latin typeface="Cambria Math"/>
                          </a:rPr>
                          <m:t>(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𝜆</m:t>
                        </m:r>
                        <m:r>
                          <a:rPr lang="en-GB" sz="15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1166" y="1668794"/>
                  <a:ext cx="563418" cy="3231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1075" b="-1132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ovéPole 5"/>
          <p:cNvSpPr txBox="1"/>
          <p:nvPr/>
        </p:nvSpPr>
        <p:spPr>
          <a:xfrm>
            <a:off x="637503" y="332656"/>
            <a:ext cx="83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Random perturbation at a critical point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15253" y="6500974"/>
            <a:ext cx="241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>
                <a:latin typeface="Trebuchet MS" pitchFamily="34" charset="0"/>
              </a:rPr>
              <a:t>Preliminary</a:t>
            </a:r>
            <a:r>
              <a:rPr lang="cs-CZ" sz="1600" i="1" dirty="0" smtClean="0">
                <a:latin typeface="Trebuchet MS" pitchFamily="34" charset="0"/>
              </a:rPr>
              <a:t> </a:t>
            </a:r>
            <a:r>
              <a:rPr lang="cs-CZ" sz="1600" i="1" dirty="0" err="1" smtClean="0">
                <a:latin typeface="Trebuchet MS" pitchFamily="34" charset="0"/>
              </a:rPr>
              <a:t>results</a:t>
            </a:r>
            <a:endParaRPr lang="cs-CZ" sz="1600" i="1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320" y="442109"/>
            <a:ext cx="237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Trebuchet MS" pitchFamily="34" charset="0"/>
              </a:rPr>
              <a:t>Conclusions</a:t>
            </a:r>
            <a:endParaRPr lang="cs-CZ" sz="3200" u="sng" dirty="0" smtClean="0"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44419" y="599773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small" dirty="0" err="1" smtClean="0">
                <a:latin typeface="Trebuchet MS" pitchFamily="34" charset="0"/>
              </a:rPr>
              <a:t>Thanks</a:t>
            </a:r>
            <a:r>
              <a:rPr lang="cs-CZ" sz="3200" cap="small" dirty="0" smtClean="0">
                <a:latin typeface="Trebuchet MS" pitchFamily="34" charset="0"/>
              </a:rPr>
              <a:t> </a:t>
            </a:r>
            <a:r>
              <a:rPr lang="cs-CZ" sz="3200" cap="small" dirty="0" err="1" smtClean="0">
                <a:latin typeface="Trebuchet MS" pitchFamily="34" charset="0"/>
              </a:rPr>
              <a:t>for</a:t>
            </a:r>
            <a:r>
              <a:rPr lang="cs-CZ" sz="3200" cap="small" dirty="0" smtClean="0">
                <a:latin typeface="Trebuchet MS" pitchFamily="34" charset="0"/>
              </a:rPr>
              <a:t> </a:t>
            </a:r>
            <a:r>
              <a:rPr lang="cs-CZ" sz="3200" cap="small" dirty="0" err="1" smtClean="0">
                <a:latin typeface="Trebuchet MS" pitchFamily="34" charset="0"/>
              </a:rPr>
              <a:t>your</a:t>
            </a:r>
            <a:r>
              <a:rPr lang="cs-CZ" sz="3200" cap="small" dirty="0" smtClean="0">
                <a:latin typeface="Trebuchet MS" pitchFamily="34" charset="0"/>
              </a:rPr>
              <a:t> </a:t>
            </a:r>
            <a:r>
              <a:rPr lang="cs-CZ" sz="3200" cap="small" dirty="0" err="1" smtClean="0">
                <a:latin typeface="Trebuchet MS" pitchFamily="34" charset="0"/>
              </a:rPr>
              <a:t>attention</a:t>
            </a:r>
            <a:endParaRPr lang="cs-CZ" sz="3200" cap="small" dirty="0" smtClean="0">
              <a:latin typeface="Trebuchet MS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21" y="2391560"/>
            <a:ext cx="4237153" cy="339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6176" y="1237398"/>
            <a:ext cx="81790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Trebuchet MS" pitchFamily="34" charset="0"/>
              </a:rPr>
              <a:t>Quantum</a:t>
            </a:r>
            <a:r>
              <a:rPr lang="cs-CZ" sz="1600" dirty="0" smtClean="0">
                <a:latin typeface="Trebuchet MS" pitchFamily="34" charset="0"/>
              </a:rPr>
              <a:t> analog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Yang-Lee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zeros</a:t>
            </a:r>
            <a:r>
              <a:rPr lang="cs-CZ" sz="1600" dirty="0" smtClean="0">
                <a:latin typeface="Trebuchet MS" pitchFamily="34" charset="0"/>
              </a:rPr>
              <a:t> are </a:t>
            </a:r>
            <a:r>
              <a:rPr lang="en-GB" sz="1600" b="1" dirty="0" smtClean="0">
                <a:latin typeface="Trebuchet MS" pitchFamily="34" charset="0"/>
              </a:rPr>
              <a:t>exceptional points</a:t>
            </a:r>
            <a:r>
              <a:rPr lang="en-GB" sz="1600" dirty="0" smtClean="0">
                <a:latin typeface="Trebuchet MS" pitchFamily="34" charset="0"/>
              </a:rPr>
              <a:t> </a:t>
            </a:r>
            <a:r>
              <a:rPr lang="cs-CZ" sz="1600" dirty="0" smtClean="0">
                <a:latin typeface="Trebuchet MS" pitchFamily="34" charset="0"/>
              </a:rPr>
              <a:t>(= </a:t>
            </a:r>
            <a:r>
              <a:rPr lang="en-GB" sz="1600" dirty="0" smtClean="0">
                <a:latin typeface="Trebuchet MS" pitchFamily="34" charset="0"/>
              </a:rPr>
              <a:t>zeros of the resultant</a:t>
            </a:r>
            <a:r>
              <a:rPr lang="cs-CZ" sz="1600" dirty="0" smtClean="0">
                <a:latin typeface="Trebuchet MS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 smtClean="0">
                <a:latin typeface="Trebuchet MS" pitchFamily="34" charset="0"/>
              </a:rPr>
              <a:t>EPs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can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be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considered</a:t>
            </a:r>
            <a:r>
              <a:rPr lang="cs-CZ" sz="1600" dirty="0" smtClean="0">
                <a:latin typeface="Trebuchet MS" pitchFamily="34" charset="0"/>
              </a:rPr>
              <a:t> as </a:t>
            </a:r>
            <a:r>
              <a:rPr lang="cs-CZ" sz="1600" b="1" dirty="0" err="1" smtClean="0">
                <a:latin typeface="Trebuchet MS" pitchFamily="34" charset="0"/>
              </a:rPr>
              <a:t>charges</a:t>
            </a:r>
            <a:r>
              <a:rPr lang="cs-CZ" sz="1600" dirty="0" smtClean="0">
                <a:latin typeface="Trebuchet MS" pitchFamily="34" charset="0"/>
              </a:rPr>
              <a:t> in a plane, </a:t>
            </a:r>
            <a:r>
              <a:rPr lang="cs-CZ" sz="1600" dirty="0" err="1" smtClean="0">
                <a:latin typeface="Trebuchet MS" pitchFamily="34" charset="0"/>
              </a:rPr>
              <a:t>forming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electrostatic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potential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for</a:t>
            </a:r>
            <a:r>
              <a:rPr lang="cs-CZ" sz="1600" dirty="0" smtClean="0">
                <a:latin typeface="Trebuchet MS" pitchFamily="34" charset="0"/>
              </a:rPr>
              <a:t> a test </a:t>
            </a:r>
            <a:r>
              <a:rPr lang="cs-CZ" sz="1600" dirty="0" err="1" smtClean="0">
                <a:latin typeface="Trebuchet MS" pitchFamily="34" charset="0"/>
              </a:rPr>
              <a:t>particle</a:t>
            </a:r>
            <a:r>
              <a:rPr lang="cs-CZ" sz="1600" dirty="0" smtClean="0">
                <a:latin typeface="Trebuchet MS" pitchFamily="34" charset="0"/>
              </a:rPr>
              <a:t> on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real</a:t>
            </a:r>
            <a:r>
              <a:rPr lang="cs-CZ" sz="1600" dirty="0" smtClean="0">
                <a:latin typeface="Trebuchet MS" pitchFamily="34" charset="0"/>
              </a:rPr>
              <a:t> axis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control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parameter</a:t>
            </a:r>
            <a:r>
              <a:rPr lang="cs-CZ" sz="1600" dirty="0" smtClean="0">
                <a:latin typeface="Trebuchet MS" pitchFamily="34" charset="0"/>
              </a:rPr>
              <a:t>; </a:t>
            </a:r>
            <a:r>
              <a:rPr lang="cs-CZ" sz="1600" dirty="0" err="1" smtClean="0">
                <a:latin typeface="Trebuchet MS" pitchFamily="34" charset="0"/>
              </a:rPr>
              <a:t>This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potential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equals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energy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of</a:t>
            </a:r>
            <a:r>
              <a:rPr lang="cs-CZ" sz="1600" dirty="0" smtClean="0">
                <a:latin typeface="Trebuchet MS" pitchFamily="34" charset="0"/>
              </a:rPr>
              <a:t> Coulomb </a:t>
            </a:r>
            <a:r>
              <a:rPr lang="cs-CZ" sz="1600" dirty="0" err="1" smtClean="0">
                <a:latin typeface="Trebuchet MS" pitchFamily="34" charset="0"/>
              </a:rPr>
              <a:t>gas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built</a:t>
            </a:r>
            <a:r>
              <a:rPr lang="cs-CZ" sz="1600" dirty="0" smtClean="0">
                <a:latin typeface="Trebuchet MS" pitchFamily="34" charset="0"/>
              </a:rPr>
              <a:t> up by </a:t>
            </a:r>
            <a:r>
              <a:rPr lang="cs-CZ" sz="1600" dirty="0" err="1" smtClean="0">
                <a:latin typeface="Trebuchet MS" pitchFamily="34" charset="0"/>
              </a:rPr>
              <a:t>identical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charges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lying</a:t>
            </a:r>
            <a:r>
              <a:rPr lang="cs-CZ" sz="1600" dirty="0" smtClean="0">
                <a:latin typeface="Trebuchet MS" pitchFamily="34" charset="0"/>
              </a:rPr>
              <a:t> on </a:t>
            </a:r>
            <a:r>
              <a:rPr lang="cs-CZ" sz="1600" dirty="0" err="1" smtClean="0">
                <a:latin typeface="Trebuchet MS" pitchFamily="34" charset="0"/>
              </a:rPr>
              <a:t>real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eigenenergies</a:t>
            </a:r>
            <a:r>
              <a:rPr lang="cs-CZ" sz="1600" dirty="0" smtClean="0">
                <a:latin typeface="Trebuchet MS" pitchFamily="34" charset="0"/>
              </a:rPr>
              <a:t>.</a:t>
            </a:r>
          </a:p>
        </p:txBody>
      </p:sp>
      <p:sp>
        <p:nvSpPr>
          <p:cNvPr id="7" name="Obdélník 6"/>
          <p:cNvSpPr/>
          <p:nvPr/>
        </p:nvSpPr>
        <p:spPr>
          <a:xfrm>
            <a:off x="444320" y="2551748"/>
            <a:ext cx="484109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itchFamily="34" charset="0"/>
              </a:rPr>
              <a:t>At a 1</a:t>
            </a:r>
            <a:r>
              <a:rPr lang="cs-CZ" sz="1600" baseline="30000" dirty="0" smtClean="0">
                <a:latin typeface="Trebuchet MS" pitchFamily="34" charset="0"/>
              </a:rPr>
              <a:t>st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order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QPT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modelled</a:t>
            </a:r>
            <a:r>
              <a:rPr lang="cs-CZ" sz="1600" dirty="0" smtClean="0">
                <a:latin typeface="Trebuchet MS" pitchFamily="34" charset="0"/>
              </a:rPr>
              <a:t> by a double-</a:t>
            </a:r>
            <a:r>
              <a:rPr lang="cs-CZ" sz="1600" dirty="0" err="1" smtClean="0">
                <a:latin typeface="Trebuchet MS" pitchFamily="34" charset="0"/>
              </a:rPr>
              <a:t>well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potential</a:t>
            </a:r>
            <a:r>
              <a:rPr lang="cs-CZ" sz="1600" dirty="0" smtClean="0">
                <a:latin typeface="Trebuchet MS" pitchFamily="34" charset="0"/>
              </a:rPr>
              <a:t>, </a:t>
            </a:r>
            <a:r>
              <a:rPr lang="cs-CZ" sz="1600" dirty="0" err="1" smtClean="0">
                <a:latin typeface="Trebuchet MS" pitchFamily="34" charset="0"/>
              </a:rPr>
              <a:t>only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those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EPs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belonging</a:t>
            </a:r>
            <a:r>
              <a:rPr lang="cs-CZ" sz="1600" dirty="0">
                <a:latin typeface="Trebuchet MS" pitchFamily="34" charset="0"/>
              </a:rPr>
              <a:t> to </a:t>
            </a:r>
            <a:r>
              <a:rPr lang="cs-CZ" sz="1600" dirty="0" err="1">
                <a:latin typeface="Trebuchet MS" pitchFamily="34" charset="0"/>
              </a:rPr>
              <a:t>neighbouring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pairs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of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levels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give</a:t>
            </a:r>
            <a:r>
              <a:rPr lang="cs-CZ" sz="1600" dirty="0">
                <a:latin typeface="Trebuchet MS" pitchFamily="34" charset="0"/>
              </a:rPr>
              <a:t> a </a:t>
            </a:r>
            <a:r>
              <a:rPr lang="cs-CZ" sz="1600" dirty="0" err="1">
                <a:latin typeface="Trebuchet MS" pitchFamily="34" charset="0"/>
              </a:rPr>
              <a:t>significant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contribution</a:t>
            </a:r>
            <a:r>
              <a:rPr lang="cs-CZ" sz="1600" dirty="0">
                <a:latin typeface="Trebuchet MS" pitchFamily="34" charset="0"/>
              </a:rPr>
              <a:t> to </a:t>
            </a:r>
            <a:r>
              <a:rPr lang="cs-CZ" sz="1600" dirty="0" err="1">
                <a:latin typeface="Trebuchet MS" pitchFamily="34" charset="0"/>
              </a:rPr>
              <a:t>the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potential</a:t>
            </a:r>
            <a:r>
              <a:rPr lang="cs-CZ" sz="1600" dirty="0" smtClean="0">
                <a:latin typeface="Trebuchet MS" pitchFamily="34" charset="0"/>
              </a:rPr>
              <a:t> (and </a:t>
            </a:r>
            <a:r>
              <a:rPr lang="cs-CZ" sz="1600" dirty="0" err="1" smtClean="0">
                <a:latin typeface="Trebuchet MS" pitchFamily="34" charset="0"/>
              </a:rPr>
              <a:t>derived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quantities</a:t>
            </a:r>
            <a:r>
              <a:rPr lang="cs-CZ" sz="1600" dirty="0" smtClean="0">
                <a:latin typeface="Trebuchet MS" pitchFamily="34" charset="0"/>
              </a:rPr>
              <a:t>). </a:t>
            </a:r>
            <a:r>
              <a:rPr lang="cs-CZ" sz="1600" dirty="0" err="1" smtClean="0">
                <a:latin typeface="Trebuchet MS" pitchFamily="34" charset="0"/>
              </a:rPr>
              <a:t>EPs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approaches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real</a:t>
            </a:r>
            <a:r>
              <a:rPr lang="cs-CZ" sz="1600" dirty="0" smtClean="0">
                <a:latin typeface="Trebuchet MS" pitchFamily="34" charset="0"/>
              </a:rPr>
              <a:t> axis </a:t>
            </a:r>
            <a:r>
              <a:rPr lang="cs-CZ" sz="1600" dirty="0" err="1" smtClean="0">
                <a:latin typeface="Trebuchet MS" pitchFamily="34" charset="0"/>
              </a:rPr>
              <a:t>exponentially</a:t>
            </a:r>
            <a:r>
              <a:rPr lang="cs-CZ" sz="1600" dirty="0" smtClean="0">
                <a:latin typeface="Trebuchet MS" pitchFamily="34" charset="0"/>
              </a:rPr>
              <a:t> fast in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infinite-size</a:t>
            </a:r>
            <a:r>
              <a:rPr lang="cs-CZ" sz="1600" dirty="0" smtClean="0">
                <a:latin typeface="Trebuchet MS" pitchFamily="34" charset="0"/>
              </a:rPr>
              <a:t> limit.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Trebuchet MS" pitchFamily="34" charset="0"/>
              </a:rPr>
              <a:t>In a 2</a:t>
            </a:r>
            <a:r>
              <a:rPr lang="cs-CZ" sz="1600" baseline="30000" dirty="0" smtClean="0">
                <a:latin typeface="Trebuchet MS" pitchFamily="34" charset="0"/>
              </a:rPr>
              <a:t>nd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order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QPT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modelled</a:t>
            </a:r>
            <a:r>
              <a:rPr lang="cs-CZ" sz="1600" dirty="0" smtClean="0">
                <a:latin typeface="Trebuchet MS" pitchFamily="34" charset="0"/>
              </a:rPr>
              <a:t> by a </a:t>
            </a:r>
            <a:r>
              <a:rPr lang="cs-CZ" sz="1600" dirty="0" err="1" smtClean="0">
                <a:latin typeface="Trebuchet MS" pitchFamily="34" charset="0"/>
              </a:rPr>
              <a:t>quartic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oscillator</a:t>
            </a:r>
            <a:r>
              <a:rPr lang="cs-CZ" sz="1600" dirty="0" smtClean="0">
                <a:latin typeface="Trebuchet MS" pitchFamily="34" charset="0"/>
              </a:rPr>
              <a:t>, </a:t>
            </a:r>
            <a:r>
              <a:rPr lang="cs-CZ" sz="1600" dirty="0" err="1" smtClean="0">
                <a:latin typeface="Trebuchet MS" pitchFamily="34" charset="0"/>
              </a:rPr>
              <a:t>EPs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approaches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real</a:t>
            </a:r>
            <a:r>
              <a:rPr lang="cs-CZ" sz="1600" dirty="0" smtClean="0">
                <a:latin typeface="Trebuchet MS" pitchFamily="34" charset="0"/>
              </a:rPr>
              <a:t> axis </a:t>
            </a:r>
            <a:r>
              <a:rPr lang="cs-CZ" sz="1600" dirty="0" err="1" smtClean="0">
                <a:latin typeface="Trebuchet MS" pitchFamily="34" charset="0"/>
              </a:rPr>
              <a:t>polynomially</a:t>
            </a:r>
            <a:r>
              <a:rPr lang="cs-CZ" sz="1600" dirty="0" smtClean="0">
                <a:latin typeface="Trebuchet MS" pitchFamily="34" charset="0"/>
              </a:rPr>
              <a:t> fast in </a:t>
            </a:r>
            <a:r>
              <a:rPr lang="cs-CZ" sz="1600" dirty="0" err="1" smtClean="0">
                <a:latin typeface="Trebuchet MS" pitchFamily="34" charset="0"/>
              </a:rPr>
              <a:t>the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sz="1600" dirty="0" err="1" smtClean="0">
                <a:latin typeface="Trebuchet MS" pitchFamily="34" charset="0"/>
              </a:rPr>
              <a:t>infinite-size</a:t>
            </a:r>
            <a:r>
              <a:rPr lang="cs-CZ" sz="1600" dirty="0" smtClean="0">
                <a:latin typeface="Trebuchet MS" pitchFamily="34" charset="0"/>
              </a:rPr>
              <a:t> limit.</a:t>
            </a:r>
            <a:endParaRPr lang="cs-CZ" sz="1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886679" y="2438532"/>
                <a:ext cx="7675425" cy="250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GB" sz="2600" dirty="0" smtClean="0">
                    <a:solidFill>
                      <a:srgbClr val="0000B4"/>
                    </a:solidFill>
                    <a:latin typeface="Trebuchet MS" pitchFamily="34" charset="0"/>
                  </a:rPr>
                  <a:t>Quantum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0000B4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GB" sz="2600" dirty="0" smtClean="0">
                    <a:solidFill>
                      <a:srgbClr val="0000B4"/>
                    </a:solidFill>
                    <a:latin typeface="Trebuchet MS" pitchFamily="34" charset="0"/>
                  </a:rPr>
                  <a:t> Thermal phase transitions</a:t>
                </a:r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GB" sz="2600" dirty="0" smtClean="0">
                    <a:solidFill>
                      <a:srgbClr val="0000B4"/>
                    </a:solidFill>
                    <a:latin typeface="Trebuchet MS" pitchFamily="34" charset="0"/>
                  </a:rPr>
                  <a:t>Exceptional points as charges in a plane</a:t>
                </a:r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GB" sz="2600" dirty="0" err="1" smtClean="0">
                    <a:solidFill>
                      <a:srgbClr val="C00000"/>
                    </a:solidFill>
                    <a:latin typeface="Trebuchet MS" pitchFamily="34" charset="0"/>
                  </a:rPr>
                  <a:t>Lipkin</a:t>
                </a:r>
                <a:r>
                  <a:rPr lang="en-GB" sz="2600" dirty="0" smtClean="0">
                    <a:solidFill>
                      <a:srgbClr val="C00000"/>
                    </a:solidFill>
                    <a:latin typeface="Trebuchet MS" pitchFamily="34" charset="0"/>
                  </a:rPr>
                  <a:t> model (1</a:t>
                </a:r>
                <a:r>
                  <a:rPr lang="en-GB" sz="2600" baseline="30000" dirty="0" smtClean="0">
                    <a:solidFill>
                      <a:srgbClr val="C00000"/>
                    </a:solidFill>
                    <a:latin typeface="Trebuchet MS" pitchFamily="34" charset="0"/>
                  </a:rPr>
                  <a:t>st</a:t>
                </a:r>
                <a:r>
                  <a:rPr lang="en-GB" sz="2600" dirty="0" smtClean="0">
                    <a:solidFill>
                      <a:srgbClr val="C00000"/>
                    </a:solidFill>
                    <a:latin typeface="Trebuchet MS" pitchFamily="34" charset="0"/>
                  </a:rPr>
                  <a:t> and 2</a:t>
                </a:r>
                <a:r>
                  <a:rPr lang="en-GB" sz="2600" baseline="30000" dirty="0" smtClean="0">
                    <a:solidFill>
                      <a:srgbClr val="C00000"/>
                    </a:solidFill>
                    <a:latin typeface="Trebuchet MS" pitchFamily="34" charset="0"/>
                  </a:rPr>
                  <a:t>nd</a:t>
                </a:r>
                <a:r>
                  <a:rPr lang="en-GB" sz="2600" dirty="0" smtClean="0">
                    <a:solidFill>
                      <a:srgbClr val="C00000"/>
                    </a:solidFill>
                    <a:latin typeface="Trebuchet MS" pitchFamily="34" charset="0"/>
                  </a:rPr>
                  <a:t> order </a:t>
                </a:r>
                <a:r>
                  <a:rPr lang="en-GB" sz="2600" dirty="0" err="1" smtClean="0">
                    <a:solidFill>
                      <a:srgbClr val="C00000"/>
                    </a:solidFill>
                    <a:latin typeface="Trebuchet MS" pitchFamily="34" charset="0"/>
                  </a:rPr>
                  <a:t>QPT</a:t>
                </a:r>
                <a:r>
                  <a:rPr lang="en-GB" sz="2600" dirty="0" smtClean="0">
                    <a:solidFill>
                      <a:srgbClr val="C00000"/>
                    </a:solidFill>
                    <a:latin typeface="Trebuchet MS" pitchFamily="34" charset="0"/>
                  </a:rPr>
                  <a:t>)</a:t>
                </a:r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GB" sz="2600" dirty="0" smtClean="0">
                    <a:solidFill>
                      <a:srgbClr val="C00000"/>
                    </a:solidFill>
                    <a:latin typeface="Trebuchet MS" pitchFamily="34" charset="0"/>
                  </a:rPr>
                  <a:t>Random perturbation of a critical Hamiltonian</a:t>
                </a:r>
              </a:p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GB" sz="2600" dirty="0" smtClean="0">
                    <a:latin typeface="Trebuchet MS" pitchFamily="34" charset="0"/>
                  </a:rPr>
                  <a:t>Summary</a:t>
                </a:r>
                <a:endParaRPr lang="cs-CZ" sz="2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79" y="2438532"/>
                <a:ext cx="7675425" cy="2503249"/>
              </a:xfrm>
              <a:prstGeom prst="rect">
                <a:avLst/>
              </a:prstGeom>
              <a:blipFill rotWithShape="1">
                <a:blip r:embed="rId2"/>
                <a:stretch>
                  <a:fillRect l="-1190" t="-2190" b="-48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3740719" y="720442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Trebuchet MS" pitchFamily="34" charset="0"/>
              </a:rPr>
              <a:t>Outline</a:t>
            </a:r>
            <a:endParaRPr lang="cs-CZ" sz="3200" u="sng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10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bdélník 132"/>
          <p:cNvSpPr/>
          <p:nvPr/>
        </p:nvSpPr>
        <p:spPr>
          <a:xfrm>
            <a:off x="755576" y="231060"/>
            <a:ext cx="5846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Quantum phase transition</a:t>
            </a:r>
            <a:r>
              <a:rPr lang="en-GB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(</a:t>
            </a:r>
            <a:r>
              <a:rPr lang="en-GB" sz="24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QPT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9" name="Skupina 108"/>
          <p:cNvGrpSpPr/>
          <p:nvPr/>
        </p:nvGrpSpPr>
        <p:grpSpPr>
          <a:xfrm>
            <a:off x="690278" y="2231116"/>
            <a:ext cx="8204345" cy="1058682"/>
            <a:chOff x="624992" y="836118"/>
            <a:chExt cx="6389832" cy="1162817"/>
          </a:xfrm>
        </p:grpSpPr>
        <p:sp>
          <p:nvSpPr>
            <p:cNvPr id="189" name="Obdélník 188"/>
            <p:cNvSpPr/>
            <p:nvPr/>
          </p:nvSpPr>
          <p:spPr>
            <a:xfrm>
              <a:off x="624992" y="836118"/>
              <a:ext cx="6389832" cy="116281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ovéPole 133"/>
                <p:cNvSpPr txBox="1"/>
                <p:nvPr/>
              </p:nvSpPr>
              <p:spPr>
                <a:xfrm>
                  <a:off x="624992" y="908947"/>
                  <a:ext cx="6389832" cy="99386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GB" sz="2400" i="1" dirty="0" err="1" smtClean="0">
                      <a:latin typeface="Trebuchet MS" pitchFamily="34" charset="0"/>
                    </a:rPr>
                    <a:t>QPT</a:t>
                  </a:r>
                  <a:r>
                    <a:rPr lang="en-GB" sz="2400" i="1" dirty="0" smtClean="0">
                      <a:latin typeface="Trebuchet MS" pitchFamily="34" charset="0"/>
                    </a:rPr>
                    <a:t>: nonanalytic </a:t>
                  </a:r>
                  <a:r>
                    <a:rPr lang="en-GB" sz="2400" dirty="0" smtClean="0">
                      <a:latin typeface="Trebuchet MS" pitchFamily="34" charset="0"/>
                    </a:rPr>
                    <a:t>change</a:t>
                  </a:r>
                  <a:r>
                    <a:rPr lang="en-US" sz="2400" dirty="0" smtClean="0">
                      <a:latin typeface="Trebuchet MS" pitchFamily="34" charset="0"/>
                    </a:rPr>
                    <a:t> of the </a:t>
                  </a:r>
                  <a:r>
                    <a:rPr lang="en-GB" sz="2400" dirty="0" smtClean="0">
                      <a:solidFill>
                        <a:schemeClr val="tx1"/>
                      </a:solidFill>
                      <a:latin typeface="Trebuchet MS" pitchFamily="34" charset="0"/>
                    </a:rPr>
                    <a:t>ground state</a:t>
                  </a:r>
                  <a:r>
                    <a:rPr lang="cs-CZ" sz="2400" dirty="0" smtClean="0">
                      <a:solidFill>
                        <a:schemeClr val="tx1"/>
                      </a:solidFill>
                      <a:latin typeface="Trebuchet MS" pitchFamily="34" charset="0"/>
                    </a:rPr>
                    <a:t> </a:t>
                  </a:r>
                  <a:r>
                    <a:rPr lang="en-GB" sz="2400" dirty="0" smtClean="0">
                      <a:solidFill>
                        <a:schemeClr val="tx1"/>
                      </a:solidFill>
                      <a:latin typeface="Trebuchet MS" pitchFamily="34" charset="0"/>
                    </a:rPr>
                    <a:t>energy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400" b="1" dirty="0" smtClean="0">
                      <a:solidFill>
                        <a:schemeClr val="tx1"/>
                      </a:solidFill>
                      <a:latin typeface="Trebuchet MS" pitchFamily="34" charset="0"/>
                    </a:rPr>
                    <a:t> </a:t>
                  </a:r>
                  <a:r>
                    <a:rPr lang="en-GB" sz="2400" dirty="0" smtClean="0">
                      <a:latin typeface="Trebuchet MS" pitchFamily="34" charset="0"/>
                    </a:rPr>
                    <a:t>under a continuous change of a control parameter.</a:t>
                  </a:r>
                  <a:endParaRPr lang="cs-CZ" sz="24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ovéPole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92" y="908947"/>
                  <a:ext cx="6389832" cy="9938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69" t="-4730" b="-1148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Skupina 107"/>
          <p:cNvGrpSpPr/>
          <p:nvPr/>
        </p:nvGrpSpPr>
        <p:grpSpPr>
          <a:xfrm>
            <a:off x="801110" y="4003189"/>
            <a:ext cx="4907216" cy="625287"/>
            <a:chOff x="670985" y="1436527"/>
            <a:chExt cx="4907216" cy="625287"/>
          </a:xfrm>
        </p:grpSpPr>
        <p:sp>
          <p:nvSpPr>
            <p:cNvPr id="104" name="TextovéPole 103"/>
            <p:cNvSpPr txBox="1"/>
            <p:nvPr/>
          </p:nvSpPr>
          <p:spPr>
            <a:xfrm>
              <a:off x="670985" y="1436527"/>
              <a:ext cx="1452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00B4"/>
                  </a:solidFill>
                  <a:latin typeface="Trebuchet MS" pitchFamily="34" charset="0"/>
                </a:rPr>
                <a:t>Assumptions</a:t>
              </a:r>
              <a:r>
                <a:rPr lang="cs-CZ" sz="1600" dirty="0" smtClean="0">
                  <a:solidFill>
                    <a:srgbClr val="0000B4"/>
                  </a:solidFill>
                  <a:latin typeface="Trebuchet MS" pitchFamily="34" charset="0"/>
                </a:rPr>
                <a:t>:</a:t>
              </a:r>
            </a:p>
          </p:txBody>
        </p:sp>
        <p:sp>
          <p:nvSpPr>
            <p:cNvPr id="105" name="Obdélník 104"/>
            <p:cNvSpPr/>
            <p:nvPr/>
          </p:nvSpPr>
          <p:spPr>
            <a:xfrm>
              <a:off x="2033825" y="1438566"/>
              <a:ext cx="3544376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GB" sz="1600" b="1" dirty="0" smtClean="0">
                  <a:latin typeface="Trebuchet MS" pitchFamily="34" charset="0"/>
                </a:rPr>
                <a:t>Zero thermodynamic temperature</a:t>
              </a:r>
              <a:endParaRPr lang="cs-CZ" sz="1600" b="1" dirty="0">
                <a:latin typeface="Trebuchet MS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600" dirty="0" smtClean="0">
                  <a:latin typeface="Trebuchet MS" pitchFamily="34" charset="0"/>
                </a:rPr>
                <a:t>Infinite size of the system</a:t>
              </a:r>
              <a:endParaRPr lang="cs-CZ" sz="1600" dirty="0">
                <a:latin typeface="Trebuchet MS" pitchFamily="34" charset="0"/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2127007" y="5353898"/>
            <a:ext cx="53479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500" dirty="0" smtClean="0">
                <a:latin typeface="Book Antiqua" panose="02040602050305030304" pitchFamily="18" charset="0"/>
              </a:rPr>
              <a:t>M. </a:t>
            </a:r>
            <a:r>
              <a:rPr lang="en-GB" sz="1500" dirty="0" err="1" smtClean="0">
                <a:latin typeface="Book Antiqua" panose="02040602050305030304" pitchFamily="18" charset="0"/>
              </a:rPr>
              <a:t>Vojta</a:t>
            </a:r>
            <a:r>
              <a:rPr lang="en-GB" sz="1500" dirty="0" smtClean="0">
                <a:latin typeface="Book Antiqua" panose="02040602050305030304" pitchFamily="18" charset="0"/>
              </a:rPr>
              <a:t>, </a:t>
            </a:r>
            <a:r>
              <a:rPr lang="en-GB" sz="1500" i="1" dirty="0" smtClean="0">
                <a:latin typeface="Book Antiqua" panose="02040602050305030304" pitchFamily="18" charset="0"/>
              </a:rPr>
              <a:t>Rep. </a:t>
            </a:r>
            <a:r>
              <a:rPr lang="en-GB" sz="1500" i="1" dirty="0" err="1" smtClean="0">
                <a:latin typeface="Book Antiqua" panose="02040602050305030304" pitchFamily="18" charset="0"/>
              </a:rPr>
              <a:t>Prog</a:t>
            </a:r>
            <a:r>
              <a:rPr lang="en-GB" sz="1500" i="1" dirty="0" smtClean="0">
                <a:latin typeface="Book Antiqua" panose="02040602050305030304" pitchFamily="18" charset="0"/>
              </a:rPr>
              <a:t>. Phys.</a:t>
            </a:r>
            <a:r>
              <a:rPr lang="en-GB" sz="1500" dirty="0" smtClean="0">
                <a:latin typeface="Book Antiqua" panose="02040602050305030304" pitchFamily="18" charset="0"/>
              </a:rPr>
              <a:t> </a:t>
            </a:r>
            <a:r>
              <a:rPr lang="en-GB" sz="1500" b="1" dirty="0" smtClean="0">
                <a:latin typeface="Book Antiqua" panose="02040602050305030304" pitchFamily="18" charset="0"/>
              </a:rPr>
              <a:t>66</a:t>
            </a:r>
            <a:r>
              <a:rPr lang="en-GB" sz="1500" dirty="0" smtClean="0">
                <a:latin typeface="Book Antiqua" panose="02040602050305030304" pitchFamily="18" charset="0"/>
              </a:rPr>
              <a:t>, 2069 (2003)</a:t>
            </a:r>
          </a:p>
          <a:p>
            <a:pPr>
              <a:spcAft>
                <a:spcPts val="300"/>
              </a:spcAft>
            </a:pPr>
            <a:r>
              <a:rPr lang="en-GB" sz="1500" dirty="0" smtClean="0">
                <a:latin typeface="Book Antiqua" panose="02040602050305030304" pitchFamily="18" charset="0"/>
              </a:rPr>
              <a:t>S. </a:t>
            </a:r>
            <a:r>
              <a:rPr lang="en-GB" sz="1500" dirty="0" err="1" smtClean="0">
                <a:latin typeface="Book Antiqua" panose="02040602050305030304" pitchFamily="18" charset="0"/>
              </a:rPr>
              <a:t>Sachdev</a:t>
            </a:r>
            <a:r>
              <a:rPr lang="en-GB" sz="1500" dirty="0" smtClean="0">
                <a:latin typeface="Book Antiqua" panose="02040602050305030304" pitchFamily="18" charset="0"/>
              </a:rPr>
              <a:t>, Quantum Phase Transitions (2011)</a:t>
            </a:r>
          </a:p>
          <a:p>
            <a:pPr>
              <a:spcAft>
                <a:spcPts val="300"/>
              </a:spcAft>
            </a:pPr>
            <a:r>
              <a:rPr lang="en-GB" sz="1500" dirty="0" err="1" smtClean="0">
                <a:latin typeface="Book Antiqua" panose="02040602050305030304" pitchFamily="18" charset="0"/>
              </a:rPr>
              <a:t>L.D</a:t>
            </a:r>
            <a:r>
              <a:rPr lang="en-GB" sz="1500" dirty="0" smtClean="0">
                <a:latin typeface="Book Antiqua" panose="02040602050305030304" pitchFamily="18" charset="0"/>
              </a:rPr>
              <a:t>. </a:t>
            </a:r>
            <a:r>
              <a:rPr lang="en-GB" sz="1500" dirty="0" err="1" smtClean="0">
                <a:latin typeface="Book Antiqua" panose="02040602050305030304" pitchFamily="18" charset="0"/>
              </a:rPr>
              <a:t>Carr</a:t>
            </a:r>
            <a:r>
              <a:rPr lang="en-GB" sz="1500" dirty="0" smtClean="0">
                <a:latin typeface="Book Antiqua" panose="02040602050305030304" pitchFamily="18" charset="0"/>
              </a:rPr>
              <a:t>, Understanding Quantum Phase Transitions (2011)</a:t>
            </a:r>
            <a:endParaRPr lang="cs-CZ" sz="1500" dirty="0" smtClean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6009721" y="4054478"/>
                <a:ext cx="2728066" cy="56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latin typeface="Trebuchet MS" pitchFamily="34" charset="0"/>
                  </a:rPr>
                  <a:t>thermal fluctuations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GB" sz="14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GB" sz="1400" b="0" dirty="0" smtClean="0">
                  <a:latin typeface="Trebuchet MS" pitchFamily="34" charset="0"/>
                  <a:ea typeface="Cambria Math"/>
                </a:endParaRP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latin typeface="Trebuchet MS" pitchFamily="34" charset="0"/>
                  </a:rPr>
                  <a:t>quantum fluctuations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GB" sz="1400" b="0" i="1" smtClean="0">
                        <a:latin typeface="Cambria Math"/>
                        <a:ea typeface="Cambria Math"/>
                      </a:rPr>
                      <m:t> ℏ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721" y="4054478"/>
                <a:ext cx="2728066" cy="561692"/>
              </a:xfrm>
              <a:prstGeom prst="rect">
                <a:avLst/>
              </a:prstGeom>
              <a:blipFill rotWithShape="1">
                <a:blip r:embed="rId4"/>
                <a:stretch>
                  <a:fillRect l="-447" t="-2174" b="-97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629235" y="1166967"/>
                <a:ext cx="290965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cs-CZ" sz="2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35" y="1166967"/>
                <a:ext cx="2909655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375527" y="1213129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27" y="1213129"/>
                <a:ext cx="226607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01111" y="5326190"/>
            <a:ext cx="136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B4"/>
                </a:solidFill>
                <a:latin typeface="Trebuchet MS" pitchFamily="34" charset="0"/>
              </a:rPr>
              <a:t>Literature:</a:t>
            </a:r>
            <a:endParaRPr lang="cs-CZ" sz="1600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24491" y="4240870"/>
            <a:ext cx="4162131" cy="1053577"/>
            <a:chOff x="773863" y="5035166"/>
            <a:chExt cx="4162131" cy="1053577"/>
          </a:xfrm>
        </p:grpSpPr>
        <p:pic>
          <p:nvPicPr>
            <p:cNvPr id="151" name="Picture 11" descr="D:\Pavel\Desktop\Lunch Nuclear 2013\potam1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375" y="509888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7" descr="D:\Pavel\Desktop\Lunch Nuclear 2013\potam2.pn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886" y="512277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9" descr="D:\Pavel\Desktop\Lunch Nuclear 2013\pota1.png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960" y="5099556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D:\Pavel\Desktop\Lunch Nuclear 2013\pota0.png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884" y="5035166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" name="Přímá spojnice se šipkou 162"/>
            <p:cNvCxnSpPr/>
            <p:nvPr/>
          </p:nvCxnSpPr>
          <p:spPr>
            <a:xfrm>
              <a:off x="1533126" y="5903688"/>
              <a:ext cx="317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Přímá spojnice se šipkou 163"/>
            <p:cNvCxnSpPr/>
            <p:nvPr/>
          </p:nvCxnSpPr>
          <p:spPr>
            <a:xfrm flipV="1">
              <a:off x="1378301" y="5307348"/>
              <a:ext cx="0" cy="418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468" y="5948725"/>
              <a:ext cx="85725" cy="1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0" descr="D:\Pavel\Desktop\Lunch Nuclear 2013\pota2.png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994" y="5156592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Ovál 151"/>
            <p:cNvSpPr/>
            <p:nvPr/>
          </p:nvSpPr>
          <p:spPr>
            <a:xfrm>
              <a:off x="2451911" y="57155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Ovál 154"/>
            <p:cNvSpPr/>
            <p:nvPr/>
          </p:nvSpPr>
          <p:spPr>
            <a:xfrm>
              <a:off x="1742387" y="575204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Ovál 157"/>
            <p:cNvSpPr/>
            <p:nvPr/>
          </p:nvSpPr>
          <p:spPr>
            <a:xfrm>
              <a:off x="3745364" y="572498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1" name="Ovál 160"/>
            <p:cNvSpPr/>
            <p:nvPr/>
          </p:nvSpPr>
          <p:spPr>
            <a:xfrm>
              <a:off x="2983830" y="566501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2" name="Ovál 161"/>
            <p:cNvSpPr/>
            <p:nvPr/>
          </p:nvSpPr>
          <p:spPr>
            <a:xfrm>
              <a:off x="3220608" y="566408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9" name="Ovál 168"/>
            <p:cNvSpPr/>
            <p:nvPr/>
          </p:nvSpPr>
          <p:spPr>
            <a:xfrm>
              <a:off x="4489084" y="578431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773863" y="5363660"/>
                  <a:ext cx="6687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GB" sz="1600" b="0" i="1" smtClean="0">
                            <a:latin typeface="Cambria Math"/>
                          </a:rPr>
                          <m:t>(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𝑞</m:t>
                        </m:r>
                        <m:r>
                          <a:rPr lang="en-GB" sz="1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863" y="5363660"/>
                  <a:ext cx="668709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10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bdélník 132"/>
          <p:cNvSpPr/>
          <p:nvPr/>
        </p:nvSpPr>
        <p:spPr>
          <a:xfrm>
            <a:off x="755576" y="231060"/>
            <a:ext cx="5846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Quantum phase transition</a:t>
            </a:r>
            <a:r>
              <a:rPr lang="en-GB" sz="32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 smtClean="0">
                <a:solidFill>
                  <a:srgbClr val="0000B4"/>
                </a:solidFill>
                <a:latin typeface="Trebuchet MS" panose="020B0603020202020204" pitchFamily="34" charset="0"/>
              </a:rPr>
              <a:t>(</a:t>
            </a:r>
            <a:r>
              <a:rPr lang="en-GB" sz="2400" dirty="0" err="1" smtClean="0">
                <a:solidFill>
                  <a:srgbClr val="0000B4"/>
                </a:solidFill>
                <a:latin typeface="Trebuchet MS" panose="020B0603020202020204" pitchFamily="34" charset="0"/>
              </a:rPr>
              <a:t>QPT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29" y="1788682"/>
            <a:ext cx="3708958" cy="232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Přímá spojnice se šipkou 70"/>
          <p:cNvCxnSpPr/>
          <p:nvPr/>
        </p:nvCxnSpPr>
        <p:spPr>
          <a:xfrm flipV="1">
            <a:off x="925417" y="2096087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566438" y="2762167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Trebuchet MS" pitchFamily="34" charset="0"/>
              </a:rPr>
              <a:t>E</a:t>
            </a:r>
            <a:endParaRPr lang="cs-CZ" sz="2000" i="1" dirty="0" smtClean="0">
              <a:latin typeface="Trebuchet MS" pitchFamily="34" charset="0"/>
            </a:endParaRPr>
          </a:p>
        </p:txBody>
      </p:sp>
      <p:cxnSp>
        <p:nvCxnSpPr>
          <p:cNvPr id="74" name="Přímá spojnice 73"/>
          <p:cNvCxnSpPr/>
          <p:nvPr/>
        </p:nvCxnSpPr>
        <p:spPr>
          <a:xfrm flipH="1">
            <a:off x="2360477" y="3230303"/>
            <a:ext cx="508795" cy="6445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2878508" y="3230303"/>
            <a:ext cx="500085" cy="65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/>
          <p:cNvSpPr/>
          <p:nvPr/>
        </p:nvSpPr>
        <p:spPr>
          <a:xfrm>
            <a:off x="2824508" y="318916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5093624" y="1760913"/>
            <a:ext cx="3537069" cy="2338781"/>
            <a:chOff x="5202154" y="2459268"/>
            <a:chExt cx="3537069" cy="2338781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1742" b="2075"/>
            <a:stretch/>
          </p:blipFill>
          <p:spPr bwMode="auto">
            <a:xfrm>
              <a:off x="5202154" y="2459268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Obdélník 80"/>
            <p:cNvSpPr/>
            <p:nvPr/>
          </p:nvSpPr>
          <p:spPr>
            <a:xfrm>
              <a:off x="7097198" y="3687534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délník 81"/>
            <p:cNvSpPr/>
            <p:nvPr/>
          </p:nvSpPr>
          <p:spPr>
            <a:xfrm>
              <a:off x="5852222" y="4354258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Obdélník 82"/>
            <p:cNvSpPr/>
            <p:nvPr/>
          </p:nvSpPr>
          <p:spPr>
            <a:xfrm>
              <a:off x="6862159" y="3890789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Volný tvar 83"/>
            <p:cNvSpPr/>
            <p:nvPr/>
          </p:nvSpPr>
          <p:spPr>
            <a:xfrm>
              <a:off x="6002495" y="3588766"/>
              <a:ext cx="2485623" cy="585989"/>
            </a:xfrm>
            <a:custGeom>
              <a:avLst/>
              <a:gdLst>
                <a:gd name="connsiteX0" fmla="*/ 0 w 2485623"/>
                <a:gd name="connsiteY0" fmla="*/ 585989 h 585989"/>
                <a:gd name="connsiteX1" fmla="*/ 283336 w 2485623"/>
                <a:gd name="connsiteY1" fmla="*/ 386366 h 585989"/>
                <a:gd name="connsiteX2" fmla="*/ 585989 w 2485623"/>
                <a:gd name="connsiteY2" fmla="*/ 225380 h 585989"/>
                <a:gd name="connsiteX3" fmla="*/ 888643 w 2485623"/>
                <a:gd name="connsiteY3" fmla="*/ 103031 h 585989"/>
                <a:gd name="connsiteX4" fmla="*/ 1229933 w 2485623"/>
                <a:gd name="connsiteY4" fmla="*/ 38637 h 585989"/>
                <a:gd name="connsiteX5" fmla="*/ 1539026 w 2485623"/>
                <a:gd name="connsiteY5" fmla="*/ 19318 h 585989"/>
                <a:gd name="connsiteX6" fmla="*/ 2234485 w 2485623"/>
                <a:gd name="connsiteY6" fmla="*/ 6440 h 585989"/>
                <a:gd name="connsiteX7" fmla="*/ 2485623 w 2485623"/>
                <a:gd name="connsiteY7" fmla="*/ 0 h 5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5623" h="585989">
                  <a:moveTo>
                    <a:pt x="0" y="585989"/>
                  </a:moveTo>
                  <a:cubicBezTo>
                    <a:pt x="92835" y="516228"/>
                    <a:pt x="185671" y="446467"/>
                    <a:pt x="283336" y="386366"/>
                  </a:cubicBezTo>
                  <a:cubicBezTo>
                    <a:pt x="381001" y="326264"/>
                    <a:pt x="485105" y="272602"/>
                    <a:pt x="585989" y="225380"/>
                  </a:cubicBezTo>
                  <a:cubicBezTo>
                    <a:pt x="686873" y="178158"/>
                    <a:pt x="781319" y="134155"/>
                    <a:pt x="888643" y="103031"/>
                  </a:cubicBezTo>
                  <a:cubicBezTo>
                    <a:pt x="995967" y="71907"/>
                    <a:pt x="1121536" y="52589"/>
                    <a:pt x="1229933" y="38637"/>
                  </a:cubicBezTo>
                  <a:cubicBezTo>
                    <a:pt x="1338330" y="24685"/>
                    <a:pt x="1371601" y="24684"/>
                    <a:pt x="1539026" y="19318"/>
                  </a:cubicBezTo>
                  <a:cubicBezTo>
                    <a:pt x="1706451" y="13952"/>
                    <a:pt x="2234485" y="6440"/>
                    <a:pt x="2234485" y="6440"/>
                  </a:cubicBezTo>
                  <a:lnTo>
                    <a:pt x="2485623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vál 85"/>
            <p:cNvSpPr/>
            <p:nvPr/>
          </p:nvSpPr>
          <p:spPr>
            <a:xfrm>
              <a:off x="7285831" y="356622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026322" y="4299656"/>
            <a:ext cx="2364372" cy="777638"/>
            <a:chOff x="6024355" y="3662021"/>
            <a:chExt cx="2364372" cy="777638"/>
          </a:xfrm>
        </p:grpSpPr>
        <p:pic>
          <p:nvPicPr>
            <p:cNvPr id="176" name="Picture 8" descr="D:\Pavel\Desktop\Lunch Nuclear 2013\potential6.png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355" y="3719659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3" descr="D:\Pavel\Desktop\Graph.png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003" y="366202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6" descr="D:\Pavel\Desktop\Lunch Nuclear 2013\potential4.png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727" y="3662205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Ovál 176"/>
            <p:cNvSpPr/>
            <p:nvPr/>
          </p:nvSpPr>
          <p:spPr>
            <a:xfrm>
              <a:off x="6163246" y="435990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Ovál 177"/>
            <p:cNvSpPr/>
            <p:nvPr/>
          </p:nvSpPr>
          <p:spPr>
            <a:xfrm>
              <a:off x="6409438" y="436569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Ovál 180"/>
            <p:cNvSpPr/>
            <p:nvPr/>
          </p:nvSpPr>
          <p:spPr>
            <a:xfrm>
              <a:off x="7218688" y="42973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Ovál 183"/>
            <p:cNvSpPr/>
            <p:nvPr/>
          </p:nvSpPr>
          <p:spPr>
            <a:xfrm>
              <a:off x="8074971" y="430399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116004" y="108669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b="1" baseline="30000" dirty="0" smtClean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b="1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48" name="TextovéPole 147"/>
          <p:cNvSpPr txBox="1"/>
          <p:nvPr/>
        </p:nvSpPr>
        <p:spPr>
          <a:xfrm>
            <a:off x="4086931" y="4049326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149" name="Přímá spojnice se šipkou 148"/>
          <p:cNvCxnSpPr/>
          <p:nvPr/>
        </p:nvCxnSpPr>
        <p:spPr>
          <a:xfrm>
            <a:off x="1778322" y="4258616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/>
          <p:cNvSpPr txBox="1"/>
          <p:nvPr/>
        </p:nvSpPr>
        <p:spPr>
          <a:xfrm>
            <a:off x="5310485" y="1086690"/>
            <a:ext cx="311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C</a:t>
            </a:r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ontinuous </a:t>
            </a:r>
            <a:r>
              <a:rPr lang="en-GB" b="1" dirty="0" err="1" smtClean="0">
                <a:solidFill>
                  <a:srgbClr val="0000B4"/>
                </a:solidFill>
                <a:latin typeface="Trebuchet MS" pitchFamily="34" charset="0"/>
              </a:rPr>
              <a:t>QPT</a:t>
            </a:r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 (2</a:t>
            </a:r>
            <a:r>
              <a:rPr lang="en-GB" b="1" baseline="30000" dirty="0" smtClean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 order)</a:t>
            </a:r>
            <a:endParaRPr lang="cs-CZ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8102478" y="4045297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89" name="Přímá spojnice se šipkou 88"/>
          <p:cNvCxnSpPr/>
          <p:nvPr/>
        </p:nvCxnSpPr>
        <p:spPr>
          <a:xfrm>
            <a:off x="5793869" y="4254587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62851" y="5455473"/>
            <a:ext cx="3877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rebuchet MS" pitchFamily="34" charset="0"/>
              </a:rPr>
              <a:t>double-well</a:t>
            </a:r>
            <a:r>
              <a:rPr lang="en-GB" sz="1600" dirty="0" smtClean="0">
                <a:latin typeface="Trebuchet MS" pitchFamily="34" charset="0"/>
              </a:rPr>
              <a:t> form of the energy surface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5038209" y="5472177"/>
            <a:ext cx="393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b="1" dirty="0" smtClean="0">
                <a:latin typeface="Trebuchet MS" pitchFamily="34" charset="0"/>
              </a:rPr>
              <a:t>quartic</a:t>
            </a:r>
            <a:r>
              <a:rPr lang="en-GB" sz="1600" dirty="0" smtClean="0">
                <a:latin typeface="Trebuchet MS" pitchFamily="34" charset="0"/>
              </a:rPr>
              <a:t> minimum in the energy surface</a:t>
            </a:r>
            <a:endParaRPr lang="cs-CZ" sz="1600" dirty="0" smtClean="0">
              <a:latin typeface="Trebuchet MS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82465" y="1874970"/>
            <a:ext cx="224823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Energy level dynamics</a:t>
            </a:r>
            <a:endParaRPr lang="cs-CZ" sz="1600" dirty="0" smtClean="0">
              <a:latin typeface="Trebuchet MS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3007236" y="2885837"/>
            <a:ext cx="1594469" cy="696178"/>
            <a:chOff x="3007236" y="2738061"/>
            <a:chExt cx="1594469" cy="69617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19539" y="2738061"/>
              <a:ext cx="982166" cy="6961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2" name="Přímá spojnice se šipkou 21"/>
            <p:cNvCxnSpPr>
              <a:stCxn id="11266" idx="1"/>
            </p:cNvCxnSpPr>
            <p:nvPr/>
          </p:nvCxnSpPr>
          <p:spPr>
            <a:xfrm flipH="1">
              <a:off x="3007236" y="3086150"/>
              <a:ext cx="6123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8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79550" y="668947"/>
            <a:ext cx="511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Thermal phase transitions</a:t>
            </a:r>
            <a:endParaRPr lang="cs-CZ" sz="24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550" y="332656"/>
            <a:ext cx="255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B4"/>
                </a:solidFill>
                <a:latin typeface="Trebuchet MS" pitchFamily="34" charset="0"/>
              </a:rPr>
              <a:t>... in analogy</a:t>
            </a:r>
            <a:endParaRPr lang="cs-CZ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986700" y="1295827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b="1" baseline="30000" dirty="0" smtClean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 order PT</a:t>
            </a:r>
            <a:endParaRPr lang="cs-CZ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43794" y="130305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b="1" baseline="30000" dirty="0" smtClean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b="1" dirty="0" smtClean="0">
                <a:solidFill>
                  <a:srgbClr val="0000B4"/>
                </a:solidFill>
                <a:latin typeface="Trebuchet MS" pitchFamily="34" charset="0"/>
              </a:rPr>
              <a:t> order PT</a:t>
            </a:r>
            <a:endParaRPr lang="cs-CZ" b="1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16" y="1731546"/>
            <a:ext cx="2440953" cy="17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Skupina 26"/>
          <p:cNvGrpSpPr/>
          <p:nvPr/>
        </p:nvGrpSpPr>
        <p:grpSpPr>
          <a:xfrm>
            <a:off x="1072423" y="2920249"/>
            <a:ext cx="3074301" cy="2372641"/>
            <a:chOff x="1072423" y="2920249"/>
            <a:chExt cx="3074301" cy="2372641"/>
          </a:xfrm>
        </p:grpSpPr>
        <p:sp>
          <p:nvSpPr>
            <p:cNvPr id="21" name="Volný tvar 20"/>
            <p:cNvSpPr/>
            <p:nvPr/>
          </p:nvSpPr>
          <p:spPr>
            <a:xfrm>
              <a:off x="2161309" y="4572000"/>
              <a:ext cx="1385455" cy="286327"/>
            </a:xfrm>
            <a:custGeom>
              <a:avLst/>
              <a:gdLst>
                <a:gd name="connsiteX0" fmla="*/ 0 w 1385455"/>
                <a:gd name="connsiteY0" fmla="*/ 0 h 286327"/>
                <a:gd name="connsiteX1" fmla="*/ 563418 w 1385455"/>
                <a:gd name="connsiteY1" fmla="*/ 166255 h 286327"/>
                <a:gd name="connsiteX2" fmla="*/ 1385455 w 1385455"/>
                <a:gd name="connsiteY2" fmla="*/ 286327 h 28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5455" h="286327">
                  <a:moveTo>
                    <a:pt x="0" y="0"/>
                  </a:moveTo>
                  <a:cubicBezTo>
                    <a:pt x="166254" y="59267"/>
                    <a:pt x="332509" y="118534"/>
                    <a:pt x="563418" y="166255"/>
                  </a:cubicBezTo>
                  <a:cubicBezTo>
                    <a:pt x="794327" y="213976"/>
                    <a:pt x="1089891" y="250151"/>
                    <a:pt x="1385455" y="2863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1330036" y="3916218"/>
              <a:ext cx="840509" cy="230909"/>
            </a:xfrm>
            <a:custGeom>
              <a:avLst/>
              <a:gdLst>
                <a:gd name="connsiteX0" fmla="*/ 840509 w 840509"/>
                <a:gd name="connsiteY0" fmla="*/ 230909 h 230909"/>
                <a:gd name="connsiteX1" fmla="*/ 341746 w 840509"/>
                <a:gd name="connsiteY1" fmla="*/ 120073 h 230909"/>
                <a:gd name="connsiteX2" fmla="*/ 0 w 840509"/>
                <a:gd name="connsiteY2" fmla="*/ 0 h 23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0509" h="230909">
                  <a:moveTo>
                    <a:pt x="840509" y="230909"/>
                  </a:moveTo>
                  <a:cubicBezTo>
                    <a:pt x="661170" y="194733"/>
                    <a:pt x="481831" y="158558"/>
                    <a:pt x="341746" y="120073"/>
                  </a:cubicBezTo>
                  <a:cubicBezTo>
                    <a:pt x="201661" y="81588"/>
                    <a:pt x="100830" y="4079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" name="Skupina 1"/>
            <p:cNvGrpSpPr/>
            <p:nvPr/>
          </p:nvGrpSpPr>
          <p:grpSpPr>
            <a:xfrm>
              <a:off x="1072423" y="2920249"/>
              <a:ext cx="3074301" cy="2372641"/>
              <a:chOff x="1072423" y="2712855"/>
              <a:chExt cx="3074301" cy="2372641"/>
            </a:xfrm>
          </p:grpSpPr>
          <p:sp>
            <p:nvSpPr>
              <p:cNvPr id="16" name="TextovéPole 15"/>
              <p:cNvSpPr txBox="1"/>
              <p:nvPr/>
            </p:nvSpPr>
            <p:spPr>
              <a:xfrm>
                <a:off x="2198551" y="4015483"/>
                <a:ext cx="14134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Trebuchet MS" pitchFamily="34" charset="0"/>
                  </a:rPr>
                  <a:t>latent heat</a:t>
                </a:r>
                <a:endParaRPr lang="cs-CZ" sz="1600" dirty="0" smtClean="0">
                  <a:latin typeface="Trebuchet MS" pitchFamily="34" charset="0"/>
                </a:endParaRPr>
              </a:p>
            </p:txBody>
          </p:sp>
          <p:grpSp>
            <p:nvGrpSpPr>
              <p:cNvPr id="33" name="Skupina 32"/>
              <p:cNvGrpSpPr/>
              <p:nvPr/>
            </p:nvGrpSpPr>
            <p:grpSpPr>
              <a:xfrm>
                <a:off x="1072423" y="2712855"/>
                <a:ext cx="3074301" cy="2372641"/>
                <a:chOff x="1072423" y="2470236"/>
                <a:chExt cx="3074301" cy="23726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ovéPole 8"/>
                    <p:cNvSpPr txBox="1"/>
                    <p:nvPr/>
                  </p:nvSpPr>
                  <p:spPr>
                    <a:xfrm>
                      <a:off x="1072423" y="2470236"/>
                      <a:ext cx="471055" cy="5605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oMath>
                        </m:oMathPara>
                      </a14:m>
                      <a:endParaRPr lang="cs-CZ" sz="1600" dirty="0" smtClean="0">
                        <a:latin typeface="Trebuchet MS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ovéPole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2423" y="2470236"/>
                      <a:ext cx="471055" cy="560538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ovéPole 9"/>
                    <p:cNvSpPr txBox="1"/>
                    <p:nvPr/>
                  </p:nvSpPr>
                  <p:spPr>
                    <a:xfrm>
                      <a:off x="3801281" y="4504323"/>
                      <a:ext cx="34544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smtClean="0">
                                <a:latin typeface="Cambria Math"/>
                              </a:rPr>
                              <m:t>𝑇</m:t>
                            </m:r>
                          </m:oMath>
                        </m:oMathPara>
                      </a14:m>
                      <a:endParaRPr lang="cs-CZ" sz="1600" dirty="0" smtClean="0">
                        <a:latin typeface="Trebuchet MS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ovéPole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1281" y="4504323"/>
                      <a:ext cx="345443" cy="338554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Přímá spojnice se šipkou 21"/>
                <p:cNvCxnSpPr/>
                <p:nvPr/>
              </p:nvCxnSpPr>
              <p:spPr>
                <a:xfrm flipV="1">
                  <a:off x="1270243" y="3054124"/>
                  <a:ext cx="1" cy="161947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nice se šipkou 31"/>
                <p:cNvCxnSpPr/>
                <p:nvPr/>
              </p:nvCxnSpPr>
              <p:spPr>
                <a:xfrm>
                  <a:off x="1279479" y="4673600"/>
                  <a:ext cx="249845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Přímá spojnice 35"/>
              <p:cNvCxnSpPr/>
              <p:nvPr/>
            </p:nvCxnSpPr>
            <p:spPr>
              <a:xfrm>
                <a:off x="2160296" y="3953163"/>
                <a:ext cx="0" cy="412434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Skupina 34"/>
          <p:cNvGrpSpPr/>
          <p:nvPr/>
        </p:nvGrpSpPr>
        <p:grpSpPr>
          <a:xfrm>
            <a:off x="5097957" y="2924894"/>
            <a:ext cx="3027356" cy="2353746"/>
            <a:chOff x="5097957" y="2924894"/>
            <a:chExt cx="3027356" cy="2353746"/>
          </a:xfrm>
        </p:grpSpPr>
        <p:sp>
          <p:nvSpPr>
            <p:cNvPr id="31" name="Volný tvar 30"/>
            <p:cNvSpPr/>
            <p:nvPr/>
          </p:nvSpPr>
          <p:spPr>
            <a:xfrm>
              <a:off x="6520873" y="4729018"/>
              <a:ext cx="1145309" cy="110837"/>
            </a:xfrm>
            <a:custGeom>
              <a:avLst/>
              <a:gdLst>
                <a:gd name="connsiteX0" fmla="*/ 0 w 1145309"/>
                <a:gd name="connsiteY0" fmla="*/ 0 h 110837"/>
                <a:gd name="connsiteX1" fmla="*/ 701963 w 1145309"/>
                <a:gd name="connsiteY1" fmla="*/ 92364 h 110837"/>
                <a:gd name="connsiteX2" fmla="*/ 1145309 w 1145309"/>
                <a:gd name="connsiteY2" fmla="*/ 110837 h 11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5309" h="110837">
                  <a:moveTo>
                    <a:pt x="0" y="0"/>
                  </a:moveTo>
                  <a:cubicBezTo>
                    <a:pt x="255539" y="36945"/>
                    <a:pt x="511078" y="73891"/>
                    <a:pt x="701963" y="92364"/>
                  </a:cubicBezTo>
                  <a:cubicBezTo>
                    <a:pt x="892848" y="110837"/>
                    <a:pt x="1019078" y="110837"/>
                    <a:pt x="1145309" y="1108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5430982" y="3851564"/>
              <a:ext cx="1089891" cy="886691"/>
            </a:xfrm>
            <a:custGeom>
              <a:avLst/>
              <a:gdLst>
                <a:gd name="connsiteX0" fmla="*/ 1089891 w 1089891"/>
                <a:gd name="connsiteY0" fmla="*/ 886691 h 886691"/>
                <a:gd name="connsiteX1" fmla="*/ 637309 w 1089891"/>
                <a:gd name="connsiteY1" fmla="*/ 628072 h 886691"/>
                <a:gd name="connsiteX2" fmla="*/ 258618 w 1089891"/>
                <a:gd name="connsiteY2" fmla="*/ 314036 h 886691"/>
                <a:gd name="connsiteX3" fmla="*/ 0 w 1089891"/>
                <a:gd name="connsiteY3" fmla="*/ 0 h 8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9891" h="886691">
                  <a:moveTo>
                    <a:pt x="1089891" y="886691"/>
                  </a:moveTo>
                  <a:cubicBezTo>
                    <a:pt x="932872" y="805102"/>
                    <a:pt x="775854" y="723514"/>
                    <a:pt x="637309" y="628072"/>
                  </a:cubicBezTo>
                  <a:cubicBezTo>
                    <a:pt x="498763" y="532629"/>
                    <a:pt x="364836" y="418715"/>
                    <a:pt x="258618" y="314036"/>
                  </a:cubicBezTo>
                  <a:cubicBezTo>
                    <a:pt x="152400" y="209357"/>
                    <a:pt x="76200" y="104678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5097957" y="2924894"/>
              <a:ext cx="3027356" cy="2353746"/>
              <a:chOff x="5097957" y="2670365"/>
              <a:chExt cx="3027356" cy="2353746"/>
            </a:xfrm>
          </p:grpSpPr>
          <p:grpSp>
            <p:nvGrpSpPr>
              <p:cNvPr id="46" name="Skupina 45"/>
              <p:cNvGrpSpPr/>
              <p:nvPr/>
            </p:nvGrpSpPr>
            <p:grpSpPr>
              <a:xfrm>
                <a:off x="5097957" y="2670365"/>
                <a:ext cx="3027356" cy="2353746"/>
                <a:chOff x="1062806" y="2470277"/>
                <a:chExt cx="3027356" cy="235374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ovéPole 46"/>
                    <p:cNvSpPr txBox="1"/>
                    <p:nvPr/>
                  </p:nvSpPr>
                  <p:spPr>
                    <a:xfrm>
                      <a:off x="1062806" y="2470277"/>
                      <a:ext cx="471055" cy="5605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oMath>
                        </m:oMathPara>
                      </a14:m>
                      <a:endParaRPr lang="cs-CZ" sz="1600" dirty="0" smtClean="0">
                        <a:latin typeface="Trebuchet MS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ovéPole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2806" y="2470277"/>
                      <a:ext cx="471055" cy="560538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ovéPole 47"/>
                    <p:cNvSpPr txBox="1"/>
                    <p:nvPr/>
                  </p:nvSpPr>
                  <p:spPr>
                    <a:xfrm>
                      <a:off x="3744719" y="4485469"/>
                      <a:ext cx="34544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smtClean="0">
                                <a:latin typeface="Cambria Math"/>
                              </a:rPr>
                              <m:t>𝑇</m:t>
                            </m:r>
                          </m:oMath>
                        </m:oMathPara>
                      </a14:m>
                      <a:endParaRPr lang="cs-CZ" sz="1600" dirty="0" smtClean="0">
                        <a:latin typeface="Trebuchet MS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ovéPole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44719" y="4485469"/>
                      <a:ext cx="345443" cy="338554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Přímá spojnice se šipkou 48"/>
                <p:cNvCxnSpPr/>
                <p:nvPr/>
              </p:nvCxnSpPr>
              <p:spPr>
                <a:xfrm flipV="1">
                  <a:off x="1270243" y="3054124"/>
                  <a:ext cx="1" cy="161947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se šipkou 49"/>
                <p:cNvCxnSpPr/>
                <p:nvPr/>
              </p:nvCxnSpPr>
              <p:spPr>
                <a:xfrm>
                  <a:off x="1279479" y="4673600"/>
                  <a:ext cx="249845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ál 43"/>
              <p:cNvSpPr/>
              <p:nvPr/>
            </p:nvSpPr>
            <p:spPr>
              <a:xfrm>
                <a:off x="6489369" y="4446647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841826" y="5509742"/>
                <a:ext cx="20735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latin typeface="Trebuchet MS" pitchFamily="34" charset="0"/>
                  </a:rPr>
                  <a:t>solid-liquid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latin typeface="Trebuchet MS" pitchFamily="34" charset="0"/>
                  </a:rPr>
                  <a:t>liquid-gas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𝑝</m:t>
                    </m:r>
                    <m:r>
                      <a:rPr lang="en-GB" sz="1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𝑐𝑟𝑖𝑡</m:t>
                        </m:r>
                      </m:sub>
                    </m:sSub>
                  </m:oMath>
                </a14:m>
                <a:endParaRPr lang="en-GB" sz="1400" b="0" dirty="0" smtClean="0">
                  <a:latin typeface="Trebuchet MS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latin typeface="Trebuchet MS" pitchFamily="34" charset="0"/>
                  </a:rPr>
                  <a:t>etc.</a:t>
                </a:r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6" y="5509742"/>
                <a:ext cx="2073521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294" t="-1653" b="-66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Skupina 50"/>
          <p:cNvGrpSpPr/>
          <p:nvPr/>
        </p:nvGrpSpPr>
        <p:grpSpPr>
          <a:xfrm>
            <a:off x="1717816" y="1751735"/>
            <a:ext cx="2350579" cy="2036010"/>
            <a:chOff x="2242238" y="1658534"/>
            <a:chExt cx="2350579" cy="2036010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238" y="1711622"/>
              <a:ext cx="2341429" cy="18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délník 14"/>
            <p:cNvSpPr/>
            <p:nvPr/>
          </p:nvSpPr>
          <p:spPr>
            <a:xfrm>
              <a:off x="3567030" y="3415108"/>
              <a:ext cx="1025787" cy="279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bdélník 54"/>
            <p:cNvSpPr/>
            <p:nvPr/>
          </p:nvSpPr>
          <p:spPr>
            <a:xfrm>
              <a:off x="3992136" y="1658534"/>
              <a:ext cx="512893" cy="279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5005227" y="5365247"/>
                <a:ext cx="20735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latin typeface="Trebuchet MS" pitchFamily="34" charset="0"/>
                  </a:rPr>
                  <a:t>liquid-gas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𝑝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𝑐𝑟𝑖𝑡</m:t>
                        </m:r>
                      </m:sub>
                    </m:sSub>
                  </m:oMath>
                </a14:m>
                <a:endParaRPr lang="en-GB" sz="1400" b="0" dirty="0" smtClean="0">
                  <a:latin typeface="Trebuchet MS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 err="1" smtClean="0">
                    <a:latin typeface="Trebuchet MS" pitchFamily="34" charset="0"/>
                  </a:rPr>
                  <a:t>ferromagnet</a:t>
                </a:r>
                <a:endParaRPr lang="en-GB" sz="1400" dirty="0" smtClean="0">
                  <a:latin typeface="Trebuchet MS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b="0" dirty="0" smtClean="0">
                    <a:latin typeface="Trebuchet MS" pitchFamily="34" charset="0"/>
                  </a:rPr>
                  <a:t>superfluid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latin typeface="Trebuchet MS" pitchFamily="34" charset="0"/>
                  </a:rPr>
                  <a:t>etc.</a:t>
                </a:r>
                <a:endParaRPr lang="cs-CZ" sz="14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227" y="5365247"/>
                <a:ext cx="2073521" cy="954107"/>
              </a:xfrm>
              <a:prstGeom prst="rect">
                <a:avLst/>
              </a:prstGeom>
              <a:blipFill rotWithShape="1">
                <a:blip r:embed="rId12"/>
                <a:stretch>
                  <a:fillRect l="-294" t="-1274" b="-44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ovéPole 52"/>
          <p:cNvSpPr txBox="1"/>
          <p:nvPr/>
        </p:nvSpPr>
        <p:spPr>
          <a:xfrm>
            <a:off x="3174588" y="3162332"/>
            <a:ext cx="108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rebuchet MS" pitchFamily="34" charset="0"/>
              </a:rPr>
              <a:t>order parameter</a:t>
            </a:r>
            <a:endParaRPr lang="cs-CZ" sz="1400" i="1" dirty="0" smtClean="0">
              <a:latin typeface="Trebuchet MS" pitchFamily="34" charset="0"/>
            </a:endParaRPr>
          </a:p>
        </p:txBody>
      </p:sp>
      <p:pic>
        <p:nvPicPr>
          <p:cNvPr id="1028" name="Picture 4" descr="Image result for melting i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13" y="5391659"/>
            <a:ext cx="1249992" cy="9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erromagnet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8748" y="5380620"/>
            <a:ext cx="1617058" cy="9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4686231" y="51322"/>
            <a:ext cx="4531658" cy="1253722"/>
            <a:chOff x="5097956" y="0"/>
            <a:chExt cx="4531658" cy="1253722"/>
          </a:xfrm>
        </p:grpSpPr>
        <p:sp>
          <p:nvSpPr>
            <p:cNvPr id="7" name="Obdélník 6"/>
            <p:cNvSpPr/>
            <p:nvPr/>
          </p:nvSpPr>
          <p:spPr>
            <a:xfrm>
              <a:off x="5097956" y="0"/>
              <a:ext cx="4378553" cy="12537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124234" y="251412"/>
              <a:ext cx="300108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Canonical partition function:</a:t>
              </a:r>
              <a:endParaRPr lang="cs-CZ" sz="1500" dirty="0" smtClean="0">
                <a:latin typeface="Trebuchet MS" pitchFamily="34" charset="0"/>
              </a:endParaRPr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5106072" y="467746"/>
              <a:ext cx="28857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400" dirty="0" smtClean="0">
                  <a:solidFill>
                    <a:prstClr val="black"/>
                  </a:solidFill>
                  <a:latin typeface="Trebuchet MS" pitchFamily="34" charset="0"/>
                </a:rPr>
                <a:t>(smooth nonzero function of T)</a:t>
              </a:r>
              <a:endParaRPr lang="cs-CZ" sz="1400" dirty="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>
                  <a:off x="7432728" y="123100"/>
                  <a:ext cx="2111840" cy="652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GB" sz="15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sz="15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GB" sz="15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15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5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5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5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GB" sz="15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sz="15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728" y="123100"/>
                  <a:ext cx="2111840" cy="65242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ovéPole 27"/>
            <p:cNvSpPr txBox="1"/>
            <p:nvPr/>
          </p:nvSpPr>
          <p:spPr>
            <a:xfrm>
              <a:off x="6518543" y="780549"/>
              <a:ext cx="18734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rebuchet MS" pitchFamily="34" charset="0"/>
                </a:rPr>
                <a:t>Free energy:</a:t>
              </a:r>
              <a:endParaRPr lang="cs-CZ" sz="1500" dirty="0" smtClean="0"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7560671" y="775876"/>
                  <a:ext cx="206894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/>
                          </a:rPr>
                          <m:t>𝐹</m:t>
                        </m:r>
                        <m:r>
                          <a:rPr lang="en-GB" sz="1500" b="0" i="1" smtClean="0">
                            <a:latin typeface="Cambria Math"/>
                          </a:rPr>
                          <m:t>(</m:t>
                        </m:r>
                        <m:r>
                          <a:rPr lang="en-GB" sz="1500" b="0" i="1" smtClean="0">
                            <a:latin typeface="Cambria Math"/>
                          </a:rPr>
                          <m:t>𝑇</m:t>
                        </m:r>
                        <m:r>
                          <a:rPr lang="en-GB" sz="1500" b="0" i="1" smtClean="0">
                            <a:latin typeface="Cambria Math"/>
                          </a:rPr>
                          <m:t>)=</m:t>
                        </m:r>
                        <m:func>
                          <m:funcPr>
                            <m:ctrlPr>
                              <a:rPr lang="en-GB" sz="15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GB" sz="15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5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500" b="0" i="1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GB" sz="15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cs-CZ" sz="15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671" y="775876"/>
                  <a:ext cx="2068943" cy="3231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2545339" y="301205"/>
                <a:ext cx="1956971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(</m:t>
                      </m:r>
                      <m:r>
                        <a:rPr lang="en-GB" sz="2000" b="0" i="1" smtClean="0">
                          <a:latin typeface="Cambria Math"/>
                        </a:rPr>
                        <m:t>𝑇</m:t>
                      </m:r>
                      <m:r>
                        <a:rPr lang="en-GB" sz="2000" b="0" i="1" smtClean="0">
                          <a:latin typeface="Cambria Math"/>
                        </a:rPr>
                        <m:t>)↔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39" y="301205"/>
                <a:ext cx="1956971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45518" y="6459690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79550" y="331443"/>
            <a:ext cx="4960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Thermal phase transitions</a:t>
            </a:r>
            <a:endParaRPr lang="cs-CZ" sz="2400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9550" y="1211474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00B4"/>
                </a:solidFill>
                <a:latin typeface="Trebuchet MS" pitchFamily="34" charset="0"/>
              </a:rPr>
              <a:t>Example</a:t>
            </a:r>
            <a:r>
              <a:rPr lang="en-GB" sz="1600" dirty="0" smtClean="0">
                <a:latin typeface="Trebuchet MS" pitchFamily="34" charset="0"/>
              </a:rPr>
              <a:t>: 2D </a:t>
            </a:r>
            <a:r>
              <a:rPr lang="cs-CZ" sz="1600" dirty="0" err="1" smtClean="0">
                <a:latin typeface="Trebuchet MS" pitchFamily="34" charset="0"/>
              </a:rPr>
              <a:t>Ising</a:t>
            </a:r>
            <a:r>
              <a:rPr lang="cs-CZ" sz="1600" dirty="0" smtClean="0">
                <a:latin typeface="Trebuchet MS" pitchFamily="34" charset="0"/>
              </a:rPr>
              <a:t> </a:t>
            </a:r>
            <a:r>
              <a:rPr lang="cs-CZ" dirty="0" smtClean="0">
                <a:latin typeface="Trebuchet MS" pitchFamily="34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234129" y="1065863"/>
                <a:ext cx="1988173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𝐻</m:t>
                      </m:r>
                      <m:r>
                        <a:rPr lang="en-GB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/>
                            </a:rPr>
                            <m:t>{</m:t>
                          </m:r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  <m:r>
                            <a:rPr lang="en-GB" i="1">
                              <a:latin typeface="Cambria Math"/>
                            </a:rPr>
                            <m:t>}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29" y="1065863"/>
                <a:ext cx="1988173" cy="800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kupina 13"/>
          <p:cNvGrpSpPr/>
          <p:nvPr/>
        </p:nvGrpSpPr>
        <p:grpSpPr>
          <a:xfrm>
            <a:off x="5331265" y="916217"/>
            <a:ext cx="3614583" cy="2454390"/>
            <a:chOff x="5331265" y="916217"/>
            <a:chExt cx="3614583" cy="245439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265" y="1065863"/>
              <a:ext cx="3614583" cy="230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5837390" y="1250772"/>
                  <a:ext cx="979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𝑧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390" y="1250772"/>
                  <a:ext cx="97905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bdélník 6"/>
            <p:cNvSpPr/>
            <p:nvPr/>
          </p:nvSpPr>
          <p:spPr>
            <a:xfrm>
              <a:off x="7685085" y="916218"/>
              <a:ext cx="1205347" cy="1130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7518400" y="916217"/>
              <a:ext cx="836754" cy="656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606906" y="1578284"/>
            <a:ext cx="200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rebuchet MS" pitchFamily="34" charset="0"/>
              </a:rPr>
              <a:t>(order parameter)</a:t>
            </a:r>
            <a:endParaRPr lang="cs-CZ" sz="1600" dirty="0" smtClean="0">
              <a:latin typeface="Trebuchet MS" pitchFamily="34" charset="0"/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1126836" y="2218234"/>
            <a:ext cx="31013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1126835" y="2712380"/>
            <a:ext cx="31013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1126834" y="3229615"/>
            <a:ext cx="310137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1480397" y="1922011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057670" y="1916838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675484" y="1922011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3269035" y="1922011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3895706" y="1946609"/>
            <a:ext cx="0" cy="1498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996649" y="2017342"/>
            <a:ext cx="144000" cy="350145"/>
            <a:chOff x="1996649" y="2017342"/>
            <a:chExt cx="144000" cy="350145"/>
          </a:xfrm>
        </p:grpSpPr>
        <p:sp>
          <p:nvSpPr>
            <p:cNvPr id="41" name="Ovál 40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" name="Přímá spojnice se šipkou 37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Skupina 41"/>
          <p:cNvGrpSpPr/>
          <p:nvPr/>
        </p:nvGrpSpPr>
        <p:grpSpPr>
          <a:xfrm>
            <a:off x="2605525" y="2559456"/>
            <a:ext cx="144000" cy="350145"/>
            <a:chOff x="2605525" y="2559456"/>
            <a:chExt cx="144000" cy="350145"/>
          </a:xfrm>
        </p:grpSpPr>
        <p:sp>
          <p:nvSpPr>
            <p:cNvPr id="39" name="Ovál 38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" name="Přímá spojnice se šipkou 43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Skupina 46"/>
          <p:cNvGrpSpPr/>
          <p:nvPr/>
        </p:nvGrpSpPr>
        <p:grpSpPr>
          <a:xfrm>
            <a:off x="1991734" y="2528639"/>
            <a:ext cx="144000" cy="350145"/>
            <a:chOff x="1996649" y="2017342"/>
            <a:chExt cx="144000" cy="350145"/>
          </a:xfrm>
        </p:grpSpPr>
        <p:sp>
          <p:nvSpPr>
            <p:cNvPr id="48" name="Ovál 47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" name="Přímá spojnice se šipkou 48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Skupina 49"/>
          <p:cNvGrpSpPr/>
          <p:nvPr/>
        </p:nvGrpSpPr>
        <p:grpSpPr>
          <a:xfrm>
            <a:off x="2605525" y="3054543"/>
            <a:ext cx="144000" cy="350145"/>
            <a:chOff x="1996649" y="2017342"/>
            <a:chExt cx="144000" cy="350145"/>
          </a:xfrm>
        </p:grpSpPr>
        <p:sp>
          <p:nvSpPr>
            <p:cNvPr id="51" name="Ovál 50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2" name="Přímá spojnice se šipkou 51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Skupina 52"/>
          <p:cNvGrpSpPr/>
          <p:nvPr/>
        </p:nvGrpSpPr>
        <p:grpSpPr>
          <a:xfrm>
            <a:off x="3197035" y="3054543"/>
            <a:ext cx="144000" cy="350145"/>
            <a:chOff x="1996649" y="2017342"/>
            <a:chExt cx="144000" cy="350145"/>
          </a:xfrm>
        </p:grpSpPr>
        <p:sp>
          <p:nvSpPr>
            <p:cNvPr id="54" name="Ovál 53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" name="Přímá spojnice se šipkou 54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Skupina 55"/>
          <p:cNvGrpSpPr/>
          <p:nvPr/>
        </p:nvGrpSpPr>
        <p:grpSpPr>
          <a:xfrm>
            <a:off x="1408397" y="3054543"/>
            <a:ext cx="144000" cy="350145"/>
            <a:chOff x="1996649" y="2017342"/>
            <a:chExt cx="144000" cy="350145"/>
          </a:xfrm>
        </p:grpSpPr>
        <p:sp>
          <p:nvSpPr>
            <p:cNvPr id="57" name="Ovál 56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8" name="Přímá spojnice se šipkou 57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Skupina 58"/>
          <p:cNvGrpSpPr/>
          <p:nvPr/>
        </p:nvGrpSpPr>
        <p:grpSpPr>
          <a:xfrm>
            <a:off x="3197035" y="2021663"/>
            <a:ext cx="144000" cy="350145"/>
            <a:chOff x="1996649" y="2017342"/>
            <a:chExt cx="144000" cy="350145"/>
          </a:xfrm>
        </p:grpSpPr>
        <p:sp>
          <p:nvSpPr>
            <p:cNvPr id="60" name="Ovál 59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1" name="Přímá spojnice se šipkou 60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Skupina 61"/>
          <p:cNvGrpSpPr/>
          <p:nvPr/>
        </p:nvGrpSpPr>
        <p:grpSpPr>
          <a:xfrm>
            <a:off x="3823706" y="2043161"/>
            <a:ext cx="144000" cy="350145"/>
            <a:chOff x="1996649" y="2017342"/>
            <a:chExt cx="144000" cy="350145"/>
          </a:xfrm>
        </p:grpSpPr>
        <p:sp>
          <p:nvSpPr>
            <p:cNvPr id="63" name="Ovál 62"/>
            <p:cNvSpPr/>
            <p:nvPr/>
          </p:nvSpPr>
          <p:spPr>
            <a:xfrm>
              <a:off x="1996649" y="2146235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nice se šipkou 63"/>
            <p:cNvCxnSpPr/>
            <p:nvPr/>
          </p:nvCxnSpPr>
          <p:spPr>
            <a:xfrm flipV="1">
              <a:off x="2068649" y="2017342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Skupina 64"/>
          <p:cNvGrpSpPr/>
          <p:nvPr/>
        </p:nvGrpSpPr>
        <p:grpSpPr>
          <a:xfrm>
            <a:off x="2608286" y="2047078"/>
            <a:ext cx="144000" cy="350145"/>
            <a:chOff x="2605525" y="2559456"/>
            <a:chExt cx="144000" cy="350145"/>
          </a:xfrm>
        </p:grpSpPr>
        <p:sp>
          <p:nvSpPr>
            <p:cNvPr id="66" name="Ovál 65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7" name="Přímá spojnice se šipkou 66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Skupina 67"/>
          <p:cNvGrpSpPr/>
          <p:nvPr/>
        </p:nvGrpSpPr>
        <p:grpSpPr>
          <a:xfrm>
            <a:off x="1408397" y="2056313"/>
            <a:ext cx="144000" cy="350145"/>
            <a:chOff x="2605525" y="2559456"/>
            <a:chExt cx="144000" cy="350145"/>
          </a:xfrm>
        </p:grpSpPr>
        <p:sp>
          <p:nvSpPr>
            <p:cNvPr id="69" name="Ovál 68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0" name="Přímá spojnice se šipkou 69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Skupina 70"/>
          <p:cNvGrpSpPr/>
          <p:nvPr/>
        </p:nvGrpSpPr>
        <p:grpSpPr>
          <a:xfrm>
            <a:off x="1409953" y="2570200"/>
            <a:ext cx="144000" cy="350145"/>
            <a:chOff x="2605525" y="2559456"/>
            <a:chExt cx="144000" cy="350145"/>
          </a:xfrm>
        </p:grpSpPr>
        <p:sp>
          <p:nvSpPr>
            <p:cNvPr id="72" name="Ovál 71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3" name="Přímá spojnice se šipkou 72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Skupina 73"/>
          <p:cNvGrpSpPr/>
          <p:nvPr/>
        </p:nvGrpSpPr>
        <p:grpSpPr>
          <a:xfrm>
            <a:off x="1988969" y="3079273"/>
            <a:ext cx="144000" cy="350145"/>
            <a:chOff x="2605525" y="2559456"/>
            <a:chExt cx="144000" cy="350145"/>
          </a:xfrm>
        </p:grpSpPr>
        <p:sp>
          <p:nvSpPr>
            <p:cNvPr id="75" name="Ovál 74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Skupina 76"/>
          <p:cNvGrpSpPr/>
          <p:nvPr/>
        </p:nvGrpSpPr>
        <p:grpSpPr>
          <a:xfrm>
            <a:off x="3207827" y="2568495"/>
            <a:ext cx="144000" cy="350145"/>
            <a:chOff x="2605525" y="2559456"/>
            <a:chExt cx="144000" cy="350145"/>
          </a:xfrm>
        </p:grpSpPr>
        <p:sp>
          <p:nvSpPr>
            <p:cNvPr id="78" name="Ovál 77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>
            <a:off x="3823706" y="2564640"/>
            <a:ext cx="144000" cy="350145"/>
            <a:chOff x="2605525" y="2559456"/>
            <a:chExt cx="144000" cy="350145"/>
          </a:xfrm>
        </p:grpSpPr>
        <p:sp>
          <p:nvSpPr>
            <p:cNvPr id="81" name="Ovál 80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2" name="Přímá spojnice se šipkou 81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Skupina 82"/>
          <p:cNvGrpSpPr/>
          <p:nvPr/>
        </p:nvGrpSpPr>
        <p:grpSpPr>
          <a:xfrm>
            <a:off x="3825262" y="3089710"/>
            <a:ext cx="144000" cy="350145"/>
            <a:chOff x="2605525" y="2559456"/>
            <a:chExt cx="144000" cy="350145"/>
          </a:xfrm>
        </p:grpSpPr>
        <p:sp>
          <p:nvSpPr>
            <p:cNvPr id="84" name="Ovál 83"/>
            <p:cNvSpPr/>
            <p:nvPr/>
          </p:nvSpPr>
          <p:spPr>
            <a:xfrm>
              <a:off x="2605525" y="264038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5" name="Přímá spojnice se šipkou 84"/>
            <p:cNvCxnSpPr/>
            <p:nvPr/>
          </p:nvCxnSpPr>
          <p:spPr>
            <a:xfrm rot="10800000" flipV="1">
              <a:off x="2675484" y="2559456"/>
              <a:ext cx="0" cy="350145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ál 25"/>
          <p:cNvSpPr/>
          <p:nvPr/>
        </p:nvSpPr>
        <p:spPr>
          <a:xfrm>
            <a:off x="1928787" y="2093258"/>
            <a:ext cx="1495372" cy="1284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3" name="Skupina 32"/>
          <p:cNvGrpSpPr/>
          <p:nvPr/>
        </p:nvGrpSpPr>
        <p:grpSpPr>
          <a:xfrm>
            <a:off x="618124" y="3773424"/>
            <a:ext cx="8235364" cy="2658790"/>
            <a:chOff x="618124" y="3773424"/>
            <a:chExt cx="8235364" cy="265879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458" y="4331281"/>
              <a:ext cx="315595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2899827" y="4343915"/>
                  <a:ext cx="1293083" cy="448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𝑢</m:t>
                        </m:r>
                        <m:r>
                          <a:rPr lang="en-GB" sz="1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cs-CZ" sz="1600" dirty="0" smtClean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9827" y="4343915"/>
                  <a:ext cx="1293083" cy="448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618124" y="3773424"/>
                  <a:ext cx="8133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>
                      <a:latin typeface="Trebuchet MS" pitchFamily="34" charset="0"/>
                    </a:rPr>
                    <a:t>Extended into the complex plane </a:t>
                  </a:r>
                  <a14:m>
                    <m:oMath xmlns:m="http://schemas.openxmlformats.org/officeDocument/2006/math">
                      <m:r>
                        <a:rPr lang="en-GB" b="0" i="1" dirty="0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a14:m>
                  <a:r>
                    <a:rPr lang="en-GB" dirty="0" smtClean="0">
                      <a:latin typeface="Trebuchet MS" pitchFamily="34" charset="0"/>
                    </a:rPr>
                    <a:t> can vanish – </a:t>
                  </a:r>
                  <a:r>
                    <a:rPr lang="en-GB" b="1" dirty="0" smtClean="0">
                      <a:solidFill>
                        <a:srgbClr val="FF0000"/>
                      </a:solidFill>
                      <a:latin typeface="Trebuchet MS" pitchFamily="34" charset="0"/>
                    </a:rPr>
                    <a:t>Yang-Lee zeros</a:t>
                  </a:r>
                  <a:endParaRPr lang="cs-CZ" b="1" dirty="0" smtClean="0">
                    <a:solidFill>
                      <a:srgbClr val="FF0000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124" y="3773424"/>
                  <a:ext cx="813376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599" t="-9836" b="-2295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ovéPole 22"/>
            <p:cNvSpPr txBox="1"/>
            <p:nvPr/>
          </p:nvSpPr>
          <p:spPr>
            <a:xfrm>
              <a:off x="5905818" y="4188936"/>
              <a:ext cx="29476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Trebuchet MS" pitchFamily="34" charset="0"/>
                </a:rPr>
                <a:t>Their approaching the real axis in the TD limit indicates a TD phase transition.</a:t>
              </a:r>
              <a:endParaRPr lang="cs-CZ" sz="1600" dirty="0" smtClean="0">
                <a:latin typeface="Trebuchet MS" pitchFamily="34" charset="0"/>
              </a:endParaRPr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2789378" y="5908994"/>
              <a:ext cx="5997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err="1" smtClean="0">
                  <a:latin typeface="Book Antiqua" panose="02040602050305030304" pitchFamily="18" charset="0"/>
                </a:rPr>
                <a:t>T.D</a:t>
              </a:r>
              <a:r>
                <a:rPr lang="en-GB" sz="1400" dirty="0" smtClean="0">
                  <a:latin typeface="Book Antiqua" panose="02040602050305030304" pitchFamily="18" charset="0"/>
                </a:rPr>
                <a:t>. Lee, </a:t>
              </a:r>
              <a:r>
                <a:rPr lang="en-GB" sz="1400" dirty="0" err="1" smtClean="0">
                  <a:latin typeface="Book Antiqua" panose="02040602050305030304" pitchFamily="18" charset="0"/>
                </a:rPr>
                <a:t>C.N</a:t>
              </a:r>
              <a:r>
                <a:rPr lang="en-GB" sz="1400" dirty="0" smtClean="0">
                  <a:latin typeface="Book Antiqua" panose="02040602050305030304" pitchFamily="18" charset="0"/>
                </a:rPr>
                <a:t>. Yang</a:t>
              </a:r>
              <a:r>
                <a:rPr lang="cs-CZ" sz="1400" dirty="0" smtClean="0">
                  <a:latin typeface="Book Antiqua" panose="02040602050305030304" pitchFamily="18" charset="0"/>
                </a:rPr>
                <a:t>, </a:t>
              </a:r>
              <a:r>
                <a:rPr lang="es-MX" sz="1400" i="1" dirty="0">
                  <a:latin typeface="Book Antiqua" panose="02040602050305030304" pitchFamily="18" charset="0"/>
                </a:rPr>
                <a:t>Phys. Rev. </a:t>
              </a:r>
              <a:r>
                <a:rPr lang="es-MX" sz="1400" b="1" dirty="0" smtClean="0">
                  <a:latin typeface="Book Antiqua" panose="02040602050305030304" pitchFamily="18" charset="0"/>
                </a:rPr>
                <a:t>87</a:t>
              </a:r>
              <a:r>
                <a:rPr lang="es-MX" sz="1400" dirty="0" smtClean="0">
                  <a:latin typeface="Book Antiqua" panose="02040602050305030304" pitchFamily="18" charset="0"/>
                </a:rPr>
                <a:t>, 410</a:t>
              </a:r>
              <a:r>
                <a:rPr lang="en-GB" sz="1400" dirty="0" smtClean="0">
                  <a:latin typeface="Book Antiqua" panose="02040602050305030304" pitchFamily="18" charset="0"/>
                </a:rPr>
                <a:t> (1952)</a:t>
              </a:r>
              <a:endParaRPr lang="cs-CZ" sz="1400" dirty="0">
                <a:latin typeface="Book Antiqua" panose="02040602050305030304" pitchFamily="18" charset="0"/>
              </a:endParaRPr>
            </a:p>
            <a:p>
              <a:pPr algn="r"/>
              <a:r>
                <a:rPr lang="en-GB" sz="1400" dirty="0" smtClean="0">
                  <a:latin typeface="Book Antiqua" panose="02040602050305030304" pitchFamily="18" charset="0"/>
                </a:rPr>
                <a:t>M.E. Fischer</a:t>
              </a:r>
              <a:r>
                <a:rPr lang="cs-CZ" sz="1400" dirty="0" smtClean="0">
                  <a:latin typeface="Book Antiqua" panose="02040602050305030304" pitchFamily="18" charset="0"/>
                </a:rPr>
                <a:t>, </a:t>
              </a:r>
              <a:r>
                <a:rPr lang="en-GB" sz="1400" i="1" dirty="0" smtClean="0">
                  <a:latin typeface="Book Antiqua" panose="02040602050305030304" pitchFamily="18" charset="0"/>
                </a:rPr>
                <a:t>Lecture Notes in Theoretical Physics</a:t>
              </a:r>
              <a:r>
                <a:rPr lang="cs-CZ" sz="1400" i="1" dirty="0" smtClean="0">
                  <a:latin typeface="Book Antiqua" panose="02040602050305030304" pitchFamily="18" charset="0"/>
                </a:rPr>
                <a:t> </a:t>
              </a:r>
              <a:r>
                <a:rPr lang="en-GB" sz="1400" b="1" dirty="0" smtClean="0">
                  <a:latin typeface="Book Antiqua" panose="02040602050305030304" pitchFamily="18" charset="0"/>
                </a:rPr>
                <a:t>7C</a:t>
              </a:r>
              <a:r>
                <a:rPr lang="cs-CZ" sz="1400" dirty="0" smtClean="0">
                  <a:latin typeface="Book Antiqua" panose="02040602050305030304" pitchFamily="18" charset="0"/>
                </a:rPr>
                <a:t>, </a:t>
              </a:r>
              <a:r>
                <a:rPr lang="en-GB" sz="1400" dirty="0" smtClean="0">
                  <a:latin typeface="Book Antiqua" panose="02040602050305030304" pitchFamily="18" charset="0"/>
                </a:rPr>
                <a:t>1</a:t>
              </a:r>
              <a:r>
                <a:rPr lang="cs-CZ" sz="1400" dirty="0" smtClean="0">
                  <a:latin typeface="Book Antiqua" panose="02040602050305030304" pitchFamily="18" charset="0"/>
                </a:rPr>
                <a:t> (</a:t>
              </a:r>
              <a:r>
                <a:rPr lang="en-GB" sz="1400" dirty="0" smtClean="0">
                  <a:latin typeface="Book Antiqua" panose="02040602050305030304" pitchFamily="18" charset="0"/>
                </a:rPr>
                <a:t>1965</a:t>
              </a:r>
              <a:r>
                <a:rPr lang="cs-CZ" sz="1400" dirty="0" smtClean="0">
                  <a:latin typeface="Book Antiqua" panose="02040602050305030304" pitchFamily="18" charset="0"/>
                </a:rPr>
                <a:t>)</a:t>
              </a:r>
              <a:endParaRPr lang="en-GB" sz="1400" dirty="0" smtClean="0">
                <a:latin typeface="Book Antiqua" panose="02040602050305030304" pitchFamily="18" charset="0"/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981675" y="4190026"/>
              <a:ext cx="1554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Trebuchet MS" pitchFamily="34" charset="0"/>
                </a:rPr>
                <a:t>12 x 12 lattice</a:t>
              </a:r>
              <a:endParaRPr lang="cs-CZ" sz="1400" dirty="0" smtClean="0">
                <a:latin typeface="Trebuchet MS" pitchFamily="34" charset="0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2461939" y="2013337"/>
            <a:ext cx="5502253" cy="4136668"/>
            <a:chOff x="2461939" y="2013337"/>
            <a:chExt cx="5502253" cy="4136668"/>
          </a:xfrm>
        </p:grpSpPr>
        <p:sp>
          <p:nvSpPr>
            <p:cNvPr id="18" name="Ovál 17"/>
            <p:cNvSpPr/>
            <p:nvPr/>
          </p:nvSpPr>
          <p:spPr>
            <a:xfrm>
              <a:off x="7499927" y="2013337"/>
              <a:ext cx="323273" cy="409795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ál 23"/>
            <p:cNvSpPr/>
            <p:nvPr/>
          </p:nvSpPr>
          <p:spPr>
            <a:xfrm>
              <a:off x="2560610" y="5740210"/>
              <a:ext cx="323273" cy="409795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ousměrná vodorovná šipka 19"/>
            <p:cNvSpPr/>
            <p:nvPr/>
          </p:nvSpPr>
          <p:spPr>
            <a:xfrm rot="19380000">
              <a:off x="2461939" y="4012394"/>
              <a:ext cx="5502253" cy="205306"/>
            </a:xfrm>
            <a:prstGeom prst="leftRightArrow">
              <a:avLst/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815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57368" y="2200661"/>
            <a:ext cx="7601527" cy="2281383"/>
            <a:chOff x="397164" y="1976581"/>
            <a:chExt cx="7601527" cy="2281383"/>
          </a:xfrm>
        </p:grpSpPr>
        <p:sp>
          <p:nvSpPr>
            <p:cNvPr id="5" name="Obdélník 4"/>
            <p:cNvSpPr/>
            <p:nvPr/>
          </p:nvSpPr>
          <p:spPr>
            <a:xfrm>
              <a:off x="397164" y="1976581"/>
              <a:ext cx="7601527" cy="22813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655782" y="2228374"/>
              <a:ext cx="7195127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GB" sz="2000" b="1" u="sng" dirty="0" smtClean="0">
                  <a:latin typeface="Trebuchet MS" pitchFamily="34" charset="0"/>
                </a:rPr>
                <a:t>Surmise: </a:t>
              </a:r>
            </a:p>
            <a:p>
              <a:pPr>
                <a:lnSpc>
                  <a:spcPct val="120000"/>
                </a:lnSpc>
              </a:pPr>
              <a:r>
                <a:rPr lang="en-GB" sz="2000" dirty="0" smtClean="0">
                  <a:latin typeface="Trebuchet MS" pitchFamily="34" charset="0"/>
                </a:rPr>
                <a:t>There exists an analogy between the distribution of Yang-Lee zeros of the canonical partition function and the distribution of exceptional points of the </a:t>
              </a:r>
              <a:r>
                <a:rPr lang="en-GB" sz="2000" dirty="0" err="1" smtClean="0">
                  <a:latin typeface="Trebuchet MS" pitchFamily="34" charset="0"/>
                </a:rPr>
                <a:t>QPT</a:t>
              </a:r>
              <a:r>
                <a:rPr lang="en-GB" sz="2000" dirty="0" smtClean="0">
                  <a:latin typeface="Trebuchet MS" pitchFamily="34" charset="0"/>
                </a:rPr>
                <a:t> Hamiltonian.</a:t>
              </a:r>
              <a:endParaRPr lang="cs-CZ" sz="2000" dirty="0" smtClean="0">
                <a:latin typeface="Trebuchet MS" pitchFamily="34" charset="0"/>
              </a:endParaRPr>
            </a:p>
          </p:txBody>
        </p:sp>
      </p:grpSp>
      <p:sp>
        <p:nvSpPr>
          <p:cNvPr id="7" name="Obdélník 6"/>
          <p:cNvSpPr/>
          <p:nvPr/>
        </p:nvSpPr>
        <p:spPr>
          <a:xfrm>
            <a:off x="3777673" y="6390015"/>
            <a:ext cx="5232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Book Antiqua" panose="02040602050305030304" pitchFamily="18" charset="0"/>
              </a:rPr>
              <a:t>P. </a:t>
            </a:r>
            <a:r>
              <a:rPr lang="en-GB" sz="1400" dirty="0" err="1">
                <a:latin typeface="Book Antiqua" panose="02040602050305030304" pitchFamily="18" charset="0"/>
              </a:rPr>
              <a:t>Cejnar</a:t>
            </a:r>
            <a:r>
              <a:rPr lang="en-GB" sz="1400" dirty="0">
                <a:latin typeface="Book Antiqua" panose="02040602050305030304" pitchFamily="18" charset="0"/>
              </a:rPr>
              <a:t>, S. </a:t>
            </a:r>
            <a:r>
              <a:rPr lang="en-GB" sz="1400" dirty="0" err="1">
                <a:latin typeface="Book Antiqua" panose="02040602050305030304" pitchFamily="18" charset="0"/>
              </a:rPr>
              <a:t>Heinze</a:t>
            </a:r>
            <a:r>
              <a:rPr lang="en-GB" sz="1400" dirty="0">
                <a:latin typeface="Book Antiqua" panose="02040602050305030304" pitchFamily="18" charset="0"/>
              </a:rPr>
              <a:t>, J. </a:t>
            </a:r>
            <a:r>
              <a:rPr lang="en-GB" sz="1400" dirty="0" err="1">
                <a:latin typeface="Book Antiqua" panose="02040602050305030304" pitchFamily="18" charset="0"/>
              </a:rPr>
              <a:t>Dobe</a:t>
            </a:r>
            <a:r>
              <a:rPr lang="cs-CZ" sz="1400" dirty="0">
                <a:latin typeface="Book Antiqua" panose="02040602050305030304" pitchFamily="18" charset="0"/>
              </a:rPr>
              <a:t>š, </a:t>
            </a:r>
            <a:r>
              <a:rPr lang="es-MX" sz="1400" i="1" dirty="0">
                <a:latin typeface="Book Antiqua" panose="02040602050305030304" pitchFamily="18" charset="0"/>
              </a:rPr>
              <a:t>Phys. Rev. C </a:t>
            </a:r>
            <a:r>
              <a:rPr lang="es-MX" sz="1400" b="1" dirty="0">
                <a:latin typeface="Book Antiqua" panose="02040602050305030304" pitchFamily="18" charset="0"/>
              </a:rPr>
              <a:t>71</a:t>
            </a:r>
            <a:r>
              <a:rPr lang="es-MX" sz="1400" dirty="0">
                <a:latin typeface="Book Antiqua" panose="02040602050305030304" pitchFamily="18" charset="0"/>
              </a:rPr>
              <a:t>, 011304</a:t>
            </a:r>
            <a:r>
              <a:rPr lang="en-GB" sz="1400" dirty="0">
                <a:latin typeface="Book Antiqua" panose="02040602050305030304" pitchFamily="18" charset="0"/>
              </a:rPr>
              <a:t>(R) (2005)</a:t>
            </a:r>
            <a:endParaRPr lang="cs-CZ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92727" y="320361"/>
            <a:ext cx="3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0000B4"/>
                </a:solidFill>
                <a:latin typeface="Trebuchet MS" pitchFamily="34" charset="0"/>
              </a:rPr>
              <a:t>Exceptional points</a:t>
            </a:r>
            <a:endParaRPr lang="cs-CZ" sz="3200" u="sng" dirty="0" smtClean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209863" y="1068485"/>
                <a:ext cx="290965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cs-CZ" sz="26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63" y="1068485"/>
                <a:ext cx="290965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56155" y="1114647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55" y="1114647"/>
                <a:ext cx="226607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20437" y="1764144"/>
            <a:ext cx="437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In a generic situation: no real crossings</a:t>
            </a:r>
            <a:endParaRPr lang="cs-CZ" dirty="0" smtClean="0">
              <a:latin typeface="Trebuchet MS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62713" y="2578447"/>
            <a:ext cx="2310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smtClean="0">
                <a:latin typeface="Trebuchet MS" pitchFamily="34" charset="0"/>
              </a:rPr>
              <a:t>(energies from the </a:t>
            </a:r>
            <a:r>
              <a:rPr lang="en-GB" sz="1500" dirty="0">
                <a:latin typeface="Trebuchet MS" pitchFamily="34" charset="0"/>
              </a:rPr>
              <a:t>same symmetry </a:t>
            </a:r>
            <a:r>
              <a:rPr lang="en-GB" sz="1500" dirty="0" smtClean="0">
                <a:latin typeface="Trebuchet MS" pitchFamily="34" charset="0"/>
              </a:rPr>
              <a:t>subspace)</a:t>
            </a:r>
            <a:endParaRPr lang="cs-CZ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20438" y="4286018"/>
                <a:ext cx="5745017" cy="369332"/>
              </a:xfrm>
              <a:prstGeom prst="rect">
                <a:avLst/>
              </a:prstGeom>
              <a:solidFill>
                <a:srgbClr val="FFDC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Trebuchet MS" pitchFamily="34" charset="0"/>
                  </a:rPr>
                  <a:t>But energy levels </a:t>
                </a:r>
                <a:r>
                  <a:rPr lang="en-GB" b="1" dirty="0" smtClean="0">
                    <a:latin typeface="Trebuchet MS" pitchFamily="34" charset="0"/>
                  </a:rPr>
                  <a:t>cross</a:t>
                </a:r>
                <a:r>
                  <a:rPr lang="en-GB" dirty="0" smtClean="0">
                    <a:latin typeface="Trebuchet MS" pitchFamily="34" charset="0"/>
                  </a:rPr>
                  <a:t> at exceptional points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𝐸𝑃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endParaRPr lang="cs-CZ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8" y="4286018"/>
                <a:ext cx="574501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48" t="-9836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22034" y="4831314"/>
                <a:ext cx="3325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GB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4" y="4831314"/>
                <a:ext cx="332510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840503" y="5262232"/>
                <a:ext cx="2715502" cy="62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𝜕</m:t>
                          </m:r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𝜕</m:t>
                          </m:r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GB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03" y="5262232"/>
                <a:ext cx="2715502" cy="6298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Šipka doprava 14"/>
          <p:cNvSpPr/>
          <p:nvPr/>
        </p:nvSpPr>
        <p:spPr>
          <a:xfrm>
            <a:off x="4211763" y="5126707"/>
            <a:ext cx="1113989" cy="381882"/>
          </a:xfrm>
          <a:prstGeom prst="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571974" y="5124650"/>
                <a:ext cx="19649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00B4"/>
                    </a:solidFill>
                    <a:latin typeface="Trebuchet MS" pitchFamily="34" charset="0"/>
                  </a:rPr>
                  <a:t>Resultant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B4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0000B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B4"/>
                            </a:solidFill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endParaRPr lang="cs-CZ" sz="2000" i="1" dirty="0" smtClean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974" y="5124650"/>
                <a:ext cx="1964924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3106" t="-9231" b="-261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322489" y="5527408"/>
                <a:ext cx="3535190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Tx/>
                  <a:buChar char="-"/>
                </a:pPr>
                <a:r>
                  <a:rPr lang="en-GB" sz="1600" dirty="0" smtClean="0">
                    <a:latin typeface="Trebuchet MS" pitchFamily="34" charset="0"/>
                  </a:rPr>
                  <a:t>polynomial of degree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  <m:r>
                          <a:rPr lang="en-GB" sz="16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GB" sz="1600" b="0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Tx/>
                  <a:buChar char="-"/>
                </a:pPr>
                <a:r>
                  <a:rPr lang="en-GB" sz="1600" dirty="0" smtClean="0">
                    <a:latin typeface="Trebuchet MS" pitchFamily="34" charset="0"/>
                  </a:rPr>
                  <a:t>pairs of complex conjugate roots</a:t>
                </a:r>
                <a:endParaRPr lang="en-GB" sz="1600" b="0" dirty="0" smtClean="0">
                  <a:latin typeface="Trebuchet MS" pitchFamily="34" charset="0"/>
                </a:endParaRPr>
              </a:p>
              <a:p>
                <a:pPr marL="285750" indent="-285750">
                  <a:spcAft>
                    <a:spcPts val="300"/>
                  </a:spcAft>
                  <a:buFontTx/>
                  <a:buChar char="-"/>
                </a:pPr>
                <a:r>
                  <a:rPr lang="en-GB" sz="1600" dirty="0" smtClean="0">
                    <a:latin typeface="Trebuchet MS" pitchFamily="34" charset="0"/>
                  </a:rPr>
                  <a:t>no roots on the real axis</a:t>
                </a: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89" y="5527408"/>
                <a:ext cx="3535190" cy="907941"/>
              </a:xfrm>
              <a:prstGeom prst="rect">
                <a:avLst/>
              </a:prstGeom>
              <a:blipFill rotWithShape="1">
                <a:blip r:embed="rId10"/>
                <a:stretch>
                  <a:fillRect l="-690" t="-2685" b="-73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D:\Pavel\Desktop\Graph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5693" y="1793594"/>
            <a:ext cx="2941764" cy="1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5451235" y="1885588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092256" y="2551668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Trebuchet MS" pitchFamily="34" charset="0"/>
              </a:rPr>
              <a:t>E</a:t>
            </a:r>
            <a:endParaRPr lang="cs-CZ" sz="2000" i="1" dirty="0" smtClean="0">
              <a:latin typeface="Trebuchet MS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288274" y="3730579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6019277" y="3937281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044579" y="2156875"/>
                <a:ext cx="1819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579" y="2156875"/>
                <a:ext cx="181921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2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2404</Words>
  <Application>Microsoft Office PowerPoint</Application>
  <PresentationFormat>Předvádění na obrazovce (4:3)</PresentationFormat>
  <Paragraphs>302</Paragraphs>
  <Slides>26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2017-05-24T13:52:58Z</dcterms:created>
  <dcterms:modified xsi:type="dcterms:W3CDTF">2017-05-24T13:53:11Z</dcterms:modified>
</cp:coreProperties>
</file>