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0" r:id="rId2"/>
    <p:sldId id="572" r:id="rId3"/>
    <p:sldId id="576" r:id="rId4"/>
    <p:sldId id="577" r:id="rId5"/>
    <p:sldId id="578" r:id="rId6"/>
    <p:sldId id="579" r:id="rId7"/>
    <p:sldId id="593" r:id="rId8"/>
    <p:sldId id="584" r:id="rId9"/>
    <p:sldId id="571" r:id="rId10"/>
    <p:sldId id="575" r:id="rId11"/>
    <p:sldId id="588" r:id="rId12"/>
    <p:sldId id="573" r:id="rId13"/>
    <p:sldId id="565" r:id="rId14"/>
    <p:sldId id="589" r:id="rId15"/>
    <p:sldId id="594" r:id="rId16"/>
    <p:sldId id="585" r:id="rId17"/>
    <p:sldId id="586" r:id="rId18"/>
    <p:sldId id="566" r:id="rId19"/>
    <p:sldId id="570" r:id="rId20"/>
    <p:sldId id="590" r:id="rId21"/>
    <p:sldId id="595" r:id="rId22"/>
    <p:sldId id="568" r:id="rId23"/>
    <p:sldId id="596" r:id="rId24"/>
    <p:sldId id="598" r:id="rId25"/>
    <p:sldId id="554" r:id="rId26"/>
    <p:sldId id="597" r:id="rId27"/>
    <p:sldId id="562" r:id="rId28"/>
    <p:sldId id="569" r:id="rId29"/>
  </p:sldIdLst>
  <p:sldSz cx="9144000" cy="6858000" type="screen4x3"/>
  <p:notesSz cx="9855200" cy="6743700"/>
  <p:embeddedFontLs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B4"/>
    <a:srgbClr val="CC3300"/>
    <a:srgbClr val="339933"/>
    <a:srgbClr val="CC3399"/>
    <a:srgbClr val="FFFFFF"/>
    <a:srgbClr val="FF33CC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9710" autoAdjust="0"/>
  </p:normalViewPr>
  <p:slideViewPr>
    <p:cSldViewPr snapToGrid="0">
      <p:cViewPr varScale="1">
        <p:scale>
          <a:sx n="105" d="100"/>
          <a:sy n="105" d="100"/>
        </p:scale>
        <p:origin x="-18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1650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5563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1650" y="6405563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B93AB38-1C71-44AE-83C4-D7811FAC07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59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650" y="0"/>
            <a:ext cx="427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6413"/>
            <a:ext cx="33702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203575"/>
            <a:ext cx="78835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5563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650" y="6405563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9676B42-35CD-46C8-9D8F-65F33A18C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3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0B458-A578-40AA-9E04-CF4B9DB75F98}" type="slidenum">
              <a:rPr lang="cs-CZ" smtClean="0">
                <a:latin typeface="Arial" charset="0"/>
              </a:rPr>
              <a:pPr>
                <a:defRPr/>
              </a:pPr>
              <a:t>1</a:t>
            </a:fld>
            <a:endParaRPr lang="cs-CZ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64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32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59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59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59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73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53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3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2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120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52BA2-523B-4979-AACC-4A7E557713BB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2D8595-4F97-42F9-9102-2D1D2247478B}" type="slidenum">
              <a:rPr lang="cs-CZ" altLang="cs-CZ" b="0" smtClean="0"/>
              <a:pPr eaLnBrk="1" hangingPunct="1"/>
              <a:t>24</a:t>
            </a:fld>
            <a:endParaRPr lang="cs-CZ" altLang="cs-CZ" b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0262" cy="2527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31B66-275B-46F3-8522-202EA548FF68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2D8595-4F97-42F9-9102-2D1D2247478B}" type="slidenum">
              <a:rPr lang="cs-CZ" altLang="cs-CZ" b="0" smtClean="0"/>
              <a:pPr eaLnBrk="1" hangingPunct="1"/>
              <a:t>26</a:t>
            </a:fld>
            <a:endParaRPr lang="cs-CZ" altLang="cs-CZ" b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0262" cy="2527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367BDD-3C88-403F-90F2-0F98C3FD277E}" type="slidenum">
              <a:rPr lang="cs-CZ" altLang="cs-CZ" b="0" smtClean="0"/>
              <a:pPr eaLnBrk="1" hangingPunct="1"/>
              <a:t>27</a:t>
            </a:fld>
            <a:endParaRPr lang="cs-CZ" altLang="cs-CZ" b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506413"/>
            <a:ext cx="3370262" cy="25273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9C8E5-37EA-42EB-9C7F-E8D7F76D71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10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B42-35CD-46C8-9D8F-65F33A18CAD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64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4049-28AC-44F2-9233-3E12E22D1D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69B8-B479-493F-9F9A-BDA37E416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1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E32D-2193-464E-8EA7-51AE31A19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EB0E-EE0A-4A79-8D05-5AA293F84B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0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279525" y="685800"/>
            <a:ext cx="7086600" cy="54403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020E-6966-464E-A00B-5BD33F3116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9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E157-C5D0-48D4-8BCD-BDCBF225C7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0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687A-8344-47CE-920D-8B90F6A84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94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52A3-1288-4AEB-A155-512122F9D9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7C8E-D7C0-4723-9606-2D2FF272BA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7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1161-9C7D-499A-B3D0-8FCCB87C50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25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A199-D0F0-4008-A141-FED37143AA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B779-797F-4C4D-96C8-EC5B522E8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70AA-D1EE-4862-AF18-E0B7F39CB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88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9473-2379-4F4A-828E-3AF5AED6F0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4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2E8B-BE4A-4F9F-9FE3-AD3C7C5AF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4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6C086AF-66D2-437B-B9DA-80B7E8F9F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gif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wmf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wmf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23437" y="4364260"/>
            <a:ext cx="451543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b="0" u="sng" dirty="0">
                <a:latin typeface="Trebuchet MS" pitchFamily="34" charset="0"/>
              </a:rPr>
              <a:t>Pavel </a:t>
            </a:r>
            <a:r>
              <a:rPr lang="en-US" altLang="cs-CZ" b="0" u="sng" dirty="0" err="1">
                <a:latin typeface="Trebuchet MS" pitchFamily="34" charset="0"/>
              </a:rPr>
              <a:t>Str</a:t>
            </a:r>
            <a:r>
              <a:rPr lang="cs-CZ" altLang="cs-CZ" b="0" u="sng" dirty="0" err="1" smtClean="0">
                <a:latin typeface="Trebuchet MS" pitchFamily="34" charset="0"/>
              </a:rPr>
              <a:t>ánský</a:t>
            </a:r>
            <a:endParaRPr lang="cs-CZ" altLang="cs-CZ" b="0" u="sng" dirty="0" smtClean="0">
              <a:latin typeface="Trebuchet MS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0" dirty="0" smtClean="0">
                <a:latin typeface="Trebuchet MS" pitchFamily="34" charset="0"/>
              </a:rPr>
              <a:t>Ústav částicové a jaderné fyziky MFF UK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0" u="sng" dirty="0" smtClean="0">
                <a:solidFill>
                  <a:srgbClr val="0000FF"/>
                </a:solidFill>
                <a:latin typeface="Trebuchet MS" pitchFamily="34" charset="0"/>
              </a:rPr>
              <a:t>www.pavelstransky.cz</a:t>
            </a:r>
            <a:endParaRPr lang="cs-CZ" altLang="cs-CZ" sz="1800" b="0" u="sng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7370476" y="6464300"/>
            <a:ext cx="13099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cs-CZ" sz="1400" b="0" dirty="0" smtClean="0">
                <a:latin typeface="Trebuchet MS" pitchFamily="34" charset="0"/>
              </a:rPr>
              <a:t>25</a:t>
            </a:r>
            <a:r>
              <a:rPr lang="cs-CZ" altLang="cs-CZ" sz="1400" b="0" dirty="0" smtClean="0">
                <a:latin typeface="Trebuchet MS" pitchFamily="34" charset="0"/>
              </a:rPr>
              <a:t>. </a:t>
            </a:r>
            <a:r>
              <a:rPr lang="cs-CZ" altLang="cs-CZ" sz="1400" b="0" smtClean="0">
                <a:latin typeface="Trebuchet MS" pitchFamily="34" charset="0"/>
              </a:rPr>
              <a:t>říjen </a:t>
            </a:r>
            <a:r>
              <a:rPr lang="cs-CZ" altLang="cs-CZ" sz="1400" b="0" dirty="0" smtClean="0">
                <a:latin typeface="Trebuchet MS" pitchFamily="34" charset="0"/>
              </a:rPr>
              <a:t>201</a:t>
            </a:r>
            <a:r>
              <a:rPr lang="en-GB" altLang="cs-CZ" sz="1400" b="0" dirty="0" smtClean="0">
                <a:latin typeface="Trebuchet MS" pitchFamily="34" charset="0"/>
              </a:rPr>
              <a:t>6</a:t>
            </a:r>
            <a:endParaRPr lang="cs-CZ" altLang="cs-CZ" sz="1400" b="0" dirty="0">
              <a:latin typeface="Trebuchet MS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823564" y="565902"/>
            <a:ext cx="74834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0" dirty="0" smtClean="0">
                <a:solidFill>
                  <a:srgbClr val="CC3300"/>
                </a:solidFill>
                <a:latin typeface="Trebuchet MS" pitchFamily="34" charset="0"/>
              </a:rPr>
              <a:t>1/</a:t>
            </a:r>
            <a:r>
              <a:rPr lang="cs-CZ" altLang="cs-CZ" sz="4000" b="0" i="1" dirty="0" smtClean="0">
                <a:solidFill>
                  <a:srgbClr val="CC3300"/>
                </a:solidFill>
                <a:latin typeface="Trebuchet MS" pitchFamily="34" charset="0"/>
              </a:rPr>
              <a:t>f</a:t>
            </a:r>
            <a:r>
              <a:rPr lang="cs-CZ" altLang="cs-CZ" sz="4000" b="0" dirty="0" smtClean="0">
                <a:solidFill>
                  <a:srgbClr val="CC3300"/>
                </a:solidFill>
                <a:latin typeface="Trebuchet MS" pitchFamily="34" charset="0"/>
              </a:rPr>
              <a:t> ŠUM A ŠKÁLOVÁ INVARIANCE</a:t>
            </a:r>
            <a:endParaRPr lang="en-US" altLang="cs-CZ" sz="3600" b="0" dirty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69900" y="6486525"/>
            <a:ext cx="65579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cs-CZ" sz="1300" b="0" dirty="0" smtClean="0">
                <a:latin typeface="Trebuchet MS" pitchFamily="34" charset="0"/>
              </a:rPr>
              <a:t>Prosemin</a:t>
            </a:r>
            <a:r>
              <a:rPr lang="cs-CZ" altLang="cs-CZ" sz="1300" b="0" dirty="0" err="1" smtClean="0">
                <a:latin typeface="Trebuchet MS" pitchFamily="34" charset="0"/>
              </a:rPr>
              <a:t>ář</a:t>
            </a:r>
            <a:r>
              <a:rPr lang="cs-CZ" altLang="cs-CZ" sz="1300" b="0" dirty="0" smtClean="0">
                <a:latin typeface="Trebuchet MS" pitchFamily="34" charset="0"/>
              </a:rPr>
              <a:t> jaderné fyziky</a:t>
            </a:r>
            <a:endParaRPr lang="cs-CZ" altLang="cs-CZ" sz="1300" b="0" dirty="0">
              <a:latin typeface="Trebuchet MS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055067" y="1752627"/>
            <a:ext cx="7417520" cy="2231116"/>
            <a:chOff x="1055067" y="2065933"/>
            <a:chExt cx="7417520" cy="223111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5067" y="2326485"/>
              <a:ext cx="7116974" cy="197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Skupina 2"/>
            <p:cNvGrpSpPr/>
            <p:nvPr/>
          </p:nvGrpSpPr>
          <p:grpSpPr>
            <a:xfrm>
              <a:off x="4987648" y="2065933"/>
              <a:ext cx="3484939" cy="894146"/>
              <a:chOff x="4712677" y="2186891"/>
              <a:chExt cx="2666467" cy="894146"/>
            </a:xfrm>
          </p:grpSpPr>
          <p:sp>
            <p:nvSpPr>
              <p:cNvPr id="2" name="Obdélník 1"/>
              <p:cNvSpPr/>
              <p:nvPr/>
            </p:nvSpPr>
            <p:spPr bwMode="auto">
              <a:xfrm>
                <a:off x="4712677" y="2186891"/>
                <a:ext cx="2666467" cy="652230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Obdélník 8"/>
              <p:cNvSpPr/>
              <p:nvPr/>
            </p:nvSpPr>
            <p:spPr bwMode="auto">
              <a:xfrm>
                <a:off x="5825310" y="2428807"/>
                <a:ext cx="684202" cy="652230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Výsledek obrázku pro drunkard wa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54" y="713670"/>
            <a:ext cx="3626899" cy="24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4867" y="332656"/>
            <a:ext cx="638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Jednorozm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ěrný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Brownův pohyb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6" y="1130720"/>
            <a:ext cx="1823251" cy="9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0902" y="4108042"/>
            <a:ext cx="333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latin typeface="Trebuchet MS" pitchFamily="34" charset="0"/>
              </a:rPr>
              <a:t>- </a:t>
            </a:r>
            <a:r>
              <a:rPr lang="cs-CZ" b="0" dirty="0" smtClean="0">
                <a:latin typeface="Trebuchet MS" pitchFamily="34" charset="0"/>
              </a:rPr>
              <a:t>škálově invariantní funkce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36168" y="4972760"/>
            <a:ext cx="1807944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latin typeface="Trebuchet MS" pitchFamily="34" charset="0"/>
              </a:rPr>
              <a:t>Hurst</a:t>
            </a:r>
            <a:r>
              <a:rPr lang="cs-CZ" sz="1600" b="0" dirty="0" err="1" smtClean="0">
                <a:latin typeface="Trebuchet MS" pitchFamily="34" charset="0"/>
              </a:rPr>
              <a:t>ův</a:t>
            </a:r>
            <a:r>
              <a:rPr lang="cs-CZ" sz="1600" b="0" dirty="0" smtClean="0">
                <a:latin typeface="Trebuchet MS" pitchFamily="34" charset="0"/>
              </a:rPr>
              <a:t> exponent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 bwMode="auto">
          <a:xfrm>
            <a:off x="2281981" y="1285269"/>
            <a:ext cx="346123" cy="639440"/>
          </a:xfrm>
          <a:prstGeom prst="ellipse">
            <a:avLst/>
          </a:prstGeom>
          <a:solidFill>
            <a:srgbClr val="FFC000">
              <a:alpha val="40000"/>
            </a:srgbClr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15317" y="1692004"/>
            <a:ext cx="221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latin typeface="Trebuchet MS" pitchFamily="34" charset="0"/>
              </a:rPr>
              <a:t>náhodná veličina se střední hodnotou 0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40" y="2337849"/>
            <a:ext cx="770954" cy="3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2615316" y="1685610"/>
            <a:ext cx="2039812" cy="923300"/>
          </a:xfrm>
          <a:prstGeom prst="rect">
            <a:avLst/>
          </a:prstGeom>
          <a:noFill/>
          <a:ln w="19050" cap="flat" cmpd="sng" algn="ctr">
            <a:solidFill>
              <a:srgbClr val="FFCC00"/>
            </a:solidFill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0902" y="2947808"/>
            <a:ext cx="249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latin typeface="Trebuchet MS" pitchFamily="34" charset="0"/>
              </a:rPr>
              <a:t>- střední odchylka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9" y="3317140"/>
            <a:ext cx="4049554" cy="4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5" y="4477373"/>
            <a:ext cx="3106579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13" y="3661136"/>
            <a:ext cx="3923639" cy="25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/>
          <p:cNvSpPr/>
          <p:nvPr/>
        </p:nvSpPr>
        <p:spPr bwMode="auto">
          <a:xfrm>
            <a:off x="3185510" y="4458191"/>
            <a:ext cx="254678" cy="260861"/>
          </a:xfrm>
          <a:prstGeom prst="ellipse">
            <a:avLst/>
          </a:prstGeom>
          <a:solidFill>
            <a:srgbClr val="FF0000">
              <a:alpha val="40000"/>
            </a:srgbClr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7435" y="300685"/>
            <a:ext cx="638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Zobecněný Brownův pohyb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52" y="339050"/>
            <a:ext cx="2145251" cy="5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5" y="1470550"/>
            <a:ext cx="3377467" cy="23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" y="926002"/>
            <a:ext cx="790575" cy="581025"/>
          </a:xfrm>
          <a:prstGeom prst="rect">
            <a:avLst/>
          </a:prstGeom>
          <a:noFill/>
          <a:ln w="19050">
            <a:solidFill>
              <a:srgbClr val="0000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94119" y="1392319"/>
            <a:ext cx="338255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C00000"/>
                </a:solidFill>
                <a:latin typeface="Trebuchet MS" pitchFamily="34" charset="0"/>
              </a:rPr>
              <a:t>antiperzistentn</a:t>
            </a:r>
            <a:r>
              <a:rPr lang="cs-CZ" sz="1600" dirty="0" smtClean="0">
                <a:solidFill>
                  <a:srgbClr val="C00000"/>
                </a:solidFill>
                <a:latin typeface="Trebuchet MS" pitchFamily="34" charset="0"/>
              </a:rPr>
              <a:t>í</a:t>
            </a:r>
            <a:r>
              <a:rPr lang="cs-CZ" sz="1600" b="0" dirty="0" smtClean="0">
                <a:latin typeface="Trebuchet MS" pitchFamily="34" charset="0"/>
              </a:rPr>
              <a:t> časová řada (po výchylce v jednom směru následuje velmi pravděpodobně výchylka ve směru opačném)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latin typeface="Trebuchet MS" pitchFamily="34" charset="0"/>
              </a:rPr>
              <a:t>přírůstky jsou </a:t>
            </a:r>
            <a:r>
              <a:rPr lang="cs-CZ" sz="1600" b="0" dirty="0" err="1" smtClean="0">
                <a:latin typeface="Trebuchet MS" pitchFamily="34" charset="0"/>
              </a:rPr>
              <a:t>antikorelované</a:t>
            </a:r>
            <a:endParaRPr lang="cs-CZ" sz="1600" b="0" dirty="0" smtClean="0">
              <a:latin typeface="Trebuchet MS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i="1" dirty="0" smtClean="0">
                <a:latin typeface="Trebuchet MS" pitchFamily="34" charset="0"/>
              </a:rPr>
              <a:t>D</a:t>
            </a:r>
            <a:r>
              <a:rPr lang="cs-CZ" sz="1600" b="0" dirty="0" smtClean="0">
                <a:latin typeface="Trebuchet MS" pitchFamily="34" charset="0"/>
              </a:rPr>
              <a:t> </a:t>
            </a:r>
            <a:r>
              <a:rPr lang="en-GB" sz="1600" b="0" dirty="0" smtClean="0">
                <a:latin typeface="Trebuchet MS" pitchFamily="34" charset="0"/>
              </a:rPr>
              <a:t>~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 err="1" smtClean="0">
                <a:latin typeface="Trebuchet MS" pitchFamily="34" charset="0"/>
              </a:rPr>
              <a:t>autoregula</a:t>
            </a:r>
            <a:r>
              <a:rPr lang="cs-CZ" sz="1600" b="0" dirty="0" smtClean="0">
                <a:latin typeface="Trebuchet MS" pitchFamily="34" charset="0"/>
              </a:rPr>
              <a:t>ční mechanismy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" y="4379199"/>
            <a:ext cx="347185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7" y="3706727"/>
            <a:ext cx="843439" cy="686276"/>
          </a:xfrm>
          <a:prstGeom prst="rect">
            <a:avLst/>
          </a:prstGeom>
          <a:noFill/>
          <a:ln w="19050">
            <a:solidFill>
              <a:srgbClr val="0000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894119" y="4990679"/>
            <a:ext cx="362092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C00000"/>
                </a:solidFill>
                <a:latin typeface="Trebuchet MS" pitchFamily="34" charset="0"/>
              </a:rPr>
              <a:t>perzistentn</a:t>
            </a:r>
            <a:r>
              <a:rPr lang="cs-CZ" sz="1600" dirty="0" smtClean="0">
                <a:solidFill>
                  <a:srgbClr val="C00000"/>
                </a:solidFill>
                <a:latin typeface="Trebuchet MS" pitchFamily="34" charset="0"/>
              </a:rPr>
              <a:t>í</a:t>
            </a:r>
            <a:r>
              <a:rPr lang="cs-CZ" sz="1600" b="0" dirty="0" smtClean="0">
                <a:latin typeface="Trebuchet MS" pitchFamily="34" charset="0"/>
              </a:rPr>
              <a:t> časová řada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latin typeface="Trebuchet MS" pitchFamily="34" charset="0"/>
              </a:rPr>
              <a:t>přírůstky jsou korelované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1" dirty="0" smtClean="0">
                <a:latin typeface="Trebuchet MS" pitchFamily="34" charset="0"/>
              </a:rPr>
              <a:t>D</a:t>
            </a:r>
            <a:r>
              <a:rPr lang="en-GB" sz="1600" b="0" dirty="0" smtClean="0">
                <a:latin typeface="Trebuchet MS" pitchFamily="34" charset="0"/>
              </a:rPr>
              <a:t> ~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 err="1" smtClean="0">
                <a:latin typeface="Trebuchet MS" pitchFamily="34" charset="0"/>
              </a:rPr>
              <a:t>kladn</a:t>
            </a:r>
            <a:r>
              <a:rPr lang="cs-CZ" sz="1600" b="0" dirty="0" smtClean="0">
                <a:latin typeface="Trebuchet MS" pitchFamily="34" charset="0"/>
              </a:rPr>
              <a:t>á zpětná vazba (katastrofy)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5540182" y="3595407"/>
            <a:ext cx="2234483" cy="1021354"/>
            <a:chOff x="5614301" y="4323593"/>
            <a:chExt cx="1649758" cy="696015"/>
          </a:xfrm>
        </p:grpSpPr>
        <p:sp>
          <p:nvSpPr>
            <p:cNvPr id="32" name="Obdélník 31"/>
            <p:cNvSpPr/>
            <p:nvPr/>
          </p:nvSpPr>
          <p:spPr bwMode="auto">
            <a:xfrm>
              <a:off x="5614301" y="4323593"/>
              <a:ext cx="1649758" cy="696015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oval" w="sm" len="sm"/>
              <a:tailEnd type="triangle" w="lg" len="med"/>
            </a:ln>
            <a:effectLst>
              <a:outerShdw blurRad="635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5736009" y="4404407"/>
              <a:ext cx="1429576" cy="23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Trebuchet MS" pitchFamily="34" charset="0"/>
                </a:rPr>
                <a:t>frakt</a:t>
              </a:r>
              <a:r>
                <a:rPr lang="cs-CZ" sz="1600" dirty="0" err="1" smtClean="0">
                  <a:latin typeface="Trebuchet MS" pitchFamily="34" charset="0"/>
                </a:rPr>
                <a:t>ální</a:t>
              </a:r>
              <a:r>
                <a:rPr lang="cs-CZ" sz="1600" dirty="0" smtClean="0">
                  <a:latin typeface="Trebuchet MS" pitchFamily="34" charset="0"/>
                </a:rPr>
                <a:t> dimenze</a:t>
              </a:r>
            </a:p>
          </p:txBody>
        </p:sp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891" y="4705250"/>
              <a:ext cx="101346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1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12698" y="322898"/>
            <a:ext cx="519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Fourierova transformace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2696" y="984736"/>
            <a:ext cx="573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 smtClean="0">
                <a:latin typeface="Trebuchet MS" pitchFamily="34" charset="0"/>
              </a:rPr>
              <a:t>přechod z časové do frekvenční oblasti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2696" y="2481026"/>
            <a:ext cx="337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>
                <a:latin typeface="Trebuchet MS" pitchFamily="34" charset="0"/>
              </a:rPr>
              <a:t>v</a:t>
            </a:r>
            <a:r>
              <a:rPr lang="cs-CZ" b="0" dirty="0" smtClean="0">
                <a:latin typeface="Trebuchet MS" pitchFamily="34" charset="0"/>
              </a:rPr>
              <a:t>ýkonová spektrální hustota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2698" y="3023006"/>
            <a:ext cx="381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>
                <a:latin typeface="Trebuchet MS" pitchFamily="34" charset="0"/>
              </a:rPr>
              <a:t>š</a:t>
            </a:r>
            <a:r>
              <a:rPr lang="cs-CZ" b="0" dirty="0" smtClean="0">
                <a:latin typeface="Trebuchet MS" pitchFamily="34" charset="0"/>
              </a:rPr>
              <a:t>kálově invariantní signál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57" y="2982010"/>
            <a:ext cx="170259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1" y="3012126"/>
            <a:ext cx="1391183" cy="33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35" y="3392338"/>
            <a:ext cx="1310909" cy="33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12" y="1379644"/>
            <a:ext cx="3962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72" y="2455070"/>
            <a:ext cx="22193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/>
          <p:nvPr/>
        </p:nvGrpSpPr>
        <p:grpSpPr>
          <a:xfrm>
            <a:off x="804786" y="3501008"/>
            <a:ext cx="7309720" cy="2764698"/>
            <a:chOff x="804786" y="3501008"/>
            <a:chExt cx="7309720" cy="2764698"/>
          </a:xfrm>
        </p:grpSpPr>
        <p:sp>
          <p:nvSpPr>
            <p:cNvPr id="10" name="TextovéPole 9"/>
            <p:cNvSpPr txBox="1"/>
            <p:nvPr/>
          </p:nvSpPr>
          <p:spPr>
            <a:xfrm>
              <a:off x="804786" y="3839013"/>
              <a:ext cx="27132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smtClean="0">
                  <a:solidFill>
                    <a:srgbClr val="0000B4"/>
                  </a:solidFill>
                  <a:latin typeface="Trebuchet MS" pitchFamily="34" charset="0"/>
                </a:rPr>
                <a:t>i</a:t>
              </a:r>
              <a:r>
                <a:rPr lang="en-GB" sz="2000" b="0" dirty="0" err="1" smtClean="0">
                  <a:solidFill>
                    <a:srgbClr val="0000B4"/>
                  </a:solidFill>
                  <a:latin typeface="Trebuchet MS" pitchFamily="34" charset="0"/>
                </a:rPr>
                <a:t>ntegrace</a:t>
              </a:r>
              <a:r>
                <a:rPr lang="en-GB" sz="2000" b="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2000" b="0" dirty="0" smtClean="0">
                  <a:solidFill>
                    <a:srgbClr val="0000B4"/>
                  </a:solidFill>
                  <a:latin typeface="Trebuchet MS" pitchFamily="34" charset="0"/>
                </a:rPr>
                <a:t>časové řady</a:t>
              </a:r>
            </a:p>
            <a:p>
              <a:pPr algn="ctr"/>
              <a:r>
                <a:rPr lang="cs-CZ" sz="3000" dirty="0" smtClean="0">
                  <a:solidFill>
                    <a:srgbClr val="0000B4"/>
                  </a:solidFill>
                  <a:latin typeface="Trebuchet MS" pitchFamily="34" charset="0"/>
                </a:rPr>
                <a:t>+2</a:t>
              </a:r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17" y="5117153"/>
              <a:ext cx="1914525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32" y="5813136"/>
              <a:ext cx="198120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5490662" y="3933683"/>
              <a:ext cx="26238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0" dirty="0" err="1">
                  <a:solidFill>
                    <a:srgbClr val="C00000"/>
                  </a:solidFill>
                  <a:latin typeface="Trebuchet MS" pitchFamily="34" charset="0"/>
                </a:rPr>
                <a:t>d</a:t>
              </a:r>
              <a:r>
                <a:rPr lang="en-GB" sz="2000" b="0" dirty="0" err="1" smtClean="0">
                  <a:solidFill>
                    <a:srgbClr val="C00000"/>
                  </a:solidFill>
                  <a:latin typeface="Trebuchet MS" pitchFamily="34" charset="0"/>
                </a:rPr>
                <a:t>erivace</a:t>
              </a:r>
              <a:r>
                <a:rPr lang="en-GB" sz="2000" b="0" dirty="0" smtClean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cs-CZ" sz="2000" b="0" dirty="0" smtClean="0">
                  <a:solidFill>
                    <a:srgbClr val="C00000"/>
                  </a:solidFill>
                  <a:latin typeface="Trebuchet MS" pitchFamily="34" charset="0"/>
                </a:rPr>
                <a:t>časové řady</a:t>
              </a:r>
            </a:p>
            <a:p>
              <a:pPr algn="ctr"/>
              <a:r>
                <a:rPr lang="cs-CZ" sz="3000" dirty="0" smtClean="0">
                  <a:solidFill>
                    <a:srgbClr val="C00000"/>
                  </a:solidFill>
                  <a:latin typeface="Trebuchet MS" pitchFamily="34" charset="0"/>
                </a:rPr>
                <a:t>-2</a:t>
              </a:r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649" y="5105342"/>
              <a:ext cx="1447800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461" y="5865656"/>
              <a:ext cx="19859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Přímá spojnice se šipkou 2"/>
            <p:cNvCxnSpPr/>
            <p:nvPr/>
          </p:nvCxnSpPr>
          <p:spPr bwMode="auto">
            <a:xfrm flipH="1">
              <a:off x="2918132" y="3501008"/>
              <a:ext cx="1199866" cy="15377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80"/>
              </a:solidFill>
              <a:prstDash val="solid"/>
              <a:round/>
              <a:headEnd type="oval" w="sm" len="sm"/>
              <a:tailEnd type="arrow"/>
            </a:ln>
            <a:effectLst/>
          </p:spPr>
        </p:cxnSp>
        <p:cxnSp>
          <p:nvCxnSpPr>
            <p:cNvPr id="25" name="Přímá spojnice se šipkou 24"/>
            <p:cNvCxnSpPr/>
            <p:nvPr/>
          </p:nvCxnSpPr>
          <p:spPr bwMode="auto">
            <a:xfrm>
              <a:off x="4678319" y="3501008"/>
              <a:ext cx="1287661" cy="15377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oval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687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99021" y="2006280"/>
            <a:ext cx="219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 smtClean="0">
                <a:solidFill>
                  <a:srgbClr val="0000B4"/>
                </a:solidFill>
                <a:latin typeface="Trebuchet MS" pitchFamily="34" charset="0"/>
              </a:rPr>
              <a:t>stejn</a:t>
            </a:r>
            <a:r>
              <a:rPr lang="cs-CZ" b="0" dirty="0" smtClean="0">
                <a:solidFill>
                  <a:srgbClr val="0000B4"/>
                </a:solidFill>
                <a:latin typeface="Trebuchet MS" pitchFamily="34" charset="0"/>
              </a:rPr>
              <a:t>á energie na každé vlnové délce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7469" y="330488"/>
            <a:ext cx="31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Zoologie šumů</a:t>
            </a: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03385" y="984738"/>
            <a:ext cx="718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latin typeface="Trebuchet MS" pitchFamily="34" charset="0"/>
              </a:rPr>
              <a:t>- derivováním a integrováním lze ze zobecněného Brownova šumu získat šum s </a:t>
            </a:r>
            <a:r>
              <a:rPr lang="en-GB" b="0" dirty="0" smtClean="0">
                <a:latin typeface="Trebuchet MS" pitchFamily="34" charset="0"/>
              </a:rPr>
              <a:t>t</a:t>
            </a:r>
            <a:r>
              <a:rPr lang="cs-CZ" b="0" dirty="0" err="1" smtClean="0">
                <a:latin typeface="Trebuchet MS" pitchFamily="34" charset="0"/>
              </a:rPr>
              <a:t>éměř</a:t>
            </a:r>
            <a:r>
              <a:rPr lang="cs-CZ" b="0" dirty="0" smtClean="0">
                <a:latin typeface="Trebuchet MS" pitchFamily="34" charset="0"/>
              </a:rPr>
              <a:t> libovolným exponentem</a:t>
            </a:r>
          </a:p>
        </p:txBody>
      </p:sp>
      <p:grpSp>
        <p:nvGrpSpPr>
          <p:cNvPr id="31" name="Skupina 30"/>
          <p:cNvGrpSpPr/>
          <p:nvPr/>
        </p:nvGrpSpPr>
        <p:grpSpPr>
          <a:xfrm>
            <a:off x="779900" y="1665463"/>
            <a:ext cx="5704019" cy="4471003"/>
            <a:chOff x="779900" y="1665463"/>
            <a:chExt cx="5704019" cy="4471003"/>
          </a:xfrm>
        </p:grpSpPr>
        <p:grpSp>
          <p:nvGrpSpPr>
            <p:cNvPr id="13" name="Skupina 12"/>
            <p:cNvGrpSpPr/>
            <p:nvPr/>
          </p:nvGrpSpPr>
          <p:grpSpPr>
            <a:xfrm>
              <a:off x="1029488" y="1666776"/>
              <a:ext cx="5454431" cy="4469690"/>
              <a:chOff x="1029488" y="1666776"/>
              <a:chExt cx="5454431" cy="4469690"/>
            </a:xfrm>
          </p:grpSpPr>
          <p:pic>
            <p:nvPicPr>
              <p:cNvPr id="2050" name="Picture 2" descr="http://www.scholarpedia.org/w/images/5/51/Scholarpedia_fig1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29488" y="1666776"/>
                <a:ext cx="5454431" cy="4469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bdélník 11"/>
              <p:cNvSpPr/>
              <p:nvPr/>
            </p:nvSpPr>
            <p:spPr bwMode="auto">
              <a:xfrm>
                <a:off x="1758461" y="2909454"/>
                <a:ext cx="837661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 bwMode="auto">
              <a:xfrm>
                <a:off x="1706241" y="4110537"/>
                <a:ext cx="742818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1334831" y="4942875"/>
                <a:ext cx="842459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 bwMode="auto">
              <a:xfrm>
                <a:off x="1848780" y="5794118"/>
                <a:ext cx="842459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 bwMode="auto">
              <a:xfrm>
                <a:off x="4710006" y="5781330"/>
                <a:ext cx="1153661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 bwMode="auto">
              <a:xfrm>
                <a:off x="3785489" y="2730411"/>
                <a:ext cx="230198" cy="1924716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Obdélník 18"/>
              <p:cNvSpPr/>
              <p:nvPr/>
            </p:nvSpPr>
            <p:spPr bwMode="auto">
              <a:xfrm>
                <a:off x="4321017" y="4642339"/>
                <a:ext cx="842459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 bwMode="auto">
              <a:xfrm>
                <a:off x="5201840" y="3446653"/>
                <a:ext cx="842459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Obdélník 20"/>
              <p:cNvSpPr/>
              <p:nvPr/>
            </p:nvSpPr>
            <p:spPr bwMode="auto">
              <a:xfrm>
                <a:off x="4751568" y="2611045"/>
                <a:ext cx="842459" cy="172649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1237344" y="1665463"/>
              <a:ext cx="110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i="1" dirty="0" smtClean="0">
                  <a:latin typeface="Trebuchet MS" pitchFamily="34" charset="0"/>
                </a:rPr>
                <a:t>bílý šum</a:t>
              </a:r>
            </a:p>
          </p:txBody>
        </p:sp>
        <p:sp>
          <p:nvSpPr>
            <p:cNvPr id="24" name="Obdélník 23"/>
            <p:cNvSpPr/>
            <p:nvPr/>
          </p:nvSpPr>
          <p:spPr bwMode="auto">
            <a:xfrm>
              <a:off x="1158460" y="3105547"/>
              <a:ext cx="2249760" cy="1325775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Obdélník 24"/>
            <p:cNvSpPr/>
            <p:nvPr/>
          </p:nvSpPr>
          <p:spPr bwMode="auto">
            <a:xfrm rot="2539360">
              <a:off x="4356329" y="3504198"/>
              <a:ext cx="1572971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627" y="5787724"/>
              <a:ext cx="44958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457546" y="2129125"/>
              <a:ext cx="758190" cy="2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1795" y="1957675"/>
              <a:ext cx="426720" cy="2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220" y="5818204"/>
              <a:ext cx="83820" cy="18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1835992" y="4374119"/>
              <a:ext cx="16489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0" i="1" dirty="0" smtClean="0">
                  <a:latin typeface="Trebuchet MS" pitchFamily="34" charset="0"/>
                </a:rPr>
                <a:t>Brown</a:t>
              </a:r>
              <a:r>
                <a:rPr lang="cs-CZ" sz="1600" b="0" i="1" dirty="0" err="1" smtClean="0">
                  <a:latin typeface="Trebuchet MS" pitchFamily="34" charset="0"/>
                </a:rPr>
                <a:t>ův</a:t>
              </a:r>
              <a:r>
                <a:rPr lang="cs-CZ" sz="1600" b="0" i="1" dirty="0" smtClean="0">
                  <a:latin typeface="Trebuchet MS" pitchFamily="34" charset="0"/>
                </a:rPr>
                <a:t> šum</a:t>
              </a:r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323" y="4748495"/>
              <a:ext cx="890111" cy="45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541" y="1757041"/>
              <a:ext cx="636746" cy="206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Šipka dolů 26"/>
            <p:cNvSpPr/>
            <p:nvPr/>
          </p:nvSpPr>
          <p:spPr bwMode="auto">
            <a:xfrm>
              <a:off x="2646939" y="3099153"/>
              <a:ext cx="271769" cy="1113385"/>
            </a:xfrm>
            <a:prstGeom prst="downArrow">
              <a:avLst/>
            </a:prstGeom>
            <a:solidFill>
              <a:schemeClr val="accent1"/>
            </a:solidFill>
            <a:ln w="19050" cap="flat" cmpd="sng" algn="ctr">
              <a:solidFill>
                <a:srgbClr val="0000B4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 rot="5400000">
              <a:off x="1900886" y="3599430"/>
              <a:ext cx="1356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0" dirty="0" err="1" smtClean="0">
                  <a:solidFill>
                    <a:srgbClr val="0000B4"/>
                  </a:solidFill>
                  <a:latin typeface="Trebuchet MS" pitchFamily="34" charset="0"/>
                </a:rPr>
                <a:t>integrace</a:t>
              </a:r>
              <a:endParaRPr lang="cs-CZ" sz="1600" b="0" dirty="0" err="1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37" name="Šipka dolů 36"/>
            <p:cNvSpPr/>
            <p:nvPr/>
          </p:nvSpPr>
          <p:spPr bwMode="auto">
            <a:xfrm rot="10800000">
              <a:off x="3056202" y="3097398"/>
              <a:ext cx="271769" cy="1113385"/>
            </a:xfrm>
            <a:prstGeom prst="downArrow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 rot="16200000">
              <a:off x="2852029" y="3435727"/>
              <a:ext cx="1199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 smtClean="0">
                  <a:solidFill>
                    <a:srgbClr val="C00000"/>
                  </a:solidFill>
                  <a:latin typeface="Trebuchet MS" pitchFamily="34" charset="0"/>
                </a:rPr>
                <a:t>derivování</a:t>
              </a:r>
            </a:p>
          </p:txBody>
        </p:sp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526" y="2225750"/>
              <a:ext cx="12001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571" y="4254091"/>
              <a:ext cx="972979" cy="53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ovéPole 28"/>
          <p:cNvSpPr txBox="1"/>
          <p:nvPr/>
        </p:nvSpPr>
        <p:spPr>
          <a:xfrm>
            <a:off x="583649" y="3059556"/>
            <a:ext cx="1697854" cy="129266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C000"/>
            </a:solidFill>
          </a:ln>
          <a:effectLst>
            <a:outerShdw blurRad="635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600" b="0" dirty="0" smtClean="0">
                <a:latin typeface="Trebuchet MS" pitchFamily="34" charset="0"/>
              </a:rPr>
              <a:t>??? </a:t>
            </a:r>
            <a:endParaRPr lang="en-GB" sz="2600" b="0" dirty="0" smtClean="0">
              <a:latin typeface="Trebuchet MS" pitchFamily="34" charset="0"/>
            </a:endParaRPr>
          </a:p>
          <a:p>
            <a:pPr algn="ctr"/>
            <a:r>
              <a:rPr lang="cs-CZ" sz="2600" b="0" dirty="0" smtClean="0">
                <a:latin typeface="Trebuchet MS" pitchFamily="34" charset="0"/>
              </a:rPr>
              <a:t>ŠUM 1/</a:t>
            </a:r>
            <a:r>
              <a:rPr lang="cs-CZ" sz="2600" b="0" i="1" dirty="0" smtClean="0">
                <a:latin typeface="Trebuchet MS" pitchFamily="34" charset="0"/>
              </a:rPr>
              <a:t>f</a:t>
            </a:r>
            <a:r>
              <a:rPr lang="en-GB" sz="2600" b="0" dirty="0">
                <a:latin typeface="Trebuchet MS" pitchFamily="34" charset="0"/>
              </a:rPr>
              <a:t> </a:t>
            </a:r>
            <a:endParaRPr lang="en-GB" sz="2600" b="0" dirty="0" smtClean="0">
              <a:latin typeface="Trebuchet MS" pitchFamily="34" charset="0"/>
            </a:endParaRPr>
          </a:p>
          <a:p>
            <a:pPr algn="ctr"/>
            <a:r>
              <a:rPr lang="en-GB" sz="2600" b="0" dirty="0" smtClean="0">
                <a:latin typeface="Trebuchet MS" pitchFamily="34" charset="0"/>
              </a:rPr>
              <a:t>???</a:t>
            </a:r>
            <a:endParaRPr lang="cs-CZ" sz="2600" b="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99021" y="2006280"/>
            <a:ext cx="219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 smtClean="0">
                <a:solidFill>
                  <a:srgbClr val="0000B4"/>
                </a:solidFill>
                <a:latin typeface="Trebuchet MS" pitchFamily="34" charset="0"/>
              </a:rPr>
              <a:t>stejn</a:t>
            </a:r>
            <a:r>
              <a:rPr lang="cs-CZ" b="0" dirty="0" smtClean="0">
                <a:solidFill>
                  <a:srgbClr val="0000B4"/>
                </a:solidFill>
                <a:latin typeface="Trebuchet MS" pitchFamily="34" charset="0"/>
              </a:rPr>
              <a:t>á energie na každé vlnové délce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7469" y="330488"/>
            <a:ext cx="31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Zoologie šumů</a:t>
            </a: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03385" y="984738"/>
            <a:ext cx="718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latin typeface="Trebuchet MS" pitchFamily="34" charset="0"/>
              </a:rPr>
              <a:t>- derivováním a integrováním lze ze zobecněného Brownova šumu získat šum s </a:t>
            </a:r>
            <a:r>
              <a:rPr lang="en-GB" b="0" dirty="0" smtClean="0">
                <a:latin typeface="Trebuchet MS" pitchFamily="34" charset="0"/>
              </a:rPr>
              <a:t>t</a:t>
            </a:r>
            <a:r>
              <a:rPr lang="cs-CZ" b="0" dirty="0" err="1" smtClean="0">
                <a:latin typeface="Trebuchet MS" pitchFamily="34" charset="0"/>
              </a:rPr>
              <a:t>éměř</a:t>
            </a:r>
            <a:r>
              <a:rPr lang="cs-CZ" b="0" dirty="0" smtClean="0">
                <a:latin typeface="Trebuchet MS" pitchFamily="34" charset="0"/>
              </a:rPr>
              <a:t> libovolným exponentem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029488" y="1666776"/>
            <a:ext cx="5454431" cy="4469690"/>
            <a:chOff x="1029488" y="1666776"/>
            <a:chExt cx="5454431" cy="4469690"/>
          </a:xfrm>
        </p:grpSpPr>
        <p:pic>
          <p:nvPicPr>
            <p:cNvPr id="2050" name="Picture 2" descr="http://www.scholarpedia.org/w/images/5/51/Scholarpedia_fig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9488" y="1666776"/>
              <a:ext cx="5454431" cy="4469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bdélník 11"/>
            <p:cNvSpPr/>
            <p:nvPr/>
          </p:nvSpPr>
          <p:spPr bwMode="auto">
            <a:xfrm>
              <a:off x="1758461" y="2909454"/>
              <a:ext cx="837661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Obdélník 13"/>
            <p:cNvSpPr/>
            <p:nvPr/>
          </p:nvSpPr>
          <p:spPr bwMode="auto">
            <a:xfrm>
              <a:off x="1706241" y="4110537"/>
              <a:ext cx="742818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 bwMode="auto">
            <a:xfrm>
              <a:off x="1334831" y="4942875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Obdélník 15"/>
            <p:cNvSpPr/>
            <p:nvPr/>
          </p:nvSpPr>
          <p:spPr bwMode="auto">
            <a:xfrm>
              <a:off x="1848780" y="5794118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Obdélník 16"/>
            <p:cNvSpPr/>
            <p:nvPr/>
          </p:nvSpPr>
          <p:spPr bwMode="auto">
            <a:xfrm>
              <a:off x="4710006" y="5781330"/>
              <a:ext cx="1153661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Obdélník 17"/>
            <p:cNvSpPr/>
            <p:nvPr/>
          </p:nvSpPr>
          <p:spPr bwMode="auto">
            <a:xfrm>
              <a:off x="3785489" y="2730411"/>
              <a:ext cx="230198" cy="192471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bdélník 18"/>
            <p:cNvSpPr/>
            <p:nvPr/>
          </p:nvSpPr>
          <p:spPr bwMode="auto">
            <a:xfrm>
              <a:off x="4321017" y="4642339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bdélník 19"/>
            <p:cNvSpPr/>
            <p:nvPr/>
          </p:nvSpPr>
          <p:spPr bwMode="auto">
            <a:xfrm>
              <a:off x="5201840" y="3446653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Obdélník 20"/>
            <p:cNvSpPr/>
            <p:nvPr/>
          </p:nvSpPr>
          <p:spPr bwMode="auto">
            <a:xfrm>
              <a:off x="4751568" y="2611045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1237344" y="1665463"/>
            <a:ext cx="110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1" dirty="0" smtClean="0">
                <a:latin typeface="Trebuchet MS" pitchFamily="34" charset="0"/>
              </a:rPr>
              <a:t>bílý šum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27" y="5787724"/>
            <a:ext cx="44958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7546" y="2129125"/>
            <a:ext cx="75819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795" y="1957675"/>
            <a:ext cx="426720" cy="2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20" y="5818204"/>
            <a:ext cx="83820" cy="18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35992" y="4374119"/>
            <a:ext cx="164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1" dirty="0" smtClean="0">
                <a:latin typeface="Trebuchet MS" pitchFamily="34" charset="0"/>
              </a:rPr>
              <a:t>Brown</a:t>
            </a:r>
            <a:r>
              <a:rPr lang="cs-CZ" sz="1600" b="0" i="1" dirty="0" err="1" smtClean="0">
                <a:latin typeface="Trebuchet MS" pitchFamily="34" charset="0"/>
              </a:rPr>
              <a:t>ův</a:t>
            </a:r>
            <a:r>
              <a:rPr lang="cs-CZ" sz="1600" b="0" i="1" dirty="0" smtClean="0">
                <a:latin typeface="Trebuchet MS" pitchFamily="34" charset="0"/>
              </a:rPr>
              <a:t> šum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3" y="4748495"/>
            <a:ext cx="890111" cy="4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41" y="1757041"/>
            <a:ext cx="636746" cy="2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26" y="2225750"/>
            <a:ext cx="1200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1" y="4254091"/>
            <a:ext cx="972979" cy="5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1525074" y="2974908"/>
            <a:ext cx="135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1" dirty="0" smtClean="0">
                <a:latin typeface="Trebuchet MS" pitchFamily="34" charset="0"/>
              </a:rPr>
              <a:t>r</a:t>
            </a:r>
            <a:r>
              <a:rPr lang="cs-CZ" sz="1600" b="0" i="1" dirty="0" err="1" smtClean="0">
                <a:latin typeface="Trebuchet MS" pitchFamily="34" charset="0"/>
              </a:rPr>
              <a:t>ůžový</a:t>
            </a:r>
            <a:r>
              <a:rPr lang="cs-CZ" sz="1600" b="0" i="1" dirty="0" smtClean="0">
                <a:latin typeface="Trebuchet MS" pitchFamily="34" charset="0"/>
              </a:rPr>
              <a:t> šum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158460" y="3005381"/>
            <a:ext cx="4770840" cy="1441428"/>
            <a:chOff x="1158460" y="3005381"/>
            <a:chExt cx="4770840" cy="1441428"/>
          </a:xfrm>
        </p:grpSpPr>
        <p:sp>
          <p:nvSpPr>
            <p:cNvPr id="24" name="Obdélník 23"/>
            <p:cNvSpPr/>
            <p:nvPr/>
          </p:nvSpPr>
          <p:spPr bwMode="auto">
            <a:xfrm>
              <a:off x="1158460" y="3005381"/>
              <a:ext cx="2249760" cy="1425942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Obdélník 24"/>
            <p:cNvSpPr/>
            <p:nvPr/>
          </p:nvSpPr>
          <p:spPr bwMode="auto">
            <a:xfrm rot="2539360">
              <a:off x="4356329" y="3504198"/>
              <a:ext cx="1572971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Šipka dolů 26"/>
            <p:cNvSpPr/>
            <p:nvPr/>
          </p:nvSpPr>
          <p:spPr bwMode="auto">
            <a:xfrm>
              <a:off x="2646939" y="3099153"/>
              <a:ext cx="271769" cy="1113385"/>
            </a:xfrm>
            <a:prstGeom prst="downArrow">
              <a:avLst/>
            </a:prstGeom>
            <a:solidFill>
              <a:schemeClr val="accent1"/>
            </a:solidFill>
            <a:ln w="19050" cap="flat" cmpd="sng" algn="ctr">
              <a:solidFill>
                <a:srgbClr val="0000B4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 rot="5400000">
              <a:off x="1900886" y="3599430"/>
              <a:ext cx="1356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0" dirty="0" err="1" smtClean="0">
                  <a:solidFill>
                    <a:srgbClr val="0000B4"/>
                  </a:solidFill>
                  <a:latin typeface="Trebuchet MS" pitchFamily="34" charset="0"/>
                </a:rPr>
                <a:t>integrace</a:t>
              </a:r>
              <a:endParaRPr lang="cs-CZ" sz="1600" b="0" dirty="0" err="1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37" name="Šipka dolů 36"/>
            <p:cNvSpPr/>
            <p:nvPr/>
          </p:nvSpPr>
          <p:spPr bwMode="auto">
            <a:xfrm rot="10800000">
              <a:off x="3056202" y="3097398"/>
              <a:ext cx="271769" cy="1113385"/>
            </a:xfrm>
            <a:prstGeom prst="downArrow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 rot="16200000">
              <a:off x="2852029" y="3435727"/>
              <a:ext cx="1199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 smtClean="0">
                  <a:solidFill>
                    <a:srgbClr val="C00000"/>
                  </a:solidFill>
                  <a:latin typeface="Trebuchet MS" pitchFamily="34" charset="0"/>
                </a:rPr>
                <a:t>derivování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6" y="3113524"/>
            <a:ext cx="831533" cy="5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6592627" y="3209811"/>
            <a:ext cx="18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 smtClean="0">
                <a:solidFill>
                  <a:srgbClr val="FF33CC"/>
                </a:solidFill>
                <a:latin typeface="Trebuchet MS" pitchFamily="34" charset="0"/>
              </a:rPr>
              <a:t>stejn</a:t>
            </a:r>
            <a:r>
              <a:rPr lang="cs-CZ" b="0" dirty="0" smtClean="0">
                <a:solidFill>
                  <a:srgbClr val="FF33CC"/>
                </a:solidFill>
                <a:latin typeface="Trebuchet MS" pitchFamily="34" charset="0"/>
              </a:rPr>
              <a:t>á energie v každé oktávě</a:t>
            </a:r>
          </a:p>
        </p:txBody>
      </p:sp>
    </p:spTree>
    <p:extLst>
      <p:ext uri="{BB962C8B-B14F-4D97-AF65-F5344CB8AC3E}">
        <p14:creationId xmlns:p14="http://schemas.microsoft.com/office/powerpoint/2010/main" val="29429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99021" y="2006280"/>
            <a:ext cx="219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 smtClean="0">
                <a:solidFill>
                  <a:srgbClr val="0000B4"/>
                </a:solidFill>
                <a:latin typeface="Trebuchet MS" pitchFamily="34" charset="0"/>
              </a:rPr>
              <a:t>stejn</a:t>
            </a:r>
            <a:r>
              <a:rPr lang="cs-CZ" b="0" dirty="0" smtClean="0">
                <a:solidFill>
                  <a:srgbClr val="0000B4"/>
                </a:solidFill>
                <a:latin typeface="Trebuchet MS" pitchFamily="34" charset="0"/>
              </a:rPr>
              <a:t>á energie na každé vlnové délce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7469" y="330488"/>
            <a:ext cx="31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Zoologie šumů</a:t>
            </a: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1029488" y="1666776"/>
            <a:ext cx="5454431" cy="4469690"/>
            <a:chOff x="1029488" y="1666776"/>
            <a:chExt cx="5454431" cy="4469690"/>
          </a:xfrm>
        </p:grpSpPr>
        <p:pic>
          <p:nvPicPr>
            <p:cNvPr id="2050" name="Picture 2" descr="http://www.scholarpedia.org/w/images/5/51/Scholarpedia_fig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9488" y="1666776"/>
              <a:ext cx="5454431" cy="4469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bdélník 11"/>
            <p:cNvSpPr/>
            <p:nvPr/>
          </p:nvSpPr>
          <p:spPr bwMode="auto">
            <a:xfrm>
              <a:off x="1758461" y="2909454"/>
              <a:ext cx="837661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Obdélník 13"/>
            <p:cNvSpPr/>
            <p:nvPr/>
          </p:nvSpPr>
          <p:spPr bwMode="auto">
            <a:xfrm>
              <a:off x="1706241" y="4110537"/>
              <a:ext cx="742818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 bwMode="auto">
            <a:xfrm>
              <a:off x="1334831" y="4942875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Obdélník 15"/>
            <p:cNvSpPr/>
            <p:nvPr/>
          </p:nvSpPr>
          <p:spPr bwMode="auto">
            <a:xfrm>
              <a:off x="1848780" y="5794118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Obdélník 16"/>
            <p:cNvSpPr/>
            <p:nvPr/>
          </p:nvSpPr>
          <p:spPr bwMode="auto">
            <a:xfrm>
              <a:off x="4710006" y="5781330"/>
              <a:ext cx="1153661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Obdélník 17"/>
            <p:cNvSpPr/>
            <p:nvPr/>
          </p:nvSpPr>
          <p:spPr bwMode="auto">
            <a:xfrm>
              <a:off x="3785489" y="2730411"/>
              <a:ext cx="230198" cy="192471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bdélník 18"/>
            <p:cNvSpPr/>
            <p:nvPr/>
          </p:nvSpPr>
          <p:spPr bwMode="auto">
            <a:xfrm>
              <a:off x="4321017" y="4642339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bdélník 19"/>
            <p:cNvSpPr/>
            <p:nvPr/>
          </p:nvSpPr>
          <p:spPr bwMode="auto">
            <a:xfrm>
              <a:off x="5201840" y="3446653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Obdélník 20"/>
            <p:cNvSpPr/>
            <p:nvPr/>
          </p:nvSpPr>
          <p:spPr bwMode="auto">
            <a:xfrm>
              <a:off x="4751568" y="2611045"/>
              <a:ext cx="842459" cy="17264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1237344" y="1665463"/>
            <a:ext cx="110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1" dirty="0" smtClean="0">
                <a:latin typeface="Trebuchet MS" pitchFamily="34" charset="0"/>
              </a:rPr>
              <a:t>bílý šum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27" y="5787724"/>
            <a:ext cx="44958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7546" y="2129125"/>
            <a:ext cx="75819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795" y="1957675"/>
            <a:ext cx="426720" cy="2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20" y="5818204"/>
            <a:ext cx="83820" cy="18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35992" y="4374119"/>
            <a:ext cx="164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1" dirty="0" smtClean="0">
                <a:latin typeface="Trebuchet MS" pitchFamily="34" charset="0"/>
              </a:rPr>
              <a:t>Brown</a:t>
            </a:r>
            <a:r>
              <a:rPr lang="cs-CZ" sz="1600" b="0" i="1" dirty="0" err="1" smtClean="0">
                <a:latin typeface="Trebuchet MS" pitchFamily="34" charset="0"/>
              </a:rPr>
              <a:t>ův</a:t>
            </a:r>
            <a:r>
              <a:rPr lang="cs-CZ" sz="1600" b="0" i="1" dirty="0" smtClean="0">
                <a:latin typeface="Trebuchet MS" pitchFamily="34" charset="0"/>
              </a:rPr>
              <a:t> šum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3" y="4748495"/>
            <a:ext cx="890111" cy="4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41" y="1757041"/>
            <a:ext cx="636746" cy="2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26" y="2225750"/>
            <a:ext cx="1200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1" y="4254091"/>
            <a:ext cx="972979" cy="5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1525074" y="2974908"/>
            <a:ext cx="135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1" dirty="0" smtClean="0">
                <a:latin typeface="Trebuchet MS" pitchFamily="34" charset="0"/>
              </a:rPr>
              <a:t>r</a:t>
            </a:r>
            <a:r>
              <a:rPr lang="cs-CZ" sz="1600" b="0" i="1" dirty="0" err="1" smtClean="0">
                <a:latin typeface="Trebuchet MS" pitchFamily="34" charset="0"/>
              </a:rPr>
              <a:t>ůžový</a:t>
            </a:r>
            <a:r>
              <a:rPr lang="cs-CZ" sz="1600" b="0" i="1" dirty="0" smtClean="0">
                <a:latin typeface="Trebuchet MS" pitchFamily="34" charset="0"/>
              </a:rPr>
              <a:t> šum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6" y="3113524"/>
            <a:ext cx="831533" cy="5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6592627" y="3209811"/>
            <a:ext cx="18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err="1" smtClean="0">
                <a:solidFill>
                  <a:srgbClr val="FF33CC"/>
                </a:solidFill>
                <a:latin typeface="Trebuchet MS" pitchFamily="34" charset="0"/>
              </a:rPr>
              <a:t>stejn</a:t>
            </a:r>
            <a:r>
              <a:rPr lang="cs-CZ" b="0" dirty="0" smtClean="0">
                <a:solidFill>
                  <a:srgbClr val="FF33CC"/>
                </a:solidFill>
                <a:latin typeface="Trebuchet MS" pitchFamily="34" charset="0"/>
              </a:rPr>
              <a:t>á energie v každé oktávě</a:t>
            </a: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V="1">
            <a:off x="1117993" y="922850"/>
            <a:ext cx="0" cy="6245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3399"/>
            </a:solidFill>
            <a:prstDash val="sysDash"/>
            <a:round/>
            <a:headEnd type="oval" w="sm" len="sm"/>
            <a:tailEnd type="arrow"/>
          </a:ln>
          <a:effectLst/>
        </p:spPr>
      </p:cxnSp>
      <p:sp>
        <p:nvSpPr>
          <p:cNvPr id="41" name="TextovéPole 40"/>
          <p:cNvSpPr txBox="1"/>
          <p:nvPr/>
        </p:nvSpPr>
        <p:spPr>
          <a:xfrm>
            <a:off x="1236732" y="950230"/>
            <a:ext cx="129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1" dirty="0" smtClean="0">
                <a:latin typeface="Trebuchet MS" pitchFamily="34" charset="0"/>
              </a:rPr>
              <a:t>fialový šum</a:t>
            </a:r>
          </a:p>
          <a:p>
            <a:r>
              <a:rPr lang="cs-CZ" sz="1600" b="0" i="1" dirty="0" smtClean="0">
                <a:latin typeface="Trebuchet MS" pitchFamily="34" charset="0"/>
              </a:rPr>
              <a:t>modrý šum</a:t>
            </a:r>
          </a:p>
        </p:txBody>
      </p:sp>
      <p:cxnSp>
        <p:nvCxnSpPr>
          <p:cNvPr id="42" name="Přímá spojnice se šipkou 41"/>
          <p:cNvCxnSpPr/>
          <p:nvPr/>
        </p:nvCxnSpPr>
        <p:spPr bwMode="auto">
          <a:xfrm>
            <a:off x="1117993" y="5886836"/>
            <a:ext cx="0" cy="4692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oval" w="sm" len="sm"/>
            <a:tailEnd type="arrow"/>
          </a:ln>
          <a:effectLst/>
        </p:spPr>
      </p:cxnSp>
      <p:sp>
        <p:nvSpPr>
          <p:cNvPr id="22" name="Obdélník 21"/>
          <p:cNvSpPr/>
          <p:nvPr/>
        </p:nvSpPr>
        <p:spPr>
          <a:xfrm>
            <a:off x="1211768" y="5912412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0" i="1" dirty="0" smtClean="0">
                <a:latin typeface="Trebuchet MS" pitchFamily="34" charset="0"/>
              </a:rPr>
              <a:t>černý šum</a:t>
            </a:r>
            <a:endParaRPr lang="cs-CZ" sz="1600" b="0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/>
          <p:cNvCxnSpPr/>
          <p:nvPr/>
        </p:nvCxnSpPr>
        <p:spPr bwMode="auto">
          <a:xfrm>
            <a:off x="4519150" y="1438741"/>
            <a:ext cx="6418" cy="40388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lg" len="med"/>
          </a:ln>
          <a:effectLst/>
        </p:spPr>
      </p:cxnSp>
      <p:sp>
        <p:nvSpPr>
          <p:cNvPr id="4" name="TextovéPole 3"/>
          <p:cNvSpPr txBox="1"/>
          <p:nvPr/>
        </p:nvSpPr>
        <p:spPr>
          <a:xfrm>
            <a:off x="626614" y="343130"/>
            <a:ext cx="253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1/</a:t>
            </a:r>
            <a:r>
              <a:rPr lang="cs-CZ" sz="3200" i="1" u="sng" dirty="0" smtClean="0">
                <a:solidFill>
                  <a:srgbClr val="0000B4"/>
                </a:solidFill>
                <a:latin typeface="Trebuchet MS" pitchFamily="34" charset="0"/>
              </a:rPr>
              <a:t>f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šum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33046" y="976029"/>
            <a:ext cx="790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latin typeface="Trebuchet MS" pitchFamily="34" charset="0"/>
              </a:rPr>
              <a:t>- hraniční šum mezi </a:t>
            </a:r>
            <a:r>
              <a:rPr lang="cs-CZ" dirty="0" smtClean="0">
                <a:solidFill>
                  <a:srgbClr val="339933"/>
                </a:solidFill>
                <a:latin typeface="Trebuchet MS" pitchFamily="34" charset="0"/>
              </a:rPr>
              <a:t>stacionárními</a:t>
            </a:r>
            <a:r>
              <a:rPr lang="cs-CZ" b="0" dirty="0" smtClean="0">
                <a:solidFill>
                  <a:srgbClr val="339933"/>
                </a:solidFill>
                <a:latin typeface="Trebuchet MS" pitchFamily="34" charset="0"/>
              </a:rPr>
              <a:t> </a:t>
            </a:r>
            <a:r>
              <a:rPr lang="cs-CZ" b="0" dirty="0" smtClean="0">
                <a:latin typeface="Trebuchet MS" pitchFamily="34" charset="0"/>
              </a:rPr>
              <a:t>a </a:t>
            </a:r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nestacionárními</a:t>
            </a:r>
            <a:r>
              <a:rPr lang="cs-CZ" b="0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cs-CZ" b="0" dirty="0" smtClean="0">
                <a:latin typeface="Trebuchet MS" pitchFamily="34" charset="0"/>
              </a:rPr>
              <a:t>šumy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69" y="1375638"/>
            <a:ext cx="1295400" cy="276225"/>
          </a:xfrm>
          <a:prstGeom prst="rect">
            <a:avLst/>
          </a:prstGeom>
          <a:noFill/>
          <a:ln w="1905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25" y="1388426"/>
            <a:ext cx="1133475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677808" y="1699380"/>
            <a:ext cx="6479281" cy="1013814"/>
            <a:chOff x="677808" y="1699380"/>
            <a:chExt cx="6479281" cy="1013814"/>
          </a:xfrm>
        </p:grpSpPr>
        <p:sp>
          <p:nvSpPr>
            <p:cNvPr id="6" name="TextovéPole 5"/>
            <p:cNvSpPr txBox="1"/>
            <p:nvPr/>
          </p:nvSpPr>
          <p:spPr>
            <a:xfrm>
              <a:off x="677808" y="1699380"/>
              <a:ext cx="243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err="1" smtClean="0">
                  <a:solidFill>
                    <a:srgbClr val="0000B4"/>
                  </a:solidFill>
                  <a:latin typeface="Trebuchet MS" pitchFamily="34" charset="0"/>
                </a:rPr>
                <a:t>Autokorela</a:t>
              </a:r>
              <a:r>
                <a:rPr lang="cs-CZ" b="0" dirty="0" smtClean="0">
                  <a:solidFill>
                    <a:srgbClr val="0000B4"/>
                  </a:solidFill>
                  <a:latin typeface="Trebuchet MS" pitchFamily="34" charset="0"/>
                </a:rPr>
                <a:t>ční funkce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08" y="2070256"/>
              <a:ext cx="2670334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536" y="2239563"/>
              <a:ext cx="2134553" cy="30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735357" y="4404200"/>
            <a:ext cx="6931526" cy="1028601"/>
            <a:chOff x="735357" y="4404200"/>
            <a:chExt cx="6931526" cy="1028601"/>
          </a:xfrm>
        </p:grpSpPr>
        <p:sp>
          <p:nvSpPr>
            <p:cNvPr id="8" name="TextovéPole 7"/>
            <p:cNvSpPr txBox="1"/>
            <p:nvPr/>
          </p:nvSpPr>
          <p:spPr>
            <a:xfrm>
              <a:off x="735357" y="4404200"/>
              <a:ext cx="2596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0" dirty="0" smtClean="0">
                  <a:solidFill>
                    <a:srgbClr val="0000B4"/>
                  </a:solidFill>
                  <a:latin typeface="Trebuchet MS" pitchFamily="34" charset="0"/>
                </a:rPr>
                <a:t>Škálově invariantní </a:t>
              </a:r>
            </a:p>
            <a:p>
              <a:r>
                <a:rPr lang="cs-CZ" b="0" dirty="0" smtClean="0">
                  <a:solidFill>
                    <a:srgbClr val="0000B4"/>
                  </a:solidFill>
                  <a:latin typeface="Trebuchet MS" pitchFamily="34" charset="0"/>
                </a:rPr>
                <a:t>časové řady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14" y="4556315"/>
              <a:ext cx="1766440" cy="43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434" y="4520662"/>
              <a:ext cx="1838449" cy="45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301" y="5156307"/>
              <a:ext cx="1133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840" y="5120938"/>
              <a:ext cx="1202181" cy="31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ovéPole 8"/>
          <p:cNvSpPr txBox="1"/>
          <p:nvPr/>
        </p:nvSpPr>
        <p:spPr>
          <a:xfrm>
            <a:off x="2632982" y="5497405"/>
            <a:ext cx="4111602" cy="923330"/>
          </a:xfrm>
          <a:prstGeom prst="rect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0" dirty="0" smtClean="0">
                <a:latin typeface="Trebuchet MS" pitchFamily="34" charset="0"/>
              </a:rPr>
              <a:t>1/f je </a:t>
            </a:r>
            <a:r>
              <a:rPr lang="en-GB" b="0" dirty="0" err="1" smtClean="0">
                <a:latin typeface="Trebuchet MS" pitchFamily="34" charset="0"/>
              </a:rPr>
              <a:t>patologick</a:t>
            </a:r>
            <a:r>
              <a:rPr lang="cs-CZ" b="0" dirty="0" smtClean="0">
                <a:latin typeface="Trebuchet MS" pitchFamily="34" charset="0"/>
              </a:rPr>
              <a:t>ý případ!</a:t>
            </a:r>
          </a:p>
          <a:p>
            <a:pPr algn="ctr"/>
            <a:r>
              <a:rPr lang="cs-CZ" b="0" dirty="0" smtClean="0">
                <a:latin typeface="Trebuchet MS" pitchFamily="34" charset="0"/>
              </a:rPr>
              <a:t>(nelze nadefinovat autokorelační funkci takovou, aby nedivergovala)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735357" y="2907804"/>
            <a:ext cx="7521486" cy="1188768"/>
            <a:chOff x="735357" y="2907804"/>
            <a:chExt cx="7521486" cy="1188768"/>
          </a:xfrm>
        </p:grpSpPr>
        <p:sp>
          <p:nvSpPr>
            <p:cNvPr id="7" name="TextovéPole 6"/>
            <p:cNvSpPr txBox="1"/>
            <p:nvPr/>
          </p:nvSpPr>
          <p:spPr>
            <a:xfrm>
              <a:off x="735357" y="2976717"/>
              <a:ext cx="37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solidFill>
                    <a:srgbClr val="0000B4"/>
                  </a:solidFill>
                  <a:latin typeface="Trebuchet MS" pitchFamily="34" charset="0"/>
                </a:rPr>
                <a:t>Wiener-</a:t>
              </a:r>
              <a:r>
                <a:rPr lang="en-GB" b="0" dirty="0" err="1" smtClean="0">
                  <a:solidFill>
                    <a:srgbClr val="0000B4"/>
                  </a:solidFill>
                  <a:latin typeface="Trebuchet MS" pitchFamily="34" charset="0"/>
                </a:rPr>
                <a:t>Kinchin</a:t>
              </a:r>
              <a:r>
                <a:rPr lang="cs-CZ" b="0" dirty="0" err="1" smtClean="0">
                  <a:solidFill>
                    <a:srgbClr val="0000B4"/>
                  </a:solidFill>
                  <a:latin typeface="Trebuchet MS" pitchFamily="34" charset="0"/>
                </a:rPr>
                <a:t>ův</a:t>
              </a:r>
              <a:r>
                <a:rPr lang="cs-CZ" b="0" dirty="0" smtClean="0">
                  <a:solidFill>
                    <a:srgbClr val="0000B4"/>
                  </a:solidFill>
                  <a:latin typeface="Trebuchet MS" pitchFamily="34" charset="0"/>
                </a:rPr>
                <a:t> teorém</a:t>
              </a: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400" y="2907804"/>
              <a:ext cx="2189798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943" y="3522768"/>
              <a:ext cx="2754260" cy="57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483" y="3497427"/>
              <a:ext cx="3261360" cy="55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Přímá spojnice 20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4834171" y="2979775"/>
            <a:ext cx="3114075" cy="677807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1891" y="323947"/>
            <a:ext cx="615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Diskrétní časová řada 1/</a:t>
            </a:r>
            <a:r>
              <a:rPr lang="cs-CZ" sz="3200" i="1" u="sng" dirty="0" smtClean="0">
                <a:solidFill>
                  <a:srgbClr val="0000B4"/>
                </a:solidFill>
                <a:latin typeface="Trebuchet MS" pitchFamily="34" charset="0"/>
              </a:rPr>
              <a:t>f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0257" y="1018613"/>
            <a:ext cx="32739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>
                <a:latin typeface="Trebuchet MS" pitchFamily="34" charset="0"/>
              </a:rPr>
              <a:t>délka časové řady </a:t>
            </a:r>
            <a:r>
              <a:rPr lang="cs-CZ" b="0" i="1" dirty="0" smtClean="0">
                <a:latin typeface="Trebuchet MS" pitchFamily="34" charset="0"/>
              </a:rPr>
              <a:t>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>
                <a:latin typeface="Trebuchet MS" pitchFamily="34" charset="0"/>
              </a:rPr>
              <a:t>samplovací čas </a:t>
            </a:r>
            <a:r>
              <a:rPr lang="cs-CZ" b="0" i="1" dirty="0" smtClean="0">
                <a:latin typeface="Trebuchet MS" pitchFamily="34" charset="0"/>
              </a:rPr>
              <a:t>t</a:t>
            </a:r>
            <a:r>
              <a:rPr lang="cs-CZ" b="0" baseline="-25000" dirty="0" smtClean="0">
                <a:latin typeface="Trebuchet MS" pitchFamily="34" charset="0"/>
              </a:rPr>
              <a:t>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2" y="2247536"/>
            <a:ext cx="28717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64" y="2311829"/>
            <a:ext cx="28956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65" y="3129905"/>
            <a:ext cx="800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16" y="3051568"/>
            <a:ext cx="857250" cy="5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1891" y="4110721"/>
            <a:ext cx="681643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 smtClean="0">
                <a:latin typeface="Trebuchet MS" pitchFamily="34" charset="0"/>
              </a:rPr>
              <a:t>1/</a:t>
            </a:r>
            <a:r>
              <a:rPr lang="en-GB" b="0" i="1" dirty="0" smtClean="0">
                <a:latin typeface="Trebuchet MS" pitchFamily="34" charset="0"/>
              </a:rPr>
              <a:t>f</a:t>
            </a:r>
            <a:r>
              <a:rPr lang="en-GB" b="0" dirty="0" smtClean="0">
                <a:latin typeface="Trebuchet MS" pitchFamily="34" charset="0"/>
              </a:rPr>
              <a:t> </a:t>
            </a:r>
            <a:r>
              <a:rPr lang="cs-CZ" b="0" dirty="0" smtClean="0">
                <a:latin typeface="Trebuchet MS" pitchFamily="34" charset="0"/>
              </a:rPr>
              <a:t>šum může existovat jen pro diskrétní časové řady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>
                <a:latin typeface="Trebuchet MS" pitchFamily="34" charset="0"/>
              </a:rPr>
              <a:t>sám o sobě </a:t>
            </a:r>
            <a:r>
              <a:rPr lang="cs-CZ" dirty="0" smtClean="0">
                <a:latin typeface="Trebuchet MS" pitchFamily="34" charset="0"/>
              </a:rPr>
              <a:t>není škálově invariantní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>
                <a:latin typeface="Trebuchet MS" pitchFamily="34" charset="0"/>
              </a:rPr>
              <a:t>tvoří limitní mezistupeň mezi stacionárními a nestacionárními škálově invariantními řadami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dirty="0" smtClean="0">
                <a:latin typeface="Trebuchet MS" pitchFamily="34" charset="0"/>
              </a:rPr>
              <a:t>1/</a:t>
            </a:r>
            <a:r>
              <a:rPr lang="cs-CZ" b="0" i="1" dirty="0" smtClean="0">
                <a:latin typeface="Trebuchet MS" pitchFamily="34" charset="0"/>
              </a:rPr>
              <a:t>f</a:t>
            </a:r>
            <a:r>
              <a:rPr lang="cs-CZ" b="0" dirty="0" smtClean="0">
                <a:latin typeface="Trebuchet MS" pitchFamily="34" charset="0"/>
              </a:rPr>
              <a:t> šum má velmi pomalu </a:t>
            </a:r>
            <a:r>
              <a:rPr lang="en-GB" b="0" dirty="0" smtClean="0">
                <a:latin typeface="Trebuchet MS" pitchFamily="34" charset="0"/>
              </a:rPr>
              <a:t>se m</a:t>
            </a:r>
            <a:r>
              <a:rPr lang="cs-CZ" b="0" dirty="0" err="1" smtClean="0">
                <a:latin typeface="Trebuchet MS" pitchFamily="34" charset="0"/>
              </a:rPr>
              <a:t>ěnící</a:t>
            </a:r>
            <a:r>
              <a:rPr lang="cs-CZ" b="0" dirty="0" smtClean="0">
                <a:latin typeface="Trebuchet MS" pitchFamily="34" charset="0"/>
              </a:rPr>
              <a:t> autokorelační funkci – </a:t>
            </a:r>
            <a:r>
              <a:rPr lang="cs-CZ" dirty="0" smtClean="0">
                <a:solidFill>
                  <a:srgbClr val="C00000"/>
                </a:solidFill>
                <a:latin typeface="Trebuchet MS" pitchFamily="34" charset="0"/>
              </a:rPr>
              <a:t>systém s dlouhou pamětí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1204893" y="1109500"/>
            <a:ext cx="7063094" cy="4692256"/>
            <a:chOff x="1524593" y="1403624"/>
            <a:chExt cx="6347249" cy="4194768"/>
          </a:xfrm>
        </p:grpSpPr>
        <p:sp>
          <p:nvSpPr>
            <p:cNvPr id="10" name="Výbuch 2 9"/>
            <p:cNvSpPr/>
            <p:nvPr/>
          </p:nvSpPr>
          <p:spPr bwMode="auto">
            <a:xfrm rot="922557">
              <a:off x="1524593" y="1403624"/>
              <a:ext cx="6347249" cy="4194768"/>
            </a:xfrm>
            <a:prstGeom prst="irregularSeal2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778934" y="2844371"/>
              <a:ext cx="3424209" cy="1370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cs-CZ" sz="2600" b="0" dirty="0" smtClean="0">
                  <a:solidFill>
                    <a:srgbClr val="C00000"/>
                  </a:solidFill>
                  <a:latin typeface="Trebuchet MS" pitchFamily="34" charset="0"/>
                </a:rPr>
                <a:t>1/</a:t>
              </a:r>
              <a:r>
                <a:rPr lang="cs-CZ" sz="2600" b="0" i="1" dirty="0" smtClean="0">
                  <a:solidFill>
                    <a:srgbClr val="C00000"/>
                  </a:solidFill>
                  <a:latin typeface="Trebuchet MS" pitchFamily="34" charset="0"/>
                </a:rPr>
                <a:t>f</a:t>
              </a:r>
              <a:r>
                <a:rPr lang="cs-CZ" sz="2600" b="0" dirty="0" smtClean="0">
                  <a:solidFill>
                    <a:srgbClr val="C00000"/>
                  </a:solidFill>
                  <a:latin typeface="Trebuchet MS" pitchFamily="34" charset="0"/>
                </a:rPr>
                <a:t> šum se vyskytuje v mnoha systémech napříč vědními obory.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2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6" y="2215808"/>
            <a:ext cx="4432110" cy="40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5496" y="267740"/>
            <a:ext cx="392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Flicker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noise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79009" y="886654"/>
            <a:ext cx="8338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1600" b="0" dirty="0" smtClean="0">
                <a:latin typeface="Trebuchet MS" pitchFamily="34" charset="0"/>
              </a:rPr>
              <a:t>šum téměř všech elektronických součástek (rezistory, tranzistory a jiné polovodičové součástky) na „nízkých“ frekvencích </a:t>
            </a:r>
            <a:r>
              <a:rPr lang="cs-CZ" sz="1600" b="0" i="1" dirty="0" smtClean="0">
                <a:latin typeface="Trebuchet MS" pitchFamily="34" charset="0"/>
              </a:rPr>
              <a:t>f</a:t>
            </a:r>
            <a:r>
              <a:rPr lang="cs-CZ" sz="1600" b="0" dirty="0" smtClean="0">
                <a:latin typeface="Trebuchet MS" pitchFamily="34" charset="0"/>
              </a:rPr>
              <a:t>&lt;</a:t>
            </a:r>
            <a:r>
              <a:rPr lang="cs-CZ" sz="1600" b="0" i="1" dirty="0" err="1" smtClean="0">
                <a:latin typeface="Trebuchet MS" pitchFamily="34" charset="0"/>
              </a:rPr>
              <a:t>f</a:t>
            </a:r>
            <a:r>
              <a:rPr lang="cs-CZ" sz="1600" b="0" baseline="-25000" dirty="0" err="1" smtClean="0">
                <a:latin typeface="Trebuchet MS" pitchFamily="34" charset="0"/>
              </a:rPr>
              <a:t>c</a:t>
            </a:r>
            <a:r>
              <a:rPr lang="cs-CZ" sz="1600" b="0" dirty="0" smtClean="0">
                <a:latin typeface="Trebuchet MS" pitchFamily="34" charset="0"/>
              </a:rPr>
              <a:t> (na vysokých frekvencích převládá bílý šum)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1600" b="0" dirty="0" err="1" smtClean="0">
                <a:latin typeface="Trebuchet MS" pitchFamily="34" charset="0"/>
              </a:rPr>
              <a:t>MOSFET</a:t>
            </a:r>
            <a:r>
              <a:rPr lang="cs-CZ" sz="1600" b="0" dirty="0" smtClean="0">
                <a:latin typeface="Trebuchet MS" pitchFamily="34" charset="0"/>
              </a:rPr>
              <a:t> tranzistory </a:t>
            </a:r>
            <a:r>
              <a:rPr lang="cs-CZ" sz="1600" b="0" i="1" dirty="0" err="1" smtClean="0">
                <a:latin typeface="Trebuchet MS" pitchFamily="34" charset="0"/>
              </a:rPr>
              <a:t>f</a:t>
            </a:r>
            <a:r>
              <a:rPr lang="cs-CZ" sz="1600" b="0" baseline="-25000" dirty="0" err="1" smtClean="0">
                <a:latin typeface="Trebuchet MS" pitchFamily="34" charset="0"/>
              </a:rPr>
              <a:t>c</a:t>
            </a:r>
            <a:r>
              <a:rPr lang="cs-CZ" sz="1600" b="0" dirty="0" err="1" smtClean="0">
                <a:latin typeface="Trebuchet MS" pitchFamily="34" charset="0"/>
              </a:rPr>
              <a:t>~GHz</a:t>
            </a:r>
            <a:endParaRPr lang="cs-CZ" sz="1600" b="0" dirty="0" smtClean="0">
              <a:latin typeface="Trebuchet MS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1600" b="0" dirty="0" smtClean="0">
                <a:latin typeface="Trebuchet MS" pitchFamily="34" charset="0"/>
              </a:rPr>
              <a:t>na nízkých frekvencích změřeno až do 10</a:t>
            </a:r>
            <a:r>
              <a:rPr lang="cs-CZ" sz="1600" b="0" baseline="30000" dirty="0" smtClean="0">
                <a:latin typeface="Trebuchet MS" pitchFamily="34" charset="0"/>
              </a:rPr>
              <a:t>-6</a:t>
            </a:r>
            <a:r>
              <a:rPr lang="cs-CZ" sz="1600" b="0" dirty="0" smtClean="0">
                <a:latin typeface="Trebuchet MS" pitchFamily="34" charset="0"/>
              </a:rPr>
              <a:t> Hz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88" y="2002076"/>
            <a:ext cx="3627120" cy="436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5211907" y="6512342"/>
            <a:ext cx="376962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300" b="0" dirty="0" err="1" smtClean="0">
                <a:latin typeface="Trebuchet MS" pitchFamily="34" charset="0"/>
              </a:rPr>
              <a:t>M.A</a:t>
            </a:r>
            <a:r>
              <a:rPr lang="cs-CZ" altLang="cs-CZ" sz="1300" b="0" dirty="0" smtClean="0">
                <a:latin typeface="Trebuchet MS" pitchFamily="34" charset="0"/>
              </a:rPr>
              <a:t>. </a:t>
            </a:r>
            <a:r>
              <a:rPr lang="cs-CZ" altLang="cs-CZ" sz="1300" b="0" dirty="0" err="1" smtClean="0">
                <a:latin typeface="Trebuchet MS" pitchFamily="34" charset="0"/>
              </a:rPr>
              <a:t>Caloyannides</a:t>
            </a:r>
            <a:r>
              <a:rPr lang="cs-CZ" altLang="cs-CZ" sz="1300" b="0" dirty="0" smtClean="0">
                <a:latin typeface="Trebuchet MS" pitchFamily="34" charset="0"/>
              </a:rPr>
              <a:t>, J. </a:t>
            </a:r>
            <a:r>
              <a:rPr lang="cs-CZ" altLang="cs-CZ" sz="1300" b="0" dirty="0" err="1" smtClean="0">
                <a:latin typeface="Trebuchet MS" pitchFamily="34" charset="0"/>
              </a:rPr>
              <a:t>App</a:t>
            </a:r>
            <a:r>
              <a:rPr lang="cs-CZ" altLang="cs-CZ" sz="1300" b="0" dirty="0" smtClean="0">
                <a:latin typeface="Trebuchet MS" pitchFamily="34" charset="0"/>
              </a:rPr>
              <a:t>. </a:t>
            </a:r>
            <a:r>
              <a:rPr lang="cs-CZ" altLang="cs-CZ" sz="1300" b="0" dirty="0" err="1" smtClean="0">
                <a:latin typeface="Trebuchet MS" pitchFamily="34" charset="0"/>
              </a:rPr>
              <a:t>Phys</a:t>
            </a:r>
            <a:r>
              <a:rPr lang="cs-CZ" altLang="cs-CZ" sz="1300" b="0" dirty="0" smtClean="0">
                <a:latin typeface="Trebuchet MS" pitchFamily="34" charset="0"/>
              </a:rPr>
              <a:t>. </a:t>
            </a:r>
            <a:r>
              <a:rPr lang="cs-CZ" altLang="cs-CZ" sz="1300" dirty="0" smtClean="0">
                <a:latin typeface="Trebuchet MS" pitchFamily="34" charset="0"/>
              </a:rPr>
              <a:t>45</a:t>
            </a:r>
            <a:r>
              <a:rPr lang="cs-CZ" altLang="cs-CZ" sz="1300" b="0" dirty="0" smtClean="0">
                <a:latin typeface="Trebuchet MS" pitchFamily="34" charset="0"/>
              </a:rPr>
              <a:t>, 307 </a:t>
            </a:r>
            <a:r>
              <a:rPr lang="en-US" altLang="cs-CZ" sz="1300" b="0" dirty="0" smtClean="0">
                <a:latin typeface="Trebuchet MS" pitchFamily="34" charset="0"/>
              </a:rPr>
              <a:t>(</a:t>
            </a:r>
            <a:r>
              <a:rPr lang="cs-CZ" altLang="cs-CZ" sz="1300" b="0" dirty="0" smtClean="0">
                <a:latin typeface="Trebuchet MS" pitchFamily="34" charset="0"/>
              </a:rPr>
              <a:t>1974</a:t>
            </a:r>
            <a:r>
              <a:rPr lang="en-US" altLang="cs-CZ" sz="1300" b="0" dirty="0" smtClean="0">
                <a:latin typeface="Trebuchet MS" pitchFamily="34" charset="0"/>
              </a:rPr>
              <a:t>)</a:t>
            </a:r>
            <a:endParaRPr lang="en-US" altLang="cs-CZ" sz="13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EC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5" y="4510121"/>
            <a:ext cx="3838466" cy="1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9441" y="286775"/>
            <a:ext cx="278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Srdeční tep</a:t>
            </a:r>
          </a:p>
        </p:txBody>
      </p:sp>
      <p:pic>
        <p:nvPicPr>
          <p:cNvPr id="4098" name="Picture 2" descr="ECG princip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574914" y="871550"/>
            <a:ext cx="5905500" cy="26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97" y="727448"/>
            <a:ext cx="4587714" cy="564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/>
          <p:cNvCxnSpPr/>
          <p:nvPr/>
        </p:nvCxnSpPr>
        <p:spPr bwMode="auto">
          <a:xfrm>
            <a:off x="2090066" y="4889233"/>
            <a:ext cx="9703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B4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1894127" y="4441374"/>
            <a:ext cx="147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0000B4"/>
                </a:solidFill>
                <a:latin typeface="Trebuchet MS" pitchFamily="34" charset="0"/>
              </a:rPr>
              <a:t>R-R interval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9755" y="3565736"/>
            <a:ext cx="121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0" dirty="0" smtClean="0">
                <a:latin typeface="Trebuchet MS" pitchFamily="34" charset="0"/>
              </a:rPr>
              <a:t>aktivace síní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00805" y="3585896"/>
            <a:ext cx="121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rebuchet MS" pitchFamily="34" charset="0"/>
              </a:rPr>
              <a:t>aktivace komor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893180" y="3587395"/>
            <a:ext cx="133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0" dirty="0" err="1" smtClean="0">
                <a:latin typeface="Trebuchet MS" pitchFamily="34" charset="0"/>
              </a:rPr>
              <a:t>repolarizace</a:t>
            </a:r>
            <a:r>
              <a:rPr lang="cs-CZ" sz="1600" b="0" dirty="0" smtClean="0">
                <a:latin typeface="Trebuchet MS" pitchFamily="34" charset="0"/>
              </a:rPr>
              <a:t> komor</a:t>
            </a:r>
          </a:p>
        </p:txBody>
      </p:sp>
      <p:cxnSp>
        <p:nvCxnSpPr>
          <p:cNvPr id="13" name="Přímá spojnice se šipkou 12"/>
          <p:cNvCxnSpPr/>
          <p:nvPr/>
        </p:nvCxnSpPr>
        <p:spPr bwMode="auto">
          <a:xfrm flipV="1">
            <a:off x="602117" y="4747343"/>
            <a:ext cx="0" cy="14388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ovéPole 13"/>
          <p:cNvSpPr txBox="1"/>
          <p:nvPr/>
        </p:nvSpPr>
        <p:spPr>
          <a:xfrm rot="16200000">
            <a:off x="221501" y="4287485"/>
            <a:ext cx="74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smtClean="0">
                <a:latin typeface="Trebuchet MS" pitchFamily="34" charset="0"/>
              </a:rPr>
              <a:t>napětí</a:t>
            </a:r>
          </a:p>
        </p:txBody>
      </p:sp>
      <p:cxnSp>
        <p:nvCxnSpPr>
          <p:cNvPr id="20" name="Přímá spojnice se šipkou 19"/>
          <p:cNvCxnSpPr/>
          <p:nvPr/>
        </p:nvCxnSpPr>
        <p:spPr bwMode="auto">
          <a:xfrm>
            <a:off x="1906124" y="6273295"/>
            <a:ext cx="14475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TextovéPole 21"/>
          <p:cNvSpPr txBox="1"/>
          <p:nvPr/>
        </p:nvSpPr>
        <p:spPr>
          <a:xfrm>
            <a:off x="3359032" y="6108235"/>
            <a:ext cx="55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smtClean="0">
                <a:latin typeface="Trebuchet MS" pitchFamily="34" charset="0"/>
              </a:rPr>
              <a:t>čas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407408" y="328764"/>
            <a:ext cx="304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latin typeface="Trebuchet MS" pitchFamily="34" charset="0"/>
              </a:rPr>
              <a:t>časové řady R-R intervalů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14102" y="2102689"/>
            <a:ext cx="163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solidFill>
                  <a:srgbClr val="C00000"/>
                </a:solidFill>
                <a:latin typeface="Trebuchet MS" pitchFamily="34" charset="0"/>
              </a:rPr>
              <a:t>zdravé srdce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5342095" y="709946"/>
            <a:ext cx="2010429" cy="3124866"/>
            <a:chOff x="5342095" y="709946"/>
            <a:chExt cx="2010429" cy="3124866"/>
          </a:xfrm>
        </p:grpSpPr>
        <p:sp>
          <p:nvSpPr>
            <p:cNvPr id="25" name="TextovéPole 24"/>
            <p:cNvSpPr txBox="1"/>
            <p:nvPr/>
          </p:nvSpPr>
          <p:spPr>
            <a:xfrm>
              <a:off x="5351425" y="709946"/>
              <a:ext cx="2001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 smtClean="0">
                  <a:solidFill>
                    <a:srgbClr val="339933"/>
                  </a:solidFill>
                  <a:latin typeface="Trebuchet MS" pitchFamily="34" charset="0"/>
                </a:rPr>
                <a:t>srdeční slabost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342095" y="3496258"/>
              <a:ext cx="2001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 smtClean="0">
                  <a:solidFill>
                    <a:srgbClr val="339933"/>
                  </a:solidFill>
                  <a:latin typeface="Trebuchet MS" pitchFamily="34" charset="0"/>
                </a:rPr>
                <a:t>srdeční slabost</a:t>
              </a: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5351425" y="4917226"/>
            <a:ext cx="279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solidFill>
                  <a:srgbClr val="339933"/>
                </a:solidFill>
                <a:latin typeface="Trebuchet MS" pitchFamily="34" charset="0"/>
              </a:rPr>
              <a:t>arytmie (síňová fibrilace)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6609027" y="6186201"/>
            <a:ext cx="706171" cy="18660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Přímá spojnice se šipkou 29"/>
          <p:cNvCxnSpPr/>
          <p:nvPr/>
        </p:nvCxnSpPr>
        <p:spPr bwMode="auto">
          <a:xfrm>
            <a:off x="6256464" y="6298819"/>
            <a:ext cx="14475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TextovéPole 30"/>
          <p:cNvSpPr txBox="1"/>
          <p:nvPr/>
        </p:nvSpPr>
        <p:spPr>
          <a:xfrm>
            <a:off x="7709372" y="6133759"/>
            <a:ext cx="111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dirty="0" smtClean="0">
                <a:latin typeface="Trebuchet MS" pitchFamily="34" charset="0"/>
              </a:rPr>
              <a:t>čas [min]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5768588" y="6512342"/>
            <a:ext cx="306712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300" b="0" dirty="0" err="1" smtClean="0">
                <a:latin typeface="Trebuchet MS" pitchFamily="34" charset="0"/>
              </a:rPr>
              <a:t>A.L</a:t>
            </a:r>
            <a:r>
              <a:rPr lang="cs-CZ" altLang="cs-CZ" sz="1300" b="0" dirty="0" smtClean="0">
                <a:latin typeface="Trebuchet MS" pitchFamily="34" charset="0"/>
              </a:rPr>
              <a:t>. </a:t>
            </a:r>
            <a:r>
              <a:rPr lang="cs-CZ" altLang="cs-CZ" sz="1300" b="0" dirty="0" err="1" smtClean="0">
                <a:latin typeface="Trebuchet MS" pitchFamily="34" charset="0"/>
              </a:rPr>
              <a:t>Goldberger</a:t>
            </a:r>
            <a:r>
              <a:rPr lang="cs-CZ" altLang="cs-CZ" sz="1300" b="0" dirty="0" smtClean="0">
                <a:latin typeface="Trebuchet MS" pitchFamily="34" charset="0"/>
              </a:rPr>
              <a:t>, </a:t>
            </a:r>
            <a:r>
              <a:rPr lang="cs-CZ" altLang="cs-CZ" sz="1300" b="0" dirty="0" err="1" smtClean="0">
                <a:latin typeface="Trebuchet MS" pitchFamily="34" charset="0"/>
              </a:rPr>
              <a:t>PNAS</a:t>
            </a:r>
            <a:r>
              <a:rPr lang="cs-CZ" altLang="cs-CZ" sz="1300" b="0" dirty="0" smtClean="0">
                <a:latin typeface="Trebuchet MS" pitchFamily="34" charset="0"/>
              </a:rPr>
              <a:t> </a:t>
            </a:r>
            <a:r>
              <a:rPr lang="cs-CZ" altLang="cs-CZ" sz="1300" dirty="0" smtClean="0">
                <a:latin typeface="Trebuchet MS" pitchFamily="34" charset="0"/>
              </a:rPr>
              <a:t>99</a:t>
            </a:r>
            <a:r>
              <a:rPr lang="cs-CZ" altLang="cs-CZ" sz="1300" b="0" dirty="0" smtClean="0">
                <a:latin typeface="Trebuchet MS" pitchFamily="34" charset="0"/>
              </a:rPr>
              <a:t>, 2466 </a:t>
            </a:r>
            <a:r>
              <a:rPr lang="en-US" altLang="cs-CZ" sz="1300" b="0" dirty="0" smtClean="0">
                <a:latin typeface="Trebuchet MS" pitchFamily="34" charset="0"/>
              </a:rPr>
              <a:t>(</a:t>
            </a:r>
            <a:r>
              <a:rPr lang="cs-CZ" altLang="cs-CZ" sz="1300" b="0" dirty="0" smtClean="0">
                <a:latin typeface="Trebuchet MS" pitchFamily="34" charset="0"/>
              </a:rPr>
              <a:t>2002</a:t>
            </a:r>
            <a:r>
              <a:rPr lang="en-US" altLang="cs-CZ" sz="1300" b="0" dirty="0" smtClean="0">
                <a:latin typeface="Trebuchet MS" pitchFamily="34" charset="0"/>
              </a:rPr>
              <a:t>)</a:t>
            </a:r>
            <a:endParaRPr lang="en-US" altLang="cs-CZ" sz="13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884" y="1700913"/>
            <a:ext cx="2475800" cy="468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5243" y="332656"/>
            <a:ext cx="773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Soběpodobnost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a škálová invariance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12698" y="1026840"/>
            <a:ext cx="3261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 smtClean="0">
                <a:solidFill>
                  <a:srgbClr val="0000B4"/>
                </a:solidFill>
                <a:latin typeface="Trebuchet MS" pitchFamily="34" charset="0"/>
              </a:rPr>
              <a:t>P</a:t>
            </a:r>
            <a:r>
              <a:rPr lang="en-GB" sz="2000" b="0" dirty="0" err="1" smtClean="0">
                <a:solidFill>
                  <a:srgbClr val="0000B4"/>
                </a:solidFill>
                <a:latin typeface="Trebuchet MS" pitchFamily="34" charset="0"/>
              </a:rPr>
              <a:t>rostorov</a:t>
            </a:r>
            <a:r>
              <a:rPr lang="cs-CZ" sz="2000" b="0" dirty="0" smtClean="0">
                <a:solidFill>
                  <a:srgbClr val="0000B4"/>
                </a:solidFill>
                <a:latin typeface="Trebuchet MS" pitchFamily="34" charset="0"/>
              </a:rPr>
              <a:t>á </a:t>
            </a:r>
            <a:r>
              <a:rPr lang="cs-CZ" sz="2000" b="0" dirty="0" err="1" smtClean="0">
                <a:solidFill>
                  <a:srgbClr val="0000B4"/>
                </a:solidFill>
                <a:latin typeface="Trebuchet MS" pitchFamily="34" charset="0"/>
              </a:rPr>
              <a:t>soběpodobnost</a:t>
            </a:r>
            <a:endParaRPr lang="cs-CZ" sz="2000" b="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91516" y="3862274"/>
            <a:ext cx="22060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0" dirty="0" smtClean="0">
                <a:latin typeface="Trebuchet MS" pitchFamily="34" charset="0"/>
              </a:rPr>
              <a:t>část má stejné vlastnosti jako celek</a:t>
            </a:r>
          </a:p>
        </p:txBody>
      </p:sp>
      <p:pic>
        <p:nvPicPr>
          <p:cNvPr id="10" name="Picture 4" descr="http://www.nathankramer.com/garden/plants/ferns/fern_ostr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57" y="4535335"/>
            <a:ext cx="2531941" cy="1850982"/>
          </a:xfrm>
          <a:prstGeom prst="rect">
            <a:avLst/>
          </a:prstGeom>
          <a:noFill/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63276" y="1058810"/>
            <a:ext cx="4517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latin typeface="Trebuchet MS" pitchFamily="34" charset="0"/>
              </a:rPr>
              <a:t>přirozená vlastnost mnoha přírodních systémů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20937" y="5416068"/>
            <a:ext cx="237664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000" b="0" dirty="0" smtClean="0">
                <a:solidFill>
                  <a:srgbClr val="CC3300"/>
                </a:solidFill>
                <a:latin typeface="Trebuchet MS" pitchFamily="34" charset="0"/>
              </a:rPr>
              <a:t>Fraktální struktura</a:t>
            </a:r>
          </a:p>
        </p:txBody>
      </p:sp>
      <p:pic>
        <p:nvPicPr>
          <p:cNvPr id="14" name="Picture 2" descr="http://www.sarahccampbell.com/Blog/wp-content/uploads/2012/12/Fractal-Trees-and-Broccoli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9176" y="1515448"/>
            <a:ext cx="2561145" cy="2875032"/>
          </a:xfrm>
          <a:prstGeom prst="rect">
            <a:avLst/>
          </a:prstGeom>
          <a:noFill/>
          <a:effectLst>
            <a:outerShdw blurRad="127000" dist="38100" dir="2700000" sx="102000" sy="102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ung_image.jpg (11214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42" y="4698654"/>
            <a:ext cx="1538769" cy="1524343"/>
          </a:xfrm>
          <a:prstGeom prst="rect">
            <a:avLst/>
          </a:prstGeom>
          <a:noFill/>
          <a:effectLst>
            <a:outerShdw blurRad="127000" dist="38100" dir="2700000" sx="103000" sy="103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lumenkohl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57" y="2031876"/>
            <a:ext cx="1613977" cy="1469132"/>
          </a:xfrm>
          <a:prstGeom prst="rect">
            <a:avLst/>
          </a:prstGeom>
          <a:noFill/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3" y="975441"/>
            <a:ext cx="8513985" cy="262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4822628" y="6512342"/>
            <a:ext cx="40144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300" b="0" dirty="0" err="1" smtClean="0">
                <a:latin typeface="Trebuchet MS" pitchFamily="34" charset="0"/>
              </a:rPr>
              <a:t>S.M</a:t>
            </a:r>
            <a:r>
              <a:rPr lang="cs-CZ" altLang="cs-CZ" sz="1300" b="0" dirty="0" smtClean="0">
                <a:latin typeface="Trebuchet MS" pitchFamily="34" charset="0"/>
              </a:rPr>
              <a:t>. </a:t>
            </a:r>
            <a:r>
              <a:rPr lang="cs-CZ" altLang="cs-CZ" sz="1300" b="0" dirty="0" err="1" smtClean="0">
                <a:latin typeface="Trebuchet MS" pitchFamily="34" charset="0"/>
              </a:rPr>
              <a:t>Pikkujämsä</a:t>
            </a:r>
            <a:r>
              <a:rPr lang="cs-CZ" altLang="cs-CZ" sz="1300" b="0" dirty="0" smtClean="0">
                <a:latin typeface="Trebuchet MS" pitchFamily="34" charset="0"/>
              </a:rPr>
              <a:t> et al., </a:t>
            </a:r>
            <a:r>
              <a:rPr lang="cs-CZ" altLang="cs-CZ" sz="1300" b="0" dirty="0" err="1" smtClean="0">
                <a:latin typeface="Trebuchet MS" pitchFamily="34" charset="0"/>
              </a:rPr>
              <a:t>Circulation</a:t>
            </a:r>
            <a:r>
              <a:rPr lang="cs-CZ" altLang="cs-CZ" sz="1300" b="0" dirty="0" smtClean="0">
                <a:latin typeface="Trebuchet MS" pitchFamily="34" charset="0"/>
              </a:rPr>
              <a:t> </a:t>
            </a:r>
            <a:r>
              <a:rPr lang="cs-CZ" altLang="cs-CZ" sz="1300" dirty="0" smtClean="0">
                <a:latin typeface="Trebuchet MS" pitchFamily="34" charset="0"/>
              </a:rPr>
              <a:t>100</a:t>
            </a:r>
            <a:r>
              <a:rPr lang="cs-CZ" altLang="cs-CZ" sz="1300" b="0" dirty="0" smtClean="0">
                <a:latin typeface="Trebuchet MS" pitchFamily="34" charset="0"/>
              </a:rPr>
              <a:t>, 393 </a:t>
            </a:r>
            <a:r>
              <a:rPr lang="en-US" altLang="cs-CZ" sz="1300" b="0" dirty="0" smtClean="0">
                <a:latin typeface="Trebuchet MS" pitchFamily="34" charset="0"/>
              </a:rPr>
              <a:t>(</a:t>
            </a:r>
            <a:r>
              <a:rPr lang="cs-CZ" altLang="cs-CZ" sz="1300" b="0" dirty="0" smtClean="0">
                <a:latin typeface="Trebuchet MS" pitchFamily="34" charset="0"/>
              </a:rPr>
              <a:t>1999</a:t>
            </a:r>
            <a:r>
              <a:rPr lang="en-US" altLang="cs-CZ" sz="1300" b="0" dirty="0" smtClean="0">
                <a:latin typeface="Trebuchet MS" pitchFamily="34" charset="0"/>
              </a:rPr>
              <a:t>)</a:t>
            </a:r>
            <a:endParaRPr lang="en-US" altLang="cs-CZ" sz="1300" b="0" dirty="0">
              <a:latin typeface="Trebuchet MS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/>
          <p:cNvGrpSpPr/>
          <p:nvPr/>
        </p:nvGrpSpPr>
        <p:grpSpPr>
          <a:xfrm>
            <a:off x="2214658" y="2222126"/>
            <a:ext cx="4762500" cy="4010025"/>
            <a:chOff x="2214658" y="2222126"/>
            <a:chExt cx="4762500" cy="401002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658" y="2222126"/>
              <a:ext cx="4762500" cy="4010025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>
              <a:outerShdw blurRad="1143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 rot="20800242">
              <a:off x="4065172" y="3193002"/>
              <a:ext cx="1099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rebuchet MS" pitchFamily="34" charset="0"/>
                </a:rPr>
                <a:t>~ </a:t>
              </a:r>
              <a:r>
                <a:rPr lang="en-GB" dirty="0" smtClean="0">
                  <a:latin typeface="Symbol" panose="05050102010706020507" pitchFamily="18" charset="2"/>
                </a:rPr>
                <a:t>b</a:t>
              </a:r>
              <a:r>
                <a:rPr lang="en-GB" dirty="0" smtClean="0">
                  <a:latin typeface="Trebuchet MS" pitchFamily="34" charset="0"/>
                </a:rPr>
                <a:t>=0</a:t>
              </a:r>
              <a:endParaRPr lang="cs-CZ" dirty="0" err="1" smtClean="0">
                <a:latin typeface="Trebuchet MS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 rot="19979791">
              <a:off x="4075434" y="3762844"/>
              <a:ext cx="1099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CC3300"/>
                  </a:solidFill>
                  <a:latin typeface="Trebuchet MS" pitchFamily="34" charset="0"/>
                </a:rPr>
                <a:t>~ </a:t>
              </a:r>
              <a:r>
                <a:rPr lang="en-GB" dirty="0" smtClean="0">
                  <a:solidFill>
                    <a:srgbClr val="CC3300"/>
                  </a:solidFill>
                  <a:latin typeface="Symbol" panose="05050102010706020507" pitchFamily="18" charset="2"/>
                </a:rPr>
                <a:t>b</a:t>
              </a:r>
              <a:r>
                <a:rPr lang="en-GB" dirty="0" smtClean="0">
                  <a:solidFill>
                    <a:srgbClr val="CC3300"/>
                  </a:solidFill>
                  <a:latin typeface="Trebuchet MS" pitchFamily="34" charset="0"/>
                </a:rPr>
                <a:t>=1</a:t>
              </a:r>
              <a:endParaRPr lang="cs-CZ" dirty="0" err="1" smtClean="0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 rot="19446708">
              <a:off x="4495784" y="4591494"/>
              <a:ext cx="1099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rebuchet MS" pitchFamily="34" charset="0"/>
                </a:rPr>
                <a:t>~ </a:t>
              </a:r>
              <a:r>
                <a:rPr lang="en-GB" dirty="0" smtClean="0">
                  <a:latin typeface="Symbol" panose="05050102010706020507" pitchFamily="18" charset="2"/>
                </a:rPr>
                <a:t>b</a:t>
              </a:r>
              <a:r>
                <a:rPr lang="en-GB" dirty="0" smtClean="0">
                  <a:latin typeface="Trebuchet MS" pitchFamily="34" charset="0"/>
                </a:rPr>
                <a:t>=2</a:t>
              </a:r>
              <a:endParaRPr lang="cs-CZ" dirty="0" err="1" smtClean="0">
                <a:latin typeface="Trebuchet MS" pitchFamily="34" charset="0"/>
              </a:endParaRP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5569525" y="4655131"/>
              <a:ext cx="12149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b="0" dirty="0" smtClean="0">
                  <a:latin typeface="Trebuchet MS" pitchFamily="34" charset="0"/>
                </a:rPr>
                <a:t>(</a:t>
              </a:r>
              <a:r>
                <a:rPr lang="en-GB" sz="1300" b="0" dirty="0" err="1" smtClean="0">
                  <a:latin typeface="Trebuchet MS" pitchFamily="34" charset="0"/>
                </a:rPr>
                <a:t>vyhodnoceno</a:t>
              </a:r>
              <a:r>
                <a:rPr lang="en-GB" sz="1300" b="0" dirty="0" smtClean="0">
                  <a:latin typeface="Trebuchet MS" pitchFamily="34" charset="0"/>
                </a:rPr>
                <a:t> </a:t>
              </a:r>
              <a:r>
                <a:rPr lang="en-GB" sz="1300" b="0" dirty="0" err="1" smtClean="0">
                  <a:latin typeface="Trebuchet MS" pitchFamily="34" charset="0"/>
                </a:rPr>
                <a:t>metodou</a:t>
              </a:r>
              <a:r>
                <a:rPr lang="en-GB" sz="1300" b="0" dirty="0" smtClean="0">
                  <a:latin typeface="Trebuchet MS" pitchFamily="34" charset="0"/>
                </a:rPr>
                <a:t> </a:t>
              </a:r>
              <a:r>
                <a:rPr lang="en-GB" sz="1300" b="0" dirty="0" err="1" smtClean="0">
                  <a:latin typeface="Trebuchet MS" pitchFamily="34" charset="0"/>
                </a:rPr>
                <a:t>DFA</a:t>
              </a:r>
              <a:r>
                <a:rPr lang="cs-CZ" sz="1300" b="0" dirty="0" smtClean="0">
                  <a:latin typeface="Trebuchet MS" pitchFamily="34" charset="0"/>
                </a:rPr>
                <a:t>,</a:t>
              </a:r>
              <a:r>
                <a:rPr lang="en-GB" sz="1300" b="0" dirty="0" smtClean="0">
                  <a:latin typeface="Trebuchet MS" pitchFamily="34" charset="0"/>
                </a:rPr>
                <a:t> </a:t>
              </a:r>
              <a:r>
                <a:rPr lang="en-GB" sz="1300" b="0" dirty="0" err="1" smtClean="0">
                  <a:latin typeface="Trebuchet MS" pitchFamily="34" charset="0"/>
                </a:rPr>
                <a:t>ekvivalentn</a:t>
              </a:r>
              <a:r>
                <a:rPr lang="cs-CZ" sz="1300" b="0" dirty="0" smtClean="0">
                  <a:latin typeface="Trebuchet MS" pitchFamily="34" charset="0"/>
                </a:rPr>
                <a:t>í s 1/f analýzou)</a:t>
              </a:r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39441" y="286775"/>
            <a:ext cx="278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Srdeční tep</a:t>
            </a:r>
          </a:p>
        </p:txBody>
      </p:sp>
    </p:spTree>
    <p:extLst>
      <p:ext uri="{BB962C8B-B14F-4D97-AF65-F5344CB8AC3E}">
        <p14:creationId xmlns:p14="http://schemas.microsoft.com/office/powerpoint/2010/main" val="6056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9438" y="194119"/>
            <a:ext cx="234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Hudba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8" y="748117"/>
            <a:ext cx="3908565" cy="53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72" y="748116"/>
            <a:ext cx="3277590" cy="532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236169" y="6072828"/>
            <a:ext cx="1081791" cy="38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339933"/>
                </a:solidFill>
                <a:latin typeface="Trebuchet MS" pitchFamily="34" charset="0"/>
              </a:rPr>
              <a:t>hlasitost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281561" y="6072828"/>
            <a:ext cx="129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339933"/>
                </a:solidFill>
                <a:latin typeface="Trebuchet MS" pitchFamily="34" charset="0"/>
              </a:rPr>
              <a:t>výška tónu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13689" y="1169635"/>
            <a:ext cx="1641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ragtime </a:t>
            </a:r>
          </a:p>
          <a:p>
            <a:r>
              <a:rPr lang="cs-CZ" sz="1500" b="0" dirty="0" smtClean="0">
                <a:latin typeface="Trebuchet MS" pitchFamily="34" charset="0"/>
              </a:rPr>
              <a:t>(</a:t>
            </a:r>
            <a:r>
              <a:rPr lang="cs-CZ" sz="1500" b="0" dirty="0" err="1" smtClean="0">
                <a:latin typeface="Trebuchet MS" pitchFamily="34" charset="0"/>
              </a:rPr>
              <a:t>Scott</a:t>
            </a:r>
            <a:r>
              <a:rPr lang="cs-CZ" sz="1500" b="0" dirty="0" smtClean="0">
                <a:latin typeface="Trebuchet MS" pitchFamily="34" charset="0"/>
              </a:rPr>
              <a:t> </a:t>
            </a:r>
            <a:r>
              <a:rPr lang="cs-CZ" sz="1500" b="0" dirty="0" err="1" smtClean="0">
                <a:latin typeface="Trebuchet MS" pitchFamily="34" charset="0"/>
              </a:rPr>
              <a:t>Joplin</a:t>
            </a:r>
            <a:r>
              <a:rPr lang="cs-CZ" sz="1500" b="0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12405" y="2031700"/>
            <a:ext cx="900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klasika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065141" y="2935538"/>
            <a:ext cx="5954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rock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515119" y="3542752"/>
            <a:ext cx="748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zprávy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87081" y="4066357"/>
            <a:ext cx="748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zprávy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762820" y="3252279"/>
            <a:ext cx="5954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rock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967293" y="1017105"/>
            <a:ext cx="900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klasika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499209" y="2248564"/>
            <a:ext cx="900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0" dirty="0" smtClean="0">
                <a:latin typeface="Trebuchet MS" pitchFamily="34" charset="0"/>
              </a:rPr>
              <a:t>jazz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46" y="493461"/>
            <a:ext cx="3913346" cy="5207318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70900" y="90616"/>
            <a:ext cx="442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CC3300"/>
                </a:solidFill>
                <a:latin typeface="Trebuchet MS" pitchFamily="34" charset="0"/>
              </a:rPr>
              <a:t>- 1/</a:t>
            </a:r>
            <a:r>
              <a:rPr lang="cs-CZ" b="0" i="1" dirty="0" smtClean="0">
                <a:solidFill>
                  <a:srgbClr val="CC3300"/>
                </a:solidFill>
                <a:latin typeface="Trebuchet MS" pitchFamily="34" charset="0"/>
              </a:rPr>
              <a:t>f</a:t>
            </a:r>
            <a:r>
              <a:rPr lang="cs-CZ" b="0" dirty="0" smtClean="0">
                <a:solidFill>
                  <a:srgbClr val="CC3300"/>
                </a:solidFill>
                <a:latin typeface="Trebuchet MS" pitchFamily="34" charset="0"/>
              </a:rPr>
              <a:t> detekováno napříč hudebními žánry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4081" y="4633418"/>
            <a:ext cx="5878335" cy="182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7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4558 L 1.68681 -0.04419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9434" y="332508"/>
            <a:ext cx="7775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Benfordův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zákon</a:t>
            </a:r>
            <a:endParaRPr lang="cs-CZ" sz="3200" b="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igure 1: The proportional frequency of each leading digit predicted by Benford's Law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b="6420"/>
          <a:stretch/>
        </p:blipFill>
        <p:spPr bwMode="auto">
          <a:xfrm>
            <a:off x="5920140" y="958533"/>
            <a:ext cx="2659972" cy="18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31" y="1832124"/>
            <a:ext cx="2901361" cy="83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2568" y="958533"/>
            <a:ext cx="497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b="0" dirty="0" err="1" smtClean="0">
                <a:latin typeface="Trebuchet MS" pitchFamily="34" charset="0"/>
              </a:rPr>
              <a:t>pravd</a:t>
            </a:r>
            <a:r>
              <a:rPr lang="cs-CZ" sz="1600" b="0" dirty="0" err="1" smtClean="0">
                <a:latin typeface="Trebuchet MS" pitchFamily="34" charset="0"/>
              </a:rPr>
              <a:t>ěpodobnostní</a:t>
            </a:r>
            <a:r>
              <a:rPr lang="cs-CZ" sz="1600" b="0" dirty="0" smtClean="0">
                <a:latin typeface="Trebuchet MS" pitchFamily="34" charset="0"/>
              </a:rPr>
              <a:t> rozdělení prvních číslic čísel vybraných ze souboru, který se rozprostírá přes několik řádů a je </a:t>
            </a:r>
            <a:r>
              <a:rPr lang="cs-CZ" sz="1600" dirty="0" smtClean="0">
                <a:solidFill>
                  <a:srgbClr val="CC3300"/>
                </a:solidFill>
                <a:latin typeface="Trebuchet MS" pitchFamily="34" charset="0"/>
              </a:rPr>
              <a:t>škálově invariantní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1796" y="2798428"/>
            <a:ext cx="6813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latin typeface="Trebuchet MS" pitchFamily="34" charset="0"/>
              </a:rPr>
              <a:t>1886: objeveno Simonem </a:t>
            </a:r>
            <a:r>
              <a:rPr lang="cs-CZ" sz="1600" b="0" dirty="0" err="1" smtClean="0">
                <a:latin typeface="Trebuchet MS" pitchFamily="34" charset="0"/>
              </a:rPr>
              <a:t>Newcombem</a:t>
            </a:r>
            <a:r>
              <a:rPr lang="cs-CZ" sz="1600" b="0" dirty="0">
                <a:latin typeface="Trebuchet MS" pitchFamily="34" charset="0"/>
              </a:rPr>
              <a:t> (</a:t>
            </a:r>
            <a:r>
              <a:rPr lang="cs-CZ" sz="1600" b="0" dirty="0" smtClean="0">
                <a:latin typeface="Trebuchet MS" pitchFamily="34" charset="0"/>
              </a:rPr>
              <a:t>logaritmické tabulky)</a:t>
            </a:r>
          </a:p>
          <a:p>
            <a:r>
              <a:rPr lang="cs-CZ" sz="1600" b="0" dirty="0" smtClean="0">
                <a:latin typeface="Trebuchet MS" pitchFamily="34" charset="0"/>
              </a:rPr>
              <a:t>1938: znovuobjeveno a důkladně zanalyzováno Frankem </a:t>
            </a:r>
            <a:r>
              <a:rPr lang="cs-CZ" sz="1600" b="0" dirty="0" err="1" smtClean="0">
                <a:latin typeface="Trebuchet MS" pitchFamily="34" charset="0"/>
              </a:rPr>
              <a:t>Benfordem</a:t>
            </a:r>
            <a:endParaRPr lang="cs-CZ" sz="1600" b="0" dirty="0" smtClean="0">
              <a:latin typeface="Trebuchet MS" pitchFamily="34" charset="0"/>
            </a:endParaRPr>
          </a:p>
          <a:p>
            <a:r>
              <a:rPr lang="cs-CZ" sz="1600" b="0" dirty="0" smtClean="0">
                <a:latin typeface="Trebuchet MS" pitchFamily="34" charset="0"/>
              </a:rPr>
              <a:t>2003: využito k odhalení obrovského účetního podvodu</a:t>
            </a:r>
          </a:p>
          <a:p>
            <a:r>
              <a:rPr lang="cs-CZ" sz="1600" b="0" dirty="0" smtClean="0">
                <a:latin typeface="Trebuchet MS" pitchFamily="34" charset="0"/>
              </a:rPr>
              <a:t>2009: využito k odhalení podvodů během íránských voleb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942584" y="6416744"/>
            <a:ext cx="8016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cs-CZ" altLang="cs-CZ" sz="1200" b="0" dirty="0" smtClean="0">
                <a:latin typeface="Trebuchet MS" pitchFamily="34" charset="0"/>
              </a:rPr>
              <a:t>S. </a:t>
            </a:r>
            <a:r>
              <a:rPr lang="cs-CZ" altLang="cs-CZ" sz="1200" b="0" dirty="0" err="1" smtClean="0">
                <a:latin typeface="Trebuchet MS" pitchFamily="34" charset="0"/>
              </a:rPr>
              <a:t>Newcomb</a:t>
            </a:r>
            <a:r>
              <a:rPr lang="cs-CZ" altLang="cs-CZ" sz="1200" b="0" dirty="0">
                <a:latin typeface="Trebuchet MS" pitchFamily="34" charset="0"/>
              </a:rPr>
              <a:t>,</a:t>
            </a:r>
            <a:r>
              <a:rPr lang="cs-CZ" altLang="cs-CZ" sz="1200" b="0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Note</a:t>
            </a:r>
            <a:r>
              <a:rPr lang="cs-CZ" altLang="cs-CZ" sz="1200" b="0" i="1" dirty="0" smtClean="0">
                <a:latin typeface="Trebuchet MS" pitchFamily="34" charset="0"/>
              </a:rPr>
              <a:t> on </a:t>
            </a:r>
            <a:r>
              <a:rPr lang="cs-CZ" altLang="cs-CZ" sz="1200" b="0" i="1" dirty="0" err="1" smtClean="0">
                <a:latin typeface="Trebuchet MS" pitchFamily="34" charset="0"/>
              </a:rPr>
              <a:t>the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frequency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of</a:t>
            </a:r>
            <a:r>
              <a:rPr lang="cs-CZ" altLang="cs-CZ" sz="1200" b="0" i="1" dirty="0" smtClean="0">
                <a:latin typeface="Trebuchet MS" pitchFamily="34" charset="0"/>
              </a:rPr>
              <a:t> use </a:t>
            </a:r>
            <a:r>
              <a:rPr lang="cs-CZ" altLang="cs-CZ" sz="1200" b="0" i="1" dirty="0" err="1" smtClean="0">
                <a:latin typeface="Trebuchet MS" pitchFamily="34" charset="0"/>
              </a:rPr>
              <a:t>of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the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different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digits</a:t>
            </a:r>
            <a:r>
              <a:rPr lang="cs-CZ" altLang="cs-CZ" sz="1200" b="0" i="1" dirty="0" smtClean="0">
                <a:latin typeface="Trebuchet MS" pitchFamily="34" charset="0"/>
              </a:rPr>
              <a:t> in natural </a:t>
            </a:r>
            <a:r>
              <a:rPr lang="cs-CZ" altLang="cs-CZ" sz="1200" b="0" i="1" dirty="0" err="1" smtClean="0">
                <a:latin typeface="Trebuchet MS" pitchFamily="34" charset="0"/>
              </a:rPr>
              <a:t>numbers</a:t>
            </a:r>
            <a:r>
              <a:rPr lang="cs-CZ" altLang="cs-CZ" sz="1200" b="0" dirty="0" smtClean="0">
                <a:latin typeface="Trebuchet MS" pitchFamily="34" charset="0"/>
              </a:rPr>
              <a:t>, </a:t>
            </a:r>
            <a:r>
              <a:rPr lang="cs-CZ" altLang="cs-CZ" sz="1200" b="0" dirty="0" err="1" smtClean="0">
                <a:latin typeface="Trebuchet MS" pitchFamily="34" charset="0"/>
              </a:rPr>
              <a:t>Am</a:t>
            </a:r>
            <a:r>
              <a:rPr lang="cs-CZ" altLang="cs-CZ" sz="1200" b="0" dirty="0" smtClean="0">
                <a:latin typeface="Trebuchet MS" pitchFamily="34" charset="0"/>
              </a:rPr>
              <a:t>. J. </a:t>
            </a:r>
            <a:r>
              <a:rPr lang="cs-CZ" altLang="cs-CZ" sz="1200" b="0" dirty="0" err="1" smtClean="0">
                <a:latin typeface="Trebuchet MS" pitchFamily="34" charset="0"/>
              </a:rPr>
              <a:t>Math</a:t>
            </a:r>
            <a:r>
              <a:rPr lang="cs-CZ" altLang="cs-CZ" sz="1200" b="0" dirty="0" smtClean="0">
                <a:latin typeface="Trebuchet MS" pitchFamily="34" charset="0"/>
              </a:rPr>
              <a:t>. </a:t>
            </a:r>
            <a:r>
              <a:rPr lang="cs-CZ" altLang="cs-CZ" sz="1200" dirty="0" smtClean="0">
                <a:latin typeface="Trebuchet MS" pitchFamily="34" charset="0"/>
              </a:rPr>
              <a:t>1</a:t>
            </a:r>
            <a:r>
              <a:rPr lang="cs-CZ" altLang="cs-CZ" sz="1200" b="0" dirty="0" smtClean="0">
                <a:latin typeface="Trebuchet MS" pitchFamily="34" charset="0"/>
              </a:rPr>
              <a:t>, 39 </a:t>
            </a:r>
            <a:r>
              <a:rPr lang="en-US" altLang="cs-CZ" sz="1200" b="0" dirty="0" smtClean="0">
                <a:latin typeface="Trebuchet MS" pitchFamily="34" charset="0"/>
              </a:rPr>
              <a:t>(</a:t>
            </a:r>
            <a:r>
              <a:rPr lang="cs-CZ" altLang="cs-CZ" sz="1200" b="0" dirty="0" smtClean="0">
                <a:latin typeface="Trebuchet MS" pitchFamily="34" charset="0"/>
              </a:rPr>
              <a:t>1881</a:t>
            </a:r>
            <a:r>
              <a:rPr lang="en-US" altLang="cs-CZ" sz="1200" b="0" dirty="0" smtClean="0">
                <a:latin typeface="Trebuchet MS" pitchFamily="34" charset="0"/>
              </a:rPr>
              <a:t>)</a:t>
            </a:r>
            <a:endParaRPr lang="cs-CZ" altLang="cs-CZ" sz="1200" b="0" dirty="0" smtClean="0">
              <a:latin typeface="Trebuchet MS" pitchFamily="34" charset="0"/>
            </a:endParaRPr>
          </a:p>
          <a:p>
            <a:pPr algn="r" eaLnBrk="1" hangingPunct="1"/>
            <a:r>
              <a:rPr lang="cs-CZ" altLang="cs-CZ" sz="1200" b="0" dirty="0" smtClean="0">
                <a:latin typeface="Trebuchet MS" pitchFamily="34" charset="0"/>
              </a:rPr>
              <a:t>F. </a:t>
            </a:r>
            <a:r>
              <a:rPr lang="cs-CZ" altLang="cs-CZ" sz="1200" b="0" dirty="0" err="1" smtClean="0">
                <a:latin typeface="Trebuchet MS" pitchFamily="34" charset="0"/>
              </a:rPr>
              <a:t>Benford</a:t>
            </a:r>
            <a:r>
              <a:rPr lang="cs-CZ" altLang="cs-CZ" sz="1200" b="0" dirty="0" smtClean="0">
                <a:latin typeface="Trebuchet MS" pitchFamily="34" charset="0"/>
              </a:rPr>
              <a:t>, </a:t>
            </a:r>
            <a:r>
              <a:rPr lang="cs-CZ" altLang="cs-CZ" sz="1200" b="0" i="1" dirty="0" err="1" smtClean="0">
                <a:latin typeface="Trebuchet MS" pitchFamily="34" charset="0"/>
              </a:rPr>
              <a:t>The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law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of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anomalous</a:t>
            </a:r>
            <a:r>
              <a:rPr lang="cs-CZ" altLang="cs-CZ" sz="1200" b="0" i="1" dirty="0" smtClean="0">
                <a:latin typeface="Trebuchet MS" pitchFamily="34" charset="0"/>
              </a:rPr>
              <a:t> </a:t>
            </a:r>
            <a:r>
              <a:rPr lang="cs-CZ" altLang="cs-CZ" sz="1200" b="0" i="1" dirty="0" err="1" smtClean="0">
                <a:latin typeface="Trebuchet MS" pitchFamily="34" charset="0"/>
              </a:rPr>
              <a:t>numbers</a:t>
            </a:r>
            <a:r>
              <a:rPr lang="cs-CZ" altLang="cs-CZ" sz="1200" b="0" dirty="0" smtClean="0">
                <a:latin typeface="Trebuchet MS" pitchFamily="34" charset="0"/>
              </a:rPr>
              <a:t>, </a:t>
            </a:r>
            <a:r>
              <a:rPr lang="cs-CZ" altLang="cs-CZ" sz="1200" b="0" dirty="0" err="1" smtClean="0">
                <a:latin typeface="Trebuchet MS" pitchFamily="34" charset="0"/>
              </a:rPr>
              <a:t>Proc</a:t>
            </a:r>
            <a:r>
              <a:rPr lang="cs-CZ" altLang="cs-CZ" sz="1200" b="0" dirty="0" smtClean="0">
                <a:latin typeface="Trebuchet MS" pitchFamily="34" charset="0"/>
              </a:rPr>
              <a:t>. </a:t>
            </a:r>
            <a:r>
              <a:rPr lang="cs-CZ" altLang="cs-CZ" sz="1200" b="0" dirty="0" err="1" smtClean="0">
                <a:latin typeface="Trebuchet MS" pitchFamily="34" charset="0"/>
              </a:rPr>
              <a:t>Am</a:t>
            </a:r>
            <a:r>
              <a:rPr lang="cs-CZ" altLang="cs-CZ" sz="1200" b="0" dirty="0" smtClean="0">
                <a:latin typeface="Trebuchet MS" pitchFamily="34" charset="0"/>
              </a:rPr>
              <a:t>. </a:t>
            </a:r>
            <a:r>
              <a:rPr lang="cs-CZ" altLang="cs-CZ" sz="1200" b="0" dirty="0" err="1" smtClean="0">
                <a:latin typeface="Trebuchet MS" pitchFamily="34" charset="0"/>
              </a:rPr>
              <a:t>Philos</a:t>
            </a:r>
            <a:r>
              <a:rPr lang="cs-CZ" altLang="cs-CZ" sz="1200" b="0" dirty="0" smtClean="0">
                <a:latin typeface="Trebuchet MS" pitchFamily="34" charset="0"/>
              </a:rPr>
              <a:t>. Soc. 78, 551 (1938)</a:t>
            </a:r>
            <a:endParaRPr lang="en-US" altLang="cs-CZ" sz="1200" b="0" dirty="0">
              <a:latin typeface="Trebuchet MS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214646" y="3902419"/>
            <a:ext cx="3849925" cy="2359536"/>
            <a:chOff x="2710717" y="4002897"/>
            <a:chExt cx="3849925" cy="2359536"/>
          </a:xfrm>
        </p:grpSpPr>
        <p:sp>
          <p:nvSpPr>
            <p:cNvPr id="9" name="Obdélník 8"/>
            <p:cNvSpPr/>
            <p:nvPr/>
          </p:nvSpPr>
          <p:spPr bwMode="auto">
            <a:xfrm>
              <a:off x="2710717" y="4002897"/>
              <a:ext cx="3638928" cy="235953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oval" w="sm" len="sm"/>
              <a:tailEnd type="triangle" w="lg" len="med"/>
            </a:ln>
            <a:effectLst>
              <a:outerShdw blurRad="762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" name="Obdélník 1"/>
            <p:cNvSpPr/>
            <p:nvPr/>
          </p:nvSpPr>
          <p:spPr>
            <a:xfrm>
              <a:off x="3533206" y="4046264"/>
              <a:ext cx="20842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0" dirty="0" smtClean="0">
                  <a:solidFill>
                    <a:srgbClr val="0000B4"/>
                  </a:solidFill>
                  <a:latin typeface="Trebuchet MS" pitchFamily="34" charset="0"/>
                </a:rPr>
                <a:t>škálová invariance</a:t>
              </a:r>
              <a:endParaRPr lang="cs-CZ" b="0" dirty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819406" y="4383626"/>
              <a:ext cx="3741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0" dirty="0" smtClean="0">
                  <a:latin typeface="Trebuchet MS" pitchFamily="34" charset="0"/>
                </a:rPr>
                <a:t>- při </a:t>
              </a:r>
              <a:r>
                <a:rPr lang="cs-CZ" sz="1400" b="0" dirty="0" err="1" smtClean="0">
                  <a:latin typeface="Trebuchet MS" pitchFamily="34" charset="0"/>
                </a:rPr>
                <a:t>přenásobení</a:t>
              </a:r>
              <a:r>
                <a:rPr lang="cs-CZ" sz="1400" b="0" dirty="0" smtClean="0">
                  <a:latin typeface="Trebuchet MS" pitchFamily="34" charset="0"/>
                </a:rPr>
                <a:t> souboru čísel libovolnou konstantou chceme, aby rozdělení prvních číslic zůstalo stejné – </a:t>
              </a:r>
              <a:r>
                <a:rPr lang="cs-CZ" sz="1400" dirty="0" smtClean="0">
                  <a:latin typeface="Trebuchet MS" pitchFamily="34" charset="0"/>
                </a:rPr>
                <a:t>logaritmus</a:t>
              </a:r>
              <a:r>
                <a:rPr lang="en-GB" sz="1400" b="0" dirty="0" smtClean="0">
                  <a:latin typeface="Trebuchet MS" pitchFamily="34" charset="0"/>
                </a:rPr>
                <a:t>, </a:t>
              </a:r>
              <a:r>
                <a:rPr lang="en-GB" sz="1400" b="0" dirty="0" err="1" smtClean="0">
                  <a:latin typeface="Trebuchet MS" pitchFamily="34" charset="0"/>
                </a:rPr>
                <a:t>aditivn</a:t>
              </a:r>
              <a:r>
                <a:rPr lang="cs-CZ" sz="1400" b="0" dirty="0" smtClean="0">
                  <a:latin typeface="Trebuchet MS" pitchFamily="34" charset="0"/>
                </a:rPr>
                <a:t>í konstanta, rovnoměrné rozdělení</a:t>
              </a:r>
              <a:endParaRPr lang="cs-CZ" sz="1400" dirty="0" smtClean="0">
                <a:latin typeface="Trebuchet MS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684" y="5326898"/>
              <a:ext cx="2094548" cy="25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486" y="5578358"/>
              <a:ext cx="2260283" cy="26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214" y="5882373"/>
              <a:ext cx="1997393" cy="43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0" descr="https://upload.wikimedia.org/wikipedia/commons/thumb/8/82/Benford-physical.svg/512px-Benford-physical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58" y="3836615"/>
            <a:ext cx="3126860" cy="250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071809" y="4378081"/>
            <a:ext cx="212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1" dirty="0" err="1" smtClean="0">
                <a:latin typeface="Trebuchet MS" pitchFamily="34" charset="0"/>
              </a:rPr>
              <a:t>rozd</a:t>
            </a:r>
            <a:r>
              <a:rPr lang="cs-CZ" sz="1400" b="0" i="1" dirty="0" err="1" smtClean="0">
                <a:latin typeface="Trebuchet MS" pitchFamily="34" charset="0"/>
              </a:rPr>
              <a:t>ělení</a:t>
            </a:r>
            <a:r>
              <a:rPr lang="cs-CZ" sz="1400" b="0" i="1" dirty="0" smtClean="0">
                <a:latin typeface="Trebuchet MS" pitchFamily="34" charset="0"/>
              </a:rPr>
              <a:t> prvních číslic fyzikálních konstant</a:t>
            </a:r>
          </a:p>
        </p:txBody>
      </p:sp>
    </p:spTree>
    <p:extLst>
      <p:ext uri="{BB962C8B-B14F-4D97-AF65-F5344CB8AC3E}">
        <p14:creationId xmlns:p14="http://schemas.microsoft.com/office/powerpoint/2010/main" val="12821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oup 4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78863771"/>
              </p:ext>
            </p:extLst>
          </p:nvPr>
        </p:nvGraphicFramePr>
        <p:xfrm>
          <a:off x="957662" y="4898230"/>
          <a:ext cx="7378700" cy="1475232"/>
        </p:xfrm>
        <a:graphic>
          <a:graphicData uri="http://schemas.openxmlformats.org/drawingml/2006/table">
            <a:tbl>
              <a:tblPr/>
              <a:tblGrid>
                <a:gridCol w="765175"/>
                <a:gridCol w="1312863"/>
                <a:gridCol w="1204912"/>
                <a:gridCol w="1298575"/>
                <a:gridCol w="1571625"/>
                <a:gridCol w="1225550"/>
              </a:tblGrid>
              <a:tr h="201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soubor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 invariance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Úhlový moment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 invariance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00000"/>
                          </a:solidFill>
                          <a:effectLst/>
                          <a:latin typeface="Trebuchet MS" pitchFamily="34" charset="0"/>
                        </a:rPr>
                        <a:t>GOE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ortogonální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symetrická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ANO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  <a:endParaRPr kumimoji="0" lang="en-US" altLang="cs-CZ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/2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ANO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rebuchet MS" pitchFamily="34" charset="0"/>
                        </a:rPr>
                        <a:t>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unitární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hermitovská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B4"/>
                          </a:solidFill>
                          <a:effectLst/>
                          <a:latin typeface="Trebuchet MS" pitchFamily="34" charset="0"/>
                        </a:rPr>
                        <a:t>GSE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symplektická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ANO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/2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581094" y="3578858"/>
            <a:ext cx="8365419" cy="1273070"/>
            <a:chOff x="581094" y="3578858"/>
            <a:chExt cx="8365419" cy="1273070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581094" y="3578858"/>
              <a:ext cx="717774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200" b="0" dirty="0" smtClean="0">
                  <a:solidFill>
                    <a:srgbClr val="CC3300"/>
                  </a:solidFill>
                  <a:latin typeface="Trebuchet MS" pitchFamily="34" charset="0"/>
                </a:rPr>
                <a:t>Gaussovské soubory </a:t>
              </a:r>
              <a:r>
                <a:rPr lang="cs-CZ" altLang="cs-CZ" sz="2200" b="0" dirty="0">
                  <a:solidFill>
                    <a:srgbClr val="CC3300"/>
                  </a:solidFill>
                  <a:latin typeface="Trebuchet MS" pitchFamily="34" charset="0"/>
                </a:rPr>
                <a:t>náhodných </a:t>
              </a:r>
              <a:r>
                <a:rPr lang="cs-CZ" altLang="cs-CZ" sz="2200" b="0" dirty="0" smtClean="0">
                  <a:solidFill>
                    <a:srgbClr val="CC3300"/>
                  </a:solidFill>
                  <a:latin typeface="Trebuchet MS" pitchFamily="34" charset="0"/>
                </a:rPr>
                <a:t>matic</a:t>
              </a:r>
              <a:endParaRPr lang="cs-CZ" altLang="cs-CZ" sz="2200" b="0" i="1" dirty="0">
                <a:solidFill>
                  <a:srgbClr val="CC3300"/>
                </a:solidFill>
                <a:latin typeface="Trebuchet MS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618181" y="3943987"/>
              <a:ext cx="7164387" cy="90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300"/>
                </a:spcBef>
                <a:buFontTx/>
                <a:buChar char="•"/>
              </a:pPr>
              <a:r>
                <a:rPr lang="cs-CZ" altLang="cs-CZ" sz="1600" b="0" dirty="0">
                  <a:latin typeface="Trebuchet MS" pitchFamily="34" charset="0"/>
                </a:rPr>
                <a:t> Pro hermitovskou matici            </a:t>
              </a:r>
              <a:r>
                <a:rPr lang="cs-CZ" altLang="cs-CZ" sz="1600" b="0" dirty="0" smtClean="0">
                  <a:latin typeface="Trebuchet MS" pitchFamily="34" charset="0"/>
                </a:rPr>
                <a:t> </a:t>
              </a:r>
              <a:r>
                <a:rPr lang="cs-CZ" altLang="cs-CZ" sz="1600" b="0" dirty="0">
                  <a:latin typeface="Trebuchet MS" pitchFamily="34" charset="0"/>
                </a:rPr>
                <a:t>pravděpodobnost</a:t>
              </a:r>
            </a:p>
            <a:p>
              <a:pPr>
                <a:spcBef>
                  <a:spcPts val="300"/>
                </a:spcBef>
                <a:buFontTx/>
                <a:buChar char="•"/>
              </a:pPr>
              <a:r>
                <a:rPr lang="cs-CZ" altLang="cs-CZ" sz="1600" b="0" dirty="0">
                  <a:latin typeface="Trebuchet MS" pitchFamily="34" charset="0"/>
                </a:rPr>
                <a:t> Při transformaci </a:t>
              </a:r>
              <a:r>
                <a:rPr lang="cs-CZ" altLang="cs-CZ" sz="1600" b="0" dirty="0" smtClean="0">
                  <a:latin typeface="Trebuchet MS" pitchFamily="34" charset="0"/>
                </a:rPr>
                <a:t>symetrie                      se </a:t>
              </a:r>
              <a:r>
                <a:rPr lang="cs-CZ" altLang="cs-CZ" sz="1600" b="0" dirty="0">
                  <a:latin typeface="Trebuchet MS" pitchFamily="34" charset="0"/>
                </a:rPr>
                <a:t>pravděpodobnost nemění:</a:t>
              </a:r>
            </a:p>
            <a:p>
              <a:pPr>
                <a:spcBef>
                  <a:spcPts val="300"/>
                </a:spcBef>
                <a:buFontTx/>
                <a:buChar char="•"/>
              </a:pPr>
              <a:r>
                <a:rPr lang="cs-CZ" altLang="cs-CZ" sz="1600" b="0" dirty="0" smtClean="0">
                  <a:latin typeface="Trebuchet MS" pitchFamily="34" charset="0"/>
                </a:rPr>
                <a:t> </a:t>
              </a:r>
              <a:r>
                <a:rPr lang="cs-CZ" altLang="cs-CZ" sz="1600" b="0" dirty="0">
                  <a:latin typeface="Trebuchet MS" pitchFamily="34" charset="0"/>
                </a:rPr>
                <a:t>Elementy matice jsou statisticky </a:t>
              </a:r>
              <a:r>
                <a:rPr lang="cs-CZ" altLang="cs-CZ" sz="1600" b="0" dirty="0" smtClean="0">
                  <a:latin typeface="Trebuchet MS" pitchFamily="34" charset="0"/>
                </a:rPr>
                <a:t>nezávislé</a:t>
              </a:r>
              <a:endParaRPr lang="cs-CZ" altLang="cs-CZ" sz="1600" b="0" dirty="0">
                <a:latin typeface="Trebuchet MS" pitchFamily="34" charset="0"/>
              </a:endParaRPr>
            </a:p>
          </p:txBody>
        </p:sp>
        <p:pic>
          <p:nvPicPr>
            <p:cNvPr id="41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692" y="3949913"/>
              <a:ext cx="706062" cy="31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549" y="4216723"/>
              <a:ext cx="1360690" cy="336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652" y="4521418"/>
              <a:ext cx="2242861" cy="27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878" y="3991376"/>
              <a:ext cx="911802" cy="247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59418" y="2652344"/>
            <a:ext cx="8475084" cy="900113"/>
            <a:chOff x="723" y="3116"/>
            <a:chExt cx="4753" cy="567"/>
          </a:xfrm>
        </p:grpSpPr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755" y="3116"/>
              <a:ext cx="4721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80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cs-CZ" altLang="cs-CZ" dirty="0">
                  <a:latin typeface="Trebuchet MS" pitchFamily="34" charset="0"/>
                </a:rPr>
                <a:t>„</a:t>
              </a:r>
              <a:r>
                <a:rPr lang="cs-CZ" altLang="cs-CZ" dirty="0" err="1" smtClean="0">
                  <a:latin typeface="Trebuchet MS" pitchFamily="34" charset="0"/>
                </a:rPr>
                <a:t>Wignerova</a:t>
              </a:r>
              <a:r>
                <a:rPr lang="cs-CZ" altLang="cs-CZ" dirty="0" smtClean="0">
                  <a:latin typeface="Trebuchet MS" pitchFamily="34" charset="0"/>
                </a:rPr>
                <a:t> domněnka</a:t>
              </a:r>
              <a:r>
                <a:rPr lang="en-US" altLang="cs-CZ" dirty="0" smtClean="0">
                  <a:latin typeface="Trebuchet MS" pitchFamily="34" charset="0"/>
                </a:rPr>
                <a:t>”</a:t>
              </a:r>
              <a:r>
                <a:rPr lang="cs-CZ" altLang="cs-CZ" dirty="0" smtClean="0">
                  <a:latin typeface="Trebuchet MS" pitchFamily="34" charset="0"/>
                </a:rPr>
                <a:t> </a:t>
              </a:r>
              <a:r>
                <a:rPr lang="cs-CZ" altLang="cs-CZ" dirty="0">
                  <a:latin typeface="Trebuchet MS" pitchFamily="34" charset="0"/>
                </a:rPr>
                <a:t>(1950</a:t>
              </a:r>
              <a:r>
                <a:rPr lang="en-US" altLang="cs-CZ" dirty="0">
                  <a:latin typeface="Trebuchet MS" pitchFamily="34" charset="0"/>
                </a:rPr>
                <a:t>s)</a:t>
              </a:r>
              <a:r>
                <a:rPr lang="cs-CZ" altLang="cs-CZ" dirty="0">
                  <a:latin typeface="Trebuchet MS" pitchFamily="34" charset="0"/>
                </a:rPr>
                <a:t>:</a:t>
              </a:r>
              <a:r>
                <a:rPr lang="en-US" altLang="cs-CZ" dirty="0">
                  <a:latin typeface="Trebuchet MS" pitchFamily="34" charset="0"/>
                </a:rPr>
                <a:t> </a:t>
              </a:r>
              <a:endParaRPr lang="cs-CZ" altLang="cs-CZ" dirty="0" smtClean="0">
                <a:latin typeface="Trebuchet MS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cs-CZ" altLang="cs-CZ" sz="1600" b="0" dirty="0" err="1" smtClean="0">
                  <a:latin typeface="Trebuchet MS" pitchFamily="34" charset="0"/>
                </a:rPr>
                <a:t>Hamiltonián</a:t>
              </a:r>
              <a:r>
                <a:rPr lang="en-US" altLang="cs-CZ" sz="1600" b="0" dirty="0" smtClean="0">
                  <a:latin typeface="Trebuchet MS" pitchFamily="34" charset="0"/>
                </a:rPr>
                <a:t> </a:t>
              </a:r>
              <a:r>
                <a:rPr lang="en-US" altLang="cs-CZ" sz="1600" b="0" dirty="0" err="1">
                  <a:latin typeface="Trebuchet MS" pitchFamily="34" charset="0"/>
                </a:rPr>
                <a:t>slo</a:t>
              </a:r>
              <a:r>
                <a:rPr lang="cs-CZ" altLang="cs-CZ" sz="1600" b="0" dirty="0" smtClean="0">
                  <a:latin typeface="Trebuchet MS" pitchFamily="34" charset="0"/>
                </a:rPr>
                <a:t>žitého </a:t>
              </a:r>
              <a:r>
                <a:rPr lang="cs-CZ" altLang="cs-CZ" sz="1600" b="0" dirty="0">
                  <a:latin typeface="Trebuchet MS" pitchFamily="34" charset="0"/>
                </a:rPr>
                <a:t>kvantovém </a:t>
              </a:r>
              <a:r>
                <a:rPr lang="cs-CZ" altLang="cs-CZ" sz="1600" b="0" dirty="0" smtClean="0">
                  <a:latin typeface="Trebuchet MS" pitchFamily="34" charset="0"/>
                </a:rPr>
                <a:t>systému (např</a:t>
              </a:r>
              <a:r>
                <a:rPr lang="cs-CZ" altLang="cs-CZ" sz="1600" b="0" dirty="0">
                  <a:latin typeface="Trebuchet MS" pitchFamily="34" charset="0"/>
                </a:rPr>
                <a:t>. vysoce </a:t>
              </a:r>
              <a:r>
                <a:rPr lang="cs-CZ" altLang="cs-CZ" sz="1600" b="0" dirty="0" smtClean="0">
                  <a:latin typeface="Trebuchet MS" pitchFamily="34" charset="0"/>
                </a:rPr>
                <a:t>excitovaného atomového jádra) lze popsat náhodnou maticí, která zachovává symetrie systému</a:t>
              </a:r>
              <a:endParaRPr lang="cs-CZ" altLang="cs-CZ" sz="1600" b="0" dirty="0">
                <a:latin typeface="Trebuchet MS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723" y="3121"/>
              <a:ext cx="4692" cy="562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>
                      <a:alpha val="3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16477" y="332656"/>
            <a:ext cx="7285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0" u="sng" dirty="0" smtClean="0">
                <a:solidFill>
                  <a:srgbClr val="C00000"/>
                </a:solidFill>
                <a:latin typeface="Trebuchet MS" pitchFamily="34" charset="0"/>
              </a:rPr>
              <a:t>Kvantová mechanika</a:t>
            </a:r>
            <a:endParaRPr lang="cs-CZ" altLang="cs-CZ" sz="3200" b="0" u="sng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61" name="Picture 3" descr="Comparison of spect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9" y="968583"/>
            <a:ext cx="741322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Skupina 61"/>
          <p:cNvGrpSpPr/>
          <p:nvPr/>
        </p:nvGrpSpPr>
        <p:grpSpPr>
          <a:xfrm>
            <a:off x="2813687" y="359990"/>
            <a:ext cx="3985656" cy="2905397"/>
            <a:chOff x="1804210" y="1067475"/>
            <a:chExt cx="3581709" cy="2597358"/>
          </a:xfrm>
        </p:grpSpPr>
        <p:sp>
          <p:nvSpPr>
            <p:cNvPr id="63" name="Výbuch 2 62"/>
            <p:cNvSpPr/>
            <p:nvPr/>
          </p:nvSpPr>
          <p:spPr bwMode="auto">
            <a:xfrm rot="922557">
              <a:off x="1804210" y="1067475"/>
              <a:ext cx="3581709" cy="2597358"/>
            </a:xfrm>
            <a:prstGeom prst="irregularSeal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 w="lg" len="med"/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2096015" y="2123713"/>
              <a:ext cx="2714559" cy="64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cs-CZ" b="0" dirty="0" smtClean="0">
                  <a:latin typeface="Trebuchet MS" pitchFamily="34" charset="0"/>
                </a:rPr>
                <a:t>Korelace mezi energetickými hladinami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17537" y="294292"/>
            <a:ext cx="726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u="sng" dirty="0" smtClean="0">
                <a:solidFill>
                  <a:srgbClr val="CC3300"/>
                </a:solidFill>
                <a:latin typeface="Trebuchet MS" pitchFamily="34" charset="0"/>
              </a:rPr>
              <a:t>1/f šum v kvantových spektrech</a:t>
            </a:r>
            <a:endParaRPr lang="cs-CZ" altLang="cs-CZ" sz="3200" u="sng" dirty="0">
              <a:solidFill>
                <a:srgbClr val="CC3300"/>
              </a:solidFill>
              <a:latin typeface="Trebuchet MS" pitchFamily="34" charset="0"/>
            </a:endParaRPr>
          </a:p>
        </p:txBody>
      </p:sp>
      <p:pic>
        <p:nvPicPr>
          <p:cNvPr id="2560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19" y="1729053"/>
            <a:ext cx="1848266" cy="72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  <p:pic>
        <p:nvPicPr>
          <p:cNvPr id="25609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4" y="1970335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</p:pic>
      <p:sp>
        <p:nvSpPr>
          <p:cNvPr id="25611" name="AutoShape 21"/>
          <p:cNvSpPr>
            <a:spLocks noChangeArrowheads="1"/>
          </p:cNvSpPr>
          <p:nvPr/>
        </p:nvSpPr>
        <p:spPr bwMode="auto">
          <a:xfrm>
            <a:off x="2503311" y="2699428"/>
            <a:ext cx="352425" cy="452993"/>
          </a:xfrm>
          <a:prstGeom prst="downArrow">
            <a:avLst>
              <a:gd name="adj1" fmla="val 50000"/>
              <a:gd name="adj2" fmla="val 30227"/>
            </a:avLst>
          </a:prstGeom>
          <a:solidFill>
            <a:schemeClr val="accent1"/>
          </a:solidFill>
          <a:ln w="19050">
            <a:solidFill>
              <a:srgbClr val="CC3300"/>
            </a:solidFill>
            <a:miter lim="800000"/>
            <a:headEnd type="none" w="sm" len="sm"/>
            <a:tailEnd type="none" w="lg" len="med"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12" name="Rectangle 46"/>
          <p:cNvSpPr>
            <a:spLocks noChangeArrowheads="1"/>
          </p:cNvSpPr>
          <p:nvPr/>
        </p:nvSpPr>
        <p:spPr bwMode="auto">
          <a:xfrm>
            <a:off x="453142" y="6423333"/>
            <a:ext cx="4035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cs-CZ" sz="1300" b="0" dirty="0">
                <a:latin typeface="Trebuchet MS" pitchFamily="34" charset="0"/>
              </a:rPr>
              <a:t>A. Rela</a:t>
            </a:r>
            <a:r>
              <a:rPr lang="es-MX" altLang="cs-CZ" sz="1300" b="0" dirty="0">
                <a:latin typeface="Trebuchet MS" pitchFamily="34" charset="0"/>
              </a:rPr>
              <a:t>ñ</a:t>
            </a:r>
            <a:r>
              <a:rPr lang="pt-BR" altLang="cs-CZ" sz="1300" b="0" dirty="0">
                <a:latin typeface="Trebuchet MS" pitchFamily="34" charset="0"/>
              </a:rPr>
              <a:t>o</a:t>
            </a:r>
            <a:r>
              <a:rPr lang="cs-CZ" altLang="cs-CZ" sz="1300" b="0" dirty="0">
                <a:latin typeface="Trebuchet MS" pitchFamily="34" charset="0"/>
              </a:rPr>
              <a:t> </a:t>
            </a:r>
            <a:r>
              <a:rPr lang="cs-CZ" altLang="cs-CZ" sz="1300" b="0" i="1" dirty="0">
                <a:latin typeface="Trebuchet MS" pitchFamily="34" charset="0"/>
              </a:rPr>
              <a:t>et al.</a:t>
            </a:r>
            <a:r>
              <a:rPr lang="pt-BR" altLang="cs-CZ" sz="1300" b="0" dirty="0">
                <a:latin typeface="Trebuchet MS" pitchFamily="34" charset="0"/>
              </a:rPr>
              <a:t>, Phys. Rev. Lett. </a:t>
            </a:r>
            <a:r>
              <a:rPr lang="pt-BR" altLang="cs-CZ" sz="1300" dirty="0">
                <a:latin typeface="Trebuchet MS" pitchFamily="34" charset="0"/>
              </a:rPr>
              <a:t>89</a:t>
            </a:r>
            <a:r>
              <a:rPr lang="pt-BR" altLang="cs-CZ" sz="1300" b="0" dirty="0">
                <a:latin typeface="Trebuchet MS" pitchFamily="34" charset="0"/>
              </a:rPr>
              <a:t>, 244102 (2002)</a:t>
            </a:r>
          </a:p>
          <a:p>
            <a:pPr eaLnBrk="1" hangingPunct="1"/>
            <a:r>
              <a:rPr lang="en-US" altLang="cs-CZ" sz="1300" b="0" dirty="0">
                <a:latin typeface="Trebuchet MS" pitchFamily="34" charset="0"/>
              </a:rPr>
              <a:t>E. </a:t>
            </a:r>
            <a:r>
              <a:rPr lang="en-US" altLang="cs-CZ" sz="1300" b="0" dirty="0" err="1">
                <a:latin typeface="Trebuchet MS" pitchFamily="34" charset="0"/>
              </a:rPr>
              <a:t>Faleiro</a:t>
            </a:r>
            <a:r>
              <a:rPr lang="en-US" altLang="cs-CZ" sz="1300" b="0" dirty="0">
                <a:latin typeface="Trebuchet MS" pitchFamily="34" charset="0"/>
              </a:rPr>
              <a:t> </a:t>
            </a:r>
            <a:r>
              <a:rPr lang="en-US" altLang="cs-CZ" sz="1300" b="0" i="1" dirty="0">
                <a:latin typeface="Trebuchet MS" pitchFamily="34" charset="0"/>
              </a:rPr>
              <a:t>et al.</a:t>
            </a:r>
            <a:r>
              <a:rPr lang="en-US" altLang="cs-CZ" sz="1300" b="0" dirty="0">
                <a:latin typeface="Trebuchet MS" pitchFamily="34" charset="0"/>
              </a:rPr>
              <a:t>, Phys. Rev. Lett. </a:t>
            </a:r>
            <a:r>
              <a:rPr lang="en-US" altLang="cs-CZ" sz="1300" dirty="0">
                <a:latin typeface="Trebuchet MS" pitchFamily="34" charset="0"/>
              </a:rPr>
              <a:t>93</a:t>
            </a:r>
            <a:r>
              <a:rPr lang="en-US" altLang="cs-CZ" sz="1300" b="0" dirty="0">
                <a:latin typeface="Trebuchet MS" pitchFamily="34" charset="0"/>
              </a:rPr>
              <a:t>, 244101 (2004)</a:t>
            </a:r>
          </a:p>
        </p:txBody>
      </p:sp>
      <p:sp>
        <p:nvSpPr>
          <p:cNvPr id="25651" name="Text Box 19"/>
          <p:cNvSpPr txBox="1">
            <a:spLocks noChangeArrowheads="1"/>
          </p:cNvSpPr>
          <p:nvPr/>
        </p:nvSpPr>
        <p:spPr bwMode="auto">
          <a:xfrm>
            <a:off x="642246" y="905752"/>
            <a:ext cx="5024450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buFontTx/>
              <a:buChar char="-"/>
            </a:pPr>
            <a:r>
              <a:rPr lang="cs-CZ" altLang="cs-CZ" sz="1500" b="0" dirty="0" smtClean="0">
                <a:latin typeface="Trebuchet MS" pitchFamily="34" charset="0"/>
              </a:rPr>
              <a:t>vyjádření kvantového spektra ve formě </a:t>
            </a:r>
            <a:r>
              <a:rPr lang="cs-CZ" altLang="cs-CZ" sz="1500" dirty="0" smtClean="0">
                <a:latin typeface="Trebuchet MS" pitchFamily="34" charset="0"/>
              </a:rPr>
              <a:t>časové řady</a:t>
            </a:r>
          </a:p>
          <a:p>
            <a:pPr marL="285750" indent="-285750" eaLnBrk="1" hangingPunct="1">
              <a:spcBef>
                <a:spcPts val="300"/>
              </a:spcBef>
              <a:buFontTx/>
              <a:buChar char="-"/>
            </a:pPr>
            <a:r>
              <a:rPr lang="en-US" altLang="cs-CZ" sz="1500" b="0" dirty="0" smtClean="0">
                <a:latin typeface="Trebuchet MS" pitchFamily="34" charset="0"/>
              </a:rPr>
              <a:t>Fourier</a:t>
            </a:r>
            <a:r>
              <a:rPr lang="cs-CZ" altLang="cs-CZ" sz="1500" b="0" dirty="0" smtClean="0">
                <a:latin typeface="Trebuchet MS" pitchFamily="34" charset="0"/>
              </a:rPr>
              <a:t>ova</a:t>
            </a:r>
            <a:r>
              <a:rPr lang="en-US" altLang="cs-CZ" sz="1500" b="0" dirty="0" smtClean="0">
                <a:latin typeface="Trebuchet MS" pitchFamily="34" charset="0"/>
              </a:rPr>
              <a:t> </a:t>
            </a:r>
            <a:r>
              <a:rPr lang="cs-CZ" altLang="cs-CZ" sz="1500" b="0" dirty="0" smtClean="0">
                <a:latin typeface="Trebuchet MS" pitchFamily="34" charset="0"/>
              </a:rPr>
              <a:t>transformace – studium frekvenčního spektra fluktuací hladin souborů náhodných matic</a:t>
            </a:r>
            <a:endParaRPr lang="cs-CZ" altLang="cs-CZ" sz="1500" b="0" dirty="0">
              <a:latin typeface="Trebuchet MS" pitchFamily="34" charset="0"/>
            </a:endParaRPr>
          </a:p>
        </p:txBody>
      </p:sp>
      <p:sp>
        <p:nvSpPr>
          <p:cNvPr id="25653" name="Rectangle 46"/>
          <p:cNvSpPr>
            <a:spLocks noChangeArrowheads="1"/>
          </p:cNvSpPr>
          <p:nvPr/>
        </p:nvSpPr>
        <p:spPr bwMode="auto">
          <a:xfrm>
            <a:off x="4486671" y="6528108"/>
            <a:ext cx="4451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 sz="1300" b="0" dirty="0">
                <a:latin typeface="Trebuchet MS" pitchFamily="34" charset="0"/>
              </a:rPr>
              <a:t>J. M. G. G</a:t>
            </a:r>
            <a:r>
              <a:rPr lang="cs-CZ" altLang="cs-CZ" sz="1300" b="0" dirty="0" err="1">
                <a:latin typeface="Trebuchet MS" pitchFamily="34" charset="0"/>
              </a:rPr>
              <a:t>ómez</a:t>
            </a:r>
            <a:r>
              <a:rPr lang="cs-CZ" altLang="cs-CZ" sz="1300" b="0" dirty="0">
                <a:latin typeface="Trebuchet MS" pitchFamily="34" charset="0"/>
              </a:rPr>
              <a:t> et al., </a:t>
            </a:r>
            <a:r>
              <a:rPr lang="cs-CZ" altLang="cs-CZ" sz="1300" b="0" dirty="0" err="1">
                <a:latin typeface="Trebuchet MS" pitchFamily="34" charset="0"/>
              </a:rPr>
              <a:t>Phys</a:t>
            </a:r>
            <a:r>
              <a:rPr lang="cs-CZ" altLang="cs-CZ" sz="1300" b="0" dirty="0">
                <a:latin typeface="Trebuchet MS" pitchFamily="34" charset="0"/>
              </a:rPr>
              <a:t>. </a:t>
            </a:r>
            <a:r>
              <a:rPr lang="cs-CZ" altLang="cs-CZ" sz="1300" b="0" dirty="0" err="1">
                <a:latin typeface="Trebuchet MS" pitchFamily="34" charset="0"/>
              </a:rPr>
              <a:t>Rev</a:t>
            </a:r>
            <a:r>
              <a:rPr lang="cs-CZ" altLang="cs-CZ" sz="1300" b="0" dirty="0">
                <a:latin typeface="Trebuchet MS" pitchFamily="34" charset="0"/>
              </a:rPr>
              <a:t>. </a:t>
            </a:r>
            <a:r>
              <a:rPr lang="cs-CZ" altLang="cs-CZ" sz="1300" b="0" dirty="0" err="1">
                <a:latin typeface="Trebuchet MS" pitchFamily="34" charset="0"/>
              </a:rPr>
              <a:t>Lett</a:t>
            </a:r>
            <a:r>
              <a:rPr lang="cs-CZ" altLang="cs-CZ" sz="1300" b="0" dirty="0">
                <a:latin typeface="Trebuchet MS" pitchFamily="34" charset="0"/>
              </a:rPr>
              <a:t>. </a:t>
            </a:r>
            <a:r>
              <a:rPr lang="cs-CZ" altLang="cs-CZ" sz="1300" dirty="0">
                <a:latin typeface="Trebuchet MS" pitchFamily="34" charset="0"/>
              </a:rPr>
              <a:t>94</a:t>
            </a:r>
            <a:r>
              <a:rPr lang="cs-CZ" altLang="cs-CZ" sz="1300" b="0" dirty="0">
                <a:latin typeface="Trebuchet MS" pitchFamily="34" charset="0"/>
              </a:rPr>
              <a:t>, 084101 </a:t>
            </a:r>
            <a:r>
              <a:rPr lang="en-US" altLang="cs-CZ" sz="1300" b="0" dirty="0">
                <a:latin typeface="Trebuchet MS" pitchFamily="34" charset="0"/>
              </a:rPr>
              <a:t>(2005)</a:t>
            </a:r>
          </a:p>
        </p:txBody>
      </p:sp>
      <p:cxnSp>
        <p:nvCxnSpPr>
          <p:cNvPr id="54" name="Přímá spojnice 5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5631878" y="793523"/>
            <a:ext cx="3298825" cy="2476500"/>
            <a:chOff x="1439863" y="1758950"/>
            <a:chExt cx="3298825" cy="2476500"/>
          </a:xfrm>
        </p:grpSpPr>
        <p:cxnSp>
          <p:nvCxnSpPr>
            <p:cNvPr id="59" name="Přímá spojovací čára 109"/>
            <p:cNvCxnSpPr>
              <a:cxnSpLocks noChangeShapeType="1"/>
            </p:cNvCxnSpPr>
            <p:nvPr/>
          </p:nvCxnSpPr>
          <p:spPr bwMode="auto">
            <a:xfrm>
              <a:off x="1439863" y="2046288"/>
              <a:ext cx="43338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Přímá spojovací čára 111"/>
            <p:cNvCxnSpPr>
              <a:cxnSpLocks noChangeShapeType="1"/>
            </p:cNvCxnSpPr>
            <p:nvPr/>
          </p:nvCxnSpPr>
          <p:spPr bwMode="auto">
            <a:xfrm>
              <a:off x="1439863" y="2587625"/>
              <a:ext cx="43338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Přímá spojovací čára 112"/>
            <p:cNvCxnSpPr>
              <a:cxnSpLocks noChangeShapeType="1"/>
            </p:cNvCxnSpPr>
            <p:nvPr/>
          </p:nvCxnSpPr>
          <p:spPr bwMode="auto">
            <a:xfrm>
              <a:off x="1439863" y="3127375"/>
              <a:ext cx="43338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Přímá spojovací čára 113"/>
            <p:cNvCxnSpPr>
              <a:cxnSpLocks noChangeShapeType="1"/>
            </p:cNvCxnSpPr>
            <p:nvPr/>
          </p:nvCxnSpPr>
          <p:spPr bwMode="auto">
            <a:xfrm>
              <a:off x="1439863" y="3667125"/>
              <a:ext cx="43338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Přímá spojovací čára 114"/>
            <p:cNvCxnSpPr>
              <a:cxnSpLocks noChangeShapeType="1"/>
            </p:cNvCxnSpPr>
            <p:nvPr/>
          </p:nvCxnSpPr>
          <p:spPr bwMode="auto">
            <a:xfrm>
              <a:off x="1439863" y="4208463"/>
              <a:ext cx="43338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Přímá spojovací čára 120"/>
            <p:cNvCxnSpPr>
              <a:cxnSpLocks noChangeShapeType="1"/>
            </p:cNvCxnSpPr>
            <p:nvPr/>
          </p:nvCxnSpPr>
          <p:spPr bwMode="auto">
            <a:xfrm>
              <a:off x="2495550" y="2046288"/>
              <a:ext cx="433388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Přímá spojovací čára 121"/>
            <p:cNvCxnSpPr>
              <a:cxnSpLocks noChangeShapeType="1"/>
            </p:cNvCxnSpPr>
            <p:nvPr/>
          </p:nvCxnSpPr>
          <p:spPr bwMode="auto">
            <a:xfrm>
              <a:off x="2495550" y="2247900"/>
              <a:ext cx="433388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Přímá spojovací čára 122"/>
            <p:cNvCxnSpPr>
              <a:cxnSpLocks noChangeShapeType="1"/>
            </p:cNvCxnSpPr>
            <p:nvPr/>
          </p:nvCxnSpPr>
          <p:spPr bwMode="auto">
            <a:xfrm>
              <a:off x="2495550" y="2894013"/>
              <a:ext cx="433388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Přímá spojovací čára 123"/>
            <p:cNvCxnSpPr>
              <a:cxnSpLocks noChangeShapeType="1"/>
            </p:cNvCxnSpPr>
            <p:nvPr/>
          </p:nvCxnSpPr>
          <p:spPr bwMode="auto">
            <a:xfrm>
              <a:off x="2495550" y="3914775"/>
              <a:ext cx="433388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Přímá spojovací čára 124"/>
            <p:cNvCxnSpPr>
              <a:cxnSpLocks noChangeShapeType="1"/>
            </p:cNvCxnSpPr>
            <p:nvPr/>
          </p:nvCxnSpPr>
          <p:spPr bwMode="auto">
            <a:xfrm>
              <a:off x="2495550" y="4208463"/>
              <a:ext cx="433388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Pravoúhlá spojovací čára 126"/>
            <p:cNvCxnSpPr>
              <a:cxnSpLocks noChangeShapeType="1"/>
            </p:cNvCxnSpPr>
            <p:nvPr/>
          </p:nvCxnSpPr>
          <p:spPr bwMode="auto">
            <a:xfrm>
              <a:off x="2016125" y="3667125"/>
              <a:ext cx="360363" cy="258763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80"/>
              </a:solidFill>
              <a:round/>
              <a:headEnd type="oval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Pravoúhlá spojovací čára 127"/>
            <p:cNvCxnSpPr>
              <a:cxnSpLocks noChangeShapeType="1"/>
            </p:cNvCxnSpPr>
            <p:nvPr/>
          </p:nvCxnSpPr>
          <p:spPr bwMode="auto">
            <a:xfrm flipV="1">
              <a:off x="2033588" y="2895600"/>
              <a:ext cx="360362" cy="234950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80"/>
              </a:solidFill>
              <a:round/>
              <a:headEnd type="oval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Pravoúhlá spojovací čára 129"/>
            <p:cNvCxnSpPr>
              <a:cxnSpLocks noChangeShapeType="1"/>
            </p:cNvCxnSpPr>
            <p:nvPr/>
          </p:nvCxnSpPr>
          <p:spPr bwMode="auto">
            <a:xfrm flipV="1">
              <a:off x="2033588" y="2251075"/>
              <a:ext cx="360362" cy="328613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80"/>
              </a:solidFill>
              <a:round/>
              <a:headEnd type="oval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Pravoúhlá spojovací čára 132"/>
            <p:cNvCxnSpPr>
              <a:cxnSpLocks noChangeShapeType="1"/>
            </p:cNvCxnSpPr>
            <p:nvPr/>
          </p:nvCxnSpPr>
          <p:spPr bwMode="auto">
            <a:xfrm>
              <a:off x="2033588" y="4208463"/>
              <a:ext cx="360362" cy="1587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80"/>
              </a:solidFill>
              <a:round/>
              <a:headEnd type="oval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Pravoúhlá spojovací čára 134"/>
            <p:cNvCxnSpPr>
              <a:cxnSpLocks noChangeShapeType="1"/>
            </p:cNvCxnSpPr>
            <p:nvPr/>
          </p:nvCxnSpPr>
          <p:spPr bwMode="auto">
            <a:xfrm>
              <a:off x="2033588" y="2047875"/>
              <a:ext cx="360362" cy="1588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80"/>
              </a:solidFill>
              <a:round/>
              <a:headEnd type="oval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TextovéPole 135"/>
            <p:cNvSpPr txBox="1">
              <a:spLocks noChangeArrowheads="1"/>
            </p:cNvSpPr>
            <p:nvPr/>
          </p:nvSpPr>
          <p:spPr bwMode="auto">
            <a:xfrm>
              <a:off x="1898650" y="3927475"/>
              <a:ext cx="681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400" b="0">
                  <a:latin typeface="Symbol" pitchFamily="18" charset="2"/>
                </a:rPr>
                <a:t>d</a:t>
              </a:r>
              <a:r>
                <a:rPr lang="en-US" altLang="cs-CZ" sz="1400" b="0" baseline="-25000"/>
                <a:t>1</a:t>
              </a:r>
              <a:r>
                <a:rPr lang="en-US" altLang="cs-CZ" sz="1400" b="0"/>
                <a:t> = 0</a:t>
              </a:r>
              <a:endParaRPr lang="cs-CZ" altLang="cs-CZ" sz="1400" b="0"/>
            </a:p>
          </p:txBody>
        </p:sp>
        <p:sp>
          <p:nvSpPr>
            <p:cNvPr id="75" name="TextovéPole 136"/>
            <p:cNvSpPr txBox="1">
              <a:spLocks noChangeArrowheads="1"/>
            </p:cNvSpPr>
            <p:nvPr/>
          </p:nvSpPr>
          <p:spPr bwMode="auto">
            <a:xfrm>
              <a:off x="2157413" y="3609975"/>
              <a:ext cx="3984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400" b="0">
                  <a:latin typeface="Symbol" pitchFamily="18" charset="2"/>
                </a:rPr>
                <a:t>d</a:t>
              </a:r>
              <a:r>
                <a:rPr lang="en-US" altLang="cs-CZ" sz="1400" b="0" baseline="-25000"/>
                <a:t>2</a:t>
              </a:r>
              <a:endParaRPr lang="cs-CZ" altLang="cs-CZ" sz="1400" b="0"/>
            </a:p>
          </p:txBody>
        </p:sp>
        <p:sp>
          <p:nvSpPr>
            <p:cNvPr id="76" name="TextovéPole 137"/>
            <p:cNvSpPr txBox="1">
              <a:spLocks noChangeArrowheads="1"/>
            </p:cNvSpPr>
            <p:nvPr/>
          </p:nvSpPr>
          <p:spPr bwMode="auto">
            <a:xfrm>
              <a:off x="2168525" y="2884488"/>
              <a:ext cx="39846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400" b="0">
                  <a:latin typeface="Symbol" pitchFamily="18" charset="2"/>
                </a:rPr>
                <a:t>d</a:t>
              </a:r>
              <a:r>
                <a:rPr lang="en-US" altLang="cs-CZ" sz="1400" b="0" baseline="-25000"/>
                <a:t>3</a:t>
              </a:r>
              <a:endParaRPr lang="cs-CZ" altLang="cs-CZ" sz="1400" b="0"/>
            </a:p>
          </p:txBody>
        </p:sp>
        <p:sp>
          <p:nvSpPr>
            <p:cNvPr id="77" name="TextovéPole 138"/>
            <p:cNvSpPr txBox="1">
              <a:spLocks noChangeArrowheads="1"/>
            </p:cNvSpPr>
            <p:nvPr/>
          </p:nvSpPr>
          <p:spPr bwMode="auto">
            <a:xfrm>
              <a:off x="2168525" y="2274888"/>
              <a:ext cx="39846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400" b="0">
                  <a:latin typeface="Symbol" pitchFamily="18" charset="2"/>
                </a:rPr>
                <a:t>d</a:t>
              </a:r>
              <a:r>
                <a:rPr lang="en-US" altLang="cs-CZ" sz="1400" b="0" baseline="-25000"/>
                <a:t>4</a:t>
              </a:r>
              <a:endParaRPr lang="cs-CZ" altLang="cs-CZ" sz="1400" b="0"/>
            </a:p>
          </p:txBody>
        </p:sp>
        <p:sp>
          <p:nvSpPr>
            <p:cNvPr id="78" name="TextovéPole 139"/>
            <p:cNvSpPr txBox="1">
              <a:spLocks noChangeArrowheads="1"/>
            </p:cNvSpPr>
            <p:nvPr/>
          </p:nvSpPr>
          <p:spPr bwMode="auto">
            <a:xfrm>
              <a:off x="1911350" y="1758950"/>
              <a:ext cx="679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400" b="0">
                  <a:latin typeface="Symbol" pitchFamily="18" charset="2"/>
                </a:rPr>
                <a:t>d</a:t>
              </a:r>
              <a:r>
                <a:rPr lang="en-US" altLang="cs-CZ" sz="1400" b="0" i="1" baseline="-25000"/>
                <a:t>n</a:t>
              </a:r>
              <a:r>
                <a:rPr lang="en-US" altLang="cs-CZ" sz="1400" b="0"/>
                <a:t> = 0</a:t>
              </a:r>
              <a:endParaRPr lang="cs-CZ" altLang="cs-CZ" sz="1400" b="0"/>
            </a:p>
          </p:txBody>
        </p:sp>
        <p:pic>
          <p:nvPicPr>
            <p:cNvPr id="79" name="Picture 50" descr="C:\Users\Pavel\Desktop\Grap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25" y="2262533"/>
              <a:ext cx="1554163" cy="15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ovéPole 138"/>
            <p:cNvSpPr txBox="1">
              <a:spLocks noChangeArrowheads="1"/>
            </p:cNvSpPr>
            <p:nvPr/>
          </p:nvSpPr>
          <p:spPr bwMode="auto">
            <a:xfrm>
              <a:off x="3013075" y="2468908"/>
              <a:ext cx="3984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500" b="0">
                  <a:latin typeface="Symbol" pitchFamily="18" charset="2"/>
                </a:rPr>
                <a:t>d</a:t>
              </a:r>
              <a:r>
                <a:rPr lang="en-US" altLang="cs-CZ" sz="1500" b="0" i="1" baseline="-25000"/>
                <a:t>k</a:t>
              </a:r>
              <a:endParaRPr lang="cs-CZ" altLang="cs-CZ" sz="1500" b="0" i="1"/>
            </a:p>
          </p:txBody>
        </p:sp>
        <p:sp>
          <p:nvSpPr>
            <p:cNvPr id="81" name="TextovéPole 51"/>
            <p:cNvSpPr txBox="1">
              <a:spLocks noChangeArrowheads="1"/>
            </p:cNvSpPr>
            <p:nvPr/>
          </p:nvSpPr>
          <p:spPr bwMode="auto">
            <a:xfrm>
              <a:off x="4243388" y="3723033"/>
              <a:ext cx="41116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1500" b="0" i="1"/>
                <a:t>k</a:t>
              </a:r>
              <a:endParaRPr lang="cs-CZ" altLang="cs-CZ" sz="1500" b="0" i="1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938913" y="3331236"/>
            <a:ext cx="1571625" cy="776288"/>
            <a:chOff x="2054005" y="3350418"/>
            <a:chExt cx="1571625" cy="776288"/>
          </a:xfrm>
        </p:grpSpPr>
        <p:sp>
          <p:nvSpPr>
            <p:cNvPr id="25610" name="Rectangle 33"/>
            <p:cNvSpPr>
              <a:spLocks noChangeArrowheads="1"/>
            </p:cNvSpPr>
            <p:nvPr/>
          </p:nvSpPr>
          <p:spPr bwMode="auto">
            <a:xfrm>
              <a:off x="2054005" y="3350418"/>
              <a:ext cx="1571625" cy="776288"/>
            </a:xfrm>
            <a:prstGeom prst="rect">
              <a:avLst/>
            </a:prstGeom>
            <a:noFill/>
            <a:ln w="19050">
              <a:solidFill>
                <a:srgbClr val="FFCC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375" y="3390327"/>
              <a:ext cx="1452780" cy="70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84989" y="4635829"/>
            <a:ext cx="4432184" cy="1579908"/>
            <a:chOff x="691383" y="4763709"/>
            <a:chExt cx="4432184" cy="15799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83" y="4763709"/>
              <a:ext cx="4432184" cy="1579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3580872" y="4945329"/>
              <a:ext cx="633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err="1" smtClean="0">
                  <a:latin typeface="Trebuchet MS" pitchFamily="34" charset="0"/>
                </a:rPr>
                <a:t>GOE</a:t>
              </a:r>
              <a:endParaRPr lang="cs-CZ" b="0" dirty="0" err="1" smtClean="0">
                <a:latin typeface="Trebuchet MS" pitchFamily="34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985127" y="5550028"/>
              <a:ext cx="633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err="1" smtClean="0">
                  <a:latin typeface="Trebuchet MS" pitchFamily="34" charset="0"/>
                </a:rPr>
                <a:t>GDE</a:t>
              </a:r>
              <a:endParaRPr lang="cs-CZ" b="0" dirty="0" err="1" smtClean="0">
                <a:latin typeface="Trebuchet MS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943866" y="3546468"/>
            <a:ext cx="4010880" cy="2888937"/>
            <a:chOff x="4943866" y="3546468"/>
            <a:chExt cx="4010880" cy="288893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85" y="3546468"/>
              <a:ext cx="3747861" cy="268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6" name="Text Box 34"/>
            <p:cNvSpPr txBox="1">
              <a:spLocks noChangeArrowheads="1"/>
            </p:cNvSpPr>
            <p:nvPr/>
          </p:nvSpPr>
          <p:spPr bwMode="auto">
            <a:xfrm>
              <a:off x="6499530" y="3904986"/>
              <a:ext cx="777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dirty="0" smtClean="0">
                  <a:solidFill>
                    <a:srgbClr val="C00000"/>
                  </a:solidFill>
                  <a:latin typeface="Symbol" pitchFamily="18" charset="2"/>
                </a:rPr>
                <a:t>b</a:t>
              </a:r>
              <a:r>
                <a:rPr lang="cs-CZ" altLang="cs-CZ" dirty="0" smtClean="0">
                  <a:solidFill>
                    <a:srgbClr val="C00000"/>
                  </a:solidFill>
                </a:rPr>
                <a:t> </a:t>
              </a:r>
              <a:r>
                <a:rPr lang="en-US" altLang="cs-CZ" dirty="0">
                  <a:solidFill>
                    <a:srgbClr val="C00000"/>
                  </a:solidFill>
                </a:rPr>
                <a:t>= 2</a:t>
              </a:r>
              <a:endParaRPr lang="cs-CZ" altLang="cs-CZ" dirty="0">
                <a:solidFill>
                  <a:srgbClr val="C00000"/>
                </a:solidFill>
              </a:endParaRPr>
            </a:p>
          </p:txBody>
        </p:sp>
        <p:sp>
          <p:nvSpPr>
            <p:cNvPr id="25627" name="Text Box 35"/>
            <p:cNvSpPr txBox="1">
              <a:spLocks noChangeArrowheads="1"/>
            </p:cNvSpPr>
            <p:nvPr/>
          </p:nvSpPr>
          <p:spPr bwMode="auto">
            <a:xfrm>
              <a:off x="5835955" y="5429514"/>
              <a:ext cx="7778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dirty="0" smtClean="0">
                  <a:solidFill>
                    <a:srgbClr val="C00000"/>
                  </a:solidFill>
                  <a:latin typeface="Symbol" pitchFamily="18" charset="2"/>
                </a:rPr>
                <a:t>b</a:t>
              </a:r>
              <a:r>
                <a:rPr lang="cs-CZ" altLang="cs-CZ" dirty="0" smtClean="0">
                  <a:solidFill>
                    <a:srgbClr val="C00000"/>
                  </a:solidFill>
                </a:rPr>
                <a:t> </a:t>
              </a:r>
              <a:r>
                <a:rPr lang="en-US" altLang="cs-CZ" dirty="0">
                  <a:solidFill>
                    <a:srgbClr val="C00000"/>
                  </a:solidFill>
                </a:rPr>
                <a:t>= 1</a:t>
              </a:r>
              <a:endParaRPr lang="cs-CZ" altLang="cs-CZ" dirty="0">
                <a:solidFill>
                  <a:srgbClr val="C00000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 rot="16200000">
              <a:off x="4708064" y="3913726"/>
              <a:ext cx="779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Trebuchet MS" pitchFamily="34" charset="0"/>
                </a:rPr>
                <a:t>log </a:t>
              </a:r>
              <a:r>
                <a:rPr lang="en-GB" sz="1400" b="0" i="1" dirty="0" smtClean="0">
                  <a:latin typeface="Trebuchet MS" pitchFamily="34" charset="0"/>
                </a:rPr>
                <a:t>P</a:t>
              </a:r>
              <a:r>
                <a:rPr lang="en-GB" sz="1400" b="0" dirty="0" smtClean="0">
                  <a:latin typeface="Trebuchet MS" pitchFamily="34" charset="0"/>
                </a:rPr>
                <a:t>(</a:t>
              </a:r>
              <a:r>
                <a:rPr lang="en-GB" sz="1400" b="0" i="1" dirty="0" smtClean="0">
                  <a:latin typeface="Trebuchet MS" pitchFamily="34" charset="0"/>
                </a:rPr>
                <a:t>f</a:t>
              </a:r>
              <a:r>
                <a:rPr lang="en-GB" sz="1400" b="0" dirty="0" smtClean="0">
                  <a:latin typeface="Trebuchet MS" pitchFamily="34" charset="0"/>
                </a:rPr>
                <a:t>)</a:t>
              </a:r>
              <a:endParaRPr lang="cs-CZ" sz="1400" b="0" dirty="0" err="1" smtClean="0">
                <a:latin typeface="Trebuchet MS" pitchFamily="34" charset="0"/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8309639" y="612762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Trebuchet MS" pitchFamily="34" charset="0"/>
                </a:rPr>
                <a:t>log </a:t>
              </a:r>
              <a:r>
                <a:rPr lang="en-GB" sz="1400" b="0" i="1" dirty="0" smtClean="0">
                  <a:latin typeface="Trebuchet MS" pitchFamily="34" charset="0"/>
                </a:rPr>
                <a:t>f</a:t>
              </a:r>
              <a:endParaRPr lang="cs-CZ" sz="1400" b="0" dirty="0" err="1" smtClean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9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527861" y="332656"/>
            <a:ext cx="4911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0" u="sng" dirty="0" err="1">
                <a:solidFill>
                  <a:srgbClr val="CC3300"/>
                </a:solidFill>
                <a:latin typeface="Trebuchet MS" pitchFamily="34" charset="0"/>
              </a:rPr>
              <a:t>Bohigasova</a:t>
            </a:r>
            <a:r>
              <a:rPr lang="cs-CZ" altLang="cs-CZ" sz="3200" b="0" u="sng" dirty="0">
                <a:solidFill>
                  <a:srgbClr val="CC3300"/>
                </a:solidFill>
                <a:latin typeface="Trebuchet MS" pitchFamily="34" charset="0"/>
              </a:rPr>
              <a:t> hypotéza</a:t>
            </a:r>
          </a:p>
        </p:txBody>
      </p:sp>
      <p:sp>
        <p:nvSpPr>
          <p:cNvPr id="167992" name="Text Box 56"/>
          <p:cNvSpPr txBox="1">
            <a:spLocks noChangeArrowheads="1"/>
          </p:cNvSpPr>
          <p:nvPr/>
        </p:nvSpPr>
        <p:spPr bwMode="auto">
          <a:xfrm>
            <a:off x="495890" y="881853"/>
            <a:ext cx="4950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0" dirty="0">
                <a:solidFill>
                  <a:srgbClr val="C00000"/>
                </a:solidFill>
                <a:latin typeface="Trebuchet MS" pitchFamily="34" charset="0"/>
              </a:rPr>
              <a:t>(vztah </a:t>
            </a:r>
            <a:r>
              <a:rPr lang="cs-CZ" altLang="cs-CZ" b="0" dirty="0" smtClean="0">
                <a:solidFill>
                  <a:srgbClr val="C00000"/>
                </a:solidFill>
                <a:latin typeface="Trebuchet MS" pitchFamily="34" charset="0"/>
              </a:rPr>
              <a:t>mezi klasickým </a:t>
            </a:r>
            <a:r>
              <a:rPr lang="cs-CZ" altLang="cs-CZ" b="0" dirty="0">
                <a:solidFill>
                  <a:srgbClr val="C00000"/>
                </a:solidFill>
                <a:latin typeface="Trebuchet MS" pitchFamily="34" charset="0"/>
              </a:rPr>
              <a:t>a </a:t>
            </a:r>
            <a:r>
              <a:rPr lang="cs-CZ" altLang="cs-CZ" b="0" dirty="0" smtClean="0">
                <a:solidFill>
                  <a:srgbClr val="C00000"/>
                </a:solidFill>
                <a:latin typeface="Trebuchet MS" pitchFamily="34" charset="0"/>
              </a:rPr>
              <a:t>kvantovým chaosem)</a:t>
            </a:r>
            <a:endParaRPr lang="cs-CZ" altLang="cs-CZ" b="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67993" name="Text Box 57"/>
          <p:cNvSpPr txBox="1">
            <a:spLocks noChangeArrowheads="1"/>
          </p:cNvSpPr>
          <p:nvPr/>
        </p:nvSpPr>
        <p:spPr bwMode="auto">
          <a:xfrm>
            <a:off x="1128581" y="2404003"/>
            <a:ext cx="72929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400" b="0" dirty="0">
                <a:latin typeface="Trebuchet MS" pitchFamily="34" charset="0"/>
              </a:rPr>
              <a:t>Klasický protějšek kvantového systému</a:t>
            </a:r>
          </a:p>
          <a:p>
            <a:pPr algn="ctr"/>
            <a:endParaRPr lang="cs-CZ" altLang="cs-CZ" sz="2400" b="0" dirty="0">
              <a:latin typeface="Trebuchet MS" pitchFamily="34" charset="0"/>
            </a:endParaRPr>
          </a:p>
          <a:p>
            <a:pPr algn="ctr"/>
            <a:endParaRPr lang="cs-CZ" altLang="cs-CZ" sz="2400" b="0" dirty="0">
              <a:latin typeface="Trebuchet MS" pitchFamily="34" charset="0"/>
            </a:endParaRPr>
          </a:p>
          <a:p>
            <a:pPr algn="ctr"/>
            <a:endParaRPr lang="cs-CZ" altLang="cs-CZ" sz="2400" b="0" dirty="0">
              <a:latin typeface="Trebuchet MS" pitchFamily="34" charset="0"/>
            </a:endParaRPr>
          </a:p>
          <a:p>
            <a:pPr algn="ctr"/>
            <a:r>
              <a:rPr lang="cs-CZ" altLang="cs-CZ" sz="2400" b="0" dirty="0">
                <a:latin typeface="Trebuchet MS" pitchFamily="34" charset="0"/>
              </a:rPr>
              <a:t>energetické spektrum má rozdělení vzdáleností nejbližších sousedů (NNS) </a:t>
            </a:r>
            <a:r>
              <a:rPr lang="cs-CZ" altLang="cs-CZ" sz="2400" b="0" dirty="0" smtClean="0">
                <a:latin typeface="Trebuchet MS" pitchFamily="34" charset="0"/>
              </a:rPr>
              <a:t>a další statistiky</a:t>
            </a:r>
            <a:endParaRPr lang="cs-CZ" altLang="cs-CZ" sz="2400" b="0" dirty="0">
              <a:latin typeface="Trebuchet MS" pitchFamily="34" charset="0"/>
            </a:endParaRPr>
          </a:p>
          <a:p>
            <a:pPr algn="ctr"/>
            <a:endParaRPr lang="cs-CZ" altLang="cs-CZ" sz="2400" b="0" dirty="0">
              <a:latin typeface="Trebuchet MS" pitchFamily="34" charset="0"/>
            </a:endParaRPr>
          </a:p>
        </p:txBody>
      </p:sp>
      <p:sp>
        <p:nvSpPr>
          <p:cNvPr id="167995" name="Rectangle 59"/>
          <p:cNvSpPr>
            <a:spLocks noChangeArrowheads="1"/>
          </p:cNvSpPr>
          <p:nvPr/>
        </p:nvSpPr>
        <p:spPr bwMode="auto">
          <a:xfrm>
            <a:off x="3224535" y="6468912"/>
            <a:ext cx="5595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0">
                <a:latin typeface="Trebuchet MS" pitchFamily="34" charset="0"/>
              </a:rPr>
              <a:t>O. Bohigas, M. J. Giannoni, C. Schmit, Phys. Rev. Lett. </a:t>
            </a:r>
            <a:r>
              <a:rPr lang="cs-CZ" altLang="cs-CZ" sz="1400">
                <a:latin typeface="Trebuchet MS" pitchFamily="34" charset="0"/>
              </a:rPr>
              <a:t>52</a:t>
            </a:r>
            <a:r>
              <a:rPr lang="cs-CZ" altLang="cs-CZ" sz="1400" b="0">
                <a:latin typeface="Trebuchet MS" pitchFamily="34" charset="0"/>
              </a:rPr>
              <a:t> (1984), 1</a:t>
            </a:r>
          </a:p>
        </p:txBody>
      </p:sp>
      <p:pic>
        <p:nvPicPr>
          <p:cNvPr id="167996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04" y="541561"/>
            <a:ext cx="1849437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97" name="Text Box 61"/>
          <p:cNvSpPr txBox="1">
            <a:spLocks noChangeArrowheads="1"/>
          </p:cNvSpPr>
          <p:nvPr/>
        </p:nvSpPr>
        <p:spPr bwMode="auto">
          <a:xfrm>
            <a:off x="2687506" y="2915178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latin typeface="Trebuchet MS" pitchFamily="34" charset="0"/>
              </a:rPr>
              <a:t>chaotický</a:t>
            </a:r>
          </a:p>
        </p:txBody>
      </p:sp>
      <p:sp>
        <p:nvSpPr>
          <p:cNvPr id="167998" name="Text Box 62"/>
          <p:cNvSpPr txBox="1">
            <a:spLocks noChangeArrowheads="1"/>
          </p:cNvSpPr>
          <p:nvPr/>
        </p:nvSpPr>
        <p:spPr bwMode="auto">
          <a:xfrm>
            <a:off x="5468806" y="2937403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latin typeface="Trebuchet MS" pitchFamily="34" charset="0"/>
              </a:rPr>
              <a:t>regulární</a:t>
            </a:r>
          </a:p>
        </p:txBody>
      </p:sp>
      <p:sp>
        <p:nvSpPr>
          <p:cNvPr id="167999" name="Text Box 63"/>
          <p:cNvSpPr txBox="1">
            <a:spLocks noChangeArrowheads="1"/>
          </p:cNvSpPr>
          <p:nvPr/>
        </p:nvSpPr>
        <p:spPr bwMode="auto">
          <a:xfrm>
            <a:off x="1909631" y="4699528"/>
            <a:ext cx="3602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>
                <a:solidFill>
                  <a:srgbClr val="CC3300"/>
                </a:solidFill>
                <a:latin typeface="Trebuchet MS" pitchFamily="34" charset="0"/>
              </a:rPr>
              <a:t>GOE, GUE nebo GSE</a:t>
            </a:r>
          </a:p>
          <a:p>
            <a:r>
              <a:rPr lang="cs-CZ" altLang="cs-CZ" sz="2400">
                <a:solidFill>
                  <a:srgbClr val="CC3300"/>
                </a:solidFill>
                <a:latin typeface="Trebuchet MS" pitchFamily="34" charset="0"/>
              </a:rPr>
              <a:t>(podle symetrie </a:t>
            </a:r>
            <a:r>
              <a:rPr lang="cs-CZ" altLang="cs-CZ" sz="2400" i="1">
                <a:solidFill>
                  <a:srgbClr val="CC3300"/>
                </a:solidFill>
                <a:latin typeface="Times New Roman" pitchFamily="18" charset="0"/>
              </a:rPr>
              <a:t>H</a:t>
            </a:r>
            <a:r>
              <a:rPr lang="cs-CZ" altLang="cs-CZ" sz="2400">
                <a:solidFill>
                  <a:srgbClr val="CC33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168000" name="Text Box 64"/>
          <p:cNvSpPr txBox="1">
            <a:spLocks noChangeArrowheads="1"/>
          </p:cNvSpPr>
          <p:nvPr/>
        </p:nvSpPr>
        <p:spPr bwMode="auto">
          <a:xfrm>
            <a:off x="5330888" y="4888484"/>
            <a:ext cx="3602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dirty="0" err="1">
                <a:latin typeface="Trebuchet MS" pitchFamily="34" charset="0"/>
              </a:rPr>
              <a:t>Poissonovské</a:t>
            </a:r>
            <a:endParaRPr lang="cs-CZ" altLang="cs-CZ" sz="2400" dirty="0">
              <a:latin typeface="Trebuchet MS" pitchFamily="34" charset="0"/>
            </a:endParaRPr>
          </a:p>
        </p:txBody>
      </p:sp>
      <p:sp>
        <p:nvSpPr>
          <p:cNvPr id="168002" name="Line 66"/>
          <p:cNvSpPr>
            <a:spLocks noChangeShapeType="1"/>
          </p:cNvSpPr>
          <p:nvPr/>
        </p:nvSpPr>
        <p:spPr bwMode="auto">
          <a:xfrm>
            <a:off x="3452681" y="3451753"/>
            <a:ext cx="0" cy="4127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8003" name="Line 67"/>
          <p:cNvSpPr>
            <a:spLocks noChangeShapeType="1"/>
          </p:cNvSpPr>
          <p:nvPr/>
        </p:nvSpPr>
        <p:spPr bwMode="auto">
          <a:xfrm>
            <a:off x="6238743" y="3451753"/>
            <a:ext cx="0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864679" y="5652655"/>
            <a:ext cx="103249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C3300"/>
                </a:solidFill>
                <a:latin typeface="Symbol" panose="05050102010706020507" pitchFamily="18" charset="2"/>
              </a:rPr>
              <a:t>b</a:t>
            </a:r>
            <a:r>
              <a:rPr lang="cs-CZ" sz="2800" dirty="0" smtClean="0">
                <a:solidFill>
                  <a:srgbClr val="CC3300"/>
                </a:solidFill>
                <a:latin typeface="Trebuchet MS" pitchFamily="34" charset="0"/>
              </a:rPr>
              <a:t> = 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753012" y="5655743"/>
            <a:ext cx="10324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Symbol" panose="05050102010706020507" pitchFamily="18" charset="2"/>
              </a:rPr>
              <a:t>b</a:t>
            </a:r>
            <a:r>
              <a:rPr lang="cs-CZ" sz="2800" dirty="0" smtClean="0">
                <a:latin typeface="Trebuchet MS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7785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54623" y="879067"/>
            <a:ext cx="4757171" cy="3398790"/>
            <a:chOff x="554623" y="879067"/>
            <a:chExt cx="4757171" cy="3398790"/>
          </a:xfrm>
        </p:grpSpPr>
        <p:sp>
          <p:nvSpPr>
            <p:cNvPr id="7" name="Obdélník 6"/>
            <p:cNvSpPr/>
            <p:nvPr/>
          </p:nvSpPr>
          <p:spPr bwMode="auto">
            <a:xfrm>
              <a:off x="554623" y="879067"/>
              <a:ext cx="4757171" cy="339879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 w="lg" len="med"/>
            </a:ln>
            <a:effectLst>
              <a:outerShdw blurRad="1143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59" y="960443"/>
              <a:ext cx="4150964" cy="304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 rot="16200000">
              <a:off x="427519" y="2232013"/>
              <a:ext cx="779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Trebuchet MS" pitchFamily="34" charset="0"/>
                </a:rPr>
                <a:t>log </a:t>
              </a:r>
              <a:r>
                <a:rPr lang="en-GB" sz="1400" b="0" i="1" dirty="0" smtClean="0">
                  <a:latin typeface="Trebuchet MS" pitchFamily="34" charset="0"/>
                </a:rPr>
                <a:t>P</a:t>
              </a:r>
              <a:r>
                <a:rPr lang="en-GB" sz="1400" b="0" dirty="0" smtClean="0">
                  <a:latin typeface="Trebuchet MS" pitchFamily="34" charset="0"/>
                </a:rPr>
                <a:t>(</a:t>
              </a:r>
              <a:r>
                <a:rPr lang="en-GB" sz="1400" b="0" i="1" dirty="0" smtClean="0">
                  <a:latin typeface="Trebuchet MS" pitchFamily="34" charset="0"/>
                </a:rPr>
                <a:t>f</a:t>
              </a:r>
              <a:r>
                <a:rPr lang="en-GB" sz="1400" b="0" dirty="0" smtClean="0">
                  <a:latin typeface="Trebuchet MS" pitchFamily="34" charset="0"/>
                </a:rPr>
                <a:t>)</a:t>
              </a:r>
              <a:endParaRPr lang="cs-CZ" sz="1400" b="0" dirty="0" err="1" smtClean="0">
                <a:latin typeface="Trebuchet MS" pitchFamily="34" charset="0"/>
              </a:endParaRP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1867206" y="1195770"/>
              <a:ext cx="29733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0" dirty="0" err="1" smtClean="0">
                  <a:solidFill>
                    <a:srgbClr val="0000B4"/>
                  </a:solidFill>
                  <a:latin typeface="Trebuchet MS" pitchFamily="34" charset="0"/>
                </a:rPr>
                <a:t>slupkov</a:t>
              </a:r>
              <a:r>
                <a:rPr lang="cs-CZ" sz="1500" b="0" dirty="0">
                  <a:solidFill>
                    <a:srgbClr val="0000B4"/>
                  </a:solidFill>
                  <a:latin typeface="Trebuchet MS" pitchFamily="34" charset="0"/>
                </a:rPr>
                <a:t>ý</a:t>
              </a:r>
              <a:r>
                <a:rPr lang="cs-CZ" sz="1500" b="0" dirty="0" smtClean="0">
                  <a:solidFill>
                    <a:srgbClr val="0000B4"/>
                  </a:solidFill>
                  <a:latin typeface="Trebuchet MS" pitchFamily="34" charset="0"/>
                </a:rPr>
                <a:t> model</a:t>
              </a:r>
            </a:p>
            <a:p>
              <a:pPr algn="ctr"/>
              <a:r>
                <a:rPr lang="cs-CZ" sz="1500" b="0" dirty="0" smtClean="0">
                  <a:solidFill>
                    <a:srgbClr val="0000B4"/>
                  </a:solidFill>
                  <a:latin typeface="Trebuchet MS" pitchFamily="34" charset="0"/>
                </a:rPr>
                <a:t>(2000 energetických hladin)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577768" y="388958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latin typeface="Trebuchet MS" pitchFamily="34" charset="0"/>
                </a:rPr>
                <a:t>log </a:t>
              </a:r>
              <a:r>
                <a:rPr lang="en-GB" sz="1400" b="0" i="1" dirty="0" smtClean="0">
                  <a:latin typeface="Trebuchet MS" pitchFamily="34" charset="0"/>
                </a:rPr>
                <a:t>f</a:t>
              </a:r>
              <a:endParaRPr lang="cs-CZ" sz="1400" b="0" dirty="0" err="1" smtClean="0">
                <a:latin typeface="Trebuchet MS" pitchFamily="34" charset="0"/>
              </a:endParaRPr>
            </a:p>
          </p:txBody>
        </p:sp>
      </p:grpSp>
      <p:sp>
        <p:nvSpPr>
          <p:cNvPr id="25612" name="Rectangle 46"/>
          <p:cNvSpPr>
            <a:spLocks noChangeArrowheads="1"/>
          </p:cNvSpPr>
          <p:nvPr/>
        </p:nvSpPr>
        <p:spPr bwMode="auto">
          <a:xfrm>
            <a:off x="453142" y="6455303"/>
            <a:ext cx="4033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/>
            <a:r>
              <a:rPr lang="cs-CZ" altLang="cs-CZ" sz="1300" b="0" dirty="0" smtClean="0">
                <a:latin typeface="Trebuchet MS" pitchFamily="34" charset="0"/>
              </a:rPr>
              <a:t>A. </a:t>
            </a:r>
            <a:r>
              <a:rPr lang="pt-BR" altLang="cs-CZ" sz="1300" b="0" dirty="0" smtClean="0">
                <a:latin typeface="Trebuchet MS" pitchFamily="34" charset="0"/>
              </a:rPr>
              <a:t>Rela</a:t>
            </a:r>
            <a:r>
              <a:rPr lang="es-MX" altLang="cs-CZ" sz="1300" b="0" dirty="0">
                <a:latin typeface="Trebuchet MS" pitchFamily="34" charset="0"/>
              </a:rPr>
              <a:t>ñ</a:t>
            </a:r>
            <a:r>
              <a:rPr lang="pt-BR" altLang="cs-CZ" sz="1300" b="0" dirty="0">
                <a:latin typeface="Trebuchet MS" pitchFamily="34" charset="0"/>
              </a:rPr>
              <a:t>o</a:t>
            </a:r>
            <a:r>
              <a:rPr lang="cs-CZ" altLang="cs-CZ" sz="1300" b="0" dirty="0">
                <a:latin typeface="Trebuchet MS" pitchFamily="34" charset="0"/>
              </a:rPr>
              <a:t> </a:t>
            </a:r>
            <a:r>
              <a:rPr lang="cs-CZ" altLang="cs-CZ" sz="1300" b="0" i="1" dirty="0">
                <a:latin typeface="Trebuchet MS" pitchFamily="34" charset="0"/>
              </a:rPr>
              <a:t>et al.</a:t>
            </a:r>
            <a:r>
              <a:rPr lang="pt-BR" altLang="cs-CZ" sz="1300" b="0" dirty="0">
                <a:latin typeface="Trebuchet MS" pitchFamily="34" charset="0"/>
              </a:rPr>
              <a:t>, Phys. Rev. Lett. </a:t>
            </a:r>
            <a:r>
              <a:rPr lang="pt-BR" altLang="cs-CZ" sz="1300" dirty="0">
                <a:latin typeface="Trebuchet MS" pitchFamily="34" charset="0"/>
              </a:rPr>
              <a:t>89</a:t>
            </a:r>
            <a:r>
              <a:rPr lang="pt-BR" altLang="cs-CZ" sz="1300" b="0" dirty="0">
                <a:latin typeface="Trebuchet MS" pitchFamily="34" charset="0"/>
              </a:rPr>
              <a:t>, 244102 (2002</a:t>
            </a:r>
            <a:r>
              <a:rPr lang="pt-BR" altLang="cs-CZ" sz="1300" b="0" dirty="0" smtClean="0">
                <a:latin typeface="Trebuchet MS" pitchFamily="34" charset="0"/>
              </a:rPr>
              <a:t>)</a:t>
            </a:r>
            <a:endParaRPr lang="cs-CZ" altLang="cs-CZ" sz="1300" b="0" dirty="0" smtClean="0">
              <a:latin typeface="Trebuchet MS" pitchFamily="34" charset="0"/>
            </a:endParaRPr>
          </a:p>
        </p:txBody>
      </p:sp>
      <p:cxnSp>
        <p:nvCxnSpPr>
          <p:cNvPr id="54" name="Přímá spojnice 5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17537" y="294292"/>
            <a:ext cx="726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u="sng" dirty="0" smtClean="0">
                <a:solidFill>
                  <a:srgbClr val="CC3300"/>
                </a:solidFill>
                <a:latin typeface="Trebuchet MS" pitchFamily="34" charset="0"/>
              </a:rPr>
              <a:t>1/f šum v </a:t>
            </a:r>
            <a:r>
              <a:rPr lang="en-GB" altLang="cs-CZ" sz="3200" u="sng" dirty="0" err="1" smtClean="0">
                <a:solidFill>
                  <a:srgbClr val="CC3300"/>
                </a:solidFill>
                <a:latin typeface="Trebuchet MS" pitchFamily="34" charset="0"/>
              </a:rPr>
              <a:t>atomov</a:t>
            </a:r>
            <a:r>
              <a:rPr lang="cs-CZ" altLang="cs-CZ" sz="3200" u="sng" dirty="0" err="1" smtClean="0">
                <a:solidFill>
                  <a:srgbClr val="CC3300"/>
                </a:solidFill>
                <a:latin typeface="Trebuchet MS" pitchFamily="34" charset="0"/>
              </a:rPr>
              <a:t>ých</a:t>
            </a:r>
            <a:r>
              <a:rPr lang="cs-CZ" altLang="cs-CZ" sz="3200" u="sng" dirty="0" smtClean="0">
                <a:solidFill>
                  <a:srgbClr val="CC3300"/>
                </a:solidFill>
                <a:latin typeface="Trebuchet MS" pitchFamily="34" charset="0"/>
              </a:rPr>
              <a:t> jádrech</a:t>
            </a:r>
            <a:endParaRPr lang="cs-CZ" altLang="cs-CZ" sz="3200" u="sng" dirty="0">
              <a:solidFill>
                <a:srgbClr val="CC3300"/>
              </a:solidFill>
              <a:latin typeface="Trebuchet MS" pitchFamily="34" charset="0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311794" y="6569339"/>
            <a:ext cx="364067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/>
            <a:r>
              <a:rPr lang="cs-CZ" altLang="cs-CZ" sz="1300" b="0" dirty="0" smtClean="0">
                <a:latin typeface="Trebuchet MS" pitchFamily="34" charset="0"/>
              </a:rPr>
              <a:t>E. Landa </a:t>
            </a:r>
            <a:r>
              <a:rPr lang="cs-CZ" altLang="cs-CZ" sz="1300" b="0" i="1" dirty="0">
                <a:latin typeface="Trebuchet MS" pitchFamily="34" charset="0"/>
              </a:rPr>
              <a:t>et al.</a:t>
            </a:r>
            <a:r>
              <a:rPr lang="pt-BR" altLang="cs-CZ" sz="1300" b="0" dirty="0">
                <a:latin typeface="Trebuchet MS" pitchFamily="34" charset="0"/>
              </a:rPr>
              <a:t>, Phys. Rev. </a:t>
            </a:r>
            <a:r>
              <a:rPr lang="cs-CZ" altLang="cs-CZ" sz="1300" b="0" dirty="0" smtClean="0">
                <a:latin typeface="Trebuchet MS" pitchFamily="34" charset="0"/>
              </a:rPr>
              <a:t>E</a:t>
            </a:r>
            <a:r>
              <a:rPr lang="pt-BR" altLang="cs-CZ" sz="1300" b="0" dirty="0" smtClean="0">
                <a:latin typeface="Trebuchet MS" pitchFamily="34" charset="0"/>
              </a:rPr>
              <a:t> </a:t>
            </a:r>
            <a:r>
              <a:rPr lang="cs-CZ" altLang="cs-CZ" sz="1300" dirty="0" smtClean="0">
                <a:latin typeface="Trebuchet MS" pitchFamily="34" charset="0"/>
              </a:rPr>
              <a:t>84</a:t>
            </a:r>
            <a:r>
              <a:rPr lang="pt-BR" altLang="cs-CZ" sz="1300" b="0" dirty="0" smtClean="0">
                <a:latin typeface="Trebuchet MS" pitchFamily="34" charset="0"/>
              </a:rPr>
              <a:t>, </a:t>
            </a:r>
            <a:r>
              <a:rPr lang="cs-CZ" altLang="cs-CZ" sz="1300" b="0" dirty="0" smtClean="0">
                <a:latin typeface="Trebuchet MS" pitchFamily="34" charset="0"/>
              </a:rPr>
              <a:t>016224</a:t>
            </a:r>
            <a:r>
              <a:rPr lang="pt-BR" altLang="cs-CZ" sz="1300" b="0" dirty="0" smtClean="0">
                <a:latin typeface="Trebuchet MS" pitchFamily="34" charset="0"/>
              </a:rPr>
              <a:t>(20</a:t>
            </a:r>
            <a:r>
              <a:rPr lang="cs-CZ" altLang="cs-CZ" sz="1300" b="0" dirty="0" smtClean="0">
                <a:latin typeface="Trebuchet MS" pitchFamily="34" charset="0"/>
              </a:rPr>
              <a:t>11</a:t>
            </a:r>
            <a:r>
              <a:rPr lang="pt-BR" altLang="cs-CZ" sz="1300" b="0" dirty="0" smtClean="0">
                <a:latin typeface="Trebuchet MS" pitchFamily="34" charset="0"/>
              </a:rPr>
              <a:t>)</a:t>
            </a:r>
            <a:endParaRPr lang="cs-CZ" altLang="cs-CZ" sz="1300" b="0" dirty="0" smtClean="0">
              <a:latin typeface="Trebuchet MS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063301" y="2775592"/>
            <a:ext cx="4757171" cy="3528226"/>
            <a:chOff x="4063301" y="2775592"/>
            <a:chExt cx="4757171" cy="3528226"/>
          </a:xfrm>
        </p:grpSpPr>
        <p:sp>
          <p:nvSpPr>
            <p:cNvPr id="82" name="Obdélník 81"/>
            <p:cNvSpPr/>
            <p:nvPr/>
          </p:nvSpPr>
          <p:spPr bwMode="auto">
            <a:xfrm>
              <a:off x="4063301" y="2775592"/>
              <a:ext cx="4757171" cy="352822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triangle" w="lg" len="med"/>
            </a:ln>
            <a:effectLst>
              <a:outerShdw blurRad="1143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Obdélník 4"/>
            <p:cNvSpPr/>
            <p:nvPr/>
          </p:nvSpPr>
          <p:spPr bwMode="auto">
            <a:xfrm>
              <a:off x="7839539" y="3479157"/>
              <a:ext cx="820883" cy="85568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oval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859" y="3208103"/>
              <a:ext cx="4432270" cy="2999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4877237" y="2806558"/>
              <a:ext cx="36465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500" b="0" dirty="0" smtClean="0">
                  <a:solidFill>
                    <a:srgbClr val="339933"/>
                  </a:solidFill>
                  <a:latin typeface="Trebuchet MS" pitchFamily="34" charset="0"/>
                </a:rPr>
                <a:t>slupkový model - </a:t>
              </a:r>
              <a:r>
                <a:rPr lang="cs-CZ" sz="1500" b="0" i="1" dirty="0" smtClean="0">
                  <a:solidFill>
                    <a:srgbClr val="339933"/>
                  </a:solidFill>
                  <a:latin typeface="Trebuchet MS" pitchFamily="34" charset="0"/>
                </a:rPr>
                <a:t>fp</a:t>
              </a:r>
              <a:r>
                <a:rPr lang="cs-CZ" sz="1500" b="0" dirty="0" smtClean="0">
                  <a:solidFill>
                    <a:srgbClr val="339933"/>
                  </a:solidFill>
                  <a:latin typeface="Trebuchet MS" pitchFamily="34" charset="0"/>
                </a:rPr>
                <a:t> slupka pro </a:t>
              </a:r>
              <a:r>
                <a:rPr lang="cs-CZ" sz="1500" b="0" baseline="30000" dirty="0" smtClean="0">
                  <a:solidFill>
                    <a:srgbClr val="339933"/>
                  </a:solidFill>
                  <a:latin typeface="Trebuchet MS" pitchFamily="34" charset="0"/>
                </a:rPr>
                <a:t>48</a:t>
              </a:r>
              <a:r>
                <a:rPr lang="cs-CZ" sz="1500" b="0" dirty="0" smtClean="0">
                  <a:solidFill>
                    <a:srgbClr val="339933"/>
                  </a:solidFill>
                  <a:latin typeface="Trebuchet MS" pitchFamily="34" charset="0"/>
                </a:rPr>
                <a:t>Ca</a:t>
              </a:r>
            </a:p>
            <a:p>
              <a:r>
                <a:rPr lang="cs-CZ" sz="1500" b="0" dirty="0" smtClean="0">
                  <a:solidFill>
                    <a:srgbClr val="339933"/>
                  </a:solidFill>
                  <a:latin typeface="Trebuchet MS" pitchFamily="34" charset="0"/>
                </a:rPr>
                <a:t>proměnná síla kvadrupólové interakce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00" y="3504625"/>
              <a:ext cx="2343587" cy="498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80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906328" y="1565059"/>
            <a:ext cx="6499482" cy="4835653"/>
            <a:chOff x="1463980" y="1888381"/>
            <a:chExt cx="6499482" cy="4835653"/>
          </a:xfrm>
        </p:grpSpPr>
        <p:pic>
          <p:nvPicPr>
            <p:cNvPr id="41990" name="Picture 2" descr="C:\Users\Pavel\Desktop\Grap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744" y="1888381"/>
              <a:ext cx="5607476" cy="458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ovéPole 24"/>
            <p:cNvSpPr txBox="1">
              <a:spLocks noChangeArrowheads="1"/>
            </p:cNvSpPr>
            <p:nvPr/>
          </p:nvSpPr>
          <p:spPr bwMode="auto">
            <a:xfrm rot="16200000">
              <a:off x="474173" y="3932460"/>
              <a:ext cx="2379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cs-CZ" sz="2000" dirty="0" err="1" smtClean="0">
                  <a:latin typeface="Trebuchet MS" pitchFamily="34" charset="0"/>
                </a:rPr>
                <a:t>regularit</a:t>
              </a:r>
              <a:r>
                <a:rPr lang="cs-CZ" altLang="cs-CZ" sz="2000" dirty="0" smtClean="0">
                  <a:latin typeface="Trebuchet MS" pitchFamily="34" charset="0"/>
                </a:rPr>
                <a:t>a</a:t>
              </a:r>
              <a:endParaRPr lang="cs-CZ" altLang="cs-CZ" sz="2000" dirty="0">
                <a:latin typeface="Trebuchet MS" pitchFamily="34" charset="0"/>
              </a:endParaRPr>
            </a:p>
          </p:txBody>
        </p:sp>
        <p:sp>
          <p:nvSpPr>
            <p:cNvPr id="41993" name="TextovéPole 26"/>
            <p:cNvSpPr txBox="1">
              <a:spLocks noChangeArrowheads="1"/>
            </p:cNvSpPr>
            <p:nvPr/>
          </p:nvSpPr>
          <p:spPr bwMode="auto">
            <a:xfrm>
              <a:off x="3385554" y="2782005"/>
              <a:ext cx="1136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sz="2400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altLang="cs-CZ" sz="2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cs-CZ" sz="24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- 1</a:t>
              </a:r>
              <a:endParaRPr lang="cs-CZ" altLang="cs-CZ" sz="24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995" name="TextovéPole 28"/>
            <p:cNvSpPr txBox="1">
              <a:spLocks noChangeArrowheads="1"/>
            </p:cNvSpPr>
            <p:nvPr/>
          </p:nvSpPr>
          <p:spPr bwMode="auto">
            <a:xfrm>
              <a:off x="7606274" y="6323984"/>
              <a:ext cx="3571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cs-CZ" sz="2000" b="0" i="1" dirty="0"/>
                <a:t>E</a:t>
              </a:r>
              <a:endParaRPr lang="cs-CZ" altLang="cs-CZ" sz="2000" b="0" i="1" dirty="0"/>
            </a:p>
          </p:txBody>
        </p:sp>
      </p:grpSp>
      <p:sp>
        <p:nvSpPr>
          <p:cNvPr id="41999" name="Text Box 5"/>
          <p:cNvSpPr txBox="1">
            <a:spLocks noChangeArrowheads="1"/>
          </p:cNvSpPr>
          <p:nvPr/>
        </p:nvSpPr>
        <p:spPr bwMode="auto">
          <a:xfrm>
            <a:off x="582248" y="332655"/>
            <a:ext cx="726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0" u="sng" dirty="0" smtClean="0">
                <a:solidFill>
                  <a:srgbClr val="CC3300"/>
                </a:solidFill>
                <a:latin typeface="Trebuchet MS" pitchFamily="34" charset="0"/>
              </a:rPr>
              <a:t>Chaos v kolektivním jaderném modelu</a:t>
            </a:r>
            <a:endParaRPr lang="cs-CZ" altLang="cs-CZ" sz="3200" b="0" u="sng" dirty="0">
              <a:solidFill>
                <a:srgbClr val="CC3300"/>
              </a:solidFill>
              <a:latin typeface="Trebuchet MS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CC3300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118753" y="2611705"/>
            <a:ext cx="22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latin typeface="Trebuchet MS" pitchFamily="34" charset="0"/>
              </a:rPr>
              <a:t>Srovnání různých měr chaotičnosti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75706" y="2131692"/>
            <a:ext cx="6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FF0000"/>
                </a:solidFill>
                <a:latin typeface="Trebuchet MS" pitchFamily="34" charset="0"/>
              </a:rPr>
              <a:t>šum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884181" y="1452339"/>
            <a:ext cx="4016995" cy="40011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0" dirty="0" smtClean="0"/>
              <a:t>volba parametrů </a:t>
            </a:r>
            <a:r>
              <a:rPr lang="en-US" altLang="cs-CZ" sz="2000" b="0" i="1" dirty="0" smtClean="0"/>
              <a:t>A</a:t>
            </a:r>
            <a:r>
              <a:rPr lang="en-US" altLang="cs-CZ" sz="2000" b="0" dirty="0" smtClean="0"/>
              <a:t> </a:t>
            </a:r>
            <a:r>
              <a:rPr lang="en-US" altLang="cs-CZ" sz="2000" b="0" dirty="0"/>
              <a:t>= </a:t>
            </a:r>
            <a:r>
              <a:rPr lang="en-US" altLang="cs-CZ" sz="2000" b="0" dirty="0" smtClean="0"/>
              <a:t>0.25</a:t>
            </a:r>
            <a:r>
              <a:rPr lang="cs-CZ" altLang="cs-CZ" sz="2000" b="0" dirty="0" smtClean="0"/>
              <a:t>, </a:t>
            </a:r>
            <a:r>
              <a:rPr lang="cs-CZ" altLang="cs-CZ" sz="2000" b="0" i="1" dirty="0" smtClean="0"/>
              <a:t>B</a:t>
            </a:r>
            <a:r>
              <a:rPr lang="cs-CZ" altLang="cs-CZ" sz="2000" b="0" dirty="0" smtClean="0"/>
              <a:t>=</a:t>
            </a:r>
            <a:r>
              <a:rPr lang="cs-CZ" altLang="cs-CZ" sz="2000" b="0" i="1" dirty="0" smtClean="0"/>
              <a:t>C</a:t>
            </a:r>
            <a:r>
              <a:rPr lang="cs-CZ" altLang="cs-CZ" sz="2000" b="0" dirty="0" smtClean="0"/>
              <a:t>=1</a:t>
            </a:r>
            <a:endParaRPr lang="cs-CZ" altLang="cs-CZ" sz="2000" b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12" y="917430"/>
            <a:ext cx="4554855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3552276" y="6477532"/>
            <a:ext cx="5348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cs-CZ" sz="1400" b="0" dirty="0" smtClean="0">
                <a:latin typeface="Trebuchet MS" pitchFamily="34" charset="0"/>
              </a:rPr>
              <a:t>P. </a:t>
            </a:r>
            <a:r>
              <a:rPr lang="en-GB" altLang="cs-CZ" sz="1400" b="0" dirty="0" err="1" smtClean="0">
                <a:latin typeface="Trebuchet MS" pitchFamily="34" charset="0"/>
              </a:rPr>
              <a:t>Str</a:t>
            </a:r>
            <a:r>
              <a:rPr lang="cs-CZ" altLang="cs-CZ" sz="1400" b="0" dirty="0" err="1" smtClean="0">
                <a:latin typeface="Trebuchet MS" pitchFamily="34" charset="0"/>
              </a:rPr>
              <a:t>ánský</a:t>
            </a:r>
            <a:r>
              <a:rPr lang="cs-CZ" altLang="cs-CZ" sz="1400" b="0" dirty="0" smtClean="0">
                <a:latin typeface="Trebuchet MS" pitchFamily="34" charset="0"/>
              </a:rPr>
              <a:t>, P. Hruška, P. Cejnar, </a:t>
            </a:r>
            <a:r>
              <a:rPr lang="cs-CZ" altLang="cs-CZ" sz="1400" b="0" dirty="0" err="1">
                <a:latin typeface="Trebuchet MS" pitchFamily="34" charset="0"/>
              </a:rPr>
              <a:t>Phys</a:t>
            </a:r>
            <a:r>
              <a:rPr lang="cs-CZ" altLang="cs-CZ" sz="1400" b="0" dirty="0">
                <a:latin typeface="Trebuchet MS" pitchFamily="34" charset="0"/>
              </a:rPr>
              <a:t>. </a:t>
            </a:r>
            <a:r>
              <a:rPr lang="cs-CZ" altLang="cs-CZ" sz="1400" b="0" dirty="0" err="1">
                <a:latin typeface="Trebuchet MS" pitchFamily="34" charset="0"/>
              </a:rPr>
              <a:t>Rev</a:t>
            </a:r>
            <a:r>
              <a:rPr lang="cs-CZ" altLang="cs-CZ" sz="1400" b="0" dirty="0">
                <a:latin typeface="Trebuchet MS" pitchFamily="34" charset="0"/>
              </a:rPr>
              <a:t>. </a:t>
            </a:r>
            <a:r>
              <a:rPr lang="cs-CZ" altLang="cs-CZ" sz="1400" b="0" dirty="0" smtClean="0">
                <a:latin typeface="Trebuchet MS" pitchFamily="34" charset="0"/>
              </a:rPr>
              <a:t>E </a:t>
            </a:r>
            <a:r>
              <a:rPr lang="cs-CZ" altLang="cs-CZ" sz="1400" dirty="0" smtClean="0">
                <a:latin typeface="Trebuchet MS" pitchFamily="34" charset="0"/>
              </a:rPr>
              <a:t>79</a:t>
            </a:r>
            <a:r>
              <a:rPr lang="cs-CZ" altLang="cs-CZ" sz="1400" b="0" dirty="0" smtClean="0">
                <a:latin typeface="Trebuchet MS" pitchFamily="34" charset="0"/>
              </a:rPr>
              <a:t>, 066201</a:t>
            </a:r>
            <a:r>
              <a:rPr lang="cs-CZ" altLang="cs-CZ" sz="1400" dirty="0" smtClean="0">
                <a:latin typeface="Trebuchet MS" pitchFamily="34" charset="0"/>
              </a:rPr>
              <a:t> </a:t>
            </a:r>
            <a:r>
              <a:rPr lang="cs-CZ" altLang="cs-CZ" sz="1400" b="0" dirty="0" smtClean="0">
                <a:latin typeface="Trebuchet MS" pitchFamily="34" charset="0"/>
              </a:rPr>
              <a:t>(2009)</a:t>
            </a:r>
            <a:endParaRPr lang="cs-CZ" altLang="cs-CZ" sz="14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holarpedia.org/w/images/a/a7/Scholarpedi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1" y="904815"/>
            <a:ext cx="7899202" cy="59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88480" y="2768082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1400" b="0" dirty="0" smtClean="0">
                <a:latin typeface="Trebuchet MS" pitchFamily="34" charset="0"/>
              </a:rPr>
              <a:t>vakuová trubice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19408" y="2765775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Trebuchet MS" pitchFamily="34" charset="0"/>
              </a:rPr>
              <a:t>polovodiče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45893" y="2767263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Trebuchet MS" pitchFamily="34" charset="0"/>
              </a:rPr>
              <a:t>srdce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09698" y="2789043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Trebuchet MS" pitchFamily="34" charset="0"/>
              </a:rPr>
              <a:t>nervové vzruchy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62007" y="5562843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err="1" smtClean="0">
                <a:latin typeface="Trebuchet MS" pitchFamily="34" charset="0"/>
              </a:rPr>
              <a:t>MEG</a:t>
            </a:r>
            <a:r>
              <a:rPr lang="cs-CZ" sz="1400" b="0" dirty="0" smtClean="0">
                <a:latin typeface="Trebuchet MS" pitchFamily="34" charset="0"/>
              </a:rPr>
              <a:t> mozku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125802" y="5552828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Trebuchet MS" pitchFamily="34" charset="0"/>
              </a:rPr>
              <a:t>EEG mozku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40926" y="5529169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Trebuchet MS" pitchFamily="34" charset="0"/>
              </a:rPr>
              <a:t>hudba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04565" y="5540040"/>
            <a:ext cx="14962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 smtClean="0">
                <a:latin typeface="Trebuchet MS" pitchFamily="34" charset="0"/>
              </a:rPr>
              <a:t>odhad doby</a:t>
            </a:r>
          </a:p>
        </p:txBody>
      </p:sp>
      <p:sp>
        <p:nvSpPr>
          <p:cNvPr id="3" name="Obdélník 2"/>
          <p:cNvSpPr/>
          <p:nvPr/>
        </p:nvSpPr>
        <p:spPr bwMode="auto">
          <a:xfrm>
            <a:off x="5066489" y="5777991"/>
            <a:ext cx="935729" cy="23659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6620374" y="5784577"/>
            <a:ext cx="935729" cy="23659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oval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2249" y="332655"/>
            <a:ext cx="1527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0" u="sng" dirty="0" smtClean="0">
                <a:latin typeface="Trebuchet MS" pitchFamily="34" charset="0"/>
              </a:rPr>
              <a:t>Závěr</a:t>
            </a:r>
            <a:endParaRPr lang="cs-CZ" altLang="cs-CZ" sz="3200" b="0" u="sng" dirty="0">
              <a:latin typeface="Trebuchet MS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02722" y="6407198"/>
            <a:ext cx="331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C00000"/>
                </a:solidFill>
                <a:latin typeface="Trebuchet MS" pitchFamily="34" charset="0"/>
              </a:rPr>
              <a:t>+ kvantové chaotické systémy</a:t>
            </a:r>
          </a:p>
        </p:txBody>
      </p:sp>
    </p:spTree>
    <p:extLst>
      <p:ext uri="{BB962C8B-B14F-4D97-AF65-F5344CB8AC3E}">
        <p14:creationId xmlns:p14="http://schemas.microsoft.com/office/powerpoint/2010/main" val="28026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46444" y="917430"/>
            <a:ext cx="492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Délka mořského pobřeží</a:t>
            </a:r>
            <a:endParaRPr lang="en-GB" b="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Pavel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4" y="1286762"/>
            <a:ext cx="3270831" cy="37125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1447800" y="3674575"/>
            <a:ext cx="4099149" cy="1993811"/>
            <a:chOff x="1447800" y="3674575"/>
            <a:chExt cx="4099149" cy="1993811"/>
          </a:xfrm>
        </p:grpSpPr>
        <p:pic>
          <p:nvPicPr>
            <p:cNvPr id="3076" name="Picture 4" descr="D:\Pavel\Desktop\Bez názvu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611" y="3674575"/>
              <a:ext cx="2700338" cy="199381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1447800" y="4019550"/>
              <a:ext cx="1168400" cy="8953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 flipH="1">
              <a:off x="2616201" y="3674575"/>
              <a:ext cx="217710" cy="3449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616200" y="4914900"/>
              <a:ext cx="217711" cy="753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4724400" y="3337083"/>
            <a:ext cx="3351530" cy="2972653"/>
            <a:chOff x="4724400" y="3337083"/>
            <a:chExt cx="3351530" cy="2972653"/>
          </a:xfrm>
        </p:grpSpPr>
        <p:pic>
          <p:nvPicPr>
            <p:cNvPr id="3077" name="Picture 5" descr="D:\Pavel\Desktop\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980" y="3337083"/>
              <a:ext cx="2393950" cy="2972653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4724400" y="4514851"/>
              <a:ext cx="647700" cy="7767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5372100" y="5291643"/>
              <a:ext cx="297180" cy="1018093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H="1">
              <a:off x="5372100" y="3337083"/>
              <a:ext cx="297180" cy="1179842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"/>
          <p:cNvGrpSpPr/>
          <p:nvPr/>
        </p:nvGrpSpPr>
        <p:grpSpPr>
          <a:xfrm>
            <a:off x="4373661" y="1286762"/>
            <a:ext cx="4218211" cy="4469477"/>
            <a:chOff x="4373661" y="1286762"/>
            <a:chExt cx="4218211" cy="4469477"/>
          </a:xfrm>
        </p:grpSpPr>
        <p:sp>
          <p:nvSpPr>
            <p:cNvPr id="29" name="Obdélník 28"/>
            <p:cNvSpPr/>
            <p:nvPr/>
          </p:nvSpPr>
          <p:spPr>
            <a:xfrm>
              <a:off x="6955060" y="5367843"/>
              <a:ext cx="722089" cy="38839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078" name="Picture 6" descr="D:\Pavel\Desktop\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661" y="1286762"/>
              <a:ext cx="4218211" cy="229937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Přímá spojnice 29"/>
            <p:cNvCxnSpPr/>
            <p:nvPr/>
          </p:nvCxnSpPr>
          <p:spPr>
            <a:xfrm flipH="1">
              <a:off x="7677149" y="3586132"/>
              <a:ext cx="914723" cy="178171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4373661" y="3586132"/>
              <a:ext cx="2581399" cy="178171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7867650" y="3336886"/>
              <a:ext cx="44958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7726416" y="2984500"/>
              <a:ext cx="70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km</a:t>
              </a:r>
              <a:endParaRPr lang="cs-CZ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9" name="Přímá spojnice 38"/>
          <p:cNvCxnSpPr/>
          <p:nvPr/>
        </p:nvCxnSpPr>
        <p:spPr>
          <a:xfrm>
            <a:off x="3359150" y="3495439"/>
            <a:ext cx="4495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088492" y="3143053"/>
            <a:ext cx="108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km</a:t>
            </a:r>
            <a:endParaRPr lang="cs-CZ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39999" y="332655"/>
            <a:ext cx="6888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Fraktální struktura</a:t>
            </a:r>
            <a:endParaRPr lang="cs-CZ" sz="3200" b="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9999" y="332655"/>
            <a:ext cx="6888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Fraktální (neceločíselná) dimenze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6444" y="917430"/>
            <a:ext cx="469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Délka mořského pobřeží (Velká Británie)</a:t>
            </a:r>
            <a:endParaRPr lang="en-GB" b="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428996" y="6411274"/>
            <a:ext cx="5456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b="0" dirty="0" smtClean="0">
                <a:latin typeface="Trebuchet MS" pitchFamily="34" charset="0"/>
              </a:rPr>
              <a:t>B</a:t>
            </a:r>
            <a:r>
              <a:rPr lang="cs-CZ" sz="1300" b="0" dirty="0" err="1">
                <a:latin typeface="Trebuchet MS" pitchFamily="34" charset="0"/>
              </a:rPr>
              <a:t>enoît</a:t>
            </a:r>
            <a:r>
              <a:rPr lang="cs-CZ" sz="1300" b="0" dirty="0">
                <a:latin typeface="Trebuchet MS" pitchFamily="34" charset="0"/>
              </a:rPr>
              <a:t> </a:t>
            </a:r>
            <a:r>
              <a:rPr lang="cs-CZ" sz="1300" b="0" dirty="0" smtClean="0">
                <a:latin typeface="Trebuchet MS" pitchFamily="34" charset="0"/>
              </a:rPr>
              <a:t>Mandelbrot</a:t>
            </a:r>
            <a:r>
              <a:rPr lang="en-GB" sz="1300" b="0" dirty="0" smtClean="0">
                <a:latin typeface="Trebuchet MS" pitchFamily="34" charset="0"/>
              </a:rPr>
              <a:t> (</a:t>
            </a:r>
            <a:r>
              <a:rPr lang="cs-CZ" sz="1300" b="0" dirty="0" smtClean="0">
                <a:latin typeface="Trebuchet MS" pitchFamily="34" charset="0"/>
              </a:rPr>
              <a:t>1967</a:t>
            </a:r>
            <a:r>
              <a:rPr lang="en-GB" sz="1300" b="0" dirty="0" smtClean="0">
                <a:latin typeface="Trebuchet MS" pitchFamily="34" charset="0"/>
              </a:rPr>
              <a:t>)</a:t>
            </a:r>
            <a:r>
              <a:rPr lang="cs-CZ" sz="1300" b="0" dirty="0" smtClean="0">
                <a:latin typeface="Trebuchet MS" pitchFamily="34" charset="0"/>
              </a:rPr>
              <a:t>,  </a:t>
            </a:r>
            <a:r>
              <a:rPr lang="cs-CZ" sz="1300" b="0" i="1" dirty="0" err="1" smtClean="0">
                <a:latin typeface="Trebuchet MS" pitchFamily="34" charset="0"/>
              </a:rPr>
              <a:t>How</a:t>
            </a:r>
            <a:r>
              <a:rPr lang="cs-CZ" sz="1300" b="0" i="1" dirty="0" smtClean="0">
                <a:latin typeface="Trebuchet MS" pitchFamily="34" charset="0"/>
              </a:rPr>
              <a:t> long </a:t>
            </a:r>
            <a:r>
              <a:rPr lang="cs-CZ" sz="1300" b="0" i="1" dirty="0" err="1" smtClean="0">
                <a:latin typeface="Trebuchet MS" pitchFamily="34" charset="0"/>
              </a:rPr>
              <a:t>is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the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coast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of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Britain</a:t>
            </a:r>
            <a:r>
              <a:rPr lang="en-GB" sz="1300" b="0" i="1" dirty="0" smtClean="0">
                <a:latin typeface="Trebuchet MS" pitchFamily="34" charset="0"/>
              </a:rPr>
              <a:t>?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Statistical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self-similarity</a:t>
            </a:r>
            <a:r>
              <a:rPr lang="cs-CZ" sz="1300" b="0" i="1" dirty="0" smtClean="0">
                <a:latin typeface="Trebuchet MS" pitchFamily="34" charset="0"/>
              </a:rPr>
              <a:t> and </a:t>
            </a:r>
            <a:r>
              <a:rPr lang="cs-CZ" sz="1300" b="0" i="1" dirty="0" err="1" smtClean="0">
                <a:latin typeface="Trebuchet MS" pitchFamily="34" charset="0"/>
              </a:rPr>
              <a:t>fractional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dimension</a:t>
            </a:r>
            <a:r>
              <a:rPr lang="en-GB" sz="1300" b="0" dirty="0" smtClean="0">
                <a:latin typeface="Trebuchet MS" pitchFamily="34" charset="0"/>
              </a:rPr>
              <a:t> </a:t>
            </a:r>
            <a:r>
              <a:rPr lang="cs-CZ" sz="1300" b="0" dirty="0" smtClean="0">
                <a:latin typeface="Trebuchet MS" pitchFamily="34" charset="0"/>
              </a:rPr>
              <a:t>(Science</a:t>
            </a:r>
            <a:r>
              <a:rPr lang="en-GB" sz="1300" b="0" dirty="0" smtClean="0">
                <a:latin typeface="Trebuchet MS" pitchFamily="34" charset="0"/>
              </a:rPr>
              <a:t> </a:t>
            </a:r>
            <a:r>
              <a:rPr lang="cs-CZ" sz="1300" dirty="0" smtClean="0">
                <a:latin typeface="Trebuchet MS" pitchFamily="34" charset="0"/>
              </a:rPr>
              <a:t>156</a:t>
            </a:r>
            <a:r>
              <a:rPr lang="cs-CZ" sz="1300" b="0" dirty="0" smtClean="0">
                <a:latin typeface="Trebuchet MS" pitchFamily="34" charset="0"/>
              </a:rPr>
              <a:t>,</a:t>
            </a:r>
            <a:r>
              <a:rPr lang="en-GB" sz="1300" b="0" dirty="0" smtClean="0">
                <a:latin typeface="Trebuchet MS" pitchFamily="34" charset="0"/>
              </a:rPr>
              <a:t> </a:t>
            </a:r>
            <a:r>
              <a:rPr lang="cs-CZ" sz="1300" b="0" dirty="0" smtClean="0">
                <a:latin typeface="Trebuchet MS" pitchFamily="34" charset="0"/>
              </a:rPr>
              <a:t>636)</a:t>
            </a:r>
            <a:endParaRPr lang="cs-CZ" sz="1300" b="0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63" y="3952990"/>
            <a:ext cx="819519" cy="6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ritain-fractal-coastline-comb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24" y="921635"/>
            <a:ext cx="3380048" cy="21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3825" y="3104129"/>
            <a:ext cx="248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latin typeface="Trebuchet MS" panose="020B0603020202020204" pitchFamily="34" charset="0"/>
              </a:rPr>
              <a:t>Délka měřítka</a:t>
            </a:r>
            <a:r>
              <a:rPr lang="en-GB" sz="1600" b="0" dirty="0" smtClean="0">
                <a:latin typeface="Trebuchet MS" panose="020B0603020202020204" pitchFamily="34" charset="0"/>
              </a:rPr>
              <a:t> </a:t>
            </a:r>
            <a:r>
              <a:rPr lang="en-GB" sz="1600" b="0" i="1" dirty="0" smtClean="0">
                <a:latin typeface="Trebuchet MS" panose="020B0603020202020204" pitchFamily="34" charset="0"/>
              </a:rPr>
              <a:t>l</a:t>
            </a:r>
            <a:r>
              <a:rPr lang="cs-CZ" sz="1600" b="0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cs-CZ" sz="1600" b="0" dirty="0" smtClean="0">
                <a:latin typeface="Trebuchet MS" panose="020B0603020202020204" pitchFamily="34" charset="0"/>
              </a:rPr>
              <a:t>Počet přiložení </a:t>
            </a:r>
            <a:r>
              <a:rPr lang="cs-CZ" sz="1600" b="0" i="1" dirty="0" smtClean="0">
                <a:latin typeface="Trebuchet MS" panose="020B0603020202020204" pitchFamily="34" charset="0"/>
              </a:rPr>
              <a:t>N</a:t>
            </a:r>
            <a:r>
              <a:rPr lang="cs-CZ" sz="1600" b="0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cs-CZ" sz="1600" b="0" dirty="0" smtClean="0">
                <a:latin typeface="Trebuchet MS" panose="020B0603020202020204" pitchFamily="34" charset="0"/>
              </a:rPr>
              <a:t>Naměřená délka pobřeží: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75926" y="3104379"/>
            <a:ext cx="95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>
                <a:latin typeface="Trebuchet MS" panose="020B0603020202020204" pitchFamily="34" charset="0"/>
              </a:rPr>
              <a:t>200 km</a:t>
            </a:r>
          </a:p>
          <a:p>
            <a:r>
              <a:rPr lang="cs-CZ" sz="1600" b="0" dirty="0" smtClean="0">
                <a:latin typeface="Trebuchet MS" panose="020B0603020202020204" pitchFamily="34" charset="0"/>
              </a:rPr>
              <a:t>12</a:t>
            </a:r>
          </a:p>
          <a:p>
            <a:r>
              <a:rPr lang="cs-CZ" sz="1600" b="0" dirty="0" smtClean="0">
                <a:latin typeface="Trebuchet MS" panose="020B0603020202020204" pitchFamily="34" charset="0"/>
              </a:rPr>
              <a:t>2400 km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652249" y="3102157"/>
            <a:ext cx="95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>
                <a:latin typeface="Trebuchet MS" panose="020B0603020202020204" pitchFamily="34" charset="0"/>
              </a:rPr>
              <a:t>1</a:t>
            </a:r>
            <a:r>
              <a:rPr lang="cs-CZ" sz="1600" b="0" smtClean="0">
                <a:latin typeface="Trebuchet MS" panose="020B0603020202020204" pitchFamily="34" charset="0"/>
              </a:rPr>
              <a:t>00 km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28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2800 km</a:t>
            </a:r>
            <a:endParaRPr lang="cs-CZ" sz="1600" b="0">
              <a:latin typeface="Trebuchet MS" panose="020B0603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770068" y="3098097"/>
            <a:ext cx="95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smtClean="0">
                <a:latin typeface="Trebuchet MS" panose="020B0603020202020204" pitchFamily="34" charset="0"/>
              </a:rPr>
              <a:t>50 km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68</a:t>
            </a:r>
          </a:p>
          <a:p>
            <a:r>
              <a:rPr lang="cs-CZ" sz="1600" b="0">
                <a:latin typeface="Trebuchet MS" panose="020B0603020202020204" pitchFamily="34" charset="0"/>
              </a:rPr>
              <a:t>3</a:t>
            </a:r>
            <a:r>
              <a:rPr lang="cs-CZ" sz="1600" b="0" smtClean="0">
                <a:latin typeface="Trebuchet MS" panose="020B0603020202020204" pitchFamily="34" charset="0"/>
              </a:rPr>
              <a:t>400 km</a:t>
            </a:r>
            <a:endParaRPr lang="cs-CZ" sz="1600" b="0">
              <a:latin typeface="Trebuchet MS" panose="020B0603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77758" y="1287622"/>
            <a:ext cx="48589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0" dirty="0" smtClean="0">
                <a:latin typeface="Trebuchet MS" panose="020B0603020202020204" pitchFamily="34" charset="0"/>
              </a:rPr>
              <a:t>1950 – </a:t>
            </a:r>
            <a:r>
              <a:rPr lang="cs-CZ" sz="1400" b="0" dirty="0" err="1" smtClean="0">
                <a:latin typeface="Trebuchet MS" panose="020B0603020202020204" pitchFamily="34" charset="0"/>
              </a:rPr>
              <a:t>Lewis</a:t>
            </a:r>
            <a:r>
              <a:rPr lang="cs-CZ" sz="1400" b="0" dirty="0" smtClean="0">
                <a:latin typeface="Trebuchet MS" panose="020B0603020202020204" pitchFamily="34" charset="0"/>
              </a:rPr>
              <a:t> F. </a:t>
            </a:r>
            <a:r>
              <a:rPr lang="cs-CZ" sz="1400" b="0" dirty="0" err="1" smtClean="0">
                <a:latin typeface="Trebuchet MS" panose="020B0603020202020204" pitchFamily="34" charset="0"/>
              </a:rPr>
              <a:t>Richardson</a:t>
            </a:r>
            <a:r>
              <a:rPr lang="cs-CZ" sz="1400" b="0" dirty="0" smtClean="0">
                <a:latin typeface="Trebuchet MS" panose="020B0603020202020204" pitchFamily="34" charset="0"/>
              </a:rPr>
              <a:t> studuje korelaci mezi tendencí států začít válku a délkou jejich společné hranice.</a:t>
            </a:r>
          </a:p>
          <a:p>
            <a:pPr>
              <a:spcAft>
                <a:spcPts val="300"/>
              </a:spcAft>
            </a:pPr>
            <a:r>
              <a:rPr lang="cs-CZ" sz="1400" b="0" dirty="0" smtClean="0">
                <a:latin typeface="Trebuchet MS" panose="020B0603020202020204" pitchFamily="34" charset="0"/>
              </a:rPr>
              <a:t>Zjišťuje, že délky hranic, které uvádějí různé zdroje, se výrazně liší</a:t>
            </a:r>
            <a:r>
              <a:rPr lang="en-GB" sz="1400" b="0" dirty="0" smtClean="0">
                <a:latin typeface="Trebuchet MS" panose="020B0603020202020204" pitchFamily="34" charset="0"/>
              </a:rPr>
              <a:t>. </a:t>
            </a:r>
            <a:r>
              <a:rPr lang="en-GB" sz="1400" b="0" dirty="0" err="1" smtClean="0">
                <a:latin typeface="Trebuchet MS" panose="020B0603020202020204" pitchFamily="34" charset="0"/>
              </a:rPr>
              <a:t>Dnes</a:t>
            </a:r>
            <a:r>
              <a:rPr lang="en-GB" sz="1400" b="0" dirty="0" smtClean="0">
                <a:latin typeface="Trebuchet MS" panose="020B0603020202020204" pitchFamily="34" charset="0"/>
              </a:rPr>
              <a:t> pro </a:t>
            </a:r>
            <a:r>
              <a:rPr lang="en-GB" sz="1400" b="0" dirty="0" err="1" smtClean="0">
                <a:latin typeface="Trebuchet MS" panose="020B0603020202020204" pitchFamily="34" charset="0"/>
              </a:rPr>
              <a:t>Velkou</a:t>
            </a:r>
            <a:r>
              <a:rPr lang="en-GB" sz="1400" b="0" dirty="0" smtClean="0">
                <a:latin typeface="Trebuchet MS" panose="020B0603020202020204" pitchFamily="34" charset="0"/>
              </a:rPr>
              <a:t> Brit</a:t>
            </a:r>
            <a:r>
              <a:rPr lang="cs-CZ" sz="1400" b="0" dirty="0" err="1" smtClean="0">
                <a:latin typeface="Trebuchet MS" panose="020B0603020202020204" pitchFamily="34" charset="0"/>
              </a:rPr>
              <a:t>ánii</a:t>
            </a:r>
            <a:r>
              <a:rPr lang="cs-CZ" sz="1400" b="0" dirty="0" smtClean="0">
                <a:latin typeface="Trebuchet MS" panose="020B0603020202020204" pitchFamily="34" charset="0"/>
              </a:rPr>
              <a:t> najdeme: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b="0" dirty="0" err="1" smtClean="0">
                <a:latin typeface="Trebuchet MS" panose="020B0603020202020204" pitchFamily="34" charset="0"/>
              </a:rPr>
              <a:t>Ordance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cs-CZ" sz="1400" b="0" dirty="0" err="1" smtClean="0">
                <a:latin typeface="Trebuchet MS" panose="020B0603020202020204" pitchFamily="34" charset="0"/>
              </a:rPr>
              <a:t>Survey</a:t>
            </a:r>
            <a:r>
              <a:rPr lang="cs-CZ" sz="1400" b="0" dirty="0" smtClean="0">
                <a:latin typeface="Trebuchet MS" panose="020B0603020202020204" pitchFamily="34" charset="0"/>
              </a:rPr>
              <a:t>: 17 820 km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b="0" dirty="0" err="1" smtClean="0">
                <a:latin typeface="Trebuchet MS" panose="020B0603020202020204" pitchFamily="34" charset="0"/>
              </a:rPr>
              <a:t>Coastal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cs-CZ" sz="1400" b="0" dirty="0" err="1" smtClean="0">
                <a:latin typeface="Trebuchet MS" panose="020B0603020202020204" pitchFamily="34" charset="0"/>
              </a:rPr>
              <a:t>Guide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cs-CZ" sz="1400" b="0" dirty="0" err="1" smtClean="0">
                <a:latin typeface="Trebuchet MS" panose="020B0603020202020204" pitchFamily="34" charset="0"/>
              </a:rPr>
              <a:t>Europe</a:t>
            </a:r>
            <a:r>
              <a:rPr lang="cs-CZ" sz="1400" b="0" dirty="0" smtClean="0">
                <a:latin typeface="Trebuchet MS" panose="020B0603020202020204" pitchFamily="34" charset="0"/>
              </a:rPr>
              <a:t>: 18 838 km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b="0" dirty="0" smtClean="0">
                <a:latin typeface="Trebuchet MS" panose="020B0603020202020204" pitchFamily="34" charset="0"/>
              </a:rPr>
              <a:t>CIA </a:t>
            </a:r>
            <a:r>
              <a:rPr lang="cs-CZ" sz="1400" b="0" dirty="0" err="1" smtClean="0">
                <a:latin typeface="Trebuchet MS" panose="020B0603020202020204" pitchFamily="34" charset="0"/>
              </a:rPr>
              <a:t>World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cs-CZ" sz="1400" b="0" dirty="0" err="1" smtClean="0">
                <a:latin typeface="Trebuchet MS" panose="020B0603020202020204" pitchFamily="34" charset="0"/>
              </a:rPr>
              <a:t>Factbook</a:t>
            </a:r>
            <a:r>
              <a:rPr lang="cs-CZ" sz="1400" b="0" dirty="0" smtClean="0">
                <a:latin typeface="Trebuchet MS" panose="020B0603020202020204" pitchFamily="34" charset="0"/>
              </a:rPr>
              <a:t>: 12 429 km (zahrnuje i Severní Skotsko)</a:t>
            </a:r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/>
          <p:cNvGrpSpPr/>
          <p:nvPr/>
        </p:nvGrpSpPr>
        <p:grpSpPr>
          <a:xfrm>
            <a:off x="864502" y="4051189"/>
            <a:ext cx="8066555" cy="2379915"/>
            <a:chOff x="864502" y="4051189"/>
            <a:chExt cx="8066555" cy="2379915"/>
          </a:xfrm>
        </p:grpSpPr>
        <p:pic>
          <p:nvPicPr>
            <p:cNvPr id="4104" name="Picture 8" descr="D:\Pavel\Desktop\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70" y="4164358"/>
              <a:ext cx="3334216" cy="200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4655654" y="5433932"/>
              <a:ext cx="427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dirty="0" smtClean="0">
                  <a:latin typeface="Trebuchet MS" pitchFamily="34" charset="0"/>
                </a:rPr>
                <a:t>sklon přímky</a:t>
              </a:r>
              <a:r>
                <a:rPr lang="en-GB" sz="1600" b="0" dirty="0">
                  <a:latin typeface="Trebuchet MS" pitchFamily="34" charset="0"/>
                </a:rPr>
                <a:t>:</a:t>
              </a:r>
              <a:r>
                <a:rPr lang="cs-CZ" sz="1600" b="0" dirty="0" smtClean="0">
                  <a:latin typeface="Trebuchet MS" pitchFamily="34" charset="0"/>
                </a:rPr>
                <a:t> </a:t>
              </a:r>
              <a:r>
                <a:rPr lang="cs-CZ" sz="1600" dirty="0" smtClean="0">
                  <a:solidFill>
                    <a:srgbClr val="C00000"/>
                  </a:solidFill>
                  <a:latin typeface="Trebuchet MS" pitchFamily="34" charset="0"/>
                </a:rPr>
                <a:t>fraktální dimenze </a:t>
              </a:r>
              <a:r>
                <a:rPr lang="en-GB" sz="1600" i="1" dirty="0" smtClean="0">
                  <a:solidFill>
                    <a:srgbClr val="C00000"/>
                  </a:solidFill>
                  <a:latin typeface="Trebuchet MS" pitchFamily="34" charset="0"/>
                </a:rPr>
                <a:t>d</a:t>
              </a:r>
              <a:r>
                <a:rPr lang="en-GB" sz="1600" dirty="0" smtClean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en-GB" sz="1600" b="0" dirty="0" smtClean="0">
                  <a:latin typeface="Trebuchet MS" pitchFamily="34" charset="0"/>
                </a:rPr>
                <a:t>≈</a:t>
              </a:r>
              <a:r>
                <a:rPr lang="cs-CZ" sz="1600" b="0" dirty="0" smtClean="0">
                  <a:latin typeface="Trebuchet MS" pitchFamily="34" charset="0"/>
                </a:rPr>
                <a:t> 1,2</a:t>
              </a:r>
              <a:r>
                <a:rPr lang="en-GB" sz="1600" b="0" dirty="0" smtClean="0">
                  <a:latin typeface="Trebuchet MS" pitchFamily="34" charset="0"/>
                </a:rPr>
                <a:t>5</a:t>
              </a:r>
              <a:endParaRPr lang="en-GB" sz="1600" b="0" dirty="0">
                <a:latin typeface="Trebuchet MS" pitchFamily="34" charset="0"/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864502" y="4051189"/>
              <a:ext cx="3691522" cy="2379915"/>
              <a:chOff x="1959285" y="4123036"/>
              <a:chExt cx="3691522" cy="237991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 flipH="1">
                <a:off x="2579968" y="4650110"/>
                <a:ext cx="2441704" cy="134654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ovéPole 9"/>
              <p:cNvSpPr txBox="1"/>
              <p:nvPr/>
            </p:nvSpPr>
            <p:spPr>
              <a:xfrm>
                <a:off x="1959285" y="4123036"/>
                <a:ext cx="6206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0" smtClean="0">
                    <a:solidFill>
                      <a:srgbClr val="FF0000"/>
                    </a:solidFill>
                    <a:latin typeface="Trebuchet MS" pitchFamily="34" charset="0"/>
                  </a:rPr>
                  <a:t>log </a:t>
                </a:r>
                <a:r>
                  <a:rPr lang="en-GB" sz="1500" b="0" i="1" smtClean="0">
                    <a:solidFill>
                      <a:srgbClr val="FF0000"/>
                    </a:solidFill>
                    <a:latin typeface="Trebuchet MS" pitchFamily="34" charset="0"/>
                  </a:rPr>
                  <a:t>N</a:t>
                </a:r>
                <a:endParaRPr lang="en-GB" sz="1500" b="0" i="1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768834" y="6179786"/>
                <a:ext cx="8819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0" smtClean="0">
                    <a:solidFill>
                      <a:srgbClr val="FF0000"/>
                    </a:solidFill>
                    <a:latin typeface="Trebuchet MS" pitchFamily="34" charset="0"/>
                  </a:rPr>
                  <a:t>log</a:t>
                </a:r>
                <a:r>
                  <a:rPr lang="en-GB" sz="1500" b="0" baseline="-25000">
                    <a:solidFill>
                      <a:srgbClr val="FF0000"/>
                    </a:solidFill>
                    <a:latin typeface="Trebuchet MS" pitchFamily="34" charset="0"/>
                  </a:rPr>
                  <a:t> </a:t>
                </a:r>
                <a:r>
                  <a:rPr lang="en-GB" sz="1500" b="0" smtClean="0">
                    <a:solidFill>
                      <a:srgbClr val="FF0000"/>
                    </a:solidFill>
                    <a:latin typeface="Trebuchet MS" pitchFamily="34" charset="0"/>
                  </a:rPr>
                  <a:t>(1/</a:t>
                </a:r>
                <a:r>
                  <a:rPr lang="en-GB" sz="1500" b="0" i="1" smtClean="0">
                    <a:solidFill>
                      <a:srgbClr val="FF0000"/>
                    </a:solidFill>
                    <a:latin typeface="Trebuchet MS" pitchFamily="34" charset="0"/>
                  </a:rPr>
                  <a:t>l)</a:t>
                </a:r>
                <a:endParaRPr lang="en-GB" sz="1500" b="0" i="1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803" y="4589150"/>
              <a:ext cx="2216324" cy="81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ál 24"/>
            <p:cNvSpPr/>
            <p:nvPr/>
          </p:nvSpPr>
          <p:spPr>
            <a:xfrm>
              <a:off x="6582427" y="4791205"/>
              <a:ext cx="269310" cy="4133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0"/>
            </a:p>
          </p:txBody>
        </p:sp>
      </p:grpSp>
    </p:spTree>
    <p:extLst>
      <p:ext uri="{BB962C8B-B14F-4D97-AF65-F5344CB8AC3E}">
        <p14:creationId xmlns:p14="http://schemas.microsoft.com/office/powerpoint/2010/main" val="19750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9999" y="332655"/>
            <a:ext cx="6888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Fraktální (neceločíselná) dimenze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6444" y="917430"/>
            <a:ext cx="44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smtClean="0">
                <a:solidFill>
                  <a:srgbClr val="0000B4"/>
                </a:solidFill>
                <a:latin typeface="Trebuchet MS" panose="020B0603020202020204" pitchFamily="34" charset="0"/>
              </a:rPr>
              <a:t>Délka mořského pobřeží (Velká Británie)</a:t>
            </a:r>
            <a:endParaRPr lang="en-GB" b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36" y="3839773"/>
            <a:ext cx="819519" cy="6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ritain-fractal-coastline-comb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24" y="921635"/>
            <a:ext cx="3380048" cy="21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3825" y="3104129"/>
            <a:ext cx="248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smtClean="0">
                <a:latin typeface="Trebuchet MS" panose="020B0603020202020204" pitchFamily="34" charset="0"/>
              </a:rPr>
              <a:t>Délka měřítka</a:t>
            </a:r>
            <a:r>
              <a:rPr lang="en-GB" sz="1600" b="0" smtClean="0">
                <a:latin typeface="Trebuchet MS" panose="020B0603020202020204" pitchFamily="34" charset="0"/>
              </a:rPr>
              <a:t> </a:t>
            </a:r>
            <a:r>
              <a:rPr lang="en-GB" sz="1600" b="0" i="1" smtClean="0">
                <a:latin typeface="Trebuchet MS" panose="020B0603020202020204" pitchFamily="34" charset="0"/>
              </a:rPr>
              <a:t>l</a:t>
            </a:r>
            <a:r>
              <a:rPr lang="cs-CZ" sz="1600" b="0" smtClean="0">
                <a:latin typeface="Trebuchet MS" panose="020B0603020202020204" pitchFamily="34" charset="0"/>
              </a:rPr>
              <a:t>: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Počet přiložení </a:t>
            </a:r>
            <a:r>
              <a:rPr lang="cs-CZ" sz="1600" b="0" i="1" smtClean="0">
                <a:latin typeface="Trebuchet MS" panose="020B0603020202020204" pitchFamily="34" charset="0"/>
              </a:rPr>
              <a:t>N</a:t>
            </a:r>
            <a:r>
              <a:rPr lang="cs-CZ" sz="1600" b="0" smtClean="0">
                <a:latin typeface="Trebuchet MS" panose="020B0603020202020204" pitchFamily="34" charset="0"/>
              </a:rPr>
              <a:t>: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Naměřená délka pobřeží:</a:t>
            </a:r>
            <a:endParaRPr lang="cs-CZ" sz="1600" b="0"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75926" y="3104379"/>
            <a:ext cx="95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smtClean="0">
                <a:latin typeface="Trebuchet MS" panose="020B0603020202020204" pitchFamily="34" charset="0"/>
              </a:rPr>
              <a:t>200 km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12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2400 km</a:t>
            </a:r>
            <a:endParaRPr lang="cs-CZ" sz="1600" b="0">
              <a:latin typeface="Trebuchet MS" panose="020B0603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652249" y="3102157"/>
            <a:ext cx="95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>
                <a:latin typeface="Trebuchet MS" panose="020B0603020202020204" pitchFamily="34" charset="0"/>
              </a:rPr>
              <a:t>1</a:t>
            </a:r>
            <a:r>
              <a:rPr lang="cs-CZ" sz="1600" b="0" smtClean="0">
                <a:latin typeface="Trebuchet MS" panose="020B0603020202020204" pitchFamily="34" charset="0"/>
              </a:rPr>
              <a:t>00 km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28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2800 km</a:t>
            </a:r>
            <a:endParaRPr lang="cs-CZ" sz="1600" b="0">
              <a:latin typeface="Trebuchet MS" panose="020B0603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770068" y="3098097"/>
            <a:ext cx="95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smtClean="0">
                <a:latin typeface="Trebuchet MS" panose="020B0603020202020204" pitchFamily="34" charset="0"/>
              </a:rPr>
              <a:t>50 km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68</a:t>
            </a:r>
          </a:p>
          <a:p>
            <a:r>
              <a:rPr lang="cs-CZ" sz="1600" b="0">
                <a:latin typeface="Trebuchet MS" panose="020B0603020202020204" pitchFamily="34" charset="0"/>
              </a:rPr>
              <a:t>3</a:t>
            </a:r>
            <a:r>
              <a:rPr lang="cs-CZ" sz="1600" b="0" smtClean="0">
                <a:latin typeface="Trebuchet MS" panose="020B0603020202020204" pitchFamily="34" charset="0"/>
              </a:rPr>
              <a:t>400 km</a:t>
            </a:r>
            <a:endParaRPr lang="cs-CZ" sz="1600" b="0">
              <a:latin typeface="Trebuchet MS" panose="020B0603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77758" y="1287622"/>
            <a:ext cx="48589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0" smtClean="0">
                <a:latin typeface="Trebuchet MS" panose="020B0603020202020204" pitchFamily="34" charset="0"/>
              </a:rPr>
              <a:t>1950 – </a:t>
            </a:r>
            <a:r>
              <a:rPr lang="cs-CZ" sz="1400" b="0" err="1" smtClean="0">
                <a:latin typeface="Trebuchet MS" panose="020B0603020202020204" pitchFamily="34" charset="0"/>
              </a:rPr>
              <a:t>Lewis</a:t>
            </a:r>
            <a:r>
              <a:rPr lang="cs-CZ" sz="1400" b="0" smtClean="0">
                <a:latin typeface="Trebuchet MS" panose="020B0603020202020204" pitchFamily="34" charset="0"/>
              </a:rPr>
              <a:t> F. </a:t>
            </a:r>
            <a:r>
              <a:rPr lang="cs-CZ" sz="1400" b="0" err="1" smtClean="0">
                <a:latin typeface="Trebuchet MS" panose="020B0603020202020204" pitchFamily="34" charset="0"/>
              </a:rPr>
              <a:t>Richardson</a:t>
            </a:r>
            <a:r>
              <a:rPr lang="cs-CZ" sz="1400" b="0" smtClean="0">
                <a:latin typeface="Trebuchet MS" panose="020B0603020202020204" pitchFamily="34" charset="0"/>
              </a:rPr>
              <a:t> studuje korelaci mezi tendencí států začít válku a délkou jejich společné hranice.</a:t>
            </a:r>
          </a:p>
          <a:p>
            <a:pPr>
              <a:spcAft>
                <a:spcPts val="300"/>
              </a:spcAft>
            </a:pPr>
            <a:r>
              <a:rPr lang="cs-CZ" sz="1400" b="0" smtClean="0">
                <a:latin typeface="Trebuchet MS" panose="020B0603020202020204" pitchFamily="34" charset="0"/>
              </a:rPr>
              <a:t>Zjišťuje, že délky hranic, které uvádějí různé zdroje, se výrazně liší</a:t>
            </a:r>
            <a:r>
              <a:rPr lang="en-GB" sz="1400" b="0" smtClean="0">
                <a:latin typeface="Trebuchet MS" panose="020B0603020202020204" pitchFamily="34" charset="0"/>
              </a:rPr>
              <a:t>. </a:t>
            </a:r>
            <a:r>
              <a:rPr lang="en-GB" sz="1400" b="0" err="1" smtClean="0">
                <a:latin typeface="Trebuchet MS" panose="020B0603020202020204" pitchFamily="34" charset="0"/>
              </a:rPr>
              <a:t>Dnes</a:t>
            </a:r>
            <a:r>
              <a:rPr lang="en-GB" sz="1400" b="0" smtClean="0">
                <a:latin typeface="Trebuchet MS" panose="020B0603020202020204" pitchFamily="34" charset="0"/>
              </a:rPr>
              <a:t> pro </a:t>
            </a:r>
            <a:r>
              <a:rPr lang="en-GB" sz="1400" b="0" err="1" smtClean="0">
                <a:latin typeface="Trebuchet MS" panose="020B0603020202020204" pitchFamily="34" charset="0"/>
              </a:rPr>
              <a:t>Velkou</a:t>
            </a:r>
            <a:r>
              <a:rPr lang="en-GB" sz="1400" b="0" smtClean="0">
                <a:latin typeface="Trebuchet MS" panose="020B0603020202020204" pitchFamily="34" charset="0"/>
              </a:rPr>
              <a:t> Brit</a:t>
            </a:r>
            <a:r>
              <a:rPr lang="cs-CZ" sz="1400" b="0" err="1" smtClean="0">
                <a:latin typeface="Trebuchet MS" panose="020B0603020202020204" pitchFamily="34" charset="0"/>
              </a:rPr>
              <a:t>ánii</a:t>
            </a:r>
            <a:r>
              <a:rPr lang="cs-CZ" sz="1400" b="0" smtClean="0">
                <a:latin typeface="Trebuchet MS" panose="020B0603020202020204" pitchFamily="34" charset="0"/>
              </a:rPr>
              <a:t> najdeme: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b="0" err="1" smtClean="0">
                <a:latin typeface="Trebuchet MS" panose="020B0603020202020204" pitchFamily="34" charset="0"/>
              </a:rPr>
              <a:t>Ordance</a:t>
            </a:r>
            <a:r>
              <a:rPr lang="cs-CZ" sz="1400" b="0" smtClean="0">
                <a:latin typeface="Trebuchet MS" panose="020B0603020202020204" pitchFamily="34" charset="0"/>
              </a:rPr>
              <a:t> </a:t>
            </a:r>
            <a:r>
              <a:rPr lang="cs-CZ" sz="1400" b="0" err="1" smtClean="0">
                <a:latin typeface="Trebuchet MS" panose="020B0603020202020204" pitchFamily="34" charset="0"/>
              </a:rPr>
              <a:t>Survey</a:t>
            </a:r>
            <a:r>
              <a:rPr lang="cs-CZ" sz="1400" b="0" smtClean="0">
                <a:latin typeface="Trebuchet MS" panose="020B0603020202020204" pitchFamily="34" charset="0"/>
              </a:rPr>
              <a:t>: 17 820 km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b="0" err="1" smtClean="0">
                <a:latin typeface="Trebuchet MS" panose="020B0603020202020204" pitchFamily="34" charset="0"/>
              </a:rPr>
              <a:t>Coastal</a:t>
            </a:r>
            <a:r>
              <a:rPr lang="cs-CZ" sz="1400" b="0" smtClean="0">
                <a:latin typeface="Trebuchet MS" panose="020B0603020202020204" pitchFamily="34" charset="0"/>
              </a:rPr>
              <a:t> </a:t>
            </a:r>
            <a:r>
              <a:rPr lang="cs-CZ" sz="1400" b="0" err="1" smtClean="0">
                <a:latin typeface="Trebuchet MS" panose="020B0603020202020204" pitchFamily="34" charset="0"/>
              </a:rPr>
              <a:t>Guide</a:t>
            </a:r>
            <a:r>
              <a:rPr lang="cs-CZ" sz="1400" b="0" smtClean="0">
                <a:latin typeface="Trebuchet MS" panose="020B0603020202020204" pitchFamily="34" charset="0"/>
              </a:rPr>
              <a:t> </a:t>
            </a:r>
            <a:r>
              <a:rPr lang="cs-CZ" sz="1400" b="0" err="1" smtClean="0">
                <a:latin typeface="Trebuchet MS" panose="020B0603020202020204" pitchFamily="34" charset="0"/>
              </a:rPr>
              <a:t>Europe</a:t>
            </a:r>
            <a:r>
              <a:rPr lang="cs-CZ" sz="1400" b="0" smtClean="0">
                <a:latin typeface="Trebuchet MS" panose="020B0603020202020204" pitchFamily="34" charset="0"/>
              </a:rPr>
              <a:t>: 18 838 km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b="0" smtClean="0">
                <a:latin typeface="Trebuchet MS" panose="020B0603020202020204" pitchFamily="34" charset="0"/>
              </a:rPr>
              <a:t>CIA </a:t>
            </a:r>
            <a:r>
              <a:rPr lang="cs-CZ" sz="1400" b="0" err="1" smtClean="0">
                <a:latin typeface="Trebuchet MS" panose="020B0603020202020204" pitchFamily="34" charset="0"/>
              </a:rPr>
              <a:t>World</a:t>
            </a:r>
            <a:r>
              <a:rPr lang="cs-CZ" sz="1400" b="0" smtClean="0">
                <a:latin typeface="Trebuchet MS" panose="020B0603020202020204" pitchFamily="34" charset="0"/>
              </a:rPr>
              <a:t> </a:t>
            </a:r>
            <a:r>
              <a:rPr lang="cs-CZ" sz="1400" b="0" err="1" smtClean="0">
                <a:latin typeface="Trebuchet MS" panose="020B0603020202020204" pitchFamily="34" charset="0"/>
              </a:rPr>
              <a:t>Factbook</a:t>
            </a:r>
            <a:r>
              <a:rPr lang="cs-CZ" sz="1400" b="0" smtClean="0">
                <a:latin typeface="Trebuchet MS" panose="020B0603020202020204" pitchFamily="34" charset="0"/>
              </a:rPr>
              <a:t>: 12 429 km (zahrnuje i Severní Skotsko)</a:t>
            </a:r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/>
          <p:cNvGrpSpPr/>
          <p:nvPr/>
        </p:nvGrpSpPr>
        <p:grpSpPr>
          <a:xfrm>
            <a:off x="864502" y="4051189"/>
            <a:ext cx="8066555" cy="2379915"/>
            <a:chOff x="864502" y="4051189"/>
            <a:chExt cx="8066555" cy="2379915"/>
          </a:xfrm>
        </p:grpSpPr>
        <p:pic>
          <p:nvPicPr>
            <p:cNvPr id="4104" name="Picture 8" descr="D:\Pavel\Desktop\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70" y="4164358"/>
              <a:ext cx="3334216" cy="200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4655654" y="5433932"/>
              <a:ext cx="427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0" smtClean="0">
                  <a:latin typeface="Trebuchet MS" pitchFamily="34" charset="0"/>
                </a:rPr>
                <a:t>sklon přímky</a:t>
              </a:r>
              <a:r>
                <a:rPr lang="en-GB" sz="1600" b="0">
                  <a:latin typeface="Trebuchet MS" pitchFamily="34" charset="0"/>
                </a:rPr>
                <a:t>:</a:t>
              </a:r>
              <a:r>
                <a:rPr lang="cs-CZ" sz="1600" b="0" smtClean="0">
                  <a:latin typeface="Trebuchet MS" pitchFamily="34" charset="0"/>
                </a:rPr>
                <a:t> </a:t>
              </a:r>
              <a:r>
                <a:rPr lang="cs-CZ" sz="1600" b="0" smtClean="0">
                  <a:solidFill>
                    <a:srgbClr val="C00000"/>
                  </a:solidFill>
                  <a:latin typeface="Trebuchet MS" pitchFamily="34" charset="0"/>
                </a:rPr>
                <a:t>fraktální dimenze </a:t>
              </a:r>
              <a:r>
                <a:rPr lang="en-GB" sz="1600" b="0" i="1" smtClean="0">
                  <a:solidFill>
                    <a:srgbClr val="C00000"/>
                  </a:solidFill>
                  <a:latin typeface="Trebuchet MS" pitchFamily="34" charset="0"/>
                </a:rPr>
                <a:t>d</a:t>
              </a:r>
              <a:r>
                <a:rPr lang="en-GB" sz="1600" b="0" smtClean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en-GB" sz="1600" b="0" smtClean="0">
                  <a:latin typeface="Trebuchet MS" pitchFamily="34" charset="0"/>
                </a:rPr>
                <a:t>≈</a:t>
              </a:r>
              <a:r>
                <a:rPr lang="cs-CZ" sz="1600" b="0" smtClean="0">
                  <a:latin typeface="Trebuchet MS" pitchFamily="34" charset="0"/>
                </a:rPr>
                <a:t> 1,2</a:t>
              </a:r>
              <a:r>
                <a:rPr lang="en-GB" sz="1600" b="0" smtClean="0">
                  <a:latin typeface="Trebuchet MS" pitchFamily="34" charset="0"/>
                </a:rPr>
                <a:t>5</a:t>
              </a:r>
              <a:endParaRPr lang="en-GB" sz="1600" b="0">
                <a:latin typeface="Trebuchet MS" pitchFamily="34" charset="0"/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864502" y="4051189"/>
              <a:ext cx="3691522" cy="2379915"/>
              <a:chOff x="1959285" y="4123036"/>
              <a:chExt cx="3691522" cy="237991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 flipH="1">
                <a:off x="2579968" y="4650110"/>
                <a:ext cx="2441704" cy="134654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ovéPole 9"/>
              <p:cNvSpPr txBox="1"/>
              <p:nvPr/>
            </p:nvSpPr>
            <p:spPr>
              <a:xfrm>
                <a:off x="1959285" y="4123036"/>
                <a:ext cx="6206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0" smtClean="0">
                    <a:solidFill>
                      <a:srgbClr val="FF0000"/>
                    </a:solidFill>
                    <a:latin typeface="Trebuchet MS" pitchFamily="34" charset="0"/>
                  </a:rPr>
                  <a:t>log </a:t>
                </a:r>
                <a:r>
                  <a:rPr lang="en-GB" sz="1500" b="0" i="1" smtClean="0">
                    <a:solidFill>
                      <a:srgbClr val="FF0000"/>
                    </a:solidFill>
                    <a:latin typeface="Trebuchet MS" pitchFamily="34" charset="0"/>
                  </a:rPr>
                  <a:t>N</a:t>
                </a:r>
                <a:endParaRPr lang="en-GB" sz="1500" b="0" i="1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768834" y="6179786"/>
                <a:ext cx="8819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0" smtClean="0">
                    <a:solidFill>
                      <a:srgbClr val="FF0000"/>
                    </a:solidFill>
                    <a:latin typeface="Trebuchet MS" pitchFamily="34" charset="0"/>
                  </a:rPr>
                  <a:t>log</a:t>
                </a:r>
                <a:r>
                  <a:rPr lang="en-GB" sz="1500" b="0" baseline="-25000">
                    <a:solidFill>
                      <a:srgbClr val="FF0000"/>
                    </a:solidFill>
                    <a:latin typeface="Trebuchet MS" pitchFamily="34" charset="0"/>
                  </a:rPr>
                  <a:t> </a:t>
                </a:r>
                <a:r>
                  <a:rPr lang="en-GB" sz="1500" b="0" smtClean="0">
                    <a:solidFill>
                      <a:srgbClr val="FF0000"/>
                    </a:solidFill>
                    <a:latin typeface="Trebuchet MS" pitchFamily="34" charset="0"/>
                  </a:rPr>
                  <a:t>(1/</a:t>
                </a:r>
                <a:r>
                  <a:rPr lang="en-GB" sz="1500" b="0" i="1" smtClean="0">
                    <a:solidFill>
                      <a:srgbClr val="FF0000"/>
                    </a:solidFill>
                    <a:latin typeface="Trebuchet MS" pitchFamily="34" charset="0"/>
                  </a:rPr>
                  <a:t>l)</a:t>
                </a:r>
                <a:endParaRPr lang="en-GB" sz="1500" b="0" i="1">
                  <a:solidFill>
                    <a:srgbClr val="FF0000"/>
                  </a:solidFill>
                  <a:latin typeface="Trebuchet MS" pitchFamily="34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803" y="4589150"/>
              <a:ext cx="2216324" cy="81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ál 24"/>
            <p:cNvSpPr/>
            <p:nvPr/>
          </p:nvSpPr>
          <p:spPr>
            <a:xfrm>
              <a:off x="6582427" y="4791205"/>
              <a:ext cx="269310" cy="4133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818058" y="1593669"/>
            <a:ext cx="8002414" cy="4331142"/>
            <a:chOff x="818058" y="1593669"/>
            <a:chExt cx="8002414" cy="4331142"/>
          </a:xfrm>
        </p:grpSpPr>
        <p:sp>
          <p:nvSpPr>
            <p:cNvPr id="7" name="Obdélníkový popisek 6"/>
            <p:cNvSpPr/>
            <p:nvPr/>
          </p:nvSpPr>
          <p:spPr>
            <a:xfrm>
              <a:off x="818058" y="1593669"/>
              <a:ext cx="8002414" cy="4331142"/>
            </a:xfrm>
            <a:prstGeom prst="wedgeRectCallout">
              <a:avLst>
                <a:gd name="adj1" fmla="val 180"/>
                <a:gd name="adj2" fmla="val 63026"/>
              </a:avLst>
            </a:prstGeom>
            <a:solidFill>
              <a:srgbClr val="FFFFFF"/>
            </a:solidFill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0"/>
            </a:p>
          </p:txBody>
        </p:sp>
        <p:pic>
          <p:nvPicPr>
            <p:cNvPr id="28" name="Picture 10" descr="http://blog.raptisrarebooks.com/wp-content/uploads/2015/04/Mandelbrot_Benoi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185" y="3184457"/>
              <a:ext cx="1220852" cy="173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616" y="2219971"/>
              <a:ext cx="5402850" cy="366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64" y="1678745"/>
              <a:ext cx="5033960" cy="9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7796195" y="4816674"/>
              <a:ext cx="76771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b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1,25</a:t>
              </a:r>
              <a:endParaRPr lang="cs-CZ" b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68359" y="4089068"/>
              <a:ext cx="76965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b="0" dirty="0" smtClean="0">
                  <a:solidFill>
                    <a:srgbClr val="0000B4"/>
                  </a:solidFill>
                  <a:latin typeface="Trebuchet MS" panose="020B0603020202020204" pitchFamily="34" charset="0"/>
                </a:rPr>
                <a:t>1,15</a:t>
              </a:r>
              <a:endParaRPr lang="cs-CZ" b="0" dirty="0">
                <a:solidFill>
                  <a:srgbClr val="0000B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1" name="Obdélník 30"/>
          <p:cNvSpPr/>
          <p:nvPr/>
        </p:nvSpPr>
        <p:spPr>
          <a:xfrm>
            <a:off x="3428996" y="6411274"/>
            <a:ext cx="5456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300" b="0" dirty="0" smtClean="0">
                <a:latin typeface="Trebuchet MS" pitchFamily="34" charset="0"/>
              </a:rPr>
              <a:t>B</a:t>
            </a:r>
            <a:r>
              <a:rPr lang="cs-CZ" sz="1300" b="0" dirty="0" err="1">
                <a:latin typeface="Trebuchet MS" pitchFamily="34" charset="0"/>
              </a:rPr>
              <a:t>enoît</a:t>
            </a:r>
            <a:r>
              <a:rPr lang="cs-CZ" sz="1300" b="0" dirty="0">
                <a:latin typeface="Trebuchet MS" pitchFamily="34" charset="0"/>
              </a:rPr>
              <a:t> </a:t>
            </a:r>
            <a:r>
              <a:rPr lang="cs-CZ" sz="1300" b="0" dirty="0" smtClean="0">
                <a:latin typeface="Trebuchet MS" pitchFamily="34" charset="0"/>
              </a:rPr>
              <a:t>Mandelbrot</a:t>
            </a:r>
            <a:r>
              <a:rPr lang="en-GB" sz="1300" b="0" dirty="0" smtClean="0">
                <a:latin typeface="Trebuchet MS" pitchFamily="34" charset="0"/>
              </a:rPr>
              <a:t> (</a:t>
            </a:r>
            <a:r>
              <a:rPr lang="cs-CZ" sz="1300" b="0" dirty="0" smtClean="0">
                <a:latin typeface="Trebuchet MS" pitchFamily="34" charset="0"/>
              </a:rPr>
              <a:t>1967</a:t>
            </a:r>
            <a:r>
              <a:rPr lang="en-GB" sz="1300" b="0" dirty="0" smtClean="0">
                <a:latin typeface="Trebuchet MS" pitchFamily="34" charset="0"/>
              </a:rPr>
              <a:t>)</a:t>
            </a:r>
            <a:r>
              <a:rPr lang="cs-CZ" sz="1300" b="0" dirty="0" smtClean="0">
                <a:latin typeface="Trebuchet MS" pitchFamily="34" charset="0"/>
              </a:rPr>
              <a:t>,  </a:t>
            </a:r>
            <a:r>
              <a:rPr lang="cs-CZ" sz="1300" b="0" i="1" dirty="0" err="1" smtClean="0">
                <a:latin typeface="Trebuchet MS" pitchFamily="34" charset="0"/>
              </a:rPr>
              <a:t>How</a:t>
            </a:r>
            <a:r>
              <a:rPr lang="cs-CZ" sz="1300" b="0" i="1" dirty="0" smtClean="0">
                <a:latin typeface="Trebuchet MS" pitchFamily="34" charset="0"/>
              </a:rPr>
              <a:t> long </a:t>
            </a:r>
            <a:r>
              <a:rPr lang="cs-CZ" sz="1300" b="0" i="1" dirty="0" err="1" smtClean="0">
                <a:latin typeface="Trebuchet MS" pitchFamily="34" charset="0"/>
              </a:rPr>
              <a:t>is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the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coast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of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Britain</a:t>
            </a:r>
            <a:r>
              <a:rPr lang="en-GB" sz="1300" b="0" i="1" dirty="0" smtClean="0">
                <a:latin typeface="Trebuchet MS" pitchFamily="34" charset="0"/>
              </a:rPr>
              <a:t>?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Statistical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self-similarity</a:t>
            </a:r>
            <a:r>
              <a:rPr lang="cs-CZ" sz="1300" b="0" i="1" dirty="0" smtClean="0">
                <a:latin typeface="Trebuchet MS" pitchFamily="34" charset="0"/>
              </a:rPr>
              <a:t> and </a:t>
            </a:r>
            <a:r>
              <a:rPr lang="cs-CZ" sz="1300" b="0" i="1" dirty="0" err="1" smtClean="0">
                <a:latin typeface="Trebuchet MS" pitchFamily="34" charset="0"/>
              </a:rPr>
              <a:t>fractional</a:t>
            </a:r>
            <a:r>
              <a:rPr lang="cs-CZ" sz="1300" b="0" i="1" dirty="0" smtClean="0">
                <a:latin typeface="Trebuchet MS" pitchFamily="34" charset="0"/>
              </a:rPr>
              <a:t> </a:t>
            </a:r>
            <a:r>
              <a:rPr lang="cs-CZ" sz="1300" b="0" i="1" dirty="0" err="1" smtClean="0">
                <a:latin typeface="Trebuchet MS" pitchFamily="34" charset="0"/>
              </a:rPr>
              <a:t>dimension</a:t>
            </a:r>
            <a:r>
              <a:rPr lang="en-GB" sz="1300" b="0" dirty="0" smtClean="0">
                <a:latin typeface="Trebuchet MS" pitchFamily="34" charset="0"/>
              </a:rPr>
              <a:t> </a:t>
            </a:r>
            <a:r>
              <a:rPr lang="cs-CZ" sz="1300" b="0" dirty="0" smtClean="0">
                <a:latin typeface="Trebuchet MS" pitchFamily="34" charset="0"/>
              </a:rPr>
              <a:t>(Science</a:t>
            </a:r>
            <a:r>
              <a:rPr lang="en-GB" sz="1300" b="0" dirty="0" smtClean="0">
                <a:latin typeface="Trebuchet MS" pitchFamily="34" charset="0"/>
              </a:rPr>
              <a:t> </a:t>
            </a:r>
            <a:r>
              <a:rPr lang="cs-CZ" sz="1300" dirty="0" smtClean="0">
                <a:latin typeface="Trebuchet MS" pitchFamily="34" charset="0"/>
              </a:rPr>
              <a:t>156</a:t>
            </a:r>
            <a:r>
              <a:rPr lang="cs-CZ" sz="1300" b="0" dirty="0" smtClean="0">
                <a:latin typeface="Trebuchet MS" pitchFamily="34" charset="0"/>
              </a:rPr>
              <a:t>,</a:t>
            </a:r>
            <a:r>
              <a:rPr lang="en-GB" sz="1300" b="0" dirty="0" smtClean="0">
                <a:latin typeface="Trebuchet MS" pitchFamily="34" charset="0"/>
              </a:rPr>
              <a:t> </a:t>
            </a:r>
            <a:r>
              <a:rPr lang="cs-CZ" sz="1300" b="0" dirty="0" smtClean="0">
                <a:latin typeface="Trebuchet MS" pitchFamily="34" charset="0"/>
              </a:rPr>
              <a:t>636)</a:t>
            </a:r>
            <a:endParaRPr lang="cs-CZ" sz="1300" b="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933" y="332656"/>
            <a:ext cx="6888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Fraktální dimenze</a:t>
            </a:r>
            <a:r>
              <a:rPr lang="cs-CZ" sz="3200" dirty="0" smtClean="0">
                <a:solidFill>
                  <a:srgbClr val="0000B4"/>
                </a:solidFill>
                <a:latin typeface="Trebuchet MS" pitchFamily="34" charset="0"/>
              </a:rPr>
              <a:t> - příklady</a:t>
            </a:r>
            <a:endParaRPr lang="cs-CZ" sz="3200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https://upload.wikimedia.org/wikipedia/commons/a/a2/Uk_topo_en.jpg"/>
          <p:cNvSpPr>
            <a:spLocks noChangeAspect="1" noChangeArrowheads="1"/>
          </p:cNvSpPr>
          <p:nvPr/>
        </p:nvSpPr>
        <p:spPr bwMode="auto">
          <a:xfrm>
            <a:off x="155575" y="-2871788"/>
            <a:ext cx="38766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0"/>
          </a:p>
        </p:txBody>
      </p:sp>
      <p:grpSp>
        <p:nvGrpSpPr>
          <p:cNvPr id="23" name="Skupina 22"/>
          <p:cNvGrpSpPr/>
          <p:nvPr/>
        </p:nvGrpSpPr>
        <p:grpSpPr>
          <a:xfrm>
            <a:off x="739999" y="983056"/>
            <a:ext cx="1755464" cy="2712990"/>
            <a:chOff x="4032250" y="1645379"/>
            <a:chExt cx="1755464" cy="2712990"/>
          </a:xfrm>
        </p:grpSpPr>
        <p:pic>
          <p:nvPicPr>
            <p:cNvPr id="19460" name="Picture 4" descr="https://upload.wikimedia.org/wikipedia/commons/a/a2/Uk_topo_e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1645379"/>
              <a:ext cx="1755464" cy="271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4082554" y="1733266"/>
              <a:ext cx="1658983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cs-CZ" b="0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Velká Británie</a:t>
              </a:r>
              <a:endParaRPr lang="en-GB" b="0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525343" y="3955098"/>
              <a:ext cx="76511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0" dirty="0" smtClean="0">
                  <a:latin typeface="Trebuchet MS" pitchFamily="34" charset="0"/>
                </a:rPr>
                <a:t>1,25</a:t>
              </a:r>
              <a:endParaRPr lang="en-GB" b="0" dirty="0">
                <a:latin typeface="Trebuchet MS" pitchFamily="34" charset="0"/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972372" y="1070943"/>
            <a:ext cx="2842538" cy="2587438"/>
            <a:chOff x="5931279" y="2996016"/>
            <a:chExt cx="2842538" cy="2587438"/>
          </a:xfrm>
        </p:grpSpPr>
        <p:pic>
          <p:nvPicPr>
            <p:cNvPr id="19464" name="Picture 8" descr="Blumenkohl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279" y="2996016"/>
              <a:ext cx="2842538" cy="258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6838891" y="3073855"/>
              <a:ext cx="1034851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0" smtClean="0">
                  <a:solidFill>
                    <a:srgbClr val="C00000"/>
                  </a:solidFill>
                  <a:latin typeface="Trebuchet MS" pitchFamily="34" charset="0"/>
                </a:rPr>
                <a:t>květák</a:t>
              </a:r>
              <a:endParaRPr lang="en-GB" b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6171329" y="5163326"/>
              <a:ext cx="2351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0" smtClean="0">
                  <a:latin typeface="Trebuchet MS" pitchFamily="34" charset="0"/>
                </a:rPr>
                <a:t>log</a:t>
              </a:r>
              <a:r>
                <a:rPr lang="en-GB" b="0" smtClean="0">
                  <a:latin typeface="Trebuchet MS" pitchFamily="34" charset="0"/>
                </a:rPr>
                <a:t>(13)/log(3)</a:t>
              </a:r>
              <a:r>
                <a:rPr lang="en-GB" b="0">
                  <a:latin typeface="Trebuchet MS" pitchFamily="34" charset="0"/>
                </a:rPr>
                <a:t> </a:t>
              </a:r>
              <a:r>
                <a:rPr lang="en-GB" b="0" smtClean="0">
                  <a:latin typeface="Trebuchet MS" pitchFamily="34" charset="0"/>
                </a:rPr>
                <a:t>≈ 2,33</a:t>
              </a:r>
              <a:endParaRPr lang="en-GB" b="0">
                <a:latin typeface="Trebuchet MS" pitchFamily="34" charset="0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435338" y="1156684"/>
            <a:ext cx="1801332" cy="1316868"/>
            <a:chOff x="1587897" y="2325353"/>
            <a:chExt cx="1801332" cy="1316868"/>
          </a:xfrm>
        </p:grpSpPr>
        <p:pic>
          <p:nvPicPr>
            <p:cNvPr id="19" name="Picture 4" descr="http://www.nathankramer.com/garden/plants/ferns/fern_ostric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897" y="2325353"/>
              <a:ext cx="1801332" cy="131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977194" y="2352486"/>
              <a:ext cx="1034851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cs-CZ" b="0" dirty="0" smtClean="0">
                  <a:solidFill>
                    <a:srgbClr val="C00000"/>
                  </a:solidFill>
                  <a:latin typeface="Trebuchet MS" pitchFamily="34" charset="0"/>
                </a:rPr>
                <a:t>kapradí</a:t>
              </a:r>
              <a:endParaRPr lang="en-GB" b="0" dirty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179922" y="3233535"/>
              <a:ext cx="61626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0" dirty="0" smtClean="0">
                  <a:latin typeface="Trebuchet MS" pitchFamily="34" charset="0"/>
                </a:rPr>
                <a:t>1,6</a:t>
              </a:r>
              <a:endParaRPr lang="en-GB" b="0" dirty="0">
                <a:latin typeface="Trebuchet MS" pitchFamily="34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673738" y="4493838"/>
            <a:ext cx="2234423" cy="1944564"/>
            <a:chOff x="673738" y="4493838"/>
            <a:chExt cx="2234423" cy="1944564"/>
          </a:xfrm>
        </p:grpSpPr>
        <p:pic>
          <p:nvPicPr>
            <p:cNvPr id="19466" name="Picture 10" descr="Broccoli DSC0086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38" y="4493838"/>
              <a:ext cx="2234423" cy="194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1218587" y="4772680"/>
              <a:ext cx="1168439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err="1" smtClean="0">
                  <a:solidFill>
                    <a:srgbClr val="C00000"/>
                  </a:solidFill>
                  <a:latin typeface="Trebuchet MS" pitchFamily="34" charset="0"/>
                </a:rPr>
                <a:t>brokolice</a:t>
              </a:r>
              <a:endParaRPr lang="en-GB" b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923148" y="5805851"/>
              <a:ext cx="6818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 smtClean="0">
                  <a:latin typeface="Trebuchet MS" pitchFamily="34" charset="0"/>
                </a:rPr>
                <a:t>2,66</a:t>
              </a:r>
              <a:endParaRPr lang="en-GB" b="0">
                <a:latin typeface="Trebuchet MS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575651" y="2691052"/>
            <a:ext cx="1887935" cy="2526620"/>
            <a:chOff x="6358988" y="1775888"/>
            <a:chExt cx="1887935" cy="2526620"/>
          </a:xfrm>
        </p:grpSpPr>
        <p:pic>
          <p:nvPicPr>
            <p:cNvPr id="19462" name="Picture 6" descr="http://www.mapresources.com/media/catalog/product/n/o/nor-xx-165662_com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988" y="1775888"/>
              <a:ext cx="1887935" cy="252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769752" y="1854444"/>
              <a:ext cx="1090599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0" dirty="0" smtClean="0">
                  <a:solidFill>
                    <a:srgbClr val="C00000"/>
                  </a:solidFill>
                </a:rPr>
                <a:t>Norsko</a:t>
              </a:r>
              <a:endParaRPr lang="en-GB" b="0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04656" y="3717641"/>
              <a:ext cx="78552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0" dirty="0" smtClean="0">
                  <a:latin typeface="Trebuchet MS" pitchFamily="34" charset="0"/>
                </a:rPr>
                <a:t>1,52</a:t>
              </a:r>
              <a:endParaRPr lang="en-GB" b="0" dirty="0">
                <a:latin typeface="Trebuchet MS" pitchFamily="34" charset="0"/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970287" y="3862455"/>
            <a:ext cx="2580979" cy="2279363"/>
            <a:chOff x="3645678" y="3813707"/>
            <a:chExt cx="2580979" cy="2279363"/>
          </a:xfrm>
        </p:grpSpPr>
        <p:pic>
          <p:nvPicPr>
            <p:cNvPr id="19468" name="Picture 12" descr="http://www.wired.com/wp-content/uploads/2014/07/brain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678" y="3980970"/>
              <a:ext cx="2580979" cy="206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4342616" y="3813707"/>
              <a:ext cx="1168439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err="1" smtClean="0">
                  <a:solidFill>
                    <a:srgbClr val="C00000"/>
                  </a:solidFill>
                  <a:latin typeface="Trebuchet MS" pitchFamily="34" charset="0"/>
                </a:rPr>
                <a:t>mozek</a:t>
              </a:r>
              <a:endParaRPr lang="en-GB" b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4571155" y="5723738"/>
              <a:ext cx="6818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 smtClean="0">
                  <a:latin typeface="Trebuchet MS" pitchFamily="34" charset="0"/>
                </a:rPr>
                <a:t>2,79</a:t>
              </a:r>
              <a:endParaRPr lang="en-GB" b="0">
                <a:latin typeface="Trebuchet MS" pitchFamily="34" charset="0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409589" y="3749162"/>
            <a:ext cx="2343730" cy="2587286"/>
            <a:chOff x="6090619" y="3769696"/>
            <a:chExt cx="2343730" cy="2587286"/>
          </a:xfrm>
        </p:grpSpPr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619" y="4028320"/>
              <a:ext cx="2343730" cy="2216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6654951" y="3769696"/>
              <a:ext cx="1168439" cy="36933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err="1" smtClean="0">
                  <a:solidFill>
                    <a:srgbClr val="C00000"/>
                  </a:solidFill>
                  <a:latin typeface="Trebuchet MS" pitchFamily="34" charset="0"/>
                </a:rPr>
                <a:t>pl</a:t>
              </a:r>
              <a:r>
                <a:rPr lang="cs-CZ" b="0" err="1" smtClean="0">
                  <a:solidFill>
                    <a:srgbClr val="C00000"/>
                  </a:solidFill>
                  <a:latin typeface="Trebuchet MS" pitchFamily="34" charset="0"/>
                </a:rPr>
                <a:t>íce</a:t>
              </a:r>
              <a:endParaRPr lang="en-GB" b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930145" y="5987650"/>
              <a:ext cx="6818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0" smtClean="0">
                  <a:latin typeface="Trebuchet MS" pitchFamily="34" charset="0"/>
                </a:rPr>
                <a:t>2</a:t>
              </a:r>
              <a:r>
                <a:rPr lang="cs-CZ" b="0" smtClean="0">
                  <a:latin typeface="Trebuchet MS" pitchFamily="34" charset="0"/>
                </a:rPr>
                <a:t>,98</a:t>
              </a:r>
              <a:endParaRPr lang="en-GB" b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www.mathworks.com/matlabcentral/mlc-downloads/downloads/submissions/15958/versions/1/screen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62" y="4378047"/>
            <a:ext cx="2637073" cy="19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5668" y="332655"/>
            <a:ext cx="6888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Um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ělé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(syntetické) fraktály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://www.miqel.com/images_1/fractal_math_patterns/simple-fractal/koch-curve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6" y="1127860"/>
            <a:ext cx="4770208" cy="13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41646" y="905060"/>
            <a:ext cx="221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smtClean="0">
                <a:solidFill>
                  <a:srgbClr val="0000B4"/>
                </a:solidFill>
                <a:latin typeface="Trebuchet MS" panose="020B0603020202020204" pitchFamily="34" charset="0"/>
              </a:rPr>
              <a:t>Kochova křivka:</a:t>
            </a:r>
            <a:endParaRPr lang="cs-CZ" sz="2000" b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39999" y="1233443"/>
            <a:ext cx="231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0" dirty="0" smtClean="0">
                <a:latin typeface="Trebuchet MS" panose="020B0603020202020204" pitchFamily="34" charset="0"/>
              </a:rPr>
              <a:t>(</a:t>
            </a:r>
            <a:r>
              <a:rPr lang="cs-CZ" sz="1600" b="0" dirty="0" err="1" smtClean="0">
                <a:latin typeface="Trebuchet MS" panose="020B0603020202020204" pitchFamily="34" charset="0"/>
              </a:rPr>
              <a:t>Helge</a:t>
            </a:r>
            <a:r>
              <a:rPr lang="cs-CZ" sz="1600" b="0" dirty="0" smtClean="0">
                <a:latin typeface="Trebuchet MS" panose="020B0603020202020204" pitchFamily="34" charset="0"/>
              </a:rPr>
              <a:t> </a:t>
            </a:r>
            <a:r>
              <a:rPr lang="cs-CZ" sz="1600" b="0" dirty="0">
                <a:latin typeface="Trebuchet MS" panose="020B0603020202020204" pitchFamily="34" charset="0"/>
              </a:rPr>
              <a:t>von </a:t>
            </a:r>
            <a:r>
              <a:rPr lang="cs-CZ" sz="1600" b="0" dirty="0" smtClean="0">
                <a:latin typeface="Trebuchet MS" panose="020B0603020202020204" pitchFamily="34" charset="0"/>
              </a:rPr>
              <a:t>Koch, 1904)</a:t>
            </a:r>
            <a:endParaRPr lang="cs-CZ" sz="1600" b="0" dirty="0"/>
          </a:p>
        </p:txBody>
      </p:sp>
      <p:sp>
        <p:nvSpPr>
          <p:cNvPr id="25" name="Obdélník 24"/>
          <p:cNvSpPr/>
          <p:nvPr/>
        </p:nvSpPr>
        <p:spPr>
          <a:xfrm>
            <a:off x="4062816" y="2298500"/>
            <a:ext cx="3747161" cy="19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/>
          </a:p>
        </p:txBody>
      </p:sp>
      <p:sp>
        <p:nvSpPr>
          <p:cNvPr id="17" name="TextovéPole 16"/>
          <p:cNvSpPr txBox="1"/>
          <p:nvPr/>
        </p:nvSpPr>
        <p:spPr>
          <a:xfrm>
            <a:off x="8229599" y="1236667"/>
            <a:ext cx="97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0" smtClean="0">
                <a:latin typeface="Trebuchet MS" panose="020B0603020202020204" pitchFamily="34" charset="0"/>
              </a:rPr>
              <a:t>...</a:t>
            </a:r>
            <a:endParaRPr lang="cs-CZ" sz="4000" b="0">
              <a:latin typeface="Trebuchet MS" panose="020B0603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39999" y="1703540"/>
            <a:ext cx="2418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smtClean="0">
                <a:latin typeface="Trebuchet MS" panose="020B0603020202020204" pitchFamily="34" charset="0"/>
              </a:rPr>
              <a:t>- fraktální dimenze </a:t>
            </a:r>
            <a:endParaRPr lang="cs-CZ" sz="1600" b="0"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7" y="1966900"/>
            <a:ext cx="151257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739998" y="2622429"/>
            <a:ext cx="334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Sierpi</a:t>
            </a:r>
            <a:r>
              <a:rPr lang="cs-CZ" sz="2000" b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ńského</a:t>
            </a:r>
            <a:r>
              <a:rPr lang="cs-CZ" sz="2000" b="0" smtClean="0">
                <a:solidFill>
                  <a:srgbClr val="0000B4"/>
                </a:solidFill>
                <a:latin typeface="Trebuchet MS" panose="020B0603020202020204" pitchFamily="34" charset="0"/>
              </a:rPr>
              <a:t> trojúhelník:</a:t>
            </a:r>
            <a:endParaRPr lang="cs-CZ" sz="2000" b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739999" y="2972435"/>
            <a:ext cx="2555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>
                <a:latin typeface="Trebuchet MS" panose="020B0603020202020204" pitchFamily="34" charset="0"/>
              </a:rPr>
              <a:t>(</a:t>
            </a:r>
            <a:r>
              <a:rPr lang="cs-CZ" sz="1600" b="0" err="1" smtClean="0">
                <a:latin typeface="Trebuchet MS" panose="020B0603020202020204" pitchFamily="34" charset="0"/>
              </a:rPr>
              <a:t>Wacław</a:t>
            </a:r>
            <a:r>
              <a:rPr lang="cs-CZ" sz="1600" b="0" smtClean="0">
                <a:latin typeface="Trebuchet MS" panose="020B0603020202020204" pitchFamily="34" charset="0"/>
              </a:rPr>
              <a:t> </a:t>
            </a:r>
            <a:r>
              <a:rPr lang="cs-CZ" sz="1600" b="0" err="1" smtClean="0">
                <a:latin typeface="Trebuchet MS" panose="020B0603020202020204" pitchFamily="34" charset="0"/>
              </a:rPr>
              <a:t>Sierpińsky</a:t>
            </a:r>
            <a:r>
              <a:rPr lang="en-GB" sz="1600" b="0" smtClean="0">
                <a:latin typeface="Trebuchet MS" panose="020B0603020202020204" pitchFamily="34" charset="0"/>
              </a:rPr>
              <a:t>, 1915)</a:t>
            </a:r>
            <a:endParaRPr lang="cs-CZ" sz="1600" b="0"/>
          </a:p>
        </p:txBody>
      </p:sp>
      <p:pic>
        <p:nvPicPr>
          <p:cNvPr id="32" name="Picture 4" descr="The evolution of the Sierpinski tria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77" y="3000041"/>
            <a:ext cx="4805222" cy="7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8270114" y="2831434"/>
            <a:ext cx="97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0" smtClean="0">
                <a:latin typeface="Trebuchet MS" panose="020B0603020202020204" pitchFamily="34" charset="0"/>
              </a:rPr>
              <a:t>...</a:t>
            </a:r>
            <a:endParaRPr lang="cs-CZ" sz="4000" b="0">
              <a:latin typeface="Trebuchet MS" panose="020B06030202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39999" y="4033695"/>
            <a:ext cx="334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Apol</a:t>
            </a:r>
            <a:r>
              <a:rPr lang="cs-CZ" sz="2000" b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óniovy</a:t>
            </a:r>
            <a:r>
              <a:rPr lang="cs-CZ" sz="2000" b="0" smtClean="0">
                <a:solidFill>
                  <a:srgbClr val="0000B4"/>
                </a:solidFill>
                <a:latin typeface="Trebuchet MS" panose="020B0603020202020204" pitchFamily="34" charset="0"/>
              </a:rPr>
              <a:t> kružnice:</a:t>
            </a:r>
            <a:endParaRPr lang="cs-CZ" sz="2000" b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9" y="3401534"/>
            <a:ext cx="152019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https://upload.wikimedia.org/wikipedia/commons/thumb/a/a2/ApollonianGasket-15_32_32_33.svg/220px-ApollonianGasket-15_32_32_33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6" y="4459218"/>
            <a:ext cx="1591806" cy="15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01319" y="5042110"/>
            <a:ext cx="292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smtClean="0">
                <a:latin typeface="Trebuchet MS" panose="020B0603020202020204" pitchFamily="34" charset="0"/>
              </a:rPr>
              <a:t>-fraktální dimenze</a:t>
            </a:r>
          </a:p>
          <a:p>
            <a:r>
              <a:rPr lang="cs-CZ" sz="1600" b="0" smtClean="0">
                <a:latin typeface="Trebuchet MS" panose="020B0603020202020204" pitchFamily="34" charset="0"/>
              </a:rPr>
              <a:t>(závisí na typu kružnice)</a:t>
            </a: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07" y="5076603"/>
            <a:ext cx="1346907" cy="4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9979" y="6090267"/>
            <a:ext cx="28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smtClean="0">
                <a:solidFill>
                  <a:srgbClr val="0000B4"/>
                </a:solidFill>
                <a:latin typeface="Trebuchet MS" panose="020B0603020202020204" pitchFamily="34" charset="0"/>
              </a:rPr>
              <a:t>... a dal</a:t>
            </a:r>
            <a:r>
              <a:rPr lang="cs-CZ" b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ší</a:t>
            </a:r>
            <a:r>
              <a:rPr lang="cs-CZ" b="0" smtClean="0">
                <a:solidFill>
                  <a:srgbClr val="0000B4"/>
                </a:solidFill>
                <a:latin typeface="Trebuchet MS" panose="020B0603020202020204" pitchFamily="34" charset="0"/>
              </a:rPr>
              <a:t> a další</a:t>
            </a:r>
            <a:endParaRPr lang="cs-CZ" b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9998" y="332655"/>
            <a:ext cx="80804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Využití fraktální struktury</a:t>
            </a:r>
            <a:r>
              <a:rPr lang="cs-CZ" sz="3200" dirty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2400" b="0" dirty="0" smtClean="0">
                <a:solidFill>
                  <a:srgbClr val="0000B4"/>
                </a:solidFill>
                <a:latin typeface="Trebuchet MS" pitchFamily="34" charset="0"/>
              </a:rPr>
              <a:t>- počítačová grafika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9998" y="1356844"/>
            <a:ext cx="840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smtClean="0">
                <a:latin typeface="Trebuchet MS" pitchFamily="34" charset="0"/>
              </a:rPr>
              <a:t>- využití v počítačových hrách, ve filmu (</a:t>
            </a:r>
            <a:r>
              <a:rPr lang="cs-CZ" b="0" i="1" smtClean="0">
                <a:latin typeface="Trebuchet MS" pitchFamily="34" charset="0"/>
              </a:rPr>
              <a:t>Star </a:t>
            </a:r>
            <a:r>
              <a:rPr lang="cs-CZ" b="0" i="1" err="1" smtClean="0">
                <a:latin typeface="Trebuchet MS" pitchFamily="34" charset="0"/>
              </a:rPr>
              <a:t>Trek</a:t>
            </a:r>
            <a:r>
              <a:rPr lang="cs-CZ" b="0" i="1" smtClean="0">
                <a:latin typeface="Trebuchet MS" pitchFamily="34" charset="0"/>
              </a:rPr>
              <a:t> II: </a:t>
            </a:r>
            <a:r>
              <a:rPr lang="cs-CZ" b="0" i="1" err="1" smtClean="0">
                <a:latin typeface="Trebuchet MS" pitchFamily="34" charset="0"/>
              </a:rPr>
              <a:t>The</a:t>
            </a:r>
            <a:r>
              <a:rPr lang="cs-CZ" b="0" i="1" smtClean="0">
                <a:latin typeface="Trebuchet MS" pitchFamily="34" charset="0"/>
              </a:rPr>
              <a:t> </a:t>
            </a:r>
            <a:r>
              <a:rPr lang="cs-CZ" b="0" i="1" err="1" smtClean="0">
                <a:latin typeface="Trebuchet MS" pitchFamily="34" charset="0"/>
              </a:rPr>
              <a:t>Wrath</a:t>
            </a:r>
            <a:r>
              <a:rPr lang="cs-CZ" b="0" i="1" smtClean="0">
                <a:latin typeface="Trebuchet MS" pitchFamily="34" charset="0"/>
              </a:rPr>
              <a:t> </a:t>
            </a:r>
            <a:r>
              <a:rPr lang="cs-CZ" b="0" i="1" err="1" smtClean="0">
                <a:latin typeface="Trebuchet MS" pitchFamily="34" charset="0"/>
              </a:rPr>
              <a:t>of</a:t>
            </a:r>
            <a:r>
              <a:rPr lang="cs-CZ" b="0" i="1" smtClean="0">
                <a:latin typeface="Trebuchet MS" pitchFamily="34" charset="0"/>
              </a:rPr>
              <a:t> </a:t>
            </a:r>
            <a:r>
              <a:rPr lang="cs-CZ" b="0" i="1" err="1" smtClean="0">
                <a:latin typeface="Trebuchet MS" pitchFamily="34" charset="0"/>
              </a:rPr>
              <a:t>Khan</a:t>
            </a:r>
            <a:r>
              <a:rPr lang="cs-CZ" b="0" smtClean="0">
                <a:latin typeface="Trebuchet MS" pitchFamily="34" charset="0"/>
              </a:rPr>
              <a:t> - 1982)</a:t>
            </a:r>
            <a:endParaRPr lang="en-GB" b="0" i="1"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7113" y="980644"/>
            <a:ext cx="669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smtClean="0">
                <a:latin typeface="Trebuchet MS" pitchFamily="34" charset="0"/>
              </a:rPr>
              <a:t>- generování náhodné struktury s danou fraktální dimenzí</a:t>
            </a:r>
            <a:endParaRPr lang="en-GB" b="0">
              <a:latin typeface="Trebuchet MS" pitchFamily="34" charset="0"/>
            </a:endParaRPr>
          </a:p>
        </p:txBody>
      </p:sp>
      <p:pic>
        <p:nvPicPr>
          <p:cNvPr id="21506" name="Picture 2" descr="https://upload.wikimedia.org/wikipedia/commons/6/6e/Fractal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12" y="2354259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classes.yale.edu/fractals/Panorama/Nature/MountainsReal/Mountains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8" y="1918640"/>
            <a:ext cx="4087979" cy="26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upload.wikimedia.org/wikipedia/commons/6/66/Wet_Fur_-_C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4" y="1918640"/>
            <a:ext cx="2825310" cy="24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2697" y="332656"/>
            <a:ext cx="773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Soběpodobnost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a škálová invariance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79512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884" y="1700913"/>
            <a:ext cx="2475800" cy="468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2698" y="1026840"/>
            <a:ext cx="3261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 smtClean="0">
                <a:solidFill>
                  <a:srgbClr val="0000B4"/>
                </a:solidFill>
                <a:latin typeface="Trebuchet MS" pitchFamily="34" charset="0"/>
              </a:rPr>
              <a:t>P</a:t>
            </a:r>
            <a:r>
              <a:rPr lang="en-GB" sz="2000" b="0" dirty="0" err="1" smtClean="0">
                <a:solidFill>
                  <a:srgbClr val="0000B4"/>
                </a:solidFill>
                <a:latin typeface="Trebuchet MS" pitchFamily="34" charset="0"/>
              </a:rPr>
              <a:t>rostorov</a:t>
            </a:r>
            <a:r>
              <a:rPr lang="cs-CZ" sz="2000" b="0" dirty="0" smtClean="0">
                <a:solidFill>
                  <a:srgbClr val="0000B4"/>
                </a:solidFill>
                <a:latin typeface="Trebuchet MS" pitchFamily="34" charset="0"/>
              </a:rPr>
              <a:t>á </a:t>
            </a:r>
            <a:r>
              <a:rPr lang="cs-CZ" sz="2000" b="0" dirty="0" err="1" smtClean="0">
                <a:solidFill>
                  <a:srgbClr val="0000B4"/>
                </a:solidFill>
                <a:latin typeface="Trebuchet MS" pitchFamily="34" charset="0"/>
              </a:rPr>
              <a:t>soběpodobnost</a:t>
            </a:r>
            <a:endParaRPr lang="cs-CZ" sz="2000" b="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3868034" y="1026840"/>
            <a:ext cx="4937071" cy="5264312"/>
            <a:chOff x="3868034" y="1026840"/>
            <a:chExt cx="4937071" cy="5264312"/>
          </a:xfrm>
        </p:grpSpPr>
        <p:sp>
          <p:nvSpPr>
            <p:cNvPr id="10" name="TextovéPole 9"/>
            <p:cNvSpPr txBox="1"/>
            <p:nvPr/>
          </p:nvSpPr>
          <p:spPr>
            <a:xfrm>
              <a:off x="4149942" y="1026840"/>
              <a:ext cx="2847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0" dirty="0" smtClean="0">
                  <a:solidFill>
                    <a:srgbClr val="0000B4"/>
                  </a:solidFill>
                  <a:latin typeface="Trebuchet MS" pitchFamily="34" charset="0"/>
                </a:rPr>
                <a:t>Časová </a:t>
              </a:r>
              <a:r>
                <a:rPr lang="cs-CZ" sz="2000" b="0" dirty="0" err="1" smtClean="0">
                  <a:solidFill>
                    <a:srgbClr val="0000B4"/>
                  </a:solidFill>
                  <a:latin typeface="Trebuchet MS" pitchFamily="34" charset="0"/>
                </a:rPr>
                <a:t>soběpodobnost</a:t>
              </a:r>
              <a:endParaRPr lang="cs-CZ" sz="2000" b="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3868034" y="1604004"/>
              <a:ext cx="2308381" cy="4687148"/>
              <a:chOff x="3874428" y="1604004"/>
              <a:chExt cx="2308381" cy="468714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874428" y="1604004"/>
                <a:ext cx="2308381" cy="4687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Obdélník 1"/>
              <p:cNvSpPr/>
              <p:nvPr/>
            </p:nvSpPr>
            <p:spPr bwMode="auto">
              <a:xfrm>
                <a:off x="3894212" y="1886350"/>
                <a:ext cx="311576" cy="1259698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 bwMode="auto">
              <a:xfrm>
                <a:off x="3960479" y="3501008"/>
                <a:ext cx="311576" cy="1259698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 bwMode="auto">
              <a:xfrm>
                <a:off x="4083230" y="5031454"/>
                <a:ext cx="311576" cy="1259698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round/>
                <a:headEnd type="oval" w="sm" len="sm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" name="TextovéPole 2"/>
            <p:cNvSpPr txBox="1"/>
            <p:nvPr/>
          </p:nvSpPr>
          <p:spPr>
            <a:xfrm>
              <a:off x="6260131" y="1924731"/>
              <a:ext cx="2544974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sz="2400" b="0" dirty="0" smtClean="0">
                  <a:solidFill>
                    <a:srgbClr val="CC3300"/>
                  </a:solidFill>
                  <a:latin typeface="Trebuchet MS" pitchFamily="34" charset="0"/>
                </a:rPr>
                <a:t>Časová řada </a:t>
              </a:r>
              <a:r>
                <a:rPr lang="cs-CZ" sz="2400" b="0" i="1" dirty="0" smtClean="0">
                  <a:solidFill>
                    <a:srgbClr val="CC3300"/>
                  </a:solidFill>
                  <a:latin typeface="Trebuchet MS" pitchFamily="34" charset="0"/>
                </a:rPr>
                <a:t>X</a:t>
              </a:r>
              <a:r>
                <a:rPr lang="cs-CZ" sz="2400" b="0" dirty="0" smtClean="0">
                  <a:solidFill>
                    <a:srgbClr val="CC3300"/>
                  </a:solidFill>
                  <a:latin typeface="Trebuchet MS" pitchFamily="34" charset="0"/>
                </a:rPr>
                <a:t>(</a:t>
              </a:r>
              <a:r>
                <a:rPr lang="cs-CZ" sz="2400" b="0" i="1" dirty="0" smtClean="0">
                  <a:solidFill>
                    <a:srgbClr val="CC3300"/>
                  </a:solidFill>
                  <a:latin typeface="Trebuchet MS" pitchFamily="34" charset="0"/>
                </a:rPr>
                <a:t>t</a:t>
              </a:r>
              <a:r>
                <a:rPr lang="cs-CZ" sz="2400" b="0" dirty="0" smtClean="0">
                  <a:solidFill>
                    <a:srgbClr val="CC3300"/>
                  </a:solidFill>
                  <a:latin typeface="Trebuchet MS" pitchFamily="34" charset="0"/>
                </a:rPr>
                <a:t>)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5" y="5844683"/>
            <a:ext cx="2787753" cy="4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Skupina 20"/>
          <p:cNvGrpSpPr/>
          <p:nvPr/>
        </p:nvGrpSpPr>
        <p:grpSpPr>
          <a:xfrm>
            <a:off x="6074681" y="3082091"/>
            <a:ext cx="2974125" cy="2134790"/>
            <a:chOff x="6036317" y="2896665"/>
            <a:chExt cx="2974125" cy="2134790"/>
          </a:xfrm>
        </p:grpSpPr>
        <p:sp>
          <p:nvSpPr>
            <p:cNvPr id="20" name="Obdélník 19"/>
            <p:cNvSpPr/>
            <p:nvPr/>
          </p:nvSpPr>
          <p:spPr bwMode="auto">
            <a:xfrm>
              <a:off x="6036317" y="2896665"/>
              <a:ext cx="2974125" cy="213479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80"/>
              </a:solidFill>
              <a:prstDash val="solid"/>
              <a:round/>
              <a:headEnd type="oval" w="sm" len="sm"/>
              <a:tailEnd type="triangle" w="lg" len="med"/>
            </a:ln>
            <a:effectLst>
              <a:outerShdw blurRad="1143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088299" y="3075596"/>
              <a:ext cx="289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0" dirty="0" smtClean="0">
                  <a:solidFill>
                    <a:srgbClr val="0000B4"/>
                  </a:solidFill>
                  <a:latin typeface="Trebuchet MS" pitchFamily="34" charset="0"/>
                </a:rPr>
                <a:t>Škálově invariantní funkce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655" y="3448404"/>
              <a:ext cx="2130003" cy="45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6290353" y="4063855"/>
              <a:ext cx="236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 smtClean="0">
                  <a:latin typeface="Trebuchet MS" pitchFamily="34" charset="0"/>
                </a:rPr>
                <a:t>- </a:t>
              </a:r>
              <a:r>
                <a:rPr lang="cs-CZ" b="0" dirty="0" smtClean="0">
                  <a:latin typeface="Trebuchet MS" pitchFamily="34" charset="0"/>
                </a:rPr>
                <a:t>splňují </a:t>
              </a:r>
              <a:r>
                <a:rPr lang="en-GB" b="0" dirty="0" err="1" smtClean="0">
                  <a:latin typeface="Trebuchet MS" pitchFamily="34" charset="0"/>
                </a:rPr>
                <a:t>funkce</a:t>
              </a:r>
              <a:r>
                <a:rPr lang="en-GB" b="0" dirty="0" smtClean="0">
                  <a:latin typeface="Trebuchet MS" pitchFamily="34" charset="0"/>
                </a:rPr>
                <a:t> </a:t>
              </a:r>
              <a:r>
                <a:rPr lang="en-GB" b="0" dirty="0" err="1" smtClean="0">
                  <a:latin typeface="Trebuchet MS" pitchFamily="34" charset="0"/>
                </a:rPr>
                <a:t>typu</a:t>
              </a:r>
              <a:endParaRPr lang="cs-CZ" b="0" dirty="0" smtClean="0">
                <a:latin typeface="Trebuchet MS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960" y="4446088"/>
              <a:ext cx="1360208" cy="39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ovéPole 18"/>
          <p:cNvSpPr txBox="1"/>
          <p:nvPr/>
        </p:nvSpPr>
        <p:spPr>
          <a:xfrm>
            <a:off x="2391516" y="3862274"/>
            <a:ext cx="22060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600" b="0" dirty="0" smtClean="0">
                <a:latin typeface="Trebuchet MS" pitchFamily="34" charset="0"/>
              </a:rPr>
              <a:t>část má stejné vlastnosti jako celek</a:t>
            </a:r>
          </a:p>
        </p:txBody>
      </p:sp>
    </p:spTree>
    <p:extLst>
      <p:ext uri="{BB962C8B-B14F-4D97-AF65-F5344CB8AC3E}">
        <p14:creationId xmlns:p14="http://schemas.microsoft.com/office/powerpoint/2010/main" val="2503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59440">
  <a:themeElements>
    <a:clrScheme name="Vlastní 1">
      <a:dk1>
        <a:srgbClr val="000000"/>
      </a:dk1>
      <a:lt1>
        <a:srgbClr val="FFFFF7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80"/>
          </a:solidFill>
          <a:prstDash val="solid"/>
          <a:round/>
          <a:headEnd type="oval" w="sm" len="sm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80"/>
          </a:solidFill>
          <a:prstDash val="solid"/>
          <a:round/>
          <a:headEnd type="oval" w="sm" len="sm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latin typeface="Trebuchet MS" pitchFamily="34" charset="0"/>
          </a:defRPr>
        </a:defPPr>
      </a:lstStyle>
    </a:txDef>
  </a:objectDefaults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01159440</Template>
  <TotalTime>0</TotalTime>
  <Words>1510</Words>
  <Application>Microsoft Office PowerPoint</Application>
  <PresentationFormat>Předvádění na obrazovce (4:3)</PresentationFormat>
  <Paragraphs>333</Paragraphs>
  <Slides>28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Trebuchet MS</vt:lpstr>
      <vt:lpstr>Symbol</vt:lpstr>
      <vt:lpstr>Century Gothic</vt:lpstr>
      <vt:lpstr>Times New Roman</vt:lpstr>
      <vt:lpstr>01159440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2016-12-19T10:20:10Z</dcterms:created>
  <dcterms:modified xsi:type="dcterms:W3CDTF">2016-12-19T10:20:17Z</dcterms:modified>
</cp:coreProperties>
</file>