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2"/>
  </p:notesMasterIdLst>
  <p:sldIdLst>
    <p:sldId id="256" r:id="rId2"/>
    <p:sldId id="493" r:id="rId3"/>
    <p:sldId id="478" r:id="rId4"/>
    <p:sldId id="479" r:id="rId5"/>
    <p:sldId id="482" r:id="rId6"/>
    <p:sldId id="491" r:id="rId7"/>
    <p:sldId id="446" r:id="rId8"/>
    <p:sldId id="447" r:id="rId9"/>
    <p:sldId id="486" r:id="rId10"/>
    <p:sldId id="451" r:id="rId11"/>
    <p:sldId id="492" r:id="rId12"/>
    <p:sldId id="452" r:id="rId13"/>
    <p:sldId id="481" r:id="rId14"/>
    <p:sldId id="454" r:id="rId15"/>
    <p:sldId id="455" r:id="rId16"/>
    <p:sldId id="473" r:id="rId17"/>
    <p:sldId id="429" r:id="rId18"/>
    <p:sldId id="475" r:id="rId19"/>
    <p:sldId id="461" r:id="rId20"/>
    <p:sldId id="483" r:id="rId21"/>
    <p:sldId id="485" r:id="rId22"/>
    <p:sldId id="464" r:id="rId23"/>
    <p:sldId id="467" r:id="rId24"/>
    <p:sldId id="487" r:id="rId25"/>
    <p:sldId id="457" r:id="rId26"/>
    <p:sldId id="476" r:id="rId27"/>
    <p:sldId id="490" r:id="rId28"/>
    <p:sldId id="489" r:id="rId29"/>
    <p:sldId id="480" r:id="rId30"/>
    <p:sldId id="286" r:id="rId31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ook Antiqua" panose="020406020503050303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72" autoAdjust="0"/>
  </p:normalViewPr>
  <p:slideViewPr>
    <p:cSldViewPr snapToGrid="0">
      <p:cViewPr>
        <p:scale>
          <a:sx n="109" d="100"/>
          <a:sy n="109" d="100"/>
        </p:scale>
        <p:origin x="-16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3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15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471815-D95E-484B-A161-A247519ADF6A}" type="slidenum">
              <a:rPr lang="cs-CZ" altLang="cs-CZ" b="0" smtClean="0"/>
              <a:pPr eaLnBrk="1" hangingPunct="1">
                <a:defRPr/>
              </a:pPr>
              <a:t>18</a:t>
            </a:fld>
            <a:endParaRPr lang="cs-CZ" altLang="cs-CZ" b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19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20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31B66-275B-46F3-8522-202EA548FF68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A1A38EC-9D25-4E98-B3EF-5E91ED8EB916}" type="slidenum">
              <a:rPr lang="cs-CZ" altLang="cs-CZ" b="0" smtClean="0"/>
              <a:pPr eaLnBrk="1" hangingPunct="1">
                <a:defRPr/>
              </a:pPr>
              <a:t>22</a:t>
            </a:fld>
            <a:endParaRPr lang="cs-CZ" altLang="cs-CZ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4179B5-8AB5-4E66-A299-BF6612923DFD}" type="slidenum">
              <a:rPr lang="cs-CZ" altLang="cs-CZ" b="0" smtClean="0"/>
              <a:pPr eaLnBrk="1" hangingPunct="1">
                <a:defRPr/>
              </a:pPr>
              <a:t>23</a:t>
            </a:fld>
            <a:endParaRPr lang="cs-CZ" altLang="cs-CZ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0836B9-0E2E-4CA5-A7CF-3620F81E4176}" type="slidenum">
              <a:rPr lang="cs-CZ" altLang="cs-CZ" b="0" smtClean="0"/>
              <a:pPr eaLnBrk="1" hangingPunct="1">
                <a:defRPr/>
              </a:pPr>
              <a:t>24</a:t>
            </a:fld>
            <a:endParaRPr lang="cs-CZ" altLang="cs-CZ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D374E85-C97B-4771-922D-E3E62CB3AEF8}" type="slidenum">
              <a:rPr lang="cs-CZ" altLang="cs-CZ" b="0" smtClean="0"/>
              <a:pPr eaLnBrk="1" hangingPunct="1">
                <a:defRPr/>
              </a:pPr>
              <a:t>25</a:t>
            </a:fld>
            <a:endParaRPr lang="cs-CZ" altLang="cs-CZ" b="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2A80F6D-D83F-47EE-AF87-EEC2E697E3CC}" type="slidenum">
              <a:rPr lang="cs-CZ" altLang="cs-CZ" b="0" smtClean="0"/>
              <a:pPr eaLnBrk="1" hangingPunct="1">
                <a:defRPr/>
              </a:pPr>
              <a:t>26</a:t>
            </a:fld>
            <a:endParaRPr lang="cs-CZ" altLang="cs-CZ" b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4</a:t>
            </a:fld>
            <a:endParaRPr lang="cs-CZ" altLang="cs-CZ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D64A31E-2621-441E-947E-9E97B89B0991}" type="slidenum">
              <a:rPr lang="cs-CZ" altLang="cs-CZ" b="0" smtClean="0"/>
              <a:pPr eaLnBrk="1" hangingPunct="1">
                <a:defRPr/>
              </a:pPr>
              <a:t>27</a:t>
            </a:fld>
            <a:endParaRPr lang="cs-CZ" altLang="cs-CZ" b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2198AA6-FD63-4896-9340-883EC4A703D9}" type="slidenum">
              <a:rPr lang="cs-CZ" altLang="cs-CZ" b="0" smtClean="0"/>
              <a:pPr eaLnBrk="1" hangingPunct="1">
                <a:defRPr/>
              </a:pPr>
              <a:t>28</a:t>
            </a:fld>
            <a:endParaRPr lang="cs-CZ" altLang="cs-CZ" b="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C191DA-94AF-4BD9-ACB8-4F141FBD58D6}" type="slidenum">
              <a:rPr lang="cs-CZ" altLang="cs-CZ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 smtClean="0">
              <a:latin typeface="Arial" charset="0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0836B9-0E2E-4CA5-A7CF-3620F81E4176}" type="slidenum">
              <a:rPr lang="cs-CZ" altLang="cs-CZ" b="0" smtClean="0"/>
              <a:pPr eaLnBrk="1" hangingPunct="1">
                <a:defRPr/>
              </a:pPr>
              <a:t>9</a:t>
            </a:fld>
            <a:endParaRPr lang="cs-CZ" altLang="cs-CZ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45C7E2-8E05-4B65-B52F-AC82D7340F01}" type="slidenum">
              <a:rPr lang="cs-CZ" altLang="cs-CZ" b="0" smtClean="0"/>
              <a:pPr eaLnBrk="1" hangingPunct="1">
                <a:defRPr/>
              </a:pPr>
              <a:t>10</a:t>
            </a:fld>
            <a:endParaRPr lang="cs-CZ" altLang="cs-CZ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45C7E2-8E05-4B65-B52F-AC82D7340F01}" type="slidenum">
              <a:rPr lang="cs-CZ" altLang="cs-CZ" b="0" smtClean="0"/>
              <a:pPr eaLnBrk="1" hangingPunct="1">
                <a:defRPr/>
              </a:pPr>
              <a:t>11</a:t>
            </a:fld>
            <a:endParaRPr lang="cs-CZ" altLang="cs-CZ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75A2D8-AC27-460B-A1DA-517A70CA4808}" type="slidenum">
              <a:rPr lang="cs-CZ" altLang="cs-CZ" b="0" smtClean="0"/>
              <a:pPr eaLnBrk="1" hangingPunct="1">
                <a:defRPr/>
              </a:pPr>
              <a:t>12</a:t>
            </a:fld>
            <a:endParaRPr lang="cs-CZ" altLang="cs-CZ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75A2D8-AC27-460B-A1DA-517A70CA4808}" type="slidenum">
              <a:rPr lang="cs-CZ" altLang="cs-CZ" b="0" smtClean="0"/>
              <a:pPr eaLnBrk="1" hangingPunct="1">
                <a:defRPr/>
              </a:pPr>
              <a:t>13</a:t>
            </a:fld>
            <a:endParaRPr lang="cs-CZ" altLang="cs-CZ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F5E4E86-A58D-4394-8AF8-D3F802311594}" type="slidenum">
              <a:rPr lang="cs-CZ" altLang="cs-CZ" b="0" smtClean="0"/>
              <a:pPr eaLnBrk="1" hangingPunct="1">
                <a:defRPr/>
              </a:pPr>
              <a:t>14</a:t>
            </a:fld>
            <a:endParaRPr lang="cs-CZ" altLang="cs-CZ" b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5.gif"/><Relationship Id="rId4" Type="http://schemas.openxmlformats.org/officeDocument/2006/relationships/image" Target="../media/image19.wmf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wmf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8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gif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wmf"/><Relationship Id="rId3" Type="http://schemas.openxmlformats.org/officeDocument/2006/relationships/image" Target="../media/image46.png"/><Relationship Id="rId7" Type="http://schemas.openxmlformats.org/officeDocument/2006/relationships/image" Target="../media/image53.wmf"/><Relationship Id="rId12" Type="http://schemas.openxmlformats.org/officeDocument/2006/relationships/image" Target="../media/image6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3" Type="http://schemas.openxmlformats.org/officeDocument/2006/relationships/image" Target="../media/image63.wmf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1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wmf"/><Relationship Id="rId15" Type="http://schemas.openxmlformats.org/officeDocument/2006/relationships/image" Target="../media/image80.png"/><Relationship Id="rId10" Type="http://schemas.openxmlformats.org/officeDocument/2006/relationships/image" Target="../media/image69.png"/><Relationship Id="rId19" Type="http://schemas.openxmlformats.org/officeDocument/2006/relationships/image" Target="../media/image76.png"/><Relationship Id="rId4" Type="http://schemas.openxmlformats.org/officeDocument/2006/relationships/image" Target="../media/image64.wmf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79.wmf"/><Relationship Id="rId10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90.wmf"/><Relationship Id="rId5" Type="http://schemas.openxmlformats.org/officeDocument/2006/relationships/image" Target="../media/image21.wmf"/><Relationship Id="rId10" Type="http://schemas.openxmlformats.org/officeDocument/2006/relationships/image" Target="../media/image89.wmf"/><Relationship Id="rId4" Type="http://schemas.openxmlformats.org/officeDocument/2006/relationships/image" Target="../media/image20.png"/><Relationship Id="rId9" Type="http://schemas.openxmlformats.org/officeDocument/2006/relationships/image" Target="../media/image8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91.gif"/><Relationship Id="rId7" Type="http://schemas.openxmlformats.org/officeDocument/2006/relationships/image" Target="../media/image9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98.png"/><Relationship Id="rId4" Type="http://schemas.openxmlformats.org/officeDocument/2006/relationships/image" Target="../media/image92.gif"/><Relationship Id="rId9" Type="http://schemas.openxmlformats.org/officeDocument/2006/relationships/image" Target="../media/image9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11" Type="http://schemas.openxmlformats.org/officeDocument/2006/relationships/image" Target="../media/image103.gif"/><Relationship Id="rId5" Type="http://schemas.openxmlformats.org/officeDocument/2006/relationships/image" Target="../media/image96.wmf"/><Relationship Id="rId10" Type="http://schemas.openxmlformats.org/officeDocument/2006/relationships/image" Target="../media/image102.gif"/><Relationship Id="rId4" Type="http://schemas.openxmlformats.org/officeDocument/2006/relationships/image" Target="../media/image100.png"/><Relationship Id="rId9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jpeg"/><Relationship Id="rId10" Type="http://schemas.openxmlformats.org/officeDocument/2006/relationships/image" Target="../media/image110.wmf"/><Relationship Id="rId4" Type="http://schemas.openxmlformats.org/officeDocument/2006/relationships/image" Target="../media/image106.png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vel.stransky@mff.cuni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4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1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6000" cap="small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Chaos v mikrosvětě</a:t>
            </a:r>
            <a:endParaRPr lang="cs-CZ" sz="6000" cap="small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Proseminář jaderné fyziky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329232" y="6433591"/>
            <a:ext cx="1563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19. listopad </a:t>
            </a:r>
            <a:r>
              <a:rPr lang="en-US" sz="1400" b="0" dirty="0" smtClean="0">
                <a:latin typeface="Trebuchet MS" panose="020B0603020202020204" pitchFamily="34" charset="0"/>
              </a:rPr>
              <a:t>2019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23437" y="4860673"/>
            <a:ext cx="451543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b="0" u="sng" dirty="0">
                <a:latin typeface="Trebuchet MS" pitchFamily="34" charset="0"/>
              </a:rPr>
              <a:t>Pavel </a:t>
            </a:r>
            <a:r>
              <a:rPr lang="en-US" altLang="cs-CZ" b="0" u="sng" dirty="0" err="1">
                <a:latin typeface="Trebuchet MS" pitchFamily="34" charset="0"/>
              </a:rPr>
              <a:t>Str</a:t>
            </a:r>
            <a:r>
              <a:rPr lang="cs-CZ" altLang="cs-CZ" b="0" u="sng" dirty="0" err="1" smtClean="0">
                <a:latin typeface="Trebuchet MS" pitchFamily="34" charset="0"/>
              </a:rPr>
              <a:t>ánský</a:t>
            </a:r>
            <a:endParaRPr lang="cs-CZ" altLang="cs-CZ" b="0" u="sng" dirty="0" smtClean="0">
              <a:latin typeface="Trebuchet MS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latin typeface="Trebuchet MS" pitchFamily="34" charset="0"/>
              </a:rPr>
              <a:t>Ústav částicové a jaderné fyziky MFF UK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u="sng" dirty="0" smtClean="0">
                <a:solidFill>
                  <a:srgbClr val="0000FF"/>
                </a:solidFill>
                <a:latin typeface="Trebuchet MS" pitchFamily="34" charset="0"/>
              </a:rPr>
              <a:t>www.pavelstransky.cz</a:t>
            </a:r>
            <a:endParaRPr lang="cs-CZ" altLang="cs-CZ" sz="1800" b="0" u="sng" dirty="0">
              <a:solidFill>
                <a:srgbClr val="0000FF"/>
              </a:solidFill>
              <a:latin typeface="Trebuchet MS" pitchFamily="34" charset="0"/>
            </a:endParaRPr>
          </a:p>
        </p:txBody>
      </p:sp>
      <p:pic>
        <p:nvPicPr>
          <p:cNvPr id="12" name="Obrázek 11" descr="Výsledek obrázku pro cha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15" y="1398229"/>
            <a:ext cx="5663565" cy="324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73136" y="299584"/>
            <a:ext cx="3775686" cy="667067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řezy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0249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0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1340162" y="1400175"/>
            <a:ext cx="2949262" cy="3136900"/>
            <a:chOff x="1340331" y="1400534"/>
            <a:chExt cx="2949520" cy="3136300"/>
          </a:xfrm>
        </p:grpSpPr>
        <p:cxnSp>
          <p:nvCxnSpPr>
            <p:cNvPr id="10260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1" name="TextovéPole 37"/>
            <p:cNvSpPr txBox="1">
              <a:spLocks noChangeArrowheads="1"/>
            </p:cNvSpPr>
            <p:nvPr/>
          </p:nvSpPr>
          <p:spPr bwMode="auto">
            <a:xfrm>
              <a:off x="1340331" y="3815077"/>
              <a:ext cx="1441938" cy="6462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0" dirty="0" smtClean="0">
                  <a:latin typeface="Trebuchet MS" pitchFamily="34" charset="0"/>
                </a:rPr>
                <a:t>Řez rovinou</a:t>
              </a:r>
              <a:r>
                <a:rPr lang="en-US" altLang="cs-CZ" sz="1800" b="0" dirty="0" smtClean="0">
                  <a:latin typeface="Trebuchet MS" pitchFamily="34" charset="0"/>
                </a:rPr>
                <a:t> </a:t>
              </a:r>
              <a:r>
                <a:rPr lang="en-US" altLang="cs-CZ" sz="1800" b="0" dirty="0">
                  <a:latin typeface="Symbol" pitchFamily="18" charset="2"/>
                </a:rPr>
                <a:t>j</a:t>
              </a:r>
              <a:r>
                <a:rPr lang="en-US" altLang="cs-CZ" sz="1800" b="0" baseline="-25000" dirty="0">
                  <a:latin typeface="Trebuchet MS" pitchFamily="34" charset="0"/>
                </a:rPr>
                <a:t>2</a:t>
              </a:r>
              <a:r>
                <a:rPr lang="en-US" altLang="cs-CZ" sz="1800" b="0" dirty="0">
                  <a:latin typeface="Trebuchet MS" pitchFamily="34" charset="0"/>
                </a:rPr>
                <a:t> = 0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2" name="TextovéPole 20"/>
                <p:cNvSpPr txBox="1">
                  <a:spLocks noChangeArrowheads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300" b="0" dirty="0" smtClean="0">
                      <a:latin typeface="Trebuchet MS" pitchFamily="34" charset="0"/>
                    </a:rPr>
                    <a:t>Do grafu zakreslíme bod pokaždé, když </a:t>
                  </a:r>
                  <a14:m>
                    <m:oMath xmlns:m="http://schemas.openxmlformats.org/officeDocument/2006/math">
                      <m:r>
                        <a:rPr lang="en-US" altLang="cs-CZ" sz="13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cs-CZ" sz="1300" b="0" i="1" baseline="-25000" dirty="0" smtClean="0">
                          <a:latin typeface="Cambria Math"/>
                        </a:rPr>
                        <m:t>2</m:t>
                      </m:r>
                    </m:oMath>
                  </a14:m>
                  <a:r>
                    <a:rPr lang="en-US" altLang="cs-CZ" sz="1300" b="0" dirty="0" smtClean="0">
                      <a:latin typeface="Trebuchet MS" pitchFamily="34" charset="0"/>
                    </a:rPr>
                    <a:t> </a:t>
                  </a:r>
                  <a:r>
                    <a:rPr lang="cs-CZ" altLang="cs-CZ" sz="1300" b="0" dirty="0" smtClean="0">
                      <a:latin typeface="Trebuchet MS" pitchFamily="34" charset="0"/>
                    </a:rPr>
                    <a:t>protne vyznačenou čáru</a:t>
                  </a:r>
                  <a:endParaRPr lang="cs-CZ" altLang="cs-CZ" sz="1300" b="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0262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1212" b="-5172"/>
                  </a:stretch>
                </a:blipFill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8" name="TextovéPole 22"/>
              <p:cNvSpPr txBox="1">
                <a:spLocks noChangeArrowheads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0" dirty="0" smtClean="0">
                    <a:latin typeface="Trebuchet MS" pitchFamily="34" charset="0"/>
                  </a:rPr>
                  <a:t>Všechny trajektorie se stejnou energií</a:t>
                </a:r>
                <a:r>
                  <a:rPr lang="en-US" altLang="cs-CZ" sz="18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dirty="0" smtClean="0">
                        <a:latin typeface="Cambria Math"/>
                      </a:rPr>
                      <m:t>𝐸</m:t>
                    </m:r>
                    <m:r>
                      <a:rPr lang="cs-CZ" altLang="cs-CZ" sz="18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800" b="0" i="1" dirty="0" smtClean="0">
                        <a:latin typeface="Cambria Math"/>
                      </a:rPr>
                      <m:t>12</m:t>
                    </m:r>
                  </m:oMath>
                </a14:m>
                <a:endParaRPr lang="en-US" altLang="cs-CZ" sz="18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258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16" t="-9836" b="-22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037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73136" y="299584"/>
            <a:ext cx="3775686" cy="667067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 řezy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0249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0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1076325" y="3411538"/>
            <a:ext cx="7512050" cy="2936875"/>
            <a:chOff x="1076325" y="3411538"/>
            <a:chExt cx="7512050" cy="2936875"/>
          </a:xfrm>
        </p:grpSpPr>
        <p:pic>
          <p:nvPicPr>
            <p:cNvPr id="1024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688" y="4911725"/>
              <a:ext cx="1428750" cy="14287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 descr="C:\Users\Pavel\Desktop\7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25" y="4919663"/>
              <a:ext cx="1428750" cy="1428750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C:\Users\Pavel\Desktop\18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63" y="4914900"/>
              <a:ext cx="1428750" cy="142875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7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4884738"/>
              <a:ext cx="1428750" cy="14287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1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158148" y="4542476"/>
                  <a:ext cx="35568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 smtClean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Stabilní trajektorie</a:t>
                  </a:r>
                  <a:r>
                    <a:rPr lang="en-US" altLang="cs-CZ" sz="1800" b="0" dirty="0" smtClean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a14:m>
                  <a:r>
                    <a:rPr lang="en-US" altLang="cs-CZ" sz="1800" b="0" dirty="0" smtClean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 </a:t>
                  </a:r>
                  <a:r>
                    <a:rPr lang="en-US" altLang="cs-CZ" sz="1800" b="0" dirty="0" smtClean="0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“k</a:t>
                  </a:r>
                  <a:r>
                    <a:rPr lang="cs-CZ" altLang="cs-CZ" sz="1800" b="0" dirty="0" err="1" smtClean="0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řivky</a:t>
                  </a:r>
                  <a:r>
                    <a:rPr lang="en-US" altLang="cs-CZ" sz="1800" b="0" dirty="0" smtClean="0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”</a:t>
                  </a:r>
                  <a:endParaRPr lang="cs-CZ" altLang="cs-CZ" sz="1800" b="0" dirty="0">
                    <a:solidFill>
                      <a:srgbClr val="CC330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0251" name="Text 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8148" y="4542476"/>
                  <a:ext cx="3556816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836" b="-2295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614261" y="5179062"/>
                  <a:ext cx="1454150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 smtClean="0">
                      <a:solidFill>
                        <a:schemeClr val="tx1"/>
                      </a:solidFill>
                      <a:latin typeface="Arial" charset="0"/>
                    </a:rPr>
                    <a:t>Chaotické trajektorie</a:t>
                  </a:r>
                  <a:r>
                    <a:rPr lang="en-US" altLang="cs-CZ" sz="1800" b="0" dirty="0" smtClean="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8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a14:m>
                  <a:r>
                    <a:rPr lang="cs-CZ" altLang="cs-CZ" sz="1800" b="0" dirty="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en-US" altLang="cs-CZ" sz="1800" b="0" dirty="0" smtClean="0">
                      <a:solidFill>
                        <a:srgbClr val="CC3300"/>
                      </a:solidFill>
                      <a:latin typeface="Arial" charset="0"/>
                    </a:rPr>
                    <a:t>“</a:t>
                  </a:r>
                  <a:r>
                    <a:rPr lang="cs-CZ" altLang="cs-CZ" sz="1800" dirty="0" smtClean="0">
                      <a:solidFill>
                        <a:srgbClr val="CC3300"/>
                      </a:solidFill>
                      <a:latin typeface="Arial" charset="0"/>
                    </a:rPr>
                    <a:t>mlha</a:t>
                  </a:r>
                  <a:r>
                    <a:rPr lang="en-US" altLang="cs-CZ" sz="1800" b="0" dirty="0" smtClean="0">
                      <a:solidFill>
                        <a:srgbClr val="CC3300"/>
                      </a:solidFill>
                      <a:latin typeface="Arial" charset="0"/>
                    </a:rPr>
                    <a:t>” bod</a:t>
                  </a:r>
                  <a:r>
                    <a:rPr lang="cs-CZ" altLang="cs-CZ" sz="1800" b="0" dirty="0" smtClean="0">
                      <a:solidFill>
                        <a:srgbClr val="CC3300"/>
                      </a:solidFill>
                      <a:latin typeface="Arial" charset="0"/>
                    </a:rPr>
                    <a:t>ů</a:t>
                  </a:r>
                  <a:endParaRPr lang="cs-CZ" altLang="cs-CZ" sz="1800" b="0" dirty="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10252" name="Text 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14261" y="5179062"/>
                  <a:ext cx="1454150" cy="92333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347" t="-3311" r="-1674" b="-993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55" name="Přímá spojovací šipka 54"/>
            <p:cNvCxnSpPr>
              <a:cxnSpLocks noChangeShapeType="1"/>
            </p:cNvCxnSpPr>
            <p:nvPr/>
          </p:nvCxnSpPr>
          <p:spPr bwMode="auto">
            <a:xfrm rot="5400000" flipH="1" flipV="1">
              <a:off x="4906963" y="3557588"/>
              <a:ext cx="1476375" cy="1184275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 type="oval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Přímá spojovací šipka 55"/>
            <p:cNvCxnSpPr>
              <a:cxnSpLocks noChangeShapeType="1"/>
            </p:cNvCxnSpPr>
            <p:nvPr/>
          </p:nvCxnSpPr>
          <p:spPr bwMode="auto">
            <a:xfrm rot="16200000" flipV="1">
              <a:off x="6804819" y="4061619"/>
              <a:ext cx="1138238" cy="4699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oval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1340162" y="1400175"/>
            <a:ext cx="2949262" cy="3136900"/>
            <a:chOff x="1340331" y="1400534"/>
            <a:chExt cx="2949520" cy="3136300"/>
          </a:xfrm>
        </p:grpSpPr>
        <p:cxnSp>
          <p:nvCxnSpPr>
            <p:cNvPr id="10260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1" name="TextovéPole 37"/>
            <p:cNvSpPr txBox="1">
              <a:spLocks noChangeArrowheads="1"/>
            </p:cNvSpPr>
            <p:nvPr/>
          </p:nvSpPr>
          <p:spPr bwMode="auto">
            <a:xfrm>
              <a:off x="1340331" y="3815077"/>
              <a:ext cx="1441938" cy="6462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0" dirty="0" smtClean="0">
                  <a:latin typeface="Trebuchet MS" pitchFamily="34" charset="0"/>
                </a:rPr>
                <a:t>Řez rovinou</a:t>
              </a:r>
              <a:r>
                <a:rPr lang="en-US" altLang="cs-CZ" sz="1800" b="0" dirty="0" smtClean="0">
                  <a:latin typeface="Trebuchet MS" pitchFamily="34" charset="0"/>
                </a:rPr>
                <a:t> </a:t>
              </a:r>
              <a:r>
                <a:rPr lang="en-US" altLang="cs-CZ" sz="1800" b="0" dirty="0">
                  <a:latin typeface="Symbol" pitchFamily="18" charset="2"/>
                </a:rPr>
                <a:t>j</a:t>
              </a:r>
              <a:r>
                <a:rPr lang="en-US" altLang="cs-CZ" sz="1800" b="0" baseline="-25000" dirty="0">
                  <a:latin typeface="Trebuchet MS" pitchFamily="34" charset="0"/>
                </a:rPr>
                <a:t>2</a:t>
              </a:r>
              <a:r>
                <a:rPr lang="en-US" altLang="cs-CZ" sz="1800" b="0" dirty="0">
                  <a:latin typeface="Trebuchet MS" pitchFamily="34" charset="0"/>
                </a:rPr>
                <a:t> = 0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2" name="TextovéPole 20"/>
                <p:cNvSpPr txBox="1">
                  <a:spLocks noChangeArrowheads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300" b="0" dirty="0" smtClean="0">
                      <a:latin typeface="Trebuchet MS" pitchFamily="34" charset="0"/>
                    </a:rPr>
                    <a:t>Do grafu zakreslíme bod pokaždé, když </a:t>
                  </a:r>
                  <a14:m>
                    <m:oMath xmlns:m="http://schemas.openxmlformats.org/officeDocument/2006/math">
                      <m:r>
                        <a:rPr lang="en-US" altLang="cs-CZ" sz="13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cs-CZ" sz="1300" b="0" i="1" baseline="-25000" dirty="0" smtClean="0">
                          <a:latin typeface="Cambria Math"/>
                        </a:rPr>
                        <m:t>2</m:t>
                      </m:r>
                    </m:oMath>
                  </a14:m>
                  <a:r>
                    <a:rPr lang="en-US" altLang="cs-CZ" sz="1300" b="0" dirty="0" smtClean="0">
                      <a:latin typeface="Trebuchet MS" pitchFamily="34" charset="0"/>
                    </a:rPr>
                    <a:t> </a:t>
                  </a:r>
                  <a:r>
                    <a:rPr lang="cs-CZ" altLang="cs-CZ" sz="1300" b="0" dirty="0" smtClean="0">
                      <a:latin typeface="Trebuchet MS" pitchFamily="34" charset="0"/>
                    </a:rPr>
                    <a:t>protne vyznačenou čáru</a:t>
                  </a:r>
                  <a:endParaRPr lang="cs-CZ" altLang="cs-CZ" sz="1300" b="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0262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212" b="-5172"/>
                  </a:stretch>
                </a:blipFill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8" name="TextovéPole 22"/>
              <p:cNvSpPr txBox="1">
                <a:spLocks noChangeArrowheads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0" dirty="0" smtClean="0">
                    <a:latin typeface="Trebuchet MS" pitchFamily="34" charset="0"/>
                  </a:rPr>
                  <a:t>Všechny trajektorie se stejnou energií</a:t>
                </a:r>
                <a:r>
                  <a:rPr lang="en-US" altLang="cs-CZ" sz="18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dirty="0" smtClean="0">
                        <a:latin typeface="Cambria Math"/>
                      </a:rPr>
                      <m:t>𝐸</m:t>
                    </m:r>
                    <m:r>
                      <a:rPr lang="cs-CZ" altLang="cs-CZ" sz="18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800" b="0" i="1" dirty="0" smtClean="0">
                        <a:latin typeface="Cambria Math"/>
                      </a:rPr>
                      <m:t>12</m:t>
                    </m:r>
                  </m:oMath>
                </a14:m>
                <a:endParaRPr lang="en-US" altLang="cs-CZ" sz="18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258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916" t="-9836" b="-22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891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638810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Kvocient regularity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12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2" y="4856163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70" name="Rectangle 51"/>
          <p:cNvSpPr>
            <a:spLocks noChangeArrowheads="1"/>
          </p:cNvSpPr>
          <p:nvPr/>
        </p:nvSpPr>
        <p:spPr bwMode="auto">
          <a:xfrm>
            <a:off x="576719" y="962607"/>
            <a:ext cx="4264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Trebuchet MS" panose="020B0603020202020204" pitchFamily="34" charset="0"/>
              </a:rPr>
              <a:t>- míra chaotičnosti klasického systému</a:t>
            </a:r>
            <a:endParaRPr lang="cs-CZ" altLang="cs-CZ" sz="1600" b="0" dirty="0">
              <a:latin typeface="Trebuchet MS" panose="020B0603020202020204" pitchFamily="34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Celkový povrch řezu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5" name="TextovéPole 13"/>
          <p:cNvSpPr txBox="1">
            <a:spLocks noChangeArrowheads="1"/>
          </p:cNvSpPr>
          <p:nvPr/>
        </p:nvSpPr>
        <p:spPr bwMode="auto">
          <a:xfrm>
            <a:off x="1434838" y="2116579"/>
            <a:ext cx="25014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Povrch řezu pokrytého regulárními trajektoriemi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6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277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791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638810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Kvocient regularity</a:t>
            </a:r>
            <a:endParaRPr lang="en-US" altLang="cs-CZ" sz="3200" u="sng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70" name="Rectangle 51"/>
          <p:cNvSpPr>
            <a:spLocks noChangeArrowheads="1"/>
          </p:cNvSpPr>
          <p:nvPr/>
        </p:nvSpPr>
        <p:spPr bwMode="auto">
          <a:xfrm>
            <a:off x="576719" y="962607"/>
            <a:ext cx="4264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smtClean="0">
                <a:latin typeface="Trebuchet MS" panose="020B0603020202020204" pitchFamily="34" charset="0"/>
              </a:rPr>
              <a:t>- míra chaotičnosti klasického systému</a:t>
            </a:r>
            <a:endParaRPr lang="cs-CZ" altLang="cs-CZ" sz="1600" b="0" dirty="0">
              <a:latin typeface="Trebuchet MS" panose="020B0603020202020204" pitchFamily="34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127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Celkový povrch řezu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5" name="TextovéPole 13"/>
          <p:cNvSpPr txBox="1">
            <a:spLocks noChangeArrowheads="1"/>
          </p:cNvSpPr>
          <p:nvPr/>
        </p:nvSpPr>
        <p:spPr bwMode="auto">
          <a:xfrm>
            <a:off x="1434838" y="2116579"/>
            <a:ext cx="25014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Povrch řezu pokrytého regulárními trajektoriemi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1276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277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Pavel\Desktop\Grap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465263"/>
            <a:ext cx="388143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2" y="4856163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781550" y="5218113"/>
            <a:ext cx="20526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REGUL</a:t>
            </a:r>
            <a:r>
              <a:rPr lang="en-US" altLang="cs-CZ" sz="1800" dirty="0">
                <a:latin typeface="Arial" charset="0"/>
              </a:rPr>
              <a:t>A</a:t>
            </a:r>
            <a:r>
              <a:rPr lang="cs-CZ" altLang="cs-CZ" sz="1800" dirty="0">
                <a:latin typeface="Arial" charset="0"/>
              </a:rPr>
              <a:t>R</a:t>
            </a:r>
            <a:r>
              <a:rPr lang="cs-CZ" altLang="cs-CZ" sz="1800" b="0" dirty="0">
                <a:latin typeface="Arial" charset="0"/>
              </a:rPr>
              <a:t> </a:t>
            </a:r>
            <a:r>
              <a:rPr lang="en-US" altLang="cs-CZ" sz="1800" b="0" dirty="0">
                <a:latin typeface="Arial" charset="0"/>
              </a:rPr>
              <a:t>area</a:t>
            </a:r>
            <a:endParaRPr lang="cs-CZ" altLang="cs-CZ" sz="1800" b="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00000"/>
                </a:solidFill>
                <a:latin typeface="Arial" charset="0"/>
              </a:rPr>
              <a:t>CHAOTIC</a:t>
            </a:r>
            <a:r>
              <a:rPr lang="cs-CZ" altLang="cs-CZ" sz="1800" b="0" dirty="0">
                <a:solidFill>
                  <a:srgbClr val="F00000"/>
                </a:solidFill>
                <a:latin typeface="Arial" charset="0"/>
              </a:rPr>
              <a:t> </a:t>
            </a:r>
            <a:r>
              <a:rPr lang="en-US" altLang="cs-CZ" sz="1800" b="0" dirty="0">
                <a:solidFill>
                  <a:srgbClr val="F00000"/>
                </a:solidFill>
                <a:latin typeface="Arial" charset="0"/>
              </a:rPr>
              <a:t>area</a:t>
            </a:r>
            <a:endParaRPr lang="cs-CZ" altLang="cs-CZ" sz="2400" b="0" baseline="-25000" dirty="0">
              <a:solidFill>
                <a:srgbClr val="F00000"/>
              </a:solidFill>
              <a:latin typeface="Arial" charset="0"/>
            </a:endParaRP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7048500" y="5381625"/>
            <a:ext cx="159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chemeClr val="bg2"/>
                </a:solidFill>
                <a:latin typeface="Arial" charset="0"/>
              </a:rPr>
              <a:t>f</a:t>
            </a:r>
            <a:r>
              <a:rPr lang="en-US" altLang="cs-CZ" sz="2400" b="0" baseline="-25000">
                <a:solidFill>
                  <a:schemeClr val="bg2"/>
                </a:solidFill>
                <a:latin typeface="Arial" charset="0"/>
              </a:rPr>
              <a:t>reg</a:t>
            </a:r>
            <a:r>
              <a:rPr lang="en-US" altLang="cs-CZ" sz="2400" b="0">
                <a:solidFill>
                  <a:schemeClr val="bg2"/>
                </a:solidFill>
                <a:latin typeface="Arial" charset="0"/>
              </a:rPr>
              <a:t>=0.29</a:t>
            </a:r>
            <a:endParaRPr lang="cs-CZ" altLang="cs-CZ" sz="2400" b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11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avel\Desktop\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204913"/>
            <a:ext cx="363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4575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i="1" dirty="0" err="1">
                <a:solidFill>
                  <a:srgbClr val="0000B4"/>
                </a:solidFill>
                <a:latin typeface="Trebuchet MS" pitchFamily="34" charset="0"/>
              </a:rPr>
              <a:t>f</a:t>
            </a:r>
            <a:r>
              <a:rPr lang="en-US" altLang="cs-CZ" sz="3200" b="0" baseline="-25000" dirty="0" err="1">
                <a:solidFill>
                  <a:srgbClr val="0000B4"/>
                </a:solidFill>
                <a:latin typeface="Trebuchet MS" pitchFamily="34" charset="0"/>
              </a:rPr>
              <a:t>reg</a:t>
            </a:r>
            <a:r>
              <a:rPr lang="en-US" altLang="cs-CZ" sz="3200" b="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závisí na energii</a:t>
            </a:r>
            <a:r>
              <a:rPr lang="en-US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!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4340" name="Picture 12" descr="Gra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378200"/>
            <a:ext cx="15255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 descr="Grap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4833938"/>
            <a:ext cx="15255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3414713" y="3787775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3" name="Text Box 19"/>
          <p:cNvSpPr txBox="1">
            <a:spLocks noChangeArrowheads="1"/>
          </p:cNvSpPr>
          <p:nvPr/>
        </p:nvSpPr>
        <p:spPr bwMode="auto">
          <a:xfrm>
            <a:off x="3422650" y="5067300"/>
            <a:ext cx="99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5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5364163" y="4038600"/>
            <a:ext cx="1101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14</a:t>
            </a:r>
            <a:endParaRPr lang="cs-CZ" altLang="cs-CZ" sz="1600">
              <a:latin typeface="Trebuchet MS" pitchFamily="34" charset="0"/>
            </a:endParaRPr>
          </a:p>
        </p:txBody>
      </p:sp>
      <p:pic>
        <p:nvPicPr>
          <p:cNvPr id="14345" name="Picture 35" descr="C:\Users\Pavel\Desktop\Graph E=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0362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6" descr="C:\Users\Pavel\Desktop\Graph E=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997450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7" descr="C:\Users\Pavel\Desktop\Graph E=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338638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val 24"/>
          <p:cNvSpPr>
            <a:spLocks noChangeArrowheads="1"/>
          </p:cNvSpPr>
          <p:nvPr/>
        </p:nvSpPr>
        <p:spPr bwMode="auto">
          <a:xfrm>
            <a:off x="2476500" y="1847850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49" name="Oval 25"/>
          <p:cNvSpPr>
            <a:spLocks noChangeArrowheads="1"/>
          </p:cNvSpPr>
          <p:nvPr/>
        </p:nvSpPr>
        <p:spPr bwMode="auto">
          <a:xfrm>
            <a:off x="3300413" y="3406775"/>
            <a:ext cx="106362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0" name="Rectangle 29"/>
          <p:cNvSpPr>
            <a:spLocks noChangeArrowheads="1"/>
          </p:cNvSpPr>
          <p:nvPr/>
        </p:nvSpPr>
        <p:spPr bwMode="auto">
          <a:xfrm>
            <a:off x="5053013" y="224313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1" name="Rectangle 30"/>
          <p:cNvSpPr>
            <a:spLocks noChangeArrowheads="1"/>
          </p:cNvSpPr>
          <p:nvPr/>
        </p:nvSpPr>
        <p:spPr bwMode="auto">
          <a:xfrm>
            <a:off x="2571750" y="1717675"/>
            <a:ext cx="444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3148013" y="3035300"/>
            <a:ext cx="45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3" name="Oval 26"/>
          <p:cNvSpPr>
            <a:spLocks noChangeArrowheads="1"/>
          </p:cNvSpPr>
          <p:nvPr/>
        </p:nvSpPr>
        <p:spPr bwMode="auto">
          <a:xfrm>
            <a:off x="5229225" y="2589213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4" name="Obdélník 50"/>
          <p:cNvSpPr>
            <a:spLocks noChangeArrowheads="1"/>
          </p:cNvSpPr>
          <p:nvPr/>
        </p:nvSpPr>
        <p:spPr bwMode="auto">
          <a:xfrm>
            <a:off x="7691484" y="1110397"/>
            <a:ext cx="83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435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897438"/>
            <a:ext cx="276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4283075"/>
            <a:ext cx="276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397000"/>
            <a:ext cx="48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3100388"/>
            <a:ext cx="2746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6002338"/>
            <a:ext cx="3095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60" name="Picture 5" descr="C:\Users\Pavel\Desktop\7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42592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TextovéPole 33"/>
          <p:cNvSpPr txBox="1">
            <a:spLocks noChangeArrowheads="1"/>
          </p:cNvSpPr>
          <p:nvPr/>
        </p:nvSpPr>
        <p:spPr bwMode="auto">
          <a:xfrm>
            <a:off x="2570163" y="1209809"/>
            <a:ext cx="2224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smtClean="0">
                <a:latin typeface="Trebuchet MS" pitchFamily="34" charset="0"/>
              </a:rPr>
              <a:t>Malé amplitudy vibrací – </a:t>
            </a:r>
            <a:r>
              <a:rPr lang="cs-CZ" altLang="cs-CZ" sz="1400" b="1" dirty="0" smtClean="0">
                <a:latin typeface="Trebuchet MS" pitchFamily="34" charset="0"/>
              </a:rPr>
              <a:t>harmonická aproximace</a:t>
            </a:r>
            <a:endParaRPr lang="cs-CZ" altLang="cs-CZ" sz="1400" b="1" dirty="0">
              <a:latin typeface="Trebuchet MS" pitchFamily="34" charset="0"/>
            </a:endParaRPr>
          </a:p>
        </p:txBody>
      </p:sp>
      <p:sp>
        <p:nvSpPr>
          <p:cNvPr id="14362" name="TextovéPole 34"/>
          <p:cNvSpPr txBox="1">
            <a:spLocks noChangeArrowheads="1"/>
          </p:cNvSpPr>
          <p:nvPr/>
        </p:nvSpPr>
        <p:spPr bwMode="auto">
          <a:xfrm>
            <a:off x="2768333" y="2790825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smtClean="0">
                <a:latin typeface="Trebuchet MS" pitchFamily="34" charset="0"/>
              </a:rPr>
              <a:t>Tady vládne </a:t>
            </a:r>
            <a:r>
              <a:rPr lang="cs-CZ" altLang="cs-CZ" sz="1400" b="1" dirty="0" smtClean="0">
                <a:solidFill>
                  <a:srgbClr val="C00000"/>
                </a:solidFill>
                <a:latin typeface="Trebuchet MS" pitchFamily="34" charset="0"/>
              </a:rPr>
              <a:t>chaos</a:t>
            </a:r>
            <a:endParaRPr lang="cs-CZ" altLang="cs-CZ" sz="1400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sp>
        <p:nvSpPr>
          <p:cNvPr id="14363" name="TextovéPole 36"/>
          <p:cNvSpPr txBox="1">
            <a:spLocks noChangeArrowheads="1"/>
          </p:cNvSpPr>
          <p:nvPr/>
        </p:nvSpPr>
        <p:spPr bwMode="auto">
          <a:xfrm>
            <a:off x="5799138" y="2141538"/>
            <a:ext cx="2152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smtClean="0">
                <a:latin typeface="Trebuchet MS" pitchFamily="34" charset="0"/>
              </a:rPr>
              <a:t>Na důležitosti nabírají </a:t>
            </a:r>
            <a:r>
              <a:rPr lang="cs-CZ" altLang="cs-CZ" sz="1400" b="1" dirty="0" smtClean="0">
                <a:solidFill>
                  <a:srgbClr val="C00000"/>
                </a:solidFill>
                <a:latin typeface="Trebuchet MS" pitchFamily="34" charset="0"/>
              </a:rPr>
              <a:t>stabilní rotace</a:t>
            </a:r>
            <a:endParaRPr lang="cs-CZ" altLang="cs-CZ" sz="1400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1436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737225"/>
            <a:ext cx="3095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cxnSp>
        <p:nvCxnSpPr>
          <p:cNvPr id="30" name="Přímá spojnice 2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1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58194" y="332656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b="0" u="sng" dirty="0" smtClean="0">
                <a:solidFill>
                  <a:srgbClr val="CC3300"/>
                </a:solidFill>
                <a:latin typeface="Trebuchet MS" panose="020B0603020202020204" pitchFamily="34" charset="0"/>
              </a:rPr>
              <a:t> model </a:t>
            </a:r>
            <a:r>
              <a:rPr lang="cs-CZ" sz="3200" b="0" u="sng" dirty="0" err="1" smtClean="0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7305" y="1013199"/>
            <a:ext cx="799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Interakce </a:t>
            </a:r>
            <a:r>
              <a:rPr lang="cs-CZ" sz="1600" b="1" dirty="0" smtClean="0">
                <a:latin typeface="Trebuchet MS" pitchFamily="34" charset="0"/>
              </a:rPr>
              <a:t>monochromatického EM pole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</a:rPr>
              <a:t>s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cs-CZ" sz="1600" b="1" dirty="0" smtClean="0">
                <a:latin typeface="Trebuchet MS" pitchFamily="34" charset="0"/>
              </a:rPr>
              <a:t>řetízkem </a:t>
            </a:r>
            <a:r>
              <a:rPr lang="cs-CZ" sz="1600" b="1" dirty="0" err="1" smtClean="0">
                <a:latin typeface="Trebuchet MS" pitchFamily="34" charset="0"/>
              </a:rPr>
              <a:t>dvouhladinových</a:t>
            </a:r>
            <a:r>
              <a:rPr lang="cs-CZ" sz="1600" b="1" dirty="0" smtClean="0">
                <a:latin typeface="Trebuchet MS" pitchFamily="34" charset="0"/>
              </a:rPr>
              <a:t> atomů</a:t>
            </a:r>
            <a:endParaRPr lang="en-GB" sz="1600" b="1" dirty="0" smtClean="0">
              <a:latin typeface="Trebuchet MS" pitchFamily="34" charset="0"/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 smtClean="0">
                <a:latin typeface="Book Antiqua" panose="02040602050305030304" pitchFamily="18" charset="0"/>
              </a:rPr>
              <a:t>R.H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dirty="0" err="1" smtClean="0">
                <a:latin typeface="Book Antiqua" panose="02040602050305030304" pitchFamily="18" charset="0"/>
              </a:rPr>
              <a:t>Dicke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Rev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 smtClean="0">
                <a:latin typeface="Book Antiqua" panose="02040602050305030304" pitchFamily="18" charset="0"/>
              </a:rPr>
              <a:t>K.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Hepp</a:t>
            </a:r>
            <a:r>
              <a:rPr lang="cs-CZ" sz="1300" b="0" dirty="0" smtClean="0">
                <a:latin typeface="Book Antiqua" panose="02040602050305030304" pitchFamily="18" charset="0"/>
              </a:rPr>
              <a:t>, E. </a:t>
            </a:r>
            <a:r>
              <a:rPr lang="cs-CZ" sz="1300" b="0" dirty="0" err="1" smtClean="0">
                <a:latin typeface="Book Antiqua" panose="02040602050305030304" pitchFamily="18" charset="0"/>
              </a:rPr>
              <a:t>Lieb</a:t>
            </a:r>
            <a:r>
              <a:rPr lang="cs-CZ" sz="1300" b="0" dirty="0" smtClean="0">
                <a:latin typeface="Book Antiqua" panose="02040602050305030304" pitchFamily="18" charset="0"/>
              </a:rPr>
              <a:t>,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b="0" dirty="0" smtClean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13" y="2901372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1013" y="5190097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C3300"/>
                </a:solidFill>
                <a:latin typeface="Trebuchet MS" pitchFamily="34" charset="0"/>
              </a:rPr>
              <a:t>Klasická limita </a:t>
            </a:r>
            <a:r>
              <a:rPr lang="cs-CZ" sz="2000" dirty="0" err="1" smtClean="0">
                <a:solidFill>
                  <a:srgbClr val="CC3300"/>
                </a:solidFill>
                <a:latin typeface="Trebuchet MS" pitchFamily="34" charset="0"/>
              </a:rPr>
              <a:t>Hamiltoniánu</a:t>
            </a:r>
            <a:endParaRPr lang="cs-CZ" sz="2000" dirty="0" smtClean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𝐉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953164" y="6513634"/>
            <a:ext cx="49426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 smtClean="0">
                <a:latin typeface="Book Antiqua" panose="02040602050305030304" pitchFamily="18" charset="0"/>
              </a:rPr>
              <a:t>M. Kloc, P. Stránský, P. Cejnar</a:t>
            </a:r>
            <a:r>
              <a:rPr lang="en-US" sz="1300" b="0" dirty="0" smtClean="0">
                <a:latin typeface="Book Antiqua" panose="02040602050305030304" pitchFamily="18" charset="0"/>
              </a:rPr>
              <a:t>,</a:t>
            </a:r>
            <a:r>
              <a:rPr lang="cs-CZ" sz="1300" b="0" dirty="0" smtClean="0">
                <a:latin typeface="Book Antiqua" panose="02040602050305030304" pitchFamily="18" charset="0"/>
              </a:rPr>
              <a:t> </a:t>
            </a:r>
            <a:r>
              <a:rPr lang="cs-CZ" sz="1300" b="0" i="1" dirty="0" smtClean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 smtClean="0">
                <a:latin typeface="Book Antiqua" panose="02040602050305030304" pitchFamily="18" charset="0"/>
              </a:rPr>
              <a:t>Phys</a:t>
            </a:r>
            <a:r>
              <a:rPr lang="cs-CZ" sz="1300" b="0" i="1" dirty="0" smtClean="0">
                <a:latin typeface="Book Antiqua" panose="02040602050305030304" pitchFamily="18" charset="0"/>
              </a:rPr>
              <a:t>. </a:t>
            </a:r>
            <a:r>
              <a:rPr lang="cs-CZ" sz="1300" dirty="0" smtClean="0">
                <a:latin typeface="Book Antiqua" panose="02040602050305030304" pitchFamily="18" charset="0"/>
              </a:rPr>
              <a:t>382</a:t>
            </a:r>
            <a:r>
              <a:rPr lang="cs-CZ" sz="1300" b="0" dirty="0" smtClean="0">
                <a:latin typeface="Book Antiqua" panose="02040602050305030304" pitchFamily="18" charset="0"/>
              </a:rPr>
              <a:t>, 85 </a:t>
            </a:r>
            <a:r>
              <a:rPr lang="cs-CZ" sz="1300" b="0" dirty="0">
                <a:latin typeface="Book Antiqua" panose="02040602050305030304" pitchFamily="18" charset="0"/>
              </a:rPr>
              <a:t>(</a:t>
            </a:r>
            <a:r>
              <a:rPr lang="cs-CZ" sz="1300" b="0" dirty="0" smtClean="0">
                <a:latin typeface="Book Antiqua" panose="02040602050305030304" pitchFamily="18" charset="0"/>
              </a:rPr>
              <a:t>2017)</a:t>
            </a:r>
            <a:endParaRPr lang="cs-CZ" sz="1300" b="0" dirty="0"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r>
                      <a:rPr lang="en-US" sz="16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</a:t>
                </a:r>
                <a:r>
                  <a:rPr lang="cs-CZ" sz="1600" dirty="0" smtClean="0">
                    <a:latin typeface="Trebuchet MS" pitchFamily="34" charset="0"/>
                  </a:rPr>
                  <a:t>stupně volnosti</a:t>
                </a: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/>
                      </a:rPr>
                      <m:t>SU</m:t>
                    </m:r>
                    <m:d>
                      <m:dPr>
                        <m:ctrlPr>
                          <a:rPr lang="cs-CZ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HW</m:t>
                    </m:r>
                    <m:r>
                      <a:rPr lang="en-US" sz="1600" b="0" i="1" smtClean="0">
                        <a:latin typeface="Cambria Math"/>
                      </a:rPr>
                      <m:t>(1)</m:t>
                    </m:r>
                  </m:oMath>
                </a14:m>
                <a:r>
                  <a:rPr lang="en-US" sz="1600" dirty="0" smtClean="0">
                    <a:latin typeface="Trebuchet MS" pitchFamily="34" charset="0"/>
                  </a:rPr>
                  <a:t> algebra</a:t>
                </a:r>
                <a:endParaRPr lang="cs-CZ" sz="160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blipFill rotWithShape="1">
                <a:blip r:embed="rId6"/>
                <a:stretch>
                  <a:fillRect l="-80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183" y="332656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Experimentální simulace </a:t>
            </a:r>
            <a:r>
              <a:rPr lang="cs-CZ" sz="3200" u="sng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systému</a:t>
            </a:r>
            <a:endParaRPr lang="cs-CZ" sz="3200" u="sng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" y="1207929"/>
            <a:ext cx="7931211" cy="317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5066" y="5140425"/>
            <a:ext cx="7663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 smtClean="0">
                <a:latin typeface="Trebuchet MS" panose="020B0603020202020204" pitchFamily="34" charset="0"/>
              </a:rPr>
              <a:t>Iontový krystal v </a:t>
            </a:r>
            <a:r>
              <a:rPr lang="cs-CZ" sz="2200" dirty="0" err="1" smtClean="0">
                <a:latin typeface="Trebuchet MS" panose="020B0603020202020204" pitchFamily="34" charset="0"/>
              </a:rPr>
              <a:t>Penningově</a:t>
            </a:r>
            <a:r>
              <a:rPr lang="cs-CZ" sz="2200" dirty="0" smtClean="0">
                <a:latin typeface="Trebuchet MS" panose="020B0603020202020204" pitchFamily="34" charset="0"/>
              </a:rPr>
              <a:t> pasti ozařovaný dvěma lasery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26119" y="604375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Book Antiqua" panose="02040602050305030304" pitchFamily="18" charset="0"/>
              </a:rPr>
              <a:t>JILA, NIST, </a:t>
            </a:r>
            <a:r>
              <a:rPr lang="cs-CZ" dirty="0" err="1" smtClean="0">
                <a:latin typeface="Book Antiqua" panose="02040602050305030304" pitchFamily="18" charset="0"/>
              </a:rPr>
              <a:t>Boulder</a:t>
            </a:r>
            <a:r>
              <a:rPr lang="cs-CZ" dirty="0" smtClean="0">
                <a:latin typeface="Book Antiqua" panose="02040602050305030304" pitchFamily="18" charset="0"/>
              </a:rPr>
              <a:t>, Colorado, USA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Mapa klasického chaosu</a:t>
            </a:r>
            <a:endParaRPr lang="cs-CZ" altLang="cs-CZ" sz="2600" b="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141815" y="6074229"/>
            <a:ext cx="2613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latin typeface="Trebuchet MS" panose="020B0603020202020204" pitchFamily="34" charset="0"/>
                  </a:rPr>
                  <a:t>Laditelný parametr systému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633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24702" y="873889"/>
            <a:ext cx="410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v </a:t>
            </a:r>
            <a:r>
              <a:rPr lang="en-US" sz="22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ho</a:t>
            </a:r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optickém </a:t>
            </a:r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model</a:t>
            </a:r>
            <a:r>
              <a:rPr lang="cs-CZ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u</a:t>
            </a:r>
            <a:r>
              <a:rPr lang="en-US" sz="2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)</a:t>
            </a:r>
            <a:endParaRPr lang="cs-CZ" sz="2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eg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1000599"/>
            <a:ext cx="8421370" cy="54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8794" y="331114"/>
            <a:ext cx="708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000" b="0" u="sng" dirty="0" smtClean="0">
                <a:solidFill>
                  <a:srgbClr val="CC3300"/>
                </a:solidFill>
                <a:latin typeface="Trebuchet MS" pitchFamily="34" charset="0"/>
              </a:rPr>
              <a:t>Kvadrupólové vibrace atomových jader</a:t>
            </a:r>
            <a:endParaRPr lang="cs-CZ" altLang="cs-CZ" sz="3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27654" name="Line 18"/>
          <p:cNvSpPr>
            <a:spLocks noChangeShapeType="1"/>
          </p:cNvSpPr>
          <p:nvPr/>
        </p:nvSpPr>
        <p:spPr bwMode="auto">
          <a:xfrm>
            <a:off x="2845594" y="1916113"/>
            <a:ext cx="3855244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19"/>
          <p:cNvSpPr>
            <a:spLocks noChangeShapeType="1"/>
          </p:cNvSpPr>
          <p:nvPr/>
        </p:nvSpPr>
        <p:spPr bwMode="auto">
          <a:xfrm>
            <a:off x="5352098" y="2627903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6814965" y="2010483"/>
            <a:ext cx="1144669" cy="5847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Žíly </a:t>
            </a:r>
          </a:p>
          <a:p>
            <a:pPr>
              <a:defRPr/>
            </a:pPr>
            <a:r>
              <a:rPr lang="cs-CZ" sz="1600" b="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stability</a:t>
            </a:r>
            <a:endParaRPr lang="cs-CZ" sz="1600" b="0" dirty="0">
              <a:solidFill>
                <a:srgbClr val="FF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7657" name="Rectangle 26"/>
          <p:cNvSpPr>
            <a:spLocks noChangeArrowheads="1"/>
          </p:cNvSpPr>
          <p:nvPr/>
        </p:nvSpPr>
        <p:spPr bwMode="auto">
          <a:xfrm>
            <a:off x="5775234" y="5059951"/>
            <a:ext cx="3154930" cy="128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3569471" y="2261191"/>
            <a:ext cx="982663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chaos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320550" name="Text Box 38"/>
          <p:cNvSpPr txBox="1">
            <a:spLocks noChangeArrowheads="1"/>
          </p:cNvSpPr>
          <p:nvPr/>
        </p:nvSpPr>
        <p:spPr bwMode="auto">
          <a:xfrm>
            <a:off x="7045239" y="3275876"/>
            <a:ext cx="138722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</a:t>
            </a:r>
            <a:r>
              <a:rPr lang="cs-CZ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ita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7661" name="Rectangle 39"/>
          <p:cNvSpPr>
            <a:spLocks noChangeArrowheads="1"/>
          </p:cNvSpPr>
          <p:nvPr/>
        </p:nvSpPr>
        <p:spPr bwMode="auto">
          <a:xfrm>
            <a:off x="618309" y="3711017"/>
            <a:ext cx="8202163" cy="3907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7662" name="Line 40"/>
          <p:cNvSpPr>
            <a:spLocks noChangeShapeType="1"/>
          </p:cNvSpPr>
          <p:nvPr/>
        </p:nvSpPr>
        <p:spPr bwMode="auto">
          <a:xfrm>
            <a:off x="1247987" y="3917622"/>
            <a:ext cx="541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Text Box 41"/>
          <p:cNvSpPr txBox="1">
            <a:spLocks noChangeArrowheads="1"/>
          </p:cNvSpPr>
          <p:nvPr/>
        </p:nvSpPr>
        <p:spPr bwMode="auto">
          <a:xfrm>
            <a:off x="6849908" y="3780592"/>
            <a:ext cx="1466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 smtClean="0">
                <a:latin typeface="Trebuchet MS" pitchFamily="34" charset="0"/>
              </a:rPr>
              <a:t>Parametr systému</a:t>
            </a:r>
            <a:endParaRPr lang="en-US" altLang="cs-CZ" sz="1200" dirty="0">
              <a:latin typeface="Trebuchet MS" pitchFamily="34" charset="0"/>
            </a:endParaRPr>
          </a:p>
        </p:txBody>
      </p:sp>
      <p:sp>
        <p:nvSpPr>
          <p:cNvPr id="27664" name="Line 14"/>
          <p:cNvSpPr>
            <a:spLocks noChangeShapeType="1"/>
          </p:cNvSpPr>
          <p:nvPr/>
        </p:nvSpPr>
        <p:spPr bwMode="auto">
          <a:xfrm flipH="1">
            <a:off x="975315" y="880389"/>
            <a:ext cx="0" cy="52234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5" name="Line 42"/>
          <p:cNvSpPr>
            <a:spLocks noChangeShapeType="1"/>
          </p:cNvSpPr>
          <p:nvPr/>
        </p:nvSpPr>
        <p:spPr bwMode="auto">
          <a:xfrm flipH="1">
            <a:off x="8501063" y="880389"/>
            <a:ext cx="0" cy="2810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55" name="Text Box 43"/>
          <p:cNvSpPr txBox="1">
            <a:spLocks noChangeArrowheads="1"/>
          </p:cNvSpPr>
          <p:nvPr/>
        </p:nvSpPr>
        <p:spPr bwMode="auto">
          <a:xfrm rot="16200000">
            <a:off x="969579" y="3523211"/>
            <a:ext cx="2303462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“</a:t>
            </a:r>
            <a:r>
              <a:rPr lang="cs-CZ" sz="1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Údolí           stability</a:t>
            </a:r>
            <a:r>
              <a:rPr lang="en-US" sz="1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”</a:t>
            </a:r>
            <a:endParaRPr lang="en-US" sz="15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 rot="16200000">
            <a:off x="4025930" y="2338981"/>
            <a:ext cx="2231797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Fázový přechod</a:t>
            </a:r>
            <a:endParaRPr lang="cs-CZ" sz="1500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61839" y="5666151"/>
            <a:ext cx="274439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Harmonická aproximace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cxnSp>
        <p:nvCxnSpPr>
          <p:cNvPr id="24" name="Přímá spojnice 2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75315" y="880389"/>
            <a:ext cx="1384707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080069" y="880389"/>
            <a:ext cx="1418430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pic>
        <p:nvPicPr>
          <p:cNvPr id="30" name="Obrázek 29" descr="mod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1" y="5007692"/>
            <a:ext cx="1658425" cy="18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Přímá spojnice 2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383177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Deformovaný</a:t>
            </a:r>
            <a:endParaRPr lang="cs-CZ" sz="1500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528670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Sférický</a:t>
            </a:r>
            <a:endParaRPr lang="cs-CZ" sz="1500" b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5352098" y="2135869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2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49" grpId="0"/>
      <p:bldP spid="320550" grpId="0"/>
      <p:bldP spid="320555" grpId="0"/>
      <p:bldP spid="320559" grpId="0"/>
      <p:bldP spid="25" grpId="0"/>
      <p:bldP spid="2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Rozdělení vzdáleností nejbližších sousedů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 err="1" smtClean="0">
                    <a:latin typeface="Trebuchet MS" pitchFamily="34" charset="0"/>
                  </a:rPr>
                  <a:t>dlouhodosahové</a:t>
                </a:r>
                <a:r>
                  <a:rPr lang="cs-CZ" altLang="cs-CZ" sz="1500" dirty="0" smtClean="0">
                    <a:latin typeface="Trebuchet MS" pitchFamily="34" charset="0"/>
                  </a:rPr>
                  <a:t> korelace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2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43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Korelace </a:t>
            </a:r>
            <a:r>
              <a:rPr lang="cs-CZ" altLang="cs-CZ" sz="1600" b="0" dirty="0" smtClean="0">
                <a:latin typeface="Trebuchet MS" pitchFamily="34" charset="0"/>
              </a:rPr>
              <a:t>mezi jednotlivými hladinami: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Wignerova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 err="1" smtClean="0">
                  <a:latin typeface="Trebuchet MS" pitchFamily="34" charset="0"/>
                </a:rPr>
                <a:t>doměnka</a:t>
              </a:r>
              <a:r>
                <a:rPr lang="en-US" altLang="cs-CZ" sz="1800" dirty="0" smtClean="0">
                  <a:latin typeface="Trebuchet MS" pitchFamily="34" charset="0"/>
                </a:rPr>
                <a:t>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</a:t>
              </a:r>
              <a:r>
                <a:rPr lang="cs-CZ" altLang="cs-CZ" sz="1800" dirty="0" smtClean="0">
                  <a:latin typeface="Trebuchet MS" pitchFamily="34" charset="0"/>
                </a:rPr>
                <a:t>1950</a:t>
              </a:r>
              <a:r>
                <a:rPr lang="en-US" altLang="cs-CZ" sz="1800" dirty="0" smtClean="0">
                  <a:latin typeface="Trebuchet MS" pitchFamily="34" charset="0"/>
                </a:rPr>
                <a:t>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Hamiltonián</a:t>
              </a:r>
              <a:r>
                <a:rPr lang="en-US" altLang="cs-CZ" sz="1600" b="0" dirty="0" smtClean="0">
                  <a:latin typeface="Trebuchet MS" pitchFamily="34" charset="0"/>
                </a:rPr>
                <a:t> </a:t>
              </a:r>
              <a:r>
                <a:rPr lang="cs-CZ" altLang="cs-CZ" sz="1600" b="0" dirty="0" smtClean="0">
                  <a:latin typeface="Trebuchet MS" pitchFamily="34" charset="0"/>
                </a:rPr>
                <a:t>složitého kvantového systému</a:t>
              </a:r>
              <a:r>
                <a:rPr lang="en-US" altLang="cs-CZ" sz="1600" b="0" dirty="0" smtClean="0">
                  <a:latin typeface="Trebuchet MS" pitchFamily="34" charset="0"/>
                </a:rPr>
                <a:t>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cs-CZ" altLang="cs-CZ" sz="1600" dirty="0" smtClean="0">
                  <a:latin typeface="Trebuchet MS" pitchFamily="34" charset="0"/>
                </a:rPr>
                <a:t>např. vysoce vzbuzeného atomového jádra</a:t>
              </a:r>
              <a:r>
                <a:rPr lang="cs-CZ" altLang="cs-CZ" sz="1600" b="0" dirty="0" smtClean="0">
                  <a:latin typeface="Trebuchet MS" pitchFamily="34" charset="0"/>
                </a:rPr>
                <a:t>) lze popsat náhodnou maticí</a:t>
              </a:r>
              <a:r>
                <a:rPr lang="en-US" altLang="cs-CZ" sz="1600" b="0" dirty="0" smtClean="0">
                  <a:latin typeface="Trebuchet MS" pitchFamily="34" charset="0"/>
                </a:rPr>
                <a:t>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Korelace ve spektrech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Schrödingerova</a:t>
            </a:r>
            <a:r>
              <a:rPr lang="cs-CZ" altLang="cs-CZ" sz="1600" b="0" dirty="0" smtClean="0">
                <a:latin typeface="Trebuchet MS" pitchFamily="34" charset="0"/>
              </a:rPr>
              <a:t> rovnice lineární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cs-CZ" altLang="cs-CZ" sz="1600" b="0" dirty="0" smtClean="0">
                <a:latin typeface="Trebuchet MS" pitchFamily="34" charset="0"/>
              </a:rPr>
              <a:t>kvantové potlačení chaosu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dirty="0" smtClean="0">
                <a:latin typeface="Trebuchet MS" pitchFamily="34" charset="0"/>
              </a:rPr>
              <a:t>trajektorie, </a:t>
            </a:r>
            <a:r>
              <a:rPr lang="cs-CZ" altLang="cs-CZ" sz="1600" b="0" dirty="0" smtClean="0">
                <a:latin typeface="Trebuchet MS" pitchFamily="34" charset="0"/>
              </a:rPr>
              <a:t>fázový prostor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b="0" dirty="0" smtClean="0">
                <a:latin typeface="Trebuchet MS" pitchFamily="34" charset="0"/>
              </a:rPr>
              <a:t>energetické spektrum</a:t>
            </a:r>
            <a:endParaRPr lang="cs-CZ" altLang="cs-CZ" sz="1600" b="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66058" y="557348"/>
            <a:ext cx="247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rebuchet MS" panose="020B0603020202020204" pitchFamily="34" charset="0"/>
              </a:rPr>
              <a:t>Systém:</a:t>
            </a:r>
            <a:endParaRPr lang="cs-CZ" sz="3200" dirty="0"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84396" y="1449194"/>
            <a:ext cx="841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Trebuchet MS" panose="020B0603020202020204" pitchFamily="34" charset="0"/>
              </a:rPr>
              <a:t>1. Náhodný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4396" y="2576503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2</a:t>
            </a:r>
            <a:r>
              <a:rPr lang="cs-CZ" sz="2400" dirty="0" smtClean="0">
                <a:latin typeface="Trebuchet MS" panose="020B0603020202020204" pitchFamily="34" charset="0"/>
              </a:rPr>
              <a:t>. Komplexní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32888" y="1893889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- neexistuje </a:t>
            </a:r>
            <a:r>
              <a:rPr lang="cs-CZ" dirty="0">
                <a:latin typeface="Trebuchet MS" panose="020B0603020202020204" pitchFamily="34" charset="0"/>
              </a:rPr>
              <a:t>žádný způsob, jak předpovědět jeho chování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32888" y="3065188"/>
            <a:ext cx="645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- obrovské množství stupňů volnosti, nemožnost popsat jednotným modelem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184395" y="3942800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Trebuchet MS" panose="020B0603020202020204" pitchFamily="34" charset="0"/>
              </a:rPr>
              <a:t>3. Chaotický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632887" y="4431485"/>
            <a:ext cx="645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- </a:t>
            </a:r>
            <a:r>
              <a:rPr lang="cs-CZ" dirty="0" smtClean="0">
                <a:latin typeface="Trebuchet MS" panose="020B0603020202020204" pitchFamily="34" charset="0"/>
              </a:rPr>
              <a:t>počet stupňů volnosti malý, časový vývoj dán přesnými rovnicemi, má však problém se stabilitou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071185" y="3866606"/>
            <a:ext cx="7236823" cy="1384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1584975" y="5819112"/>
            <a:ext cx="6226610" cy="461665"/>
            <a:chOff x="1367250" y="5819112"/>
            <a:chExt cx="6226610" cy="461665"/>
          </a:xfrm>
        </p:grpSpPr>
        <p:sp>
          <p:nvSpPr>
            <p:cNvPr id="12" name="TextovéPole 11"/>
            <p:cNvSpPr txBox="1"/>
            <p:nvPr/>
          </p:nvSpPr>
          <p:spPr>
            <a:xfrm>
              <a:off x="1367250" y="5819112"/>
              <a:ext cx="2560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Klasický chaos</a:t>
              </a:r>
              <a:endParaRPr lang="cs-CZ" sz="24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5133693" y="5819112"/>
              <a:ext cx="2460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Kvantový chaos</a:t>
              </a:r>
              <a:endParaRPr lang="cs-CZ" sz="24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2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 smtClean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 smtClean="0">
                    <a:latin typeface="Trebuchet MS" pitchFamily="34" charset="0"/>
                  </a:rPr>
                  <a:t>– Rozdělení vzdáleností nejbližších sousedů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 smtClean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 err="1" smtClean="0">
                    <a:latin typeface="Trebuchet MS" pitchFamily="34" charset="0"/>
                  </a:rPr>
                  <a:t>dlouhodosahové</a:t>
                </a:r>
                <a:r>
                  <a:rPr lang="cs-CZ" altLang="cs-CZ" sz="1500" dirty="0" smtClean="0">
                    <a:latin typeface="Trebuchet MS" pitchFamily="34" charset="0"/>
                  </a:rPr>
                  <a:t> korelace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2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43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 smtClean="0">
                <a:solidFill>
                  <a:srgbClr val="0000B4"/>
                </a:solidFill>
                <a:latin typeface="Trebuchet MS" pitchFamily="34" charset="0"/>
              </a:rPr>
              <a:t>Korelace </a:t>
            </a:r>
            <a:r>
              <a:rPr lang="cs-CZ" altLang="cs-CZ" sz="1600" b="0" dirty="0" smtClean="0">
                <a:latin typeface="Trebuchet MS" pitchFamily="34" charset="0"/>
              </a:rPr>
              <a:t>mezi jednotlivými hladinami: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 smtClean="0">
                  <a:latin typeface="Trebuchet MS" pitchFamily="34" charset="0"/>
                </a:rPr>
                <a:t>Wignerova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 err="1" smtClean="0">
                  <a:latin typeface="Trebuchet MS" pitchFamily="34" charset="0"/>
                </a:rPr>
                <a:t>doměnka</a:t>
              </a:r>
              <a:r>
                <a:rPr lang="en-US" altLang="cs-CZ" sz="1800" dirty="0" smtClean="0">
                  <a:latin typeface="Trebuchet MS" pitchFamily="34" charset="0"/>
                </a:rPr>
                <a:t>”</a:t>
              </a:r>
              <a:r>
                <a:rPr lang="cs-CZ" altLang="cs-CZ" sz="1800" dirty="0" smtClean="0">
                  <a:latin typeface="Trebuchet MS" pitchFamily="34" charset="0"/>
                </a:rPr>
                <a:t> </a:t>
              </a:r>
              <a:r>
                <a:rPr lang="cs-CZ" altLang="cs-CZ" sz="1800" dirty="0">
                  <a:latin typeface="Trebuchet MS" pitchFamily="34" charset="0"/>
                </a:rPr>
                <a:t>(</a:t>
              </a:r>
              <a:r>
                <a:rPr lang="cs-CZ" altLang="cs-CZ" sz="1800" dirty="0" smtClean="0">
                  <a:latin typeface="Trebuchet MS" pitchFamily="34" charset="0"/>
                </a:rPr>
                <a:t>1950</a:t>
              </a:r>
              <a:r>
                <a:rPr lang="en-US" altLang="cs-CZ" sz="1800" dirty="0" smtClean="0">
                  <a:latin typeface="Trebuchet MS" pitchFamily="34" charset="0"/>
                </a:rPr>
                <a:t>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 smtClean="0">
                  <a:latin typeface="Trebuchet MS" pitchFamily="34" charset="0"/>
                </a:rPr>
                <a:t>Hamiltonián</a:t>
              </a:r>
              <a:r>
                <a:rPr lang="en-US" altLang="cs-CZ" sz="1600" b="0" dirty="0" smtClean="0">
                  <a:latin typeface="Trebuchet MS" pitchFamily="34" charset="0"/>
                </a:rPr>
                <a:t> </a:t>
              </a:r>
              <a:r>
                <a:rPr lang="cs-CZ" altLang="cs-CZ" sz="1600" b="0" dirty="0" smtClean="0">
                  <a:latin typeface="Trebuchet MS" pitchFamily="34" charset="0"/>
                </a:rPr>
                <a:t>složitého kvantového systému</a:t>
              </a:r>
              <a:r>
                <a:rPr lang="en-US" altLang="cs-CZ" sz="1600" b="0" dirty="0" smtClean="0">
                  <a:latin typeface="Trebuchet MS" pitchFamily="34" charset="0"/>
                </a:rPr>
                <a:t> </a:t>
              </a:r>
              <a:r>
                <a:rPr lang="cs-CZ" altLang="cs-CZ" sz="1600" b="0" dirty="0" smtClean="0">
                  <a:latin typeface="Trebuchet MS" pitchFamily="34" charset="0"/>
                </a:rPr>
                <a:t>(</a:t>
              </a:r>
              <a:r>
                <a:rPr lang="cs-CZ" altLang="cs-CZ" sz="1600" dirty="0" smtClean="0">
                  <a:latin typeface="Trebuchet MS" pitchFamily="34" charset="0"/>
                </a:rPr>
                <a:t>např. vysoce vzbuzeného atomového jádra</a:t>
              </a:r>
              <a:r>
                <a:rPr lang="cs-CZ" altLang="cs-CZ" sz="1600" b="0" dirty="0" smtClean="0">
                  <a:latin typeface="Trebuchet MS" pitchFamily="34" charset="0"/>
                </a:rPr>
                <a:t>) lze popsat náhodnou maticí</a:t>
              </a:r>
              <a:r>
                <a:rPr lang="en-US" altLang="cs-CZ" sz="1600" b="0" dirty="0" smtClean="0">
                  <a:latin typeface="Trebuchet MS" pitchFamily="34" charset="0"/>
                </a:rPr>
                <a:t>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Korelace ve spektrech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 smtClean="0">
                <a:latin typeface="Trebuchet MS" pitchFamily="34" charset="0"/>
              </a:rPr>
              <a:t>Schrödingerova</a:t>
            </a:r>
            <a:r>
              <a:rPr lang="cs-CZ" altLang="cs-CZ" sz="1600" b="0" dirty="0" smtClean="0">
                <a:latin typeface="Trebuchet MS" pitchFamily="34" charset="0"/>
              </a:rPr>
              <a:t> rovnice lineární </a:t>
            </a:r>
            <a:r>
              <a:rPr lang="cs-CZ" altLang="cs-CZ" sz="1600" b="0" dirty="0">
                <a:latin typeface="Trebuchet MS" pitchFamily="34" charset="0"/>
              </a:rPr>
              <a:t>		</a:t>
            </a:r>
            <a:r>
              <a:rPr lang="cs-CZ" altLang="cs-CZ" sz="1600" b="0" dirty="0" smtClean="0">
                <a:latin typeface="Trebuchet MS" pitchFamily="34" charset="0"/>
              </a:rPr>
              <a:t>kvantové potlačení chaosu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dirty="0" smtClean="0">
                <a:latin typeface="Trebuchet MS" pitchFamily="34" charset="0"/>
              </a:rPr>
              <a:t>trajektorie, </a:t>
            </a:r>
            <a:r>
              <a:rPr lang="cs-CZ" altLang="cs-CZ" sz="1600" b="0" dirty="0" smtClean="0">
                <a:latin typeface="Trebuchet MS" pitchFamily="34" charset="0"/>
              </a:rPr>
              <a:t>fázový prostor</a:t>
            </a:r>
            <a:endParaRPr lang="cs-CZ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b="0" dirty="0" smtClean="0">
                <a:latin typeface="Trebuchet MS" pitchFamily="34" charset="0"/>
              </a:rPr>
              <a:t>energetické spektrum</a:t>
            </a:r>
            <a:endParaRPr lang="cs-CZ" altLang="cs-CZ" sz="1600" b="0" dirty="0">
              <a:latin typeface="Trebuchet MS" pitchFamily="34" charset="0"/>
            </a:endParaRPr>
          </a:p>
        </p:txBody>
      </p:sp>
      <p:graphicFrame>
        <p:nvGraphicFramePr>
          <p:cNvPr id="19" name="Group 43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58333747"/>
              </p:ext>
            </p:extLst>
          </p:nvPr>
        </p:nvGraphicFramePr>
        <p:xfrm>
          <a:off x="581158" y="4894869"/>
          <a:ext cx="8292276" cy="1476375"/>
        </p:xfrm>
        <a:graphic>
          <a:graphicData uri="http://schemas.openxmlformats.org/drawingml/2006/table">
            <a:tbl>
              <a:tblPr/>
              <a:tblGrid>
                <a:gridCol w="1083380"/>
                <a:gridCol w="1283544"/>
                <a:gridCol w="1188487"/>
                <a:gridCol w="1349828"/>
                <a:gridCol w="2009749"/>
                <a:gridCol w="1377288"/>
              </a:tblGrid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soubor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Moment hybnosti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Trebuchet MS" pitchFamily="34" charset="0"/>
                        </a:rPr>
                        <a:t>GOE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ortogonální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Reálná symetrická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  <a:endParaRPr kumimoji="0" lang="en-US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endParaRPr kumimoji="0" lang="en-US" altLang="cs-CZ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rebuchet MS" pitchFamily="34" charset="0"/>
                        </a:rPr>
                        <a:t>GUE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unitární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Hermitovská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B4"/>
                          </a:solidFill>
                          <a:effectLst/>
                          <a:latin typeface="Trebuchet MS" pitchFamily="34" charset="0"/>
                        </a:rPr>
                        <a:t>GSE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symplektická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Skupina 5"/>
          <p:cNvGrpSpPr>
            <a:grpSpLocks/>
          </p:cNvGrpSpPr>
          <p:nvPr/>
        </p:nvGrpSpPr>
        <p:grpSpPr bwMode="auto">
          <a:xfrm>
            <a:off x="581025" y="3586933"/>
            <a:ext cx="8363396" cy="1264392"/>
            <a:chOff x="581094" y="3587566"/>
            <a:chExt cx="8362690" cy="1264288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81094" y="3587566"/>
              <a:ext cx="717774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200" b="0" u="sng" dirty="0" smtClean="0">
                  <a:solidFill>
                    <a:srgbClr val="0000B4"/>
                  </a:solidFill>
                  <a:latin typeface="Trebuchet MS" pitchFamily="34" charset="0"/>
                </a:rPr>
                <a:t>Soubory </a:t>
              </a:r>
              <a:r>
                <a:rPr lang="cs-CZ" altLang="cs-CZ" sz="2200" b="0" u="sng" dirty="0" err="1" smtClean="0">
                  <a:solidFill>
                    <a:srgbClr val="0000B4"/>
                  </a:solidFill>
                  <a:latin typeface="Trebuchet MS" pitchFamily="34" charset="0"/>
                </a:rPr>
                <a:t>gaussovských</a:t>
              </a:r>
              <a:r>
                <a:rPr lang="cs-CZ" altLang="cs-CZ" sz="2200" b="0" u="sng" dirty="0" smtClean="0">
                  <a:solidFill>
                    <a:srgbClr val="0000B4"/>
                  </a:solidFill>
                  <a:latin typeface="Trebuchet MS" pitchFamily="34" charset="0"/>
                </a:rPr>
                <a:t> náhodných matic</a:t>
              </a:r>
              <a:endParaRPr lang="cs-CZ" altLang="cs-CZ" sz="2200" b="0" i="1" u="sng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8181" y="3943987"/>
                  <a:ext cx="8325603" cy="9078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Hermitovská matice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∈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𝐸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 smtClean="0">
                      <a:latin typeface="Trebuchet MS" pitchFamily="34" charset="0"/>
                    </a:rPr>
                    <a:t>s pravděpodobností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b="0" i="1" smtClean="0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 smtClean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 smtClean="0">
                      <a:latin typeface="Trebuchet MS" pitchFamily="34" charset="0"/>
                    </a:rPr>
                    <a:t> Transformace symetrie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′=</m:t>
                      </m:r>
                      <m:sSup>
                        <m:sSupPr>
                          <m:ctrlPr>
                            <a:rPr lang="en-US" altLang="cs-CZ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cs-CZ" sz="16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altLang="cs-CZ" sz="1600" b="0" i="1" smtClean="0">
                          <a:latin typeface="Cambria Math"/>
                        </a:rPr>
                        <m:t>𝐻𝑆</m:t>
                      </m:r>
                    </m:oMath>
                  </a14:m>
                  <a:r>
                    <a:rPr lang="en-US" altLang="cs-CZ" sz="1600" b="0" dirty="0" smtClean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 smtClean="0">
                      <a:latin typeface="Trebuchet MS" pitchFamily="34" charset="0"/>
                    </a:rPr>
                    <a:t>nezmění pravděpodobnost</a:t>
                  </a:r>
                  <a:r>
                    <a:rPr lang="en-US" altLang="cs-CZ" sz="1600" b="0" dirty="0" smtClean="0">
                      <a:latin typeface="Trebuchet MS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altLang="cs-CZ" sz="16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cs-CZ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cs-CZ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cs-CZ" sz="16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cs-CZ" sz="1600" i="1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cs-CZ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cs-CZ" sz="16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cs-CZ" sz="16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cs-CZ" sz="1600" i="1">
                          <a:latin typeface="Cambria Math"/>
                        </a:rPr>
                        <m:t>=</m:t>
                      </m:r>
                      <m:r>
                        <a:rPr lang="en-US" altLang="cs-CZ" sz="16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altLang="cs-CZ" sz="1600" i="1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i="1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 smtClean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en-US" altLang="cs-CZ" sz="1600" dirty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 smtClean="0">
                      <a:latin typeface="Trebuchet MS" pitchFamily="34" charset="0"/>
                    </a:rPr>
                    <a:t>Maticové elementy jsou statisticky nezávislé</a:t>
                  </a:r>
                  <a:endParaRPr lang="cs-CZ" altLang="cs-CZ" sz="1600" b="0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8181" y="3943987"/>
                  <a:ext cx="8325603" cy="90786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93" t="-2685" b="-738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06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467544" y="332655"/>
            <a:ext cx="54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0" u="sng" dirty="0" err="1">
                <a:solidFill>
                  <a:srgbClr val="0000B4"/>
                </a:solidFill>
                <a:latin typeface="Trebuchet MS" pitchFamily="34" charset="0"/>
              </a:rPr>
              <a:t>Bohigasova</a:t>
            </a: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hypotéza</a:t>
            </a:r>
            <a:r>
              <a:rPr lang="cs-CZ" alt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 (1984)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67992" name="Text Box 56"/>
          <p:cNvSpPr txBox="1">
            <a:spLocks noChangeArrowheads="1"/>
          </p:cNvSpPr>
          <p:nvPr/>
        </p:nvSpPr>
        <p:spPr bwMode="auto">
          <a:xfrm>
            <a:off x="495890" y="881853"/>
            <a:ext cx="4950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0" dirty="0" smtClean="0">
                <a:solidFill>
                  <a:srgbClr val="0000B4"/>
                </a:solidFill>
                <a:latin typeface="Trebuchet MS" pitchFamily="34" charset="0"/>
              </a:rPr>
              <a:t>(most mezi klasickým </a:t>
            </a:r>
            <a:r>
              <a:rPr lang="cs-CZ" altLang="cs-CZ" b="0" dirty="0">
                <a:solidFill>
                  <a:srgbClr val="0000B4"/>
                </a:solidFill>
                <a:latin typeface="Trebuchet MS" pitchFamily="34" charset="0"/>
              </a:rPr>
              <a:t>a </a:t>
            </a:r>
            <a:r>
              <a:rPr lang="cs-CZ" altLang="cs-CZ" b="0" dirty="0" smtClean="0">
                <a:solidFill>
                  <a:srgbClr val="0000B4"/>
                </a:solidFill>
                <a:latin typeface="Trebuchet MS" pitchFamily="34" charset="0"/>
              </a:rPr>
              <a:t>kvantovým chaosem)</a:t>
            </a:r>
            <a:endParaRPr lang="cs-CZ" altLang="cs-CZ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67993" name="Text Box 57"/>
          <p:cNvSpPr txBox="1">
            <a:spLocks noChangeArrowheads="1"/>
          </p:cNvSpPr>
          <p:nvPr/>
        </p:nvSpPr>
        <p:spPr bwMode="auto">
          <a:xfrm>
            <a:off x="844731" y="2395294"/>
            <a:ext cx="75768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0" dirty="0">
                <a:latin typeface="Trebuchet MS" pitchFamily="34" charset="0"/>
              </a:rPr>
              <a:t>Klasický protějšek kvantového systému</a:t>
            </a: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r>
              <a:rPr lang="cs-CZ" altLang="cs-CZ" sz="2400" b="0" dirty="0">
                <a:latin typeface="Trebuchet MS" pitchFamily="34" charset="0"/>
              </a:rPr>
              <a:t>energetické spektrum má rozdělení vzdáleností nejbližších sousedů (NNS) </a:t>
            </a:r>
            <a:r>
              <a:rPr lang="cs-CZ" altLang="cs-CZ" sz="2400" b="0" dirty="0" smtClean="0">
                <a:latin typeface="Trebuchet MS" pitchFamily="34" charset="0"/>
              </a:rPr>
              <a:t>a další statistiky</a:t>
            </a:r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</p:txBody>
      </p:sp>
      <p:sp>
        <p:nvSpPr>
          <p:cNvPr id="167995" name="Rectangle 59"/>
          <p:cNvSpPr>
            <a:spLocks noChangeArrowheads="1"/>
          </p:cNvSpPr>
          <p:nvPr/>
        </p:nvSpPr>
        <p:spPr bwMode="auto">
          <a:xfrm>
            <a:off x="3224534" y="6504033"/>
            <a:ext cx="559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400" b="0" dirty="0">
                <a:latin typeface="Book Antiqua" panose="02040602050305030304" pitchFamily="18" charset="0"/>
              </a:rPr>
              <a:t>O.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Bohigas</a:t>
            </a:r>
            <a:r>
              <a:rPr lang="cs-CZ" altLang="cs-CZ" sz="1400" b="0" dirty="0">
                <a:latin typeface="Book Antiqua" panose="02040602050305030304" pitchFamily="18" charset="0"/>
              </a:rPr>
              <a:t>, M. J.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Giannoni</a:t>
            </a:r>
            <a:r>
              <a:rPr lang="cs-CZ" altLang="cs-CZ" sz="1400" b="0" dirty="0">
                <a:latin typeface="Book Antiqua" panose="02040602050305030304" pitchFamily="18" charset="0"/>
              </a:rPr>
              <a:t>, C.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Schmit</a:t>
            </a:r>
            <a:r>
              <a:rPr lang="cs-CZ" altLang="cs-CZ" sz="1400" b="0" dirty="0">
                <a:latin typeface="Book Antiqua" panose="02040602050305030304" pitchFamily="18" charset="0"/>
              </a:rPr>
              <a:t>,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dirty="0">
                <a:latin typeface="Book Antiqua" panose="02040602050305030304" pitchFamily="18" charset="0"/>
              </a:rPr>
              <a:t>52</a:t>
            </a:r>
            <a:r>
              <a:rPr lang="cs-CZ" altLang="cs-CZ" sz="1400" b="0" dirty="0">
                <a:latin typeface="Book Antiqua" panose="02040602050305030304" pitchFamily="18" charset="0"/>
              </a:rPr>
              <a:t> (1984), 1</a:t>
            </a:r>
          </a:p>
        </p:txBody>
      </p:sp>
      <p:pic>
        <p:nvPicPr>
          <p:cNvPr id="167996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03" y="378727"/>
            <a:ext cx="2325888" cy="17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97" name="Text Box 61"/>
          <p:cNvSpPr txBox="1">
            <a:spLocks noChangeArrowheads="1"/>
          </p:cNvSpPr>
          <p:nvPr/>
        </p:nvSpPr>
        <p:spPr bwMode="auto">
          <a:xfrm>
            <a:off x="2193748" y="2915178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chaotický</a:t>
            </a:r>
          </a:p>
        </p:txBody>
      </p:sp>
      <p:sp>
        <p:nvSpPr>
          <p:cNvPr id="167998" name="Text Box 62"/>
          <p:cNvSpPr txBox="1">
            <a:spLocks noChangeArrowheads="1"/>
          </p:cNvSpPr>
          <p:nvPr/>
        </p:nvSpPr>
        <p:spPr bwMode="auto">
          <a:xfrm>
            <a:off x="5774427" y="2915178"/>
            <a:ext cx="14838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latin typeface="Trebuchet MS" pitchFamily="34" charset="0"/>
              </a:rPr>
              <a:t>regulární</a:t>
            </a:r>
          </a:p>
        </p:txBody>
      </p:sp>
      <p:sp>
        <p:nvSpPr>
          <p:cNvPr id="167999" name="Text Box 63"/>
          <p:cNvSpPr txBox="1">
            <a:spLocks noChangeArrowheads="1"/>
          </p:cNvSpPr>
          <p:nvPr/>
        </p:nvSpPr>
        <p:spPr bwMode="auto">
          <a:xfrm>
            <a:off x="1677910" y="4838877"/>
            <a:ext cx="3602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GOE, GUE nebo GSE</a:t>
            </a:r>
          </a:p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(podle symetrie </a:t>
            </a:r>
            <a:r>
              <a:rPr lang="cs-CZ" altLang="cs-CZ" sz="2400" i="1" dirty="0">
                <a:solidFill>
                  <a:srgbClr val="CC3300"/>
                </a:solidFill>
                <a:latin typeface="Times New Roman" pitchFamily="18" charset="0"/>
              </a:rPr>
              <a:t>H</a:t>
            </a: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68000" name="Text Box 64"/>
          <p:cNvSpPr txBox="1">
            <a:spLocks noChangeArrowheads="1"/>
          </p:cNvSpPr>
          <p:nvPr/>
        </p:nvSpPr>
        <p:spPr bwMode="auto">
          <a:xfrm>
            <a:off x="5522490" y="4842117"/>
            <a:ext cx="2114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 err="1" smtClean="0">
                <a:latin typeface="Trebuchet MS" pitchFamily="34" charset="0"/>
              </a:rPr>
              <a:t>Poissonovské</a:t>
            </a:r>
            <a:endParaRPr lang="cs-CZ" altLang="cs-CZ" sz="2400" dirty="0" smtClean="0">
              <a:latin typeface="Trebuchet MS" pitchFamily="34" charset="0"/>
            </a:endParaRPr>
          </a:p>
        </p:txBody>
      </p:sp>
      <p:sp>
        <p:nvSpPr>
          <p:cNvPr id="168002" name="Line 66"/>
          <p:cNvSpPr>
            <a:spLocks noChangeShapeType="1"/>
          </p:cNvSpPr>
          <p:nvPr/>
        </p:nvSpPr>
        <p:spPr bwMode="auto">
          <a:xfrm>
            <a:off x="2970934" y="3451753"/>
            <a:ext cx="0" cy="412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8003" name="Line 67"/>
          <p:cNvSpPr>
            <a:spLocks noChangeShapeType="1"/>
          </p:cNvSpPr>
          <p:nvPr/>
        </p:nvSpPr>
        <p:spPr bwMode="auto">
          <a:xfrm>
            <a:off x="6516336" y="3451753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1349833" y="5869577"/>
            <a:ext cx="358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- silné korelace mezi energiemi</a:t>
            </a:r>
            <a:endParaRPr lang="cs-CZ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17107" y="5849030"/>
            <a:ext cx="272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rebuchet MS" panose="020B0603020202020204" pitchFamily="34" charset="0"/>
              </a:rPr>
              <a:t>- energie nekorelované</a:t>
            </a:r>
            <a:endParaRPr lang="cs-CZ" b="1" dirty="0"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402087" y="941297"/>
            <a:ext cx="6592384" cy="5449710"/>
            <a:chOff x="1402087" y="941297"/>
            <a:chExt cx="6592384" cy="5449710"/>
          </a:xfrm>
        </p:grpSpPr>
        <p:grpSp>
          <p:nvGrpSpPr>
            <p:cNvPr id="21" name="Skupina 20"/>
            <p:cNvGrpSpPr>
              <a:grpSpLocks/>
            </p:cNvGrpSpPr>
            <p:nvPr/>
          </p:nvGrpSpPr>
          <p:grpSpPr bwMode="auto">
            <a:xfrm>
              <a:off x="1402087" y="941297"/>
              <a:ext cx="6592384" cy="5449710"/>
              <a:chOff x="490051" y="798768"/>
              <a:chExt cx="6592311" cy="5448566"/>
            </a:xfrm>
          </p:grpSpPr>
          <p:sp>
            <p:nvSpPr>
              <p:cNvPr id="22" name="Obdélník 21"/>
              <p:cNvSpPr/>
              <p:nvPr/>
            </p:nvSpPr>
            <p:spPr bwMode="auto">
              <a:xfrm>
                <a:off x="490051" y="798768"/>
                <a:ext cx="6592311" cy="54485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B4"/>
                </a:solidFill>
                <a:prstDash val="solid"/>
                <a:round/>
                <a:headEnd type="oval" w="sm" len="sm"/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774284" y="816182"/>
                <a:ext cx="5945853" cy="4307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200" b="1" dirty="0" smtClean="0">
                    <a:solidFill>
                      <a:srgbClr val="0000B4"/>
                    </a:solidFill>
                    <a:latin typeface="Trebuchet MS" pitchFamily="34" charset="0"/>
                  </a:rPr>
                  <a:t>Rozdělení vzdáleností nejbližších sousedů</a:t>
                </a:r>
                <a:endParaRPr lang="cs-CZ" altLang="cs-CZ" sz="2200" b="1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  <p:grpSp>
            <p:nvGrpSpPr>
              <p:cNvPr id="24" name="Skupina 100"/>
              <p:cNvGrpSpPr>
                <a:grpSpLocks/>
              </p:cNvGrpSpPr>
              <p:nvPr/>
            </p:nvGrpSpPr>
            <p:grpSpPr bwMode="auto">
              <a:xfrm>
                <a:off x="974665" y="1253941"/>
                <a:ext cx="5666759" cy="3163715"/>
                <a:chOff x="2528888" y="1511473"/>
                <a:chExt cx="5666759" cy="3163715"/>
              </a:xfrm>
            </p:grpSpPr>
            <p:pic>
              <p:nvPicPr>
                <p:cNvPr id="32" name="Picture 25" descr="GS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0350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" descr="Comparison of spectra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0034" y="1563996"/>
                  <a:ext cx="5535613" cy="1585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3027363" y="1667182"/>
                  <a:ext cx="0" cy="13430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625725" y="1511473"/>
                  <a:ext cx="4794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b="0" i="1">
                      <a:latin typeface="Arial" charset="0"/>
                    </a:rPr>
                    <a:t>E</a:t>
                  </a:r>
                </a:p>
              </p:txBody>
            </p:sp>
            <p:sp>
              <p:nvSpPr>
                <p:cNvPr id="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740150" y="2114550"/>
                  <a:ext cx="184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pic>
              <p:nvPicPr>
                <p:cNvPr id="37" name="Picture 18" descr="GU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6700" y="3127375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2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4813" y="3981450"/>
                  <a:ext cx="1111250" cy="403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39" name="Picture 2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0538" y="3984625"/>
                  <a:ext cx="858837" cy="388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0" name="Picture 2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9288" y="3967163"/>
                  <a:ext cx="7461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1" name="Picture 23" descr="Poisson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5288" y="3125788"/>
                  <a:ext cx="1312862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4" descr="GOE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1625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28888" y="3292475"/>
                  <a:ext cx="463550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b="0" i="1">
                      <a:latin typeface="Arial" charset="0"/>
                    </a:rPr>
                    <a:t>P</a:t>
                  </a:r>
                  <a:r>
                    <a:rPr lang="en-US" altLang="cs-CZ" sz="1200">
                      <a:latin typeface="Arial" charset="0"/>
                    </a:rPr>
                    <a:t>(</a:t>
                  </a:r>
                  <a:r>
                    <a:rPr lang="en-US" altLang="cs-CZ" sz="1200" b="0" i="1">
                      <a:latin typeface="Arial" charset="0"/>
                    </a:rPr>
                    <a:t>s</a:t>
                  </a:r>
                  <a:r>
                    <a:rPr lang="en-US" altLang="cs-CZ" sz="1200">
                      <a:latin typeface="Arial" charset="0"/>
                    </a:rPr>
                    <a:t>)</a:t>
                  </a:r>
                  <a:endParaRPr lang="cs-CZ" altLang="cs-CZ" sz="1200">
                    <a:latin typeface="Arial" charset="0"/>
                  </a:endParaRPr>
                </a:p>
              </p:txBody>
            </p:sp>
            <p:pic>
              <p:nvPicPr>
                <p:cNvPr id="44" name="Picture 3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6463" y="4025900"/>
                  <a:ext cx="485775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sp>
              <p:nvSpPr>
                <p:cNvPr id="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597400" y="3206750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00000"/>
                      </a:solidFill>
                      <a:latin typeface="Trebuchet MS" pitchFamily="34" charset="0"/>
                    </a:rPr>
                    <a:t>GOE</a:t>
                  </a:r>
                </a:p>
              </p:txBody>
            </p:sp>
            <p:sp>
              <p:nvSpPr>
                <p:cNvPr id="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5821363" y="3197225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339933"/>
                      </a:solidFill>
                      <a:latin typeface="Trebuchet MS" pitchFamily="34" charset="0"/>
                    </a:rPr>
                    <a:t>GUE</a:t>
                  </a:r>
                </a:p>
              </p:txBody>
            </p:sp>
            <p:sp>
              <p:nvSpPr>
                <p:cNvPr id="4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05663" y="3214688"/>
                  <a:ext cx="6318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0000B4"/>
                      </a:solidFill>
                      <a:latin typeface="Trebuchet MS" pitchFamily="34" charset="0"/>
                    </a:rPr>
                    <a:t>GSE</a:t>
                  </a:r>
                </a:p>
              </p:txBody>
            </p:sp>
            <p:sp>
              <p:nvSpPr>
                <p:cNvPr id="4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279775" y="3198813"/>
                  <a:ext cx="1306513" cy="336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600">
                      <a:latin typeface="Trebuchet MS" pitchFamily="34" charset="0"/>
                    </a:rPr>
                    <a:t>Poisson</a:t>
                  </a:r>
                </a:p>
              </p:txBody>
            </p:sp>
            <p:sp>
              <p:nvSpPr>
                <p:cNvPr id="49" name="Oval 36"/>
                <p:cNvSpPr>
                  <a:spLocks noChangeArrowheads="1"/>
                </p:cNvSpPr>
                <p:nvPr/>
              </p:nvSpPr>
              <p:spPr bwMode="auto">
                <a:xfrm>
                  <a:off x="4606925" y="4065588"/>
                  <a:ext cx="188913" cy="214312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0" name="Oval 37"/>
                <p:cNvSpPr>
                  <a:spLocks noChangeArrowheads="1"/>
                </p:cNvSpPr>
                <p:nvPr/>
              </p:nvSpPr>
              <p:spPr bwMode="auto">
                <a:xfrm>
                  <a:off x="5816600" y="4065588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1" name="Oval 38"/>
                <p:cNvSpPr>
                  <a:spLocks noChangeArrowheads="1"/>
                </p:cNvSpPr>
                <p:nvPr/>
              </p:nvSpPr>
              <p:spPr bwMode="auto">
                <a:xfrm>
                  <a:off x="7256463" y="4054475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127625" y="4308475"/>
                  <a:ext cx="23590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 smtClean="0">
                      <a:solidFill>
                        <a:srgbClr val="CC3300"/>
                      </a:solidFill>
                      <a:latin typeface="Trebuchet MS" pitchFamily="34" charset="0"/>
                    </a:rPr>
                    <a:t>CHAOTICKÝ</a:t>
                  </a:r>
                  <a:r>
                    <a:rPr lang="en-US" altLang="cs-CZ" sz="1800" dirty="0" smtClean="0">
                      <a:solidFill>
                        <a:srgbClr val="CC3300"/>
                      </a:solidFill>
                      <a:latin typeface="Trebuchet MS" pitchFamily="34" charset="0"/>
                    </a:rPr>
                    <a:t> system</a:t>
                  </a:r>
                  <a:endParaRPr lang="cs-CZ" altLang="cs-CZ" sz="1800" dirty="0">
                    <a:solidFill>
                      <a:srgbClr val="CC33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84944" y="4294188"/>
                  <a:ext cx="2265363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 smtClean="0">
                      <a:latin typeface="Trebuchet MS" pitchFamily="34" charset="0"/>
                    </a:rPr>
                    <a:t>STABILNÍ</a:t>
                  </a:r>
                  <a:r>
                    <a:rPr lang="en-US" altLang="cs-CZ" sz="1800" dirty="0" smtClean="0">
                      <a:latin typeface="Trebuchet MS" pitchFamily="34" charset="0"/>
                    </a:rPr>
                    <a:t> </a:t>
                  </a:r>
                  <a:r>
                    <a:rPr lang="en-US" altLang="cs-CZ" sz="1800" dirty="0" err="1" smtClean="0">
                      <a:latin typeface="Trebuchet MS" pitchFamily="34" charset="0"/>
                    </a:rPr>
                    <a:t>syst</a:t>
                  </a:r>
                  <a:r>
                    <a:rPr lang="cs-CZ" altLang="cs-CZ" sz="1800" dirty="0" smtClean="0">
                      <a:latin typeface="Trebuchet MS" pitchFamily="34" charset="0"/>
                    </a:rPr>
                    <a:t>é</a:t>
                  </a:r>
                  <a:r>
                    <a:rPr lang="en-US" altLang="cs-CZ" sz="1800" dirty="0" smtClean="0">
                      <a:latin typeface="Trebuchet MS" pitchFamily="34" charset="0"/>
                    </a:rPr>
                    <a:t>m</a:t>
                  </a:r>
                  <a:endParaRPr lang="cs-CZ" altLang="cs-CZ" sz="1800" dirty="0">
                    <a:latin typeface="Trebuchet MS" pitchFamily="34" charset="0"/>
                  </a:endParaRP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2315588" y="4767826"/>
                <a:ext cx="2527505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Brody</a:t>
                </a:r>
                <a:r>
                  <a:rPr lang="cs-CZ" altLang="cs-CZ" sz="2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ho</a:t>
                </a:r>
                <a:r>
                  <a:rPr lang="en-US" altLang="cs-CZ" sz="2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2000" dirty="0" smtClean="0">
                    <a:solidFill>
                      <a:srgbClr val="0000B4"/>
                    </a:solidFill>
                    <a:latin typeface="Trebuchet MS" pitchFamily="34" charset="0"/>
                  </a:rPr>
                  <a:t>rozdělení</a:t>
                </a:r>
                <a:endParaRPr lang="cs-CZ" altLang="cs-CZ" sz="2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879804" y="5122505"/>
                <a:ext cx="5734814" cy="576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 smtClean="0">
                    <a:latin typeface="Trebuchet MS" pitchFamily="34" charset="0"/>
                  </a:rPr>
                  <a:t>Hladce</a:t>
                </a:r>
                <a:r>
                  <a:rPr lang="en-US" altLang="cs-CZ" sz="1500" b="0" dirty="0" smtClean="0">
                    <a:latin typeface="Trebuchet MS" pitchFamily="34" charset="0"/>
                  </a:rPr>
                  <a:t> 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interpoluje mezi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Poissonovským</a:t>
                </a:r>
                <a:r>
                  <a:rPr lang="en-US" altLang="cs-CZ" sz="1500" b="0" dirty="0" smtClean="0">
                    <a:latin typeface="Trebuchet MS" pitchFamily="34" charset="0"/>
                  </a:rPr>
                  <a:t> 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a GOE </a:t>
                </a:r>
                <a:r>
                  <a:rPr lang="en-US" altLang="cs-CZ" sz="1500" b="0" dirty="0" smtClean="0">
                    <a:latin typeface="Trebuchet MS" pitchFamily="34" charset="0"/>
                  </a:rPr>
                  <a:t>NNSD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 err="1" smtClean="0">
                    <a:latin typeface="Trebuchet MS" pitchFamily="34" charset="0"/>
                  </a:rPr>
                  <a:t>Brodyho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 parametr </a:t>
                </a:r>
                <a:r>
                  <a:rPr lang="cs-CZ" altLang="cs-CZ" sz="1500" b="0" dirty="0">
                    <a:latin typeface="Symbol" pitchFamily="18" charset="2"/>
                  </a:rPr>
                  <a:t>w</a:t>
                </a:r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– </a:t>
                </a:r>
                <a:r>
                  <a:rPr lang="cs-CZ" alt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kvantová míra chaotičnosti</a:t>
                </a:r>
                <a:r>
                  <a:rPr lang="en-US" altLang="cs-CZ" sz="1500" dirty="0" smtClean="0">
                    <a:solidFill>
                      <a:srgbClr val="CC3300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1500" b="0" dirty="0" err="1" smtClean="0">
                    <a:latin typeface="Trebuchet MS" pitchFamily="34" charset="0"/>
                  </a:rPr>
                  <a:t>systé</a:t>
                </a:r>
                <a:r>
                  <a:rPr lang="en-US" altLang="cs-CZ" sz="1500" b="0" dirty="0" smtClean="0">
                    <a:latin typeface="Trebuchet MS" pitchFamily="34" charset="0"/>
                  </a:rPr>
                  <a:t>m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u</a:t>
                </a:r>
                <a:endParaRPr lang="cs-CZ" altLang="cs-CZ" sz="1500" b="0" dirty="0">
                  <a:latin typeface="Trebuchet MS" pitchFamily="34" charset="0"/>
                </a:endParaRP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2819385" y="5257775"/>
                <a:ext cx="1841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Trebuchet MS" pitchFamily="34" charset="0"/>
                </a:endParaRPr>
              </a:p>
            </p:txBody>
          </p:sp>
          <p:pic>
            <p:nvPicPr>
              <p:cNvPr id="28" name="Picture 1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093" y="5720398"/>
                <a:ext cx="1406525" cy="441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6" descr="sp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501" y="5712374"/>
                <a:ext cx="3937000" cy="423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66"/>
              <p:cNvSpPr>
                <a:spLocks noChangeShapeType="1"/>
              </p:cNvSpPr>
              <p:nvPr/>
            </p:nvSpPr>
            <p:spPr bwMode="auto">
              <a:xfrm>
                <a:off x="4614460" y="4392080"/>
                <a:ext cx="0" cy="41275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67"/>
              <p:cNvSpPr>
                <a:spLocks noChangeShapeType="1"/>
              </p:cNvSpPr>
              <p:nvPr/>
            </p:nvSpPr>
            <p:spPr bwMode="auto">
              <a:xfrm>
                <a:off x="2127848" y="4398474"/>
                <a:ext cx="0" cy="4127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6677924" y="4160950"/>
              <a:ext cx="1226825" cy="523220"/>
            </a:xfrm>
            <a:prstGeom prst="rect">
              <a:avLst/>
            </a:prstGeom>
            <a:solidFill>
              <a:srgbClr val="FFC000">
                <a:alpha val="27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Trebuchet MS" panose="020B0603020202020204" pitchFamily="34" charset="0"/>
                </a:rPr>
                <a:t>Hladiny</a:t>
              </a:r>
              <a:r>
                <a:rPr lang="en-US" sz="1400" dirty="0" smtClean="0">
                  <a:latin typeface="Trebuchet MS" panose="020B0603020202020204" pitchFamily="34" charset="0"/>
                </a:rPr>
                <a:t> se </a:t>
              </a:r>
              <a:r>
                <a:rPr lang="en-US" sz="1400" dirty="0" err="1" smtClean="0">
                  <a:latin typeface="Trebuchet MS" panose="020B0603020202020204" pitchFamily="34" charset="0"/>
                </a:rPr>
                <a:t>odpuzuj</a:t>
              </a:r>
              <a:r>
                <a:rPr lang="cs-CZ" sz="1400" dirty="0" smtClean="0">
                  <a:latin typeface="Trebuchet MS" panose="020B0603020202020204" pitchFamily="34" charset="0"/>
                </a:rPr>
                <a:t>í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05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4" y="3394662"/>
            <a:ext cx="4280898" cy="30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17538" y="333375"/>
            <a:ext cx="80240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1/f </a:t>
            </a: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šum</a:t>
            </a:r>
            <a:r>
              <a:rPr lang="cs-CZ" altLang="cs-CZ" sz="3200" b="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cs-CZ" altLang="cs-CZ" sz="2400" b="0" dirty="0" err="1" smtClean="0">
                <a:solidFill>
                  <a:srgbClr val="0000B4"/>
                </a:solidFill>
                <a:latin typeface="Trebuchet MS" pitchFamily="34" charset="0"/>
              </a:rPr>
              <a:t>dlouhodosahové</a:t>
            </a:r>
            <a:r>
              <a:rPr lang="cs-CZ" alt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 korelace)</a:t>
            </a:r>
            <a:endParaRPr lang="cs-CZ" alt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072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728788"/>
            <a:ext cx="1847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30725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70088"/>
            <a:ext cx="1158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0726" name="Skupina 1"/>
          <p:cNvGrpSpPr>
            <a:grpSpLocks/>
          </p:cNvGrpSpPr>
          <p:nvPr/>
        </p:nvGrpSpPr>
        <p:grpSpPr bwMode="auto">
          <a:xfrm>
            <a:off x="2054225" y="3349625"/>
            <a:ext cx="1571625" cy="776288"/>
            <a:chOff x="5389735" y="2447925"/>
            <a:chExt cx="1571625" cy="776288"/>
          </a:xfrm>
        </p:grpSpPr>
        <p:pic>
          <p:nvPicPr>
            <p:cNvPr id="30766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6" y="2484438"/>
              <a:ext cx="148272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30767" name="Rectangle 33"/>
            <p:cNvSpPr>
              <a:spLocks noChangeArrowheads="1"/>
            </p:cNvSpPr>
            <p:nvPr/>
          </p:nvSpPr>
          <p:spPr bwMode="auto">
            <a:xfrm>
              <a:off x="5389735" y="2447925"/>
              <a:ext cx="1571625" cy="776288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30727" name="AutoShape 21"/>
          <p:cNvSpPr>
            <a:spLocks noChangeArrowheads="1"/>
          </p:cNvSpPr>
          <p:nvPr/>
        </p:nvSpPr>
        <p:spPr bwMode="auto">
          <a:xfrm>
            <a:off x="2503488" y="2698750"/>
            <a:ext cx="352425" cy="454025"/>
          </a:xfrm>
          <a:prstGeom prst="downArrow">
            <a:avLst>
              <a:gd name="adj1" fmla="val 50000"/>
              <a:gd name="adj2" fmla="val 30299"/>
            </a:avLst>
          </a:prstGeom>
          <a:solidFill>
            <a:srgbClr val="0000B4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0728" name="Rectangle 46"/>
          <p:cNvSpPr>
            <a:spLocks noChangeArrowheads="1"/>
          </p:cNvSpPr>
          <p:nvPr/>
        </p:nvSpPr>
        <p:spPr bwMode="auto">
          <a:xfrm>
            <a:off x="495983" y="6423025"/>
            <a:ext cx="37850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cs-CZ" sz="1300" b="0" dirty="0">
                <a:latin typeface="Book Antiqua" panose="02040602050305030304" pitchFamily="18" charset="0"/>
              </a:rPr>
              <a:t>A. Rela</a:t>
            </a:r>
            <a:r>
              <a:rPr lang="es-MX" altLang="cs-CZ" sz="1300" b="0" dirty="0">
                <a:latin typeface="Book Antiqua" panose="02040602050305030304" pitchFamily="18" charset="0"/>
              </a:rPr>
              <a:t>ñ</a:t>
            </a:r>
            <a:r>
              <a:rPr lang="pt-BR" altLang="cs-CZ" sz="1300" b="0" dirty="0">
                <a:latin typeface="Book Antiqua" panose="02040602050305030304" pitchFamily="18" charset="0"/>
              </a:rPr>
              <a:t>o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cs-CZ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pt-BR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pt-BR" altLang="cs-CZ" sz="1300" dirty="0">
                <a:latin typeface="Book Antiqua" panose="02040602050305030304" pitchFamily="18" charset="0"/>
              </a:rPr>
              <a:t>89</a:t>
            </a:r>
            <a:r>
              <a:rPr lang="pt-BR" altLang="cs-CZ" sz="1300" b="0" dirty="0">
                <a:latin typeface="Book Antiqua" panose="02040602050305030304" pitchFamily="18" charset="0"/>
              </a:rPr>
              <a:t>, 244102 (2002)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E.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Faleiro</a:t>
            </a:r>
            <a:r>
              <a:rPr lang="en-US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en-US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en-US" altLang="cs-CZ" sz="1300" dirty="0">
                <a:latin typeface="Book Antiqua" panose="02040602050305030304" pitchFamily="18" charset="0"/>
              </a:rPr>
              <a:t>93</a:t>
            </a:r>
            <a:r>
              <a:rPr lang="en-US" altLang="cs-CZ" sz="1300" b="0" dirty="0">
                <a:latin typeface="Book Antiqua" panose="02040602050305030304" pitchFamily="18" charset="0"/>
              </a:rPr>
              <a:t>, 244101 (2004)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1236616" y="3386138"/>
            <a:ext cx="759687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039761" y="4155442"/>
            <a:ext cx="2359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solidFill>
                  <a:srgbClr val="CC3300"/>
                </a:solidFill>
                <a:latin typeface="Trebuchet MS" pitchFamily="34" charset="0"/>
              </a:rPr>
              <a:t>CHAOTICKÝ systém</a:t>
            </a:r>
            <a:endParaRPr lang="cs-CZ" altLang="cs-CZ" sz="18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920772" y="3796325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latin typeface="Symbol" pitchFamily="18" charset="2"/>
              </a:rPr>
              <a:t>a</a:t>
            </a:r>
            <a:r>
              <a:rPr lang="cs-CZ" altLang="cs-CZ" sz="1800" b="0" u="sng" dirty="0">
                <a:latin typeface="Arial" charset="0"/>
              </a:rPr>
              <a:t> </a:t>
            </a:r>
            <a:r>
              <a:rPr lang="en-US" altLang="cs-CZ" sz="1800" b="0" u="sng" dirty="0">
                <a:latin typeface="Arial" charset="0"/>
              </a:rPr>
              <a:t>= </a:t>
            </a:r>
            <a:r>
              <a:rPr lang="cs-CZ" altLang="cs-CZ" sz="1800" b="0" u="sng" dirty="0">
                <a:latin typeface="Arial" charset="0"/>
              </a:rPr>
              <a:t>2</a:t>
            </a:r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3686175" y="3349625"/>
            <a:ext cx="668337" cy="3683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974284" y="3776619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solidFill>
                  <a:srgbClr val="CC3300"/>
                </a:solidFill>
                <a:latin typeface="Symbol" pitchFamily="18" charset="2"/>
              </a:rPr>
              <a:t>a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cs-CZ" sz="1800" b="0" u="sng" dirty="0">
                <a:solidFill>
                  <a:srgbClr val="CC3300"/>
                </a:solidFill>
                <a:latin typeface="Arial" charset="0"/>
              </a:rPr>
              <a:t>= 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1</a:t>
            </a:r>
          </a:p>
        </p:txBody>
      </p:sp>
      <p:sp>
        <p:nvSpPr>
          <p:cNvPr id="30735" name="Text Box 12"/>
          <p:cNvSpPr txBox="1">
            <a:spLocks noChangeArrowheads="1"/>
          </p:cNvSpPr>
          <p:nvPr/>
        </p:nvSpPr>
        <p:spPr bwMode="auto">
          <a:xfrm>
            <a:off x="470167" y="4164443"/>
            <a:ext cx="226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latin typeface="Trebuchet MS" pitchFamily="34" charset="0"/>
              </a:rPr>
              <a:t>STABILNÍ systém</a:t>
            </a:r>
            <a:endParaRPr lang="cs-CZ" altLang="cs-CZ" sz="1800" dirty="0">
              <a:latin typeface="Trebuchet MS" pitchFamily="34" charset="0"/>
            </a:endParaRPr>
          </a:p>
        </p:txBody>
      </p:sp>
      <p:sp>
        <p:nvSpPr>
          <p:cNvPr id="30736" name="Text Box 34"/>
          <p:cNvSpPr txBox="1">
            <a:spLocks noChangeArrowheads="1"/>
          </p:cNvSpPr>
          <p:nvPr/>
        </p:nvSpPr>
        <p:spPr bwMode="auto">
          <a:xfrm>
            <a:off x="6492875" y="39433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2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30737" name="Text Box 35"/>
          <p:cNvSpPr txBox="1">
            <a:spLocks noChangeArrowheads="1"/>
          </p:cNvSpPr>
          <p:nvPr/>
        </p:nvSpPr>
        <p:spPr bwMode="auto">
          <a:xfrm>
            <a:off x="5835650" y="54292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1</a:t>
            </a:r>
            <a:endParaRPr lang="cs-CZ" altLang="cs-CZ" sz="1800" b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8" name="Text Box 19"/>
              <p:cNvSpPr txBox="1">
                <a:spLocks noChangeArrowheads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 smtClean="0">
                    <a:latin typeface="Trebuchet MS" pitchFamily="34" charset="0"/>
                  </a:rPr>
                  <a:t>Kvantové spektrum se reprezentuje jako časová řada</a:t>
                </a:r>
                <a:endParaRPr lang="cs-CZ" altLang="cs-CZ" sz="150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 smtClean="0">
                    <a:latin typeface="Trebuchet MS" pitchFamily="34" charset="0"/>
                  </a:rPr>
                  <a:t>Fourierova transformace </a:t>
                </a:r>
                <a14:m>
                  <m:oMath xmlns:m="http://schemas.openxmlformats.org/officeDocument/2006/math">
                    <m:r>
                      <a:rPr lang="en-US" altLang="cs-CZ" sz="1500" b="0" i="1" dirty="0" smtClean="0">
                        <a:latin typeface="Cambria Math"/>
                      </a:rPr>
                      <m:t>→</m:t>
                    </m:r>
                  </m:oMath>
                </a14:m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 smtClean="0">
                    <a:latin typeface="Trebuchet MS" pitchFamily="34" charset="0"/>
                  </a:rPr>
                  <a:t>studium</a:t>
                </a:r>
                <a:r>
                  <a:rPr lang="en-US" altLang="cs-CZ" sz="1500" b="0" dirty="0" smtClean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 smtClean="0">
                    <a:latin typeface="Trebuchet MS" pitchFamily="34" charset="0"/>
                  </a:rPr>
                  <a:t>fluktuac</a:t>
                </a:r>
                <a:r>
                  <a:rPr lang="cs-CZ" altLang="cs-CZ" sz="1500" b="0" dirty="0" smtClean="0">
                    <a:latin typeface="Trebuchet MS" pitchFamily="34" charset="0"/>
                  </a:rPr>
                  <a:t>í ve frekvenčním spektru této řady</a:t>
                </a:r>
                <a:endParaRPr lang="cs-CZ" altLang="cs-CZ" sz="15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073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blipFill rotWithShape="1">
                <a:blip r:embed="rId7"/>
                <a:stretch>
                  <a:fillRect l="-485" t="-1481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9" name="Rectangle 46"/>
          <p:cNvSpPr>
            <a:spLocks noChangeArrowheads="1"/>
          </p:cNvSpPr>
          <p:nvPr/>
        </p:nvSpPr>
        <p:spPr bwMode="auto">
          <a:xfrm>
            <a:off x="4625619" y="6510382"/>
            <a:ext cx="42049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300" b="0">
                <a:latin typeface="Book Antiqua" panose="02040602050305030304" pitchFamily="18" charset="0"/>
              </a:rPr>
              <a:t>J. M. G. G</a:t>
            </a:r>
            <a:r>
              <a:rPr lang="cs-CZ" altLang="cs-CZ" sz="1300" b="0">
                <a:latin typeface="Book Antiqua" panose="02040602050305030304" pitchFamily="18" charset="0"/>
              </a:rPr>
              <a:t>ómez et al., Phys. Rev. Lett. </a:t>
            </a:r>
            <a:r>
              <a:rPr lang="cs-CZ" altLang="cs-CZ" sz="1300">
                <a:latin typeface="Book Antiqua" panose="02040602050305030304" pitchFamily="18" charset="0"/>
              </a:rPr>
              <a:t>94</a:t>
            </a:r>
            <a:r>
              <a:rPr lang="cs-CZ" altLang="cs-CZ" sz="1300" b="0">
                <a:latin typeface="Book Antiqua" panose="02040602050305030304" pitchFamily="18" charset="0"/>
              </a:rPr>
              <a:t>, 084101 </a:t>
            </a:r>
            <a:r>
              <a:rPr lang="en-US" altLang="cs-CZ" sz="1300" b="0">
                <a:latin typeface="Book Antiqua" panose="02040602050305030304" pitchFamily="18" charset="0"/>
              </a:rPr>
              <a:t>(2005)</a:t>
            </a:r>
          </a:p>
        </p:txBody>
      </p:sp>
      <p:grpSp>
        <p:nvGrpSpPr>
          <p:cNvPr id="30742" name="Skupina 57"/>
          <p:cNvGrpSpPr>
            <a:grpSpLocks/>
          </p:cNvGrpSpPr>
          <p:nvPr/>
        </p:nvGrpSpPr>
        <p:grpSpPr bwMode="auto">
          <a:xfrm>
            <a:off x="5632450" y="793750"/>
            <a:ext cx="3298825" cy="2476500"/>
            <a:chOff x="1439863" y="1758950"/>
            <a:chExt cx="3298825" cy="2476500"/>
          </a:xfrm>
        </p:grpSpPr>
        <p:cxnSp>
          <p:nvCxnSpPr>
            <p:cNvPr id="30743" name="Přímá spojovací čára 109"/>
            <p:cNvCxnSpPr>
              <a:cxnSpLocks noChangeShapeType="1"/>
            </p:cNvCxnSpPr>
            <p:nvPr/>
          </p:nvCxnSpPr>
          <p:spPr bwMode="auto">
            <a:xfrm>
              <a:off x="1439863" y="2046288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4" name="Přímá spojovací čára 111"/>
            <p:cNvCxnSpPr>
              <a:cxnSpLocks noChangeShapeType="1"/>
            </p:cNvCxnSpPr>
            <p:nvPr/>
          </p:nvCxnSpPr>
          <p:spPr bwMode="auto">
            <a:xfrm>
              <a:off x="1439863" y="25876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5" name="Přímá spojovací čára 112"/>
            <p:cNvCxnSpPr>
              <a:cxnSpLocks noChangeShapeType="1"/>
            </p:cNvCxnSpPr>
            <p:nvPr/>
          </p:nvCxnSpPr>
          <p:spPr bwMode="auto">
            <a:xfrm>
              <a:off x="1439863" y="312737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6" name="Přímá spojovací čára 113"/>
            <p:cNvCxnSpPr>
              <a:cxnSpLocks noChangeShapeType="1"/>
            </p:cNvCxnSpPr>
            <p:nvPr/>
          </p:nvCxnSpPr>
          <p:spPr bwMode="auto">
            <a:xfrm>
              <a:off x="1439863" y="36671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7" name="Přímá spojovací čára 114"/>
            <p:cNvCxnSpPr>
              <a:cxnSpLocks noChangeShapeType="1"/>
            </p:cNvCxnSpPr>
            <p:nvPr/>
          </p:nvCxnSpPr>
          <p:spPr bwMode="auto">
            <a:xfrm>
              <a:off x="1439863" y="4208463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8" name="Přímá spojovací čára 120"/>
            <p:cNvCxnSpPr>
              <a:cxnSpLocks noChangeShapeType="1"/>
            </p:cNvCxnSpPr>
            <p:nvPr/>
          </p:nvCxnSpPr>
          <p:spPr bwMode="auto">
            <a:xfrm>
              <a:off x="2495550" y="2046288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9" name="Přímá spojovací čára 121"/>
            <p:cNvCxnSpPr>
              <a:cxnSpLocks noChangeShapeType="1"/>
            </p:cNvCxnSpPr>
            <p:nvPr/>
          </p:nvCxnSpPr>
          <p:spPr bwMode="auto">
            <a:xfrm>
              <a:off x="2495550" y="2247900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0" name="Přímá spojovací čára 122"/>
            <p:cNvCxnSpPr>
              <a:cxnSpLocks noChangeShapeType="1"/>
            </p:cNvCxnSpPr>
            <p:nvPr/>
          </p:nvCxnSpPr>
          <p:spPr bwMode="auto">
            <a:xfrm>
              <a:off x="2495550" y="289401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1" name="Přímá spojovací čára 123"/>
            <p:cNvCxnSpPr>
              <a:cxnSpLocks noChangeShapeType="1"/>
            </p:cNvCxnSpPr>
            <p:nvPr/>
          </p:nvCxnSpPr>
          <p:spPr bwMode="auto">
            <a:xfrm>
              <a:off x="2495550" y="3914775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2" name="Přímá spojovací čára 124"/>
            <p:cNvCxnSpPr>
              <a:cxnSpLocks noChangeShapeType="1"/>
            </p:cNvCxnSpPr>
            <p:nvPr/>
          </p:nvCxnSpPr>
          <p:spPr bwMode="auto">
            <a:xfrm>
              <a:off x="2495550" y="420846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3" name="Pravoúhlá spojovací čára 126"/>
            <p:cNvCxnSpPr>
              <a:cxnSpLocks noChangeShapeType="1"/>
            </p:cNvCxnSpPr>
            <p:nvPr/>
          </p:nvCxnSpPr>
          <p:spPr bwMode="auto">
            <a:xfrm>
              <a:off x="2016125" y="3667125"/>
              <a:ext cx="360363" cy="25876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4" name="Pravoúhlá spojovací čára 127"/>
            <p:cNvCxnSpPr>
              <a:cxnSpLocks noChangeShapeType="1"/>
            </p:cNvCxnSpPr>
            <p:nvPr/>
          </p:nvCxnSpPr>
          <p:spPr bwMode="auto">
            <a:xfrm flipV="1">
              <a:off x="2033588" y="2895600"/>
              <a:ext cx="360362" cy="234950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5" name="Pravoúhlá spojovací čára 129"/>
            <p:cNvCxnSpPr>
              <a:cxnSpLocks noChangeShapeType="1"/>
            </p:cNvCxnSpPr>
            <p:nvPr/>
          </p:nvCxnSpPr>
          <p:spPr bwMode="auto">
            <a:xfrm flipV="1">
              <a:off x="2033588" y="2251075"/>
              <a:ext cx="360362" cy="32861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6" name="Pravoúhlá spojovací čára 132"/>
            <p:cNvCxnSpPr>
              <a:cxnSpLocks noChangeShapeType="1"/>
            </p:cNvCxnSpPr>
            <p:nvPr/>
          </p:nvCxnSpPr>
          <p:spPr bwMode="auto">
            <a:xfrm>
              <a:off x="2033588" y="4208463"/>
              <a:ext cx="360362" cy="1587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7" name="Pravoúhlá spojovací čára 134"/>
            <p:cNvCxnSpPr>
              <a:cxnSpLocks noChangeShapeType="1"/>
            </p:cNvCxnSpPr>
            <p:nvPr/>
          </p:nvCxnSpPr>
          <p:spPr bwMode="auto">
            <a:xfrm>
              <a:off x="2033588" y="2047875"/>
              <a:ext cx="360362" cy="1588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58" name="TextovéPole 135"/>
            <p:cNvSpPr txBox="1">
              <a:spLocks noChangeArrowheads="1"/>
            </p:cNvSpPr>
            <p:nvPr/>
          </p:nvSpPr>
          <p:spPr bwMode="auto">
            <a:xfrm>
              <a:off x="1898650" y="3927475"/>
              <a:ext cx="6810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1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59" name="TextovéPole 136"/>
            <p:cNvSpPr txBox="1">
              <a:spLocks noChangeArrowheads="1"/>
            </p:cNvSpPr>
            <p:nvPr/>
          </p:nvSpPr>
          <p:spPr bwMode="auto">
            <a:xfrm>
              <a:off x="2157413" y="3609975"/>
              <a:ext cx="398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2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0" name="TextovéPole 137"/>
            <p:cNvSpPr txBox="1">
              <a:spLocks noChangeArrowheads="1"/>
            </p:cNvSpPr>
            <p:nvPr/>
          </p:nvSpPr>
          <p:spPr bwMode="auto">
            <a:xfrm>
              <a:off x="2168525" y="28844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3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1" name="TextovéPole 138"/>
            <p:cNvSpPr txBox="1">
              <a:spLocks noChangeArrowheads="1"/>
            </p:cNvSpPr>
            <p:nvPr/>
          </p:nvSpPr>
          <p:spPr bwMode="auto">
            <a:xfrm>
              <a:off x="2168525" y="22748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4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2" name="TextovéPole 139"/>
            <p:cNvSpPr txBox="1">
              <a:spLocks noChangeArrowheads="1"/>
            </p:cNvSpPr>
            <p:nvPr/>
          </p:nvSpPr>
          <p:spPr bwMode="auto">
            <a:xfrm>
              <a:off x="1911350" y="1758950"/>
              <a:ext cx="679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i="1" baseline="-25000">
                  <a:latin typeface="Arial" charset="0"/>
                </a:rPr>
                <a:t>n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pic>
          <p:nvPicPr>
            <p:cNvPr id="30763" name="Picture 50" descr="C:\Users\Pavel\Desktop\Grap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25" y="2262533"/>
              <a:ext cx="1554163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TextovéPole 138"/>
            <p:cNvSpPr txBox="1">
              <a:spLocks noChangeArrowheads="1"/>
            </p:cNvSpPr>
            <p:nvPr/>
          </p:nvSpPr>
          <p:spPr bwMode="auto">
            <a:xfrm>
              <a:off x="3013075" y="2468908"/>
              <a:ext cx="3984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latin typeface="Symbol" pitchFamily="18" charset="2"/>
                </a:rPr>
                <a:t>d</a:t>
              </a:r>
              <a:r>
                <a:rPr lang="en-US" altLang="cs-CZ" sz="1500" b="0" i="1" baseline="-25000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  <p:sp>
          <p:nvSpPr>
            <p:cNvPr id="30765" name="TextovéPole 51"/>
            <p:cNvSpPr txBox="1">
              <a:spLocks noChangeArrowheads="1"/>
            </p:cNvSpPr>
            <p:nvPr/>
          </p:nvSpPr>
          <p:spPr bwMode="auto">
            <a:xfrm>
              <a:off x="4243388" y="3723033"/>
              <a:ext cx="4111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 i="1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</p:grpSp>
      <p:cxnSp>
        <p:nvCxnSpPr>
          <p:cNvPr id="48" name="Přímá spojnice 4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7" descr="Výsledek obrázku pro drunkard wal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10" y="3576533"/>
            <a:ext cx="1433095" cy="9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Skupina 54"/>
          <p:cNvGrpSpPr/>
          <p:nvPr/>
        </p:nvGrpSpPr>
        <p:grpSpPr>
          <a:xfrm>
            <a:off x="591053" y="4763760"/>
            <a:ext cx="4432184" cy="1579908"/>
            <a:chOff x="691383" y="4763709"/>
            <a:chExt cx="4432184" cy="1579908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83" y="4763709"/>
              <a:ext cx="4432184" cy="1579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3580872" y="4945329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 smtClean="0">
                  <a:latin typeface="Trebuchet MS" pitchFamily="34" charset="0"/>
                </a:rPr>
                <a:t>GOE</a:t>
              </a:r>
              <a:endParaRPr lang="cs-CZ" b="0" dirty="0" err="1" smtClean="0">
                <a:latin typeface="Trebuchet MS" pitchFamily="34" charset="0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2985127" y="5550028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 smtClean="0">
                  <a:latin typeface="Trebuchet MS" pitchFamily="34" charset="0"/>
                </a:rPr>
                <a:t>GDE</a:t>
              </a:r>
              <a:endParaRPr lang="cs-CZ" b="0" dirty="0" err="1" smtClean="0">
                <a:latin typeface="Trebuchet MS" pitchFamily="34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90684" y="995322"/>
            <a:ext cx="8462805" cy="5781340"/>
            <a:chOff x="554445" y="410455"/>
            <a:chExt cx="8462805" cy="5781340"/>
          </a:xfrm>
        </p:grpSpPr>
        <p:sp>
          <p:nvSpPr>
            <p:cNvPr id="60" name="Obdélník 59"/>
            <p:cNvSpPr/>
            <p:nvPr/>
          </p:nvSpPr>
          <p:spPr>
            <a:xfrm>
              <a:off x="554445" y="410455"/>
              <a:ext cx="8462805" cy="578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76" y="2215808"/>
              <a:ext cx="4088065" cy="375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575496" y="428342"/>
              <a:ext cx="392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 err="1" smtClean="0">
                  <a:solidFill>
                    <a:srgbClr val="00B050"/>
                  </a:solidFill>
                  <a:latin typeface="Trebuchet MS" pitchFamily="34" charset="0"/>
                </a:rPr>
                <a:t>Flicker</a:t>
              </a:r>
              <a:r>
                <a:rPr lang="cs-CZ" sz="2400" u="sng" dirty="0" smtClean="0">
                  <a:solidFill>
                    <a:srgbClr val="00B050"/>
                  </a:solidFill>
                  <a:latin typeface="Trebuchet MS" pitchFamily="34" charset="0"/>
                </a:rPr>
                <a:t> </a:t>
              </a:r>
              <a:r>
                <a:rPr lang="cs-CZ" sz="2400" u="sng" dirty="0" err="1" smtClean="0">
                  <a:solidFill>
                    <a:srgbClr val="00B050"/>
                  </a:solidFill>
                  <a:latin typeface="Trebuchet MS" pitchFamily="34" charset="0"/>
                </a:rPr>
                <a:t>noise</a:t>
              </a:r>
              <a:endParaRPr lang="cs-CZ" sz="2400" u="sng" dirty="0" smtClean="0">
                <a:solidFill>
                  <a:srgbClr val="00B050"/>
                </a:solidFill>
                <a:latin typeface="Trebuchet MS" pitchFamily="34" charset="0"/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679009" y="886654"/>
              <a:ext cx="833824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 smtClean="0">
                  <a:latin typeface="Trebuchet MS" pitchFamily="34" charset="0"/>
                </a:rPr>
                <a:t>šum téměř všech elektronických součástek (rezistory, tranzistory a jiné polovodičové součástky) na „nízkých“ frekvencích </a:t>
              </a:r>
              <a:r>
                <a:rPr lang="cs-CZ" sz="1600" b="0" i="1" dirty="0" smtClean="0">
                  <a:latin typeface="Trebuchet MS" pitchFamily="34" charset="0"/>
                </a:rPr>
                <a:t>f</a:t>
              </a:r>
              <a:r>
                <a:rPr lang="cs-CZ" sz="1600" b="0" dirty="0" smtClean="0">
                  <a:latin typeface="Trebuchet MS" pitchFamily="34" charset="0"/>
                </a:rPr>
                <a:t>&lt;</a:t>
              </a:r>
              <a:r>
                <a:rPr lang="cs-CZ" sz="1600" b="0" i="1" dirty="0" err="1" smtClean="0">
                  <a:latin typeface="Trebuchet MS" pitchFamily="34" charset="0"/>
                </a:rPr>
                <a:t>f</a:t>
              </a:r>
              <a:r>
                <a:rPr lang="cs-CZ" sz="1600" b="0" baseline="-25000" dirty="0" err="1" smtClean="0">
                  <a:latin typeface="Trebuchet MS" pitchFamily="34" charset="0"/>
                </a:rPr>
                <a:t>c</a:t>
              </a:r>
              <a:r>
                <a:rPr lang="cs-CZ" sz="1600" b="0" dirty="0" smtClean="0">
                  <a:latin typeface="Trebuchet MS" pitchFamily="34" charset="0"/>
                </a:rPr>
                <a:t> (na vysokých frekvencích převládá bílý šum)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 err="1" smtClean="0">
                  <a:latin typeface="Trebuchet MS" pitchFamily="34" charset="0"/>
                </a:rPr>
                <a:t>MOSFET</a:t>
              </a:r>
              <a:r>
                <a:rPr lang="cs-CZ" sz="1600" b="0" dirty="0" smtClean="0">
                  <a:latin typeface="Trebuchet MS" pitchFamily="34" charset="0"/>
                </a:rPr>
                <a:t> tranzistory </a:t>
              </a:r>
              <a:r>
                <a:rPr lang="cs-CZ" sz="1600" b="0" i="1" dirty="0" err="1" smtClean="0">
                  <a:latin typeface="Trebuchet MS" pitchFamily="34" charset="0"/>
                </a:rPr>
                <a:t>f</a:t>
              </a:r>
              <a:r>
                <a:rPr lang="cs-CZ" sz="1600" b="0" baseline="-25000" dirty="0" err="1" smtClean="0">
                  <a:latin typeface="Trebuchet MS" pitchFamily="34" charset="0"/>
                </a:rPr>
                <a:t>c</a:t>
              </a:r>
              <a:r>
                <a:rPr lang="cs-CZ" sz="1600" b="0" dirty="0" err="1" smtClean="0">
                  <a:latin typeface="Trebuchet MS" pitchFamily="34" charset="0"/>
                </a:rPr>
                <a:t>~GHz</a:t>
              </a:r>
              <a:endParaRPr lang="cs-CZ" sz="1600" b="0" dirty="0" smtClean="0">
                <a:latin typeface="Trebuchet MS" pitchFamily="34" charset="0"/>
              </a:endParaRP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 smtClean="0">
                  <a:latin typeface="Trebuchet MS" pitchFamily="34" charset="0"/>
                </a:rPr>
                <a:t>na nízkých frekvencích změřeno až do 10</a:t>
              </a:r>
              <a:r>
                <a:rPr lang="cs-CZ" sz="1600" b="0" baseline="30000" dirty="0" smtClean="0">
                  <a:latin typeface="Trebuchet MS" pitchFamily="34" charset="0"/>
                </a:rPr>
                <a:t>-6</a:t>
              </a:r>
              <a:r>
                <a:rPr lang="cs-CZ" sz="1600" b="0" dirty="0" smtClean="0">
                  <a:latin typeface="Trebuchet MS" pitchFamily="34" charset="0"/>
                </a:rPr>
                <a:t> Hz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841" y="2002077"/>
              <a:ext cx="3427075" cy="412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46"/>
            <p:cNvSpPr>
              <a:spLocks noChangeArrowheads="1"/>
            </p:cNvSpPr>
            <p:nvPr/>
          </p:nvSpPr>
          <p:spPr bwMode="auto">
            <a:xfrm>
              <a:off x="5092841" y="512980"/>
              <a:ext cx="376962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M.A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Caloyannides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, J. </a:t>
              </a:r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App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Phys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. </a:t>
              </a:r>
              <a:r>
                <a:rPr lang="cs-CZ" altLang="cs-CZ" sz="1300" dirty="0" smtClean="0">
                  <a:latin typeface="Book Antiqua" panose="02040602050305030304" pitchFamily="18" charset="0"/>
                </a:rPr>
                <a:t>45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, 307 </a:t>
              </a:r>
              <a:r>
                <a:rPr lang="en-US" altLang="cs-CZ" sz="1300" b="0" dirty="0" smtClean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1974</a:t>
              </a:r>
              <a:r>
                <a:rPr lang="en-US" altLang="cs-CZ" sz="1300" b="0" dirty="0" smtClean="0">
                  <a:latin typeface="Book Antiqua" panose="02040602050305030304" pitchFamily="18" charset="0"/>
                </a:rPr>
                <a:t>)</a:t>
              </a:r>
              <a:endParaRPr lang="en-US" altLang="cs-CZ" sz="1300" b="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1354264" y="266072"/>
            <a:ext cx="7086806" cy="5957555"/>
            <a:chOff x="1463040" y="478079"/>
            <a:chExt cx="7086806" cy="5957555"/>
          </a:xfrm>
        </p:grpSpPr>
        <p:sp>
          <p:nvSpPr>
            <p:cNvPr id="67" name="Obdélník 66"/>
            <p:cNvSpPr/>
            <p:nvPr/>
          </p:nvSpPr>
          <p:spPr>
            <a:xfrm>
              <a:off x="1463040" y="478079"/>
              <a:ext cx="7086806" cy="59575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20" y="1000703"/>
              <a:ext cx="6139351" cy="189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46"/>
            <p:cNvSpPr>
              <a:spLocks noChangeArrowheads="1"/>
            </p:cNvSpPr>
            <p:nvPr/>
          </p:nvSpPr>
          <p:spPr bwMode="auto">
            <a:xfrm>
              <a:off x="4718348" y="597553"/>
              <a:ext cx="383149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S.M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Pikkujämsä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 et al., </a:t>
              </a:r>
              <a:r>
                <a:rPr lang="cs-CZ" altLang="cs-CZ" sz="1300" b="0" dirty="0" err="1" smtClean="0">
                  <a:latin typeface="Book Antiqua" panose="02040602050305030304" pitchFamily="18" charset="0"/>
                </a:rPr>
                <a:t>Circulation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 </a:t>
              </a:r>
              <a:r>
                <a:rPr lang="cs-CZ" altLang="cs-CZ" sz="1300" dirty="0" smtClean="0">
                  <a:latin typeface="Book Antiqua" panose="02040602050305030304" pitchFamily="18" charset="0"/>
                </a:rPr>
                <a:t>100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, 393 </a:t>
              </a:r>
              <a:r>
                <a:rPr lang="en-US" altLang="cs-CZ" sz="1300" b="0" dirty="0" smtClean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 smtClean="0">
                  <a:latin typeface="Book Antiqua" panose="02040602050305030304" pitchFamily="18" charset="0"/>
                </a:rPr>
                <a:t>1999</a:t>
              </a:r>
              <a:r>
                <a:rPr lang="en-US" altLang="cs-CZ" sz="1300" b="0" dirty="0" smtClean="0">
                  <a:latin typeface="Book Antiqua" panose="02040602050305030304" pitchFamily="18" charset="0"/>
                </a:rPr>
                <a:t>)</a:t>
              </a:r>
              <a:endParaRPr lang="en-US" altLang="cs-CZ" sz="1300" b="0" dirty="0">
                <a:latin typeface="Book Antiqua" panose="02040602050305030304" pitchFamily="18" charset="0"/>
              </a:endParaRPr>
            </a:p>
          </p:txBody>
        </p:sp>
        <p:grpSp>
          <p:nvGrpSpPr>
            <p:cNvPr id="70" name="Skupina 69"/>
            <p:cNvGrpSpPr/>
            <p:nvPr/>
          </p:nvGrpSpPr>
          <p:grpSpPr>
            <a:xfrm>
              <a:off x="2991100" y="3005290"/>
              <a:ext cx="3985845" cy="3356081"/>
              <a:chOff x="2751553" y="3071194"/>
              <a:chExt cx="3985845" cy="3356081"/>
            </a:xfrm>
          </p:grpSpPr>
          <p:pic>
            <p:nvPicPr>
              <p:cNvPr id="72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553" y="3071194"/>
                <a:ext cx="3985845" cy="3356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ovéPole 72"/>
                  <p:cNvSpPr txBox="1"/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 smtClean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latin typeface="Cambria Math"/>
                          </a:rPr>
                          <m:t>=0</m:t>
                        </m:r>
                      </m:oMath>
                    </a14:m>
                    <a:endParaRPr lang="cs-CZ" dirty="0" err="1" smtClean="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3" name="TextovéPole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l="-4712" b="-15842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ovéPole 73"/>
                  <p:cNvSpPr txBox="1"/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 smtClean="0">
                        <a:solidFill>
                          <a:srgbClr val="CC3300"/>
                        </a:solidFill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=1</m:t>
                        </m:r>
                      </m:oMath>
                    </a14:m>
                    <a:endParaRPr lang="cs-CZ" dirty="0" err="1" smtClean="0">
                      <a:solidFill>
                        <a:srgbClr val="CC33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ovéPole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 l="-5291" b="-11679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ovéPole 74"/>
                  <p:cNvSpPr txBox="1"/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 smtClean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=2</m:t>
                        </m:r>
                      </m:oMath>
                    </a14:m>
                    <a:endParaRPr lang="cs-CZ" dirty="0" err="1" smtClean="0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5" name="TextovéPole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 l="-5464" b="-10256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ovéPole 75"/>
              <p:cNvSpPr txBox="1"/>
              <p:nvPr/>
            </p:nvSpPr>
            <p:spPr>
              <a:xfrm>
                <a:off x="5458989" y="5038307"/>
                <a:ext cx="121493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0" dirty="0" smtClean="0">
                    <a:latin typeface="Trebuchet MS" pitchFamily="34" charset="0"/>
                  </a:rPr>
                  <a:t>(</a:t>
                </a:r>
                <a:r>
                  <a:rPr lang="en-GB" sz="1300" b="0" dirty="0" err="1" smtClean="0">
                    <a:latin typeface="Trebuchet MS" pitchFamily="34" charset="0"/>
                  </a:rPr>
                  <a:t>vyhodnoceno</a:t>
                </a:r>
                <a:r>
                  <a:rPr lang="en-GB" sz="1300" b="0" dirty="0" smtClean="0">
                    <a:latin typeface="Trebuchet MS" pitchFamily="34" charset="0"/>
                  </a:rPr>
                  <a:t> </a:t>
                </a:r>
                <a:r>
                  <a:rPr lang="en-GB" sz="1300" b="0" dirty="0" err="1" smtClean="0">
                    <a:latin typeface="Trebuchet MS" pitchFamily="34" charset="0"/>
                  </a:rPr>
                  <a:t>metodou</a:t>
                </a:r>
                <a:r>
                  <a:rPr lang="en-GB" sz="1300" b="0" dirty="0" smtClean="0">
                    <a:latin typeface="Trebuchet MS" pitchFamily="34" charset="0"/>
                  </a:rPr>
                  <a:t> </a:t>
                </a:r>
                <a:r>
                  <a:rPr lang="en-GB" sz="1300" b="0" dirty="0" err="1" smtClean="0">
                    <a:latin typeface="Trebuchet MS" pitchFamily="34" charset="0"/>
                  </a:rPr>
                  <a:t>DFA</a:t>
                </a:r>
                <a:r>
                  <a:rPr lang="cs-CZ" sz="1300" b="0" dirty="0" smtClean="0">
                    <a:latin typeface="Trebuchet MS" pitchFamily="34" charset="0"/>
                  </a:rPr>
                  <a:t>,</a:t>
                </a:r>
                <a:r>
                  <a:rPr lang="en-GB" sz="1300" b="0" dirty="0" smtClean="0">
                    <a:latin typeface="Trebuchet MS" pitchFamily="34" charset="0"/>
                  </a:rPr>
                  <a:t> </a:t>
                </a:r>
                <a:r>
                  <a:rPr lang="en-GB" sz="1300" b="0" dirty="0" err="1" smtClean="0">
                    <a:latin typeface="Trebuchet MS" pitchFamily="34" charset="0"/>
                  </a:rPr>
                  <a:t>ekvivalentn</a:t>
                </a:r>
                <a:r>
                  <a:rPr lang="cs-CZ" sz="1300" b="0" dirty="0" smtClean="0">
                    <a:latin typeface="Trebuchet MS" pitchFamily="34" charset="0"/>
                  </a:rPr>
                  <a:t>í s 1/f analýzou)</a:t>
                </a:r>
              </a:p>
            </p:txBody>
          </p:sp>
        </p:grpSp>
        <p:sp>
          <p:nvSpPr>
            <p:cNvPr id="71" name="TextovéPole 70"/>
            <p:cNvSpPr txBox="1"/>
            <p:nvPr/>
          </p:nvSpPr>
          <p:spPr>
            <a:xfrm>
              <a:off x="1555425" y="478079"/>
              <a:ext cx="5419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 smtClean="0">
                  <a:solidFill>
                    <a:srgbClr val="C00000"/>
                  </a:solidFill>
                  <a:latin typeface="Trebuchet MS" pitchFamily="34" charset="0"/>
                </a:rPr>
                <a:t>Srdeční tep</a:t>
              </a:r>
              <a:r>
                <a:rPr lang="cs-CZ" sz="2400" dirty="0" smtClean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dirty="0" smtClean="0">
                  <a:solidFill>
                    <a:srgbClr val="C00000"/>
                  </a:solidFill>
                  <a:latin typeface="Trebuchet MS" pitchFamily="34" charset="0"/>
                </a:rPr>
                <a:t>(RR interval)</a:t>
              </a:r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78377" y="1439506"/>
            <a:ext cx="8987246" cy="5294935"/>
            <a:chOff x="78377" y="681823"/>
            <a:chExt cx="8987246" cy="5294935"/>
          </a:xfrm>
        </p:grpSpPr>
        <p:sp>
          <p:nvSpPr>
            <p:cNvPr id="78" name="Obdélník 77"/>
            <p:cNvSpPr/>
            <p:nvPr/>
          </p:nvSpPr>
          <p:spPr>
            <a:xfrm>
              <a:off x="78377" y="681823"/>
              <a:ext cx="8987246" cy="52949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761364" y="681823"/>
              <a:ext cx="234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u="sng" dirty="0" smtClean="0">
                  <a:solidFill>
                    <a:srgbClr val="FFC000"/>
                  </a:solidFill>
                  <a:latin typeface="Trebuchet MS" pitchFamily="34" charset="0"/>
                </a:rPr>
                <a:t>Hudba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44" y="1174858"/>
              <a:ext cx="3242382" cy="441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579" y="1179610"/>
              <a:ext cx="2716879" cy="441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TextovéPole 81"/>
            <p:cNvSpPr txBox="1"/>
            <p:nvPr/>
          </p:nvSpPr>
          <p:spPr>
            <a:xfrm>
              <a:off x="1311018" y="5593296"/>
              <a:ext cx="1081791" cy="380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hlasitost</a:t>
              </a: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5693186" y="5607426"/>
              <a:ext cx="129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výška tónu</a:t>
              </a: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1746553" y="1411631"/>
              <a:ext cx="1641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ragtime </a:t>
              </a:r>
            </a:p>
            <a:p>
              <a:r>
                <a:rPr lang="cs-CZ" sz="1500" b="0" dirty="0" smtClean="0">
                  <a:latin typeface="Trebuchet MS" pitchFamily="34" charset="0"/>
                </a:rPr>
                <a:t>(</a:t>
              </a:r>
              <a:r>
                <a:rPr lang="cs-CZ" sz="1500" b="0" dirty="0" err="1" smtClean="0">
                  <a:latin typeface="Trebuchet MS" pitchFamily="34" charset="0"/>
                </a:rPr>
                <a:t>Scott</a:t>
              </a:r>
              <a:r>
                <a:rPr lang="cs-CZ" sz="1500" b="0" dirty="0" smtClean="0">
                  <a:latin typeface="Trebuchet MS" pitchFamily="34" charset="0"/>
                </a:rPr>
                <a:t> </a:t>
              </a:r>
              <a:r>
                <a:rPr lang="cs-CZ" sz="1500" b="0" dirty="0" err="1" smtClean="0">
                  <a:latin typeface="Trebuchet MS" pitchFamily="34" charset="0"/>
                </a:rPr>
                <a:t>Joplin</a:t>
              </a:r>
              <a:r>
                <a:rPr lang="cs-CZ" sz="1500" b="0" dirty="0" smtClean="0">
                  <a:latin typeface="Trebuchet MS" pitchFamily="34" charset="0"/>
                </a:rPr>
                <a:t>)</a:t>
              </a:r>
            </a:p>
          </p:txBody>
        </p:sp>
        <p:sp>
          <p:nvSpPr>
            <p:cNvPr id="85" name="TextovéPole 84"/>
            <p:cNvSpPr txBox="1"/>
            <p:nvPr/>
          </p:nvSpPr>
          <p:spPr>
            <a:xfrm>
              <a:off x="1297044" y="2288149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1611226" y="3265640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1477844" y="3957612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4813633" y="3892913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4916129" y="3395415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3991804" y="1306274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4792308" y="2657888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 smtClean="0">
                  <a:latin typeface="Trebuchet MS" pitchFamily="34" charset="0"/>
                </a:rPr>
                <a:t>jazz</a:t>
              </a:r>
            </a:p>
          </p:txBody>
        </p:sp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458" y="1352645"/>
              <a:ext cx="2875266" cy="382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ovéPole 92"/>
            <p:cNvSpPr txBox="1"/>
            <p:nvPr/>
          </p:nvSpPr>
          <p:spPr>
            <a:xfrm>
              <a:off x="1952155" y="727989"/>
              <a:ext cx="4421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 smtClean="0">
                  <a:latin typeface="Trebuchet MS" pitchFamily="34" charset="0"/>
                </a:rPr>
                <a:t>- 1/</a:t>
              </a:r>
              <a:r>
                <a:rPr lang="cs-CZ" b="0" i="1" dirty="0" smtClean="0">
                  <a:latin typeface="Trebuchet MS" pitchFamily="34" charset="0"/>
                </a:rPr>
                <a:t>f</a:t>
              </a:r>
              <a:r>
                <a:rPr lang="cs-CZ" b="0" dirty="0" smtClean="0">
                  <a:latin typeface="Trebuchet MS" pitchFamily="34" charset="0"/>
                </a:rPr>
                <a:t> detekováno napříč hudebními žánry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000" b="0" u="sng" dirty="0" err="1" smtClean="0">
                <a:solidFill>
                  <a:srgbClr val="0000B4"/>
                </a:solidFill>
                <a:latin typeface="Trebuchet MS" pitchFamily="34" charset="0"/>
              </a:rPr>
              <a:t>Peresova</a:t>
            </a:r>
            <a:r>
              <a:rPr lang="cs-CZ" altLang="cs-CZ" sz="3000" b="0" u="sng" dirty="0" smtClean="0">
                <a:solidFill>
                  <a:srgbClr val="0000B4"/>
                </a:solidFill>
                <a:latin typeface="Trebuchet MS" pitchFamily="34" charset="0"/>
              </a:rPr>
              <a:t> mřížka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530155" y="449336"/>
            <a:ext cx="1986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 smtClean="0">
                <a:latin typeface="Trebuchet MS" pitchFamily="34" charset="0"/>
              </a:rPr>
              <a:t>Kvantový systém</a:t>
            </a:r>
            <a:r>
              <a:rPr lang="en-US" altLang="cs-CZ" sz="1800" b="0" dirty="0" smtClean="0">
                <a:latin typeface="Trebuchet MS" pitchFamily="34" charset="0"/>
              </a:rPr>
              <a:t>:</a:t>
            </a:r>
            <a:endParaRPr lang="cs-CZ" altLang="cs-CZ" sz="1800" b="0" dirty="0">
              <a:latin typeface="Trebuchet MS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628682" y="6514700"/>
            <a:ext cx="3314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A. Peres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Lett.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dirty="0">
                <a:latin typeface="Book Antiqua" panose="02040602050305030304" pitchFamily="18" charset="0"/>
              </a:rPr>
              <a:t>53</a:t>
            </a:r>
            <a:r>
              <a:rPr lang="en-US" altLang="cs-CZ" sz="1300" b="0" dirty="0">
                <a:latin typeface="Book Antiqua" panose="02040602050305030304" pitchFamily="18" charset="0"/>
              </a:rPr>
              <a:t>, 1711</a:t>
            </a:r>
            <a:r>
              <a:rPr lang="cs-CZ" altLang="cs-CZ" sz="1300" b="0" dirty="0">
                <a:latin typeface="Book Antiqua" panose="02040602050305030304" pitchFamily="18" charset="0"/>
              </a:rPr>
              <a:t> (</a:t>
            </a:r>
            <a:r>
              <a:rPr lang="en-US" altLang="cs-CZ" sz="1300" b="0" dirty="0">
                <a:latin typeface="Book Antiqua" panose="02040602050305030304" pitchFamily="18" charset="0"/>
              </a:rPr>
              <a:t>1984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Text Box 13"/>
              <p:cNvSpPr txBox="1">
                <a:spLocks noChangeArrowheads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cs-CZ" altLang="cs-CZ" sz="1400" b="0" dirty="0" smtClean="0">
                    <a:latin typeface="Trebuchet MS" pitchFamily="34" charset="0"/>
                  </a:rPr>
                  <a:t>Triviální integrály pohybu lze zkonstruovat časovým </a:t>
                </a:r>
                <a:r>
                  <a:rPr lang="cs-CZ" altLang="cs-CZ" sz="1400" b="0" dirty="0" err="1" smtClean="0">
                    <a:latin typeface="Trebuchet MS" pitchFamily="34" charset="0"/>
                  </a:rPr>
                  <a:t>vystředováním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 libovolné veličiny (operátoru)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cs-CZ" sz="14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cs-CZ" sz="14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altLang="cs-CZ" sz="1400" b="0" i="0" dirty="0" smtClean="0">
                        <a:latin typeface="Cambria Math"/>
                      </a:rPr>
                      <m:t>:</m:t>
                    </m:r>
                  </m:oMath>
                </a14:m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462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blipFill rotWithShape="1">
                <a:blip r:embed="rId3"/>
                <a:stretch>
                  <a:fillRect l="-358" t="-1639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1003374"/>
            <a:ext cx="2103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946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950987"/>
            <a:ext cx="12938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5" name="Rectangle 16"/>
          <p:cNvSpPr>
            <a:spLocks noChangeArrowheads="1"/>
          </p:cNvSpPr>
          <p:nvPr/>
        </p:nvSpPr>
        <p:spPr bwMode="auto">
          <a:xfrm>
            <a:off x="4267200" y="905743"/>
            <a:ext cx="4279900" cy="7493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194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42" y="392186"/>
            <a:ext cx="1901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7" name="Text Box 23"/>
          <p:cNvSpPr txBox="1">
            <a:spLocks noChangeArrowheads="1"/>
          </p:cNvSpPr>
          <p:nvPr/>
        </p:nvSpPr>
        <p:spPr bwMode="auto">
          <a:xfrm>
            <a:off x="5056366" y="3055671"/>
            <a:ext cx="204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 u="sng" dirty="0" err="1" smtClean="0">
                <a:solidFill>
                  <a:srgbClr val="CC3300"/>
                </a:solidFill>
                <a:latin typeface="Trebuchet MS" pitchFamily="34" charset="0"/>
              </a:rPr>
              <a:t>neintegrabilní</a:t>
            </a:r>
            <a:endParaRPr lang="cs-CZ" altLang="cs-CZ" sz="2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9468" name="Picture 24" descr="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91" y="3505705"/>
            <a:ext cx="30956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25"/>
          <p:cNvSpPr txBox="1">
            <a:spLocks noChangeArrowheads="1"/>
          </p:cNvSpPr>
          <p:nvPr/>
        </p:nvSpPr>
        <p:spPr bwMode="auto">
          <a:xfrm>
            <a:off x="7595416" y="588695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0" name="Text Box 26"/>
          <p:cNvSpPr txBox="1">
            <a:spLocks noChangeArrowheads="1"/>
          </p:cNvSpPr>
          <p:nvPr/>
        </p:nvSpPr>
        <p:spPr bwMode="auto">
          <a:xfrm>
            <a:off x="4898254" y="4270880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1" name="Group 44"/>
          <p:cNvGrpSpPr>
            <a:grpSpLocks/>
          </p:cNvGrpSpPr>
          <p:nvPr/>
        </p:nvGrpSpPr>
        <p:grpSpPr bwMode="auto">
          <a:xfrm>
            <a:off x="7411266" y="4145467"/>
            <a:ext cx="1298575" cy="1560513"/>
            <a:chOff x="4674" y="2540"/>
            <a:chExt cx="818" cy="983"/>
          </a:xfrm>
        </p:grpSpPr>
        <p:sp>
          <p:nvSpPr>
            <p:cNvPr id="19493" name="Text Box 37"/>
            <p:cNvSpPr txBox="1">
              <a:spLocks noChangeArrowheads="1"/>
            </p:cNvSpPr>
            <p:nvPr/>
          </p:nvSpPr>
          <p:spPr bwMode="auto">
            <a:xfrm>
              <a:off x="4846" y="3321"/>
              <a:ext cx="64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500" b="0" dirty="0" smtClean="0">
                  <a:latin typeface="Arial" charset="0"/>
                </a:rPr>
                <a:t>stabilita</a:t>
              </a:r>
              <a:endParaRPr lang="cs-CZ" altLang="cs-CZ" sz="1500" b="0" dirty="0">
                <a:latin typeface="Arial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 rot="2332365">
              <a:off x="4674" y="2540"/>
              <a:ext cx="155" cy="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>
              <a:off x="4810" y="2805"/>
              <a:ext cx="225" cy="5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9472" name="Picture 8" descr="Graph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" y="3551698"/>
            <a:ext cx="3076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Text Box 9"/>
          <p:cNvSpPr txBox="1">
            <a:spLocks noChangeArrowheads="1"/>
          </p:cNvSpPr>
          <p:nvPr/>
        </p:nvSpPr>
        <p:spPr bwMode="auto">
          <a:xfrm>
            <a:off x="3391790" y="590278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4" name="Text Box 10"/>
          <p:cNvSpPr txBox="1">
            <a:spLocks noChangeArrowheads="1"/>
          </p:cNvSpPr>
          <p:nvPr/>
        </p:nvSpPr>
        <p:spPr bwMode="auto">
          <a:xfrm>
            <a:off x="789878" y="3075448"/>
            <a:ext cx="160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 err="1">
                <a:solidFill>
                  <a:srgbClr val="0000B4"/>
                </a:solidFill>
                <a:latin typeface="Trebuchet MS" pitchFamily="34" charset="0"/>
              </a:rPr>
              <a:t>i</a:t>
            </a:r>
            <a:r>
              <a:rPr lang="cs-CZ" altLang="cs-CZ" sz="2000" b="0" u="sng" dirty="0" err="1" smtClean="0">
                <a:solidFill>
                  <a:srgbClr val="0000B4"/>
                </a:solidFill>
                <a:latin typeface="Trebuchet MS" pitchFamily="34" charset="0"/>
              </a:rPr>
              <a:t>ntegrabilní</a:t>
            </a:r>
            <a:endParaRPr lang="cs-CZ" altLang="cs-CZ" sz="2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475" name="Text Box 11"/>
          <p:cNvSpPr txBox="1">
            <a:spLocks noChangeArrowheads="1"/>
          </p:cNvSpPr>
          <p:nvPr/>
        </p:nvSpPr>
        <p:spPr bwMode="auto">
          <a:xfrm>
            <a:off x="580328" y="4129548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6" name="Group 28"/>
          <p:cNvGrpSpPr>
            <a:grpSpLocks/>
          </p:cNvGrpSpPr>
          <p:nvPr/>
        </p:nvGrpSpPr>
        <p:grpSpPr bwMode="auto">
          <a:xfrm>
            <a:off x="6627044" y="4820155"/>
            <a:ext cx="1035051" cy="1654175"/>
            <a:chOff x="4180" y="3000"/>
            <a:chExt cx="652" cy="1042"/>
          </a:xfrm>
        </p:grpSpPr>
        <p:sp>
          <p:nvSpPr>
            <p:cNvPr id="19490" name="Oval 29"/>
            <p:cNvSpPr>
              <a:spLocks noChangeArrowheads="1"/>
            </p:cNvSpPr>
            <p:nvPr/>
          </p:nvSpPr>
          <p:spPr bwMode="auto">
            <a:xfrm>
              <a:off x="4180" y="3000"/>
              <a:ext cx="484" cy="449"/>
            </a:xfrm>
            <a:prstGeom prst="ellips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1" name="Text Box 30"/>
            <p:cNvSpPr txBox="1">
              <a:spLocks noChangeArrowheads="1"/>
            </p:cNvSpPr>
            <p:nvPr/>
          </p:nvSpPr>
          <p:spPr bwMode="auto">
            <a:xfrm>
              <a:off x="4412" y="3838"/>
              <a:ext cx="42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 smtClean="0">
                  <a:solidFill>
                    <a:srgbClr val="CC3300"/>
                  </a:solidFill>
                  <a:latin typeface="Trebuchet MS" pitchFamily="34" charset="0"/>
                </a:rPr>
                <a:t>chaos</a:t>
              </a:r>
              <a:endParaRPr lang="cs-CZ" altLang="cs-CZ" sz="1500" b="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19492" name="Line 31"/>
            <p:cNvSpPr>
              <a:spLocks noChangeShapeType="1"/>
            </p:cNvSpPr>
            <p:nvPr/>
          </p:nvSpPr>
          <p:spPr bwMode="auto">
            <a:xfrm>
              <a:off x="4496" y="3437"/>
              <a:ext cx="140" cy="40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477" name="Group 32"/>
          <p:cNvGrpSpPr>
            <a:grpSpLocks/>
          </p:cNvGrpSpPr>
          <p:nvPr/>
        </p:nvGrpSpPr>
        <p:grpSpPr bwMode="auto">
          <a:xfrm>
            <a:off x="4961754" y="5039230"/>
            <a:ext cx="1643062" cy="1420812"/>
            <a:chOff x="3131" y="3138"/>
            <a:chExt cx="1035" cy="895"/>
          </a:xfrm>
        </p:grpSpPr>
        <p:sp>
          <p:nvSpPr>
            <p:cNvPr id="19487" name="Text Box 33"/>
            <p:cNvSpPr txBox="1">
              <a:spLocks noChangeArrowheads="1"/>
            </p:cNvSpPr>
            <p:nvPr/>
          </p:nvSpPr>
          <p:spPr bwMode="auto">
            <a:xfrm>
              <a:off x="3131" y="3829"/>
              <a:ext cx="56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 smtClean="0">
                  <a:latin typeface="Trebuchet MS" pitchFamily="34" charset="0"/>
                </a:rPr>
                <a:t>stabilita</a:t>
              </a:r>
              <a:endParaRPr lang="cs-CZ" altLang="cs-CZ" sz="1500" b="0" dirty="0">
                <a:latin typeface="Trebuchet MS" pitchFamily="34" charset="0"/>
              </a:endParaRPr>
            </a:p>
          </p:txBody>
        </p:sp>
        <p:sp>
          <p:nvSpPr>
            <p:cNvPr id="19488" name="Oval 34"/>
            <p:cNvSpPr>
              <a:spLocks noChangeArrowheads="1"/>
            </p:cNvSpPr>
            <p:nvPr/>
          </p:nvSpPr>
          <p:spPr bwMode="auto">
            <a:xfrm>
              <a:off x="3502" y="3138"/>
              <a:ext cx="664" cy="4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89" name="Line 35"/>
            <p:cNvSpPr>
              <a:spLocks noChangeShapeType="1"/>
            </p:cNvSpPr>
            <p:nvPr/>
          </p:nvSpPr>
          <p:spPr bwMode="auto">
            <a:xfrm flipH="1">
              <a:off x="3393" y="3563"/>
              <a:ext cx="202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80" name="Text Box 46"/>
          <p:cNvSpPr txBox="1">
            <a:spLocks noChangeArrowheads="1"/>
          </p:cNvSpPr>
          <p:nvPr/>
        </p:nvSpPr>
        <p:spPr bwMode="auto">
          <a:xfrm>
            <a:off x="1500188" y="2149698"/>
            <a:ext cx="6392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latin typeface="Trebuchet MS" pitchFamily="34" charset="0"/>
              </a:rPr>
              <a:t>Mřížka</a:t>
            </a:r>
            <a:r>
              <a:rPr lang="en-US" altLang="cs-CZ" sz="1800" b="0" dirty="0" smtClean="0">
                <a:latin typeface="Trebuchet MS" pitchFamily="34" charset="0"/>
              </a:rPr>
              <a:t>: </a:t>
            </a:r>
            <a:r>
              <a:rPr lang="cs-CZ" altLang="cs-CZ" sz="1800" b="0" dirty="0" smtClean="0">
                <a:latin typeface="Trebuchet MS" pitchFamily="34" charset="0"/>
              </a:rPr>
              <a:t>energie</a:t>
            </a:r>
            <a:r>
              <a:rPr lang="en-US" altLang="cs-CZ" sz="1800" b="0" dirty="0" smtClean="0">
                <a:latin typeface="Trebuchet MS" pitchFamily="34" charset="0"/>
              </a:rPr>
              <a:t> </a:t>
            </a:r>
            <a:r>
              <a:rPr lang="en-US" altLang="cs-CZ" sz="1800" b="0" i="1" dirty="0" err="1">
                <a:latin typeface="Arial" charset="0"/>
              </a:rPr>
              <a:t>E</a:t>
            </a:r>
            <a:r>
              <a:rPr lang="en-US" altLang="cs-CZ" sz="1800" b="0" i="1" baseline="-25000" dirty="0" err="1">
                <a:latin typeface="Arial" charset="0"/>
              </a:rPr>
              <a:t>i</a:t>
            </a:r>
            <a:r>
              <a:rPr lang="en-US" altLang="cs-CZ" sz="1800" b="0" dirty="0">
                <a:latin typeface="Arial" charset="0"/>
              </a:rPr>
              <a:t> </a:t>
            </a:r>
            <a:r>
              <a:rPr lang="cs-CZ" altLang="cs-CZ" sz="1800" b="0" dirty="0" smtClean="0">
                <a:latin typeface="Trebuchet MS" pitchFamily="34" charset="0"/>
              </a:rPr>
              <a:t> vs</a:t>
            </a:r>
            <a:r>
              <a:rPr lang="cs-CZ" altLang="cs-CZ" sz="1800" dirty="0" smtClean="0">
                <a:latin typeface="Trebuchet MS" pitchFamily="34" charset="0"/>
              </a:rPr>
              <a:t>. střední hodnota</a:t>
            </a:r>
            <a:r>
              <a:rPr lang="en-US" altLang="cs-CZ" sz="1800" b="0" dirty="0" smtClean="0">
                <a:latin typeface="Trebuchet MS" pitchFamily="34" charset="0"/>
              </a:rPr>
              <a:t> </a:t>
            </a:r>
            <a:endParaRPr lang="en-US" altLang="cs-CZ" sz="1800" b="0" dirty="0">
              <a:latin typeface="Trebuchet MS" pitchFamily="34" charset="0"/>
            </a:endParaRPr>
          </a:p>
        </p:txBody>
      </p:sp>
      <p:pic>
        <p:nvPicPr>
          <p:cNvPr id="19481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90" y="2160810"/>
            <a:ext cx="2054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82" name="Oval 48"/>
          <p:cNvSpPr>
            <a:spLocks noChangeArrowheads="1"/>
          </p:cNvSpPr>
          <p:nvPr/>
        </p:nvSpPr>
        <p:spPr bwMode="auto">
          <a:xfrm>
            <a:off x="3189288" y="2111598"/>
            <a:ext cx="301625" cy="46672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9483" name="Oval 49"/>
          <p:cNvSpPr>
            <a:spLocks noChangeArrowheads="1"/>
          </p:cNvSpPr>
          <p:nvPr/>
        </p:nvSpPr>
        <p:spPr bwMode="auto">
          <a:xfrm>
            <a:off x="5767091" y="2025055"/>
            <a:ext cx="2139950" cy="63341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84" name="Rectangle 50"/>
              <p:cNvSpPr>
                <a:spLocks noChangeArrowheads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 b="0" dirty="0" smtClean="0">
                    <a:latin typeface="Trebuchet MS" pitchFamily="34" charset="0"/>
                  </a:rPr>
                  <a:t>mřížka </a:t>
                </a:r>
                <a:r>
                  <a:rPr lang="cs-CZ" altLang="cs-CZ" sz="1600" dirty="0" smtClean="0">
                    <a:latin typeface="Trebuchet MS" pitchFamily="34" charset="0"/>
                  </a:rPr>
                  <a:t>vždy uspořádaná (pro jakýkoliv</a:t>
                </a:r>
                <a:r>
                  <a:rPr lang="en-US" altLang="cs-CZ" sz="16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600" b="0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cs-CZ" altLang="cs-CZ" sz="1600" b="0" dirty="0" smtClean="0">
                    <a:latin typeface="Trebuchet MS" pitchFamily="34" charset="0"/>
                  </a:rPr>
                  <a:t>)</a:t>
                </a:r>
                <a:endParaRPr lang="cs-CZ" altLang="cs-CZ" sz="16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484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504" t="-4167" r="-1003" b="-114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5" name="Rectangle 51"/>
          <p:cNvSpPr>
            <a:spLocks noChangeArrowheads="1"/>
          </p:cNvSpPr>
          <p:nvPr/>
        </p:nvSpPr>
        <p:spPr bwMode="auto">
          <a:xfrm>
            <a:off x="6837066" y="2965094"/>
            <a:ext cx="2237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 smtClean="0">
                <a:latin typeface="Trebuchet MS" pitchFamily="34" charset="0"/>
              </a:rPr>
              <a:t>částečně uspořádaná</a:t>
            </a:r>
            <a:r>
              <a:rPr lang="en-US" altLang="cs-CZ" sz="1600" b="0" dirty="0" smtClean="0">
                <a:latin typeface="Trebuchet MS" pitchFamily="34" charset="0"/>
              </a:rPr>
              <a:t>, </a:t>
            </a:r>
            <a:endParaRPr lang="en-US" altLang="cs-CZ" sz="1600" b="0" dirty="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rebuchet MS" pitchFamily="34" charset="0"/>
              </a:rPr>
              <a:t>č</a:t>
            </a:r>
            <a:r>
              <a:rPr lang="cs-CZ" altLang="cs-CZ" sz="1600" b="0" dirty="0" smtClean="0">
                <a:latin typeface="Trebuchet MS" pitchFamily="34" charset="0"/>
              </a:rPr>
              <a:t>ástečně chaotická</a:t>
            </a:r>
            <a:endParaRPr lang="cs-CZ" altLang="cs-CZ" sz="1600" b="0" dirty="0">
              <a:latin typeface="Trebuchet MS" pitchFamily="34" charset="0"/>
            </a:endParaRPr>
          </a:p>
        </p:txBody>
      </p:sp>
      <p:cxnSp>
        <p:nvCxnSpPr>
          <p:cNvPr id="40" name="Přímá spojnice 3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59213"/>
            <a:ext cx="692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573588"/>
            <a:ext cx="50704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70025"/>
            <a:ext cx="10572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45"/>
          <p:cNvSpPr>
            <a:spLocks noChangeArrowheads="1"/>
          </p:cNvSpPr>
          <p:nvPr/>
        </p:nvSpPr>
        <p:spPr bwMode="auto">
          <a:xfrm>
            <a:off x="5916613" y="2916238"/>
            <a:ext cx="2682875" cy="614362"/>
          </a:xfrm>
          <a:prstGeom prst="wedgeRoundRectCallout">
            <a:avLst>
              <a:gd name="adj1" fmla="val -83741"/>
              <a:gd name="adj2" fmla="val 129644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46"/>
              <p:cNvSpPr txBox="1">
                <a:spLocks noChangeArrowheads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0" dirty="0" smtClean="0">
                    <a:latin typeface="Trebuchet MS" pitchFamily="34" charset="0"/>
                  </a:rPr>
                  <a:t>Momenty hybnosti</a:t>
                </a:r>
                <a:endParaRPr lang="en-US" altLang="cs-CZ" sz="1600" b="0" dirty="0">
                  <a:latin typeface="Trebuchet MS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b="0" dirty="0" smtClean="0">
                    <a:latin typeface="Trebuchet MS" pitchFamily="34" charset="0"/>
                  </a:rPr>
                  <a:t>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kanonicky sdružené s úhly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cs-CZ" sz="14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cs-CZ" sz="1400" b="0" i="1" dirty="0" smtClean="0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altLang="cs-CZ" sz="1400" b="0" i="1" dirty="0" smtClean="0"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)</a:t>
                </a:r>
                <a:endParaRPr lang="cs-CZ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3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blipFill rotWithShape="1">
                <a:blip r:embed="rId7"/>
                <a:stretch>
                  <a:fillRect l="-222" t="-4348" r="-443" b="-76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Dvojné kyvadlo:</a:t>
            </a:r>
            <a:r>
              <a:rPr lang="cs-CZ" altLang="cs-CZ" sz="2400" dirty="0" smtClean="0">
                <a:solidFill>
                  <a:srgbClr val="0000B4"/>
                </a:solidFill>
                <a:latin typeface="Trebuchet MS" pitchFamily="34" charset="0"/>
              </a:rPr>
              <a:t> Kvantování</a:t>
            </a:r>
            <a:endParaRPr lang="en-US" alt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7" name="TextovéPole 11"/>
              <p:cNvSpPr txBox="1">
                <a:spLocks noChangeArrowheads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3 </a:t>
                </a:r>
                <a:r>
                  <a:rPr lang="cs-CZ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fundamentální parametry </a:t>
                </a:r>
                <a:r>
                  <a:rPr lang="en-US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𝜇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𝑙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cs-CZ" sz="1600" b="0" dirty="0" smtClean="0">
                  <a:solidFill>
                    <a:srgbClr val="C00000"/>
                  </a:solidFill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cs-CZ" sz="1400" dirty="0" smtClean="0">
                    <a:latin typeface="Trebuchet MS" pitchFamily="34" charset="0"/>
                  </a:rPr>
                  <a:t>(</a:t>
                </a:r>
                <a:r>
                  <a:rPr lang="en-US" altLang="cs-CZ" sz="1400" dirty="0" err="1" smtClean="0">
                    <a:latin typeface="Trebuchet MS" pitchFamily="34" charset="0"/>
                  </a:rPr>
                  <a:t>budeme</a:t>
                </a:r>
                <a:r>
                  <a:rPr lang="en-US" altLang="cs-CZ" sz="1400" dirty="0" smtClean="0">
                    <a:latin typeface="Trebuchet MS" pitchFamily="34" charset="0"/>
                  </a:rPr>
                  <a:t> </a:t>
                </a:r>
                <a:r>
                  <a:rPr lang="en-US" altLang="cs-CZ" sz="1400" dirty="0" err="1" smtClean="0">
                    <a:latin typeface="Trebuchet MS" pitchFamily="34" charset="0"/>
                  </a:rPr>
                  <a:t>uva</a:t>
                </a:r>
                <a:r>
                  <a:rPr lang="cs-CZ" altLang="cs-CZ" sz="1400" dirty="0" err="1" smtClean="0">
                    <a:latin typeface="Trebuchet MS" pitchFamily="34" charset="0"/>
                  </a:rPr>
                  <a:t>žovat</a:t>
                </a:r>
                <a:r>
                  <a:rPr lang="cs-CZ" altLang="cs-CZ" sz="1400" dirty="0" smtClean="0">
                    <a:latin typeface="Trebuchet MS" pitchFamily="34" charset="0"/>
                  </a:rPr>
                  <a:t> pouze případ </a:t>
                </a:r>
                <a14:m>
                  <m:oMath xmlns:m="http://schemas.openxmlformats.org/officeDocument/2006/math">
                    <m:r>
                      <a:rPr lang="en-US" altLang="cs-CZ" sz="1400" b="0" i="1" dirty="0" smtClean="0">
                        <a:latin typeface="Cambria Math"/>
                      </a:rPr>
                      <m:t>𝑚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𝑙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stejné hmotnosti těles a délky závěsů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) 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a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cs-CZ" sz="1400" b="0" dirty="0" smtClean="0">
                    <a:latin typeface="Trebuchet MS" pitchFamily="34" charset="0"/>
                  </a:rPr>
                  <a:t> 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stav beztíže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) 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nebo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cs-CZ" altLang="cs-CZ" sz="1400" b="0" dirty="0" smtClean="0">
                    <a:latin typeface="Trebuchet MS" pitchFamily="34" charset="0"/>
                  </a:rPr>
                  <a:t> (gravitace)</a:t>
                </a:r>
                <a:endParaRPr lang="en-US" altLang="cs-CZ" sz="1400" b="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7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blipFill rotWithShape="1">
                <a:blip r:embed="rId8"/>
                <a:stretch>
                  <a:fillRect l="-968" t="-2299" b="-45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5460362" y="6519729"/>
            <a:ext cx="34591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L.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Perotti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E </a:t>
            </a:r>
            <a:r>
              <a:rPr lang="cs-CZ" altLang="cs-CZ" sz="1300" b="1" dirty="0">
                <a:latin typeface="Book Antiqua" panose="02040602050305030304" pitchFamily="18" charset="0"/>
              </a:rPr>
              <a:t>34</a:t>
            </a:r>
            <a:r>
              <a:rPr lang="en-US" altLang="cs-CZ" sz="1300" b="0" dirty="0">
                <a:latin typeface="Book Antiqua" panose="02040602050305030304" pitchFamily="18" charset="0"/>
              </a:rPr>
              <a:t>, 066218</a:t>
            </a:r>
            <a:r>
              <a:rPr lang="cs-CZ" altLang="cs-CZ" sz="1300" b="0" dirty="0">
                <a:latin typeface="Book Antiqua" panose="02040602050305030304" pitchFamily="18" charset="0"/>
              </a:rPr>
              <a:t> (200</a:t>
            </a:r>
            <a:r>
              <a:rPr lang="en-US" altLang="cs-CZ" sz="1300" b="0" dirty="0">
                <a:latin typeface="Book Antiqua" panose="02040602050305030304" pitchFamily="18" charset="0"/>
              </a:rPr>
              <a:t>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627018" y="5243023"/>
            <a:ext cx="2534194" cy="415925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 err="1" smtClean="0">
                <a:latin typeface="Trebuchet MS" pitchFamily="34" charset="0"/>
              </a:rPr>
              <a:t>Kvantov</a:t>
            </a:r>
            <a:r>
              <a:rPr lang="cs-CZ" altLang="cs-CZ" sz="2000" dirty="0" err="1" smtClean="0">
                <a:latin typeface="Trebuchet MS" pitchFamily="34" charset="0"/>
              </a:rPr>
              <a:t>ání</a:t>
            </a:r>
            <a:r>
              <a:rPr lang="en-US" altLang="cs-CZ" sz="2000" dirty="0" smtClean="0">
                <a:latin typeface="Trebuchet MS" pitchFamily="34" charset="0"/>
              </a:rPr>
              <a:t>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07" y="5200495"/>
            <a:ext cx="132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8" name="Rectangle 54"/>
          <p:cNvSpPr>
            <a:spLocks noChangeArrowheads="1"/>
          </p:cNvSpPr>
          <p:nvPr/>
        </p:nvSpPr>
        <p:spPr bwMode="auto">
          <a:xfrm>
            <a:off x="5739451" y="5128679"/>
            <a:ext cx="1821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 smtClean="0">
                <a:solidFill>
                  <a:srgbClr val="F00000"/>
                </a:solidFill>
                <a:latin typeface="Trebuchet MS" pitchFamily="34" charset="0"/>
              </a:rPr>
              <a:t>Nejednoznačné!!!</a:t>
            </a:r>
            <a:endParaRPr lang="en-US" altLang="cs-CZ" sz="1600" b="0" dirty="0">
              <a:latin typeface="Trebuchet MS" pitchFamily="34" charset="0"/>
            </a:endParaRP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4539834" y="5425225"/>
            <a:ext cx="4519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0" dirty="0" smtClean="0">
                <a:latin typeface="Trebuchet MS" pitchFamily="34" charset="0"/>
              </a:rPr>
              <a:t>(</a:t>
            </a:r>
            <a:r>
              <a:rPr lang="cs-CZ" altLang="cs-CZ" sz="1400" b="0" dirty="0" smtClean="0">
                <a:latin typeface="Trebuchet MS" pitchFamily="34" charset="0"/>
              </a:rPr>
              <a:t>součiny nekomutujících             v kinetickém členu)</a:t>
            </a:r>
            <a:endParaRPr lang="cs-CZ" altLang="cs-CZ" sz="1400" b="0" dirty="0">
              <a:latin typeface="Trebuchet MS" pitchFamily="34" charset="0"/>
            </a:endParaRP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627017" y="5926441"/>
            <a:ext cx="2534195" cy="400110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 smtClean="0">
                <a:latin typeface="Trebuchet MS" pitchFamily="34" charset="0"/>
              </a:rPr>
              <a:t>Peres</a:t>
            </a:r>
            <a:r>
              <a:rPr lang="cs-CZ" altLang="cs-CZ" sz="2000" dirty="0" smtClean="0">
                <a:latin typeface="Trebuchet MS" pitchFamily="34" charset="0"/>
              </a:rPr>
              <a:t>ovy </a:t>
            </a:r>
            <a:r>
              <a:rPr lang="en-US" altLang="cs-CZ" sz="2000" dirty="0" smtClean="0">
                <a:latin typeface="Trebuchet MS" pitchFamily="34" charset="0"/>
              </a:rPr>
              <a:t> </a:t>
            </a:r>
            <a:r>
              <a:rPr lang="en-US" altLang="cs-CZ" sz="2000" dirty="0" err="1" smtClean="0">
                <a:latin typeface="Trebuchet MS" pitchFamily="34" charset="0"/>
              </a:rPr>
              <a:t>oper</a:t>
            </a:r>
            <a:r>
              <a:rPr lang="cs-CZ" altLang="cs-CZ" sz="2000" dirty="0" smtClean="0">
                <a:latin typeface="Trebuchet MS" pitchFamily="34" charset="0"/>
              </a:rPr>
              <a:t>á</a:t>
            </a:r>
            <a:r>
              <a:rPr lang="en-US" altLang="cs-CZ" sz="2000" dirty="0" smtClean="0">
                <a:latin typeface="Trebuchet MS" pitchFamily="34" charset="0"/>
              </a:rPr>
              <a:t>tor</a:t>
            </a:r>
            <a:r>
              <a:rPr lang="cs-CZ" altLang="cs-CZ" sz="2000" dirty="0" smtClean="0">
                <a:latin typeface="Trebuchet MS" pitchFamily="34" charset="0"/>
              </a:rPr>
              <a:t>y</a:t>
            </a:r>
            <a:r>
              <a:rPr lang="en-US" altLang="cs-CZ" sz="2000" dirty="0" smtClean="0">
                <a:latin typeface="Trebuchet MS" pitchFamily="34" charset="0"/>
              </a:rPr>
              <a:t>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2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1" y="5945300"/>
            <a:ext cx="334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93" y="5366507"/>
            <a:ext cx="714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1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2" descr="Grap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31" y="85339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3" descr="Graph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69" y="232806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=0 </m:t>
                    </m:r>
                  </m:oMath>
                </a14:m>
                <a:r>
                  <a:rPr lang="en-US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(</a:t>
                </a:r>
                <a:r>
                  <a:rPr lang="cs-CZ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beztíže</a:t>
                </a:r>
                <a:r>
                  <a:rPr lang="en-US" altLang="cs-CZ" sz="2000" b="0" dirty="0" smtClean="0">
                    <a:solidFill>
                      <a:srgbClr val="0000B4"/>
                    </a:solidFill>
                    <a:latin typeface="Trebuchet MS" pitchFamily="34" charset="0"/>
                  </a:rPr>
                  <a:t>): </a:t>
                </a:r>
                <a:r>
                  <a:rPr lang="cs-CZ" altLang="cs-CZ" sz="2000" b="0" dirty="0" err="1" smtClean="0">
                    <a:solidFill>
                      <a:srgbClr val="0000B4"/>
                    </a:solidFill>
                    <a:latin typeface="Trebuchet MS" pitchFamily="34" charset="0"/>
                  </a:rPr>
                  <a:t>integrabilní</a:t>
                </a:r>
                <a:endParaRPr lang="en-US" altLang="cs-CZ" sz="2000" b="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629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30" name="Picture 38" descr="Ex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1283605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9" y="1432830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45" y="330138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Line 44"/>
          <p:cNvSpPr>
            <a:spLocks noChangeShapeType="1"/>
          </p:cNvSpPr>
          <p:nvPr/>
        </p:nvSpPr>
        <p:spPr bwMode="auto">
          <a:xfrm>
            <a:off x="3657481" y="2680605"/>
            <a:ext cx="3024188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636" name="Text Box 45"/>
          <p:cNvSpPr txBox="1">
            <a:spLocks noChangeArrowheads="1"/>
          </p:cNvSpPr>
          <p:nvPr/>
        </p:nvSpPr>
        <p:spPr bwMode="auto">
          <a:xfrm>
            <a:off x="5395794" y="2228168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B050"/>
                </a:solidFill>
                <a:latin typeface="Trebuchet MS" pitchFamily="34" charset="0"/>
              </a:rPr>
              <a:t>librace</a:t>
            </a:r>
            <a:endParaRPr lang="cs-CZ" altLang="cs-CZ" sz="1800" b="0" dirty="0">
              <a:solidFill>
                <a:srgbClr val="00B050"/>
              </a:solidFill>
              <a:latin typeface="Trebuchet MS" pitchFamily="34" charset="0"/>
            </a:endParaRPr>
          </a:p>
        </p:txBody>
      </p:sp>
      <p:sp>
        <p:nvSpPr>
          <p:cNvPr id="26637" name="Text Box 46"/>
          <p:cNvSpPr txBox="1">
            <a:spLocks noChangeArrowheads="1"/>
          </p:cNvSpPr>
          <p:nvPr/>
        </p:nvSpPr>
        <p:spPr bwMode="auto">
          <a:xfrm>
            <a:off x="5421194" y="2758393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solidFill>
                  <a:srgbClr val="00B050"/>
                </a:solidFill>
                <a:latin typeface="Trebuchet MS" pitchFamily="34" charset="0"/>
              </a:rPr>
              <a:t>rotace</a:t>
            </a:r>
            <a:endParaRPr lang="cs-CZ" altLang="cs-CZ" sz="1800" b="0" dirty="0">
              <a:solidFill>
                <a:srgbClr val="00B050"/>
              </a:solidFill>
              <a:latin typeface="Trebuchet MS" pitchFamily="34" charset="0"/>
            </a:endParaRPr>
          </a:p>
        </p:txBody>
      </p:sp>
      <p:sp>
        <p:nvSpPr>
          <p:cNvPr id="26638" name="Text Box 47"/>
          <p:cNvSpPr txBox="1">
            <a:spLocks noChangeArrowheads="1"/>
          </p:cNvSpPr>
          <p:nvPr/>
        </p:nvSpPr>
        <p:spPr bwMode="auto">
          <a:xfrm>
            <a:off x="6354644" y="2472643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 smtClean="0">
                <a:latin typeface="Trebuchet MS" pitchFamily="34" charset="0"/>
              </a:rPr>
              <a:t>v</a:t>
            </a:r>
            <a:endParaRPr lang="cs-CZ" altLang="cs-CZ" sz="1800" b="0" dirty="0">
              <a:latin typeface="Trebuchet MS" pitchFamily="34" charset="0"/>
            </a:endParaRPr>
          </a:p>
        </p:txBody>
      </p:sp>
      <p:pic>
        <p:nvPicPr>
          <p:cNvPr id="2663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69" y="2485343"/>
            <a:ext cx="330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 Box 49"/>
          <p:cNvSpPr txBox="1">
            <a:spLocks noChangeArrowheads="1"/>
          </p:cNvSpPr>
          <p:nvPr/>
        </p:nvSpPr>
        <p:spPr bwMode="auto">
          <a:xfrm>
            <a:off x="5672612" y="3645059"/>
            <a:ext cx="3226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Trebuchet MS" pitchFamily="34" charset="0"/>
              </a:rPr>
              <a:t>j</a:t>
            </a:r>
            <a:r>
              <a:rPr lang="cs-CZ" altLang="cs-CZ" sz="1600" b="0" dirty="0" smtClean="0">
                <a:latin typeface="Trebuchet MS" pitchFamily="34" charset="0"/>
              </a:rPr>
              <a:t>e kromě chaosu schopna rozlišit i odlišné pohybové módy</a:t>
            </a:r>
            <a:endParaRPr lang="cs-CZ" altLang="cs-CZ" sz="1600" b="0" dirty="0">
              <a:latin typeface="Trebuchet MS" pitchFamily="34" charset="0"/>
            </a:endParaRPr>
          </a:p>
        </p:txBody>
      </p:sp>
      <p:sp>
        <p:nvSpPr>
          <p:cNvPr id="26641" name="Text Box 50"/>
          <p:cNvSpPr txBox="1">
            <a:spLocks noChangeArrowheads="1"/>
          </p:cNvSpPr>
          <p:nvPr/>
        </p:nvSpPr>
        <p:spPr bwMode="auto">
          <a:xfrm>
            <a:off x="5981009" y="3271225"/>
            <a:ext cx="265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 smtClean="0">
                <a:latin typeface="Trebuchet MS" pitchFamily="34" charset="0"/>
              </a:rPr>
              <a:t>Peresova</a:t>
            </a:r>
            <a:r>
              <a:rPr lang="cs-CZ" altLang="cs-CZ" sz="2000" dirty="0" smtClean="0">
                <a:latin typeface="Trebuchet MS" pitchFamily="34" charset="0"/>
              </a:rPr>
              <a:t> mřížka</a:t>
            </a:r>
            <a:endParaRPr lang="cs-CZ" altLang="cs-CZ" sz="2000" dirty="0">
              <a:latin typeface="Trebuchet MS" pitchFamily="34" charset="0"/>
            </a:endParaRPr>
          </a:p>
        </p:txBody>
      </p:sp>
      <p:sp>
        <p:nvSpPr>
          <p:cNvPr id="26643" name="Rectangle 52"/>
          <p:cNvSpPr>
            <a:spLocks noChangeArrowheads="1"/>
          </p:cNvSpPr>
          <p:nvPr/>
        </p:nvSpPr>
        <p:spPr bwMode="auto">
          <a:xfrm>
            <a:off x="5594230" y="3157424"/>
            <a:ext cx="3384307" cy="1093788"/>
          </a:xfrm>
          <a:prstGeom prst="rect">
            <a:avLst/>
          </a:prstGeom>
          <a:noFill/>
          <a:ln w="19050" algn="ctr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Expo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20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: </a:t>
                </a:r>
                <a:r>
                  <a:rPr lang="cs-CZ" altLang="cs-CZ" sz="2000" b="0" dirty="0" err="1" smtClean="0">
                    <a:solidFill>
                      <a:srgbClr val="FF0000"/>
                    </a:solidFill>
                    <a:latin typeface="Trebuchet MS" pitchFamily="34" charset="0"/>
                  </a:rPr>
                  <a:t>neintegrabilní</a:t>
                </a:r>
                <a:endParaRPr lang="en-US" altLang="cs-CZ" sz="20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09869" y="4824837"/>
            <a:ext cx="33972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Pás silné interakce mezi hladinami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709870" y="5259258"/>
            <a:ext cx="13922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500" dirty="0" smtClean="0">
                <a:solidFill>
                  <a:srgbClr val="FF0000"/>
                </a:solidFill>
                <a:latin typeface="Trebuchet MS" pitchFamily="34" charset="0"/>
              </a:rPr>
              <a:t>Chaotický pás</a:t>
            </a:r>
            <a:endParaRPr lang="en-US" altLang="cs-CZ" sz="15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8" name="TextovéPole 21"/>
          <p:cNvSpPr txBox="1">
            <a:spLocks noChangeArrowheads="1"/>
          </p:cNvSpPr>
          <p:nvPr/>
        </p:nvSpPr>
        <p:spPr bwMode="auto">
          <a:xfrm>
            <a:off x="5102108" y="5159466"/>
            <a:ext cx="37478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 smtClean="0">
                <a:latin typeface="Trebuchet MS" pitchFamily="34" charset="0"/>
              </a:rPr>
              <a:t>- </a:t>
            </a:r>
            <a:r>
              <a:rPr lang="cs-CZ" altLang="cs-CZ" sz="1500" b="0" dirty="0" smtClean="0">
                <a:latin typeface="Trebuchet MS" pitchFamily="34" charset="0"/>
              </a:rPr>
              <a:t>leží na hranici mezi libračním a rotačním typem pohybu </a:t>
            </a:r>
            <a:r>
              <a:rPr lang="en-US" altLang="cs-CZ" sz="1500" b="0" dirty="0" smtClean="0">
                <a:latin typeface="Trebuchet MS" pitchFamily="34" charset="0"/>
              </a:rPr>
              <a:t>(</a:t>
            </a:r>
            <a:r>
              <a:rPr lang="en-US" altLang="cs-CZ" sz="1500" b="0" dirty="0" err="1" smtClean="0">
                <a:latin typeface="Trebuchet MS" pitchFamily="34" charset="0"/>
              </a:rPr>
              <a:t>separatrix</a:t>
            </a:r>
            <a:r>
              <a:rPr lang="cs-CZ" altLang="cs-CZ" sz="1500" b="0" dirty="0" smtClean="0">
                <a:latin typeface="Trebuchet MS" pitchFamily="34" charset="0"/>
              </a:rPr>
              <a:t>a</a:t>
            </a:r>
            <a:r>
              <a:rPr lang="en-US" altLang="cs-CZ" sz="1500" b="0" dirty="0" smtClean="0">
                <a:latin typeface="Trebuchet MS" pitchFamily="34" charset="0"/>
              </a:rPr>
              <a:t>)</a:t>
            </a:r>
            <a:endParaRPr lang="cs-CZ" altLang="cs-CZ" sz="1500" b="0" dirty="0">
              <a:latin typeface="Trebuchet MS" pitchFamily="34" charset="0"/>
            </a:endParaRPr>
          </a:p>
        </p:txBody>
      </p:sp>
      <p:pic>
        <p:nvPicPr>
          <p:cNvPr id="2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Dvojné kyvadlo:</a:t>
            </a:r>
            <a:r>
              <a:rPr lang="cs-CZ" altLang="cs-CZ" sz="2400" dirty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400" dirty="0" err="1" smtClean="0">
                <a:solidFill>
                  <a:srgbClr val="0000B4"/>
                </a:solidFill>
                <a:latin typeface="Trebuchet MS" pitchFamily="34" charset="0"/>
              </a:rPr>
              <a:t>Peresova</a:t>
            </a:r>
            <a:r>
              <a:rPr lang="cs-CZ" altLang="cs-CZ" sz="2400" dirty="0" smtClean="0">
                <a:solidFill>
                  <a:srgbClr val="0000B4"/>
                </a:solidFill>
                <a:latin typeface="Trebuchet MS" pitchFamily="34" charset="0"/>
              </a:rPr>
              <a:t> mřížka</a:t>
            </a:r>
            <a:endParaRPr lang="en-US" alt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2" descr="Ex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70991" y="332656"/>
            <a:ext cx="66881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000" b="0" u="sng" dirty="0" smtClean="0">
                <a:solidFill>
                  <a:srgbClr val="0000B4"/>
                </a:solidFill>
                <a:latin typeface="Trebuchet MS" pitchFamily="34" charset="0"/>
              </a:rPr>
              <a:t>Klasicko-kvantová korespondence</a:t>
            </a:r>
            <a:endParaRPr lang="cs-CZ" altLang="cs-CZ" sz="3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141413" y="3912577"/>
            <a:ext cx="7110775" cy="2440783"/>
            <a:chOff x="1141413" y="3912577"/>
            <a:chExt cx="7110775" cy="2440783"/>
          </a:xfrm>
        </p:grpSpPr>
        <p:sp>
          <p:nvSpPr>
            <p:cNvPr id="28676" name="Rectangle 9"/>
            <p:cNvSpPr>
              <a:spLocks noChangeArrowheads="1"/>
            </p:cNvSpPr>
            <p:nvPr/>
          </p:nvSpPr>
          <p:spPr bwMode="auto">
            <a:xfrm>
              <a:off x="1141413" y="5980298"/>
              <a:ext cx="282575" cy="165100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grpSp>
          <p:nvGrpSpPr>
            <p:cNvPr id="2" name="Skupina 1"/>
            <p:cNvGrpSpPr/>
            <p:nvPr/>
          </p:nvGrpSpPr>
          <p:grpSpPr>
            <a:xfrm>
              <a:off x="4341018" y="3912577"/>
              <a:ext cx="3911170" cy="2440783"/>
              <a:chOff x="4276725" y="904422"/>
              <a:chExt cx="3911170" cy="2440783"/>
            </a:xfrm>
          </p:grpSpPr>
          <p:pic>
            <p:nvPicPr>
              <p:cNvPr id="28677" name="Picture 10" descr="Expor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050" y="1037772"/>
                <a:ext cx="3429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Oval 24"/>
              <p:cNvSpPr>
                <a:spLocks noChangeArrowheads="1"/>
              </p:cNvSpPr>
              <p:nvPr/>
            </p:nvSpPr>
            <p:spPr bwMode="auto">
              <a:xfrm>
                <a:off x="4848225" y="3053897"/>
                <a:ext cx="106363" cy="107950"/>
              </a:xfrm>
              <a:prstGeom prst="ellipse">
                <a:avLst/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6" name="Oval 25"/>
              <p:cNvSpPr>
                <a:spLocks noChangeArrowheads="1"/>
              </p:cNvSpPr>
              <p:nvPr/>
            </p:nvSpPr>
            <p:spPr bwMode="auto">
              <a:xfrm>
                <a:off x="5578475" y="2936422"/>
                <a:ext cx="106363" cy="107950"/>
              </a:xfrm>
              <a:prstGeom prst="ellipse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7" name="Oval 26"/>
              <p:cNvSpPr>
                <a:spLocks noChangeArrowheads="1"/>
              </p:cNvSpPr>
              <p:nvPr/>
            </p:nvSpPr>
            <p:spPr bwMode="auto">
              <a:xfrm>
                <a:off x="7273925" y="1380672"/>
                <a:ext cx="106363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8" name="Rectangle 29"/>
              <p:cNvSpPr>
                <a:spLocks noChangeArrowheads="1"/>
              </p:cNvSpPr>
              <p:nvPr/>
            </p:nvSpPr>
            <p:spPr bwMode="auto">
              <a:xfrm>
                <a:off x="7113543" y="904422"/>
                <a:ext cx="4381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00B050"/>
                    </a:solidFill>
                    <a:latin typeface="Arial" charset="0"/>
                  </a:rPr>
                  <a:t>(c)</a:t>
                </a:r>
                <a:endParaRPr lang="cs-CZ" altLang="cs-CZ" sz="16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  <p:sp>
            <p:nvSpPr>
              <p:cNvPr id="28689" name="Rectangle 30"/>
              <p:cNvSpPr>
                <a:spLocks noChangeArrowheads="1"/>
              </p:cNvSpPr>
              <p:nvPr/>
            </p:nvSpPr>
            <p:spPr bwMode="auto">
              <a:xfrm>
                <a:off x="4686300" y="2712585"/>
                <a:ext cx="444500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>
                    <a:latin typeface="Trebuchet MS" pitchFamily="34" charset="0"/>
                  </a:rPr>
                  <a:t>(a)</a:t>
                </a:r>
                <a:endParaRPr lang="cs-CZ" altLang="cs-CZ" sz="1600">
                  <a:latin typeface="Trebuchet MS" pitchFamily="34" charset="0"/>
                </a:endParaRPr>
              </a:p>
            </p:txBody>
          </p:sp>
          <p:sp>
            <p:nvSpPr>
              <p:cNvPr id="28690" name="Rectangle 31"/>
              <p:cNvSpPr>
                <a:spLocks noChangeArrowheads="1"/>
              </p:cNvSpPr>
              <p:nvPr/>
            </p:nvSpPr>
            <p:spPr bwMode="auto">
              <a:xfrm>
                <a:off x="5391150" y="2576060"/>
                <a:ext cx="4508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FF0000"/>
                    </a:solidFill>
                    <a:latin typeface="Trebuchet MS" pitchFamily="34" charset="0"/>
                  </a:rPr>
                  <a:t>(b)</a:t>
                </a:r>
                <a:endParaRPr lang="cs-CZ" altLang="cs-CZ" sz="160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8691" name="Rectangle 32"/>
              <p:cNvSpPr>
                <a:spLocks noChangeArrowheads="1"/>
              </p:cNvSpPr>
              <p:nvPr/>
            </p:nvSpPr>
            <p:spPr bwMode="auto">
              <a:xfrm>
                <a:off x="4749800" y="1217160"/>
                <a:ext cx="3092450" cy="1963737"/>
              </a:xfrm>
              <a:prstGeom prst="rect">
                <a:avLst/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465953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4279107" y="1864066"/>
                <a:ext cx="1363662" cy="48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300" b="0" dirty="0" smtClean="0">
                    <a:latin typeface="Trebuchet MS" pitchFamily="34" charset="0"/>
                  </a:rPr>
                  <a:t>Harmonic</a:t>
                </a:r>
                <a:r>
                  <a:rPr lang="cs-CZ" altLang="cs-CZ" sz="1300" b="0" dirty="0" err="1" smtClean="0">
                    <a:latin typeface="Trebuchet MS" pitchFamily="34" charset="0"/>
                  </a:rPr>
                  <a:t>ká</a:t>
                </a:r>
                <a:r>
                  <a:rPr lang="en-US" altLang="cs-CZ" sz="1300" b="0" dirty="0" smtClean="0">
                    <a:latin typeface="Trebuchet MS" pitchFamily="34" charset="0"/>
                  </a:rPr>
                  <a:t> </a:t>
                </a:r>
                <a:r>
                  <a:rPr lang="en-US" altLang="cs-CZ" sz="1300" b="0" dirty="0" err="1" smtClean="0">
                    <a:latin typeface="Trebuchet MS" pitchFamily="34" charset="0"/>
                  </a:rPr>
                  <a:t>approxima</a:t>
                </a:r>
                <a:r>
                  <a:rPr lang="cs-CZ" altLang="cs-CZ" sz="1300" b="0" dirty="0" err="1" smtClean="0">
                    <a:latin typeface="Trebuchet MS" pitchFamily="34" charset="0"/>
                  </a:rPr>
                  <a:t>ce</a:t>
                </a:r>
                <a:endParaRPr lang="cs-CZ" altLang="cs-CZ" sz="1300" b="0" dirty="0">
                  <a:latin typeface="Trebuchet MS" pitchFamily="34" charset="0"/>
                </a:endParaRPr>
              </a:p>
            </p:txBody>
          </p:sp>
          <p:sp>
            <p:nvSpPr>
              <p:cNvPr id="465954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4806178" y="1819505"/>
                <a:ext cx="1611313" cy="293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300" b="0" dirty="0" smtClean="0">
                    <a:solidFill>
                      <a:srgbClr val="FF0000"/>
                    </a:solidFill>
                    <a:latin typeface="Trebuchet MS" pitchFamily="34" charset="0"/>
                  </a:rPr>
                  <a:t>Tady vládne chaos</a:t>
                </a:r>
                <a:endParaRPr lang="cs-CZ" altLang="cs-CZ" sz="13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465955" name="Text Box 35"/>
              <p:cNvSpPr txBox="1">
                <a:spLocks noChangeArrowheads="1"/>
              </p:cNvSpPr>
              <p:nvPr/>
            </p:nvSpPr>
            <p:spPr bwMode="auto">
              <a:xfrm rot="16200000">
                <a:off x="7072313" y="1995079"/>
                <a:ext cx="1938337" cy="290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300" b="0" dirty="0" smtClean="0">
                    <a:solidFill>
                      <a:srgbClr val="00B050"/>
                    </a:solidFill>
                    <a:latin typeface="Trebuchet MS" pitchFamily="34" charset="0"/>
                  </a:rPr>
                  <a:t>Převládající rotace</a:t>
                </a:r>
                <a:endParaRPr lang="cs-CZ" altLang="cs-CZ" sz="1300" b="0" dirty="0">
                  <a:solidFill>
                    <a:srgbClr val="00B050"/>
                  </a:solidFill>
                  <a:latin typeface="Trebuchet MS" pitchFamily="34" charset="0"/>
                </a:endParaRPr>
              </a:p>
            </p:txBody>
          </p:sp>
          <p:pic>
            <p:nvPicPr>
              <p:cNvPr id="28696" name="Picture 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8020" y="3054693"/>
                <a:ext cx="269875" cy="290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7" name="Picture 4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6725" y="1091747"/>
                <a:ext cx="292100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Oval 26"/>
              <p:cNvSpPr>
                <a:spLocks noChangeArrowheads="1"/>
              </p:cNvSpPr>
              <p:nvPr/>
            </p:nvSpPr>
            <p:spPr bwMode="auto">
              <a:xfrm>
                <a:off x="7285038" y="2658610"/>
                <a:ext cx="106362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</p:grpSp>
        <p:cxnSp>
          <p:nvCxnSpPr>
            <p:cNvPr id="28705" name="Přímá spojovací šipka 34"/>
            <p:cNvCxnSpPr>
              <a:cxnSpLocks noChangeShapeType="1"/>
              <a:stCxn id="28676" idx="3"/>
            </p:cNvCxnSpPr>
            <p:nvPr/>
          </p:nvCxnSpPr>
          <p:spPr bwMode="auto">
            <a:xfrm flipV="1">
              <a:off x="1423988" y="5347063"/>
              <a:ext cx="3390105" cy="71578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oval" w="sm" len="sm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Přímá spojnice 3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Skupina 45"/>
          <p:cNvGrpSpPr/>
          <p:nvPr/>
        </p:nvGrpSpPr>
        <p:grpSpPr>
          <a:xfrm>
            <a:off x="4234589" y="1236754"/>
            <a:ext cx="4519479" cy="2405033"/>
            <a:chOff x="611321" y="3557847"/>
            <a:chExt cx="4519479" cy="2405033"/>
          </a:xfrm>
        </p:grpSpPr>
        <p:pic>
          <p:nvPicPr>
            <p:cNvPr id="48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075" y="5670492"/>
              <a:ext cx="26987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0" descr="C:\Users\Pavel\Desktop\Grap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5" y="3557847"/>
              <a:ext cx="3244850" cy="240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ovéPole 30"/>
            <p:cNvSpPr txBox="1">
              <a:spLocks noChangeArrowheads="1"/>
            </p:cNvSpPr>
            <p:nvPr/>
          </p:nvSpPr>
          <p:spPr bwMode="auto">
            <a:xfrm rot="16200000">
              <a:off x="58077" y="4445475"/>
              <a:ext cx="14462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0" dirty="0" err="1" smtClean="0">
                  <a:latin typeface="Trebuchet MS" panose="020B0603020202020204" pitchFamily="34" charset="0"/>
                </a:rPr>
                <a:t>regularit</a:t>
              </a:r>
              <a:r>
                <a:rPr lang="cs-CZ" altLang="cs-CZ" sz="1600" b="0" dirty="0" smtClean="0">
                  <a:latin typeface="Trebuchet MS" panose="020B0603020202020204" pitchFamily="34" charset="0"/>
                </a:rPr>
                <a:t>a</a:t>
              </a:r>
              <a:endParaRPr lang="cs-CZ" altLang="cs-CZ" sz="1600" b="0" dirty="0">
                <a:latin typeface="Trebuchet MS" panose="020B0603020202020204" pitchFamily="34" charset="0"/>
              </a:endParaRPr>
            </a:p>
          </p:txBody>
        </p:sp>
        <p:sp>
          <p:nvSpPr>
            <p:cNvPr id="51" name="TextovéPole 31"/>
            <p:cNvSpPr txBox="1">
              <a:spLocks noChangeArrowheads="1"/>
            </p:cNvSpPr>
            <p:nvPr/>
          </p:nvSpPr>
          <p:spPr bwMode="auto">
            <a:xfrm>
              <a:off x="4290241" y="4410528"/>
              <a:ext cx="4651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i="1" dirty="0" err="1">
                  <a:latin typeface="Arial" charset="0"/>
                </a:rPr>
                <a:t>f</a:t>
              </a:r>
              <a:r>
                <a:rPr lang="en-US" altLang="cs-CZ" sz="1600" baseline="-25000" dirty="0" err="1">
                  <a:latin typeface="Arial" charset="0"/>
                </a:rPr>
                <a:t>reg</a:t>
              </a:r>
              <a:endParaRPr lang="cs-CZ" altLang="cs-CZ" sz="1600" baseline="-25000" dirty="0">
                <a:latin typeface="Arial" charset="0"/>
              </a:endParaRPr>
            </a:p>
          </p:txBody>
        </p:sp>
        <p:sp>
          <p:nvSpPr>
            <p:cNvPr id="52" name="TextovéPole 32"/>
            <p:cNvSpPr txBox="1">
              <a:spLocks noChangeArrowheads="1"/>
            </p:cNvSpPr>
            <p:nvPr/>
          </p:nvSpPr>
          <p:spPr bwMode="auto">
            <a:xfrm>
              <a:off x="3981450" y="3767768"/>
              <a:ext cx="11366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r>
                <a:rPr lang="en-US" altLang="cs-CZ" sz="1600" dirty="0">
                  <a:solidFill>
                    <a:srgbClr val="FF0000"/>
                  </a:solidFill>
                  <a:latin typeface="Arial" charset="0"/>
                </a:rPr>
                <a:t> - 1</a:t>
              </a:r>
              <a:endParaRPr lang="cs-CZ" altLang="cs-CZ" sz="16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3" name="TextovéPole 33"/>
            <p:cNvSpPr txBox="1">
              <a:spLocks noChangeArrowheads="1"/>
            </p:cNvSpPr>
            <p:nvPr/>
          </p:nvSpPr>
          <p:spPr bwMode="auto">
            <a:xfrm>
              <a:off x="3992563" y="4068577"/>
              <a:ext cx="11382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339933"/>
                  </a:solidFill>
                  <a:latin typeface="Arial" charset="0"/>
                </a:rPr>
                <a:t>1 - </a:t>
              </a:r>
              <a:r>
                <a:rPr lang="en-US" altLang="cs-CZ" sz="1600" dirty="0">
                  <a:solidFill>
                    <a:srgbClr val="339933"/>
                  </a:solidFill>
                  <a:latin typeface="Symbol" pitchFamily="18" charset="2"/>
                </a:rPr>
                <a:t>w</a:t>
              </a:r>
              <a:endParaRPr lang="cs-CZ" altLang="cs-CZ" sz="1600" dirty="0">
                <a:solidFill>
                  <a:srgbClr val="339933"/>
                </a:solidFill>
                <a:latin typeface="Arial" charset="0"/>
              </a:endParaRPr>
            </a:p>
          </p:txBody>
        </p:sp>
        <p:sp>
          <p:nvSpPr>
            <p:cNvPr id="54" name="TextovéPole 36"/>
            <p:cNvSpPr txBox="1">
              <a:spLocks noChangeArrowheads="1"/>
            </p:cNvSpPr>
            <p:nvPr/>
          </p:nvSpPr>
          <p:spPr bwMode="auto">
            <a:xfrm>
              <a:off x="1487488" y="3634774"/>
              <a:ext cx="19796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0" dirty="0" smtClean="0">
                  <a:latin typeface="Trebuchet MS" pitchFamily="34" charset="0"/>
                </a:rPr>
                <a:t>Klasické i kvantové míry chaosu</a:t>
              </a:r>
              <a:endParaRPr lang="cs-CZ" altLang="cs-CZ" sz="1400" b="0" dirty="0">
                <a:latin typeface="Trebuchet MS" pitchFamily="34" charset="0"/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74569" y="1067477"/>
            <a:ext cx="3352800" cy="2826299"/>
            <a:chOff x="4815681" y="3581081"/>
            <a:chExt cx="3352800" cy="2826299"/>
          </a:xfrm>
        </p:grpSpPr>
        <p:pic>
          <p:nvPicPr>
            <p:cNvPr id="55" name="Picture 12" descr="Graph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681" y="3676880"/>
              <a:ext cx="1525587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" descr="Graph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68" y="4881793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4" descr="Graph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893" y="3665768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7" descr="Graph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143" y="4880205"/>
              <a:ext cx="1525588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007629" y="3953165"/>
              <a:ext cx="11833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latin typeface="Trebuchet MS" pitchFamily="34" charset="0"/>
                </a:rPr>
                <a:t>(a) </a:t>
              </a:r>
              <a:r>
                <a:rPr lang="cs-CZ" altLang="cs-CZ" sz="1600" dirty="0" smtClean="0">
                  <a:latin typeface="Trebuchet MS" pitchFamily="34" charset="0"/>
                </a:rPr>
                <a:t>stabilní</a:t>
              </a:r>
              <a:endParaRPr lang="cs-CZ" altLang="cs-CZ" sz="1600" dirty="0">
                <a:latin typeface="Trebuchet MS" pitchFamily="34" charset="0"/>
              </a:endParaRPr>
            </a:p>
          </p:txBody>
        </p:sp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4892122" y="5137825"/>
              <a:ext cx="13901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Trebuchet MS" pitchFamily="34" charset="0"/>
                </a:rPr>
                <a:t>(b) </a:t>
              </a:r>
              <a:r>
                <a:rPr lang="en-US" altLang="cs-CZ" sz="1600" dirty="0" smtClean="0">
                  <a:solidFill>
                    <a:srgbClr val="FF0000"/>
                  </a:solidFill>
                  <a:latin typeface="Trebuchet MS" pitchFamily="34" charset="0"/>
                </a:rPr>
                <a:t>chaotic</a:t>
              </a:r>
              <a:r>
                <a:rPr lang="cs-CZ" altLang="cs-CZ" sz="1600" dirty="0" err="1" smtClean="0">
                  <a:solidFill>
                    <a:srgbClr val="FF0000"/>
                  </a:solidFill>
                  <a:latin typeface="Trebuchet MS" pitchFamily="34" charset="0"/>
                </a:rPr>
                <a:t>ký</a:t>
              </a:r>
              <a:endParaRPr lang="cs-CZ" altLang="cs-CZ" sz="16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6663826" y="3581081"/>
              <a:ext cx="12202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00B050"/>
                  </a:solidFill>
                  <a:latin typeface="Trebuchet MS" pitchFamily="34" charset="0"/>
                </a:rPr>
                <a:t>(c</a:t>
              </a:r>
              <a:r>
                <a:rPr lang="en-US" altLang="cs-CZ" sz="1600" dirty="0" smtClean="0">
                  <a:solidFill>
                    <a:srgbClr val="00B050"/>
                  </a:solidFill>
                  <a:latin typeface="Trebuchet MS" pitchFamily="34" charset="0"/>
                </a:rPr>
                <a:t>) </a:t>
              </a:r>
              <a:r>
                <a:rPr lang="cs-CZ" altLang="cs-CZ" sz="1600" dirty="0" smtClean="0">
                  <a:solidFill>
                    <a:srgbClr val="00B050"/>
                  </a:solidFill>
                  <a:latin typeface="Trebuchet MS" pitchFamily="34" charset="0"/>
                </a:rPr>
                <a:t>smíšený</a:t>
              </a:r>
              <a:endParaRPr lang="cs-CZ" altLang="cs-CZ" sz="1600" dirty="0">
                <a:solidFill>
                  <a:srgbClr val="00B050"/>
                </a:solidFill>
                <a:latin typeface="Trebuchet MS" pitchFamily="34" charset="0"/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6514014" y="312636"/>
            <a:ext cx="25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(Rozšířená </a:t>
            </a:r>
            <a:r>
              <a:rPr lang="cs-CZ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Bohigasova</a:t>
            </a:r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hypotéza)</a:t>
            </a:r>
            <a:endParaRPr lang="cs-CZ" b="1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82725"/>
            <a:ext cx="567372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3d_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624388"/>
            <a:ext cx="24780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665663"/>
            <a:ext cx="184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627688"/>
            <a:ext cx="1533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349375" y="4878388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 smtClean="0">
                <a:latin typeface="Trebuchet MS" pitchFamily="34" charset="0"/>
              </a:rPr>
              <a:t>Schrödinge</a:t>
            </a:r>
            <a:r>
              <a:rPr lang="en-US" altLang="cs-CZ" sz="1500" b="0" dirty="0" smtClean="0">
                <a:latin typeface="Trebuchet MS" pitchFamily="34" charset="0"/>
              </a:rPr>
              <a:t>r</a:t>
            </a:r>
            <a:r>
              <a:rPr lang="cs-CZ" altLang="cs-CZ" sz="1500" b="0" dirty="0" smtClean="0">
                <a:latin typeface="Trebuchet MS" pitchFamily="34" charset="0"/>
              </a:rPr>
              <a:t>ova rovnice:</a:t>
            </a:r>
            <a:endParaRPr lang="cs-CZ" altLang="cs-CZ" sz="1500" b="0" dirty="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(pro vlnovou funkci)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338263" y="5526948"/>
            <a:ext cx="2514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 smtClean="0">
                <a:latin typeface="Trebuchet MS" pitchFamily="34" charset="0"/>
              </a:rPr>
              <a:t>Helmholtzova</a:t>
            </a:r>
            <a:r>
              <a:rPr lang="cs-CZ" altLang="cs-CZ" sz="1500" b="0" dirty="0" smtClean="0">
                <a:latin typeface="Trebuchet MS" pitchFamily="34" charset="0"/>
              </a:rPr>
              <a:t> rovnice:</a:t>
            </a:r>
            <a:endParaRPr lang="cs-CZ" altLang="cs-CZ" sz="1500" b="0" dirty="0">
              <a:latin typeface="Trebuchet MS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smtClean="0">
                <a:latin typeface="Trebuchet MS" pitchFamily="34" charset="0"/>
              </a:rPr>
              <a:t>(pro intenzitu elektrického pole)</a:t>
            </a:r>
            <a:endParaRPr lang="cs-CZ" altLang="cs-CZ" sz="1500" b="0" dirty="0">
              <a:latin typeface="Trebuchet MS" pitchFamily="34" charset="0"/>
            </a:endParaRP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1219200" y="4659313"/>
            <a:ext cx="4702175" cy="1622425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graphicFrame>
        <p:nvGraphicFramePr>
          <p:cNvPr id="15369" name="Object 11"/>
          <p:cNvGraphicFramePr>
            <a:graphicFrameLocks noGrp="1" noChangeAspect="1"/>
          </p:cNvGraphicFramePr>
          <p:nvPr>
            <p:ph/>
          </p:nvPr>
        </p:nvGraphicFramePr>
        <p:xfrm>
          <a:off x="7153275" y="666750"/>
          <a:ext cx="1395413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8" imgW="5079365" imgH="3555556" progId="Photoshop.Image.8">
                  <p:embed/>
                </p:oleObj>
              </mc:Choice>
              <mc:Fallback>
                <p:oleObj name="Image" r:id="rId8" imgW="5079365" imgH="35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5" y="666750"/>
                        <a:ext cx="1395413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80"/>
                            </a:solidFill>
                            <a:miter lim="800000"/>
                            <a:headEnd type="none" w="sm" len="sm"/>
                            <a:tailEnd type="none" w="lg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235575"/>
            <a:ext cx="6699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71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984875"/>
            <a:ext cx="690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467544" y="332656"/>
            <a:ext cx="554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Kulečníky a rezonátory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5374" name="Obdélník 16"/>
          <p:cNvSpPr>
            <a:spLocks noChangeArrowheads="1"/>
          </p:cNvSpPr>
          <p:nvPr/>
        </p:nvSpPr>
        <p:spPr bwMode="auto">
          <a:xfrm>
            <a:off x="4954588" y="1343025"/>
            <a:ext cx="1874837" cy="3240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54460" y="2365559"/>
            <a:ext cx="34660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Spojitou dynamiku lze převést na diskrétní zobrazení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Chaotičnost nezávisí na rychlosti (energii)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Lze studovat jednoduše teoreticky i experimentálně</a:t>
            </a:r>
            <a:endParaRPr lang="cs-CZ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8" y="1282700"/>
            <a:ext cx="4337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93738"/>
            <a:ext cx="13700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530350"/>
            <a:ext cx="34591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7312025" y="18907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3300"/>
                </a:solidFill>
                <a:latin typeface="Trebuchet MS" pitchFamily="34" charset="0"/>
              </a:rPr>
              <a:t>GOE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963801" y="5942061"/>
            <a:ext cx="2979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rgbClr val="CC3300"/>
                </a:solidFill>
                <a:latin typeface="Trebuchet MS" pitchFamily="34" charset="0"/>
              </a:rPr>
              <a:t>Korelační matice</a:t>
            </a:r>
            <a:endParaRPr lang="cs-CZ" altLang="cs-CZ" sz="18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39" y="5160169"/>
            <a:ext cx="2147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5573486" y="6523310"/>
            <a:ext cx="324698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b="0" dirty="0">
                <a:latin typeface="Book Antiqua" panose="02040602050305030304" pitchFamily="18" charset="0"/>
              </a:rPr>
              <a:t>P. Šeba,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dirty="0">
                <a:latin typeface="Book Antiqua" panose="02040602050305030304" pitchFamily="18" charset="0"/>
              </a:rPr>
              <a:t>91</a:t>
            </a:r>
            <a:r>
              <a:rPr lang="cs-CZ" altLang="cs-CZ" sz="1300" b="0" dirty="0">
                <a:latin typeface="Book Antiqua" panose="02040602050305030304" pitchFamily="18" charset="0"/>
              </a:rPr>
              <a:t> (2003), 198104</a:t>
            </a: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970338"/>
            <a:ext cx="344328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67543" y="332655"/>
            <a:ext cx="6281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Aplikace teorie náhodných matic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6824" y="917430"/>
            <a:ext cx="468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Korelační analýza EEG signálu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5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637201" y="182880"/>
            <a:ext cx="5921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000" cap="small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Díky za pozornost</a:t>
            </a:r>
            <a:endParaRPr lang="cs-CZ" sz="5000" cap="small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0" y="1913845"/>
            <a:ext cx="9144000" cy="1754841"/>
            <a:chOff x="0" y="1913845"/>
            <a:chExt cx="9144000" cy="1754841"/>
          </a:xfrm>
        </p:grpSpPr>
        <p:sp>
          <p:nvSpPr>
            <p:cNvPr id="6" name="Obdélník 5"/>
            <p:cNvSpPr/>
            <p:nvPr/>
          </p:nvSpPr>
          <p:spPr>
            <a:xfrm>
              <a:off x="0" y="1913845"/>
              <a:ext cx="9144000" cy="1754841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pPr algn="ctr"/>
              <a:r>
                <a:rPr lang="cs-CZ" sz="4000" dirty="0">
                  <a:latin typeface="Trebuchet MS" panose="020B0603020202020204" pitchFamily="34" charset="0"/>
                  <a:ea typeface="Times New Roman"/>
                </a:rPr>
                <a:t>Klasický </a:t>
              </a:r>
              <a:r>
                <a:rPr lang="en-US" sz="4000" dirty="0" smtClean="0">
                  <a:latin typeface="Trebuchet MS" panose="020B0603020202020204" pitchFamily="34" charset="0"/>
                  <a:ea typeface="Times New Roman"/>
                </a:rPr>
                <a:t>a </a:t>
              </a:r>
              <a:r>
                <a:rPr lang="en-US" sz="4000" dirty="0" err="1" smtClean="0">
                  <a:latin typeface="Trebuchet MS" panose="020B0603020202020204" pitchFamily="34" charset="0"/>
                  <a:ea typeface="Times New Roman"/>
                </a:rPr>
                <a:t>kvantov</a:t>
              </a:r>
              <a:r>
                <a:rPr lang="cs-CZ" sz="4000" dirty="0" smtClean="0">
                  <a:latin typeface="Trebuchet MS" panose="020B0603020202020204" pitchFamily="34" charset="0"/>
                  <a:ea typeface="Times New Roman"/>
                </a:rPr>
                <a:t>ý</a:t>
              </a:r>
              <a:endParaRPr lang="cs-CZ" sz="4000" dirty="0">
                <a:latin typeface="Trebuchet MS" panose="020B0603020202020204" pitchFamily="34" charset="0"/>
                <a:ea typeface="Times New Roman"/>
              </a:endParaRPr>
            </a:p>
            <a:p>
              <a:pPr algn="ctr">
                <a:lnSpc>
                  <a:spcPct val="75000"/>
                </a:lnSpc>
              </a:pPr>
              <a:endParaRPr lang="cs-CZ" sz="1000" dirty="0">
                <a:latin typeface="Trebuchet MS" panose="020B0603020202020204" pitchFamily="34" charset="0"/>
                <a:ea typeface="Times New Roman"/>
              </a:endParaRPr>
            </a:p>
            <a:p>
              <a:pPr algn="ctr"/>
              <a:r>
                <a:rPr lang="cs-CZ" sz="6000" b="1" dirty="0" smtClean="0">
                  <a:latin typeface="Trebuchet MS" panose="020B0603020202020204" pitchFamily="34" charset="0"/>
                  <a:ea typeface="Times New Roman"/>
                </a:rPr>
                <a:t>CHAOS</a:t>
              </a:r>
              <a:endParaRPr lang="cs-CZ" sz="60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7" name="Obrázek 6" descr="http://math.gmu.edu/%7Esander/movies/standard2.gif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2"/>
            <a:stretch/>
          </p:blipFill>
          <p:spPr bwMode="auto">
            <a:xfrm>
              <a:off x="280101" y="2208277"/>
              <a:ext cx="1477604" cy="11659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 descr="http://www.maths.bris.ac.uk/%7Emachj/images/cardioid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60" y="1960923"/>
              <a:ext cx="1554843" cy="1660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Obdélník 8"/>
          <p:cNvSpPr/>
          <p:nvPr/>
        </p:nvSpPr>
        <p:spPr>
          <a:xfrm>
            <a:off x="1018903" y="3818470"/>
            <a:ext cx="729343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Úvod do studia chaotické dynamiky klasických </a:t>
            </a:r>
            <a:r>
              <a:rPr lang="cs-CZ" dirty="0" err="1">
                <a:solidFill>
                  <a:prstClr val="black"/>
                </a:solidFill>
                <a:latin typeface="Trebuchet MS" panose="020B0603020202020204" pitchFamily="34" charset="0"/>
              </a:rPr>
              <a:t>hamiltonovských</a:t>
            </a: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 systémů a vlastností spekter jejich kvantových protějšků. 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150266" y="5303737"/>
            <a:ext cx="6667666" cy="1247526"/>
            <a:chOff x="1150266" y="5303737"/>
            <a:chExt cx="6667666" cy="1247526"/>
          </a:xfrm>
        </p:grpSpPr>
        <p:sp>
          <p:nvSpPr>
            <p:cNvPr id="10" name="Obdélník 9"/>
            <p:cNvSpPr/>
            <p:nvPr/>
          </p:nvSpPr>
          <p:spPr>
            <a:xfrm>
              <a:off x="1150266" y="5303737"/>
              <a:ext cx="3951698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 smtClean="0">
                  <a:latin typeface="Trebuchet MS" panose="020B0603020202020204" pitchFamily="34" charset="0"/>
                </a:rPr>
                <a:t>Dr. </a:t>
              </a:r>
              <a:r>
                <a:rPr lang="cs-CZ" sz="1800" b="1" dirty="0" err="1" smtClean="0">
                  <a:latin typeface="Trebuchet MS" panose="020B0603020202020204" pitchFamily="34" charset="0"/>
                </a:rPr>
                <a:t>Georgios</a:t>
              </a:r>
              <a:r>
                <a:rPr lang="cs-CZ" sz="1800" b="1" dirty="0" smtClean="0">
                  <a:latin typeface="Trebuchet MS" panose="020B0603020202020204" pitchFamily="34" charset="0"/>
                </a:rPr>
                <a:t> </a:t>
              </a:r>
              <a:r>
                <a:rPr lang="cs-CZ" sz="1800" b="1" dirty="0" err="1" smtClean="0">
                  <a:latin typeface="Trebuchet MS" panose="020B0603020202020204" pitchFamily="34" charset="0"/>
                </a:rPr>
                <a:t>Loukes-Gerakopoulos</a:t>
              </a:r>
              <a:r>
                <a:rPr lang="cs-CZ" sz="1800" b="1" dirty="0" smtClean="0">
                  <a:latin typeface="Trebuchet MS" panose="020B0603020202020204" pitchFamily="34" charset="0"/>
                </a:rPr>
                <a:t> 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 smtClean="0">
                  <a:latin typeface="Trebuchet MS" panose="020B0603020202020204" pitchFamily="34" charset="0"/>
                </a:rPr>
                <a:t>(Astronomický ústav AV)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50266" y="5927500"/>
              <a:ext cx="4815276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 smtClean="0">
                  <a:latin typeface="Trebuchet MS" panose="020B0603020202020204" pitchFamily="34" charset="0"/>
                </a:rPr>
                <a:t>Dr. Pavel Stránský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 smtClean="0">
                  <a:latin typeface="Trebuchet MS" panose="020B0603020202020204" pitchFamily="34" charset="0"/>
                </a:rPr>
                <a:t>(</a:t>
              </a:r>
              <a:r>
                <a:rPr lang="cs-CZ" sz="1500" dirty="0">
                  <a:latin typeface="Trebuchet MS" panose="020B0603020202020204" pitchFamily="34" charset="0"/>
                </a:rPr>
                <a:t>Ústav částicové a jaderné </a:t>
              </a:r>
              <a:r>
                <a:rPr lang="cs-CZ" sz="1500" dirty="0" smtClean="0">
                  <a:latin typeface="Trebuchet MS" panose="020B0603020202020204" pitchFamily="34" charset="0"/>
                </a:rPr>
                <a:t>fyziky MFF UK)</a:t>
              </a:r>
              <a:endParaRPr lang="cs-CZ" sz="1400" b="1" dirty="0" smtClean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879365" y="5368355"/>
              <a:ext cx="191430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u="sng" dirty="0">
                  <a:solidFill>
                    <a:srgbClr val="0003FF"/>
                  </a:solidFill>
                  <a:latin typeface="Trebuchet MS" panose="020B0603020202020204" pitchFamily="34" charset="0"/>
                </a:rPr>
                <a:t>gglukes@gmail.com</a:t>
              </a: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159447" y="5934676"/>
              <a:ext cx="265848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dirty="0">
                  <a:solidFill>
                    <a:srgbClr val="0070C0"/>
                  </a:solidFill>
                  <a:latin typeface="Trebuchet MS" panose="020B0603020202020204" pitchFamily="34" charset="0"/>
                  <a:hlinkClick r:id="rId4"/>
                </a:rPr>
                <a:t>pavel.stransky@mff.cuni.cz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4" name="Obdélník 13"/>
          <p:cNvSpPr/>
          <p:nvPr/>
        </p:nvSpPr>
        <p:spPr>
          <a:xfrm>
            <a:off x="2857397" y="4740490"/>
            <a:ext cx="3656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NJSF 091 (letní semestr, 2/0 </a:t>
            </a:r>
            <a:r>
              <a:rPr lang="cs-CZ" sz="1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Zk</a:t>
            </a:r>
            <a:r>
              <a:rPr lang="cs-CZ" sz="1400" dirty="0">
                <a:solidFill>
                  <a:srgbClr val="C00000"/>
                </a:solidFill>
                <a:latin typeface="Trebuchet MS" panose="020B0603020202020204" pitchFamily="34" charset="0"/>
              </a:rPr>
              <a:t>, 3 kredity) 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34801" y="1329279"/>
            <a:ext cx="3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Zvu </a:t>
            </a:r>
            <a:r>
              <a:rPr lang="en-US" dirty="0" smtClean="0">
                <a:latin typeface="Trebuchet MS" panose="020B0603020202020204" pitchFamily="34" charset="0"/>
              </a:rPr>
              <a:t>v</a:t>
            </a:r>
            <a:r>
              <a:rPr lang="cs-CZ" dirty="0" err="1" smtClean="0">
                <a:latin typeface="Trebuchet MS" panose="020B0603020202020204" pitchFamily="34" charset="0"/>
              </a:rPr>
              <a:t>ás</a:t>
            </a:r>
            <a:r>
              <a:rPr lang="cs-CZ" dirty="0" smtClean="0">
                <a:latin typeface="Trebuchet MS" panose="020B0603020202020204" pitchFamily="34" charset="0"/>
              </a:rPr>
              <a:t> všechny na přednášku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Nestabilita trajektorií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82242" y="967241"/>
            <a:ext cx="48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Stabilní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regulární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, </a:t>
            </a:r>
            <a:r>
              <a:rPr lang="cs-CZ" sz="15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kvaziperiodická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 </a:t>
            </a:r>
            <a:r>
              <a:rPr lang="cs-CZ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trajektorie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69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Nestabilní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chaotická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  <a:r>
              <a:rPr lang="en-US" sz="2000" u="sng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</a:t>
            </a:r>
            <a:r>
              <a:rPr lang="cs-CZ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931817" y="3021246"/>
            <a:ext cx="39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Nanejvýš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b="1" dirty="0" err="1" smtClean="0">
                <a:latin typeface="Trebuchet MS" panose="020B0603020202020204" pitchFamily="34" charset="0"/>
              </a:rPr>
              <a:t>polynomi</a:t>
            </a:r>
            <a:r>
              <a:rPr lang="cs-CZ" b="1" dirty="0" err="1" smtClean="0">
                <a:latin typeface="Trebuchet MS" panose="020B0603020202020204" pitchFamily="34" charset="0"/>
              </a:rPr>
              <a:t>ální</a:t>
            </a:r>
            <a:r>
              <a:rPr lang="cs-CZ" b="1" dirty="0" smtClean="0">
                <a:latin typeface="Trebuchet MS" panose="020B0603020202020204" pitchFamily="34" charset="0"/>
              </a:rPr>
              <a:t> </a:t>
            </a:r>
            <a:r>
              <a:rPr lang="cs-CZ" dirty="0" smtClean="0">
                <a:latin typeface="Trebuchet MS" panose="020B0603020202020204" pitchFamily="34" charset="0"/>
              </a:rPr>
              <a:t>vzdalování…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651863" y="3021245"/>
            <a:ext cx="30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rebuchet MS" panose="020B0603020202020204" pitchFamily="34" charset="0"/>
              </a:rPr>
              <a:t>Exponenciální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vz</a:t>
            </a:r>
            <a:r>
              <a:rPr lang="en-US" dirty="0" smtClean="0">
                <a:latin typeface="Trebuchet MS" panose="020B0603020202020204" pitchFamily="34" charset="0"/>
              </a:rPr>
              <a:t>d</a:t>
            </a:r>
            <a:r>
              <a:rPr lang="cs-CZ" dirty="0" err="1" smtClean="0">
                <a:latin typeface="Trebuchet MS" panose="020B0603020202020204" pitchFamily="34" charset="0"/>
              </a:rPr>
              <a:t>alování</a:t>
            </a:r>
            <a:r>
              <a:rPr lang="cs-CZ" dirty="0" smtClean="0">
                <a:latin typeface="Trebuchet MS" panose="020B0603020202020204" pitchFamily="34" charset="0"/>
              </a:rPr>
              <a:t>…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62177" y="3446720"/>
            <a:ext cx="2643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… dvou blízkých trajektorií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cxnSp>
        <p:nvCxnSpPr>
          <p:cNvPr id="43" name="Přímá spojnice 4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3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r>
              <a:rPr lang="en-US" altLang="cs-CZ" sz="3200" b="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Nestabilita trajektorií</a:t>
            </a:r>
            <a:endParaRPr lang="cs-CZ" altLang="cs-CZ" sz="2600" b="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69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Nestabilní 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chaotická</a:t>
            </a:r>
            <a:r>
              <a:rPr lang="en-US" sz="15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  <a:r>
              <a:rPr lang="en-US" sz="2000" u="sng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trajectori</a:t>
            </a:r>
            <a:r>
              <a:rPr lang="cs-CZ" sz="2000" u="sng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  <a:endParaRPr lang="cs-CZ" sz="2000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931817" y="3021246"/>
            <a:ext cx="39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Nanejvýš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b="1" dirty="0" err="1" smtClean="0">
                <a:latin typeface="Trebuchet MS" panose="020B0603020202020204" pitchFamily="34" charset="0"/>
              </a:rPr>
              <a:t>polynomi</a:t>
            </a:r>
            <a:r>
              <a:rPr lang="cs-CZ" b="1" dirty="0" err="1" smtClean="0">
                <a:latin typeface="Trebuchet MS" panose="020B0603020202020204" pitchFamily="34" charset="0"/>
              </a:rPr>
              <a:t>ální</a:t>
            </a:r>
            <a:r>
              <a:rPr lang="cs-CZ" b="1" dirty="0" smtClean="0">
                <a:latin typeface="Trebuchet MS" panose="020B0603020202020204" pitchFamily="34" charset="0"/>
              </a:rPr>
              <a:t> </a:t>
            </a:r>
            <a:r>
              <a:rPr lang="cs-CZ" dirty="0" smtClean="0">
                <a:latin typeface="Trebuchet MS" panose="020B0603020202020204" pitchFamily="34" charset="0"/>
              </a:rPr>
              <a:t>vzdalování…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651863" y="3021245"/>
            <a:ext cx="30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rebuchet MS" panose="020B0603020202020204" pitchFamily="34" charset="0"/>
              </a:rPr>
              <a:t>Exponenciální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vz</a:t>
            </a:r>
            <a:r>
              <a:rPr lang="en-US" dirty="0" smtClean="0">
                <a:latin typeface="Trebuchet MS" panose="020B0603020202020204" pitchFamily="34" charset="0"/>
              </a:rPr>
              <a:t>d</a:t>
            </a:r>
            <a:r>
              <a:rPr lang="cs-CZ" dirty="0" err="1" smtClean="0">
                <a:latin typeface="Trebuchet MS" panose="020B0603020202020204" pitchFamily="34" charset="0"/>
              </a:rPr>
              <a:t>alování</a:t>
            </a:r>
            <a:r>
              <a:rPr lang="cs-CZ" dirty="0" smtClean="0">
                <a:latin typeface="Trebuchet MS" panose="020B0603020202020204" pitchFamily="34" charset="0"/>
              </a:rPr>
              <a:t>…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62177" y="3446720"/>
            <a:ext cx="2643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… dvou blízkých trajektorií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pic>
        <p:nvPicPr>
          <p:cNvPr id="20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Skupina 20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2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Skupina 25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7" name="TextovéPole 26"/>
            <p:cNvSpPr txBox="1"/>
            <p:nvPr/>
          </p:nvSpPr>
          <p:spPr>
            <a:xfrm>
              <a:off x="914992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Nestabilitu měří</a:t>
              </a:r>
              <a:r>
                <a:rPr lang="en-US" dirty="0" smtClean="0">
                  <a:latin typeface="Trebuchet MS" panose="020B0603020202020204" pitchFamily="34" charset="0"/>
                </a:rPr>
                <a:t> </a:t>
              </a:r>
              <a:r>
                <a:rPr lang="en-US" b="1" dirty="0" smtClean="0">
                  <a:latin typeface="Trebuchet MS" panose="020B0603020202020204" pitchFamily="34" charset="0"/>
                </a:rPr>
                <a:t>L</a:t>
              </a:r>
              <a:r>
                <a:rPr lang="cs-CZ" b="1" dirty="0" smtClean="0">
                  <a:latin typeface="Trebuchet MS" panose="020B0603020202020204" pitchFamily="34" charset="0"/>
                </a:rPr>
                <a:t>j</a:t>
              </a:r>
              <a:r>
                <a:rPr lang="en-US" b="1" dirty="0" err="1" smtClean="0">
                  <a:latin typeface="Trebuchet MS" panose="020B0603020202020204" pitchFamily="34" charset="0"/>
                </a:rPr>
                <a:t>apunov</a:t>
              </a:r>
              <a:r>
                <a:rPr lang="cs-CZ" b="1" dirty="0" err="1" smtClean="0">
                  <a:latin typeface="Trebuchet MS" panose="020B0603020202020204" pitchFamily="34" charset="0"/>
                </a:rPr>
                <a:t>ův</a:t>
              </a:r>
              <a:r>
                <a:rPr lang="en-US" b="1" dirty="0" smtClean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ovéPole 27"/>
                <p:cNvSpPr txBox="1"/>
                <p:nvPr/>
              </p:nvSpPr>
              <p:spPr>
                <a:xfrm>
                  <a:off x="5483230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28" name="TextovéPol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230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bdélník 28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Skupina 30"/>
          <p:cNvGrpSpPr/>
          <p:nvPr/>
        </p:nvGrpSpPr>
        <p:grpSpPr>
          <a:xfrm>
            <a:off x="951776" y="2597860"/>
            <a:ext cx="7550331" cy="4023360"/>
            <a:chOff x="1280160" y="522514"/>
            <a:chExt cx="7550331" cy="4023360"/>
          </a:xfrm>
        </p:grpSpPr>
        <p:sp>
          <p:nvSpPr>
            <p:cNvPr id="32" name="Obdélník 31"/>
            <p:cNvSpPr/>
            <p:nvPr/>
          </p:nvSpPr>
          <p:spPr>
            <a:xfrm>
              <a:off x="1280160" y="522514"/>
              <a:ext cx="7550331" cy="4023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1393790" y="2459317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dirty="0" smtClean="0">
                  <a:latin typeface="Trebuchet MS" pitchFamily="34" charset="0"/>
                </a:rPr>
                <a:t>(</a:t>
              </a:r>
              <a:r>
                <a:rPr lang="cs-CZ" altLang="cs-CZ" sz="1600" dirty="0" smtClean="0">
                  <a:latin typeface="Trebuchet MS" pitchFamily="34" charset="0"/>
                </a:rPr>
                <a:t>vždy souvisí s nějakou symetrií systému</a:t>
              </a:r>
              <a:r>
                <a:rPr lang="en-US" altLang="cs-CZ" sz="1600" dirty="0" smtClean="0">
                  <a:latin typeface="Trebuchet MS" pitchFamily="34" charset="0"/>
                </a:rPr>
                <a:t>)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1380715" y="3573924"/>
              <a:ext cx="2673124" cy="403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b="0" dirty="0" err="1" smtClean="0">
                  <a:solidFill>
                    <a:srgbClr val="0000B4"/>
                  </a:solidFill>
                  <a:latin typeface="Trebuchet MS" pitchFamily="34" charset="0"/>
                </a:rPr>
                <a:t>Integrabilní</a:t>
              </a:r>
              <a:r>
                <a:rPr lang="cs-CZ" altLang="cs-CZ" sz="2200" b="0" dirty="0" smtClean="0">
                  <a:solidFill>
                    <a:srgbClr val="0000B4"/>
                  </a:solidFill>
                  <a:latin typeface="Trebuchet MS" pitchFamily="34" charset="0"/>
                </a:rPr>
                <a:t> systém:</a:t>
              </a:r>
              <a:endParaRPr lang="cs-CZ" altLang="cs-CZ" sz="2200" b="0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4057020" y="3191211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0" dirty="0" smtClean="0">
                  <a:latin typeface="Trebuchet MS" pitchFamily="34" charset="0"/>
                </a:rPr>
                <a:t>Počet nezávislých integrálů pohybu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6719258" y="3226136"/>
              <a:ext cx="19970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0" dirty="0" smtClean="0">
                  <a:latin typeface="Trebuchet MS" pitchFamily="34" charset="0"/>
                </a:rPr>
                <a:t>Počet stupňů volnosti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5948460" y="3251447"/>
              <a:ext cx="1255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3000" dirty="0">
                  <a:solidFill>
                    <a:srgbClr val="CC3300"/>
                  </a:solidFill>
                  <a:latin typeface="Trebuchet MS" pitchFamily="34" charset="0"/>
                </a:rPr>
                <a:t>=</a:t>
              </a:r>
              <a:endParaRPr lang="cs-CZ" altLang="cs-CZ" sz="30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4069272" y="3178511"/>
              <a:ext cx="4558161" cy="1149649"/>
            </a:xfrm>
            <a:prstGeom prst="rect">
              <a:avLst/>
            </a:prstGeom>
            <a:noFill/>
            <a:ln w="19050" algn="ctr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300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délník 43"/>
                <p:cNvSpPr/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cs-CZ" altLang="cs-CZ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bdélní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bdélník 44"/>
            <p:cNvSpPr/>
            <p:nvPr/>
          </p:nvSpPr>
          <p:spPr>
            <a:xfrm>
              <a:off x="1380715" y="1213567"/>
              <a:ext cx="18165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err="1" smtClean="0">
                  <a:solidFill>
                    <a:srgbClr val="0000B4"/>
                  </a:solidFill>
                  <a:latin typeface="Trebuchet MS" pitchFamily="34" charset="0"/>
                </a:rPr>
                <a:t>Hamiltonián</a:t>
              </a:r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1380715" y="2054866"/>
              <a:ext cx="226536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Integrál pohybu: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ovéPole 46"/>
                <p:cNvSpPr txBox="1"/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const</m:t>
                        </m:r>
                        <m:r>
                          <a:rPr lang="en-US" b="0" i="0" smtClean="0"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" name="TextovéPo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bdélník 47"/>
            <p:cNvSpPr/>
            <p:nvPr/>
          </p:nvSpPr>
          <p:spPr>
            <a:xfrm>
              <a:off x="1380722" y="1634675"/>
              <a:ext cx="29458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smtClean="0">
                  <a:solidFill>
                    <a:srgbClr val="0000B4"/>
                  </a:solidFill>
                  <a:latin typeface="Trebuchet MS" pitchFamily="34" charset="0"/>
                </a:rPr>
                <a:t>Konzervativní systém: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bdélník 48"/>
                <p:cNvSpPr/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cs-CZ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const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ovéPole 49"/>
                <p:cNvSpPr txBox="1"/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Poisson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11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ovéPole 50"/>
            <p:cNvSpPr txBox="1"/>
            <p:nvPr/>
          </p:nvSpPr>
          <p:spPr>
            <a:xfrm>
              <a:off x="4069271" y="3962399"/>
              <a:ext cx="4558161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latin typeface="Trebuchet MS" panose="020B0603020202020204" pitchFamily="34" charset="0"/>
                </a:rPr>
                <a:t>Všechny trajektorie </a:t>
              </a:r>
              <a:r>
                <a:rPr lang="cs-CZ" b="1" dirty="0" err="1" smtClean="0">
                  <a:latin typeface="Trebuchet MS" panose="020B0603020202020204" pitchFamily="34" charset="0"/>
                </a:rPr>
                <a:t>kvaziperiodické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280160" y="630091"/>
              <a:ext cx="755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u="sng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Integrabilita</a:t>
              </a:r>
              <a:endParaRPr lang="cs-CZ" sz="28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482242" y="967241"/>
            <a:ext cx="48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Stabilní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regulární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, </a:t>
            </a:r>
            <a:r>
              <a:rPr lang="cs-CZ" sz="15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kvaziperiodická</a:t>
            </a:r>
            <a:r>
              <a:rPr lang="en-US" sz="15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 </a:t>
            </a:r>
            <a:r>
              <a:rPr lang="cs-CZ" sz="20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trajektorie</a:t>
            </a:r>
            <a:endParaRPr lang="cs-CZ" sz="20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7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56"/>
            <a:ext cx="9153548" cy="60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053" y="41087"/>
            <a:ext cx="278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Pekařská </a:t>
            </a:r>
          </a:p>
          <a:p>
            <a:pPr algn="ctr"/>
            <a:r>
              <a:rPr lang="cs-CZ" sz="3200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transformace</a:t>
            </a:r>
            <a:endParaRPr lang="cs-CZ" sz="3200" u="sng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56"/>
            <a:ext cx="9153548" cy="60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053" y="41087"/>
            <a:ext cx="278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Pekařská </a:t>
            </a:r>
          </a:p>
          <a:p>
            <a:pPr algn="ctr"/>
            <a:r>
              <a:rPr lang="cs-CZ" sz="3200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transformace</a:t>
            </a:r>
            <a:endParaRPr lang="cs-CZ" sz="3200" u="sng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2" descr="https://upload.wikimedia.org/wikipedia/commons/8/8c/Baker%27s_map_mix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" y="3683744"/>
            <a:ext cx="4649104" cy="30994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728799" y="5359325"/>
                <a:ext cx="4415201" cy="1155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p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ro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∈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pro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∈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,1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799" y="5359325"/>
                <a:ext cx="4415201" cy="1155124"/>
              </a:xfrm>
              <a:prstGeom prst="rect">
                <a:avLst/>
              </a:prstGeom>
              <a:blipFill rotWithShape="1">
                <a:blip r:embed="rId4"/>
                <a:stretch>
                  <a:fillRect b="-15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292722" y="6191644"/>
                <a:ext cx="384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cs-CZ" i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722" y="6191644"/>
                <a:ext cx="38401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95339" y="3683744"/>
                <a:ext cx="384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cs-CZ" i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39" y="3683744"/>
                <a:ext cx="38401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4188841" y="766387"/>
            <a:ext cx="366626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rebuchet MS" panose="020B0603020202020204" pitchFamily="34" charset="0"/>
              </a:rPr>
              <a:t>Klasick</a:t>
            </a:r>
            <a:r>
              <a:rPr lang="cs-CZ" sz="2400" dirty="0" smtClean="0">
                <a:latin typeface="Trebuchet MS" panose="020B0603020202020204" pitchFamily="34" charset="0"/>
              </a:rPr>
              <a:t>ý chaos: </a:t>
            </a:r>
            <a:r>
              <a:rPr lang="cs-CZ" sz="24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mísení</a:t>
            </a:r>
            <a:endParaRPr lang="cs-CZ" sz="24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" y="23272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 smtClean="0">
                <a:solidFill>
                  <a:srgbClr val="0000B4"/>
                </a:solidFill>
                <a:latin typeface="Trebuchet MS" pitchFamily="34" charset="0"/>
              </a:rPr>
              <a:t>Dvojité kyvadlo</a:t>
            </a:r>
            <a:endParaRPr lang="cs-CZ" altLang="cs-CZ" sz="4000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3" name="Double_Pendul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717" y="1123407"/>
            <a:ext cx="8021652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75682" y="329165"/>
            <a:ext cx="690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Jednou ho spatříš a musíš ho mít…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46829" y="6017414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B4"/>
                </a:solidFill>
                <a:latin typeface="Trebuchet MS" pitchFamily="34" charset="0"/>
              </a:rPr>
              <a:t>Konstrukce dvojného kyvadla</a:t>
            </a:r>
            <a:r>
              <a:rPr lang="en-US" sz="2400" b="1" dirty="0" smtClean="0">
                <a:solidFill>
                  <a:srgbClr val="0000B4"/>
                </a:solidFill>
                <a:latin typeface="Trebuchet MS" pitchFamily="34" charset="0"/>
              </a:rPr>
              <a:t>.</a:t>
            </a:r>
            <a:endParaRPr lang="en-GB" sz="2400" b="1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3" y="1084697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under construction"/>
          <p:cNvSpPr>
            <a:spLocks noChangeAspect="1" noChangeArrowheads="1"/>
          </p:cNvSpPr>
          <p:nvPr/>
        </p:nvSpPr>
        <p:spPr bwMode="auto">
          <a:xfrm>
            <a:off x="155575" y="-3017838"/>
            <a:ext cx="699135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2472" name="Picture 8" descr="Under Construction, Construction, Sign, Work, War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92" y="5873391"/>
            <a:ext cx="834051" cy="7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59213"/>
            <a:ext cx="692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573588"/>
            <a:ext cx="50704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70025"/>
            <a:ext cx="10572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45"/>
          <p:cNvSpPr>
            <a:spLocks noChangeArrowheads="1"/>
          </p:cNvSpPr>
          <p:nvPr/>
        </p:nvSpPr>
        <p:spPr bwMode="auto">
          <a:xfrm>
            <a:off x="5916613" y="2916238"/>
            <a:ext cx="2682875" cy="614362"/>
          </a:xfrm>
          <a:prstGeom prst="wedgeRoundRectCallout">
            <a:avLst>
              <a:gd name="adj1" fmla="val -83741"/>
              <a:gd name="adj2" fmla="val 129644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46"/>
              <p:cNvSpPr txBox="1">
                <a:spLocks noChangeArrowheads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0" dirty="0" smtClean="0">
                    <a:latin typeface="Trebuchet MS" pitchFamily="34" charset="0"/>
                  </a:rPr>
                  <a:t>Momenty hybnosti</a:t>
                </a:r>
                <a:endParaRPr lang="en-US" altLang="cs-CZ" sz="1600" b="0" dirty="0">
                  <a:latin typeface="Trebuchet MS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b="0" dirty="0" smtClean="0">
                    <a:latin typeface="Trebuchet MS" pitchFamily="34" charset="0"/>
                  </a:rPr>
                  <a:t>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kanonicky sdružené s úhly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cs-CZ" sz="14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cs-CZ" sz="1400" b="0" i="1" dirty="0" smtClean="0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altLang="cs-CZ" sz="1400" b="0" i="1" dirty="0" smtClean="0"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)</a:t>
                </a:r>
                <a:endParaRPr lang="cs-CZ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3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blipFill rotWithShape="1">
                <a:blip r:embed="rId7"/>
                <a:stretch>
                  <a:fillRect l="-222" t="-4348" r="-443" b="-76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Dvojné kyvadlo</a:t>
            </a:r>
            <a:endParaRPr lang="en-US" altLang="cs-CZ" sz="2400" dirty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7" name="TextovéPole 11"/>
              <p:cNvSpPr txBox="1">
                <a:spLocks noChangeArrowheads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3 </a:t>
                </a:r>
                <a:r>
                  <a:rPr lang="cs-CZ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fundamentální parametry </a:t>
                </a:r>
                <a:r>
                  <a:rPr lang="en-US" altLang="cs-CZ" sz="1600" b="0" dirty="0" smtClean="0">
                    <a:solidFill>
                      <a:srgbClr val="C00000"/>
                    </a:solidFill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𝜇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𝑙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cs-CZ" sz="1600" b="0" dirty="0" smtClean="0">
                  <a:solidFill>
                    <a:srgbClr val="C00000"/>
                  </a:solidFill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cs-CZ" sz="1400" dirty="0" smtClean="0">
                    <a:latin typeface="Trebuchet MS" pitchFamily="34" charset="0"/>
                  </a:rPr>
                  <a:t>(</a:t>
                </a:r>
                <a:r>
                  <a:rPr lang="en-US" altLang="cs-CZ" sz="1400" dirty="0" err="1" smtClean="0">
                    <a:latin typeface="Trebuchet MS" pitchFamily="34" charset="0"/>
                  </a:rPr>
                  <a:t>budeme</a:t>
                </a:r>
                <a:r>
                  <a:rPr lang="en-US" altLang="cs-CZ" sz="1400" dirty="0" smtClean="0">
                    <a:latin typeface="Trebuchet MS" pitchFamily="34" charset="0"/>
                  </a:rPr>
                  <a:t> </a:t>
                </a:r>
                <a:r>
                  <a:rPr lang="en-US" altLang="cs-CZ" sz="1400" dirty="0" err="1" smtClean="0">
                    <a:latin typeface="Trebuchet MS" pitchFamily="34" charset="0"/>
                  </a:rPr>
                  <a:t>uva</a:t>
                </a:r>
                <a:r>
                  <a:rPr lang="cs-CZ" altLang="cs-CZ" sz="1400" dirty="0" err="1" smtClean="0">
                    <a:latin typeface="Trebuchet MS" pitchFamily="34" charset="0"/>
                  </a:rPr>
                  <a:t>žovat</a:t>
                </a:r>
                <a:r>
                  <a:rPr lang="cs-CZ" altLang="cs-CZ" sz="1400" dirty="0" smtClean="0">
                    <a:latin typeface="Trebuchet MS" pitchFamily="34" charset="0"/>
                  </a:rPr>
                  <a:t> pouze případ </a:t>
                </a:r>
                <a14:m>
                  <m:oMath xmlns:m="http://schemas.openxmlformats.org/officeDocument/2006/math">
                    <m:r>
                      <a:rPr lang="en-US" altLang="cs-CZ" sz="1400" b="0" i="1" dirty="0" smtClean="0">
                        <a:latin typeface="Cambria Math"/>
                      </a:rPr>
                      <m:t>𝑚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𝑙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stejné hmotnosti těles a délky závěsů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) 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a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cs-CZ" sz="1400" b="0" dirty="0" smtClean="0">
                    <a:latin typeface="Trebuchet MS" pitchFamily="34" charset="0"/>
                  </a:rPr>
                  <a:t> (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stav beztíže</a:t>
                </a:r>
                <a:r>
                  <a:rPr lang="en-US" altLang="cs-CZ" sz="1400" b="0" dirty="0" smtClean="0">
                    <a:latin typeface="Trebuchet MS" pitchFamily="34" charset="0"/>
                  </a:rPr>
                  <a:t>) </a:t>
                </a:r>
                <a:r>
                  <a:rPr lang="cs-CZ" altLang="cs-CZ" sz="1400" b="0" dirty="0" smtClean="0">
                    <a:latin typeface="Trebuchet MS" pitchFamily="34" charset="0"/>
                  </a:rPr>
                  <a:t>nebo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cs-CZ" altLang="cs-CZ" sz="1400" b="0" dirty="0" smtClean="0">
                    <a:latin typeface="Trebuchet MS" pitchFamily="34" charset="0"/>
                  </a:rPr>
                  <a:t> (gravitace)</a:t>
                </a:r>
                <a:endParaRPr lang="en-US" altLang="cs-CZ" sz="1400" b="0" dirty="0" smtClean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7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blipFill rotWithShape="1">
                <a:blip r:embed="rId8"/>
                <a:stretch>
                  <a:fillRect l="-968" t="-2299" b="-45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1855</Words>
  <Application>Microsoft Office PowerPoint</Application>
  <PresentationFormat>Předvádění na obrazovce (4:3)</PresentationFormat>
  <Paragraphs>357</Paragraphs>
  <Slides>30</Slides>
  <Notes>21</Notes>
  <HiddenSlides>0</HiddenSlides>
  <MMClips>1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Arial</vt:lpstr>
      <vt:lpstr>Trebuchet MS</vt:lpstr>
      <vt:lpstr>Symbol</vt:lpstr>
      <vt:lpstr>Cambria Math</vt:lpstr>
      <vt:lpstr>Times New Roman</vt:lpstr>
      <vt:lpstr>Calibri</vt:lpstr>
      <vt:lpstr>Book Antiqua</vt:lpstr>
      <vt:lpstr>Motiv systému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Dvojné kyvadlo</vt:lpstr>
      <vt:lpstr>Poincarého řezy</vt:lpstr>
      <vt:lpstr>Poincarého řezy</vt:lpstr>
      <vt:lpstr>Kvocient regularity</vt:lpstr>
      <vt:lpstr>Kvocient regularity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Dvojné kyvadlo: Kvantování</vt:lpstr>
      <vt:lpstr>Dvojné kyvadlo: Peresova mřížka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2019-04-15T13:49:26Z</dcterms:created>
  <dcterms:modified xsi:type="dcterms:W3CDTF">2020-03-24T16:19:05Z</dcterms:modified>
</cp:coreProperties>
</file>