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33"/>
  </p:notesMasterIdLst>
  <p:sldIdLst>
    <p:sldId id="256" r:id="rId2"/>
    <p:sldId id="493" r:id="rId3"/>
    <p:sldId id="494" r:id="rId4"/>
    <p:sldId id="478" r:id="rId5"/>
    <p:sldId id="496" r:id="rId6"/>
    <p:sldId id="495" r:id="rId7"/>
    <p:sldId id="461" r:id="rId8"/>
    <p:sldId id="497" r:id="rId9"/>
    <p:sldId id="483" r:id="rId10"/>
    <p:sldId id="485" r:id="rId11"/>
    <p:sldId id="583" r:id="rId12"/>
    <p:sldId id="498" r:id="rId13"/>
    <p:sldId id="490" r:id="rId14"/>
    <p:sldId id="454" r:id="rId15"/>
    <p:sldId id="489" r:id="rId16"/>
    <p:sldId id="464" r:id="rId17"/>
    <p:sldId id="467" r:id="rId18"/>
    <p:sldId id="588" r:id="rId19"/>
    <p:sldId id="589" r:id="rId20"/>
    <p:sldId id="584" r:id="rId21"/>
    <p:sldId id="475" r:id="rId22"/>
    <p:sldId id="360" r:id="rId23"/>
    <p:sldId id="393" r:id="rId24"/>
    <p:sldId id="358" r:id="rId25"/>
    <p:sldId id="519" r:id="rId26"/>
    <p:sldId id="587" r:id="rId27"/>
    <p:sldId id="455" r:id="rId28"/>
    <p:sldId id="473" r:id="rId29"/>
    <p:sldId id="429" r:id="rId30"/>
    <p:sldId id="480" r:id="rId31"/>
    <p:sldId id="286" r:id="rId32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00FFFF"/>
    <a:srgbClr val="CC99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18" autoAdjust="0"/>
  </p:normalViewPr>
  <p:slideViewPr>
    <p:cSldViewPr snapToGrid="0">
      <p:cViewPr varScale="1">
        <p:scale>
          <a:sx n="142" d="100"/>
          <a:sy n="142" d="100"/>
        </p:scale>
        <p:origin x="2334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0-12-21T16:32:08.31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Hardwarové generátory náhodných čísel:</a:t>
            </a:r>
          </a:p>
          <a:p>
            <a:r>
              <a:rPr lang="en-GB" dirty="0"/>
              <a:t>https://en.wikipedia.org/wiki/Hardware_random_number_generator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409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D64A31E-2621-441E-947E-9E97B89B0991}" type="slidenum">
              <a:rPr lang="cs-CZ" altLang="cs-CZ" b="0" smtClean="0"/>
              <a:pPr eaLnBrk="1" hangingPunct="1">
                <a:defRPr/>
              </a:pPr>
              <a:t>13</a:t>
            </a:fld>
            <a:endParaRPr lang="cs-CZ" altLang="cs-CZ" b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C202DD58-ACA0-4C0C-B39E-449A7BB489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1631CE-DEA0-40DA-9785-7794F842DC5A}" type="slidenum">
              <a:rPr lang="cs-CZ" altLang="en-US" b="0"/>
              <a:pPr eaLnBrk="1" hangingPunct="1"/>
              <a:t>14</a:t>
            </a:fld>
            <a:endParaRPr lang="cs-CZ" altLang="en-US" b="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35D5016F-9DFC-49BE-9421-0ADB41BABB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9613" y="506413"/>
            <a:ext cx="3370262" cy="2527300"/>
          </a:xfrm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7CAD7845-EE1B-4B13-8C19-A97D0142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2198AA6-FD63-4896-9340-883EC4A703D9}" type="slidenum">
              <a:rPr lang="cs-CZ" altLang="cs-CZ" b="0" smtClean="0"/>
              <a:pPr eaLnBrk="1" hangingPunct="1">
                <a:defRPr/>
              </a:pPr>
              <a:t>15</a:t>
            </a:fld>
            <a:endParaRPr lang="cs-CZ" altLang="cs-CZ" b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9A1A38EC-9D25-4E98-B3EF-5E91ED8EB916}" type="slidenum">
              <a:rPr lang="cs-CZ" altLang="cs-CZ" b="0" smtClean="0"/>
              <a:pPr eaLnBrk="1" hangingPunct="1">
                <a:defRPr/>
              </a:pPr>
              <a:t>16</a:t>
            </a:fld>
            <a:endParaRPr lang="cs-CZ" altLang="cs-CZ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44179B5-8AB5-4E66-A299-BF6612923DFD}" type="slidenum">
              <a:rPr lang="cs-CZ" altLang="cs-CZ" b="0" smtClean="0"/>
              <a:pPr eaLnBrk="1" hangingPunct="1">
                <a:defRPr/>
              </a:pPr>
              <a:t>17</a:t>
            </a:fld>
            <a:endParaRPr lang="cs-CZ" altLang="cs-CZ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6471815-D95E-484B-A161-A247519ADF6A}" type="slidenum">
              <a:rPr lang="cs-CZ" altLang="cs-CZ" b="0" smtClean="0"/>
              <a:pPr eaLnBrk="1" hangingPunct="1">
                <a:defRPr/>
              </a:pPr>
              <a:t>21</a:t>
            </a:fld>
            <a:endParaRPr lang="cs-CZ" altLang="cs-CZ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230F9D-714E-4855-A4EF-F49AB7DC2871}" type="slidenum">
              <a:rPr lang="cs-CZ" smtClean="0">
                <a:latin typeface="Arial" charset="0"/>
              </a:rPr>
              <a:pPr/>
              <a:t>22</a:t>
            </a:fld>
            <a:endParaRPr lang="cs-CZ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2788" y="506413"/>
            <a:ext cx="3370262" cy="25273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2918C-C6C7-4FCD-9A62-0246FF6F3415}" type="slidenum">
              <a:rPr lang="cs-CZ" smtClean="0">
                <a:latin typeface="Arial" charset="0"/>
              </a:rPr>
              <a:pPr/>
              <a:t>23</a:t>
            </a:fld>
            <a:endParaRPr lang="cs-CZ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256BF9-7A1D-4D35-894B-860BE62230F9}" type="slidenum">
              <a:rPr lang="cs-CZ" smtClean="0">
                <a:latin typeface="Arial" charset="0"/>
              </a:rPr>
              <a:pPr/>
              <a:t>24</a:t>
            </a:fld>
            <a:endParaRPr lang="cs-CZ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9613" y="506413"/>
            <a:ext cx="3370262" cy="25273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1920 – proposed by Lenz</a:t>
            </a:r>
          </a:p>
          <a:p>
            <a:r>
              <a:rPr lang="en-US" dirty="0"/>
              <a:t>1924 –</a:t>
            </a:r>
            <a:r>
              <a:rPr lang="en-US" baseline="0" dirty="0"/>
              <a:t> solved by </a:t>
            </a:r>
            <a:r>
              <a:rPr lang="en-US" baseline="0" dirty="0" err="1"/>
              <a:t>Ising</a:t>
            </a:r>
            <a:r>
              <a:rPr lang="en-US" baseline="0" dirty="0"/>
              <a:t> for 1D</a:t>
            </a:r>
          </a:p>
          <a:p>
            <a:r>
              <a:rPr lang="en-US" baseline="0" dirty="0"/>
              <a:t>1944 – solved by Onsager for 2D without external field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98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4</a:t>
            </a:fld>
            <a:endParaRPr lang="cs-CZ" altLang="cs-CZ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latin typeface="Arial" charset="0"/>
              </a:rPr>
              <a:t>Příklady: </a:t>
            </a:r>
            <a:endParaRPr lang="en-US" altLang="cs-CZ" dirty="0">
              <a:latin typeface="Arial" charset="0"/>
            </a:endParaRPr>
          </a:p>
          <a:p>
            <a:r>
              <a:rPr lang="cs-CZ" altLang="cs-CZ" dirty="0">
                <a:latin typeface="Arial" charset="0"/>
              </a:rPr>
              <a:t>x </a:t>
            </a:r>
            <a:r>
              <a:rPr lang="en-US" altLang="cs-CZ" dirty="0">
                <a:latin typeface="Arial" charset="0"/>
              </a:rPr>
              <a:t>-&gt; 2x vs x-&gt;2x mod 1</a:t>
            </a:r>
          </a:p>
          <a:p>
            <a:r>
              <a:rPr lang="en-US" altLang="cs-CZ" dirty="0" err="1">
                <a:latin typeface="Arial" charset="0"/>
              </a:rPr>
              <a:t>Pohyb</a:t>
            </a:r>
            <a:r>
              <a:rPr lang="en-US" altLang="cs-CZ" dirty="0">
                <a:latin typeface="Arial" charset="0"/>
              </a:rPr>
              <a:t> </a:t>
            </a:r>
            <a:r>
              <a:rPr lang="en-US" altLang="cs-CZ" dirty="0" err="1">
                <a:latin typeface="Arial" charset="0"/>
              </a:rPr>
              <a:t>na</a:t>
            </a:r>
            <a:r>
              <a:rPr lang="en-US" altLang="cs-CZ" dirty="0">
                <a:latin typeface="Arial" charset="0"/>
              </a:rPr>
              <a:t> </a:t>
            </a:r>
            <a:r>
              <a:rPr lang="en-US" altLang="cs-CZ" dirty="0" err="1">
                <a:latin typeface="Arial" charset="0"/>
              </a:rPr>
              <a:t>kru</a:t>
            </a:r>
            <a:r>
              <a:rPr lang="cs-CZ" altLang="cs-CZ" dirty="0" err="1">
                <a:latin typeface="Arial" charset="0"/>
              </a:rPr>
              <a:t>žnici</a:t>
            </a:r>
            <a:endParaRPr lang="cs-CZ" altLang="cs-CZ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27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56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ACEB2-F4CD-4C5A-BF75-112FF9030F06}" type="slidenum">
              <a:rPr lang="cs-CZ" altLang="cs-CZ"/>
              <a:pPr>
                <a:defRPr/>
              </a:pPr>
              <a:t>7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5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ACEB2-F4CD-4C5A-BF75-112FF9030F06}" type="slidenum">
              <a:rPr lang="cs-CZ" altLang="cs-CZ"/>
              <a:pPr>
                <a:defRPr/>
              </a:pPr>
              <a:t>9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31B66-275B-46F3-8522-202EA548FF68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Berry - Tabor</a:t>
            </a:r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73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12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79525" y="685800"/>
            <a:ext cx="7086600" cy="54403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2D9F5-FF8A-4BC4-8BD1-CBF5A960F7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755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D6986-538B-4810-8C2B-601281A8D2A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18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wmf"/><Relationship Id="rId3" Type="http://schemas.openxmlformats.org/officeDocument/2006/relationships/image" Target="../media/image20.png"/><Relationship Id="rId7" Type="http://schemas.openxmlformats.org/officeDocument/2006/relationships/image" Target="../media/image24.wmf"/><Relationship Id="rId12" Type="http://schemas.openxmlformats.org/officeDocument/2006/relationships/image" Target="../media/image2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gif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jpeg"/><Relationship Id="rId10" Type="http://schemas.openxmlformats.org/officeDocument/2006/relationships/image" Target="../media/image41.wmf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44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image" Target="../media/image50.wmf"/><Relationship Id="rId7" Type="http://schemas.openxmlformats.org/officeDocument/2006/relationships/image" Target="../media/image72.png"/><Relationship Id="rId12" Type="http://schemas.openxmlformats.org/officeDocument/2006/relationships/image" Target="../media/image58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wmf"/><Relationship Id="rId15" Type="http://schemas.openxmlformats.org/officeDocument/2006/relationships/image" Target="../media/image80.png"/><Relationship Id="rId10" Type="http://schemas.openxmlformats.org/officeDocument/2006/relationships/image" Target="../media/image56.png"/><Relationship Id="rId19" Type="http://schemas.openxmlformats.org/officeDocument/2006/relationships/image" Target="../media/image62.png"/><Relationship Id="rId4" Type="http://schemas.openxmlformats.org/officeDocument/2006/relationships/image" Target="../media/image51.wmf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3" Type="http://schemas.openxmlformats.org/officeDocument/2006/relationships/image" Target="../media/image86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93.png"/><Relationship Id="rId4" Type="http://schemas.openxmlformats.org/officeDocument/2006/relationships/image" Target="../media/image64.pn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7.png"/><Relationship Id="rId3" Type="http://schemas.openxmlformats.org/officeDocument/2006/relationships/image" Target="../media/image85.png"/><Relationship Id="rId7" Type="http://schemas.openxmlformats.org/officeDocument/2006/relationships/image" Target="../media/image90.png"/><Relationship Id="rId12" Type="http://schemas.openxmlformats.org/officeDocument/2006/relationships/image" Target="../media/image9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openxmlformats.org/officeDocument/2006/relationships/image" Target="../media/image95.png"/><Relationship Id="rId5" Type="http://schemas.openxmlformats.org/officeDocument/2006/relationships/image" Target="../media/image88.png"/><Relationship Id="rId10" Type="http://schemas.openxmlformats.org/officeDocument/2006/relationships/image" Target="../media/image94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0.png"/><Relationship Id="rId4" Type="http://schemas.openxmlformats.org/officeDocument/2006/relationships/image" Target="../media/image6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png"/><Relationship Id="rId3" Type="http://schemas.openxmlformats.org/officeDocument/2006/relationships/image" Target="../media/image68.png"/><Relationship Id="rId7" Type="http://schemas.openxmlformats.org/officeDocument/2006/relationships/image" Target="../media/image107.png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hyperlink" Target="http://images.google.cz/imgres?imgurl=http://tech.blorge.com/wp-content/uploads/2007/11/744px-pirate-flag-of-rack-rackham.svg.png&amp;imgrefurl=http://tech.blorge.com/Structure:%20/category/music/page/2/&amp;h=496&amp;w=744&amp;sz=39&amp;tbnid=UkD6Z-v1t0v1mM:&amp;tbnh=94&amp;tbnw=141&amp;prev=/images?q=pirate+flag+picture&amp;um=1&amp;start=1&amp;sa=X&amp;oi=images&amp;ct=image&amp;cd=1" TargetMode="External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9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3" Type="http://schemas.openxmlformats.org/officeDocument/2006/relationships/image" Target="../media/image1080.png"/><Relationship Id="rId7" Type="http://schemas.openxmlformats.org/officeDocument/2006/relationships/image" Target="../media/image1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5" Type="http://schemas.openxmlformats.org/officeDocument/2006/relationships/image" Target="../media/image1100.png"/><Relationship Id="rId4" Type="http://schemas.openxmlformats.org/officeDocument/2006/relationships/image" Target="../media/image1090.png"/><Relationship Id="rId9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7" Type="http://schemas.openxmlformats.org/officeDocument/2006/relationships/image" Target="../media/image127.png"/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0.png"/><Relationship Id="rId5" Type="http://schemas.openxmlformats.org/officeDocument/2006/relationships/image" Target="../media/image122.emf"/><Relationship Id="rId4" Type="http://schemas.openxmlformats.org/officeDocument/2006/relationships/image" Target="../media/image11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0.png"/><Relationship Id="rId5" Type="http://schemas.openxmlformats.org/officeDocument/2006/relationships/image" Target="../media/image470.png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vel.stransky@mff.cuni.cz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5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0" y="1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cs-CZ" sz="6000" cap="small" dirty="0">
                <a:solidFill>
                  <a:srgbClr val="C00000"/>
                </a:solidFill>
                <a:latin typeface="Trebuchet MS" panose="020B0603020202020204" pitchFamily="34" charset="0"/>
              </a:rPr>
              <a:t>Chaos v mikrosvětě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dirty="0">
                <a:latin typeface="Trebuchet MS" panose="020B0603020202020204" pitchFamily="34" charset="0"/>
              </a:rPr>
              <a:t>Proseminář jaderné fyziky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614566" y="6433591"/>
            <a:ext cx="12779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400" b="0" dirty="0">
                <a:latin typeface="Trebuchet MS" panose="020B0603020202020204" pitchFamily="34" charset="0"/>
              </a:rPr>
              <a:t>3. leden </a:t>
            </a:r>
            <a:r>
              <a:rPr lang="en-US" sz="1400" b="0" dirty="0">
                <a:latin typeface="Trebuchet MS" panose="020B0603020202020204" pitchFamily="34" charset="0"/>
              </a:rPr>
              <a:t>20</a:t>
            </a:r>
            <a:r>
              <a:rPr lang="cs-CZ" sz="1400" b="0" dirty="0">
                <a:latin typeface="Trebuchet MS" panose="020B0603020202020204" pitchFamily="34" charset="0"/>
              </a:rPr>
              <a:t>22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423437" y="4860673"/>
            <a:ext cx="451543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b="0" u="sng" dirty="0">
                <a:latin typeface="Trebuchet MS" pitchFamily="34" charset="0"/>
              </a:rPr>
              <a:t>Pavel </a:t>
            </a:r>
            <a:r>
              <a:rPr lang="en-US" altLang="cs-CZ" b="0" u="sng" dirty="0" err="1">
                <a:latin typeface="Trebuchet MS" pitchFamily="34" charset="0"/>
              </a:rPr>
              <a:t>Str</a:t>
            </a:r>
            <a:r>
              <a:rPr lang="cs-CZ" altLang="cs-CZ" b="0" u="sng" dirty="0" err="1">
                <a:latin typeface="Trebuchet MS" pitchFamily="34" charset="0"/>
              </a:rPr>
              <a:t>ánský</a:t>
            </a:r>
            <a:endParaRPr lang="cs-CZ" altLang="cs-CZ" b="0" u="sng" dirty="0">
              <a:latin typeface="Trebuchet MS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>
                <a:latin typeface="Trebuchet MS" pitchFamily="34" charset="0"/>
              </a:rPr>
              <a:t>Ústav částicové a jaderné fyziky MFF UK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u="sng" dirty="0">
                <a:solidFill>
                  <a:srgbClr val="0000FF"/>
                </a:solidFill>
                <a:latin typeface="Trebuchet MS" pitchFamily="34" charset="0"/>
              </a:rPr>
              <a:t>www.pavelstransky.cz</a:t>
            </a:r>
          </a:p>
        </p:txBody>
      </p:sp>
      <p:pic>
        <p:nvPicPr>
          <p:cNvPr id="12" name="Obrázek 11" descr="Výsledek obrázku pro chao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15" y="1398229"/>
            <a:ext cx="5663565" cy="3242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054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622184" y="332655"/>
            <a:ext cx="54113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0" u="sng" dirty="0" err="1">
                <a:solidFill>
                  <a:srgbClr val="0000B4"/>
                </a:solidFill>
                <a:latin typeface="Trebuchet MS" pitchFamily="34" charset="0"/>
              </a:rPr>
              <a:t>Bohigasova</a:t>
            </a:r>
            <a:r>
              <a:rPr lang="cs-CZ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 hypotéza</a:t>
            </a:r>
            <a:r>
              <a:rPr lang="cs-CZ" altLang="cs-CZ" sz="2400" b="0" dirty="0">
                <a:solidFill>
                  <a:srgbClr val="0000B4"/>
                </a:solidFill>
                <a:latin typeface="Trebuchet MS" pitchFamily="34" charset="0"/>
              </a:rPr>
              <a:t> (1984)</a:t>
            </a:r>
          </a:p>
        </p:txBody>
      </p:sp>
      <p:sp>
        <p:nvSpPr>
          <p:cNvPr id="167992" name="Text Box 56"/>
          <p:cNvSpPr txBox="1">
            <a:spLocks noChangeArrowheads="1"/>
          </p:cNvSpPr>
          <p:nvPr/>
        </p:nvSpPr>
        <p:spPr bwMode="auto">
          <a:xfrm>
            <a:off x="495890" y="881853"/>
            <a:ext cx="49500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0" dirty="0">
                <a:solidFill>
                  <a:srgbClr val="0000B4"/>
                </a:solidFill>
                <a:latin typeface="Trebuchet MS" pitchFamily="34" charset="0"/>
              </a:rPr>
              <a:t>(most mezi klasickým a kvantovým chaosem)</a:t>
            </a:r>
          </a:p>
        </p:txBody>
      </p:sp>
      <p:sp>
        <p:nvSpPr>
          <p:cNvPr id="167993" name="Text Box 57"/>
          <p:cNvSpPr txBox="1">
            <a:spLocks noChangeArrowheads="1"/>
          </p:cNvSpPr>
          <p:nvPr/>
        </p:nvSpPr>
        <p:spPr bwMode="auto">
          <a:xfrm>
            <a:off x="844731" y="2395294"/>
            <a:ext cx="75768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2400" b="0" dirty="0">
                <a:latin typeface="Trebuchet MS" pitchFamily="34" charset="0"/>
              </a:rPr>
              <a:t>Klasický protějšek kvantového systému</a:t>
            </a: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  <a:p>
            <a:pPr algn="ctr"/>
            <a:r>
              <a:rPr lang="cs-CZ" altLang="cs-CZ" sz="2400" b="0" dirty="0">
                <a:latin typeface="Trebuchet MS" pitchFamily="34" charset="0"/>
              </a:rPr>
              <a:t>energetické spektrum má rozdělení vzdáleností nejbližších sousedů (NNS) a další statistiky</a:t>
            </a: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</p:txBody>
      </p:sp>
      <p:sp>
        <p:nvSpPr>
          <p:cNvPr id="167995" name="Rectangle 59"/>
          <p:cNvSpPr>
            <a:spLocks noChangeArrowheads="1"/>
          </p:cNvSpPr>
          <p:nvPr/>
        </p:nvSpPr>
        <p:spPr bwMode="auto">
          <a:xfrm>
            <a:off x="3208903" y="6422656"/>
            <a:ext cx="572249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300" b="0" dirty="0">
                <a:latin typeface="Book Antiqua" panose="02040602050305030304" pitchFamily="18" charset="0"/>
              </a:rPr>
              <a:t>O.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Bohigas</a:t>
            </a:r>
            <a:r>
              <a:rPr lang="cs-CZ" altLang="cs-CZ" sz="1300" b="0" dirty="0">
                <a:latin typeface="Book Antiqua" panose="02040602050305030304" pitchFamily="18" charset="0"/>
              </a:rPr>
              <a:t>, M. J.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Giannoni</a:t>
            </a:r>
            <a:r>
              <a:rPr lang="cs-CZ" altLang="cs-CZ" sz="1300" b="0" dirty="0">
                <a:latin typeface="Book Antiqua" panose="02040602050305030304" pitchFamily="18" charset="0"/>
              </a:rPr>
              <a:t>, C.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Schmit</a:t>
            </a:r>
            <a:r>
              <a:rPr lang="cs-CZ" altLang="cs-CZ" sz="1300" b="0" dirty="0">
                <a:latin typeface="Book Antiqua" panose="02040602050305030304" pitchFamily="18" charset="0"/>
              </a:rPr>
              <a:t>, </a:t>
            </a:r>
            <a:r>
              <a:rPr lang="en-US" altLang="cs-CZ" sz="1300" b="0" i="1" dirty="0">
                <a:latin typeface="Book Antiqua" panose="02040602050305030304" pitchFamily="18" charset="0"/>
              </a:rPr>
              <a:t>Characterization of chaotic quantum spectra and universality of level fluctuation laws</a:t>
            </a:r>
            <a:r>
              <a:rPr lang="en-US" altLang="cs-CZ" sz="1300" b="0" dirty="0">
                <a:latin typeface="Book Antiqua" panose="02040602050305030304" pitchFamily="18" charset="0"/>
              </a:rPr>
              <a:t>,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Phys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Rev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Lett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dirty="0">
                <a:latin typeface="Book Antiqua" panose="02040602050305030304" pitchFamily="18" charset="0"/>
              </a:rPr>
              <a:t>52</a:t>
            </a:r>
            <a:r>
              <a:rPr lang="en-US" altLang="cs-CZ" sz="1300" dirty="0">
                <a:latin typeface="Book Antiqua" panose="02040602050305030304" pitchFamily="18" charset="0"/>
              </a:rPr>
              <a:t>, 1 (1</a:t>
            </a:r>
            <a:r>
              <a:rPr lang="cs-CZ" altLang="cs-CZ" sz="1300" b="0" dirty="0">
                <a:latin typeface="Book Antiqua" panose="02040602050305030304" pitchFamily="18" charset="0"/>
              </a:rPr>
              <a:t>984)</a:t>
            </a:r>
          </a:p>
        </p:txBody>
      </p:sp>
      <p:pic>
        <p:nvPicPr>
          <p:cNvPr id="167996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03" y="378727"/>
            <a:ext cx="2325888" cy="174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97" name="Text Box 61"/>
          <p:cNvSpPr txBox="1">
            <a:spLocks noChangeArrowheads="1"/>
          </p:cNvSpPr>
          <p:nvPr/>
        </p:nvSpPr>
        <p:spPr bwMode="auto">
          <a:xfrm>
            <a:off x="2193748" y="2915178"/>
            <a:ext cx="195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chaotický</a:t>
            </a:r>
          </a:p>
        </p:txBody>
      </p:sp>
      <p:sp>
        <p:nvSpPr>
          <p:cNvPr id="167998" name="Text Box 62"/>
          <p:cNvSpPr txBox="1">
            <a:spLocks noChangeArrowheads="1"/>
          </p:cNvSpPr>
          <p:nvPr/>
        </p:nvSpPr>
        <p:spPr bwMode="auto">
          <a:xfrm>
            <a:off x="5774427" y="2915178"/>
            <a:ext cx="148381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dirty="0">
                <a:latin typeface="Trebuchet MS" pitchFamily="34" charset="0"/>
              </a:rPr>
              <a:t>regulární</a:t>
            </a:r>
          </a:p>
        </p:txBody>
      </p:sp>
      <p:sp>
        <p:nvSpPr>
          <p:cNvPr id="167999" name="Text Box 63"/>
          <p:cNvSpPr txBox="1">
            <a:spLocks noChangeArrowheads="1"/>
          </p:cNvSpPr>
          <p:nvPr/>
        </p:nvSpPr>
        <p:spPr bwMode="auto">
          <a:xfrm>
            <a:off x="1677910" y="4838877"/>
            <a:ext cx="36020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GOE, GUE nebo GSE</a:t>
            </a:r>
          </a:p>
          <a:p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(podle symetrie </a:t>
            </a:r>
            <a:r>
              <a:rPr lang="cs-CZ" altLang="cs-CZ" sz="2400" i="1" dirty="0">
                <a:solidFill>
                  <a:srgbClr val="CC3300"/>
                </a:solidFill>
                <a:latin typeface="Times New Roman" pitchFamily="18" charset="0"/>
              </a:rPr>
              <a:t>H</a:t>
            </a:r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168000" name="Text Box 64"/>
          <p:cNvSpPr txBox="1">
            <a:spLocks noChangeArrowheads="1"/>
          </p:cNvSpPr>
          <p:nvPr/>
        </p:nvSpPr>
        <p:spPr bwMode="auto">
          <a:xfrm>
            <a:off x="5522490" y="4842117"/>
            <a:ext cx="21149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dirty="0" err="1">
                <a:latin typeface="Trebuchet MS" pitchFamily="34" charset="0"/>
              </a:rPr>
              <a:t>Poissonovské</a:t>
            </a:r>
            <a:endParaRPr lang="cs-CZ" altLang="cs-CZ" sz="2400" dirty="0">
              <a:latin typeface="Trebuchet MS" pitchFamily="34" charset="0"/>
            </a:endParaRPr>
          </a:p>
        </p:txBody>
      </p:sp>
      <p:sp>
        <p:nvSpPr>
          <p:cNvPr id="168002" name="Line 66"/>
          <p:cNvSpPr>
            <a:spLocks noChangeShapeType="1"/>
          </p:cNvSpPr>
          <p:nvPr/>
        </p:nvSpPr>
        <p:spPr bwMode="auto">
          <a:xfrm>
            <a:off x="2970934" y="3451753"/>
            <a:ext cx="0" cy="4127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8003" name="Line 67"/>
          <p:cNvSpPr>
            <a:spLocks noChangeShapeType="1"/>
          </p:cNvSpPr>
          <p:nvPr/>
        </p:nvSpPr>
        <p:spPr bwMode="auto">
          <a:xfrm>
            <a:off x="6516336" y="3451753"/>
            <a:ext cx="0" cy="41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nice 16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594583" y="5869577"/>
            <a:ext cx="485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Trebuchet MS" panose="020B0603020202020204" pitchFamily="34" charset="0"/>
              </a:rPr>
              <a:t>- c</a:t>
            </a:r>
            <a:r>
              <a:rPr lang="en-US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harakteristick</a:t>
            </a:r>
            <a:r>
              <a:rPr lang="cs-CZ" b="1" dirty="0">
                <a:solidFill>
                  <a:srgbClr val="C00000"/>
                </a:solidFill>
                <a:latin typeface="Trebuchet MS" panose="020B0603020202020204" pitchFamily="34" charset="0"/>
              </a:rPr>
              <a:t>é korelace mezi hladinami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5564614" y="5849030"/>
            <a:ext cx="272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Trebuchet MS" panose="020B0603020202020204" pitchFamily="34" charset="0"/>
              </a:rPr>
              <a:t>- hladiny nekorelované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1214012" y="896413"/>
            <a:ext cx="6592384" cy="5449710"/>
            <a:chOff x="1402087" y="941297"/>
            <a:chExt cx="6592384" cy="5449710"/>
          </a:xfrm>
        </p:grpSpPr>
        <p:grpSp>
          <p:nvGrpSpPr>
            <p:cNvPr id="21" name="Skupina 20"/>
            <p:cNvGrpSpPr>
              <a:grpSpLocks/>
            </p:cNvGrpSpPr>
            <p:nvPr/>
          </p:nvGrpSpPr>
          <p:grpSpPr bwMode="auto">
            <a:xfrm>
              <a:off x="1402087" y="941297"/>
              <a:ext cx="6592384" cy="5449710"/>
              <a:chOff x="490051" y="798768"/>
              <a:chExt cx="6592311" cy="5448566"/>
            </a:xfrm>
          </p:grpSpPr>
          <p:sp>
            <p:nvSpPr>
              <p:cNvPr id="22" name="Obdélník 21"/>
              <p:cNvSpPr/>
              <p:nvPr/>
            </p:nvSpPr>
            <p:spPr bwMode="auto">
              <a:xfrm>
                <a:off x="490051" y="798768"/>
                <a:ext cx="6592311" cy="5448566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0000B4"/>
                </a:solidFill>
                <a:prstDash val="solid"/>
                <a:round/>
                <a:headEnd type="oval" w="sm" len="sm"/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23" name="Text Box 2"/>
              <p:cNvSpPr txBox="1">
                <a:spLocks noChangeArrowheads="1"/>
              </p:cNvSpPr>
              <p:nvPr/>
            </p:nvSpPr>
            <p:spPr bwMode="auto">
              <a:xfrm>
                <a:off x="774284" y="816182"/>
                <a:ext cx="5945853" cy="4307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200" b="1" dirty="0">
                    <a:solidFill>
                      <a:srgbClr val="0000B4"/>
                    </a:solidFill>
                    <a:latin typeface="Trebuchet MS" pitchFamily="34" charset="0"/>
                  </a:rPr>
                  <a:t>Rozdělení vzdáleností nejbližších sousedů</a:t>
                </a:r>
              </a:p>
            </p:txBody>
          </p:sp>
          <p:grpSp>
            <p:nvGrpSpPr>
              <p:cNvPr id="24" name="Skupina 100"/>
              <p:cNvGrpSpPr>
                <a:grpSpLocks/>
              </p:cNvGrpSpPr>
              <p:nvPr/>
            </p:nvGrpSpPr>
            <p:grpSpPr bwMode="auto">
              <a:xfrm>
                <a:off x="974665" y="1253941"/>
                <a:ext cx="5666759" cy="3163715"/>
                <a:chOff x="2528888" y="1511473"/>
                <a:chExt cx="5666759" cy="3163715"/>
              </a:xfrm>
            </p:grpSpPr>
            <p:pic>
              <p:nvPicPr>
                <p:cNvPr id="32" name="Picture 25" descr="GSE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10350" y="3117850"/>
                  <a:ext cx="1312863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3" descr="Comparison of spectra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60034" y="1563996"/>
                  <a:ext cx="5535613" cy="1585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Line 4"/>
                <p:cNvSpPr>
                  <a:spLocks noChangeShapeType="1"/>
                </p:cNvSpPr>
                <p:nvPr/>
              </p:nvSpPr>
              <p:spPr bwMode="auto">
                <a:xfrm flipV="1">
                  <a:off x="3027363" y="1667182"/>
                  <a:ext cx="0" cy="13430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625725" y="1511473"/>
                  <a:ext cx="479425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b="0" i="1">
                      <a:latin typeface="Arial" charset="0"/>
                    </a:rPr>
                    <a:t>E</a:t>
                  </a:r>
                </a:p>
              </p:txBody>
            </p:sp>
            <p:sp>
              <p:nvSpPr>
                <p:cNvPr id="3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740150" y="2114550"/>
                  <a:ext cx="18415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pic>
              <p:nvPicPr>
                <p:cNvPr id="37" name="Picture 18" descr="GU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6700" y="3127375"/>
                  <a:ext cx="1312863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20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54813" y="3981450"/>
                  <a:ext cx="1111250" cy="403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pic>
              <p:nvPicPr>
                <p:cNvPr id="39" name="Picture 2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0538" y="3984625"/>
                  <a:ext cx="858837" cy="3889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pic>
              <p:nvPicPr>
                <p:cNvPr id="40" name="Picture 22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59288" y="3967163"/>
                  <a:ext cx="746125" cy="39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pic>
              <p:nvPicPr>
                <p:cNvPr id="41" name="Picture 23" descr="Poisson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5288" y="3125788"/>
                  <a:ext cx="1312862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24" descr="GOE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11625" y="3117850"/>
                  <a:ext cx="1312863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528888" y="3292475"/>
                  <a:ext cx="463550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b="0" i="1">
                      <a:latin typeface="Arial" charset="0"/>
                    </a:rPr>
                    <a:t>P</a:t>
                  </a:r>
                  <a:r>
                    <a:rPr lang="en-US" altLang="cs-CZ" sz="1200">
                      <a:latin typeface="Arial" charset="0"/>
                    </a:rPr>
                    <a:t>(</a:t>
                  </a:r>
                  <a:r>
                    <a:rPr lang="en-US" altLang="cs-CZ" sz="1200" b="0" i="1">
                      <a:latin typeface="Arial" charset="0"/>
                    </a:rPr>
                    <a:t>s</a:t>
                  </a:r>
                  <a:r>
                    <a:rPr lang="en-US" altLang="cs-CZ" sz="1200">
                      <a:latin typeface="Arial" charset="0"/>
                    </a:rPr>
                    <a:t>)</a:t>
                  </a:r>
                  <a:endParaRPr lang="cs-CZ" altLang="cs-CZ" sz="1200">
                    <a:latin typeface="Arial" charset="0"/>
                  </a:endParaRPr>
                </a:p>
              </p:txBody>
            </p:sp>
            <p:pic>
              <p:nvPicPr>
                <p:cNvPr id="44" name="Picture 30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6463" y="4025900"/>
                  <a:ext cx="485775" cy="26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sp>
              <p:nvSpPr>
                <p:cNvPr id="4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597400" y="3206750"/>
                  <a:ext cx="631825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F00000"/>
                      </a:solidFill>
                      <a:latin typeface="Trebuchet MS" pitchFamily="34" charset="0"/>
                    </a:rPr>
                    <a:t>GOE</a:t>
                  </a:r>
                </a:p>
              </p:txBody>
            </p:sp>
            <p:sp>
              <p:nvSpPr>
                <p:cNvPr id="4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5821363" y="3197225"/>
                  <a:ext cx="631825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339933"/>
                      </a:solidFill>
                      <a:latin typeface="Trebuchet MS" pitchFamily="34" charset="0"/>
                    </a:rPr>
                    <a:t>GUE</a:t>
                  </a:r>
                </a:p>
              </p:txBody>
            </p:sp>
            <p:sp>
              <p:nvSpPr>
                <p:cNvPr id="4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7205663" y="3214688"/>
                  <a:ext cx="631825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0000B4"/>
                      </a:solidFill>
                      <a:latin typeface="Trebuchet MS" pitchFamily="34" charset="0"/>
                    </a:rPr>
                    <a:t>GSE</a:t>
                  </a:r>
                </a:p>
              </p:txBody>
            </p:sp>
            <p:sp>
              <p:nvSpPr>
                <p:cNvPr id="4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279775" y="3198813"/>
                  <a:ext cx="1306513" cy="336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600">
                      <a:latin typeface="Trebuchet MS" pitchFamily="34" charset="0"/>
                    </a:rPr>
                    <a:t>Poisson</a:t>
                  </a:r>
                </a:p>
              </p:txBody>
            </p:sp>
            <p:sp>
              <p:nvSpPr>
                <p:cNvPr id="49" name="Oval 36"/>
                <p:cNvSpPr>
                  <a:spLocks noChangeArrowheads="1"/>
                </p:cNvSpPr>
                <p:nvPr/>
              </p:nvSpPr>
              <p:spPr bwMode="auto">
                <a:xfrm>
                  <a:off x="4606925" y="4065588"/>
                  <a:ext cx="188913" cy="214312"/>
                </a:xfrm>
                <a:prstGeom prst="ellipse">
                  <a:avLst/>
                </a:prstGeom>
                <a:solidFill>
                  <a:srgbClr val="FFCC00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sp>
              <p:nvSpPr>
                <p:cNvPr id="50" name="Oval 37"/>
                <p:cNvSpPr>
                  <a:spLocks noChangeArrowheads="1"/>
                </p:cNvSpPr>
                <p:nvPr/>
              </p:nvSpPr>
              <p:spPr bwMode="auto">
                <a:xfrm>
                  <a:off x="5816600" y="4065588"/>
                  <a:ext cx="196850" cy="219075"/>
                </a:xfrm>
                <a:prstGeom prst="ellipse">
                  <a:avLst/>
                </a:prstGeom>
                <a:solidFill>
                  <a:srgbClr val="FFCC00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sp>
              <p:nvSpPr>
                <p:cNvPr id="51" name="Oval 38"/>
                <p:cNvSpPr>
                  <a:spLocks noChangeArrowheads="1"/>
                </p:cNvSpPr>
                <p:nvPr/>
              </p:nvSpPr>
              <p:spPr bwMode="auto">
                <a:xfrm>
                  <a:off x="7256463" y="4054475"/>
                  <a:ext cx="196850" cy="219075"/>
                </a:xfrm>
                <a:prstGeom prst="ellipse">
                  <a:avLst/>
                </a:prstGeom>
                <a:solidFill>
                  <a:srgbClr val="FFCC00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sp>
              <p:nvSpPr>
                <p:cNvPr id="5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5127625" y="4308475"/>
                  <a:ext cx="2359025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dirty="0">
                      <a:solidFill>
                        <a:srgbClr val="CC3300"/>
                      </a:solidFill>
                      <a:latin typeface="Trebuchet MS" pitchFamily="34" charset="0"/>
                    </a:rPr>
                    <a:t>CHAOTICKÝ</a:t>
                  </a:r>
                  <a:r>
                    <a:rPr lang="en-US" altLang="cs-CZ" sz="1800" dirty="0">
                      <a:solidFill>
                        <a:srgbClr val="CC3300"/>
                      </a:solidFill>
                      <a:latin typeface="Trebuchet MS" pitchFamily="34" charset="0"/>
                    </a:rPr>
                    <a:t> system</a:t>
                  </a:r>
                  <a:endParaRPr lang="cs-CZ" altLang="cs-CZ" sz="1800" dirty="0">
                    <a:solidFill>
                      <a:srgbClr val="CC33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3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684944" y="4294188"/>
                  <a:ext cx="2265363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dirty="0">
                      <a:latin typeface="Trebuchet MS" pitchFamily="34" charset="0"/>
                    </a:rPr>
                    <a:t>STABILNÍ</a:t>
                  </a:r>
                  <a:r>
                    <a:rPr lang="en-US" altLang="cs-CZ" sz="1800" dirty="0">
                      <a:latin typeface="Trebuchet MS" pitchFamily="34" charset="0"/>
                    </a:rPr>
                    <a:t> </a:t>
                  </a:r>
                  <a:r>
                    <a:rPr lang="en-US" altLang="cs-CZ" sz="1800" dirty="0" err="1">
                      <a:latin typeface="Trebuchet MS" pitchFamily="34" charset="0"/>
                    </a:rPr>
                    <a:t>syst</a:t>
                  </a:r>
                  <a:r>
                    <a:rPr lang="cs-CZ" altLang="cs-CZ" sz="1800" dirty="0">
                      <a:latin typeface="Trebuchet MS" pitchFamily="34" charset="0"/>
                    </a:rPr>
                    <a:t>é</a:t>
                  </a:r>
                  <a:r>
                    <a:rPr lang="en-US" altLang="cs-CZ" sz="1800" dirty="0">
                      <a:latin typeface="Trebuchet MS" pitchFamily="34" charset="0"/>
                    </a:rPr>
                    <a:t>m</a:t>
                  </a:r>
                  <a:endParaRPr lang="cs-CZ" altLang="cs-CZ" sz="1800" dirty="0">
                    <a:latin typeface="Trebuchet MS" pitchFamily="34" charset="0"/>
                  </a:endParaRPr>
                </a:p>
              </p:txBody>
            </p:sp>
          </p:grpSp>
          <p:sp>
            <p:nvSpPr>
              <p:cNvPr id="25" name="Text Box 2"/>
              <p:cNvSpPr txBox="1">
                <a:spLocks noChangeArrowheads="1"/>
              </p:cNvSpPr>
              <p:nvPr/>
            </p:nvSpPr>
            <p:spPr bwMode="auto">
              <a:xfrm>
                <a:off x="2315588" y="4767826"/>
                <a:ext cx="2527505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000" dirty="0">
                    <a:solidFill>
                      <a:srgbClr val="0000B4"/>
                    </a:solidFill>
                    <a:latin typeface="Trebuchet MS" pitchFamily="34" charset="0"/>
                  </a:rPr>
                  <a:t>Brody</a:t>
                </a:r>
                <a:r>
                  <a:rPr lang="cs-CZ" altLang="cs-CZ" sz="2000" dirty="0">
                    <a:solidFill>
                      <a:srgbClr val="0000B4"/>
                    </a:solidFill>
                    <a:latin typeface="Trebuchet MS" pitchFamily="34" charset="0"/>
                  </a:rPr>
                  <a:t>ho</a:t>
                </a:r>
                <a:r>
                  <a:rPr lang="en-US" altLang="cs-CZ" sz="2000" dirty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:r>
                  <a:rPr lang="cs-CZ" altLang="cs-CZ" sz="2000" dirty="0">
                    <a:solidFill>
                      <a:srgbClr val="0000B4"/>
                    </a:solidFill>
                    <a:latin typeface="Trebuchet MS" pitchFamily="34" charset="0"/>
                  </a:rPr>
                  <a:t>rozdělení</a:t>
                </a:r>
              </a:p>
            </p:txBody>
          </p:sp>
          <p:sp>
            <p:nvSpPr>
              <p:cNvPr id="26" name="Rectangle 5"/>
              <p:cNvSpPr>
                <a:spLocks noChangeArrowheads="1"/>
              </p:cNvSpPr>
              <p:nvPr/>
            </p:nvSpPr>
            <p:spPr bwMode="auto">
              <a:xfrm>
                <a:off x="879804" y="5122505"/>
                <a:ext cx="5734814" cy="576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cs-CZ" altLang="cs-CZ" sz="1500" b="0" dirty="0">
                    <a:latin typeface="Trebuchet MS" pitchFamily="34" charset="0"/>
                  </a:rPr>
                  <a:t>Hladce</a:t>
                </a:r>
                <a:r>
                  <a:rPr lang="en-US" altLang="cs-CZ" sz="1500" b="0" dirty="0">
                    <a:latin typeface="Trebuchet MS" pitchFamily="34" charset="0"/>
                  </a:rPr>
                  <a:t> </a:t>
                </a:r>
                <a:r>
                  <a:rPr lang="cs-CZ" altLang="cs-CZ" sz="1500" b="0" dirty="0">
                    <a:latin typeface="Trebuchet MS" pitchFamily="34" charset="0"/>
                  </a:rPr>
                  <a:t>interpoluje mezi </a:t>
                </a:r>
                <a:r>
                  <a:rPr lang="cs-CZ" altLang="cs-CZ" sz="1500" b="0" dirty="0" err="1">
                    <a:latin typeface="Trebuchet MS" pitchFamily="34" charset="0"/>
                  </a:rPr>
                  <a:t>Poissonovským</a:t>
                </a:r>
                <a:r>
                  <a:rPr lang="en-US" altLang="cs-CZ" sz="1500" b="0" dirty="0">
                    <a:latin typeface="Trebuchet MS" pitchFamily="34" charset="0"/>
                  </a:rPr>
                  <a:t> </a:t>
                </a:r>
                <a:r>
                  <a:rPr lang="cs-CZ" altLang="cs-CZ" sz="1500" b="0" dirty="0">
                    <a:latin typeface="Trebuchet MS" pitchFamily="34" charset="0"/>
                  </a:rPr>
                  <a:t>a GOE </a:t>
                </a:r>
                <a:r>
                  <a:rPr lang="en-US" altLang="cs-CZ" sz="1500" b="0" dirty="0">
                    <a:latin typeface="Trebuchet MS" pitchFamily="34" charset="0"/>
                  </a:rPr>
                  <a:t>NNSD</a:t>
                </a:r>
                <a:endParaRPr lang="cs-CZ" altLang="cs-CZ" sz="15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cs-CZ" altLang="cs-CZ" sz="1500" b="0" dirty="0" err="1">
                    <a:latin typeface="Trebuchet MS" pitchFamily="34" charset="0"/>
                  </a:rPr>
                  <a:t>Brodyho</a:t>
                </a:r>
                <a:r>
                  <a:rPr lang="cs-CZ" altLang="cs-CZ" sz="1500" b="0" dirty="0">
                    <a:latin typeface="Trebuchet MS" pitchFamily="34" charset="0"/>
                  </a:rPr>
                  <a:t> parametr </a:t>
                </a:r>
                <a:r>
                  <a:rPr lang="cs-CZ" altLang="cs-CZ" sz="1500" b="0" dirty="0">
                    <a:latin typeface="Symbol" pitchFamily="18" charset="2"/>
                  </a:rPr>
                  <a:t>w</a:t>
                </a:r>
                <a:r>
                  <a:rPr lang="cs-CZ" altLang="cs-CZ" sz="1500" b="0" dirty="0">
                    <a:latin typeface="Trebuchet MS" pitchFamily="34" charset="0"/>
                  </a:rPr>
                  <a:t> – </a:t>
                </a:r>
                <a:r>
                  <a:rPr lang="cs-CZ" altLang="cs-CZ" sz="1500" dirty="0">
                    <a:solidFill>
                      <a:srgbClr val="CC3300"/>
                    </a:solidFill>
                    <a:latin typeface="Trebuchet MS" pitchFamily="34" charset="0"/>
                  </a:rPr>
                  <a:t>kvantová míra chaotičnosti</a:t>
                </a:r>
                <a:r>
                  <a:rPr lang="en-US" altLang="cs-CZ" sz="1500" dirty="0">
                    <a:solidFill>
                      <a:srgbClr val="CC3300"/>
                    </a:solidFill>
                    <a:latin typeface="Trebuchet MS" pitchFamily="34" charset="0"/>
                  </a:rPr>
                  <a:t> </a:t>
                </a:r>
                <a:r>
                  <a:rPr lang="cs-CZ" altLang="cs-CZ" sz="1500" b="0" dirty="0" err="1">
                    <a:latin typeface="Trebuchet MS" pitchFamily="34" charset="0"/>
                  </a:rPr>
                  <a:t>systé</a:t>
                </a:r>
                <a:r>
                  <a:rPr lang="en-US" altLang="cs-CZ" sz="1500" b="0" dirty="0">
                    <a:latin typeface="Trebuchet MS" pitchFamily="34" charset="0"/>
                  </a:rPr>
                  <a:t>m</a:t>
                </a:r>
                <a:r>
                  <a:rPr lang="cs-CZ" altLang="cs-CZ" sz="1500" b="0" dirty="0">
                    <a:latin typeface="Trebuchet MS" pitchFamily="34" charset="0"/>
                  </a:rPr>
                  <a:t>u</a:t>
                </a:r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2819385" y="5257775"/>
                <a:ext cx="18415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Trebuchet MS" pitchFamily="34" charset="0"/>
                </a:endParaRPr>
              </a:p>
            </p:txBody>
          </p:sp>
          <p:pic>
            <p:nvPicPr>
              <p:cNvPr id="28" name="Picture 1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8093" y="5720398"/>
                <a:ext cx="1406525" cy="441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6" descr="sp4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501" y="5712374"/>
                <a:ext cx="3937000" cy="423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Line 66"/>
              <p:cNvSpPr>
                <a:spLocks noChangeShapeType="1"/>
              </p:cNvSpPr>
              <p:nvPr/>
            </p:nvSpPr>
            <p:spPr bwMode="auto">
              <a:xfrm>
                <a:off x="4614460" y="4392080"/>
                <a:ext cx="0" cy="412750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" name="Line 67"/>
              <p:cNvSpPr>
                <a:spLocks noChangeShapeType="1"/>
              </p:cNvSpPr>
              <p:nvPr/>
            </p:nvSpPr>
            <p:spPr bwMode="auto">
              <a:xfrm>
                <a:off x="2127848" y="4398474"/>
                <a:ext cx="0" cy="4127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" name="TextovéPole 3"/>
            <p:cNvSpPr txBox="1"/>
            <p:nvPr/>
          </p:nvSpPr>
          <p:spPr>
            <a:xfrm>
              <a:off x="6677924" y="4160950"/>
              <a:ext cx="1226825" cy="523220"/>
            </a:xfrm>
            <a:prstGeom prst="rect">
              <a:avLst/>
            </a:prstGeom>
            <a:solidFill>
              <a:srgbClr val="FFC000">
                <a:alpha val="27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Trebuchet MS" panose="020B0603020202020204" pitchFamily="34" charset="0"/>
                </a:rPr>
                <a:t>Hladiny</a:t>
              </a:r>
              <a:r>
                <a:rPr lang="en-US" sz="1400" dirty="0">
                  <a:latin typeface="Trebuchet MS" panose="020B0603020202020204" pitchFamily="34" charset="0"/>
                </a:rPr>
                <a:t> se </a:t>
              </a:r>
              <a:r>
                <a:rPr lang="en-US" sz="1400" dirty="0" err="1">
                  <a:latin typeface="Trebuchet MS" panose="020B0603020202020204" pitchFamily="34" charset="0"/>
                </a:rPr>
                <a:t>odpuzuj</a:t>
              </a:r>
              <a:r>
                <a:rPr lang="cs-CZ" sz="1400" dirty="0">
                  <a:latin typeface="Trebuchet MS" panose="020B0603020202020204" pitchFamily="34" charset="0"/>
                </a:rPr>
                <a:t>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51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ovéPole 35"/>
          <p:cNvSpPr txBox="1"/>
          <p:nvPr/>
        </p:nvSpPr>
        <p:spPr>
          <a:xfrm>
            <a:off x="2730629" y="5180362"/>
            <a:ext cx="1728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Trebuchet MS" pitchFamily="34" charset="0"/>
              </a:rPr>
              <a:t>objem</a:t>
            </a:r>
            <a:r>
              <a:rPr lang="en-GB" sz="1400" b="1" dirty="0" err="1">
                <a:latin typeface="Trebuchet MS" pitchFamily="34" charset="0"/>
              </a:rPr>
              <a:t>ov</a:t>
            </a:r>
            <a:r>
              <a:rPr lang="cs-CZ" sz="1400" b="1" dirty="0">
                <a:latin typeface="Trebuchet MS" pitchFamily="34" charset="0"/>
              </a:rPr>
              <a:t>á funkce </a:t>
            </a:r>
            <a:r>
              <a:rPr lang="cs-CZ" sz="1400" dirty="0">
                <a:latin typeface="Trebuchet MS" pitchFamily="34" charset="0"/>
              </a:rPr>
              <a:t>fázového prostoru</a:t>
            </a:r>
            <a:endParaRPr lang="cs-CZ" sz="1400" b="1" dirty="0">
              <a:latin typeface="Trebuchet MS" pitchFamily="34" charset="0"/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5987762" y="2981203"/>
            <a:ext cx="2947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0" dirty="0">
                <a:solidFill>
                  <a:srgbClr val="CC3300"/>
                </a:solidFill>
                <a:latin typeface="Trebuchet MS" pitchFamily="34" charset="0"/>
              </a:rPr>
              <a:t>oscilující část</a:t>
            </a:r>
            <a:endParaRPr lang="en-US" sz="1800" b="0" dirty="0">
              <a:solidFill>
                <a:srgbClr val="CC3300"/>
              </a:solidFill>
              <a:latin typeface="Trebuchet MS" pitchFamily="34" charset="0"/>
            </a:endParaRPr>
          </a:p>
          <a:p>
            <a:pPr algn="ctr"/>
            <a:r>
              <a:rPr lang="en-US" b="1" dirty="0" err="1">
                <a:solidFill>
                  <a:srgbClr val="CC3300"/>
                </a:solidFill>
                <a:latin typeface="Trebuchet MS" pitchFamily="34" charset="0"/>
              </a:rPr>
              <a:t>Gutzwillerova</a:t>
            </a:r>
            <a:r>
              <a:rPr lang="en-US" b="1" dirty="0">
                <a:solidFill>
                  <a:srgbClr val="CC3300"/>
                </a:solidFill>
                <a:latin typeface="Trebuchet MS" pitchFamily="34" charset="0"/>
              </a:rPr>
              <a:t> </a:t>
            </a:r>
            <a:r>
              <a:rPr lang="en-US" b="1" dirty="0" err="1">
                <a:solidFill>
                  <a:srgbClr val="CC3300"/>
                </a:solidFill>
                <a:latin typeface="Trebuchet MS" pitchFamily="34" charset="0"/>
              </a:rPr>
              <a:t>formule</a:t>
            </a:r>
            <a:endParaRPr lang="cs-CZ" sz="1800" b="1" dirty="0">
              <a:solidFill>
                <a:srgbClr val="CC3300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délník 22"/>
              <p:cNvSpPr/>
              <p:nvPr/>
            </p:nvSpPr>
            <p:spPr>
              <a:xfrm>
                <a:off x="755576" y="332656"/>
                <a:ext cx="602299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33400" indent="-533400">
                  <a:spcBef>
                    <a:spcPct val="0"/>
                  </a:spcBef>
                </a:pPr>
                <a:r>
                  <a:rPr lang="cs-CZ" sz="3200" b="0" u="sng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Hustota kvantových hladin</a:t>
                </a:r>
                <a:r>
                  <a:rPr lang="en-US" sz="3200" b="0" u="sng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u="sng" smtClean="0">
                        <a:solidFill>
                          <a:srgbClr val="0000B4"/>
                        </a:solidFill>
                        <a:latin typeface="Cambria Math"/>
                      </a:rPr>
                      <m:t>𝜌</m:t>
                    </m:r>
                    <m:r>
                      <a:rPr lang="en-US" sz="3200" b="0" i="1" u="sng" smtClean="0">
                        <a:solidFill>
                          <a:srgbClr val="0000B4"/>
                        </a:solidFill>
                        <a:latin typeface="Cambria Math"/>
                      </a:rPr>
                      <m:t>(</m:t>
                    </m:r>
                    <m:r>
                      <a:rPr lang="en-US" sz="3200" b="0" i="1" u="sng" smtClean="0">
                        <a:solidFill>
                          <a:srgbClr val="0000B4"/>
                        </a:solidFill>
                        <a:latin typeface="Cambria Math"/>
                      </a:rPr>
                      <m:t>𝐸</m:t>
                    </m:r>
                    <m:r>
                      <a:rPr lang="en-US" sz="3200" b="0" i="1" u="sng" smtClean="0">
                        <a:solidFill>
                          <a:srgbClr val="0000B4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cs-CZ" sz="3200" b="0" u="sng" dirty="0">
                  <a:solidFill>
                    <a:srgbClr val="0000B4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3" name="Obdélník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32656"/>
                <a:ext cx="6022995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2632" t="-13684" b="-3473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933580" y="1195230"/>
            <a:ext cx="239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itchFamily="34" charset="0"/>
              </a:rPr>
              <a:t> </a:t>
            </a:r>
            <a:r>
              <a:rPr lang="en-GB" dirty="0" err="1">
                <a:latin typeface="Trebuchet MS" pitchFamily="34" charset="0"/>
              </a:rPr>
              <a:t>kvantové</a:t>
            </a:r>
            <a:r>
              <a:rPr lang="en-GB" dirty="0">
                <a:latin typeface="Trebuchet MS" pitchFamily="34" charset="0"/>
              </a:rPr>
              <a:t> </a:t>
            </a:r>
            <a:r>
              <a:rPr lang="en-GB" dirty="0" err="1">
                <a:latin typeface="Trebuchet MS" pitchFamily="34" charset="0"/>
              </a:rPr>
              <a:t>spe</a:t>
            </a:r>
            <a:r>
              <a:rPr lang="cs-CZ" dirty="0">
                <a:latin typeface="Trebuchet MS" pitchFamily="34" charset="0"/>
              </a:rPr>
              <a:t>k</a:t>
            </a:r>
            <a:r>
              <a:rPr lang="en-GB" dirty="0" err="1">
                <a:latin typeface="Trebuchet MS" pitchFamily="34" charset="0"/>
              </a:rPr>
              <a:t>trum</a:t>
            </a:r>
            <a:r>
              <a:rPr lang="en-GB" dirty="0">
                <a:latin typeface="Trebuchet MS" pitchFamily="34" charset="0"/>
              </a:rPr>
              <a:t>:</a:t>
            </a:r>
            <a:endParaRPr lang="cs-CZ" dirty="0">
              <a:latin typeface="Trebuchet MS" pitchFamily="34" charset="0"/>
            </a:endParaRPr>
          </a:p>
        </p:txBody>
      </p:sp>
      <p:pic>
        <p:nvPicPr>
          <p:cNvPr id="1027" name="Picture 3" descr="D:\Pavel\Desktop\Spectru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1" y="1105406"/>
            <a:ext cx="2381583" cy="47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Pavel\Desktop\L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1" y="2291457"/>
            <a:ext cx="2381583" cy="14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ine 10"/>
          <p:cNvSpPr>
            <a:spLocks noChangeShapeType="1"/>
          </p:cNvSpPr>
          <p:nvPr/>
        </p:nvSpPr>
        <p:spPr bwMode="auto">
          <a:xfrm flipH="1">
            <a:off x="2738985" y="2184605"/>
            <a:ext cx="2099714" cy="803425"/>
          </a:xfrm>
          <a:prstGeom prst="line">
            <a:avLst/>
          </a:prstGeom>
          <a:noFill/>
          <a:ln w="19050">
            <a:solidFill>
              <a:srgbClr val="0000B4"/>
            </a:solidFill>
            <a:round/>
            <a:headEnd type="oval" w="lg" len="lg"/>
            <a:tailEnd type="triangle" w="lg" len="lg"/>
          </a:ln>
        </p:spPr>
        <p:txBody>
          <a:bodyPr/>
          <a:lstStyle/>
          <a:p>
            <a:endParaRPr lang="cs-CZ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832114" y="2860311"/>
            <a:ext cx="19896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0" dirty="0">
                <a:solidFill>
                  <a:srgbClr val="0000B4"/>
                </a:solidFill>
                <a:latin typeface="Trebuchet MS" pitchFamily="34" charset="0"/>
              </a:rPr>
              <a:t>hladká část</a:t>
            </a:r>
            <a:endParaRPr lang="en-GB" sz="1800" b="0" dirty="0">
              <a:solidFill>
                <a:srgbClr val="0000B4"/>
              </a:solidFill>
              <a:latin typeface="Trebuchet MS" pitchFamily="34" charset="0"/>
            </a:endParaRPr>
          </a:p>
          <a:p>
            <a:pPr algn="ctr"/>
            <a:r>
              <a:rPr lang="en-GB" sz="1600" b="1" dirty="0" err="1">
                <a:solidFill>
                  <a:srgbClr val="0000B4"/>
                </a:solidFill>
                <a:latin typeface="Trebuchet MS" pitchFamily="34" charset="0"/>
              </a:rPr>
              <a:t>Weylova</a:t>
            </a:r>
            <a:r>
              <a:rPr lang="en-GB" sz="1600" b="1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1600" b="1" dirty="0" err="1">
                <a:solidFill>
                  <a:srgbClr val="0000B4"/>
                </a:solidFill>
                <a:latin typeface="Trebuchet MS" pitchFamily="34" charset="0"/>
              </a:rPr>
              <a:t>formule</a:t>
            </a:r>
            <a:endParaRPr lang="cs-CZ" sz="16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3594101" y="3916132"/>
            <a:ext cx="238158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622967" y="3918305"/>
            <a:ext cx="311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Trebuchet MS" pitchFamily="34" charset="0"/>
              </a:rPr>
              <a:t>E</a:t>
            </a:r>
            <a:endParaRPr lang="cs-CZ" sz="1600" i="1" dirty="0">
              <a:latin typeface="Trebuchet MS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>
            <a:off x="468313" y="333375"/>
            <a:ext cx="0" cy="6335713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H="1">
            <a:off x="179388" y="6453188"/>
            <a:ext cx="8640762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24085" y="4299374"/>
                <a:ext cx="4098878" cy="803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≤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𝑓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/>
                            </a:rPr>
                            <m:t>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𝑓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/>
                            </a:rPr>
                            <m:t>𝒒</m:t>
                          </m:r>
                        </m:e>
                      </m:nary>
                    </m:oMath>
                  </m:oMathPara>
                </a14:m>
                <a:endParaRPr lang="cs-CZ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85" y="4299374"/>
                <a:ext cx="4098878" cy="8034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5084157" y="4404787"/>
                <a:ext cx="3825775" cy="747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00" b="0" i="1" smtClean="0">
                              <a:latin typeface="Cambria Math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sz="1500" b="0" i="1" smtClean="0">
                          <a:latin typeface="Cambria Math"/>
                        </a:rPr>
                        <m:t>=2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500" b="0" i="1" smtClean="0">
                              <a:latin typeface="Cambria Math"/>
                            </a:rPr>
                            <m:t>𝑝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500" b="0" i="1" smtClean="0">
                                  <a:latin typeface="Cambria Math"/>
                                </a:rPr>
                                <m:t>𝑟</m:t>
                              </m:r>
                              <m:r>
                                <a:rPr lang="en-US" sz="1500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500" b="0" i="1" smtClean="0">
                                  <a:latin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𝑝𝑟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5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500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5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b="0" i="1" smtClean="0">
                                                  <a:latin typeface="Cambria Math"/>
                                                </a:rPr>
                                                <m:t>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b="0" i="1" smtClean="0">
                                                  <a:latin typeface="Cambria Math"/>
                                                </a:rPr>
                                                <m:t>𝑝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5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500" b="0" i="1" smtClean="0">
                                                  <a:latin typeface="Cambria Math"/>
                                                </a:rPr>
                                                <m:t>𝐸</m:t>
                                              </m:r>
                                            </m:e>
                                          </m:d>
                                        </m:num>
                                        <m:den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ℏ</m:t>
                                          </m:r>
                                        </m:den>
                                      </m:f>
                                      <m:r>
                                        <a:rPr lang="en-US" sz="1500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/>
                                            </a:rPr>
                                            <m:t>𝑝𝑟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cs-CZ" sz="15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157" y="4404787"/>
                <a:ext cx="3825775" cy="7470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494163" y="3439046"/>
            <a:ext cx="2532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latin typeface="Trebuchet MS" pitchFamily="34" charset="0"/>
              </a:rPr>
              <a:t>- </a:t>
            </a:r>
            <a:r>
              <a:rPr lang="en-US" sz="1400" b="0" dirty="0" err="1">
                <a:latin typeface="Trebuchet MS" pitchFamily="34" charset="0"/>
              </a:rPr>
              <a:t>objem</a:t>
            </a:r>
            <a:r>
              <a:rPr lang="en-US" sz="1400" b="0" dirty="0">
                <a:latin typeface="Trebuchet MS" pitchFamily="34" charset="0"/>
              </a:rPr>
              <a:t> </a:t>
            </a:r>
            <a:r>
              <a:rPr lang="en-US" sz="1400" b="0" dirty="0" err="1">
                <a:latin typeface="Trebuchet MS" pitchFamily="34" charset="0"/>
              </a:rPr>
              <a:t>energetické</a:t>
            </a:r>
            <a:r>
              <a:rPr lang="en-US" sz="1400" b="0" dirty="0">
                <a:latin typeface="Trebuchet MS" pitchFamily="34" charset="0"/>
              </a:rPr>
              <a:t> </a:t>
            </a:r>
            <a:r>
              <a:rPr lang="en-US" sz="1400" b="0" dirty="0" err="1">
                <a:latin typeface="Trebuchet MS" pitchFamily="34" charset="0"/>
              </a:rPr>
              <a:t>nadplochy</a:t>
            </a:r>
            <a:r>
              <a:rPr lang="en-US" sz="1400" b="0" dirty="0">
                <a:latin typeface="Trebuchet MS" pitchFamily="34" charset="0"/>
              </a:rPr>
              <a:t> </a:t>
            </a:r>
            <a:r>
              <a:rPr lang="en-US" sz="1400" b="0" dirty="0" err="1">
                <a:latin typeface="Trebuchet MS" pitchFamily="34" charset="0"/>
              </a:rPr>
              <a:t>fázového</a:t>
            </a:r>
            <a:r>
              <a:rPr lang="en-US" sz="1400" b="0" dirty="0">
                <a:latin typeface="Trebuchet MS" pitchFamily="34" charset="0"/>
              </a:rPr>
              <a:t> </a:t>
            </a:r>
            <a:r>
              <a:rPr lang="en-US" sz="1400" b="0" dirty="0" err="1">
                <a:latin typeface="Trebuchet MS" pitchFamily="34" charset="0"/>
              </a:rPr>
              <a:t>prostoru</a:t>
            </a:r>
            <a:endParaRPr lang="cs-CZ" sz="1400" b="0" dirty="0" err="1">
              <a:latin typeface="Trebuchet MS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6217375" y="3561073"/>
            <a:ext cx="253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latin typeface="Trebuchet MS" pitchFamily="34" charset="0"/>
              </a:rPr>
              <a:t>- </a:t>
            </a:r>
            <a:r>
              <a:rPr lang="en-US" sz="1400" b="0" dirty="0" err="1">
                <a:latin typeface="Trebuchet MS" pitchFamily="34" charset="0"/>
              </a:rPr>
              <a:t>součet</a:t>
            </a:r>
            <a:r>
              <a:rPr lang="en-US" sz="1400" b="0" dirty="0">
                <a:latin typeface="Trebuchet MS" pitchFamily="34" charset="0"/>
              </a:rPr>
              <a:t> </a:t>
            </a:r>
            <a:r>
              <a:rPr lang="en-US" sz="1400" b="0" dirty="0" err="1">
                <a:latin typeface="Trebuchet MS" pitchFamily="34" charset="0"/>
              </a:rPr>
              <a:t>všech</a:t>
            </a:r>
            <a:r>
              <a:rPr lang="en-US" sz="1400" b="0" dirty="0">
                <a:latin typeface="Trebuchet MS" pitchFamily="34" charset="0"/>
              </a:rPr>
              <a:t> </a:t>
            </a:r>
            <a:r>
              <a:rPr lang="en-US" sz="1400" b="0" dirty="0" err="1">
                <a:latin typeface="Trebuchet MS" pitchFamily="34" charset="0"/>
              </a:rPr>
              <a:t>klasických</a:t>
            </a:r>
            <a:r>
              <a:rPr lang="en-US" sz="1400" b="0" dirty="0">
                <a:latin typeface="Trebuchet MS" pitchFamily="34" charset="0"/>
              </a:rPr>
              <a:t> </a:t>
            </a:r>
            <a:r>
              <a:rPr lang="en-US" sz="1400" b="0" dirty="0" err="1">
                <a:latin typeface="Trebuchet MS" pitchFamily="34" charset="0"/>
              </a:rPr>
              <a:t>periodických</a:t>
            </a:r>
            <a:r>
              <a:rPr lang="en-US" sz="1400" b="0" dirty="0">
                <a:latin typeface="Trebuchet MS" pitchFamily="34" charset="0"/>
              </a:rPr>
              <a:t> </a:t>
            </a:r>
            <a:r>
              <a:rPr lang="en-US" sz="1400" b="0" dirty="0" err="1">
                <a:latin typeface="Trebuchet MS" pitchFamily="34" charset="0"/>
              </a:rPr>
              <a:t>trajektorií</a:t>
            </a:r>
            <a:r>
              <a:rPr lang="en-US" sz="1400" b="0" dirty="0">
                <a:latin typeface="Trebuchet MS" pitchFamily="34" charset="0"/>
              </a:rPr>
              <a:t> a </a:t>
            </a:r>
            <a:r>
              <a:rPr lang="en-US" sz="1400" b="0" dirty="0" err="1">
                <a:latin typeface="Trebuchet MS" pitchFamily="34" charset="0"/>
              </a:rPr>
              <a:t>jejich</a:t>
            </a:r>
            <a:r>
              <a:rPr lang="en-US" sz="1400" b="0" dirty="0">
                <a:latin typeface="Trebuchet MS" pitchFamily="34" charset="0"/>
              </a:rPr>
              <a:t> </a:t>
            </a:r>
            <a:r>
              <a:rPr lang="en-US" sz="1400" b="0" dirty="0" err="1">
                <a:latin typeface="Trebuchet MS" pitchFamily="34" charset="0"/>
              </a:rPr>
              <a:t>opakování</a:t>
            </a:r>
            <a:endParaRPr lang="cs-CZ" sz="1400" b="0" dirty="0" err="1"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984753" y="1607077"/>
                <a:ext cx="6444577" cy="83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̃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𝜌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latin typeface="Cambria Math"/>
                        </a:rPr>
                        <m:t>𝐸</m:t>
                      </m:r>
                      <m:r>
                        <a:rPr lang="en-US" sz="20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2000" b="0" dirty="0" err="1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53" y="1607077"/>
                <a:ext cx="6444577" cy="8392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ál 19">
            <a:extLst>
              <a:ext uri="{FF2B5EF4-FFF2-40B4-BE49-F238E27FC236}">
                <a16:creationId xmlns:a16="http://schemas.microsoft.com/office/drawing/2014/main" id="{008F7A0F-762B-48EF-8096-93D7A253B304}"/>
              </a:ext>
            </a:extLst>
          </p:cNvPr>
          <p:cNvSpPr/>
          <p:nvPr/>
        </p:nvSpPr>
        <p:spPr>
          <a:xfrm>
            <a:off x="4758115" y="1720771"/>
            <a:ext cx="652085" cy="549296"/>
          </a:xfrm>
          <a:prstGeom prst="ellipse">
            <a:avLst/>
          </a:prstGeom>
          <a:noFill/>
          <a:ln>
            <a:solidFill>
              <a:srgbClr val="00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87171901-99E9-4A7A-A818-025C1025CBBD}"/>
              </a:ext>
            </a:extLst>
          </p:cNvPr>
          <p:cNvSpPr/>
          <p:nvPr/>
        </p:nvSpPr>
        <p:spPr>
          <a:xfrm>
            <a:off x="5600596" y="1730464"/>
            <a:ext cx="652085" cy="5492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00000"/>
              </a:solidFill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637F0729-F030-461C-9992-3D049EF63B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4566" y="2224652"/>
            <a:ext cx="794593" cy="756551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 type="oval" w="lg" len="lg"/>
            <a:tailEnd type="triangle" w="lg" len="lg"/>
          </a:ln>
        </p:spPr>
        <p:txBody>
          <a:bodyPr/>
          <a:lstStyle/>
          <a:p>
            <a:endParaRPr lang="cs-CZ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3382F9-D308-4ECE-8CF1-F5A39348A2E4}"/>
              </a:ext>
            </a:extLst>
          </p:cNvPr>
          <p:cNvSpPr txBox="1"/>
          <p:nvPr/>
        </p:nvSpPr>
        <p:spPr>
          <a:xfrm>
            <a:off x="6124566" y="5930349"/>
            <a:ext cx="221264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rgbClr val="C00000"/>
                </a:solidFill>
                <a:latin typeface="Trebuchet MS" panose="020B0603020202020204" pitchFamily="34" charset="0"/>
              </a:rPr>
              <a:t>Univerz</a:t>
            </a:r>
            <a:r>
              <a:rPr lang="cs-CZ" dirty="0" err="1">
                <a:solidFill>
                  <a:srgbClr val="C00000"/>
                </a:solidFill>
                <a:latin typeface="Trebuchet MS" panose="020B0603020202020204" pitchFamily="34" charset="0"/>
              </a:rPr>
              <a:t>ální</a:t>
            </a:r>
            <a:r>
              <a:rPr lang="cs-CZ" dirty="0">
                <a:solidFill>
                  <a:srgbClr val="C00000"/>
                </a:solidFill>
                <a:latin typeface="Trebuchet MS" panose="020B0603020202020204" pitchFamily="34" charset="0"/>
              </a:rPr>
              <a:t> chování</a:t>
            </a:r>
            <a:endParaRPr lang="en-GB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C9BDEB9-FB84-4F80-9454-1037A6FFD5E1}"/>
              </a:ext>
            </a:extLst>
          </p:cNvPr>
          <p:cNvSpPr txBox="1"/>
          <p:nvPr/>
        </p:nvSpPr>
        <p:spPr>
          <a:xfrm>
            <a:off x="607823" y="5930349"/>
            <a:ext cx="45016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solidFill>
                  <a:srgbClr val="0000B4"/>
                </a:solidFill>
                <a:latin typeface="Trebuchet MS" panose="020B0603020202020204" pitchFamily="34" charset="0"/>
              </a:rPr>
              <a:t>Závisí na globálních vlastnostech systému</a:t>
            </a:r>
            <a:endParaRPr lang="en-GB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CA65EFB3-749F-4CB7-A22E-CB6E96396591}"/>
              </a:ext>
            </a:extLst>
          </p:cNvPr>
          <p:cNvGrpSpPr/>
          <p:nvPr/>
        </p:nvGrpSpPr>
        <p:grpSpPr>
          <a:xfrm>
            <a:off x="4411620" y="4472791"/>
            <a:ext cx="1104803" cy="1239157"/>
            <a:chOff x="4411620" y="4472791"/>
            <a:chExt cx="1104803" cy="1239157"/>
          </a:xfrm>
        </p:grpSpPr>
        <p:sp>
          <p:nvSpPr>
            <p:cNvPr id="17" name="Šipka: dolů 16">
              <a:extLst>
                <a:ext uri="{FF2B5EF4-FFF2-40B4-BE49-F238E27FC236}">
                  <a16:creationId xmlns:a16="http://schemas.microsoft.com/office/drawing/2014/main" id="{0E5F57C4-922A-452D-9CAF-D67DE2D87431}"/>
                </a:ext>
              </a:extLst>
            </p:cNvPr>
            <p:cNvSpPr/>
            <p:nvPr/>
          </p:nvSpPr>
          <p:spPr>
            <a:xfrm rot="19119658">
              <a:off x="4450990" y="4949961"/>
              <a:ext cx="242019" cy="38324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8E79E993-B928-44E0-9439-05DB3B16B893}"/>
                    </a:ext>
                  </a:extLst>
                </p:cNvPr>
                <p:cNvSpPr txBox="1"/>
                <p:nvPr/>
              </p:nvSpPr>
              <p:spPr>
                <a:xfrm>
                  <a:off x="4411620" y="5358570"/>
                  <a:ext cx="1104803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5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  <m:d>
                          <m:dPr>
                            <m:ctrlPr>
                              <a:rPr lang="en-US" sz="15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5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US" sz="1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sz="1500" dirty="0">
                    <a:solidFill>
                      <a:srgbClr val="FF0000"/>
                    </a:solidFill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8E79E993-B928-44E0-9439-05DB3B16B8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1620" y="5358570"/>
                  <a:ext cx="1104803" cy="323165"/>
                </a:xfrm>
                <a:prstGeom prst="rect">
                  <a:avLst/>
                </a:prstGeom>
                <a:blipFill>
                  <a:blip r:embed="rId10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1584FEBE-4C48-4D3C-B03C-62EFAFA67335}"/>
                </a:ext>
              </a:extLst>
            </p:cNvPr>
            <p:cNvSpPr txBox="1"/>
            <p:nvPr/>
          </p:nvSpPr>
          <p:spPr>
            <a:xfrm rot="3153716">
              <a:off x="4285679" y="4930787"/>
              <a:ext cx="123915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500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unfolding</a:t>
              </a:r>
              <a:endParaRPr lang="en-GB" sz="1500" dirty="0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7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4F59987-E38F-4620-AA10-0DD3DE95E2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79"/>
          <a:stretch/>
        </p:blipFill>
        <p:spPr>
          <a:xfrm>
            <a:off x="1699609" y="940826"/>
            <a:ext cx="6130752" cy="540029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84F2EE2-D88B-4883-BF5A-D6401E57D1C7}"/>
              </a:ext>
            </a:extLst>
          </p:cNvPr>
          <p:cNvSpPr txBox="1"/>
          <p:nvPr/>
        </p:nvSpPr>
        <p:spPr>
          <a:xfrm>
            <a:off x="1838325" y="5845433"/>
            <a:ext cx="10001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600" dirty="0" err="1">
                <a:latin typeface="Trebuchet MS" panose="020B0603020202020204" pitchFamily="34" charset="0"/>
              </a:rPr>
              <a:t>Poisson</a:t>
            </a:r>
            <a:endParaRPr lang="en-GB" sz="1600" dirty="0">
              <a:latin typeface="Trebuchet MS" panose="020B0603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B85D1AD-0F8C-4A34-9336-E27940688E39}"/>
              </a:ext>
            </a:extLst>
          </p:cNvPr>
          <p:cNvSpPr txBox="1"/>
          <p:nvPr/>
        </p:nvSpPr>
        <p:spPr>
          <a:xfrm>
            <a:off x="2753329" y="5845433"/>
            <a:ext cx="12138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Trebuchet MS" panose="020B0603020202020204" pitchFamily="34" charset="0"/>
              </a:rPr>
              <a:t>Prvočísla</a:t>
            </a:r>
            <a:endParaRPr lang="en-GB" sz="1600" dirty="0">
              <a:latin typeface="Trebuchet MS" panose="020B0603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606741-BA95-416A-92BC-1EC84481B662}"/>
              </a:ext>
            </a:extLst>
          </p:cNvPr>
          <p:cNvSpPr txBox="1"/>
          <p:nvPr/>
        </p:nvSpPr>
        <p:spPr>
          <a:xfrm>
            <a:off x="3624866" y="5843097"/>
            <a:ext cx="121383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Trebuchet MS" panose="020B0603020202020204" pitchFamily="34" charset="0"/>
              </a:rPr>
              <a:t>Rezonance n</a:t>
            </a:r>
            <a:r>
              <a:rPr lang="en-US" sz="1600" dirty="0">
                <a:latin typeface="Trebuchet MS" panose="020B0603020202020204" pitchFamily="34" charset="0"/>
              </a:rPr>
              <a:t>+</a:t>
            </a:r>
            <a:r>
              <a:rPr lang="en-US" sz="1600" baseline="30000" dirty="0">
                <a:latin typeface="Trebuchet MS" panose="020B0603020202020204" pitchFamily="34" charset="0"/>
              </a:rPr>
              <a:t>166</a:t>
            </a:r>
            <a:r>
              <a:rPr lang="en-US" sz="1600" dirty="0">
                <a:latin typeface="Trebuchet MS" panose="020B0603020202020204" pitchFamily="34" charset="0"/>
              </a:rPr>
              <a:t>Er</a:t>
            </a:r>
            <a:endParaRPr lang="en-GB" sz="1600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E053BFF7-4908-445B-A8D3-2799214F9B36}"/>
                  </a:ext>
                </a:extLst>
              </p:cNvPr>
              <p:cNvSpPr txBox="1"/>
              <p:nvPr/>
            </p:nvSpPr>
            <p:spPr>
              <a:xfrm>
                <a:off x="5563808" y="5866396"/>
                <a:ext cx="1213834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rebuchet MS" panose="020B0603020202020204" pitchFamily="34" charset="0"/>
                  </a:rPr>
                  <a:t>Netrivi</a:t>
                </a:r>
                <a:r>
                  <a:rPr lang="cs-CZ" sz="1600" dirty="0" err="1">
                    <a:latin typeface="Trebuchet MS" panose="020B0603020202020204" pitchFamily="34" charset="0"/>
                  </a:rPr>
                  <a:t>ální</a:t>
                </a:r>
                <a:r>
                  <a:rPr lang="cs-CZ" sz="1600" dirty="0">
                    <a:latin typeface="Trebuchet MS" panose="020B0603020202020204" pitchFamily="34" charset="0"/>
                  </a:rPr>
                  <a:t> nuly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1" smtClean="0">
                        <a:latin typeface="Cambria Math" panose="02040503050406030204" pitchFamily="18" charset="0"/>
                      </a:rPr>
                      <m:t>ζ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E053BFF7-4908-445B-A8D3-2799214F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808" y="5866396"/>
                <a:ext cx="1213834" cy="584775"/>
              </a:xfrm>
              <a:prstGeom prst="rect">
                <a:avLst/>
              </a:prstGeom>
              <a:blipFill>
                <a:blip r:embed="rId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Obrázek 11">
            <a:extLst>
              <a:ext uri="{FF2B5EF4-FFF2-40B4-BE49-F238E27FC236}">
                <a16:creationId xmlns:a16="http://schemas.microsoft.com/office/drawing/2014/main" id="{22097847-69BF-4B8D-A0B7-2994EB3FB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1" y="5866493"/>
            <a:ext cx="824515" cy="82451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75F9C76-B07B-4D43-B99D-E632EBB2F6EB}"/>
              </a:ext>
            </a:extLst>
          </p:cNvPr>
          <p:cNvSpPr txBox="1"/>
          <p:nvPr/>
        </p:nvSpPr>
        <p:spPr>
          <a:xfrm>
            <a:off x="6648451" y="5866396"/>
            <a:ext cx="140017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Trebuchet MS" panose="020B0603020202020204" pitchFamily="34" charset="0"/>
              </a:rPr>
              <a:t>Harmonick</a:t>
            </a:r>
            <a:r>
              <a:rPr lang="cs-CZ" sz="1600" dirty="0">
                <a:latin typeface="Trebuchet MS" panose="020B0603020202020204" pitchFamily="34" charset="0"/>
              </a:rPr>
              <a:t>ý oscilátor</a:t>
            </a:r>
            <a:endParaRPr lang="en-GB" sz="1600" dirty="0">
              <a:latin typeface="Trebuchet MS" panose="020B060302020202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B0027730-F33B-4E86-A6BB-870E2A834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332655"/>
            <a:ext cx="82287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200" u="sng" dirty="0">
                <a:solidFill>
                  <a:srgbClr val="0000B4"/>
                </a:solidFill>
                <a:latin typeface="Trebuchet MS" pitchFamily="34" charset="0"/>
              </a:rPr>
              <a:t>Kvantová spektra</a:t>
            </a:r>
            <a:endParaRPr lang="cs-CZ" altLang="cs-CZ" sz="24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24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482725"/>
            <a:ext cx="567372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3d_f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4624388"/>
            <a:ext cx="247808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4665663"/>
            <a:ext cx="1846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5627688"/>
            <a:ext cx="1533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1349375" y="4878388"/>
            <a:ext cx="2514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err="1">
                <a:latin typeface="Trebuchet MS" pitchFamily="34" charset="0"/>
              </a:rPr>
              <a:t>Schrödinge</a:t>
            </a:r>
            <a:r>
              <a:rPr lang="en-US" altLang="cs-CZ" sz="1500" b="0" dirty="0">
                <a:latin typeface="Trebuchet MS" pitchFamily="34" charset="0"/>
              </a:rPr>
              <a:t>r</a:t>
            </a:r>
            <a:r>
              <a:rPr lang="cs-CZ" altLang="cs-CZ" sz="1500" b="0" dirty="0">
                <a:latin typeface="Trebuchet MS" pitchFamily="34" charset="0"/>
              </a:rPr>
              <a:t>ova rovnice: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>
                <a:latin typeface="Trebuchet MS" pitchFamily="34" charset="0"/>
              </a:rPr>
              <a:t>(pro vlnovou funkci)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1338263" y="5526948"/>
            <a:ext cx="25146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err="1">
                <a:latin typeface="Trebuchet MS" pitchFamily="34" charset="0"/>
              </a:rPr>
              <a:t>Helmholtzova</a:t>
            </a:r>
            <a:r>
              <a:rPr lang="cs-CZ" altLang="cs-CZ" sz="1500" b="0" dirty="0">
                <a:latin typeface="Trebuchet MS" pitchFamily="34" charset="0"/>
              </a:rPr>
              <a:t> rovnice: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>
                <a:latin typeface="Trebuchet MS" pitchFamily="34" charset="0"/>
              </a:rPr>
              <a:t>(pro intenzitu elektrického pole)</a:t>
            </a:r>
          </a:p>
        </p:txBody>
      </p:sp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1219200" y="4659313"/>
            <a:ext cx="4702175" cy="1622425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itchFamily="34" charset="0"/>
            </a:endParaRPr>
          </a:p>
        </p:txBody>
      </p:sp>
      <p:graphicFrame>
        <p:nvGraphicFramePr>
          <p:cNvPr id="15369" name="Object 11"/>
          <p:cNvGraphicFramePr>
            <a:graphicFrameLocks noGrp="1" noChangeAspect="1"/>
          </p:cNvGraphicFramePr>
          <p:nvPr>
            <p:ph/>
          </p:nvPr>
        </p:nvGraphicFramePr>
        <p:xfrm>
          <a:off x="7153275" y="666750"/>
          <a:ext cx="1395413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Image" r:id="rId8" imgW="5079365" imgH="3555556" progId="Photoshop.Image.8">
                  <p:embed/>
                </p:oleObj>
              </mc:Choice>
              <mc:Fallback>
                <p:oleObj name="Image" r:id="rId8" imgW="5079365" imgH="355555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3275" y="666750"/>
                        <a:ext cx="1395413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000080"/>
                            </a:solidFill>
                            <a:miter lim="800000"/>
                            <a:headEnd type="none" w="sm" len="sm"/>
                            <a:tailEnd type="none" w="lg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0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5235575"/>
            <a:ext cx="6699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5371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5984875"/>
            <a:ext cx="6905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5372" name="Text Box 15"/>
          <p:cNvSpPr txBox="1">
            <a:spLocks noChangeArrowheads="1"/>
          </p:cNvSpPr>
          <p:nvPr/>
        </p:nvSpPr>
        <p:spPr bwMode="auto">
          <a:xfrm>
            <a:off x="467544" y="332656"/>
            <a:ext cx="5541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Kulečníky a rezonátory</a:t>
            </a:r>
          </a:p>
        </p:txBody>
      </p:sp>
      <p:sp>
        <p:nvSpPr>
          <p:cNvPr id="15374" name="Obdélník 16"/>
          <p:cNvSpPr>
            <a:spLocks noChangeArrowheads="1"/>
          </p:cNvSpPr>
          <p:nvPr/>
        </p:nvSpPr>
        <p:spPr bwMode="auto">
          <a:xfrm>
            <a:off x="4954588" y="1343025"/>
            <a:ext cx="1874837" cy="32400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cxnSp>
        <p:nvCxnSpPr>
          <p:cNvPr id="17" name="Přímá spojnice 16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354460" y="2365559"/>
            <a:ext cx="34660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Trebuchet MS" panose="020B0603020202020204" pitchFamily="34" charset="0"/>
              </a:rPr>
              <a:t>Spojitou dynamiku lze převést na diskrétní zobrazení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Trebuchet MS" panose="020B0603020202020204" pitchFamily="34" charset="0"/>
              </a:rPr>
              <a:t>Chaotičnost nezávisí na rychlosti (energii)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Trebuchet MS" panose="020B0603020202020204" pitchFamily="34" charset="0"/>
              </a:rPr>
              <a:t>Lze studovat jednoduše teoreticky i experimentálně</a:t>
            </a:r>
          </a:p>
        </p:txBody>
      </p:sp>
    </p:spTree>
    <p:extLst>
      <p:ext uri="{BB962C8B-B14F-4D97-AF65-F5344CB8AC3E}">
        <p14:creationId xmlns:p14="http://schemas.microsoft.com/office/powerpoint/2010/main" val="1862117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Line 6">
            <a:extLst>
              <a:ext uri="{FF2B5EF4-FFF2-40B4-BE49-F238E27FC236}">
                <a16:creationId xmlns:a16="http://schemas.microsoft.com/office/drawing/2014/main" id="{6242FB7A-EDB8-478C-A816-51FA848A63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0647" y="2138277"/>
            <a:ext cx="592322" cy="3233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8" name="Line 7">
            <a:extLst>
              <a:ext uri="{FF2B5EF4-FFF2-40B4-BE49-F238E27FC236}">
                <a16:creationId xmlns:a16="http://schemas.microsoft.com/office/drawing/2014/main" id="{2A764707-1A96-495F-A5C7-2F32D15491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05398" y="2119262"/>
            <a:ext cx="1" cy="3077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9" name="Text Box 8">
            <a:extLst>
              <a:ext uri="{FF2B5EF4-FFF2-40B4-BE49-F238E27FC236}">
                <a16:creationId xmlns:a16="http://schemas.microsoft.com/office/drawing/2014/main" id="{18EF3D02-3E65-4912-8549-26DD19727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2394526"/>
            <a:ext cx="898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0" dirty="0" err="1">
                <a:latin typeface="Trebuchet MS" panose="020B0603020202020204" pitchFamily="34" charset="0"/>
              </a:rPr>
              <a:t>prvo</a:t>
            </a:r>
            <a:r>
              <a:rPr lang="cs-CZ" altLang="en-US" sz="1400" b="0" dirty="0">
                <a:latin typeface="Trebuchet MS" panose="020B0603020202020204" pitchFamily="34" charset="0"/>
              </a:rPr>
              <a:t>čísla</a:t>
            </a:r>
          </a:p>
        </p:txBody>
      </p:sp>
      <p:pic>
        <p:nvPicPr>
          <p:cNvPr id="33800" name="Picture 9">
            <a:extLst>
              <a:ext uri="{FF2B5EF4-FFF2-40B4-BE49-F238E27FC236}">
                <a16:creationId xmlns:a16="http://schemas.microsoft.com/office/drawing/2014/main" id="{7EDE92AF-4101-466D-9B74-60750CC67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2884488"/>
            <a:ext cx="1308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801" name="Rectangle 10">
                <a:extLst>
                  <a:ext uri="{FF2B5EF4-FFF2-40B4-BE49-F238E27FC236}">
                    <a16:creationId xmlns:a16="http://schemas.microsoft.com/office/drawing/2014/main" id="{670B3C1E-40F5-4893-A051-BFA49054D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6063" y="2940050"/>
                <a:ext cx="5662612" cy="861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Riemannova </a:t>
                </a:r>
                <a:r>
                  <a:rPr lang="en-US" altLang="en-US" dirty="0" err="1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hypot</a:t>
                </a:r>
                <a:r>
                  <a:rPr lang="cs-CZ" altLang="en-US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é</a:t>
                </a:r>
                <a:r>
                  <a:rPr lang="en-US" altLang="en-US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za:</a:t>
                </a:r>
                <a:endParaRPr lang="en-US" altLang="en-US" b="0" dirty="0">
                  <a:solidFill>
                    <a:srgbClr val="CC3300"/>
                  </a:solidFill>
                  <a:latin typeface="Trebuchet MS" panose="020B0603020202020204" pitchFamily="34" charset="0"/>
                </a:endParaRPr>
              </a:p>
              <a:p>
                <a:pPr eaLnBrk="1" hangingPunct="1"/>
                <a:r>
                  <a:rPr lang="cs-CZ" altLang="en-US" sz="1600" b="0" dirty="0">
                    <a:latin typeface="Trebuchet MS" panose="020B0603020202020204" pitchFamily="34" charset="0"/>
                  </a:rPr>
                  <a:t>Všechny nuly</a:t>
                </a:r>
                <a:r>
                  <a:rPr lang="en-US" altLang="en-US" sz="1600" b="0" dirty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600" b="1" i="1" smtClean="0">
                        <a:latin typeface="Cambria Math" panose="02040503050406030204" pitchFamily="18" charset="0"/>
                      </a:rPr>
                      <m:t>𝜻</m:t>
                    </m:r>
                    <m:d>
                      <m:dPr>
                        <m:ctrlPr>
                          <a:rPr lang="en-US" altLang="en-US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6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en-US" altLang="en-US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cs-CZ" altLang="en-US" sz="1600" i="1" dirty="0">
                    <a:latin typeface="Trebuchet MS" panose="020B0603020202020204" pitchFamily="34" charset="0"/>
                  </a:rPr>
                  <a:t> </a:t>
                </a:r>
                <a:r>
                  <a:rPr lang="en-US" altLang="en-US" sz="1600" b="0" dirty="0">
                    <a:latin typeface="Trebuchet MS" panose="020B0603020202020204" pitchFamily="34" charset="0"/>
                  </a:rPr>
                  <a:t>v </a:t>
                </a:r>
                <a:r>
                  <a:rPr lang="en-US" altLang="en-US" sz="1600" b="0" dirty="0" err="1">
                    <a:latin typeface="Trebuchet MS" panose="020B0603020202020204" pitchFamily="34" charset="0"/>
                  </a:rPr>
                  <a:t>komplexn</a:t>
                </a:r>
                <a:r>
                  <a:rPr lang="cs-CZ" altLang="en-US" sz="1600" b="0" dirty="0">
                    <a:latin typeface="Trebuchet MS" panose="020B0603020202020204" pitchFamily="34" charset="0"/>
                  </a:rPr>
                  <a:t>í rovině leží na přímce </a:t>
                </a:r>
                <a14:m>
                  <m:oMath xmlns:m="http://schemas.openxmlformats.org/officeDocument/2006/math">
                    <m:r>
                      <a:rPr lang="en-US" altLang="en-US" sz="16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</a:rPr>
                      <m:t>=½+</m:t>
                    </m:r>
                    <m:r>
                      <a:rPr lang="en-US" altLang="en-US" sz="1600" i="1" dirty="0">
                        <a:latin typeface="Cambria Math" panose="02040503050406030204" pitchFamily="18" charset="0"/>
                      </a:rPr>
                      <m:t>𝑖𝑦</m:t>
                    </m:r>
                    <m:r>
                      <a:rPr lang="cs-CZ" altLang="en-US" sz="1600" b="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altLang="en-US" sz="1600" b="0" dirty="0">
                    <a:latin typeface="Trebuchet MS" panose="020B0603020202020204" pitchFamily="34" charset="0"/>
                  </a:rPr>
                  <a:t>(kromě</a:t>
                </a:r>
                <a:r>
                  <a:rPr lang="en-US" altLang="en-US" sz="1600" b="0" dirty="0">
                    <a:latin typeface="Trebuchet MS" panose="020B0603020202020204" pitchFamily="34" charset="0"/>
                  </a:rPr>
                  <a:t> </a:t>
                </a:r>
                <a:r>
                  <a:rPr lang="cs-CZ" altLang="en-US" sz="1600" b="0" dirty="0">
                    <a:latin typeface="Trebuchet MS" panose="020B0603020202020204" pitchFamily="34" charset="0"/>
                  </a:rPr>
                  <a:t>triviálních reálných nul </a:t>
                </a:r>
                <a14:m>
                  <m:oMath xmlns:m="http://schemas.openxmlformats.org/officeDocument/2006/math">
                    <m:r>
                      <a:rPr lang="en-US" altLang="en-US" sz="1600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en-US" sz="1600" b="0" i="1" dirty="0">
                        <a:latin typeface="Cambria Math" panose="02040503050406030204" pitchFamily="18" charset="0"/>
                      </a:rPr>
                      <m:t>=–2,–4,–6,…</m:t>
                    </m:r>
                  </m:oMath>
                </a14:m>
                <a:r>
                  <a:rPr lang="cs-CZ" altLang="en-US" sz="1600" b="0" dirty="0">
                    <a:latin typeface="Trebuchet MS" panose="020B0603020202020204" pitchFamily="34" charset="0"/>
                  </a:rPr>
                  <a:t>)</a:t>
                </a:r>
                <a:endParaRPr lang="en-US" altLang="en-US" sz="1600" b="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3801" name="Rectangle 10">
                <a:extLst>
                  <a:ext uri="{FF2B5EF4-FFF2-40B4-BE49-F238E27FC236}">
                    <a16:creationId xmlns:a16="http://schemas.microsoft.com/office/drawing/2014/main" id="{670B3C1E-40F5-4893-A051-BFA49054DB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6063" y="2940050"/>
                <a:ext cx="5662612" cy="861774"/>
              </a:xfrm>
              <a:prstGeom prst="rect">
                <a:avLst/>
              </a:prstGeom>
              <a:blipFill>
                <a:blip r:embed="rId4"/>
                <a:stretch>
                  <a:fillRect l="-861" t="-4225" b="-70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802" name="Picture 11">
            <a:extLst>
              <a:ext uri="{FF2B5EF4-FFF2-40B4-BE49-F238E27FC236}">
                <a16:creationId xmlns:a16="http://schemas.microsoft.com/office/drawing/2014/main" id="{5C57F570-7224-4099-8188-30148A0CD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08"/>
          <a:stretch/>
        </p:blipFill>
        <p:spPr bwMode="auto">
          <a:xfrm>
            <a:off x="2852739" y="4005263"/>
            <a:ext cx="2814636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Text Box 12">
            <a:extLst>
              <a:ext uri="{FF2B5EF4-FFF2-40B4-BE49-F238E27FC236}">
                <a16:creationId xmlns:a16="http://schemas.microsoft.com/office/drawing/2014/main" id="{8EA99E14-B1A2-453C-AF0F-BA23C2103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4310063"/>
            <a:ext cx="784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>
                <a:solidFill>
                  <a:srgbClr val="0000B4"/>
                </a:solidFill>
                <a:latin typeface="Trebuchet MS" panose="020B0603020202020204" pitchFamily="34" charset="0"/>
              </a:rPr>
              <a:t>GUE</a:t>
            </a:r>
          </a:p>
        </p:txBody>
      </p:sp>
      <p:sp>
        <p:nvSpPr>
          <p:cNvPr id="33805" name="Text Box 14">
            <a:extLst>
              <a:ext uri="{FF2B5EF4-FFF2-40B4-BE49-F238E27FC236}">
                <a16:creationId xmlns:a16="http://schemas.microsoft.com/office/drawing/2014/main" id="{2BF55843-0690-4258-8D77-A0892C134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92" y="4881349"/>
            <a:ext cx="30241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600" dirty="0">
                <a:solidFill>
                  <a:srgbClr val="CC3300"/>
                </a:solidFill>
                <a:latin typeface="Trebuchet MS" panose="020B0603020202020204" pitchFamily="34" charset="0"/>
              </a:rPr>
              <a:t>NNSD nul </a:t>
            </a:r>
            <a:r>
              <a:rPr lang="cs-CZ" altLang="en-US" sz="2600" dirty="0">
                <a:solidFill>
                  <a:srgbClr val="CC3300"/>
                </a:solidFill>
                <a:latin typeface="Symbol" panose="05050102010706020507" pitchFamily="18" charset="2"/>
              </a:rPr>
              <a:t>z</a:t>
            </a:r>
            <a:r>
              <a:rPr lang="cs-CZ" altLang="en-US" sz="2600" dirty="0">
                <a:solidFill>
                  <a:srgbClr val="CC3300"/>
                </a:solidFill>
                <a:latin typeface="Trebuchet MS" panose="020B0603020202020204" pitchFamily="34" charset="0"/>
              </a:rPr>
              <a:t> f</a:t>
            </a:r>
            <a:r>
              <a:rPr lang="en-US" altLang="en-US" sz="2600" dirty="0">
                <a:solidFill>
                  <a:srgbClr val="CC3300"/>
                </a:solidFill>
                <a:latin typeface="Trebuchet MS" panose="020B0603020202020204" pitchFamily="34" charset="0"/>
              </a:rPr>
              <a:t>un</a:t>
            </a:r>
            <a:r>
              <a:rPr lang="cs-CZ" altLang="en-US" sz="2600" dirty="0" err="1">
                <a:solidFill>
                  <a:srgbClr val="CC3300"/>
                </a:solidFill>
                <a:latin typeface="Trebuchet MS" panose="020B0603020202020204" pitchFamily="34" charset="0"/>
              </a:rPr>
              <a:t>kce</a:t>
            </a:r>
            <a:endParaRPr lang="cs-CZ" altLang="en-US" sz="2600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07" name="Text Box 17">
                <a:extLst>
                  <a:ext uri="{FF2B5EF4-FFF2-40B4-BE49-F238E27FC236}">
                    <a16:creationId xmlns:a16="http://schemas.microsoft.com/office/drawing/2014/main" id="{ACF268B7-C9F9-49AC-90F8-25D7EAA106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332" y="332656"/>
                <a:ext cx="5541962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en-US" sz="3000" b="0" u="sng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Riemannova </a:t>
                </a:r>
                <a14:m>
                  <m:oMath xmlns:m="http://schemas.openxmlformats.org/officeDocument/2006/math">
                    <m:r>
                      <a:rPr lang="en-US" altLang="en-US" sz="3000" b="0" i="1" u="sng" smtClean="0">
                        <a:solidFill>
                          <a:srgbClr val="0000B4"/>
                        </a:solidFill>
                        <a:latin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US" altLang="en-US" sz="3000" b="0" u="sng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 funkce</a:t>
                </a:r>
                <a:endParaRPr lang="cs-CZ" altLang="en-US" sz="3000" b="0" u="sng" dirty="0">
                  <a:solidFill>
                    <a:srgbClr val="0000B4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3807" name="Text Box 17">
                <a:extLst>
                  <a:ext uri="{FF2B5EF4-FFF2-40B4-BE49-F238E27FC236}">
                    <a16:creationId xmlns:a16="http://schemas.microsoft.com/office/drawing/2014/main" id="{ACF268B7-C9F9-49AC-90F8-25D7EAA10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332" y="332656"/>
                <a:ext cx="5541962" cy="553998"/>
              </a:xfrm>
              <a:prstGeom prst="rect">
                <a:avLst/>
              </a:prstGeom>
              <a:blipFill>
                <a:blip r:embed="rId6"/>
                <a:stretch>
                  <a:fillRect l="-2527" t="-13333" b="-3555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E34E691-7586-456F-88EA-16FB496BA7E8}"/>
              </a:ext>
            </a:extLst>
          </p:cNvPr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E30ADBF3-A5F2-4801-BCD5-FC7045E7A684}"/>
              </a:ext>
            </a:extLst>
          </p:cNvPr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147703F2-D75A-4546-A8F4-23D54BC181A3}"/>
                  </a:ext>
                </a:extLst>
              </p:cNvPr>
              <p:cNvSpPr txBox="1"/>
              <p:nvPr/>
            </p:nvSpPr>
            <p:spPr>
              <a:xfrm>
                <a:off x="709612" y="950154"/>
                <a:ext cx="447198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𝜁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GB" sz="22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147703F2-D75A-4546-A8F4-23D54BC18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12" y="950154"/>
                <a:ext cx="4471987" cy="430887"/>
              </a:xfrm>
              <a:prstGeom prst="rect">
                <a:avLst/>
              </a:prstGeom>
              <a:blipFill>
                <a:blip r:embed="rId7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B905ECB9-2E45-4BBC-BE3F-6EA3EE83F8B7}"/>
                  </a:ext>
                </a:extLst>
              </p:cNvPr>
              <p:cNvSpPr txBox="1"/>
              <p:nvPr/>
            </p:nvSpPr>
            <p:spPr>
              <a:xfrm>
                <a:off x="1396616" y="1504806"/>
                <a:ext cx="4410076" cy="651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B905ECB9-2E45-4BBC-BE3F-6EA3EE83F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616" y="1504806"/>
                <a:ext cx="4410076" cy="6519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AD0C966A-E5EE-41D8-ABB1-61016E3C944C}"/>
                  </a:ext>
                </a:extLst>
              </p:cNvPr>
              <p:cNvSpPr txBox="1"/>
              <p:nvPr/>
            </p:nvSpPr>
            <p:spPr>
              <a:xfrm>
                <a:off x="6160294" y="980931"/>
                <a:ext cx="12525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AD0C966A-E5EE-41D8-ABB1-61016E3C9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294" y="980931"/>
                <a:ext cx="125253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>
            <a:extLst>
              <a:ext uri="{FF2B5EF4-FFF2-40B4-BE49-F238E27FC236}">
                <a16:creationId xmlns:a16="http://schemas.microsoft.com/office/drawing/2014/main" id="{BFC5FB0A-04E9-43BD-BEF7-4C0CA1BFD8B6}"/>
              </a:ext>
            </a:extLst>
          </p:cNvPr>
          <p:cNvSpPr txBox="1"/>
          <p:nvPr/>
        </p:nvSpPr>
        <p:spPr>
          <a:xfrm>
            <a:off x="6296028" y="1320386"/>
            <a:ext cx="2380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500" dirty="0">
                <a:latin typeface="Trebuchet MS" panose="020B0603020202020204" pitchFamily="34" charset="0"/>
              </a:rPr>
              <a:t>(lze analyticky rozšířit na celou komplexní rovinu)</a:t>
            </a:r>
            <a:endParaRPr lang="en-GB" sz="15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8" y="1282700"/>
            <a:ext cx="43370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93738"/>
            <a:ext cx="13700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1530350"/>
            <a:ext cx="34591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7312025" y="18907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CC3300"/>
                </a:solidFill>
                <a:latin typeface="Trebuchet MS" pitchFamily="34" charset="0"/>
              </a:rPr>
              <a:t>GOE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1963801" y="5942061"/>
            <a:ext cx="2979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CC3300"/>
                </a:solidFill>
                <a:latin typeface="Trebuchet MS" pitchFamily="34" charset="0"/>
              </a:rPr>
              <a:t>Korelační matice</a:t>
            </a:r>
          </a:p>
        </p:txBody>
      </p:sp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39" y="5160169"/>
            <a:ext cx="21478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5573486" y="6523310"/>
            <a:ext cx="3246986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300" b="0" dirty="0">
                <a:latin typeface="Book Antiqua" panose="02040602050305030304" pitchFamily="18" charset="0"/>
              </a:rPr>
              <a:t>P. Šeba,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Phys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Rev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Lett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dirty="0">
                <a:latin typeface="Book Antiqua" panose="02040602050305030304" pitchFamily="18" charset="0"/>
              </a:rPr>
              <a:t>91</a:t>
            </a:r>
            <a:r>
              <a:rPr lang="cs-CZ" altLang="cs-CZ" sz="1300" b="0" dirty="0">
                <a:latin typeface="Book Antiqua" panose="02040602050305030304" pitchFamily="18" charset="0"/>
              </a:rPr>
              <a:t> (2003), 198104</a:t>
            </a:r>
          </a:p>
        </p:txBody>
      </p:sp>
      <p:pic>
        <p:nvPicPr>
          <p:cNvPr id="1741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3970338"/>
            <a:ext cx="3443287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467543" y="332655"/>
            <a:ext cx="6281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Aplikace teorie náhodných matic</a:t>
            </a:r>
          </a:p>
        </p:txBody>
      </p:sp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36824" y="917430"/>
            <a:ext cx="468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B4"/>
                </a:solidFill>
                <a:latin typeface="Trebuchet MS" panose="020B0603020202020204" pitchFamily="34" charset="0"/>
              </a:rPr>
              <a:t>Korelační analýza EEG signálu</a:t>
            </a:r>
          </a:p>
        </p:txBody>
      </p:sp>
    </p:spTree>
    <p:extLst>
      <p:ext uri="{BB962C8B-B14F-4D97-AF65-F5344CB8AC3E}">
        <p14:creationId xmlns:p14="http://schemas.microsoft.com/office/powerpoint/2010/main" val="3914556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74" y="3394662"/>
            <a:ext cx="4280898" cy="305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617538" y="333375"/>
            <a:ext cx="80240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1/f </a:t>
            </a:r>
            <a:r>
              <a:rPr lang="cs-CZ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šum</a:t>
            </a:r>
            <a:r>
              <a:rPr lang="cs-CZ" altLang="cs-CZ" sz="3200" b="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2400" b="0" dirty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cs-CZ" altLang="cs-CZ" sz="2400" b="0" dirty="0" err="1">
                <a:solidFill>
                  <a:srgbClr val="0000B4"/>
                </a:solidFill>
                <a:latin typeface="Trebuchet MS" pitchFamily="34" charset="0"/>
              </a:rPr>
              <a:t>dlouhodosahové</a:t>
            </a:r>
            <a:r>
              <a:rPr lang="cs-CZ" altLang="cs-CZ" sz="2400" b="0" dirty="0">
                <a:solidFill>
                  <a:srgbClr val="0000B4"/>
                </a:solidFill>
                <a:latin typeface="Trebuchet MS" pitchFamily="34" charset="0"/>
              </a:rPr>
              <a:t> korelace)</a:t>
            </a:r>
          </a:p>
        </p:txBody>
      </p:sp>
      <p:pic>
        <p:nvPicPr>
          <p:cNvPr id="3072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728788"/>
            <a:ext cx="18478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30725" name="Picture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970088"/>
            <a:ext cx="1158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grpSp>
        <p:nvGrpSpPr>
          <p:cNvPr id="30726" name="Skupina 1"/>
          <p:cNvGrpSpPr>
            <a:grpSpLocks/>
          </p:cNvGrpSpPr>
          <p:nvPr/>
        </p:nvGrpSpPr>
        <p:grpSpPr bwMode="auto">
          <a:xfrm>
            <a:off x="2054225" y="3349625"/>
            <a:ext cx="1571625" cy="776288"/>
            <a:chOff x="5389735" y="2447925"/>
            <a:chExt cx="1571625" cy="776288"/>
          </a:xfrm>
        </p:grpSpPr>
        <p:pic>
          <p:nvPicPr>
            <p:cNvPr id="30766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316" y="2484438"/>
              <a:ext cx="1482725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</p:pic>
        <p:sp>
          <p:nvSpPr>
            <p:cNvPr id="30767" name="Rectangle 33"/>
            <p:cNvSpPr>
              <a:spLocks noChangeArrowheads="1"/>
            </p:cNvSpPr>
            <p:nvPr/>
          </p:nvSpPr>
          <p:spPr bwMode="auto">
            <a:xfrm>
              <a:off x="5389735" y="2447925"/>
              <a:ext cx="1571625" cy="776288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30727" name="AutoShape 21"/>
          <p:cNvSpPr>
            <a:spLocks noChangeArrowheads="1"/>
          </p:cNvSpPr>
          <p:nvPr/>
        </p:nvSpPr>
        <p:spPr bwMode="auto">
          <a:xfrm>
            <a:off x="2503488" y="2698750"/>
            <a:ext cx="352425" cy="454025"/>
          </a:xfrm>
          <a:prstGeom prst="downArrow">
            <a:avLst>
              <a:gd name="adj1" fmla="val 50000"/>
              <a:gd name="adj2" fmla="val 30299"/>
            </a:avLst>
          </a:prstGeom>
          <a:solidFill>
            <a:srgbClr val="0000B4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0728" name="Rectangle 46"/>
          <p:cNvSpPr>
            <a:spLocks noChangeArrowheads="1"/>
          </p:cNvSpPr>
          <p:nvPr/>
        </p:nvSpPr>
        <p:spPr bwMode="auto">
          <a:xfrm>
            <a:off x="495983" y="6423025"/>
            <a:ext cx="378501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cs-CZ" sz="1300" b="0" dirty="0">
                <a:latin typeface="Book Antiqua" panose="02040602050305030304" pitchFamily="18" charset="0"/>
              </a:rPr>
              <a:t>A. Rela</a:t>
            </a:r>
            <a:r>
              <a:rPr lang="es-MX" altLang="cs-CZ" sz="1300" b="0" dirty="0">
                <a:latin typeface="Book Antiqua" panose="02040602050305030304" pitchFamily="18" charset="0"/>
              </a:rPr>
              <a:t>ñ</a:t>
            </a:r>
            <a:r>
              <a:rPr lang="pt-BR" altLang="cs-CZ" sz="1300" b="0" dirty="0">
                <a:latin typeface="Book Antiqua" panose="02040602050305030304" pitchFamily="18" charset="0"/>
              </a:rPr>
              <a:t>o</a:t>
            </a:r>
            <a:r>
              <a:rPr lang="cs-CZ" altLang="cs-CZ" sz="1300" b="0" dirty="0">
                <a:latin typeface="Book Antiqua" panose="02040602050305030304" pitchFamily="18" charset="0"/>
              </a:rPr>
              <a:t> </a:t>
            </a:r>
            <a:r>
              <a:rPr lang="cs-CZ" altLang="cs-CZ" sz="1300" b="0" i="1" dirty="0">
                <a:latin typeface="Book Antiqua" panose="02040602050305030304" pitchFamily="18" charset="0"/>
              </a:rPr>
              <a:t>et al.</a:t>
            </a:r>
            <a:r>
              <a:rPr lang="pt-BR" altLang="cs-CZ" sz="1300" b="0" dirty="0">
                <a:latin typeface="Book Antiqua" panose="02040602050305030304" pitchFamily="18" charset="0"/>
              </a:rPr>
              <a:t>, Phys. Rev. Lett. </a:t>
            </a:r>
            <a:r>
              <a:rPr lang="pt-BR" altLang="cs-CZ" sz="1300" dirty="0">
                <a:latin typeface="Book Antiqua" panose="02040602050305030304" pitchFamily="18" charset="0"/>
              </a:rPr>
              <a:t>89</a:t>
            </a:r>
            <a:r>
              <a:rPr lang="pt-BR" altLang="cs-CZ" sz="1300" b="0" dirty="0">
                <a:latin typeface="Book Antiqua" panose="02040602050305030304" pitchFamily="18" charset="0"/>
              </a:rPr>
              <a:t>, 244102 (2002)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300" b="0" dirty="0">
                <a:latin typeface="Book Antiqua" panose="02040602050305030304" pitchFamily="18" charset="0"/>
              </a:rPr>
              <a:t>E. </a:t>
            </a:r>
            <a:r>
              <a:rPr lang="en-US" altLang="cs-CZ" sz="1300" b="0" dirty="0" err="1">
                <a:latin typeface="Book Antiqua" panose="02040602050305030304" pitchFamily="18" charset="0"/>
              </a:rPr>
              <a:t>Faleiro</a:t>
            </a:r>
            <a:r>
              <a:rPr lang="en-US" altLang="cs-CZ" sz="1300" b="0" dirty="0">
                <a:latin typeface="Book Antiqua" panose="02040602050305030304" pitchFamily="18" charset="0"/>
              </a:rPr>
              <a:t> </a:t>
            </a:r>
            <a:r>
              <a:rPr lang="en-US" altLang="cs-CZ" sz="1300" b="0" i="1" dirty="0">
                <a:latin typeface="Book Antiqua" panose="02040602050305030304" pitchFamily="18" charset="0"/>
              </a:rPr>
              <a:t>et al.</a:t>
            </a:r>
            <a:r>
              <a:rPr lang="en-US" altLang="cs-CZ" sz="1300" b="0" dirty="0">
                <a:latin typeface="Book Antiqua" panose="02040602050305030304" pitchFamily="18" charset="0"/>
              </a:rPr>
              <a:t>, Phys. Rev. Lett. </a:t>
            </a:r>
            <a:r>
              <a:rPr lang="en-US" altLang="cs-CZ" sz="1300" dirty="0">
                <a:latin typeface="Book Antiqua" panose="02040602050305030304" pitchFamily="18" charset="0"/>
              </a:rPr>
              <a:t>93</a:t>
            </a:r>
            <a:r>
              <a:rPr lang="en-US" altLang="cs-CZ" sz="1300" b="0" dirty="0">
                <a:latin typeface="Book Antiqua" panose="02040602050305030304" pitchFamily="18" charset="0"/>
              </a:rPr>
              <a:t>, 244101 (2004)</a:t>
            </a: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H="1">
            <a:off x="1236616" y="3386138"/>
            <a:ext cx="759687" cy="331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3039761" y="4155442"/>
            <a:ext cx="2359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CC3300"/>
                </a:solidFill>
                <a:latin typeface="Trebuchet MS" pitchFamily="34" charset="0"/>
              </a:rPr>
              <a:t>CHAOTICKÝ systém</a:t>
            </a:r>
          </a:p>
        </p:txBody>
      </p:sp>
      <p:sp>
        <p:nvSpPr>
          <p:cNvPr id="30732" name="Text Box 13"/>
          <p:cNvSpPr txBox="1">
            <a:spLocks noChangeArrowheads="1"/>
          </p:cNvSpPr>
          <p:nvPr/>
        </p:nvSpPr>
        <p:spPr bwMode="auto">
          <a:xfrm>
            <a:off x="920772" y="3796325"/>
            <a:ext cx="77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u="sng" dirty="0">
                <a:latin typeface="Symbol" pitchFamily="18" charset="2"/>
              </a:rPr>
              <a:t>a</a:t>
            </a:r>
            <a:r>
              <a:rPr lang="cs-CZ" altLang="cs-CZ" sz="1800" b="0" u="sng" dirty="0">
                <a:latin typeface="Arial" charset="0"/>
              </a:rPr>
              <a:t> </a:t>
            </a:r>
            <a:r>
              <a:rPr lang="en-US" altLang="cs-CZ" sz="1800" b="0" u="sng" dirty="0">
                <a:latin typeface="Arial" charset="0"/>
              </a:rPr>
              <a:t>= </a:t>
            </a:r>
            <a:r>
              <a:rPr lang="cs-CZ" altLang="cs-CZ" sz="1800" b="0" u="sng" dirty="0">
                <a:latin typeface="Arial" charset="0"/>
              </a:rPr>
              <a:t>2</a:t>
            </a:r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3686175" y="3349625"/>
            <a:ext cx="668337" cy="3683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4" name="Text Box 15"/>
          <p:cNvSpPr txBox="1">
            <a:spLocks noChangeArrowheads="1"/>
          </p:cNvSpPr>
          <p:nvPr/>
        </p:nvSpPr>
        <p:spPr bwMode="auto">
          <a:xfrm>
            <a:off x="3974284" y="3776619"/>
            <a:ext cx="77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u="sng" dirty="0">
                <a:solidFill>
                  <a:srgbClr val="CC3300"/>
                </a:solidFill>
                <a:latin typeface="Symbol" pitchFamily="18" charset="2"/>
              </a:rPr>
              <a:t>a</a:t>
            </a:r>
            <a:r>
              <a:rPr lang="cs-CZ" altLang="cs-CZ" sz="1800" b="0" u="sng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cs-CZ" sz="1800" b="0" u="sng" dirty="0">
                <a:solidFill>
                  <a:srgbClr val="CC3300"/>
                </a:solidFill>
                <a:latin typeface="Arial" charset="0"/>
              </a:rPr>
              <a:t>= </a:t>
            </a:r>
            <a:r>
              <a:rPr lang="cs-CZ" altLang="cs-CZ" sz="1800" b="0" u="sng" dirty="0">
                <a:solidFill>
                  <a:srgbClr val="CC3300"/>
                </a:solidFill>
                <a:latin typeface="Arial" charset="0"/>
              </a:rPr>
              <a:t>1</a:t>
            </a:r>
          </a:p>
        </p:txBody>
      </p:sp>
      <p:sp>
        <p:nvSpPr>
          <p:cNvPr id="30735" name="Text Box 12"/>
          <p:cNvSpPr txBox="1">
            <a:spLocks noChangeArrowheads="1"/>
          </p:cNvSpPr>
          <p:nvPr/>
        </p:nvSpPr>
        <p:spPr bwMode="auto">
          <a:xfrm>
            <a:off x="470167" y="4164443"/>
            <a:ext cx="2265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Trebuchet MS" pitchFamily="34" charset="0"/>
              </a:rPr>
              <a:t>STABILNÍ systém</a:t>
            </a:r>
          </a:p>
        </p:txBody>
      </p:sp>
      <p:sp>
        <p:nvSpPr>
          <p:cNvPr id="30736" name="Text Box 34"/>
          <p:cNvSpPr txBox="1">
            <a:spLocks noChangeArrowheads="1"/>
          </p:cNvSpPr>
          <p:nvPr/>
        </p:nvSpPr>
        <p:spPr bwMode="auto">
          <a:xfrm>
            <a:off x="6492875" y="3943350"/>
            <a:ext cx="77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>
                <a:latin typeface="Symbol" pitchFamily="18" charset="2"/>
              </a:rPr>
              <a:t>a</a:t>
            </a:r>
            <a:r>
              <a:rPr lang="cs-CZ" altLang="cs-CZ" sz="1800" b="0">
                <a:latin typeface="Arial" charset="0"/>
              </a:rPr>
              <a:t> </a:t>
            </a:r>
            <a:r>
              <a:rPr lang="en-US" altLang="cs-CZ" sz="1800" b="0">
                <a:latin typeface="Arial" charset="0"/>
              </a:rPr>
              <a:t>= 2</a:t>
            </a:r>
            <a:endParaRPr lang="cs-CZ" altLang="cs-CZ" sz="1800" b="0">
              <a:latin typeface="Arial" charset="0"/>
            </a:endParaRPr>
          </a:p>
        </p:txBody>
      </p:sp>
      <p:sp>
        <p:nvSpPr>
          <p:cNvPr id="30737" name="Text Box 35"/>
          <p:cNvSpPr txBox="1">
            <a:spLocks noChangeArrowheads="1"/>
          </p:cNvSpPr>
          <p:nvPr/>
        </p:nvSpPr>
        <p:spPr bwMode="auto">
          <a:xfrm>
            <a:off x="5835650" y="5429250"/>
            <a:ext cx="77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>
                <a:latin typeface="Symbol" pitchFamily="18" charset="2"/>
              </a:rPr>
              <a:t>a</a:t>
            </a:r>
            <a:r>
              <a:rPr lang="cs-CZ" altLang="cs-CZ" sz="1800" b="0">
                <a:latin typeface="Arial" charset="0"/>
              </a:rPr>
              <a:t> </a:t>
            </a:r>
            <a:r>
              <a:rPr lang="en-US" altLang="cs-CZ" sz="1800" b="0">
                <a:latin typeface="Arial" charset="0"/>
              </a:rPr>
              <a:t>= 1</a:t>
            </a:r>
            <a:endParaRPr lang="cs-CZ" altLang="cs-CZ" sz="1800" b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38" name="Text Box 19"/>
              <p:cNvSpPr txBox="1">
                <a:spLocks noChangeArrowheads="1"/>
              </p:cNvSpPr>
              <p:nvPr/>
            </p:nvSpPr>
            <p:spPr bwMode="auto">
              <a:xfrm>
                <a:off x="590684" y="906463"/>
                <a:ext cx="5024437" cy="823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  <a:buFontTx/>
                  <a:buChar char="-"/>
                </a:pPr>
                <a:r>
                  <a:rPr lang="cs-CZ" altLang="cs-CZ" sz="1500" b="0" dirty="0">
                    <a:latin typeface="Trebuchet MS" pitchFamily="34" charset="0"/>
                  </a:rPr>
                  <a:t>Kvantové spektrum se reprezentuje jako časová řada</a:t>
                </a:r>
                <a:endParaRPr lang="cs-CZ" altLang="cs-CZ" sz="1500" dirty="0">
                  <a:latin typeface="Trebuchet MS" pitchFamily="34" charset="0"/>
                </a:endParaRPr>
              </a:p>
              <a:p>
                <a:pPr eaLnBrk="1" hangingPunct="1">
                  <a:spcBef>
                    <a:spcPts val="300"/>
                  </a:spcBef>
                  <a:buFontTx/>
                  <a:buChar char="-"/>
                </a:pPr>
                <a:r>
                  <a:rPr lang="cs-CZ" altLang="cs-CZ" sz="1500" b="0" dirty="0">
                    <a:latin typeface="Trebuchet MS" pitchFamily="34" charset="0"/>
                  </a:rPr>
                  <a:t>Fourierova transformace </a:t>
                </a:r>
                <a14:m>
                  <m:oMath xmlns:m="http://schemas.openxmlformats.org/officeDocument/2006/math">
                    <m:r>
                      <a:rPr lang="en-US" altLang="cs-CZ" sz="1500" b="0" i="1" dirty="0" smtClean="0">
                        <a:latin typeface="Cambria Math"/>
                      </a:rPr>
                      <m:t>→</m:t>
                    </m:r>
                  </m:oMath>
                </a14:m>
                <a:r>
                  <a:rPr lang="cs-CZ" altLang="cs-CZ" sz="1500" b="0" dirty="0">
                    <a:latin typeface="Trebuchet MS" pitchFamily="34" charset="0"/>
                  </a:rPr>
                  <a:t> </a:t>
                </a:r>
                <a:r>
                  <a:rPr lang="en-US" altLang="cs-CZ" sz="1500" b="0" dirty="0" err="1">
                    <a:latin typeface="Trebuchet MS" pitchFamily="34" charset="0"/>
                  </a:rPr>
                  <a:t>studium</a:t>
                </a:r>
                <a:r>
                  <a:rPr lang="en-US" altLang="cs-CZ" sz="1500" b="0" dirty="0">
                    <a:latin typeface="Trebuchet MS" pitchFamily="34" charset="0"/>
                  </a:rPr>
                  <a:t> </a:t>
                </a:r>
                <a:r>
                  <a:rPr lang="en-US" altLang="cs-CZ" sz="1500" b="0" dirty="0" err="1">
                    <a:latin typeface="Trebuchet MS" pitchFamily="34" charset="0"/>
                  </a:rPr>
                  <a:t>fluktuac</a:t>
                </a:r>
                <a:r>
                  <a:rPr lang="cs-CZ" altLang="cs-CZ" sz="1500" b="0" dirty="0">
                    <a:latin typeface="Trebuchet MS" pitchFamily="34" charset="0"/>
                  </a:rPr>
                  <a:t>í ve frekvenčním spektru této řady</a:t>
                </a:r>
              </a:p>
            </p:txBody>
          </p:sp>
        </mc:Choice>
        <mc:Fallback xmlns="">
          <p:sp>
            <p:nvSpPr>
              <p:cNvPr id="30738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684" y="906463"/>
                <a:ext cx="5024437" cy="823302"/>
              </a:xfrm>
              <a:prstGeom prst="rect">
                <a:avLst/>
              </a:prstGeom>
              <a:blipFill rotWithShape="1">
                <a:blip r:embed="rId7"/>
                <a:stretch>
                  <a:fillRect l="-485" t="-1481" b="-740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39" name="Rectangle 46"/>
          <p:cNvSpPr>
            <a:spLocks noChangeArrowheads="1"/>
          </p:cNvSpPr>
          <p:nvPr/>
        </p:nvSpPr>
        <p:spPr bwMode="auto">
          <a:xfrm>
            <a:off x="4625619" y="6510382"/>
            <a:ext cx="420499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1300" b="0">
                <a:latin typeface="Book Antiqua" panose="02040602050305030304" pitchFamily="18" charset="0"/>
              </a:rPr>
              <a:t>J. M. G. G</a:t>
            </a:r>
            <a:r>
              <a:rPr lang="cs-CZ" altLang="cs-CZ" sz="1300" b="0">
                <a:latin typeface="Book Antiqua" panose="02040602050305030304" pitchFamily="18" charset="0"/>
              </a:rPr>
              <a:t>ómez et al., Phys. Rev. Lett. </a:t>
            </a:r>
            <a:r>
              <a:rPr lang="cs-CZ" altLang="cs-CZ" sz="1300">
                <a:latin typeface="Book Antiqua" panose="02040602050305030304" pitchFamily="18" charset="0"/>
              </a:rPr>
              <a:t>94</a:t>
            </a:r>
            <a:r>
              <a:rPr lang="cs-CZ" altLang="cs-CZ" sz="1300" b="0">
                <a:latin typeface="Book Antiqua" panose="02040602050305030304" pitchFamily="18" charset="0"/>
              </a:rPr>
              <a:t>, 084101 </a:t>
            </a:r>
            <a:r>
              <a:rPr lang="en-US" altLang="cs-CZ" sz="1300" b="0">
                <a:latin typeface="Book Antiqua" panose="02040602050305030304" pitchFamily="18" charset="0"/>
              </a:rPr>
              <a:t>(2005)</a:t>
            </a:r>
          </a:p>
        </p:txBody>
      </p:sp>
      <p:grpSp>
        <p:nvGrpSpPr>
          <p:cNvPr id="30742" name="Skupina 57"/>
          <p:cNvGrpSpPr>
            <a:grpSpLocks/>
          </p:cNvGrpSpPr>
          <p:nvPr/>
        </p:nvGrpSpPr>
        <p:grpSpPr bwMode="auto">
          <a:xfrm>
            <a:off x="5632450" y="793750"/>
            <a:ext cx="3298825" cy="2476500"/>
            <a:chOff x="1439863" y="1758950"/>
            <a:chExt cx="3298825" cy="2476500"/>
          </a:xfrm>
        </p:grpSpPr>
        <p:cxnSp>
          <p:nvCxnSpPr>
            <p:cNvPr id="30743" name="Přímá spojovací čára 109"/>
            <p:cNvCxnSpPr>
              <a:cxnSpLocks noChangeShapeType="1"/>
            </p:cNvCxnSpPr>
            <p:nvPr/>
          </p:nvCxnSpPr>
          <p:spPr bwMode="auto">
            <a:xfrm>
              <a:off x="1439863" y="2046288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4" name="Přímá spojovací čára 111"/>
            <p:cNvCxnSpPr>
              <a:cxnSpLocks noChangeShapeType="1"/>
            </p:cNvCxnSpPr>
            <p:nvPr/>
          </p:nvCxnSpPr>
          <p:spPr bwMode="auto">
            <a:xfrm>
              <a:off x="1439863" y="258762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5" name="Přímá spojovací čára 112"/>
            <p:cNvCxnSpPr>
              <a:cxnSpLocks noChangeShapeType="1"/>
            </p:cNvCxnSpPr>
            <p:nvPr/>
          </p:nvCxnSpPr>
          <p:spPr bwMode="auto">
            <a:xfrm>
              <a:off x="1439863" y="312737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6" name="Přímá spojovací čára 113"/>
            <p:cNvCxnSpPr>
              <a:cxnSpLocks noChangeShapeType="1"/>
            </p:cNvCxnSpPr>
            <p:nvPr/>
          </p:nvCxnSpPr>
          <p:spPr bwMode="auto">
            <a:xfrm>
              <a:off x="1439863" y="366712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7" name="Přímá spojovací čára 114"/>
            <p:cNvCxnSpPr>
              <a:cxnSpLocks noChangeShapeType="1"/>
            </p:cNvCxnSpPr>
            <p:nvPr/>
          </p:nvCxnSpPr>
          <p:spPr bwMode="auto">
            <a:xfrm>
              <a:off x="1439863" y="4208463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8" name="Přímá spojovací čára 120"/>
            <p:cNvCxnSpPr>
              <a:cxnSpLocks noChangeShapeType="1"/>
            </p:cNvCxnSpPr>
            <p:nvPr/>
          </p:nvCxnSpPr>
          <p:spPr bwMode="auto">
            <a:xfrm>
              <a:off x="2495550" y="2046288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9" name="Přímá spojovací čára 121"/>
            <p:cNvCxnSpPr>
              <a:cxnSpLocks noChangeShapeType="1"/>
            </p:cNvCxnSpPr>
            <p:nvPr/>
          </p:nvCxnSpPr>
          <p:spPr bwMode="auto">
            <a:xfrm>
              <a:off x="2495550" y="2247900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0" name="Přímá spojovací čára 122"/>
            <p:cNvCxnSpPr>
              <a:cxnSpLocks noChangeShapeType="1"/>
            </p:cNvCxnSpPr>
            <p:nvPr/>
          </p:nvCxnSpPr>
          <p:spPr bwMode="auto">
            <a:xfrm>
              <a:off x="2495550" y="2894013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1" name="Přímá spojovací čára 123"/>
            <p:cNvCxnSpPr>
              <a:cxnSpLocks noChangeShapeType="1"/>
            </p:cNvCxnSpPr>
            <p:nvPr/>
          </p:nvCxnSpPr>
          <p:spPr bwMode="auto">
            <a:xfrm>
              <a:off x="2495550" y="3914775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2" name="Přímá spojovací čára 124"/>
            <p:cNvCxnSpPr>
              <a:cxnSpLocks noChangeShapeType="1"/>
            </p:cNvCxnSpPr>
            <p:nvPr/>
          </p:nvCxnSpPr>
          <p:spPr bwMode="auto">
            <a:xfrm>
              <a:off x="2495550" y="4208463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3" name="Pravoúhlá spojovací čára 126"/>
            <p:cNvCxnSpPr>
              <a:cxnSpLocks noChangeShapeType="1"/>
            </p:cNvCxnSpPr>
            <p:nvPr/>
          </p:nvCxnSpPr>
          <p:spPr bwMode="auto">
            <a:xfrm>
              <a:off x="2016125" y="3667125"/>
              <a:ext cx="360363" cy="258763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4" name="Pravoúhlá spojovací čára 127"/>
            <p:cNvCxnSpPr>
              <a:cxnSpLocks noChangeShapeType="1"/>
            </p:cNvCxnSpPr>
            <p:nvPr/>
          </p:nvCxnSpPr>
          <p:spPr bwMode="auto">
            <a:xfrm flipV="1">
              <a:off x="2033588" y="2895600"/>
              <a:ext cx="360362" cy="234950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5" name="Pravoúhlá spojovací čára 129"/>
            <p:cNvCxnSpPr>
              <a:cxnSpLocks noChangeShapeType="1"/>
            </p:cNvCxnSpPr>
            <p:nvPr/>
          </p:nvCxnSpPr>
          <p:spPr bwMode="auto">
            <a:xfrm flipV="1">
              <a:off x="2033588" y="2251075"/>
              <a:ext cx="360362" cy="328613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6" name="Pravoúhlá spojovací čára 132"/>
            <p:cNvCxnSpPr>
              <a:cxnSpLocks noChangeShapeType="1"/>
            </p:cNvCxnSpPr>
            <p:nvPr/>
          </p:nvCxnSpPr>
          <p:spPr bwMode="auto">
            <a:xfrm>
              <a:off x="2033588" y="4208463"/>
              <a:ext cx="360362" cy="1587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7" name="Pravoúhlá spojovací čára 134"/>
            <p:cNvCxnSpPr>
              <a:cxnSpLocks noChangeShapeType="1"/>
            </p:cNvCxnSpPr>
            <p:nvPr/>
          </p:nvCxnSpPr>
          <p:spPr bwMode="auto">
            <a:xfrm>
              <a:off x="2033588" y="2047875"/>
              <a:ext cx="360362" cy="1588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58" name="TextovéPole 135"/>
            <p:cNvSpPr txBox="1">
              <a:spLocks noChangeArrowheads="1"/>
            </p:cNvSpPr>
            <p:nvPr/>
          </p:nvSpPr>
          <p:spPr bwMode="auto">
            <a:xfrm>
              <a:off x="1898650" y="3927475"/>
              <a:ext cx="6810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1</a:t>
              </a:r>
              <a:r>
                <a:rPr lang="en-US" altLang="cs-CZ" sz="1400" b="0">
                  <a:latin typeface="Arial" charset="0"/>
                </a:rPr>
                <a:t> = 0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59" name="TextovéPole 136"/>
            <p:cNvSpPr txBox="1">
              <a:spLocks noChangeArrowheads="1"/>
            </p:cNvSpPr>
            <p:nvPr/>
          </p:nvSpPr>
          <p:spPr bwMode="auto">
            <a:xfrm>
              <a:off x="2157413" y="3609975"/>
              <a:ext cx="3984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2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0" name="TextovéPole 137"/>
            <p:cNvSpPr txBox="1">
              <a:spLocks noChangeArrowheads="1"/>
            </p:cNvSpPr>
            <p:nvPr/>
          </p:nvSpPr>
          <p:spPr bwMode="auto">
            <a:xfrm>
              <a:off x="2168525" y="2884488"/>
              <a:ext cx="39846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3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1" name="TextovéPole 138"/>
            <p:cNvSpPr txBox="1">
              <a:spLocks noChangeArrowheads="1"/>
            </p:cNvSpPr>
            <p:nvPr/>
          </p:nvSpPr>
          <p:spPr bwMode="auto">
            <a:xfrm>
              <a:off x="2168525" y="2274888"/>
              <a:ext cx="39846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4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2" name="TextovéPole 139"/>
            <p:cNvSpPr txBox="1">
              <a:spLocks noChangeArrowheads="1"/>
            </p:cNvSpPr>
            <p:nvPr/>
          </p:nvSpPr>
          <p:spPr bwMode="auto">
            <a:xfrm>
              <a:off x="1911350" y="1758950"/>
              <a:ext cx="6794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i="1" baseline="-25000">
                  <a:latin typeface="Arial" charset="0"/>
                </a:rPr>
                <a:t>n</a:t>
              </a:r>
              <a:r>
                <a:rPr lang="en-US" altLang="cs-CZ" sz="1400" b="0">
                  <a:latin typeface="Arial" charset="0"/>
                </a:rPr>
                <a:t> = 0</a:t>
              </a:r>
              <a:endParaRPr lang="cs-CZ" altLang="cs-CZ" sz="1400" b="0">
                <a:latin typeface="Arial" charset="0"/>
              </a:endParaRPr>
            </a:p>
          </p:txBody>
        </p:sp>
        <p:pic>
          <p:nvPicPr>
            <p:cNvPr id="30763" name="Picture 50" descr="C:\Users\Pavel\Desktop\Graph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525" y="2262533"/>
              <a:ext cx="1554163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4" name="TextovéPole 138"/>
            <p:cNvSpPr txBox="1">
              <a:spLocks noChangeArrowheads="1"/>
            </p:cNvSpPr>
            <p:nvPr/>
          </p:nvSpPr>
          <p:spPr bwMode="auto">
            <a:xfrm>
              <a:off x="3013075" y="2468908"/>
              <a:ext cx="39846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500" b="0">
                  <a:latin typeface="Symbol" pitchFamily="18" charset="2"/>
                </a:rPr>
                <a:t>d</a:t>
              </a:r>
              <a:r>
                <a:rPr lang="en-US" altLang="cs-CZ" sz="1500" b="0" i="1" baseline="-25000">
                  <a:latin typeface="Arial" charset="0"/>
                </a:rPr>
                <a:t>k</a:t>
              </a:r>
              <a:endParaRPr lang="cs-CZ" altLang="cs-CZ" sz="1500" b="0" i="1">
                <a:latin typeface="Arial" charset="0"/>
              </a:endParaRPr>
            </a:p>
          </p:txBody>
        </p:sp>
        <p:sp>
          <p:nvSpPr>
            <p:cNvPr id="30765" name="TextovéPole 51"/>
            <p:cNvSpPr txBox="1">
              <a:spLocks noChangeArrowheads="1"/>
            </p:cNvSpPr>
            <p:nvPr/>
          </p:nvSpPr>
          <p:spPr bwMode="auto">
            <a:xfrm>
              <a:off x="4243388" y="3723033"/>
              <a:ext cx="41116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500" b="0" i="1">
                  <a:latin typeface="Arial" charset="0"/>
                </a:rPr>
                <a:t>k</a:t>
              </a:r>
              <a:endParaRPr lang="cs-CZ" altLang="cs-CZ" sz="1500" b="0" i="1">
                <a:latin typeface="Arial" charset="0"/>
              </a:endParaRPr>
            </a:p>
          </p:txBody>
        </p:sp>
      </p:grpSp>
      <p:cxnSp>
        <p:nvCxnSpPr>
          <p:cNvPr id="48" name="Přímá spojnice 4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7" descr="Výsledek obrázku pro drunkard wal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310" y="3576533"/>
            <a:ext cx="1433095" cy="9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Skupina 54"/>
          <p:cNvGrpSpPr/>
          <p:nvPr/>
        </p:nvGrpSpPr>
        <p:grpSpPr>
          <a:xfrm>
            <a:off x="591053" y="4763760"/>
            <a:ext cx="4432184" cy="1579908"/>
            <a:chOff x="691383" y="4763709"/>
            <a:chExt cx="4432184" cy="1579908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383" y="4763709"/>
              <a:ext cx="4432184" cy="1579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ovéPole 56"/>
            <p:cNvSpPr txBox="1"/>
            <p:nvPr/>
          </p:nvSpPr>
          <p:spPr>
            <a:xfrm>
              <a:off x="3580872" y="4945329"/>
              <a:ext cx="63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err="1">
                  <a:latin typeface="Trebuchet MS" pitchFamily="34" charset="0"/>
                </a:rPr>
                <a:t>GOE</a:t>
              </a:r>
              <a:endParaRPr lang="cs-CZ" b="0" dirty="0" err="1">
                <a:latin typeface="Trebuchet MS" pitchFamily="34" charset="0"/>
              </a:endParaRP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2985127" y="5550028"/>
              <a:ext cx="63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err="1">
                  <a:latin typeface="Trebuchet MS" pitchFamily="34" charset="0"/>
                </a:rPr>
                <a:t>GDE</a:t>
              </a:r>
              <a:endParaRPr lang="cs-CZ" b="0" dirty="0" err="1">
                <a:latin typeface="Trebuchet MS" pitchFamily="34" charset="0"/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590684" y="995322"/>
            <a:ext cx="8462805" cy="5781340"/>
            <a:chOff x="554445" y="410455"/>
            <a:chExt cx="8462805" cy="5781340"/>
          </a:xfrm>
        </p:grpSpPr>
        <p:sp>
          <p:nvSpPr>
            <p:cNvPr id="60" name="Obdélník 59"/>
            <p:cNvSpPr/>
            <p:nvPr/>
          </p:nvSpPr>
          <p:spPr>
            <a:xfrm>
              <a:off x="554445" y="410455"/>
              <a:ext cx="8462805" cy="578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76" y="2215808"/>
              <a:ext cx="4088065" cy="375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ovéPole 61"/>
            <p:cNvSpPr txBox="1"/>
            <p:nvPr/>
          </p:nvSpPr>
          <p:spPr>
            <a:xfrm>
              <a:off x="575496" y="428342"/>
              <a:ext cx="3924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u="sng" dirty="0" err="1">
                  <a:solidFill>
                    <a:srgbClr val="00B050"/>
                  </a:solidFill>
                  <a:latin typeface="Trebuchet MS" pitchFamily="34" charset="0"/>
                </a:rPr>
                <a:t>Flicker</a:t>
              </a:r>
              <a:r>
                <a:rPr lang="cs-CZ" sz="2400" u="sng" dirty="0">
                  <a:solidFill>
                    <a:srgbClr val="00B050"/>
                  </a:solidFill>
                  <a:latin typeface="Trebuchet MS" pitchFamily="34" charset="0"/>
                </a:rPr>
                <a:t> </a:t>
              </a:r>
              <a:r>
                <a:rPr lang="cs-CZ" sz="2400" u="sng" dirty="0" err="1">
                  <a:solidFill>
                    <a:srgbClr val="00B050"/>
                  </a:solidFill>
                  <a:latin typeface="Trebuchet MS" pitchFamily="34" charset="0"/>
                </a:rPr>
                <a:t>noise</a:t>
              </a:r>
              <a:endParaRPr lang="cs-CZ" sz="2400" u="sng" dirty="0">
                <a:solidFill>
                  <a:srgbClr val="00B050"/>
                </a:solidFill>
                <a:latin typeface="Trebuchet MS" pitchFamily="34" charset="0"/>
              </a:endParaRPr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679009" y="886654"/>
              <a:ext cx="833824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cs-CZ" sz="1600" b="0" dirty="0">
                  <a:latin typeface="Trebuchet MS" pitchFamily="34" charset="0"/>
                </a:rPr>
                <a:t>šum téměř všech elektronických součástek (rezistory, tranzistory a jiné polovodičové součástky) na „nízkých“ frekvencích </a:t>
              </a:r>
              <a:r>
                <a:rPr lang="cs-CZ" sz="1600" b="0" i="1" dirty="0">
                  <a:latin typeface="Trebuchet MS" pitchFamily="34" charset="0"/>
                </a:rPr>
                <a:t>f</a:t>
              </a:r>
              <a:r>
                <a:rPr lang="cs-CZ" sz="1600" b="0" dirty="0">
                  <a:latin typeface="Trebuchet MS" pitchFamily="34" charset="0"/>
                </a:rPr>
                <a:t>&lt;</a:t>
              </a:r>
              <a:r>
                <a:rPr lang="cs-CZ" sz="1600" b="0" i="1" dirty="0" err="1">
                  <a:latin typeface="Trebuchet MS" pitchFamily="34" charset="0"/>
                </a:rPr>
                <a:t>f</a:t>
              </a:r>
              <a:r>
                <a:rPr lang="cs-CZ" sz="1600" b="0" baseline="-25000" dirty="0" err="1">
                  <a:latin typeface="Trebuchet MS" pitchFamily="34" charset="0"/>
                </a:rPr>
                <a:t>c</a:t>
              </a:r>
              <a:r>
                <a:rPr lang="cs-CZ" sz="1600" b="0" dirty="0">
                  <a:latin typeface="Trebuchet MS" pitchFamily="34" charset="0"/>
                </a:rPr>
                <a:t> (na vysokých frekvencích převládá bílý šum)</a:t>
              </a:r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cs-CZ" sz="1600" b="0" dirty="0" err="1">
                  <a:latin typeface="Trebuchet MS" pitchFamily="34" charset="0"/>
                </a:rPr>
                <a:t>MOSFET</a:t>
              </a:r>
              <a:r>
                <a:rPr lang="cs-CZ" sz="1600" b="0" dirty="0">
                  <a:latin typeface="Trebuchet MS" pitchFamily="34" charset="0"/>
                </a:rPr>
                <a:t> tranzistory </a:t>
              </a:r>
              <a:r>
                <a:rPr lang="cs-CZ" sz="1600" b="0" i="1" dirty="0" err="1">
                  <a:latin typeface="Trebuchet MS" pitchFamily="34" charset="0"/>
                </a:rPr>
                <a:t>f</a:t>
              </a:r>
              <a:r>
                <a:rPr lang="cs-CZ" sz="1600" b="0" baseline="-25000" dirty="0" err="1">
                  <a:latin typeface="Trebuchet MS" pitchFamily="34" charset="0"/>
                </a:rPr>
                <a:t>c</a:t>
              </a:r>
              <a:r>
                <a:rPr lang="cs-CZ" sz="1600" b="0" dirty="0" err="1">
                  <a:latin typeface="Trebuchet MS" pitchFamily="34" charset="0"/>
                </a:rPr>
                <a:t>~GHz</a:t>
              </a:r>
              <a:endParaRPr lang="cs-CZ" sz="1600" b="0" dirty="0">
                <a:latin typeface="Trebuchet MS" pitchFamily="34" charset="0"/>
              </a:endParaRPr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cs-CZ" sz="1600" b="0" dirty="0">
                  <a:latin typeface="Trebuchet MS" pitchFamily="34" charset="0"/>
                </a:rPr>
                <a:t>na nízkých frekvencích změřeno až do 10</a:t>
              </a:r>
              <a:r>
                <a:rPr lang="cs-CZ" sz="1600" b="0" baseline="30000" dirty="0">
                  <a:latin typeface="Trebuchet MS" pitchFamily="34" charset="0"/>
                </a:rPr>
                <a:t>-6</a:t>
              </a:r>
              <a:r>
                <a:rPr lang="cs-CZ" sz="1600" b="0" dirty="0">
                  <a:latin typeface="Trebuchet MS" pitchFamily="34" charset="0"/>
                </a:rPr>
                <a:t> Hz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841" y="2002077"/>
              <a:ext cx="3427075" cy="412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ctangle 46"/>
            <p:cNvSpPr>
              <a:spLocks noChangeArrowheads="1"/>
            </p:cNvSpPr>
            <p:nvPr/>
          </p:nvSpPr>
          <p:spPr bwMode="auto">
            <a:xfrm>
              <a:off x="5092841" y="512980"/>
              <a:ext cx="376962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altLang="cs-CZ" sz="1300" b="0" dirty="0" err="1">
                  <a:latin typeface="Book Antiqua" panose="02040602050305030304" pitchFamily="18" charset="0"/>
                </a:rPr>
                <a:t>M.A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. </a:t>
              </a:r>
              <a:r>
                <a:rPr lang="cs-CZ" altLang="cs-CZ" sz="1300" b="0" dirty="0" err="1">
                  <a:latin typeface="Book Antiqua" panose="02040602050305030304" pitchFamily="18" charset="0"/>
                </a:rPr>
                <a:t>Caloyannides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, J. </a:t>
              </a:r>
              <a:r>
                <a:rPr lang="cs-CZ" altLang="cs-CZ" sz="1300" b="0" dirty="0" err="1">
                  <a:latin typeface="Book Antiqua" panose="02040602050305030304" pitchFamily="18" charset="0"/>
                </a:rPr>
                <a:t>App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. </a:t>
              </a:r>
              <a:r>
                <a:rPr lang="cs-CZ" altLang="cs-CZ" sz="1300" b="0" dirty="0" err="1">
                  <a:latin typeface="Book Antiqua" panose="02040602050305030304" pitchFamily="18" charset="0"/>
                </a:rPr>
                <a:t>Phys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. </a:t>
              </a:r>
              <a:r>
                <a:rPr lang="cs-CZ" altLang="cs-CZ" sz="1300" dirty="0">
                  <a:latin typeface="Book Antiqua" panose="02040602050305030304" pitchFamily="18" charset="0"/>
                </a:rPr>
                <a:t>45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, 307 </a:t>
              </a:r>
              <a:r>
                <a:rPr lang="en-US" altLang="cs-CZ" sz="1300" b="0" dirty="0">
                  <a:latin typeface="Book Antiqua" panose="02040602050305030304" pitchFamily="18" charset="0"/>
                </a:rPr>
                <a:t>(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1974</a:t>
              </a:r>
              <a:r>
                <a:rPr lang="en-US" altLang="cs-CZ" sz="1300" b="0" dirty="0">
                  <a:latin typeface="Book Antiqua" panose="02040602050305030304" pitchFamily="18" charset="0"/>
                </a:rPr>
                <a:t>)</a:t>
              </a:r>
            </a:p>
          </p:txBody>
        </p:sp>
      </p:grpSp>
      <p:grpSp>
        <p:nvGrpSpPr>
          <p:cNvPr id="66" name="Skupina 65"/>
          <p:cNvGrpSpPr/>
          <p:nvPr/>
        </p:nvGrpSpPr>
        <p:grpSpPr>
          <a:xfrm>
            <a:off x="1354264" y="266072"/>
            <a:ext cx="7086806" cy="5957555"/>
            <a:chOff x="1463040" y="478079"/>
            <a:chExt cx="7086806" cy="5957555"/>
          </a:xfrm>
        </p:grpSpPr>
        <p:sp>
          <p:nvSpPr>
            <p:cNvPr id="67" name="Obdélník 66"/>
            <p:cNvSpPr/>
            <p:nvPr/>
          </p:nvSpPr>
          <p:spPr>
            <a:xfrm>
              <a:off x="1463040" y="478079"/>
              <a:ext cx="7086806" cy="595755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920" y="1000703"/>
              <a:ext cx="6139351" cy="1890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Rectangle 46"/>
            <p:cNvSpPr>
              <a:spLocks noChangeArrowheads="1"/>
            </p:cNvSpPr>
            <p:nvPr/>
          </p:nvSpPr>
          <p:spPr bwMode="auto">
            <a:xfrm>
              <a:off x="4718348" y="597553"/>
              <a:ext cx="383149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altLang="cs-CZ" sz="1300" b="0" dirty="0" err="1">
                  <a:latin typeface="Book Antiqua" panose="02040602050305030304" pitchFamily="18" charset="0"/>
                </a:rPr>
                <a:t>S.M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. </a:t>
              </a:r>
              <a:r>
                <a:rPr lang="cs-CZ" altLang="cs-CZ" sz="1300" b="0" dirty="0" err="1">
                  <a:latin typeface="Book Antiqua" panose="02040602050305030304" pitchFamily="18" charset="0"/>
                </a:rPr>
                <a:t>Pikkujämsä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 et al., </a:t>
              </a:r>
              <a:r>
                <a:rPr lang="cs-CZ" altLang="cs-CZ" sz="1300" b="0" dirty="0" err="1">
                  <a:latin typeface="Book Antiqua" panose="02040602050305030304" pitchFamily="18" charset="0"/>
                </a:rPr>
                <a:t>Circulation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 </a:t>
              </a:r>
              <a:r>
                <a:rPr lang="cs-CZ" altLang="cs-CZ" sz="1300" dirty="0">
                  <a:latin typeface="Book Antiqua" panose="02040602050305030304" pitchFamily="18" charset="0"/>
                </a:rPr>
                <a:t>100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, 393 </a:t>
              </a:r>
              <a:r>
                <a:rPr lang="en-US" altLang="cs-CZ" sz="1300" b="0" dirty="0">
                  <a:latin typeface="Book Antiqua" panose="02040602050305030304" pitchFamily="18" charset="0"/>
                </a:rPr>
                <a:t>(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1999</a:t>
              </a:r>
              <a:r>
                <a:rPr lang="en-US" altLang="cs-CZ" sz="1300" b="0" dirty="0">
                  <a:latin typeface="Book Antiqua" panose="02040602050305030304" pitchFamily="18" charset="0"/>
                </a:rPr>
                <a:t>)</a:t>
              </a:r>
            </a:p>
          </p:txBody>
        </p:sp>
        <p:grpSp>
          <p:nvGrpSpPr>
            <p:cNvPr id="70" name="Skupina 69"/>
            <p:cNvGrpSpPr/>
            <p:nvPr/>
          </p:nvGrpSpPr>
          <p:grpSpPr>
            <a:xfrm>
              <a:off x="2991100" y="3005290"/>
              <a:ext cx="3985845" cy="3356081"/>
              <a:chOff x="2751553" y="3071194"/>
              <a:chExt cx="3985845" cy="3356081"/>
            </a:xfrm>
          </p:grpSpPr>
          <p:pic>
            <p:nvPicPr>
              <p:cNvPr id="72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553" y="3071194"/>
                <a:ext cx="3985845" cy="3356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ovéPole 72"/>
                  <p:cNvSpPr txBox="1"/>
                  <p:nvPr/>
                </p:nvSpPr>
                <p:spPr>
                  <a:xfrm rot="20800242">
                    <a:off x="4301267" y="3814660"/>
                    <a:ext cx="10998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>
                        <a:latin typeface="Trebuchet MS" pitchFamily="34" charset="0"/>
                      </a:rPr>
                      <a:t>~ </a:t>
                    </a:r>
                    <a14:m>
                      <m:oMath xmlns:m="http://schemas.openxmlformats.org/officeDocument/2006/math">
                        <m:r>
                          <a:rPr lang="en-US" b="0" i="1" dirty="0" smtClean="0">
                            <a:latin typeface="Cambria Math"/>
                          </a:rPr>
                          <m:t>𝛼</m:t>
                        </m:r>
                        <m:r>
                          <a:rPr lang="en-US" b="0" i="1" dirty="0" smtClean="0">
                            <a:latin typeface="Cambria Math"/>
                          </a:rPr>
                          <m:t>=0</m:t>
                        </m:r>
                      </m:oMath>
                    </a14:m>
                    <a:endParaRPr lang="cs-CZ" dirty="0" err="1"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3" name="TextovéPole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800242">
                    <a:off x="4301267" y="3814660"/>
                    <a:ext cx="1099838" cy="369332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 l="-4712" b="-15842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ovéPole 73"/>
                  <p:cNvSpPr txBox="1"/>
                  <p:nvPr/>
                </p:nvSpPr>
                <p:spPr>
                  <a:xfrm rot="19979791">
                    <a:off x="4332237" y="4239121"/>
                    <a:ext cx="10998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>
                        <a:solidFill>
                          <a:srgbClr val="CC3300"/>
                        </a:solidFill>
                        <a:latin typeface="Trebuchet MS" pitchFamily="34" charset="0"/>
                      </a:rPr>
                      <a:t>~ </a:t>
                    </a:r>
                    <a14:m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𝛼</m:t>
                        </m:r>
                        <m:r>
                          <a:rPr lang="en-US" b="0" i="1" dirty="0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=1</m:t>
                        </m:r>
                      </m:oMath>
                    </a14:m>
                    <a:endParaRPr lang="cs-CZ" dirty="0" err="1">
                      <a:solidFill>
                        <a:srgbClr val="CC3300"/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4" name="TextovéPole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979791">
                    <a:off x="4332237" y="4239121"/>
                    <a:ext cx="1099838" cy="369332"/>
                  </a:xfrm>
                  <a:prstGeom prst="rect">
                    <a:avLst/>
                  </a:prstGeom>
                  <a:blipFill rotWithShape="1">
                    <a:blip r:embed="rId16"/>
                    <a:stretch>
                      <a:fillRect l="-5291" b="-11679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ovéPole 74"/>
                  <p:cNvSpPr txBox="1"/>
                  <p:nvPr/>
                </p:nvSpPr>
                <p:spPr>
                  <a:xfrm rot="19446708">
                    <a:off x="4495784" y="4591494"/>
                    <a:ext cx="10998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>
                        <a:latin typeface="Trebuchet MS" pitchFamily="34" charset="0"/>
                      </a:rPr>
                      <a:t>~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</a:rPr>
                          <m:t>=2</m:t>
                        </m:r>
                      </m:oMath>
                    </a14:m>
                    <a:endParaRPr lang="cs-CZ" dirty="0" err="1"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5" name="TextovéPole 7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446708">
                    <a:off x="4495784" y="4591494"/>
                    <a:ext cx="1099838" cy="369332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 l="-5464" b="-10256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6" name="TextovéPole 75"/>
              <p:cNvSpPr txBox="1"/>
              <p:nvPr/>
            </p:nvSpPr>
            <p:spPr>
              <a:xfrm>
                <a:off x="5458989" y="5038307"/>
                <a:ext cx="121493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b="0" dirty="0">
                    <a:latin typeface="Trebuchet MS" pitchFamily="34" charset="0"/>
                  </a:rPr>
                  <a:t>(</a:t>
                </a:r>
                <a:r>
                  <a:rPr lang="en-GB" sz="1300" b="0" dirty="0" err="1">
                    <a:latin typeface="Trebuchet MS" pitchFamily="34" charset="0"/>
                  </a:rPr>
                  <a:t>vyhodnoceno</a:t>
                </a:r>
                <a:r>
                  <a:rPr lang="en-GB" sz="1300" b="0" dirty="0">
                    <a:latin typeface="Trebuchet MS" pitchFamily="34" charset="0"/>
                  </a:rPr>
                  <a:t> </a:t>
                </a:r>
                <a:r>
                  <a:rPr lang="en-GB" sz="1300" b="0" dirty="0" err="1">
                    <a:latin typeface="Trebuchet MS" pitchFamily="34" charset="0"/>
                  </a:rPr>
                  <a:t>metodou</a:t>
                </a:r>
                <a:r>
                  <a:rPr lang="en-GB" sz="1300" b="0" dirty="0">
                    <a:latin typeface="Trebuchet MS" pitchFamily="34" charset="0"/>
                  </a:rPr>
                  <a:t> </a:t>
                </a:r>
                <a:r>
                  <a:rPr lang="en-GB" sz="1300" b="0" dirty="0" err="1">
                    <a:latin typeface="Trebuchet MS" pitchFamily="34" charset="0"/>
                  </a:rPr>
                  <a:t>DFA</a:t>
                </a:r>
                <a:r>
                  <a:rPr lang="cs-CZ" sz="1300" b="0" dirty="0">
                    <a:latin typeface="Trebuchet MS" pitchFamily="34" charset="0"/>
                  </a:rPr>
                  <a:t>,</a:t>
                </a:r>
                <a:r>
                  <a:rPr lang="en-GB" sz="1300" b="0" dirty="0">
                    <a:latin typeface="Trebuchet MS" pitchFamily="34" charset="0"/>
                  </a:rPr>
                  <a:t> </a:t>
                </a:r>
                <a:r>
                  <a:rPr lang="en-GB" sz="1300" b="0" dirty="0" err="1">
                    <a:latin typeface="Trebuchet MS" pitchFamily="34" charset="0"/>
                  </a:rPr>
                  <a:t>ekvivalentn</a:t>
                </a:r>
                <a:r>
                  <a:rPr lang="cs-CZ" sz="1300" b="0" dirty="0">
                    <a:latin typeface="Trebuchet MS" pitchFamily="34" charset="0"/>
                  </a:rPr>
                  <a:t>í s 1/f analýzou)</a:t>
                </a:r>
              </a:p>
            </p:txBody>
          </p:sp>
        </p:grpSp>
        <p:sp>
          <p:nvSpPr>
            <p:cNvPr id="71" name="TextovéPole 70"/>
            <p:cNvSpPr txBox="1"/>
            <p:nvPr/>
          </p:nvSpPr>
          <p:spPr>
            <a:xfrm>
              <a:off x="1555425" y="478079"/>
              <a:ext cx="5419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u="sng" dirty="0">
                  <a:solidFill>
                    <a:srgbClr val="C00000"/>
                  </a:solidFill>
                  <a:latin typeface="Trebuchet MS" pitchFamily="34" charset="0"/>
                </a:rPr>
                <a:t>Srdeční tep</a:t>
              </a:r>
              <a:r>
                <a:rPr lang="cs-CZ" sz="2400" dirty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cs-CZ" dirty="0">
                  <a:solidFill>
                    <a:srgbClr val="C00000"/>
                  </a:solidFill>
                  <a:latin typeface="Trebuchet MS" pitchFamily="34" charset="0"/>
                </a:rPr>
                <a:t>(RR interval)</a:t>
              </a:r>
            </a:p>
          </p:txBody>
        </p:sp>
      </p:grpSp>
      <p:grpSp>
        <p:nvGrpSpPr>
          <p:cNvPr id="77" name="Skupina 76"/>
          <p:cNvGrpSpPr/>
          <p:nvPr/>
        </p:nvGrpSpPr>
        <p:grpSpPr>
          <a:xfrm>
            <a:off x="78377" y="1439506"/>
            <a:ext cx="8987246" cy="5294935"/>
            <a:chOff x="78377" y="681823"/>
            <a:chExt cx="8987246" cy="5294935"/>
          </a:xfrm>
        </p:grpSpPr>
        <p:sp>
          <p:nvSpPr>
            <p:cNvPr id="78" name="Obdélník 77"/>
            <p:cNvSpPr/>
            <p:nvPr/>
          </p:nvSpPr>
          <p:spPr>
            <a:xfrm>
              <a:off x="78377" y="681823"/>
              <a:ext cx="8987246" cy="52949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9" name="TextovéPole 78"/>
            <p:cNvSpPr txBox="1"/>
            <p:nvPr/>
          </p:nvSpPr>
          <p:spPr>
            <a:xfrm>
              <a:off x="761364" y="681823"/>
              <a:ext cx="23467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u="sng" dirty="0">
                  <a:solidFill>
                    <a:srgbClr val="FFC000"/>
                  </a:solidFill>
                  <a:latin typeface="Trebuchet MS" pitchFamily="34" charset="0"/>
                </a:rPr>
                <a:t>Hudba</a:t>
              </a:r>
            </a:p>
          </p:txBody>
        </p:sp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44" y="1174858"/>
              <a:ext cx="3242382" cy="4417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579" y="1179610"/>
              <a:ext cx="2716879" cy="441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TextovéPole 81"/>
            <p:cNvSpPr txBox="1"/>
            <p:nvPr/>
          </p:nvSpPr>
          <p:spPr>
            <a:xfrm>
              <a:off x="1311018" y="5593296"/>
              <a:ext cx="1081791" cy="380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hlasitost</a:t>
              </a:r>
            </a:p>
          </p:txBody>
        </p:sp>
        <p:sp>
          <p:nvSpPr>
            <p:cNvPr id="83" name="TextovéPole 82"/>
            <p:cNvSpPr txBox="1"/>
            <p:nvPr/>
          </p:nvSpPr>
          <p:spPr>
            <a:xfrm>
              <a:off x="5693186" y="5607426"/>
              <a:ext cx="129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výška tónu</a:t>
              </a:r>
            </a:p>
          </p:txBody>
        </p:sp>
        <p:sp>
          <p:nvSpPr>
            <p:cNvPr id="84" name="TextovéPole 83"/>
            <p:cNvSpPr txBox="1"/>
            <p:nvPr/>
          </p:nvSpPr>
          <p:spPr>
            <a:xfrm>
              <a:off x="1746553" y="1411631"/>
              <a:ext cx="16410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ragtime </a:t>
              </a:r>
            </a:p>
            <a:p>
              <a:r>
                <a:rPr lang="cs-CZ" sz="1500" b="0" dirty="0">
                  <a:latin typeface="Trebuchet MS" pitchFamily="34" charset="0"/>
                </a:rPr>
                <a:t>(</a:t>
              </a:r>
              <a:r>
                <a:rPr lang="cs-CZ" sz="1500" b="0" dirty="0" err="1">
                  <a:latin typeface="Trebuchet MS" pitchFamily="34" charset="0"/>
                </a:rPr>
                <a:t>Scott</a:t>
              </a:r>
              <a:r>
                <a:rPr lang="cs-CZ" sz="1500" b="0" dirty="0">
                  <a:latin typeface="Trebuchet MS" pitchFamily="34" charset="0"/>
                </a:rPr>
                <a:t> </a:t>
              </a:r>
              <a:r>
                <a:rPr lang="cs-CZ" sz="1500" b="0" dirty="0" err="1">
                  <a:latin typeface="Trebuchet MS" pitchFamily="34" charset="0"/>
                </a:rPr>
                <a:t>Joplin</a:t>
              </a:r>
              <a:r>
                <a:rPr lang="cs-CZ" sz="1500" b="0" dirty="0">
                  <a:latin typeface="Trebuchet MS" pitchFamily="34" charset="0"/>
                </a:rPr>
                <a:t>)</a:t>
              </a:r>
            </a:p>
          </p:txBody>
        </p:sp>
        <p:sp>
          <p:nvSpPr>
            <p:cNvPr id="85" name="TextovéPole 84"/>
            <p:cNvSpPr txBox="1"/>
            <p:nvPr/>
          </p:nvSpPr>
          <p:spPr>
            <a:xfrm>
              <a:off x="1297044" y="2288149"/>
              <a:ext cx="9008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klasika</a:t>
              </a:r>
            </a:p>
          </p:txBody>
        </p:sp>
        <p:sp>
          <p:nvSpPr>
            <p:cNvPr id="86" name="TextovéPole 85"/>
            <p:cNvSpPr txBox="1"/>
            <p:nvPr/>
          </p:nvSpPr>
          <p:spPr>
            <a:xfrm>
              <a:off x="1611226" y="3265640"/>
              <a:ext cx="5954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rock</a:t>
              </a:r>
            </a:p>
          </p:txBody>
        </p:sp>
        <p:sp>
          <p:nvSpPr>
            <p:cNvPr id="87" name="TextovéPole 86"/>
            <p:cNvSpPr txBox="1"/>
            <p:nvPr/>
          </p:nvSpPr>
          <p:spPr>
            <a:xfrm>
              <a:off x="1477844" y="3957612"/>
              <a:ext cx="7481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zprávy</a:t>
              </a:r>
            </a:p>
          </p:txBody>
        </p:sp>
        <p:sp>
          <p:nvSpPr>
            <p:cNvPr id="88" name="TextovéPole 87"/>
            <p:cNvSpPr txBox="1"/>
            <p:nvPr/>
          </p:nvSpPr>
          <p:spPr>
            <a:xfrm>
              <a:off x="4813633" y="3892913"/>
              <a:ext cx="7481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zprávy</a:t>
              </a:r>
            </a:p>
          </p:txBody>
        </p:sp>
        <p:sp>
          <p:nvSpPr>
            <p:cNvPr id="89" name="TextovéPole 88"/>
            <p:cNvSpPr txBox="1"/>
            <p:nvPr/>
          </p:nvSpPr>
          <p:spPr>
            <a:xfrm>
              <a:off x="4916129" y="3395415"/>
              <a:ext cx="5954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rock</a:t>
              </a:r>
            </a:p>
          </p:txBody>
        </p:sp>
        <p:sp>
          <p:nvSpPr>
            <p:cNvPr id="90" name="TextovéPole 89"/>
            <p:cNvSpPr txBox="1"/>
            <p:nvPr/>
          </p:nvSpPr>
          <p:spPr>
            <a:xfrm>
              <a:off x="3991804" y="1306274"/>
              <a:ext cx="9008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klasika</a:t>
              </a:r>
            </a:p>
          </p:txBody>
        </p:sp>
        <p:sp>
          <p:nvSpPr>
            <p:cNvPr id="91" name="TextovéPole 90"/>
            <p:cNvSpPr txBox="1"/>
            <p:nvPr/>
          </p:nvSpPr>
          <p:spPr>
            <a:xfrm>
              <a:off x="4792308" y="2657888"/>
              <a:ext cx="9008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jazz</a:t>
              </a:r>
            </a:p>
          </p:txBody>
        </p:sp>
        <p:pic>
          <p:nvPicPr>
            <p:cNvPr id="92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458" y="1352645"/>
              <a:ext cx="2875266" cy="382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TextovéPole 92"/>
            <p:cNvSpPr txBox="1"/>
            <p:nvPr/>
          </p:nvSpPr>
          <p:spPr>
            <a:xfrm>
              <a:off x="1952155" y="727989"/>
              <a:ext cx="4421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0" dirty="0">
                  <a:latin typeface="Trebuchet MS" pitchFamily="34" charset="0"/>
                </a:rPr>
                <a:t>- 1/</a:t>
              </a:r>
              <a:r>
                <a:rPr lang="cs-CZ" b="0" i="1" dirty="0">
                  <a:latin typeface="Trebuchet MS" pitchFamily="34" charset="0"/>
                </a:rPr>
                <a:t>f</a:t>
              </a:r>
              <a:r>
                <a:rPr lang="cs-CZ" b="0" dirty="0">
                  <a:latin typeface="Trebuchet MS" pitchFamily="34" charset="0"/>
                </a:rPr>
                <a:t> detekováno napříč hudebními žánry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15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3" name="Oval 49"/>
          <p:cNvSpPr>
            <a:spLocks noChangeArrowheads="1"/>
          </p:cNvSpPr>
          <p:nvPr/>
        </p:nvSpPr>
        <p:spPr bwMode="auto">
          <a:xfrm>
            <a:off x="5679680" y="1964539"/>
            <a:ext cx="2402723" cy="759064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482242" y="332656"/>
            <a:ext cx="3592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000" b="0" u="sng" dirty="0" err="1">
                <a:solidFill>
                  <a:srgbClr val="0000B4"/>
                </a:solidFill>
                <a:latin typeface="Trebuchet MS" pitchFamily="34" charset="0"/>
              </a:rPr>
              <a:t>Peresova</a:t>
            </a:r>
            <a:r>
              <a:rPr lang="cs-CZ" altLang="cs-CZ" sz="3000" b="0" u="sng" dirty="0">
                <a:solidFill>
                  <a:srgbClr val="0000B4"/>
                </a:solidFill>
                <a:latin typeface="Trebuchet MS" pitchFamily="34" charset="0"/>
              </a:rPr>
              <a:t> mřížka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530155" y="449336"/>
            <a:ext cx="1986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>
                <a:latin typeface="Trebuchet MS" pitchFamily="34" charset="0"/>
              </a:rPr>
              <a:t>Kvantový systém</a:t>
            </a:r>
            <a:r>
              <a:rPr lang="en-US" altLang="cs-CZ" sz="1800" b="0" dirty="0">
                <a:latin typeface="Trebuchet MS" pitchFamily="34" charset="0"/>
              </a:rPr>
              <a:t>:</a:t>
            </a:r>
            <a:endParaRPr lang="cs-CZ" altLang="cs-CZ" sz="1800" b="0" dirty="0">
              <a:latin typeface="Trebuchet MS" pitchFamily="34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714381" y="6514700"/>
            <a:ext cx="822900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cs-CZ" sz="1300" b="0" dirty="0">
                <a:latin typeface="Book Antiqua" panose="02040602050305030304" pitchFamily="18" charset="0"/>
              </a:rPr>
              <a:t>A. Peres</a:t>
            </a:r>
            <a:r>
              <a:rPr lang="cs-CZ" altLang="cs-CZ" sz="1300" b="0" dirty="0">
                <a:latin typeface="Book Antiqua" panose="02040602050305030304" pitchFamily="18" charset="0"/>
              </a:rPr>
              <a:t>, </a:t>
            </a:r>
            <a:r>
              <a:rPr lang="en-GB" altLang="cs-CZ" sz="1300" i="1" dirty="0">
                <a:latin typeface="Book Antiqua" panose="02040602050305030304" pitchFamily="18" charset="0"/>
              </a:rPr>
              <a:t>New conserved quantities and test for regular spectra</a:t>
            </a:r>
            <a:r>
              <a:rPr lang="cs-CZ" altLang="cs-CZ" sz="1300" dirty="0">
                <a:latin typeface="Book Antiqua" panose="02040602050305030304" pitchFamily="18" charset="0"/>
              </a:rPr>
              <a:t>, </a:t>
            </a:r>
            <a:r>
              <a:rPr lang="en-US" altLang="cs-CZ" sz="1300" b="0" dirty="0">
                <a:latin typeface="Book Antiqua" panose="02040602050305030304" pitchFamily="18" charset="0"/>
              </a:rPr>
              <a:t>Phys. Rev. Lett.</a:t>
            </a:r>
            <a:r>
              <a:rPr lang="cs-CZ" altLang="cs-CZ" sz="1300" b="0" dirty="0">
                <a:latin typeface="Book Antiqua" panose="02040602050305030304" pitchFamily="18" charset="0"/>
              </a:rPr>
              <a:t> </a:t>
            </a:r>
            <a:r>
              <a:rPr lang="en-US" altLang="cs-CZ" sz="1300" dirty="0">
                <a:latin typeface="Book Antiqua" panose="02040602050305030304" pitchFamily="18" charset="0"/>
              </a:rPr>
              <a:t>53</a:t>
            </a:r>
            <a:r>
              <a:rPr lang="en-US" altLang="cs-CZ" sz="1300" b="0" dirty="0">
                <a:latin typeface="Book Antiqua" panose="02040602050305030304" pitchFamily="18" charset="0"/>
              </a:rPr>
              <a:t>, 1711</a:t>
            </a:r>
            <a:r>
              <a:rPr lang="cs-CZ" altLang="cs-CZ" sz="1300" b="0" dirty="0">
                <a:latin typeface="Book Antiqua" panose="02040602050305030304" pitchFamily="18" charset="0"/>
              </a:rPr>
              <a:t> (</a:t>
            </a:r>
            <a:r>
              <a:rPr lang="en-US" altLang="cs-CZ" sz="1300" b="0" dirty="0">
                <a:latin typeface="Book Antiqua" panose="02040602050305030304" pitchFamily="18" charset="0"/>
              </a:rPr>
              <a:t>1984</a:t>
            </a:r>
            <a:r>
              <a:rPr lang="cs-CZ" altLang="cs-CZ" sz="1300" b="0" dirty="0">
                <a:latin typeface="Book Antiqua" panose="0204060205030503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2" name="Text Box 13"/>
              <p:cNvSpPr txBox="1">
                <a:spLocks noChangeArrowheads="1"/>
              </p:cNvSpPr>
              <p:nvPr/>
            </p:nvSpPr>
            <p:spPr bwMode="auto">
              <a:xfrm>
                <a:off x="580571" y="896236"/>
                <a:ext cx="3399245" cy="74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cs-CZ" altLang="cs-CZ" sz="1400" b="0" dirty="0">
                    <a:latin typeface="Trebuchet MS" pitchFamily="34" charset="0"/>
                  </a:rPr>
                  <a:t>Triviální integrály pohybu lze zkonstruovat časovým </a:t>
                </a:r>
                <a:r>
                  <a:rPr lang="cs-CZ" altLang="cs-CZ" sz="1400" b="0" dirty="0" err="1">
                    <a:latin typeface="Trebuchet MS" pitchFamily="34" charset="0"/>
                  </a:rPr>
                  <a:t>vystředováním</a:t>
                </a:r>
                <a:r>
                  <a:rPr lang="cs-CZ" altLang="cs-CZ" sz="1400" b="0" dirty="0">
                    <a:latin typeface="Trebuchet MS" pitchFamily="34" charset="0"/>
                  </a:rPr>
                  <a:t> libovolné veličiny (operátoru)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cs-CZ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cs-CZ" sz="1400" b="0" i="1" smtClean="0"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en-US" altLang="cs-CZ" sz="1400" b="0" i="0" dirty="0" smtClean="0">
                        <a:latin typeface="Cambria Math"/>
                      </a:rPr>
                      <m:t>:</m:t>
                    </m:r>
                  </m:oMath>
                </a14:m>
                <a:endParaRPr lang="en-US" altLang="cs-CZ" sz="14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9462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571" y="896236"/>
                <a:ext cx="3399245" cy="744499"/>
              </a:xfrm>
              <a:prstGeom prst="rect">
                <a:avLst/>
              </a:prstGeom>
              <a:blipFill rotWithShape="1">
                <a:blip r:embed="rId3"/>
                <a:stretch>
                  <a:fillRect l="-358" t="-1639" b="-65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7" name="Text Box 23"/>
          <p:cNvSpPr txBox="1">
            <a:spLocks noChangeArrowheads="1"/>
          </p:cNvSpPr>
          <p:nvPr/>
        </p:nvSpPr>
        <p:spPr bwMode="auto">
          <a:xfrm>
            <a:off x="5056366" y="3055671"/>
            <a:ext cx="204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0" u="sng" dirty="0" err="1">
                <a:solidFill>
                  <a:srgbClr val="CC3300"/>
                </a:solidFill>
                <a:latin typeface="Trebuchet MS" pitchFamily="34" charset="0"/>
              </a:rPr>
              <a:t>neintegrabilní</a:t>
            </a:r>
            <a:endParaRPr lang="cs-CZ" altLang="cs-CZ" sz="2000" b="0" u="sng" dirty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19468" name="Picture 24" descr="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6" y="3508264"/>
            <a:ext cx="30956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 Box 25"/>
          <p:cNvSpPr txBox="1">
            <a:spLocks noChangeArrowheads="1"/>
          </p:cNvSpPr>
          <p:nvPr/>
        </p:nvSpPr>
        <p:spPr bwMode="auto">
          <a:xfrm>
            <a:off x="7595416" y="5886955"/>
            <a:ext cx="34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E</a:t>
            </a:r>
            <a:endParaRPr lang="cs-CZ" altLang="cs-CZ" sz="1600" b="0" baseline="-25000">
              <a:latin typeface="Arial" charset="0"/>
            </a:endParaRPr>
          </a:p>
        </p:txBody>
      </p:sp>
      <p:grpSp>
        <p:nvGrpSpPr>
          <p:cNvPr id="19471" name="Group 44"/>
          <p:cNvGrpSpPr>
            <a:grpSpLocks/>
          </p:cNvGrpSpPr>
          <p:nvPr/>
        </p:nvGrpSpPr>
        <p:grpSpPr bwMode="auto">
          <a:xfrm>
            <a:off x="7411266" y="4145467"/>
            <a:ext cx="1298575" cy="1560513"/>
            <a:chOff x="4674" y="2540"/>
            <a:chExt cx="818" cy="983"/>
          </a:xfrm>
        </p:grpSpPr>
        <p:sp>
          <p:nvSpPr>
            <p:cNvPr id="19493" name="Text Box 37"/>
            <p:cNvSpPr txBox="1">
              <a:spLocks noChangeArrowheads="1"/>
            </p:cNvSpPr>
            <p:nvPr/>
          </p:nvSpPr>
          <p:spPr bwMode="auto">
            <a:xfrm>
              <a:off x="4846" y="3321"/>
              <a:ext cx="64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500" b="0" dirty="0">
                  <a:latin typeface="Arial" charset="0"/>
                </a:rPr>
                <a:t>stabilita</a:t>
              </a:r>
            </a:p>
          </p:txBody>
        </p:sp>
        <p:sp>
          <p:nvSpPr>
            <p:cNvPr id="19494" name="Oval 38"/>
            <p:cNvSpPr>
              <a:spLocks noChangeArrowheads="1"/>
            </p:cNvSpPr>
            <p:nvPr/>
          </p:nvSpPr>
          <p:spPr bwMode="auto">
            <a:xfrm rot="2332365">
              <a:off x="4674" y="2540"/>
              <a:ext cx="155" cy="43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95" name="Line 39"/>
            <p:cNvSpPr>
              <a:spLocks noChangeShapeType="1"/>
            </p:cNvSpPr>
            <p:nvPr/>
          </p:nvSpPr>
          <p:spPr bwMode="auto">
            <a:xfrm>
              <a:off x="4810" y="2805"/>
              <a:ext cx="225" cy="5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9472" name="Picture 8" descr="Graph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3" y="3551698"/>
            <a:ext cx="30765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3" name="Text Box 9"/>
          <p:cNvSpPr txBox="1">
            <a:spLocks noChangeArrowheads="1"/>
          </p:cNvSpPr>
          <p:nvPr/>
        </p:nvSpPr>
        <p:spPr bwMode="auto">
          <a:xfrm>
            <a:off x="3391790" y="5902785"/>
            <a:ext cx="34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E</a:t>
            </a:r>
            <a:endParaRPr lang="cs-CZ" altLang="cs-CZ" sz="1600" b="0" baseline="-25000">
              <a:latin typeface="Arial" charset="0"/>
            </a:endParaRPr>
          </a:p>
        </p:txBody>
      </p:sp>
      <p:sp>
        <p:nvSpPr>
          <p:cNvPr id="19474" name="Text Box 10"/>
          <p:cNvSpPr txBox="1">
            <a:spLocks noChangeArrowheads="1"/>
          </p:cNvSpPr>
          <p:nvPr/>
        </p:nvSpPr>
        <p:spPr bwMode="auto">
          <a:xfrm>
            <a:off x="789878" y="3075448"/>
            <a:ext cx="160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u="sng" dirty="0" err="1">
                <a:solidFill>
                  <a:srgbClr val="0000B4"/>
                </a:solidFill>
                <a:latin typeface="Trebuchet MS" pitchFamily="34" charset="0"/>
              </a:rPr>
              <a:t>i</a:t>
            </a:r>
            <a:r>
              <a:rPr lang="cs-CZ" altLang="cs-CZ" sz="2000" b="0" u="sng" dirty="0" err="1">
                <a:solidFill>
                  <a:srgbClr val="0000B4"/>
                </a:solidFill>
                <a:latin typeface="Trebuchet MS" pitchFamily="34" charset="0"/>
              </a:rPr>
              <a:t>ntegrabilní</a:t>
            </a:r>
            <a:endParaRPr lang="cs-CZ" altLang="cs-CZ" sz="20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75" name="Text Box 11"/>
              <p:cNvSpPr txBox="1">
                <a:spLocks noChangeArrowheads="1"/>
              </p:cNvSpPr>
              <p:nvPr/>
            </p:nvSpPr>
            <p:spPr bwMode="auto">
              <a:xfrm>
                <a:off x="526538" y="4129548"/>
                <a:ext cx="59531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cs-CZ" sz="1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cs-CZ" sz="1600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cs-CZ" altLang="cs-CZ" sz="1600" b="0" baseline="-250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19475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538" y="4129548"/>
                <a:ext cx="595312" cy="336550"/>
              </a:xfrm>
              <a:prstGeom prst="rect">
                <a:avLst/>
              </a:prstGeom>
              <a:blipFill>
                <a:blip r:embed="rId6"/>
                <a:stretch>
                  <a:fillRect r="-112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76" name="Group 28"/>
          <p:cNvGrpSpPr>
            <a:grpSpLocks/>
          </p:cNvGrpSpPr>
          <p:nvPr/>
        </p:nvGrpSpPr>
        <p:grpSpPr bwMode="auto">
          <a:xfrm>
            <a:off x="6627044" y="4820155"/>
            <a:ext cx="1035051" cy="1654175"/>
            <a:chOff x="4180" y="3000"/>
            <a:chExt cx="652" cy="1042"/>
          </a:xfrm>
        </p:grpSpPr>
        <p:sp>
          <p:nvSpPr>
            <p:cNvPr id="19490" name="Oval 29"/>
            <p:cNvSpPr>
              <a:spLocks noChangeArrowheads="1"/>
            </p:cNvSpPr>
            <p:nvPr/>
          </p:nvSpPr>
          <p:spPr bwMode="auto">
            <a:xfrm>
              <a:off x="4180" y="3000"/>
              <a:ext cx="484" cy="449"/>
            </a:xfrm>
            <a:prstGeom prst="ellipse">
              <a:avLst/>
            </a:prstGeom>
            <a:noFill/>
            <a:ln w="19050">
              <a:solidFill>
                <a:srgbClr val="CC33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91" name="Text Box 30"/>
            <p:cNvSpPr txBox="1">
              <a:spLocks noChangeArrowheads="1"/>
            </p:cNvSpPr>
            <p:nvPr/>
          </p:nvSpPr>
          <p:spPr bwMode="auto">
            <a:xfrm>
              <a:off x="4412" y="3838"/>
              <a:ext cx="42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500" b="0" dirty="0">
                  <a:solidFill>
                    <a:srgbClr val="CC3300"/>
                  </a:solidFill>
                  <a:latin typeface="Trebuchet MS" pitchFamily="34" charset="0"/>
                </a:rPr>
                <a:t>chaos</a:t>
              </a:r>
            </a:p>
          </p:txBody>
        </p:sp>
        <p:sp>
          <p:nvSpPr>
            <p:cNvPr id="19492" name="Line 31"/>
            <p:cNvSpPr>
              <a:spLocks noChangeShapeType="1"/>
            </p:cNvSpPr>
            <p:nvPr/>
          </p:nvSpPr>
          <p:spPr bwMode="auto">
            <a:xfrm>
              <a:off x="4496" y="3437"/>
              <a:ext cx="140" cy="402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9477" name="Group 32"/>
          <p:cNvGrpSpPr>
            <a:grpSpLocks/>
          </p:cNvGrpSpPr>
          <p:nvPr/>
        </p:nvGrpSpPr>
        <p:grpSpPr bwMode="auto">
          <a:xfrm>
            <a:off x="4961754" y="5039230"/>
            <a:ext cx="1643062" cy="1420812"/>
            <a:chOff x="3131" y="3138"/>
            <a:chExt cx="1035" cy="895"/>
          </a:xfrm>
        </p:grpSpPr>
        <p:sp>
          <p:nvSpPr>
            <p:cNvPr id="19487" name="Text Box 33"/>
            <p:cNvSpPr txBox="1">
              <a:spLocks noChangeArrowheads="1"/>
            </p:cNvSpPr>
            <p:nvPr/>
          </p:nvSpPr>
          <p:spPr bwMode="auto">
            <a:xfrm>
              <a:off x="3131" y="3829"/>
              <a:ext cx="56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500" b="0" dirty="0">
                  <a:latin typeface="Trebuchet MS" pitchFamily="34" charset="0"/>
                </a:rPr>
                <a:t>stabilita</a:t>
              </a:r>
            </a:p>
          </p:txBody>
        </p:sp>
        <p:sp>
          <p:nvSpPr>
            <p:cNvPr id="19488" name="Oval 34"/>
            <p:cNvSpPr>
              <a:spLocks noChangeArrowheads="1"/>
            </p:cNvSpPr>
            <p:nvPr/>
          </p:nvSpPr>
          <p:spPr bwMode="auto">
            <a:xfrm>
              <a:off x="3502" y="3138"/>
              <a:ext cx="664" cy="48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89" name="Line 35"/>
            <p:cNvSpPr>
              <a:spLocks noChangeShapeType="1"/>
            </p:cNvSpPr>
            <p:nvPr/>
          </p:nvSpPr>
          <p:spPr bwMode="auto">
            <a:xfrm flipH="1">
              <a:off x="3393" y="3563"/>
              <a:ext cx="202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480" name="Text Box 46"/>
              <p:cNvSpPr txBox="1">
                <a:spLocks noChangeArrowheads="1"/>
              </p:cNvSpPr>
              <p:nvPr/>
            </p:nvSpPr>
            <p:spPr bwMode="auto">
              <a:xfrm>
                <a:off x="1493464" y="2149698"/>
                <a:ext cx="6392862" cy="391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dirty="0">
                    <a:latin typeface="Trebuchet MS" pitchFamily="34" charset="0"/>
                  </a:rPr>
                  <a:t>Mřížka</a:t>
                </a:r>
                <a:r>
                  <a:rPr lang="en-US" altLang="cs-CZ" sz="1800" b="0" dirty="0">
                    <a:latin typeface="Trebuchet MS" pitchFamily="34" charset="0"/>
                  </a:rPr>
                  <a:t>: </a:t>
                </a:r>
                <a:r>
                  <a:rPr lang="cs-CZ" altLang="cs-CZ" sz="1800" b="0" dirty="0">
                    <a:latin typeface="Trebuchet MS" pitchFamily="34" charset="0"/>
                  </a:rPr>
                  <a:t>energie</a:t>
                </a:r>
                <a:r>
                  <a:rPr lang="en-US" altLang="cs-CZ" sz="18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cs-CZ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cs-CZ" sz="18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cs-CZ" sz="18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cs-CZ" sz="1800" b="0" dirty="0">
                    <a:latin typeface="Arial" charset="0"/>
                  </a:rPr>
                  <a:t> </a:t>
                </a:r>
                <a:r>
                  <a:rPr lang="cs-CZ" altLang="cs-CZ" sz="1800" b="0" dirty="0">
                    <a:latin typeface="Trebuchet MS" pitchFamily="34" charset="0"/>
                  </a:rPr>
                  <a:t>vs</a:t>
                </a:r>
                <a:r>
                  <a:rPr lang="cs-CZ" altLang="cs-CZ" sz="1800" dirty="0">
                    <a:latin typeface="Trebuchet MS" pitchFamily="34" charset="0"/>
                  </a:rPr>
                  <a:t>. střední hodnota</a:t>
                </a:r>
                <a:r>
                  <a:rPr lang="en-US" altLang="cs-CZ" sz="1800" b="0" dirty="0">
                    <a:latin typeface="Trebuchet MS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480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3464" y="2149698"/>
                <a:ext cx="6392862" cy="391646"/>
              </a:xfrm>
              <a:prstGeom prst="rect">
                <a:avLst/>
              </a:prstGeom>
              <a:blipFill>
                <a:blip r:embed="rId7"/>
                <a:stretch>
                  <a:fillRect l="-858" t="-10938" b="-1718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82" name="Oval 48"/>
          <p:cNvSpPr>
            <a:spLocks noChangeArrowheads="1"/>
          </p:cNvSpPr>
          <p:nvPr/>
        </p:nvSpPr>
        <p:spPr bwMode="auto">
          <a:xfrm>
            <a:off x="3189288" y="2111598"/>
            <a:ext cx="301625" cy="46672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84" name="Rectangle 50"/>
              <p:cNvSpPr>
                <a:spLocks noChangeArrowheads="1"/>
              </p:cNvSpPr>
              <p:nvPr/>
            </p:nvSpPr>
            <p:spPr bwMode="auto">
              <a:xfrm>
                <a:off x="2315109" y="2992081"/>
                <a:ext cx="243205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600" b="0" dirty="0">
                    <a:latin typeface="Trebuchet MS" pitchFamily="34" charset="0"/>
                  </a:rPr>
                  <a:t>mřížka </a:t>
                </a:r>
                <a:r>
                  <a:rPr lang="cs-CZ" altLang="cs-CZ" sz="1600" dirty="0">
                    <a:latin typeface="Trebuchet MS" pitchFamily="34" charset="0"/>
                  </a:rPr>
                  <a:t>vždy uspořádaná (pro jakýkoliv</a:t>
                </a:r>
                <a:r>
                  <a:rPr lang="en-US" altLang="cs-CZ" sz="16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600" b="0" i="1" dirty="0" smtClean="0">
                        <a:latin typeface="Cambria Math"/>
                      </a:rPr>
                      <m:t>𝑃</m:t>
                    </m:r>
                  </m:oMath>
                </a14:m>
                <a:r>
                  <a:rPr lang="cs-CZ" altLang="cs-CZ" sz="1600" b="0" dirty="0">
                    <a:latin typeface="Trebuchet MS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484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5109" y="2992081"/>
                <a:ext cx="2432050" cy="584775"/>
              </a:xfrm>
              <a:prstGeom prst="rect">
                <a:avLst/>
              </a:prstGeom>
              <a:blipFill rotWithShape="1">
                <a:blip r:embed="rId10"/>
                <a:stretch>
                  <a:fillRect l="-1504" t="-4167" r="-1003" b="-114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85" name="Rectangle 51"/>
          <p:cNvSpPr>
            <a:spLocks noChangeArrowheads="1"/>
          </p:cNvSpPr>
          <p:nvPr/>
        </p:nvSpPr>
        <p:spPr bwMode="auto">
          <a:xfrm>
            <a:off x="6837066" y="2965094"/>
            <a:ext cx="2237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latin typeface="Trebuchet MS" pitchFamily="34" charset="0"/>
              </a:rPr>
              <a:t>částečně uspořádaná</a:t>
            </a:r>
            <a:r>
              <a:rPr lang="en-US" altLang="cs-CZ" sz="1600" b="0" dirty="0">
                <a:latin typeface="Trebuchet MS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Trebuchet MS" pitchFamily="34" charset="0"/>
              </a:rPr>
              <a:t>č</a:t>
            </a:r>
            <a:r>
              <a:rPr lang="cs-CZ" altLang="cs-CZ" sz="1600" b="0" dirty="0">
                <a:latin typeface="Trebuchet MS" pitchFamily="34" charset="0"/>
              </a:rPr>
              <a:t>ástečně chaotická</a:t>
            </a:r>
          </a:p>
        </p:txBody>
      </p:sp>
      <p:cxnSp>
        <p:nvCxnSpPr>
          <p:cNvPr id="40" name="Přímá spojnice 39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F3FE96CE-0B15-4AFE-9A1A-701C5674C89F}"/>
                  </a:ext>
                </a:extLst>
              </p:cNvPr>
              <p:cNvSpPr txBox="1"/>
              <p:nvPr/>
            </p:nvSpPr>
            <p:spPr>
              <a:xfrm>
                <a:off x="6325420" y="415335"/>
                <a:ext cx="2139949" cy="445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F3FE96CE-0B15-4AFE-9A1A-701C5674C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420" y="415335"/>
                <a:ext cx="2139949" cy="445443"/>
              </a:xfrm>
              <a:prstGeom prst="rect">
                <a:avLst/>
              </a:prstGeom>
              <a:blipFill>
                <a:blip r:embed="rId11"/>
                <a:stretch>
                  <a:fillRect t="-154795" r="-23077" b="-226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1F6E8FD5-2F50-4477-BC90-5BDAD3BA73BF}"/>
                  </a:ext>
                </a:extLst>
              </p:cNvPr>
              <p:cNvSpPr txBox="1"/>
              <p:nvPr/>
            </p:nvSpPr>
            <p:spPr>
              <a:xfrm>
                <a:off x="4473162" y="940081"/>
                <a:ext cx="4113674" cy="715260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 w="317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lim>
                      </m:limLow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1F6E8FD5-2F50-4477-BC90-5BDAD3BA7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162" y="940081"/>
                <a:ext cx="4113674" cy="71526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07764661-3EDE-4825-89EC-6E21E150D2BD}"/>
                  </a:ext>
                </a:extLst>
              </p:cNvPr>
              <p:cNvSpPr txBox="1"/>
              <p:nvPr/>
            </p:nvSpPr>
            <p:spPr>
              <a:xfrm>
                <a:off x="5493566" y="2131863"/>
                <a:ext cx="2676261" cy="472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07764661-3EDE-4825-89EC-6E21E150D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566" y="2131863"/>
                <a:ext cx="2676261" cy="472565"/>
              </a:xfrm>
              <a:prstGeom prst="rect">
                <a:avLst/>
              </a:prstGeom>
              <a:blipFill>
                <a:blip r:embed="rId13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 Box 11">
                <a:extLst>
                  <a:ext uri="{FF2B5EF4-FFF2-40B4-BE49-F238E27FC236}">
                    <a16:creationId xmlns:a16="http://schemas.microsoft.com/office/drawing/2014/main" id="{A83DCE34-DD44-44E2-B785-2EA455A1D8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42704" y="3653048"/>
                <a:ext cx="59531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cs-CZ" sz="1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cs-CZ" sz="1600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cs-CZ" altLang="cs-CZ" sz="1600" b="0" baseline="-250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2" name="Text Box 11">
                <a:extLst>
                  <a:ext uri="{FF2B5EF4-FFF2-40B4-BE49-F238E27FC236}">
                    <a16:creationId xmlns:a16="http://schemas.microsoft.com/office/drawing/2014/main" id="{A83DCE34-DD44-44E2-B785-2EA455A1D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42704" y="3653048"/>
                <a:ext cx="595312" cy="336550"/>
              </a:xfrm>
              <a:prstGeom prst="rect">
                <a:avLst/>
              </a:prstGeom>
              <a:blipFill>
                <a:blip r:embed="rId14"/>
                <a:stretch>
                  <a:fillRect r="-1134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8015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092D363A-EC43-4561-BFBC-4026407B772E}"/>
              </a:ext>
            </a:extLst>
          </p:cNvPr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7507814-EE0A-48D4-A193-416294005FD4}"/>
              </a:ext>
            </a:extLst>
          </p:cNvPr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>
            <a:extLst>
              <a:ext uri="{FF2B5EF4-FFF2-40B4-BE49-F238E27FC236}">
                <a16:creationId xmlns:a16="http://schemas.microsoft.com/office/drawing/2014/main" id="{26FC7493-31D8-4FA7-B5CF-172182D1D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42" y="332656"/>
            <a:ext cx="3592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000" b="0" u="sng" dirty="0">
                <a:solidFill>
                  <a:srgbClr val="0000B4"/>
                </a:solidFill>
                <a:latin typeface="Trebuchet MS" pitchFamily="34" charset="0"/>
              </a:rPr>
              <a:t>Vlastní vektory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805AE0E6-CA86-492A-B461-A0D3E6C88C5B}"/>
                  </a:ext>
                </a:extLst>
              </p:cNvPr>
              <p:cNvSpPr txBox="1"/>
              <p:nvPr/>
            </p:nvSpPr>
            <p:spPr>
              <a:xfrm>
                <a:off x="416858" y="974912"/>
                <a:ext cx="3294528" cy="1048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805AE0E6-CA86-492A-B461-A0D3E6C88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58" y="974912"/>
                <a:ext cx="3294528" cy="10481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68BB7DDE-70AB-4753-9DAE-CD4646950AD9}"/>
                  </a:ext>
                </a:extLst>
              </p:cNvPr>
              <p:cNvSpPr txBox="1"/>
              <p:nvPr/>
            </p:nvSpPr>
            <p:spPr>
              <a:xfrm>
                <a:off x="3937338" y="852634"/>
                <a:ext cx="48831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Trebuchet MS" panose="020B0603020202020204" pitchFamily="34" charset="0"/>
                  <a:buChar char="−"/>
                </a:pPr>
                <a:r>
                  <a:rPr lang="en-US" dirty="0">
                    <a:latin typeface="Trebuchet MS" panose="020B0603020202020204" pitchFamily="34" charset="0"/>
                  </a:rPr>
                  <a:t>Pro </a:t>
                </a:r>
                <a:r>
                  <a:rPr lang="en-US" dirty="0" err="1">
                    <a:latin typeface="Trebuchet MS" panose="020B0603020202020204" pitchFamily="34" charset="0"/>
                  </a:rPr>
                  <a:t>soubor</a:t>
                </a:r>
                <a:r>
                  <a:rPr lang="en-US" dirty="0">
                    <a:latin typeface="Trebuchet MS" panose="020B0603020202020204" pitchFamily="34" charset="0"/>
                  </a:rPr>
                  <a:t> GOE </a:t>
                </a:r>
                <a:r>
                  <a:rPr lang="cs-CZ" dirty="0">
                    <a:latin typeface="Trebuchet MS" panose="020B0603020202020204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rebuchet MS" panose="020B0603020202020204" pitchFamily="34" charset="0"/>
                  </a:rPr>
                  <a:t> </a:t>
                </a:r>
                <a:r>
                  <a:rPr lang="cs-CZ" dirty="0">
                    <a:latin typeface="Trebuchet MS" panose="020B0603020202020204" pitchFamily="34" charset="0"/>
                  </a:rPr>
                  <a:t>jsou komponenty reálné a mají Gaussovské rozdělení:</a:t>
                </a:r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68BB7DDE-70AB-4753-9DAE-CD4646950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338" y="852634"/>
                <a:ext cx="4883134" cy="646331"/>
              </a:xfrm>
              <a:prstGeom prst="rect">
                <a:avLst/>
              </a:prstGeom>
              <a:blipFill>
                <a:blip r:embed="rId3"/>
                <a:stretch>
                  <a:fillRect l="-999" t="-6604" r="-624" b="-13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EB89C110-73C1-4BC7-8A02-9FAFBAB51FCA}"/>
                  </a:ext>
                </a:extLst>
              </p:cNvPr>
              <p:cNvSpPr txBox="1"/>
              <p:nvPr/>
            </p:nvSpPr>
            <p:spPr>
              <a:xfrm>
                <a:off x="5163671" y="1498965"/>
                <a:ext cx="2272552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EB89C110-73C1-4BC7-8A02-9FAFBAB51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671" y="1498965"/>
                <a:ext cx="2272552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Šipka: dolů 8">
            <a:extLst>
              <a:ext uri="{FF2B5EF4-FFF2-40B4-BE49-F238E27FC236}">
                <a16:creationId xmlns:a16="http://schemas.microsoft.com/office/drawing/2014/main" id="{7379DE9A-52C0-46A8-862F-D59CB54A3644}"/>
              </a:ext>
            </a:extLst>
          </p:cNvPr>
          <p:cNvSpPr/>
          <p:nvPr/>
        </p:nvSpPr>
        <p:spPr>
          <a:xfrm>
            <a:off x="1605073" y="2080214"/>
            <a:ext cx="396688" cy="729046"/>
          </a:xfrm>
          <a:prstGeom prst="downArrow">
            <a:avLst/>
          </a:prstGeom>
          <a:solidFill>
            <a:srgbClr val="0000B4"/>
          </a:solidFill>
          <a:ln>
            <a:solidFill>
              <a:srgbClr val="00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DD292471-71DE-49BF-B4A3-8B1615F07159}"/>
                  </a:ext>
                </a:extLst>
              </p:cNvPr>
              <p:cNvSpPr txBox="1"/>
              <p:nvPr/>
            </p:nvSpPr>
            <p:spPr>
              <a:xfrm>
                <a:off x="571496" y="2938587"/>
                <a:ext cx="2507875" cy="729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DD292471-71DE-49BF-B4A3-8B1615F07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6" y="2938587"/>
                <a:ext cx="2507875" cy="7290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63B24A65-0073-4B25-BB67-8D584C8C5DD8}"/>
                  </a:ext>
                </a:extLst>
              </p:cNvPr>
              <p:cNvSpPr txBox="1"/>
              <p:nvPr/>
            </p:nvSpPr>
            <p:spPr>
              <a:xfrm>
                <a:off x="2137556" y="2150877"/>
                <a:ext cx="1974070" cy="46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63B24A65-0073-4B25-BB67-8D584C8C5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556" y="2150877"/>
                <a:ext cx="1974070" cy="466090"/>
              </a:xfrm>
              <a:prstGeom prst="rect">
                <a:avLst/>
              </a:prstGeom>
              <a:blipFill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CF94C433-3651-4D89-A81E-E8D832D661EF}"/>
                  </a:ext>
                </a:extLst>
              </p:cNvPr>
              <p:cNvSpPr txBox="1"/>
              <p:nvPr/>
            </p:nvSpPr>
            <p:spPr>
              <a:xfrm>
                <a:off x="3070801" y="3017455"/>
                <a:ext cx="654687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Porter-</a:t>
                </a:r>
                <a:r>
                  <a:rPr lang="en-US" b="1" dirty="0" err="1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Thomasovo</a:t>
                </a:r>
                <a:r>
                  <a:rPr lang="en-US" b="1" dirty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b="1" dirty="0" err="1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rozd</a:t>
                </a:r>
                <a:r>
                  <a:rPr lang="cs-CZ" b="1" dirty="0" err="1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ělení</a:t>
                </a:r>
                <a:r>
                  <a:rPr lang="cs-CZ" b="1" dirty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cs-CZ" sz="1500" dirty="0">
                    <a:latin typeface="Trebuchet MS" panose="020B0603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500" dirty="0">
                    <a:latin typeface="Trebuchet MS" panose="020B0603020202020204" pitchFamily="34" charset="0"/>
                  </a:rPr>
                  <a:t> s </a:t>
                </a:r>
                <a:r>
                  <a:rPr lang="en-GB" sz="1500" dirty="0" err="1">
                    <a:latin typeface="Trebuchet MS" panose="020B0603020202020204" pitchFamily="34" charset="0"/>
                  </a:rPr>
                  <a:t>jedn</a:t>
                </a:r>
                <a:r>
                  <a:rPr lang="cs-CZ" sz="1500" dirty="0" err="1">
                    <a:latin typeface="Trebuchet MS" panose="020B0603020202020204" pitchFamily="34" charset="0"/>
                  </a:rPr>
                  <a:t>ím</a:t>
                </a:r>
                <a:r>
                  <a:rPr lang="cs-CZ" sz="1500" dirty="0">
                    <a:latin typeface="Trebuchet MS" panose="020B0603020202020204" pitchFamily="34" charset="0"/>
                  </a:rPr>
                  <a:t> stupněm volnosti)</a:t>
                </a:r>
              </a:p>
              <a:p>
                <a:r>
                  <a:rPr lang="cs-CZ" sz="1600" dirty="0">
                    <a:latin typeface="Trebuchet MS" panose="020B0603020202020204" pitchFamily="34" charset="0"/>
                  </a:rPr>
                  <a:t>- pro pravděpodobnosti přechodu mezi hladinami</a:t>
                </a:r>
                <a:endParaRPr lang="en-GB" sz="16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CF94C433-3651-4D89-A81E-E8D832D66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801" y="3017455"/>
                <a:ext cx="6546870" cy="615553"/>
              </a:xfrm>
              <a:prstGeom prst="rect">
                <a:avLst/>
              </a:prstGeom>
              <a:blipFill>
                <a:blip r:embed="rId7"/>
                <a:stretch>
                  <a:fillRect l="-838" t="-6931" b="-108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ovéPole 12">
            <a:extLst>
              <a:ext uri="{FF2B5EF4-FFF2-40B4-BE49-F238E27FC236}">
                <a16:creationId xmlns:a16="http://schemas.microsoft.com/office/drawing/2014/main" id="{377DE302-DB2D-4076-A7E3-E5E27FFCD09B}"/>
              </a:ext>
            </a:extLst>
          </p:cNvPr>
          <p:cNvSpPr txBox="1"/>
          <p:nvPr/>
        </p:nvSpPr>
        <p:spPr>
          <a:xfrm>
            <a:off x="510210" y="3874236"/>
            <a:ext cx="176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Lokalizace</a:t>
            </a:r>
            <a:endParaRPr lang="en-GB" sz="24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F033D25-A584-49AF-856D-3D9F53276EE5}"/>
              </a:ext>
            </a:extLst>
          </p:cNvPr>
          <p:cNvSpPr txBox="1"/>
          <p:nvPr/>
        </p:nvSpPr>
        <p:spPr>
          <a:xfrm>
            <a:off x="517706" y="4333309"/>
            <a:ext cx="367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rebuchet MS" panose="020B0603020202020204" pitchFamily="34" charset="0"/>
              </a:rPr>
              <a:t>P</a:t>
            </a:r>
            <a:r>
              <a:rPr lang="cs-CZ" dirty="0" err="1">
                <a:latin typeface="Trebuchet MS" panose="020B0603020202020204" pitchFamily="34" charset="0"/>
              </a:rPr>
              <a:t>articipation</a:t>
            </a:r>
            <a:r>
              <a:rPr lang="cs-CZ" dirty="0">
                <a:latin typeface="Trebuchet MS" panose="020B0603020202020204" pitchFamily="34" charset="0"/>
              </a:rPr>
              <a:t> ratio</a:t>
            </a:r>
            <a:endParaRPr lang="en-GB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066F0941-7087-416D-B0A8-08AC97338B49}"/>
                  </a:ext>
                </a:extLst>
              </p:cNvPr>
              <p:cNvSpPr txBox="1"/>
              <p:nvPr/>
            </p:nvSpPr>
            <p:spPr>
              <a:xfrm>
                <a:off x="2622884" y="4082374"/>
                <a:ext cx="2238935" cy="871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066F0941-7087-416D-B0A8-08AC97338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884" y="4082374"/>
                <a:ext cx="2238935" cy="87120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ovéPole 15">
            <a:extLst>
              <a:ext uri="{FF2B5EF4-FFF2-40B4-BE49-F238E27FC236}">
                <a16:creationId xmlns:a16="http://schemas.microsoft.com/office/drawing/2014/main" id="{CE028849-53FC-4489-B584-FCCF880F3810}"/>
              </a:ext>
            </a:extLst>
          </p:cNvPr>
          <p:cNvSpPr txBox="1"/>
          <p:nvPr/>
        </p:nvSpPr>
        <p:spPr>
          <a:xfrm>
            <a:off x="5466228" y="4108642"/>
            <a:ext cx="3677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latin typeface="Trebuchet MS" panose="020B0603020202020204" pitchFamily="34" charset="0"/>
              </a:rPr>
              <a:t>- </a:t>
            </a:r>
            <a:r>
              <a:rPr lang="en-US" sz="1600" b="1" dirty="0" err="1">
                <a:latin typeface="Trebuchet MS" panose="020B0603020202020204" pitchFamily="34" charset="0"/>
              </a:rPr>
              <a:t>lokalizovan</a:t>
            </a:r>
            <a:r>
              <a:rPr lang="cs-CZ" sz="1600" b="1" dirty="0">
                <a:latin typeface="Trebuchet MS" panose="020B0603020202020204" pitchFamily="34" charset="0"/>
              </a:rPr>
              <a:t>ý</a:t>
            </a:r>
            <a:r>
              <a:rPr lang="cs-CZ" sz="1600" dirty="0">
                <a:latin typeface="Trebuchet MS" panose="020B0603020202020204" pitchFamily="34" charset="0"/>
              </a:rPr>
              <a:t> stav (málo </a:t>
            </a:r>
            <a:r>
              <a:rPr lang="en-US" sz="1600" dirty="0">
                <a:latin typeface="Trebuchet MS" panose="020B0603020202020204" pitchFamily="34" charset="0"/>
              </a:rPr>
              <a:t>k</a:t>
            </a:r>
            <a:r>
              <a:rPr lang="cs-CZ" sz="1600" dirty="0" err="1">
                <a:latin typeface="Trebuchet MS" panose="020B0603020202020204" pitchFamily="34" charset="0"/>
              </a:rPr>
              <a:t>omponent</a:t>
            </a:r>
            <a:r>
              <a:rPr lang="en-US" sz="1600" dirty="0">
                <a:latin typeface="Trebuchet MS" panose="020B0603020202020204" pitchFamily="34" charset="0"/>
              </a:rPr>
              <a:t>)</a:t>
            </a:r>
            <a:endParaRPr lang="en-GB" sz="1600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02B80494-EB91-4587-A751-B69306A0B335}"/>
                  </a:ext>
                </a:extLst>
              </p:cNvPr>
              <p:cNvSpPr txBox="1"/>
              <p:nvPr/>
            </p:nvSpPr>
            <p:spPr>
              <a:xfrm>
                <a:off x="5466228" y="4500406"/>
                <a:ext cx="3523129" cy="404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>
                    <a:latin typeface="Trebuchet MS" panose="020B0603020202020204" pitchFamily="34" charset="0"/>
                  </a:rPr>
                  <a:t>- </a:t>
                </a:r>
                <a:r>
                  <a:rPr lang="en-US" sz="1600" b="1" dirty="0" err="1">
                    <a:latin typeface="Trebuchet MS" panose="020B0603020202020204" pitchFamily="34" charset="0"/>
                  </a:rPr>
                  <a:t>delokalizovan</a:t>
                </a:r>
                <a:r>
                  <a:rPr lang="cs-CZ" sz="1600" b="1" dirty="0">
                    <a:latin typeface="Trebuchet MS" panose="020B0603020202020204" pitchFamily="34" charset="0"/>
                  </a:rPr>
                  <a:t>ý</a:t>
                </a:r>
                <a:r>
                  <a:rPr lang="cs-CZ" sz="1600" dirty="0">
                    <a:latin typeface="Trebuchet MS" panose="020B0603020202020204" pitchFamily="34" charset="0"/>
                  </a:rPr>
                  <a:t> stav</a:t>
                </a:r>
                <a:r>
                  <a:rPr lang="en-US" sz="1600" dirty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≈1/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endParaRPr lang="en-GB" sz="16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02B80494-EB91-4587-A751-B69306A0B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6228" y="4500406"/>
                <a:ext cx="3523129" cy="404470"/>
              </a:xfrm>
              <a:prstGeom prst="rect">
                <a:avLst/>
              </a:prstGeom>
              <a:blipFill>
                <a:blip r:embed="rId9"/>
                <a:stretch>
                  <a:fillRect l="-1038" b="-119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F4B9AF74-F7C4-4F39-9810-AC579414DCA9}"/>
                  </a:ext>
                </a:extLst>
              </p:cNvPr>
              <p:cNvSpPr txBox="1"/>
              <p:nvPr/>
            </p:nvSpPr>
            <p:spPr>
              <a:xfrm>
                <a:off x="4668287" y="4082374"/>
                <a:ext cx="7866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≈1</m:t>
                      </m:r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F4B9AF74-F7C4-4F39-9810-AC579414D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287" y="4082374"/>
                <a:ext cx="78665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50DE4CB6-A649-4838-8A69-0FCB0241E325}"/>
                  </a:ext>
                </a:extLst>
              </p:cNvPr>
              <p:cNvSpPr txBox="1"/>
              <p:nvPr/>
            </p:nvSpPr>
            <p:spPr>
              <a:xfrm>
                <a:off x="4651475" y="4542268"/>
                <a:ext cx="8550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50DE4CB6-A649-4838-8A69-0FCB0241E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75" y="4542268"/>
                <a:ext cx="85508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ovéPole 19">
            <a:extLst>
              <a:ext uri="{FF2B5EF4-FFF2-40B4-BE49-F238E27FC236}">
                <a16:creationId xmlns:a16="http://schemas.microsoft.com/office/drawing/2014/main" id="{B8F10635-3988-4834-AF31-3C0C4D1337B5}"/>
              </a:ext>
            </a:extLst>
          </p:cNvPr>
          <p:cNvSpPr txBox="1"/>
          <p:nvPr/>
        </p:nvSpPr>
        <p:spPr>
          <a:xfrm>
            <a:off x="496053" y="4664499"/>
            <a:ext cx="2583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Trebuchet MS" panose="020B0603020202020204" pitchFamily="34" charset="0"/>
              </a:rPr>
              <a:t>(po</a:t>
            </a:r>
            <a:r>
              <a:rPr lang="cs-CZ" sz="1400" dirty="0">
                <a:latin typeface="Trebuchet MS" panose="020B0603020202020204" pitchFamily="34" charset="0"/>
              </a:rPr>
              <a:t>čet hlavních komponent)</a:t>
            </a:r>
            <a:endParaRPr lang="en-GB" sz="1400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1C7B528C-A95E-48CD-9D6C-818A71F7332D}"/>
                  </a:ext>
                </a:extLst>
              </p:cNvPr>
              <p:cNvSpPr txBox="1"/>
              <p:nvPr/>
            </p:nvSpPr>
            <p:spPr>
              <a:xfrm>
                <a:off x="4668287" y="4935207"/>
                <a:ext cx="855084" cy="61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1C7B528C-A95E-48CD-9D6C-818A71F73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287" y="4935207"/>
                <a:ext cx="855084" cy="6108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ovéPole 22">
            <a:extLst>
              <a:ext uri="{FF2B5EF4-FFF2-40B4-BE49-F238E27FC236}">
                <a16:creationId xmlns:a16="http://schemas.microsoft.com/office/drawing/2014/main" id="{40321FD0-C274-4E9A-8A4B-96FF776F539E}"/>
              </a:ext>
            </a:extLst>
          </p:cNvPr>
          <p:cNvSpPr txBox="1"/>
          <p:nvPr/>
        </p:nvSpPr>
        <p:spPr>
          <a:xfrm>
            <a:off x="5506558" y="5050004"/>
            <a:ext cx="134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rebuchet MS" panose="020B0603020202020204" pitchFamily="34" charset="0"/>
              </a:rPr>
              <a:t>pro GOE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F23C8D8F-5E27-45FD-8CA9-3F83D2F84943}"/>
              </a:ext>
            </a:extLst>
          </p:cNvPr>
          <p:cNvSpPr txBox="1"/>
          <p:nvPr/>
        </p:nvSpPr>
        <p:spPr>
          <a:xfrm>
            <a:off x="531153" y="5870894"/>
            <a:ext cx="178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rebuchet MS" panose="020B0603020202020204" pitchFamily="34" charset="0"/>
              </a:rPr>
              <a:t>Entropie</a:t>
            </a:r>
            <a:endParaRPr lang="en-GB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B7C4CD18-AF4D-4F60-9223-80B34B856D48}"/>
                  </a:ext>
                </a:extLst>
              </p:cNvPr>
              <p:cNvSpPr txBox="1"/>
              <p:nvPr/>
            </p:nvSpPr>
            <p:spPr>
              <a:xfrm>
                <a:off x="2086144" y="5581440"/>
                <a:ext cx="3329998" cy="871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B7C4CD18-AF4D-4F60-9223-80B34B856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144" y="5581440"/>
                <a:ext cx="3329998" cy="87120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3F8A9820-07F6-496A-9765-DF5289C72AE6}"/>
                  </a:ext>
                </a:extLst>
              </p:cNvPr>
              <p:cNvSpPr txBox="1"/>
              <p:nvPr/>
            </p:nvSpPr>
            <p:spPr>
              <a:xfrm>
                <a:off x="6024291" y="5717660"/>
                <a:ext cx="28037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1600" dirty="0">
                    <a:latin typeface="Trebuchet MS" panose="020B0603020202020204" pitchFamily="34" charset="0"/>
                  </a:rPr>
                  <a:t> – </a:t>
                </a:r>
                <a:r>
                  <a:rPr lang="en-GB" sz="1600" dirty="0" err="1">
                    <a:latin typeface="Trebuchet MS" panose="020B0603020202020204" pitchFamily="34" charset="0"/>
                  </a:rPr>
                  <a:t>Shannonova</a:t>
                </a:r>
                <a:r>
                  <a:rPr lang="en-GB" sz="1600" dirty="0">
                    <a:latin typeface="Trebuchet MS" panose="020B0603020202020204" pitchFamily="34" charset="0"/>
                  </a:rPr>
                  <a:t> </a:t>
                </a:r>
                <a:r>
                  <a:rPr lang="en-GB" sz="1600" dirty="0" err="1">
                    <a:latin typeface="Trebuchet MS" panose="020B0603020202020204" pitchFamily="34" charset="0"/>
                  </a:rPr>
                  <a:t>entropie</a:t>
                </a:r>
                <a:endParaRPr lang="en-GB" sz="1600" dirty="0">
                  <a:latin typeface="Trebuchet MS" panose="020B0603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1600" dirty="0">
                    <a:latin typeface="Trebuchet MS" panose="020B0603020202020204" pitchFamily="34" charset="0"/>
                  </a:rPr>
                  <a:t> – R</a:t>
                </a:r>
                <a:r>
                  <a:rPr lang="cs-CZ" sz="1600" dirty="0" err="1">
                    <a:latin typeface="Trebuchet MS" panose="020B0603020202020204" pitchFamily="34" charset="0"/>
                  </a:rPr>
                  <a:t>ény</a:t>
                </a:r>
                <a:r>
                  <a:rPr lang="en-US" sz="1600" dirty="0" err="1">
                    <a:latin typeface="Trebuchet MS" panose="020B0603020202020204" pitchFamily="34" charset="0"/>
                  </a:rPr>
                  <a:t>iho</a:t>
                </a:r>
                <a:r>
                  <a:rPr lang="en-US" sz="1600" dirty="0">
                    <a:latin typeface="Trebuchet MS" panose="020B0603020202020204" pitchFamily="34" charset="0"/>
                  </a:rPr>
                  <a:t> </a:t>
                </a:r>
                <a:r>
                  <a:rPr lang="en-US" sz="1600" dirty="0" err="1">
                    <a:latin typeface="Trebuchet MS" panose="020B0603020202020204" pitchFamily="34" charset="0"/>
                  </a:rPr>
                  <a:t>entropie</a:t>
                </a:r>
                <a:endParaRPr lang="en-GB" sz="16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3F8A9820-07F6-496A-9765-DF5289C72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291" y="5717660"/>
                <a:ext cx="2803710" cy="584775"/>
              </a:xfrm>
              <a:prstGeom prst="rect">
                <a:avLst/>
              </a:prstGeom>
              <a:blipFill>
                <a:blip r:embed="rId14"/>
                <a:stretch>
                  <a:fillRect t="-4167" r="-652" b="-11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9141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9DCE1E8B-8FFF-468B-9828-0D6E4F472794}"/>
              </a:ext>
            </a:extLst>
          </p:cNvPr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FF76E4D8-AD04-4ECB-AA47-517EDE0D5E46}"/>
              </a:ext>
            </a:extLst>
          </p:cNvPr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>
            <a:extLst>
              <a:ext uri="{FF2B5EF4-FFF2-40B4-BE49-F238E27FC236}">
                <a16:creationId xmlns:a16="http://schemas.microsoft.com/office/drawing/2014/main" id="{53603AA9-0882-4472-8075-B710E8C27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42" y="332656"/>
            <a:ext cx="3592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000" b="0" u="sng" dirty="0" err="1">
                <a:solidFill>
                  <a:srgbClr val="0000B4"/>
                </a:solidFill>
                <a:latin typeface="Trebuchet MS" pitchFamily="34" charset="0"/>
              </a:rPr>
              <a:t>Termalizace</a:t>
            </a:r>
            <a:endParaRPr lang="cs-CZ" altLang="cs-CZ" sz="30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67D27FCF-CE6F-4399-B8CB-863E147D63D0}"/>
                  </a:ext>
                </a:extLst>
              </p:cNvPr>
              <p:cNvSpPr txBox="1"/>
              <p:nvPr/>
            </p:nvSpPr>
            <p:spPr>
              <a:xfrm>
                <a:off x="721368" y="1001806"/>
                <a:ext cx="7557248" cy="79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67D27FCF-CE6F-4399-B8CB-863E147D6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8" y="1001806"/>
                <a:ext cx="7557248" cy="7958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F2ACDDEE-2FB5-493B-9529-E1D89D22E8FF}"/>
                  </a:ext>
                </a:extLst>
              </p:cNvPr>
              <p:cNvSpPr txBox="1"/>
              <p:nvPr/>
            </p:nvSpPr>
            <p:spPr>
              <a:xfrm>
                <a:off x="1487502" y="2534019"/>
                <a:ext cx="2109237" cy="79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F2ACDDEE-2FB5-493B-9529-E1D89D22E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502" y="2534019"/>
                <a:ext cx="2109237" cy="7958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21DF1B8A-8953-47B4-84EE-711F4ADE0679}"/>
                  </a:ext>
                </a:extLst>
              </p:cNvPr>
              <p:cNvSpPr txBox="1"/>
              <p:nvPr/>
            </p:nvSpPr>
            <p:spPr>
              <a:xfrm>
                <a:off x="4444549" y="2563783"/>
                <a:ext cx="3603811" cy="853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21DF1B8A-8953-47B4-84EE-711F4ADE0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549" y="2563783"/>
                <a:ext cx="3603811" cy="8535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>
            <a:extLst>
              <a:ext uri="{FF2B5EF4-FFF2-40B4-BE49-F238E27FC236}">
                <a16:creationId xmlns:a16="http://schemas.microsoft.com/office/drawing/2014/main" id="{AEC7DAFB-CE87-4007-81BD-C97D164E3047}"/>
              </a:ext>
            </a:extLst>
          </p:cNvPr>
          <p:cNvSpPr txBox="1"/>
          <p:nvPr/>
        </p:nvSpPr>
        <p:spPr>
          <a:xfrm>
            <a:off x="1993397" y="4243084"/>
            <a:ext cx="49023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u="sng" dirty="0" err="1">
                <a:solidFill>
                  <a:srgbClr val="C00000"/>
                </a:solidFill>
                <a:latin typeface="Trebuchet MS" panose="020B0603020202020204" pitchFamily="34" charset="0"/>
              </a:rPr>
              <a:t>Hypot</a:t>
            </a:r>
            <a:r>
              <a:rPr lang="cs-CZ" sz="2200" u="sng" dirty="0" err="1">
                <a:solidFill>
                  <a:srgbClr val="C00000"/>
                </a:solidFill>
                <a:latin typeface="Trebuchet MS" panose="020B0603020202020204" pitchFamily="34" charset="0"/>
              </a:rPr>
              <a:t>éza</a:t>
            </a:r>
            <a:r>
              <a:rPr lang="cs-CZ" sz="2200" u="sng" dirty="0">
                <a:solidFill>
                  <a:srgbClr val="C00000"/>
                </a:solidFill>
                <a:latin typeface="Trebuchet MS" panose="020B0603020202020204" pitchFamily="34" charset="0"/>
              </a:rPr>
              <a:t> termalizace vlastních stavů</a:t>
            </a:r>
            <a:endParaRPr lang="en-GB" sz="2200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757F30F-9DBF-4668-BC40-EF0280F86793}"/>
              </a:ext>
            </a:extLst>
          </p:cNvPr>
          <p:cNvSpPr txBox="1"/>
          <p:nvPr/>
        </p:nvSpPr>
        <p:spPr>
          <a:xfrm>
            <a:off x="1241117" y="2113749"/>
            <a:ext cx="260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Trebuchet MS" panose="020B0603020202020204" pitchFamily="34" charset="0"/>
              </a:rPr>
              <a:t>časová střední hodnota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ED3C590-19BA-4F80-A816-16AC03DA56AE}"/>
              </a:ext>
            </a:extLst>
          </p:cNvPr>
          <p:cNvSpPr txBox="1"/>
          <p:nvPr/>
        </p:nvSpPr>
        <p:spPr>
          <a:xfrm>
            <a:off x="4635207" y="2110258"/>
            <a:ext cx="390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Trebuchet MS" panose="020B0603020202020204" pitchFamily="34" charset="0"/>
              </a:rPr>
              <a:t>termodynamická střední hodnota</a:t>
            </a:r>
            <a:endParaRPr lang="en-GB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B203423D-B8D8-4E73-B311-3DEE352504E2}"/>
                  </a:ext>
                </a:extLst>
              </p:cNvPr>
              <p:cNvSpPr txBox="1"/>
              <p:nvPr/>
            </p:nvSpPr>
            <p:spPr>
              <a:xfrm>
                <a:off x="3914463" y="2572988"/>
                <a:ext cx="5936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32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B203423D-B8D8-4E73-B311-3DEE35250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463" y="2572988"/>
                <a:ext cx="59367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ovéPole 13">
            <a:extLst>
              <a:ext uri="{FF2B5EF4-FFF2-40B4-BE49-F238E27FC236}">
                <a16:creationId xmlns:a16="http://schemas.microsoft.com/office/drawing/2014/main" id="{7D7D0511-1B62-49BE-9E5E-5D3492257268}"/>
              </a:ext>
            </a:extLst>
          </p:cNvPr>
          <p:cNvSpPr txBox="1"/>
          <p:nvPr/>
        </p:nvSpPr>
        <p:spPr>
          <a:xfrm>
            <a:off x="4056510" y="2262880"/>
            <a:ext cx="30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3200" dirty="0">
                <a:solidFill>
                  <a:srgbClr val="FF0000"/>
                </a:solidFill>
                <a:latin typeface="Trebuchet MS" panose="020B0603020202020204" pitchFamily="34" charset="0"/>
              </a:rPr>
              <a:t>?</a:t>
            </a:r>
            <a:endParaRPr lang="en-GB" sz="32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9071265-2FA2-4E7B-90F0-D95A5FA78CE8}"/>
              </a:ext>
            </a:extLst>
          </p:cNvPr>
          <p:cNvSpPr txBox="1"/>
          <p:nvPr/>
        </p:nvSpPr>
        <p:spPr>
          <a:xfrm>
            <a:off x="1302603" y="3428573"/>
            <a:ext cx="247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Trebuchet MS" panose="020B0603020202020204" pitchFamily="34" charset="0"/>
              </a:rPr>
              <a:t>(z</a:t>
            </a:r>
            <a:r>
              <a:rPr lang="cs-CZ" sz="1400" dirty="0" err="1">
                <a:latin typeface="Trebuchet MS" panose="020B0603020202020204" pitchFamily="34" charset="0"/>
              </a:rPr>
              <a:t>ávisí</a:t>
            </a:r>
            <a:r>
              <a:rPr lang="cs-CZ" sz="1400" dirty="0">
                <a:latin typeface="Trebuchet MS" panose="020B0603020202020204" pitchFamily="34" charset="0"/>
              </a:rPr>
              <a:t> na počátečním stavu)</a:t>
            </a:r>
            <a:endParaRPr lang="en-GB" sz="1400" dirty="0">
              <a:latin typeface="Trebuchet MS" panose="020B0603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15D6240-EC21-496E-8DA6-3AA9471766FC}"/>
              </a:ext>
            </a:extLst>
          </p:cNvPr>
          <p:cNvSpPr txBox="1"/>
          <p:nvPr/>
        </p:nvSpPr>
        <p:spPr>
          <a:xfrm>
            <a:off x="5139498" y="3429791"/>
            <a:ext cx="247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Trebuchet MS" panose="020B0603020202020204" pitchFamily="34" charset="0"/>
              </a:rPr>
              <a:t>(z</a:t>
            </a:r>
            <a:r>
              <a:rPr lang="cs-CZ" sz="1400" dirty="0" err="1">
                <a:latin typeface="Trebuchet MS" panose="020B0603020202020204" pitchFamily="34" charset="0"/>
              </a:rPr>
              <a:t>ávisí</a:t>
            </a:r>
            <a:r>
              <a:rPr lang="cs-CZ" sz="1400" dirty="0">
                <a:latin typeface="Trebuchet MS" panose="020B0603020202020204" pitchFamily="34" charset="0"/>
              </a:rPr>
              <a:t> pouze na energii)</a:t>
            </a:r>
            <a:endParaRPr lang="en-GB" sz="1400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6E16454F-829C-4BFF-B537-06D9A1558FF2}"/>
                  </a:ext>
                </a:extLst>
              </p:cNvPr>
              <p:cNvSpPr txBox="1"/>
              <p:nvPr/>
            </p:nvSpPr>
            <p:spPr>
              <a:xfrm>
                <a:off x="2003612" y="4854389"/>
                <a:ext cx="4818130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>
                    <a:latin typeface="Trebuchet MS" panose="020B0603020202020204" pitchFamily="34" charset="0"/>
                  </a:rPr>
                  <a:t>Pro </a:t>
                </a:r>
                <a:r>
                  <a:rPr lang="cs-CZ" dirty="0" err="1">
                    <a:latin typeface="Trebuchet MS" panose="020B0603020202020204" pitchFamily="34" charset="0"/>
                  </a:rPr>
                  <a:t>termalizující</a:t>
                </a:r>
                <a:r>
                  <a:rPr lang="cs-CZ" dirty="0">
                    <a:latin typeface="Trebuchet MS" panose="020B0603020202020204" pitchFamily="34" charset="0"/>
                  </a:rPr>
                  <a:t> systém hodnoty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</m:oMath>
                </a14:m>
                <a:r>
                  <a:rPr lang="en-GB" dirty="0">
                    <a:latin typeface="Trebuchet MS" panose="020B0603020202020204" pitchFamily="34" charset="0"/>
                  </a:rPr>
                  <a:t> </a:t>
                </a:r>
                <a:r>
                  <a:rPr lang="en-GB" dirty="0" err="1">
                    <a:latin typeface="Trebuchet MS" panose="020B0603020202020204" pitchFamily="34" charset="0"/>
                  </a:rPr>
                  <a:t>nefluktuuj</a:t>
                </a:r>
                <a:r>
                  <a:rPr lang="cs-CZ" dirty="0">
                    <a:latin typeface="Trebuchet MS" panose="020B0603020202020204" pitchFamily="34" charset="0"/>
                  </a:rPr>
                  <a:t>í mezi energeticky blízkými stavy</a:t>
                </a:r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6E16454F-829C-4BFF-B537-06D9A1558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612" y="4854389"/>
                <a:ext cx="4818130" cy="668645"/>
              </a:xfrm>
              <a:prstGeom prst="rect">
                <a:avLst/>
              </a:prstGeom>
              <a:blipFill>
                <a:blip r:embed="rId6"/>
                <a:stretch>
                  <a:fillRect t="-5455" b="-1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ovéPole 17">
            <a:extLst>
              <a:ext uri="{FF2B5EF4-FFF2-40B4-BE49-F238E27FC236}">
                <a16:creationId xmlns:a16="http://schemas.microsoft.com/office/drawing/2014/main" id="{487F1306-C6D2-4859-85CD-265DAAD6DF31}"/>
              </a:ext>
            </a:extLst>
          </p:cNvPr>
          <p:cNvSpPr txBox="1"/>
          <p:nvPr/>
        </p:nvSpPr>
        <p:spPr>
          <a:xfrm>
            <a:off x="2719686" y="5768112"/>
            <a:ext cx="348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solidFill>
                  <a:srgbClr val="FF0000"/>
                </a:solidFill>
                <a:latin typeface="Trebuchet MS" panose="020B0603020202020204" pitchFamily="34" charset="0"/>
              </a:rPr>
              <a:t>Kvantový chaos </a:t>
            </a:r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</a:rPr>
              <a:t>=&gt;</a:t>
            </a:r>
            <a:r>
              <a:rPr lang="cs-CZ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Trebuchet MS" panose="020B0603020202020204" pitchFamily="34" charset="0"/>
              </a:rPr>
              <a:t>termalizac</a:t>
            </a:r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</a:rPr>
              <a:t>e</a:t>
            </a:r>
            <a:endParaRPr lang="en-GB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45112F6B-9289-4A30-9EA0-E4ED109B67C8}"/>
              </a:ext>
            </a:extLst>
          </p:cNvPr>
          <p:cNvSpPr/>
          <p:nvPr/>
        </p:nvSpPr>
        <p:spPr>
          <a:xfrm>
            <a:off x="1487502" y="4016835"/>
            <a:ext cx="5794075" cy="2349085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372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7701611-82C3-4E92-9DB4-E1E47806A834}"/>
              </a:ext>
            </a:extLst>
          </p:cNvPr>
          <p:cNvSpPr/>
          <p:nvPr/>
        </p:nvSpPr>
        <p:spPr>
          <a:xfrm>
            <a:off x="487236" y="5664371"/>
            <a:ext cx="4431836" cy="1123548"/>
          </a:xfrm>
          <a:prstGeom prst="rect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ovéPole 3"/>
          <p:cNvSpPr txBox="1"/>
          <p:nvPr/>
        </p:nvSpPr>
        <p:spPr>
          <a:xfrm>
            <a:off x="332452" y="216960"/>
            <a:ext cx="2473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Trebuchet MS" panose="020B0603020202020204" pitchFamily="34" charset="0"/>
              </a:rPr>
              <a:t>Systém: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23975" y="815131"/>
            <a:ext cx="662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Trebuchet MS" panose="020B0603020202020204" pitchFamily="34" charset="0"/>
              </a:rPr>
              <a:t>1. Náhodný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3975" y="2035867"/>
            <a:ext cx="808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Trebuchet MS" panose="020B0603020202020204" pitchFamily="34" charset="0"/>
              </a:rPr>
              <a:t>2. Komplexní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1272467" y="125314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>
                <a:latin typeface="Trebuchet MS" panose="020B0603020202020204" pitchFamily="34" charset="0"/>
              </a:rPr>
              <a:t>neexistuje žádný způsob, jak předpovědět jeho chování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Trebuchet MS" panose="020B0603020202020204" pitchFamily="34" charset="0"/>
              </a:rPr>
              <a:t>nekorelovaný</a:t>
            </a:r>
          </a:p>
        </p:txBody>
      </p:sp>
      <p:sp>
        <p:nvSpPr>
          <p:cNvPr id="8" name="Obdélník 7"/>
          <p:cNvSpPr/>
          <p:nvPr/>
        </p:nvSpPr>
        <p:spPr>
          <a:xfrm>
            <a:off x="1272467" y="2524552"/>
            <a:ext cx="64574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>
                <a:latin typeface="Trebuchet MS" panose="020B0603020202020204" pitchFamily="34" charset="0"/>
              </a:rPr>
              <a:t>obrovské množství stupňů volnosti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Trebuchet MS" panose="020B0603020202020204" pitchFamily="34" charset="0"/>
              </a:rPr>
              <a:t>nemožnost popsat jednotným modelem</a:t>
            </a:r>
          </a:p>
          <a:p>
            <a:pPr marL="285750" indent="-285750">
              <a:buFontTx/>
              <a:buChar char="-"/>
            </a:pPr>
            <a:r>
              <a:rPr lang="cs-CZ" dirty="0" err="1">
                <a:latin typeface="Trebuchet MS" panose="020B0603020202020204" pitchFamily="34" charset="0"/>
              </a:rPr>
              <a:t>emergentní</a:t>
            </a:r>
            <a:r>
              <a:rPr lang="cs-CZ" dirty="0">
                <a:latin typeface="Trebuchet MS" panose="020B0603020202020204" pitchFamily="34" charset="0"/>
              </a:rPr>
              <a:t> jevy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23974" y="3575723"/>
            <a:ext cx="808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Trebuchet MS" panose="020B0603020202020204" pitchFamily="34" charset="0"/>
              </a:rPr>
              <a:t>3. Chaotický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272466" y="4064408"/>
            <a:ext cx="6457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>
                <a:latin typeface="Trebuchet MS" panose="020B0603020202020204" pitchFamily="34" charset="0"/>
              </a:rPr>
              <a:t>počet stupňů volnosti malý, časový vývoj dán přesnými rovnicemi (determinismus), má však problém se stabilitou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6CFE2-DCF2-42EF-B039-B52E1529E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855" y="991979"/>
            <a:ext cx="804054" cy="77533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053B84-6471-4C56-B486-0A5E2B4518C2}"/>
              </a:ext>
            </a:extLst>
          </p:cNvPr>
          <p:cNvCxnSpPr>
            <a:cxnSpLocks/>
          </p:cNvCxnSpPr>
          <p:nvPr/>
        </p:nvCxnSpPr>
        <p:spPr>
          <a:xfrm flipH="1">
            <a:off x="2169197" y="4777520"/>
            <a:ext cx="760889" cy="78564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169FCD4-2168-477D-B26A-914ACE707821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5853497" y="4863197"/>
            <a:ext cx="740858" cy="8078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BC4F2BA-BD9E-46C4-8D9D-12FE30A36A9B}"/>
              </a:ext>
            </a:extLst>
          </p:cNvPr>
          <p:cNvSpPr txBox="1"/>
          <p:nvPr/>
        </p:nvSpPr>
        <p:spPr>
          <a:xfrm>
            <a:off x="647427" y="5696093"/>
            <a:ext cx="337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Konzervativní (</a:t>
            </a:r>
            <a:r>
              <a:rPr lang="cs-CZ" dirty="0" err="1">
                <a:latin typeface="Trebuchet MS" panose="020B0603020202020204" pitchFamily="34" charset="0"/>
              </a:rPr>
              <a:t>Hamiltonovský</a:t>
            </a:r>
            <a:r>
              <a:rPr lang="cs-CZ" dirty="0">
                <a:latin typeface="Trebuchet MS" panose="020B0603020202020204" pitchFamily="34" charset="0"/>
              </a:rPr>
              <a:t>)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20EDB7-A3F4-49F1-8886-FF3F7A953427}"/>
              </a:ext>
            </a:extLst>
          </p:cNvPr>
          <p:cNvSpPr txBox="1"/>
          <p:nvPr/>
        </p:nvSpPr>
        <p:spPr>
          <a:xfrm>
            <a:off x="5940258" y="5671045"/>
            <a:ext cx="130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Disipativní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930929-FC24-461B-B3F7-442D40F1E1D4}"/>
              </a:ext>
            </a:extLst>
          </p:cNvPr>
          <p:cNvSpPr txBox="1"/>
          <p:nvPr/>
        </p:nvSpPr>
        <p:spPr>
          <a:xfrm>
            <a:off x="734190" y="6040377"/>
            <a:ext cx="543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zachování energie</a:t>
            </a:r>
          </a:p>
          <a:p>
            <a:pPr marL="285750" indent="-285750">
              <a:buFontTx/>
              <a:buChar char="-"/>
            </a:pPr>
            <a:r>
              <a:rPr lang="cs-CZ" dirty="0"/>
              <a:t>zachování objemu ve fázovém prostoru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E4C5156-BDDA-441C-91C9-EFC561419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95" y="1982529"/>
            <a:ext cx="2765559" cy="17284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F2985BE-6465-4370-8DD1-BF6C05BAA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17" y="4782240"/>
            <a:ext cx="1486734" cy="198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0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C61E10E3-568D-4680-A775-1F43F1118261}"/>
              </a:ext>
            </a:extLst>
          </p:cNvPr>
          <p:cNvSpPr txBox="1"/>
          <p:nvPr/>
        </p:nvSpPr>
        <p:spPr>
          <a:xfrm>
            <a:off x="3667125" y="2933700"/>
            <a:ext cx="180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4000" dirty="0">
                <a:solidFill>
                  <a:srgbClr val="C00000"/>
                </a:solidFill>
                <a:latin typeface="Trebuchet MS" panose="020B0603020202020204" pitchFamily="34" charset="0"/>
              </a:rPr>
              <a:t>Modely</a:t>
            </a:r>
            <a:endParaRPr lang="en-GB" sz="40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830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reg engl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4" y="1000599"/>
            <a:ext cx="8421370" cy="54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08794" y="331114"/>
            <a:ext cx="7086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000" b="0" u="sng" dirty="0">
                <a:solidFill>
                  <a:srgbClr val="CC3300"/>
                </a:solidFill>
                <a:latin typeface="Trebuchet MS" pitchFamily="34" charset="0"/>
              </a:rPr>
              <a:t>Kvadrupólové vibrace atomových jader</a:t>
            </a:r>
          </a:p>
        </p:txBody>
      </p:sp>
      <p:sp>
        <p:nvSpPr>
          <p:cNvPr id="27654" name="Line 18"/>
          <p:cNvSpPr>
            <a:spLocks noChangeShapeType="1"/>
          </p:cNvSpPr>
          <p:nvPr/>
        </p:nvSpPr>
        <p:spPr bwMode="auto">
          <a:xfrm>
            <a:off x="2845594" y="1916113"/>
            <a:ext cx="3855244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sysDot"/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Line 19"/>
          <p:cNvSpPr>
            <a:spLocks noChangeShapeType="1"/>
          </p:cNvSpPr>
          <p:nvPr/>
        </p:nvSpPr>
        <p:spPr bwMode="auto">
          <a:xfrm>
            <a:off x="5352098" y="2627903"/>
            <a:ext cx="1348740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sysDot"/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0532" name="Text Box 20"/>
          <p:cNvSpPr txBox="1">
            <a:spLocks noChangeArrowheads="1"/>
          </p:cNvSpPr>
          <p:nvPr/>
        </p:nvSpPr>
        <p:spPr bwMode="auto">
          <a:xfrm>
            <a:off x="6814965" y="2010483"/>
            <a:ext cx="1144669" cy="58477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0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Žíly </a:t>
            </a:r>
          </a:p>
          <a:p>
            <a:pPr>
              <a:defRPr/>
            </a:pPr>
            <a:r>
              <a:rPr lang="cs-CZ" sz="1600" b="0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stability</a:t>
            </a:r>
          </a:p>
        </p:txBody>
      </p:sp>
      <p:sp>
        <p:nvSpPr>
          <p:cNvPr id="27657" name="Rectangle 26"/>
          <p:cNvSpPr>
            <a:spLocks noChangeArrowheads="1"/>
          </p:cNvSpPr>
          <p:nvPr/>
        </p:nvSpPr>
        <p:spPr bwMode="auto">
          <a:xfrm>
            <a:off x="5775234" y="5059951"/>
            <a:ext cx="3154930" cy="1288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0549" name="Text Box 37"/>
          <p:cNvSpPr txBox="1">
            <a:spLocks noChangeArrowheads="1"/>
          </p:cNvSpPr>
          <p:nvPr/>
        </p:nvSpPr>
        <p:spPr bwMode="auto">
          <a:xfrm>
            <a:off x="3569471" y="2261191"/>
            <a:ext cx="982663" cy="36671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chaos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320550" name="Text Box 38"/>
          <p:cNvSpPr txBox="1">
            <a:spLocks noChangeArrowheads="1"/>
          </p:cNvSpPr>
          <p:nvPr/>
        </p:nvSpPr>
        <p:spPr bwMode="auto">
          <a:xfrm>
            <a:off x="7045239" y="3275876"/>
            <a:ext cx="1387225" cy="36933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regular</a:t>
            </a:r>
            <a:r>
              <a:rPr lang="cs-CZ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ita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7661" name="Rectangle 39"/>
          <p:cNvSpPr>
            <a:spLocks noChangeArrowheads="1"/>
          </p:cNvSpPr>
          <p:nvPr/>
        </p:nvSpPr>
        <p:spPr bwMode="auto">
          <a:xfrm>
            <a:off x="618309" y="3711017"/>
            <a:ext cx="8202163" cy="39071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7662" name="Line 40"/>
          <p:cNvSpPr>
            <a:spLocks noChangeShapeType="1"/>
          </p:cNvSpPr>
          <p:nvPr/>
        </p:nvSpPr>
        <p:spPr bwMode="auto">
          <a:xfrm>
            <a:off x="1247987" y="3917622"/>
            <a:ext cx="541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3" name="Text Box 41"/>
          <p:cNvSpPr txBox="1">
            <a:spLocks noChangeArrowheads="1"/>
          </p:cNvSpPr>
          <p:nvPr/>
        </p:nvSpPr>
        <p:spPr bwMode="auto">
          <a:xfrm>
            <a:off x="6849908" y="3780592"/>
            <a:ext cx="14667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dirty="0">
                <a:latin typeface="Trebuchet MS" pitchFamily="34" charset="0"/>
              </a:rPr>
              <a:t>Parametr systému</a:t>
            </a:r>
            <a:endParaRPr lang="en-US" altLang="cs-CZ" sz="1200" dirty="0">
              <a:latin typeface="Trebuchet MS" pitchFamily="34" charset="0"/>
            </a:endParaRPr>
          </a:p>
        </p:txBody>
      </p:sp>
      <p:sp>
        <p:nvSpPr>
          <p:cNvPr id="27664" name="Line 14"/>
          <p:cNvSpPr>
            <a:spLocks noChangeShapeType="1"/>
          </p:cNvSpPr>
          <p:nvPr/>
        </p:nvSpPr>
        <p:spPr bwMode="auto">
          <a:xfrm flipH="1">
            <a:off x="975315" y="880389"/>
            <a:ext cx="0" cy="52234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5" name="Line 42"/>
          <p:cNvSpPr>
            <a:spLocks noChangeShapeType="1"/>
          </p:cNvSpPr>
          <p:nvPr/>
        </p:nvSpPr>
        <p:spPr bwMode="auto">
          <a:xfrm flipH="1">
            <a:off x="8501063" y="880389"/>
            <a:ext cx="0" cy="28101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0555" name="Text Box 43"/>
          <p:cNvSpPr txBox="1">
            <a:spLocks noChangeArrowheads="1"/>
          </p:cNvSpPr>
          <p:nvPr/>
        </p:nvSpPr>
        <p:spPr bwMode="auto">
          <a:xfrm rot="16200000">
            <a:off x="969579" y="3523211"/>
            <a:ext cx="2303462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“</a:t>
            </a:r>
            <a:r>
              <a:rPr lang="cs-CZ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Údolí           stability</a:t>
            </a: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”</a:t>
            </a: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 rot="16200000">
            <a:off x="4025930" y="2338981"/>
            <a:ext cx="2231797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5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Fázový přechod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1461839" y="5666151"/>
            <a:ext cx="2744395" cy="36933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Harmonická aproximace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cxnSp>
        <p:nvCxnSpPr>
          <p:cNvPr id="24" name="Přímá spojnice 2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975315" y="880389"/>
            <a:ext cx="1384707" cy="369332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integrabilní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7080069" y="880389"/>
            <a:ext cx="1418430" cy="369332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integrabilní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pic>
        <p:nvPicPr>
          <p:cNvPr id="30" name="Obrázek 29" descr="mode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21" y="5007692"/>
            <a:ext cx="1658425" cy="182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Přímá spojnice 2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47"/>
          <p:cNvSpPr txBox="1">
            <a:spLocks noChangeArrowheads="1"/>
          </p:cNvSpPr>
          <p:nvPr/>
        </p:nvSpPr>
        <p:spPr bwMode="auto">
          <a:xfrm>
            <a:off x="3831771" y="1316672"/>
            <a:ext cx="1471640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5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Deformovaný</a:t>
            </a:r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5286701" y="1316672"/>
            <a:ext cx="1471640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5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Sférický</a:t>
            </a:r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>
            <a:off x="5352098" y="2135869"/>
            <a:ext cx="1348740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sysDot"/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EEA40BE4-271D-479B-8593-91EB635CECC2}"/>
                  </a:ext>
                </a:extLst>
              </p:cNvPr>
              <p:cNvSpPr txBox="1"/>
              <p:nvPr/>
            </p:nvSpPr>
            <p:spPr>
              <a:xfrm>
                <a:off x="2914304" y="886811"/>
                <a:ext cx="3722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EEA40BE4-271D-479B-8593-91EB635CE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304" y="886811"/>
                <a:ext cx="3722429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24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0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0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0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49" grpId="0"/>
      <p:bldP spid="320550" grpId="0"/>
      <p:bldP spid="320555" grpId="0"/>
      <p:bldP spid="320559" grpId="0"/>
      <p:bldP spid="25" grpId="0"/>
      <p:bldP spid="23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Gra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0338" y="1752600"/>
            <a:ext cx="1903412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Grap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751013"/>
            <a:ext cx="190341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Gra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0513" y="1749425"/>
            <a:ext cx="1903412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795713" y="5962650"/>
            <a:ext cx="1946623" cy="36933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CC3300"/>
                </a:solidFill>
                <a:latin typeface="Trebuchet MS" pitchFamily="34" charset="0"/>
              </a:rPr>
              <a:t>Rostoucí porucha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585075" y="5556250"/>
            <a:ext cx="319088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1600" b="0" i="1"/>
              <a:t>E</a:t>
            </a:r>
            <a:endParaRPr lang="cs-CZ" sz="1600" b="0" i="1"/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635000" y="229394"/>
            <a:ext cx="5186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b="0" u="sng" dirty="0" err="1">
                <a:solidFill>
                  <a:srgbClr val="CC3300"/>
                </a:solidFill>
                <a:latin typeface="Trebuchet MS" pitchFamily="34" charset="0"/>
              </a:rPr>
              <a:t>Peresovy</a:t>
            </a:r>
            <a:r>
              <a:rPr lang="cs-CZ" sz="3200" b="0" u="sng" dirty="0">
                <a:solidFill>
                  <a:srgbClr val="CC3300"/>
                </a:solidFill>
                <a:latin typeface="Trebuchet MS" pitchFamily="34" charset="0"/>
              </a:rPr>
              <a:t> mřížky</a:t>
            </a:r>
          </a:p>
        </p:txBody>
      </p:sp>
      <p:pic>
        <p:nvPicPr>
          <p:cNvPr id="29705" name="Picture 10" descr="Grap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5838" y="1752600"/>
            <a:ext cx="1914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1" descr="Graph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5200" y="3668713"/>
            <a:ext cx="1914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674688" y="2641600"/>
            <a:ext cx="612775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1600" b="0"/>
              <a:t>&lt;</a:t>
            </a:r>
            <a:r>
              <a:rPr lang="en-US" sz="1600" b="0" i="1"/>
              <a:t>L</a:t>
            </a:r>
            <a:r>
              <a:rPr lang="en-US" sz="1600" b="0" i="1" baseline="30000"/>
              <a:t>2</a:t>
            </a:r>
            <a:r>
              <a:rPr lang="en-US" sz="1600" b="0"/>
              <a:t>&gt;</a:t>
            </a:r>
            <a:endParaRPr lang="cs-CZ" sz="1600" b="0" baseline="-25000"/>
          </a:p>
        </p:txBody>
      </p:sp>
      <p:pic>
        <p:nvPicPr>
          <p:cNvPr id="29708" name="Picture 13" descr="Graph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6225" y="3675063"/>
            <a:ext cx="190341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4" descr="Graph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60900" y="3675063"/>
            <a:ext cx="190341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15" descr="Graph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3513" y="3675063"/>
            <a:ext cx="1903412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1" name="Text Box 16"/>
          <p:cNvSpPr txBox="1">
            <a:spLocks noChangeArrowheads="1"/>
          </p:cNvSpPr>
          <p:nvPr/>
        </p:nvSpPr>
        <p:spPr bwMode="auto">
          <a:xfrm>
            <a:off x="1654175" y="1951038"/>
            <a:ext cx="665163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1600" b="0" i="1"/>
              <a:t>B </a:t>
            </a:r>
            <a:r>
              <a:rPr lang="en-US" sz="1600" b="0"/>
              <a:t>= 0</a:t>
            </a:r>
            <a:endParaRPr lang="cs-CZ" sz="1600" b="0">
              <a:latin typeface="Trebuchet MS" pitchFamily="34" charset="0"/>
            </a:endParaRPr>
          </a:p>
        </p:txBody>
      </p:sp>
      <p:sp>
        <p:nvSpPr>
          <p:cNvPr id="29712" name="Text Box 17"/>
          <p:cNvSpPr txBox="1">
            <a:spLocks noChangeArrowheads="1"/>
          </p:cNvSpPr>
          <p:nvPr/>
        </p:nvSpPr>
        <p:spPr bwMode="auto">
          <a:xfrm>
            <a:off x="3284538" y="1952625"/>
            <a:ext cx="1060450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1600" b="0" i="1">
                <a:solidFill>
                  <a:srgbClr val="CC3300"/>
                </a:solidFill>
              </a:rPr>
              <a:t>B </a:t>
            </a:r>
            <a:r>
              <a:rPr lang="en-US" sz="1600" b="0">
                <a:solidFill>
                  <a:srgbClr val="CC3300"/>
                </a:solidFill>
              </a:rPr>
              <a:t>= 0.00</a:t>
            </a:r>
            <a:r>
              <a:rPr lang="cs-CZ" sz="1600" b="0">
                <a:solidFill>
                  <a:srgbClr val="CC3300"/>
                </a:solidFill>
              </a:rPr>
              <a:t>5</a:t>
            </a:r>
            <a:endParaRPr lang="cs-CZ" sz="1600" b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29713" name="Text Box 20"/>
          <p:cNvSpPr txBox="1">
            <a:spLocks noChangeArrowheads="1"/>
          </p:cNvSpPr>
          <p:nvPr/>
        </p:nvSpPr>
        <p:spPr bwMode="auto">
          <a:xfrm>
            <a:off x="655638" y="4094163"/>
            <a:ext cx="612775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1600" b="0"/>
              <a:t>&lt;</a:t>
            </a:r>
            <a:r>
              <a:rPr lang="en-US" sz="1600" b="0" i="1"/>
              <a:t>H’</a:t>
            </a:r>
            <a:r>
              <a:rPr lang="en-US" sz="1600" b="0"/>
              <a:t>&gt;</a:t>
            </a:r>
            <a:endParaRPr lang="cs-CZ" sz="1600" b="0" baseline="-25000"/>
          </a:p>
        </p:txBody>
      </p:sp>
      <p:sp>
        <p:nvSpPr>
          <p:cNvPr id="29714" name="AutoShape 21"/>
          <p:cNvSpPr>
            <a:spLocks noChangeArrowheads="1"/>
          </p:cNvSpPr>
          <p:nvPr/>
        </p:nvSpPr>
        <p:spPr bwMode="auto">
          <a:xfrm>
            <a:off x="3228975" y="5748338"/>
            <a:ext cx="4981575" cy="233362"/>
          </a:xfrm>
          <a:prstGeom prst="rightArrow">
            <a:avLst>
              <a:gd name="adj1" fmla="val 50000"/>
              <a:gd name="adj2" fmla="val 533675"/>
            </a:avLst>
          </a:prstGeom>
          <a:solidFill>
            <a:srgbClr val="F00000"/>
          </a:solidFill>
          <a:ln w="19050">
            <a:solidFill>
              <a:srgbClr val="F00000"/>
            </a:solidFill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9715" name="Text Box 22"/>
          <p:cNvSpPr txBox="1">
            <a:spLocks noChangeArrowheads="1"/>
          </p:cNvSpPr>
          <p:nvPr/>
        </p:nvSpPr>
        <p:spPr bwMode="auto">
          <a:xfrm>
            <a:off x="1270000" y="5886450"/>
            <a:ext cx="1576387" cy="366713"/>
          </a:xfrm>
          <a:prstGeom prst="rect">
            <a:avLst/>
          </a:prstGeom>
          <a:solidFill>
            <a:srgbClr val="92D050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 dirty="0" err="1">
                <a:latin typeface="Trebuchet MS" pitchFamily="34" charset="0"/>
              </a:rPr>
              <a:t>Integrabilita</a:t>
            </a:r>
            <a:endParaRPr lang="cs-CZ" b="0" dirty="0">
              <a:latin typeface="Trebuchet MS" pitchFamily="34" charset="0"/>
            </a:endParaRPr>
          </a:p>
        </p:txBody>
      </p:sp>
      <p:sp>
        <p:nvSpPr>
          <p:cNvPr id="347159" name="AutoShape 23"/>
          <p:cNvSpPr>
            <a:spLocks noChangeArrowheads="1"/>
          </p:cNvSpPr>
          <p:nvPr/>
        </p:nvSpPr>
        <p:spPr bwMode="auto">
          <a:xfrm>
            <a:off x="6300788" y="5989638"/>
            <a:ext cx="2320925" cy="327025"/>
          </a:xfrm>
          <a:prstGeom prst="doubleWave">
            <a:avLst>
              <a:gd name="adj1" fmla="val 6500"/>
              <a:gd name="adj2" fmla="val 88"/>
            </a:avLst>
          </a:prstGeom>
          <a:solidFill>
            <a:srgbClr val="CC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9717" name="Text Box 24"/>
          <p:cNvSpPr txBox="1">
            <a:spLocks noChangeArrowheads="1"/>
          </p:cNvSpPr>
          <p:nvPr/>
        </p:nvSpPr>
        <p:spPr bwMode="auto">
          <a:xfrm>
            <a:off x="6278562" y="5954713"/>
            <a:ext cx="1931985" cy="36933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 dirty="0">
                <a:latin typeface="Trebuchet MS" pitchFamily="34" charset="0"/>
              </a:rPr>
              <a:t>Nadvláda chaosu</a:t>
            </a:r>
            <a:endParaRPr lang="en-US" b="0" dirty="0">
              <a:latin typeface="Trebuchet MS" pitchFamily="34" charset="0"/>
            </a:endParaRPr>
          </a:p>
        </p:txBody>
      </p:sp>
      <p:pic>
        <p:nvPicPr>
          <p:cNvPr id="29718" name="Picture 25" descr="http://tech.blorge.com/Structure:%20/category/music/page/2/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86738" y="6040438"/>
            <a:ext cx="37623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9" name="Text Box 26"/>
          <p:cNvSpPr txBox="1">
            <a:spLocks noChangeArrowheads="1"/>
          </p:cNvSpPr>
          <p:nvPr/>
        </p:nvSpPr>
        <p:spPr bwMode="auto">
          <a:xfrm>
            <a:off x="674688" y="1220143"/>
            <a:ext cx="4718050" cy="338554"/>
          </a:xfrm>
          <a:prstGeom prst="rect">
            <a:avLst/>
          </a:prstGeom>
          <a:solidFill>
            <a:srgbClr val="FFCC00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0" dirty="0">
                <a:latin typeface="Trebuchet MS" pitchFamily="34" charset="0"/>
              </a:rPr>
              <a:t>Malá</a:t>
            </a:r>
            <a:r>
              <a:rPr lang="en-US" sz="1600" b="0" dirty="0">
                <a:latin typeface="Trebuchet MS" pitchFamily="34" charset="0"/>
              </a:rPr>
              <a:t> </a:t>
            </a:r>
            <a:r>
              <a:rPr lang="cs-CZ" sz="1600" b="0" dirty="0">
                <a:latin typeface="Trebuchet MS" pitchFamily="34" charset="0"/>
              </a:rPr>
              <a:t>porucha nabourá pouze část mřížky</a:t>
            </a:r>
          </a:p>
        </p:txBody>
      </p:sp>
      <p:sp>
        <p:nvSpPr>
          <p:cNvPr id="29720" name="Text Box 18"/>
          <p:cNvSpPr txBox="1">
            <a:spLocks noChangeArrowheads="1"/>
          </p:cNvSpPr>
          <p:nvPr/>
        </p:nvSpPr>
        <p:spPr bwMode="auto">
          <a:xfrm>
            <a:off x="5221288" y="1954213"/>
            <a:ext cx="947737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1600" b="0" i="1">
                <a:solidFill>
                  <a:srgbClr val="CC3300"/>
                </a:solidFill>
              </a:rPr>
              <a:t>B </a:t>
            </a:r>
            <a:r>
              <a:rPr lang="en-US" sz="1600" b="0">
                <a:solidFill>
                  <a:srgbClr val="CC3300"/>
                </a:solidFill>
              </a:rPr>
              <a:t>= 0.05</a:t>
            </a:r>
            <a:endParaRPr lang="cs-CZ" sz="1600" b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29721" name="Text Box 19"/>
          <p:cNvSpPr txBox="1">
            <a:spLocks noChangeArrowheads="1"/>
          </p:cNvSpPr>
          <p:nvPr/>
        </p:nvSpPr>
        <p:spPr bwMode="auto">
          <a:xfrm>
            <a:off x="7032625" y="1966913"/>
            <a:ext cx="947738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1600" b="0" i="1">
                <a:solidFill>
                  <a:srgbClr val="CC3300"/>
                </a:solidFill>
              </a:rPr>
              <a:t>B </a:t>
            </a:r>
            <a:r>
              <a:rPr lang="en-US" sz="1600" b="0">
                <a:solidFill>
                  <a:srgbClr val="CC3300"/>
                </a:solidFill>
              </a:rPr>
              <a:t>= 0.24</a:t>
            </a:r>
            <a:endParaRPr lang="cs-CZ" sz="1600" b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6684963" y="5002213"/>
            <a:ext cx="309562" cy="536575"/>
          </a:xfrm>
          <a:prstGeom prst="ellipse">
            <a:avLst/>
          </a:prstGeom>
          <a:solidFill>
            <a:srgbClr val="FFCC00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9723" name="Line 33"/>
          <p:cNvSpPr>
            <a:spLocks noChangeShapeType="1"/>
          </p:cNvSpPr>
          <p:nvPr/>
        </p:nvSpPr>
        <p:spPr bwMode="auto">
          <a:xfrm flipV="1">
            <a:off x="6838950" y="4427538"/>
            <a:ext cx="95250" cy="5842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9724" name="Text Box 34"/>
          <p:cNvSpPr txBox="1">
            <a:spLocks noChangeArrowheads="1"/>
          </p:cNvSpPr>
          <p:nvPr/>
        </p:nvSpPr>
        <p:spPr bwMode="auto">
          <a:xfrm>
            <a:off x="6710363" y="3917950"/>
            <a:ext cx="1785937" cy="52322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 wrap="square">
            <a:spAutoFit/>
          </a:bodyPr>
          <a:lstStyle/>
          <a:p>
            <a:r>
              <a:rPr lang="cs-CZ" sz="1400" b="0" dirty="0">
                <a:latin typeface="Trebuchet MS" pitchFamily="34" charset="0"/>
              </a:rPr>
              <a:t>Zbytky regularity na malých energiích</a:t>
            </a:r>
          </a:p>
        </p:txBody>
      </p:sp>
      <p:pic>
        <p:nvPicPr>
          <p:cNvPr id="29725" name="Picture 38" descr="freg englis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38913" y="295275"/>
            <a:ext cx="21939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6" name="Rectangle 39"/>
          <p:cNvSpPr>
            <a:spLocks noChangeArrowheads="1"/>
          </p:cNvSpPr>
          <p:nvPr/>
        </p:nvSpPr>
        <p:spPr bwMode="auto">
          <a:xfrm>
            <a:off x="6657975" y="658813"/>
            <a:ext cx="155575" cy="10112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29CFD6C-FDD3-491A-9E05-20612B52EA1C}"/>
              </a:ext>
            </a:extLst>
          </p:cNvPr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695B404B-FF97-4751-B88C-A721B196CAE3}"/>
              </a:ext>
            </a:extLst>
          </p:cNvPr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Gra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1238" y="1627188"/>
            <a:ext cx="4784725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47" name="Text Box 4"/>
              <p:cNvSpPr txBox="1">
                <a:spLocks noChangeArrowheads="1"/>
              </p:cNvSpPr>
              <p:nvPr/>
            </p:nvSpPr>
            <p:spPr bwMode="auto">
              <a:xfrm>
                <a:off x="3454400" y="1325563"/>
                <a:ext cx="4327525" cy="292388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sm"/>
                <a:tailEnd type="none" w="lg" len="med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sz="1300" b="0" dirty="0">
                    <a:latin typeface="Trebuchet MS" pitchFamily="34" charset="0"/>
                  </a:rPr>
                  <a:t>Hustoty pravděpodobnost</a:t>
                </a:r>
                <a:r>
                  <a:rPr lang="en-US" sz="1300" b="0" dirty="0" err="1">
                    <a:latin typeface="Trebuchet MS" pitchFamily="34" charset="0"/>
                  </a:rPr>
                  <a:t>i</a:t>
                </a:r>
                <a:r>
                  <a:rPr lang="cs-CZ" sz="1300" b="0" dirty="0">
                    <a:latin typeface="Trebuchet MS" pitchFamily="34" charset="0"/>
                  </a:rPr>
                  <a:t> pro vybrané stavy s </a:t>
                </a:r>
                <a14:m>
                  <m:oMath xmlns:m="http://schemas.openxmlformats.org/officeDocument/2006/math">
                    <m:r>
                      <a:rPr lang="cs-CZ" sz="13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≈0.2</m:t>
                    </m:r>
                  </m:oMath>
                </a14:m>
                <a:r>
                  <a:rPr lang="en-US" sz="1300" b="0" dirty="0">
                    <a:latin typeface="Trebuchet MS" pitchFamily="34" charset="0"/>
                  </a:rPr>
                  <a:t>:</a:t>
                </a:r>
                <a:endParaRPr lang="cs-CZ" sz="13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174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4400" y="1325563"/>
                <a:ext cx="4327525" cy="292388"/>
              </a:xfrm>
              <a:prstGeom prst="rect">
                <a:avLst/>
              </a:prstGeom>
              <a:blipFill>
                <a:blip r:embed="rId4"/>
                <a:stretch>
                  <a:fillRect l="-282" t="-2083" b="-16667"/>
                </a:stretch>
              </a:blipFill>
              <a:ln w="19050">
                <a:noFill/>
                <a:miter lim="800000"/>
                <a:headEnd type="none" w="sm" len="sm"/>
                <a:tailEnd type="none" w="lg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8" name="Picture 5" descr="Graph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2200" y="3438525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Grap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963" y="1128713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17"/>
          <p:cNvSpPr txBox="1">
            <a:spLocks noChangeArrowheads="1"/>
          </p:cNvSpPr>
          <p:nvPr/>
        </p:nvSpPr>
        <p:spPr bwMode="auto">
          <a:xfrm>
            <a:off x="2649538" y="5719763"/>
            <a:ext cx="319087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1600" b="0" i="1"/>
              <a:t>E</a:t>
            </a:r>
            <a:endParaRPr lang="cs-CZ" sz="1600" b="0" i="1"/>
          </a:p>
        </p:txBody>
      </p:sp>
      <p:sp>
        <p:nvSpPr>
          <p:cNvPr id="31751" name="Rectangle 20"/>
          <p:cNvSpPr>
            <a:spLocks noChangeArrowheads="1"/>
          </p:cNvSpPr>
          <p:nvPr/>
        </p:nvSpPr>
        <p:spPr bwMode="auto">
          <a:xfrm>
            <a:off x="3724275" y="1762125"/>
            <a:ext cx="106363" cy="106363"/>
          </a:xfrm>
          <a:prstGeom prst="rect">
            <a:avLst/>
          </a:prstGeom>
          <a:solidFill>
            <a:srgbClr val="0000FF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 rot="2700000">
            <a:off x="6918325" y="1784350"/>
            <a:ext cx="106363" cy="106363"/>
          </a:xfrm>
          <a:prstGeom prst="rect">
            <a:avLst/>
          </a:prstGeom>
          <a:solidFill>
            <a:srgbClr val="00FFFF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3" name="Oval 26"/>
          <p:cNvSpPr>
            <a:spLocks noChangeArrowheads="1"/>
          </p:cNvSpPr>
          <p:nvPr/>
        </p:nvSpPr>
        <p:spPr bwMode="auto">
          <a:xfrm>
            <a:off x="5319713" y="1782763"/>
            <a:ext cx="107950" cy="107950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Text Box 30"/>
          <p:cNvSpPr txBox="1">
            <a:spLocks noChangeArrowheads="1"/>
          </p:cNvSpPr>
          <p:nvPr/>
        </p:nvSpPr>
        <p:spPr bwMode="auto">
          <a:xfrm>
            <a:off x="609600" y="321470"/>
            <a:ext cx="7269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u="sng" dirty="0">
                <a:solidFill>
                  <a:srgbClr val="CC3300"/>
                </a:solidFill>
                <a:latin typeface="Trebuchet MS" panose="020B0603020202020204" pitchFamily="34" charset="0"/>
              </a:rPr>
              <a:t>Peres &amp; </a:t>
            </a:r>
            <a:r>
              <a:rPr lang="cs-CZ" sz="3200" b="0" u="sng" dirty="0">
                <a:solidFill>
                  <a:srgbClr val="CC3300"/>
                </a:solidFill>
                <a:latin typeface="Trebuchet MS" panose="020B0603020202020204" pitchFamily="34" charset="0"/>
              </a:rPr>
              <a:t>Vlnové funkce</a:t>
            </a:r>
          </a:p>
        </p:txBody>
      </p:sp>
      <p:sp>
        <p:nvSpPr>
          <p:cNvPr id="31755" name="Text Box 31"/>
          <p:cNvSpPr txBox="1">
            <a:spLocks noChangeArrowheads="1"/>
          </p:cNvSpPr>
          <p:nvPr/>
        </p:nvSpPr>
        <p:spPr bwMode="auto">
          <a:xfrm>
            <a:off x="722313" y="2178050"/>
            <a:ext cx="612775" cy="336550"/>
          </a:xfrm>
          <a:prstGeom prst="rect">
            <a:avLst/>
          </a:prstGeom>
          <a:solidFill>
            <a:srgbClr val="FFCC00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1600" b="0" i="1"/>
              <a:t>&lt;L</a:t>
            </a:r>
            <a:r>
              <a:rPr lang="en-US" sz="1600" b="0" i="1" baseline="30000"/>
              <a:t>2</a:t>
            </a:r>
            <a:r>
              <a:rPr lang="en-US" sz="1600" b="0" i="1"/>
              <a:t>&gt;</a:t>
            </a:r>
            <a:endParaRPr lang="cs-CZ" sz="1600" b="0" baseline="-25000"/>
          </a:p>
        </p:txBody>
      </p:sp>
      <p:sp>
        <p:nvSpPr>
          <p:cNvPr id="31756" name="Text Box 32"/>
          <p:cNvSpPr txBox="1">
            <a:spLocks noChangeArrowheads="1"/>
          </p:cNvSpPr>
          <p:nvPr/>
        </p:nvSpPr>
        <p:spPr bwMode="auto">
          <a:xfrm>
            <a:off x="709613" y="4125913"/>
            <a:ext cx="650875" cy="336550"/>
          </a:xfrm>
          <a:prstGeom prst="rect">
            <a:avLst/>
          </a:prstGeom>
          <a:solidFill>
            <a:srgbClr val="FFCC00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>
            <a:spAutoFit/>
          </a:bodyPr>
          <a:lstStyle/>
          <a:p>
            <a:r>
              <a:rPr lang="en-US" sz="1600" b="0" i="1"/>
              <a:t>&lt;V</a:t>
            </a:r>
            <a:r>
              <a:rPr lang="en-US" sz="1600" b="0" i="1" baseline="-25000"/>
              <a:t>B</a:t>
            </a:r>
            <a:r>
              <a:rPr lang="en-US" sz="1600" b="0" i="1"/>
              <a:t>&gt;</a:t>
            </a:r>
            <a:endParaRPr lang="cs-CZ" sz="1600" b="0" baseline="-25000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728913" y="1281113"/>
            <a:ext cx="5591175" cy="4741862"/>
            <a:chOff x="1911" y="963"/>
            <a:chExt cx="3522" cy="2987"/>
          </a:xfrm>
        </p:grpSpPr>
        <p:sp>
          <p:nvSpPr>
            <p:cNvPr id="31766" name="Line 8"/>
            <p:cNvSpPr>
              <a:spLocks noChangeShapeType="1"/>
            </p:cNvSpPr>
            <p:nvPr/>
          </p:nvSpPr>
          <p:spPr bwMode="auto">
            <a:xfrm>
              <a:off x="1911" y="963"/>
              <a:ext cx="12" cy="26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lg" len="med"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31767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9" y="2418"/>
              <a:ext cx="1283" cy="1031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 type="none" w="lg" len="med"/>
            </a:ln>
          </p:spPr>
        </p:pic>
        <p:pic>
          <p:nvPicPr>
            <p:cNvPr id="31768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2" y="2349"/>
              <a:ext cx="1499" cy="1091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 type="none" w="lg" len="med"/>
            </a:ln>
          </p:spPr>
        </p:pic>
        <p:sp>
          <p:nvSpPr>
            <p:cNvPr id="31769" name="Text Box 11"/>
            <p:cNvSpPr txBox="1">
              <a:spLocks noChangeArrowheads="1"/>
            </p:cNvSpPr>
            <p:nvPr/>
          </p:nvSpPr>
          <p:spPr bwMode="auto">
            <a:xfrm>
              <a:off x="3999" y="3521"/>
              <a:ext cx="1186" cy="407"/>
            </a:xfrm>
            <a:prstGeom prst="rect">
              <a:avLst/>
            </a:prstGeom>
            <a:solidFill>
              <a:srgbClr val="FF6600"/>
            </a:solidFill>
            <a:ln w="19050">
              <a:noFill/>
              <a:miter lim="800000"/>
              <a:headEnd type="none" w="sm" len="sm"/>
              <a:tailEnd type="none" w="lg" len="med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b="0" dirty="0">
                  <a:latin typeface="Trebuchet MS" pitchFamily="34" charset="0"/>
                </a:rPr>
                <a:t>Klasický </a:t>
              </a:r>
              <a:r>
                <a:rPr lang="cs-CZ" b="0" dirty="0" err="1">
                  <a:latin typeface="Trebuchet MS" pitchFamily="34" charset="0"/>
                </a:rPr>
                <a:t>Peresův</a:t>
              </a:r>
              <a:r>
                <a:rPr lang="cs-CZ" b="0" dirty="0">
                  <a:latin typeface="Trebuchet MS" pitchFamily="34" charset="0"/>
                </a:rPr>
                <a:t> invariant</a:t>
              </a:r>
            </a:p>
          </p:txBody>
        </p:sp>
        <p:sp>
          <p:nvSpPr>
            <p:cNvPr id="31770" name="Rectangle 12"/>
            <p:cNvSpPr>
              <a:spLocks noChangeArrowheads="1"/>
            </p:cNvSpPr>
            <p:nvPr/>
          </p:nvSpPr>
          <p:spPr bwMode="auto">
            <a:xfrm>
              <a:off x="2420" y="2318"/>
              <a:ext cx="3013" cy="16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 type="none" w="sm" len="sm"/>
              <a:tailEnd type="none" w="lg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771" name="Text Box 13"/>
            <p:cNvSpPr txBox="1">
              <a:spLocks noChangeArrowheads="1"/>
            </p:cNvSpPr>
            <p:nvPr/>
          </p:nvSpPr>
          <p:spPr bwMode="auto">
            <a:xfrm>
              <a:off x="2563" y="3528"/>
              <a:ext cx="1276" cy="407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 type="none" w="lg" len="med"/>
            </a:ln>
          </p:spPr>
          <p:txBody>
            <a:bodyPr>
              <a:spAutoFit/>
            </a:bodyPr>
            <a:lstStyle/>
            <a:p>
              <a:pPr algn="ctr"/>
              <a:r>
                <a:rPr lang="cs-CZ" b="0" dirty="0" err="1">
                  <a:latin typeface="Trebuchet MS" pitchFamily="34" charset="0"/>
                </a:rPr>
                <a:t>Poincarého</a:t>
              </a:r>
              <a:r>
                <a:rPr lang="cs-CZ" b="0" dirty="0">
                  <a:latin typeface="Trebuchet MS" pitchFamily="34" charset="0"/>
                </a:rPr>
                <a:t> řez</a:t>
              </a:r>
              <a:endParaRPr lang="en-US" b="0" dirty="0">
                <a:latin typeface="Trebuchet MS" pitchFamily="34" charset="0"/>
              </a:endParaRPr>
            </a:p>
            <a:p>
              <a:pPr algn="ctr"/>
              <a:r>
                <a:rPr lang="en-US" b="0" dirty="0">
                  <a:latin typeface="Trebuchet MS" pitchFamily="34" charset="0"/>
                </a:rPr>
                <a:t>E = 0.2</a:t>
              </a:r>
              <a:endParaRPr lang="cs-CZ" b="0" dirty="0">
                <a:latin typeface="Trebuchet MS" pitchFamily="34" charset="0"/>
              </a:endParaRPr>
            </a:p>
          </p:txBody>
        </p:sp>
        <p:sp>
          <p:nvSpPr>
            <p:cNvPr id="31772" name="Rectangle 14"/>
            <p:cNvSpPr>
              <a:spLocks noChangeArrowheads="1"/>
            </p:cNvSpPr>
            <p:nvPr/>
          </p:nvSpPr>
          <p:spPr bwMode="auto">
            <a:xfrm>
              <a:off x="3647" y="3390"/>
              <a:ext cx="378" cy="85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 type="none" w="sm" len="sm"/>
              <a:tailEnd type="none" w="lg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773" name="Rectangle 34"/>
            <p:cNvSpPr>
              <a:spLocks noChangeArrowheads="1"/>
            </p:cNvSpPr>
            <p:nvPr/>
          </p:nvSpPr>
          <p:spPr bwMode="auto">
            <a:xfrm>
              <a:off x="4317" y="2852"/>
              <a:ext cx="67" cy="67"/>
            </a:xfrm>
            <a:prstGeom prst="rect">
              <a:avLst/>
            </a:prstGeom>
            <a:solidFill>
              <a:srgbClr val="0000FF"/>
            </a:solidFill>
            <a:ln w="19050">
              <a:noFill/>
              <a:miter lim="800000"/>
              <a:headEnd type="none" w="sm" len="sm"/>
              <a:tailEnd type="none" w="lg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774" name="Oval 35"/>
            <p:cNvSpPr>
              <a:spLocks noChangeArrowheads="1"/>
            </p:cNvSpPr>
            <p:nvPr/>
          </p:nvSpPr>
          <p:spPr bwMode="auto">
            <a:xfrm>
              <a:off x="4511" y="2839"/>
              <a:ext cx="68" cy="68"/>
            </a:xfrm>
            <a:prstGeom prst="ellipse">
              <a:avLst/>
            </a:prstGeom>
            <a:solidFill>
              <a:srgbClr val="FF0000"/>
            </a:solidFill>
            <a:ln w="19050">
              <a:noFill/>
              <a:round/>
              <a:headEnd type="none" w="sm" len="sm"/>
              <a:tailEnd type="none" w="lg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775" name="Rectangle 36"/>
            <p:cNvSpPr>
              <a:spLocks noChangeArrowheads="1"/>
            </p:cNvSpPr>
            <p:nvPr/>
          </p:nvSpPr>
          <p:spPr bwMode="auto">
            <a:xfrm rot="2700000">
              <a:off x="4157" y="2511"/>
              <a:ext cx="67" cy="67"/>
            </a:xfrm>
            <a:prstGeom prst="rect">
              <a:avLst/>
            </a:prstGeom>
            <a:solidFill>
              <a:srgbClr val="00FFFF"/>
            </a:solidFill>
            <a:ln w="19050">
              <a:noFill/>
              <a:miter lim="800000"/>
              <a:headEnd type="none" w="sm" len="sm"/>
              <a:tailEnd type="none" w="lg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776" name="Rectangle 37"/>
            <p:cNvSpPr>
              <a:spLocks noChangeArrowheads="1"/>
            </p:cNvSpPr>
            <p:nvPr/>
          </p:nvSpPr>
          <p:spPr bwMode="auto">
            <a:xfrm rot="2700000">
              <a:off x="4157" y="3178"/>
              <a:ext cx="67" cy="67"/>
            </a:xfrm>
            <a:prstGeom prst="rect">
              <a:avLst/>
            </a:prstGeom>
            <a:solidFill>
              <a:srgbClr val="00FFFF"/>
            </a:solidFill>
            <a:ln w="19050">
              <a:noFill/>
              <a:miter lim="800000"/>
              <a:headEnd type="none" w="sm" len="sm"/>
              <a:tailEnd type="none" w="lg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777" name="Rectangle 38"/>
            <p:cNvSpPr>
              <a:spLocks noChangeArrowheads="1"/>
            </p:cNvSpPr>
            <p:nvPr/>
          </p:nvSpPr>
          <p:spPr bwMode="auto">
            <a:xfrm rot="2700000">
              <a:off x="4782" y="2842"/>
              <a:ext cx="67" cy="67"/>
            </a:xfrm>
            <a:prstGeom prst="rect">
              <a:avLst/>
            </a:prstGeom>
            <a:solidFill>
              <a:srgbClr val="00FFFF"/>
            </a:solidFill>
            <a:ln w="19050">
              <a:noFill/>
              <a:miter lim="800000"/>
              <a:headEnd type="none" w="sm" len="sm"/>
              <a:tailEnd type="none" w="lg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1759" name="Rectangle 18"/>
          <p:cNvSpPr>
            <a:spLocks noChangeArrowheads="1"/>
          </p:cNvSpPr>
          <p:nvPr/>
        </p:nvSpPr>
        <p:spPr bwMode="auto">
          <a:xfrm>
            <a:off x="2681288" y="2438400"/>
            <a:ext cx="106362" cy="106363"/>
          </a:xfrm>
          <a:prstGeom prst="rect">
            <a:avLst/>
          </a:prstGeom>
          <a:solidFill>
            <a:srgbClr val="0000FF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60" name="Rectangle 19"/>
          <p:cNvSpPr>
            <a:spLocks noChangeArrowheads="1"/>
          </p:cNvSpPr>
          <p:nvPr/>
        </p:nvSpPr>
        <p:spPr bwMode="auto">
          <a:xfrm>
            <a:off x="2682875" y="3908425"/>
            <a:ext cx="106363" cy="106363"/>
          </a:xfrm>
          <a:prstGeom prst="rect">
            <a:avLst/>
          </a:prstGeom>
          <a:solidFill>
            <a:srgbClr val="0000FF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61" name="Rectangle 21"/>
          <p:cNvSpPr>
            <a:spLocks noChangeArrowheads="1"/>
          </p:cNvSpPr>
          <p:nvPr/>
        </p:nvSpPr>
        <p:spPr bwMode="auto">
          <a:xfrm rot="2700000">
            <a:off x="2684463" y="2655888"/>
            <a:ext cx="106362" cy="106362"/>
          </a:xfrm>
          <a:prstGeom prst="rect">
            <a:avLst/>
          </a:prstGeom>
          <a:solidFill>
            <a:srgbClr val="00FFFF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62" name="Rectangle 23"/>
          <p:cNvSpPr>
            <a:spLocks noChangeArrowheads="1"/>
          </p:cNvSpPr>
          <p:nvPr/>
        </p:nvSpPr>
        <p:spPr bwMode="auto">
          <a:xfrm rot="2700000">
            <a:off x="2695575" y="5168900"/>
            <a:ext cx="106363" cy="106363"/>
          </a:xfrm>
          <a:prstGeom prst="rect">
            <a:avLst/>
          </a:prstGeom>
          <a:solidFill>
            <a:srgbClr val="00FFFF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63" name="Oval 24"/>
          <p:cNvSpPr>
            <a:spLocks noChangeArrowheads="1"/>
          </p:cNvSpPr>
          <p:nvPr/>
        </p:nvSpPr>
        <p:spPr bwMode="auto">
          <a:xfrm>
            <a:off x="2681288" y="2282825"/>
            <a:ext cx="107950" cy="107950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64" name="Oval 25"/>
          <p:cNvSpPr>
            <a:spLocks noChangeArrowheads="1"/>
          </p:cNvSpPr>
          <p:nvPr/>
        </p:nvSpPr>
        <p:spPr bwMode="auto">
          <a:xfrm>
            <a:off x="2682875" y="4452938"/>
            <a:ext cx="107950" cy="107950"/>
          </a:xfrm>
          <a:prstGeom prst="ellipse">
            <a:avLst/>
          </a:prstGeom>
          <a:solidFill>
            <a:srgbClr val="FF0000"/>
          </a:solidFill>
          <a:ln w="19050">
            <a:noFill/>
            <a:round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EDCBF0CA-DE03-4D79-B758-02CC54631E13}"/>
              </a:ext>
            </a:extLst>
          </p:cNvPr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97102AA1-F210-46E8-8009-C36A527ACBE5}"/>
              </a:ext>
            </a:extLst>
          </p:cNvPr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6" descr="Grap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363" y="4183063"/>
            <a:ext cx="3292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Graph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25" y="1536700"/>
            <a:ext cx="3292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12"/>
          <p:cNvSpPr txBox="1">
            <a:spLocks noChangeArrowheads="1"/>
          </p:cNvSpPr>
          <p:nvPr/>
        </p:nvSpPr>
        <p:spPr bwMode="auto">
          <a:xfrm>
            <a:off x="604837" y="280988"/>
            <a:ext cx="3924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0" u="sng" dirty="0">
                <a:solidFill>
                  <a:srgbClr val="CC3300"/>
                </a:solidFill>
                <a:latin typeface="Trebuchet MS" pitchFamily="34" charset="0"/>
              </a:rPr>
              <a:t>Míry chaosu</a:t>
            </a:r>
          </a:p>
        </p:txBody>
      </p:sp>
      <p:pic>
        <p:nvPicPr>
          <p:cNvPr id="32774" name="Picture 17" descr="Graph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2400" y="1566863"/>
            <a:ext cx="3278188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8" descr="Graph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1288" y="4186238"/>
            <a:ext cx="3292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Rectangle 22"/>
          <p:cNvSpPr>
            <a:spLocks noChangeArrowheads="1"/>
          </p:cNvSpPr>
          <p:nvPr/>
        </p:nvSpPr>
        <p:spPr bwMode="auto">
          <a:xfrm>
            <a:off x="2481262" y="1690688"/>
            <a:ext cx="1936749" cy="681037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2777" name="Text Box 19"/>
          <p:cNvSpPr txBox="1">
            <a:spLocks noChangeArrowheads="1"/>
          </p:cNvSpPr>
          <p:nvPr/>
        </p:nvSpPr>
        <p:spPr bwMode="auto">
          <a:xfrm>
            <a:off x="3234535" y="404000"/>
            <a:ext cx="2470148" cy="800219"/>
          </a:xfrm>
          <a:prstGeom prst="rect">
            <a:avLst/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Trebuchet MS" pitchFamily="34" charset="0"/>
              </a:rPr>
              <a:t>Klasická míra</a:t>
            </a:r>
          </a:p>
          <a:p>
            <a:pPr algn="ctr"/>
            <a:r>
              <a:rPr lang="cs-CZ" sz="1400" dirty="0">
                <a:latin typeface="Trebuchet MS" pitchFamily="34" charset="0"/>
              </a:rPr>
              <a:t>(podíl chaotického objemu ve fázovém prostoru)</a:t>
            </a:r>
          </a:p>
        </p:txBody>
      </p:sp>
      <p:sp>
        <p:nvSpPr>
          <p:cNvPr id="343061" name="Line 21"/>
          <p:cNvSpPr>
            <a:spLocks noChangeShapeType="1"/>
          </p:cNvSpPr>
          <p:nvPr/>
        </p:nvSpPr>
        <p:spPr bwMode="auto">
          <a:xfrm>
            <a:off x="2655888" y="3378993"/>
            <a:ext cx="0" cy="242014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32779" name="Rectangle 23"/>
          <p:cNvSpPr>
            <a:spLocks noChangeArrowheads="1"/>
          </p:cNvSpPr>
          <p:nvPr/>
        </p:nvSpPr>
        <p:spPr bwMode="auto">
          <a:xfrm>
            <a:off x="5476873" y="1819275"/>
            <a:ext cx="2014540" cy="68103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2781" name="Text Box 20"/>
          <p:cNvSpPr txBox="1">
            <a:spLocks noChangeArrowheads="1"/>
          </p:cNvSpPr>
          <p:nvPr/>
        </p:nvSpPr>
        <p:spPr bwMode="auto">
          <a:xfrm>
            <a:off x="3234527" y="3763963"/>
            <a:ext cx="2470149" cy="584775"/>
          </a:xfrm>
          <a:prstGeom prst="rect">
            <a:avLst/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Trebuchet MS" pitchFamily="34" charset="0"/>
              </a:rPr>
              <a:t>Kvantová</a:t>
            </a:r>
            <a:r>
              <a:rPr lang="en-US" b="1" dirty="0">
                <a:latin typeface="Trebuchet MS" pitchFamily="34" charset="0"/>
              </a:rPr>
              <a:t> </a:t>
            </a:r>
            <a:r>
              <a:rPr lang="cs-CZ" b="1" dirty="0">
                <a:latin typeface="Trebuchet MS" pitchFamily="34" charset="0"/>
              </a:rPr>
              <a:t>míra</a:t>
            </a:r>
            <a:r>
              <a:rPr lang="cs-CZ" b="0" dirty="0">
                <a:latin typeface="Trebuchet MS" pitchFamily="34" charset="0"/>
              </a:rPr>
              <a:t> </a:t>
            </a:r>
          </a:p>
          <a:p>
            <a:pPr algn="ctr"/>
            <a:r>
              <a:rPr lang="en-US" sz="1400" b="0" dirty="0">
                <a:latin typeface="Trebuchet MS" pitchFamily="34" charset="0"/>
              </a:rPr>
              <a:t>(Brody</a:t>
            </a:r>
            <a:r>
              <a:rPr lang="cs-CZ" sz="1400" b="0" dirty="0">
                <a:latin typeface="Trebuchet MS" pitchFamily="34" charset="0"/>
              </a:rPr>
              <a:t>ho parametr</a:t>
            </a:r>
            <a:r>
              <a:rPr lang="en-US" sz="1400" b="0" dirty="0">
                <a:latin typeface="Trebuchet MS" pitchFamily="34" charset="0"/>
              </a:rPr>
              <a:t>)</a:t>
            </a:r>
            <a:endParaRPr lang="cs-CZ" sz="1400" b="0" dirty="0">
              <a:latin typeface="Trebuchet MS" pitchFamily="34" charset="0"/>
            </a:endParaRPr>
          </a:p>
        </p:txBody>
      </p:sp>
      <p:sp>
        <p:nvSpPr>
          <p:cNvPr id="343065" name="Line 25"/>
          <p:cNvSpPr>
            <a:spLocks noChangeShapeType="1"/>
          </p:cNvSpPr>
          <p:nvPr/>
        </p:nvSpPr>
        <p:spPr bwMode="auto">
          <a:xfrm>
            <a:off x="6334125" y="3378993"/>
            <a:ext cx="0" cy="18883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32783" name="Text Box 27"/>
          <p:cNvSpPr txBox="1">
            <a:spLocks noChangeArrowheads="1"/>
          </p:cNvSpPr>
          <p:nvPr/>
        </p:nvSpPr>
        <p:spPr bwMode="auto">
          <a:xfrm>
            <a:off x="1965325" y="1846263"/>
            <a:ext cx="1352550" cy="36671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 i="1"/>
              <a:t>B</a:t>
            </a:r>
            <a:r>
              <a:rPr lang="cs-CZ" b="0"/>
              <a:t> </a:t>
            </a:r>
            <a:r>
              <a:rPr lang="en-US" b="0"/>
              <a:t>= 0.24</a:t>
            </a:r>
            <a:endParaRPr lang="cs-CZ" b="0"/>
          </a:p>
        </p:txBody>
      </p:sp>
      <p:sp>
        <p:nvSpPr>
          <p:cNvPr id="32784" name="Text Box 28"/>
          <p:cNvSpPr txBox="1">
            <a:spLocks noChangeArrowheads="1"/>
          </p:cNvSpPr>
          <p:nvPr/>
        </p:nvSpPr>
        <p:spPr bwMode="auto">
          <a:xfrm>
            <a:off x="5594350" y="1838325"/>
            <a:ext cx="1352550" cy="366713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 i="1"/>
              <a:t>B</a:t>
            </a:r>
            <a:r>
              <a:rPr lang="cs-CZ" b="0"/>
              <a:t> </a:t>
            </a:r>
            <a:r>
              <a:rPr lang="en-US" b="0"/>
              <a:t>= 1.09</a:t>
            </a:r>
            <a:endParaRPr lang="cs-CZ" b="0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DFA43692-7594-43EA-9231-9A19DB6604DB}"/>
              </a:ext>
            </a:extLst>
          </p:cNvPr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108DF9C8-BDC1-4183-A72A-9AA8F7D5E899}"/>
              </a:ext>
            </a:extLst>
          </p:cNvPr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8" descr="freg english">
            <a:extLst>
              <a:ext uri="{FF2B5EF4-FFF2-40B4-BE49-F238E27FC236}">
                <a16:creationId xmlns:a16="http://schemas.microsoft.com/office/drawing/2014/main" id="{E24FFEA4-5230-4E73-83B2-244345DD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29388" y="295275"/>
            <a:ext cx="21939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9">
            <a:extLst>
              <a:ext uri="{FF2B5EF4-FFF2-40B4-BE49-F238E27FC236}">
                <a16:creationId xmlns:a16="http://schemas.microsoft.com/office/drawing/2014/main" id="{2B0638F5-BD20-4CEA-908E-5766C5CCD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6" y="601663"/>
            <a:ext cx="83344" cy="10112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8" name="Rectangle 39">
            <a:extLst>
              <a:ext uri="{FF2B5EF4-FFF2-40B4-BE49-F238E27FC236}">
                <a16:creationId xmlns:a16="http://schemas.microsoft.com/office/drawing/2014/main" id="{0D7F4B15-B464-48AC-BDB5-60E494DE0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6" y="601663"/>
            <a:ext cx="83344" cy="10112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3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3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3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61" grpId="0" animBg="1"/>
      <p:bldP spid="3430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45518" y="6459690"/>
            <a:ext cx="8640960" cy="0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70409" y="332656"/>
            <a:ext cx="572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C00000"/>
                </a:solidFill>
                <a:latin typeface="Trebuchet MS" pitchFamily="34" charset="0"/>
              </a:rPr>
              <a:t>Spinové systémy</a:t>
            </a:r>
            <a:endParaRPr lang="cs-CZ" sz="2400" dirty="0">
              <a:solidFill>
                <a:srgbClr val="C00000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635725" y="1456685"/>
                <a:ext cx="7393578" cy="1216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400" b="0" i="1" smtClean="0">
                              <a:latin typeface="Cambria Math"/>
                            </a:rPr>
                            <m:t>𝐻</m:t>
                          </m:r>
                        </m:e>
                      </m:acc>
                      <m:r>
                        <a:rPr lang="cs-CZ" sz="24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𝐵</m:t>
                          </m:r>
                          <m:nary>
                            <m:naryPr>
                              <m:chr m:val="∑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cs-CZ" sz="24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25" y="1456685"/>
                <a:ext cx="7393578" cy="12160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7" name="Skupina 116"/>
          <p:cNvGrpSpPr/>
          <p:nvPr/>
        </p:nvGrpSpPr>
        <p:grpSpPr>
          <a:xfrm>
            <a:off x="4983903" y="4178479"/>
            <a:ext cx="3101381" cy="1527942"/>
            <a:chOff x="1126834" y="1916838"/>
            <a:chExt cx="3101381" cy="1527942"/>
          </a:xfrm>
        </p:grpSpPr>
        <p:cxnSp>
          <p:nvCxnSpPr>
            <p:cNvPr id="63" name="Přímá spojnice 62"/>
            <p:cNvCxnSpPr/>
            <p:nvPr/>
          </p:nvCxnSpPr>
          <p:spPr>
            <a:xfrm>
              <a:off x="1126836" y="2218234"/>
              <a:ext cx="3101379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nice 63"/>
            <p:cNvCxnSpPr/>
            <p:nvPr/>
          </p:nvCxnSpPr>
          <p:spPr>
            <a:xfrm>
              <a:off x="1126835" y="2712380"/>
              <a:ext cx="3101379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nice 64"/>
            <p:cNvCxnSpPr/>
            <p:nvPr/>
          </p:nvCxnSpPr>
          <p:spPr>
            <a:xfrm>
              <a:off x="1126834" y="3229615"/>
              <a:ext cx="3101379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nice 65"/>
            <p:cNvCxnSpPr/>
            <p:nvPr/>
          </p:nvCxnSpPr>
          <p:spPr>
            <a:xfrm>
              <a:off x="1480397" y="1922011"/>
              <a:ext cx="0" cy="14981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66"/>
            <p:cNvCxnSpPr/>
            <p:nvPr/>
          </p:nvCxnSpPr>
          <p:spPr>
            <a:xfrm>
              <a:off x="2057670" y="1916838"/>
              <a:ext cx="0" cy="14981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nice 67"/>
            <p:cNvCxnSpPr/>
            <p:nvPr/>
          </p:nvCxnSpPr>
          <p:spPr>
            <a:xfrm>
              <a:off x="2675484" y="1922011"/>
              <a:ext cx="0" cy="14981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nice 68"/>
            <p:cNvCxnSpPr/>
            <p:nvPr/>
          </p:nvCxnSpPr>
          <p:spPr>
            <a:xfrm>
              <a:off x="3269035" y="1922011"/>
              <a:ext cx="0" cy="14981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nice 69"/>
            <p:cNvCxnSpPr/>
            <p:nvPr/>
          </p:nvCxnSpPr>
          <p:spPr>
            <a:xfrm>
              <a:off x="3895706" y="1946609"/>
              <a:ext cx="0" cy="14981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Skupina 70"/>
            <p:cNvGrpSpPr/>
            <p:nvPr/>
          </p:nvGrpSpPr>
          <p:grpSpPr>
            <a:xfrm>
              <a:off x="1996649" y="2017342"/>
              <a:ext cx="144000" cy="350145"/>
              <a:chOff x="1996649" y="2017342"/>
              <a:chExt cx="144000" cy="350145"/>
            </a:xfrm>
          </p:grpSpPr>
          <p:sp>
            <p:nvSpPr>
              <p:cNvPr id="72" name="Ovál 71"/>
              <p:cNvSpPr/>
              <p:nvPr/>
            </p:nvSpPr>
            <p:spPr>
              <a:xfrm>
                <a:off x="1996649" y="2146235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73" name="Přímá spojnice se šipkou 72"/>
              <p:cNvCxnSpPr/>
              <p:nvPr/>
            </p:nvCxnSpPr>
            <p:spPr>
              <a:xfrm flipV="1">
                <a:off x="2068649" y="2017342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Skupina 73"/>
            <p:cNvGrpSpPr/>
            <p:nvPr/>
          </p:nvGrpSpPr>
          <p:grpSpPr>
            <a:xfrm>
              <a:off x="2605525" y="2559456"/>
              <a:ext cx="144000" cy="350145"/>
              <a:chOff x="2605525" y="2559456"/>
              <a:chExt cx="144000" cy="350145"/>
            </a:xfrm>
          </p:grpSpPr>
          <p:sp>
            <p:nvSpPr>
              <p:cNvPr id="75" name="Ovál 74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76" name="Přímá spojnice se šipkou 75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Skupina 76"/>
            <p:cNvGrpSpPr/>
            <p:nvPr/>
          </p:nvGrpSpPr>
          <p:grpSpPr>
            <a:xfrm>
              <a:off x="1991734" y="2528639"/>
              <a:ext cx="144000" cy="350145"/>
              <a:chOff x="1996649" y="2017342"/>
              <a:chExt cx="144000" cy="350145"/>
            </a:xfrm>
          </p:grpSpPr>
          <p:sp>
            <p:nvSpPr>
              <p:cNvPr id="78" name="Ovál 77"/>
              <p:cNvSpPr/>
              <p:nvPr/>
            </p:nvSpPr>
            <p:spPr>
              <a:xfrm>
                <a:off x="1996649" y="2146235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79" name="Přímá spojnice se šipkou 78"/>
              <p:cNvCxnSpPr/>
              <p:nvPr/>
            </p:nvCxnSpPr>
            <p:spPr>
              <a:xfrm flipV="1">
                <a:off x="2068649" y="2017342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Skupina 79"/>
            <p:cNvGrpSpPr/>
            <p:nvPr/>
          </p:nvGrpSpPr>
          <p:grpSpPr>
            <a:xfrm>
              <a:off x="2605525" y="3054543"/>
              <a:ext cx="144000" cy="350145"/>
              <a:chOff x="1996649" y="2017342"/>
              <a:chExt cx="144000" cy="350145"/>
            </a:xfrm>
          </p:grpSpPr>
          <p:sp>
            <p:nvSpPr>
              <p:cNvPr id="81" name="Ovál 80"/>
              <p:cNvSpPr/>
              <p:nvPr/>
            </p:nvSpPr>
            <p:spPr>
              <a:xfrm>
                <a:off x="1996649" y="2146235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82" name="Přímá spojnice se šipkou 81"/>
              <p:cNvCxnSpPr/>
              <p:nvPr/>
            </p:nvCxnSpPr>
            <p:spPr>
              <a:xfrm flipV="1">
                <a:off x="2068649" y="2017342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Skupina 82"/>
            <p:cNvGrpSpPr/>
            <p:nvPr/>
          </p:nvGrpSpPr>
          <p:grpSpPr>
            <a:xfrm>
              <a:off x="3197035" y="3054543"/>
              <a:ext cx="144000" cy="350145"/>
              <a:chOff x="1996649" y="2017342"/>
              <a:chExt cx="144000" cy="350145"/>
            </a:xfrm>
          </p:grpSpPr>
          <p:sp>
            <p:nvSpPr>
              <p:cNvPr id="84" name="Ovál 83"/>
              <p:cNvSpPr/>
              <p:nvPr/>
            </p:nvSpPr>
            <p:spPr>
              <a:xfrm>
                <a:off x="1996649" y="2146235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85" name="Přímá spojnice se šipkou 84"/>
              <p:cNvCxnSpPr/>
              <p:nvPr/>
            </p:nvCxnSpPr>
            <p:spPr>
              <a:xfrm flipV="1">
                <a:off x="2068649" y="2017342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Skupina 85"/>
            <p:cNvGrpSpPr/>
            <p:nvPr/>
          </p:nvGrpSpPr>
          <p:grpSpPr>
            <a:xfrm>
              <a:off x="1408397" y="3054543"/>
              <a:ext cx="144000" cy="350145"/>
              <a:chOff x="1996649" y="2017342"/>
              <a:chExt cx="144000" cy="350145"/>
            </a:xfrm>
          </p:grpSpPr>
          <p:sp>
            <p:nvSpPr>
              <p:cNvPr id="87" name="Ovál 86"/>
              <p:cNvSpPr/>
              <p:nvPr/>
            </p:nvSpPr>
            <p:spPr>
              <a:xfrm>
                <a:off x="1996649" y="2146235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88" name="Přímá spojnice se šipkou 87"/>
              <p:cNvCxnSpPr/>
              <p:nvPr/>
            </p:nvCxnSpPr>
            <p:spPr>
              <a:xfrm flipV="1">
                <a:off x="2068649" y="2017342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Skupina 88"/>
            <p:cNvGrpSpPr/>
            <p:nvPr/>
          </p:nvGrpSpPr>
          <p:grpSpPr>
            <a:xfrm>
              <a:off x="3197035" y="2021663"/>
              <a:ext cx="144000" cy="350145"/>
              <a:chOff x="1996649" y="2017342"/>
              <a:chExt cx="144000" cy="350145"/>
            </a:xfrm>
          </p:grpSpPr>
          <p:sp>
            <p:nvSpPr>
              <p:cNvPr id="90" name="Ovál 89"/>
              <p:cNvSpPr/>
              <p:nvPr/>
            </p:nvSpPr>
            <p:spPr>
              <a:xfrm>
                <a:off x="1996649" y="2146235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91" name="Přímá spojnice se šipkou 90"/>
              <p:cNvCxnSpPr/>
              <p:nvPr/>
            </p:nvCxnSpPr>
            <p:spPr>
              <a:xfrm flipV="1">
                <a:off x="2068649" y="2017342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Skupina 91"/>
            <p:cNvGrpSpPr/>
            <p:nvPr/>
          </p:nvGrpSpPr>
          <p:grpSpPr>
            <a:xfrm>
              <a:off x="3823706" y="2043161"/>
              <a:ext cx="144000" cy="350145"/>
              <a:chOff x="1996649" y="2017342"/>
              <a:chExt cx="144000" cy="350145"/>
            </a:xfrm>
          </p:grpSpPr>
          <p:sp>
            <p:nvSpPr>
              <p:cNvPr id="93" name="Ovál 92"/>
              <p:cNvSpPr/>
              <p:nvPr/>
            </p:nvSpPr>
            <p:spPr>
              <a:xfrm>
                <a:off x="1996649" y="2146235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94" name="Přímá spojnice se šipkou 93"/>
              <p:cNvCxnSpPr/>
              <p:nvPr/>
            </p:nvCxnSpPr>
            <p:spPr>
              <a:xfrm flipV="1">
                <a:off x="2068649" y="2017342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Skupina 94"/>
            <p:cNvGrpSpPr/>
            <p:nvPr/>
          </p:nvGrpSpPr>
          <p:grpSpPr>
            <a:xfrm>
              <a:off x="2608286" y="2047078"/>
              <a:ext cx="144000" cy="350145"/>
              <a:chOff x="2605525" y="2559456"/>
              <a:chExt cx="144000" cy="350145"/>
            </a:xfrm>
          </p:grpSpPr>
          <p:sp>
            <p:nvSpPr>
              <p:cNvPr id="96" name="Ovál 95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97" name="Přímá spojnice se šipkou 96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Skupina 97"/>
            <p:cNvGrpSpPr/>
            <p:nvPr/>
          </p:nvGrpSpPr>
          <p:grpSpPr>
            <a:xfrm>
              <a:off x="1408397" y="2056313"/>
              <a:ext cx="144000" cy="350145"/>
              <a:chOff x="2605525" y="2559456"/>
              <a:chExt cx="144000" cy="350145"/>
            </a:xfrm>
          </p:grpSpPr>
          <p:sp>
            <p:nvSpPr>
              <p:cNvPr id="99" name="Ovál 98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00" name="Přímá spojnice se šipkou 99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Skupina 100"/>
            <p:cNvGrpSpPr/>
            <p:nvPr/>
          </p:nvGrpSpPr>
          <p:grpSpPr>
            <a:xfrm>
              <a:off x="1409953" y="2570200"/>
              <a:ext cx="144000" cy="350145"/>
              <a:chOff x="2605525" y="2559456"/>
              <a:chExt cx="144000" cy="350145"/>
            </a:xfrm>
          </p:grpSpPr>
          <p:sp>
            <p:nvSpPr>
              <p:cNvPr id="102" name="Ovál 101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03" name="Přímá spojnice se šipkou 102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Skupina 103"/>
            <p:cNvGrpSpPr/>
            <p:nvPr/>
          </p:nvGrpSpPr>
          <p:grpSpPr>
            <a:xfrm>
              <a:off x="1988969" y="3079273"/>
              <a:ext cx="144000" cy="350145"/>
              <a:chOff x="2605525" y="2559456"/>
              <a:chExt cx="144000" cy="350145"/>
            </a:xfrm>
          </p:grpSpPr>
          <p:sp>
            <p:nvSpPr>
              <p:cNvPr id="105" name="Ovál 104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06" name="Přímá spojnice se šipkou 105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Skupina 106"/>
            <p:cNvGrpSpPr/>
            <p:nvPr/>
          </p:nvGrpSpPr>
          <p:grpSpPr>
            <a:xfrm>
              <a:off x="3207827" y="2568495"/>
              <a:ext cx="144000" cy="350145"/>
              <a:chOff x="2605525" y="2559456"/>
              <a:chExt cx="144000" cy="350145"/>
            </a:xfrm>
          </p:grpSpPr>
          <p:sp>
            <p:nvSpPr>
              <p:cNvPr id="108" name="Ovál 107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09" name="Přímá spojnice se šipkou 108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Skupina 109"/>
            <p:cNvGrpSpPr/>
            <p:nvPr/>
          </p:nvGrpSpPr>
          <p:grpSpPr>
            <a:xfrm>
              <a:off x="3823706" y="2564640"/>
              <a:ext cx="144000" cy="350145"/>
              <a:chOff x="2605525" y="2559456"/>
              <a:chExt cx="144000" cy="350145"/>
            </a:xfrm>
          </p:grpSpPr>
          <p:sp>
            <p:nvSpPr>
              <p:cNvPr id="111" name="Ovál 110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12" name="Přímá spojnice se šipkou 111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Skupina 112"/>
            <p:cNvGrpSpPr/>
            <p:nvPr/>
          </p:nvGrpSpPr>
          <p:grpSpPr>
            <a:xfrm>
              <a:off x="3825262" y="3089710"/>
              <a:ext cx="144000" cy="350145"/>
              <a:chOff x="2605525" y="2559456"/>
              <a:chExt cx="144000" cy="350145"/>
            </a:xfrm>
          </p:grpSpPr>
          <p:sp>
            <p:nvSpPr>
              <p:cNvPr id="114" name="Ovál 113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15" name="Přímá spojnice se šipkou 114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Ovál 115"/>
            <p:cNvSpPr/>
            <p:nvPr/>
          </p:nvSpPr>
          <p:spPr>
            <a:xfrm>
              <a:off x="1928787" y="2093258"/>
              <a:ext cx="1495372" cy="12841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34" name="Skupina 133"/>
          <p:cNvGrpSpPr/>
          <p:nvPr/>
        </p:nvGrpSpPr>
        <p:grpSpPr>
          <a:xfrm>
            <a:off x="1053079" y="4778168"/>
            <a:ext cx="3101379" cy="391706"/>
            <a:chOff x="1126835" y="2528639"/>
            <a:chExt cx="3101379" cy="391706"/>
          </a:xfrm>
        </p:grpSpPr>
        <p:cxnSp>
          <p:nvCxnSpPr>
            <p:cNvPr id="118" name="Přímá spojnice 117"/>
            <p:cNvCxnSpPr/>
            <p:nvPr/>
          </p:nvCxnSpPr>
          <p:spPr>
            <a:xfrm>
              <a:off x="1126835" y="2712380"/>
              <a:ext cx="3101379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Skupina 118"/>
            <p:cNvGrpSpPr/>
            <p:nvPr/>
          </p:nvGrpSpPr>
          <p:grpSpPr>
            <a:xfrm>
              <a:off x="2605525" y="2559456"/>
              <a:ext cx="144000" cy="350145"/>
              <a:chOff x="2605525" y="2559456"/>
              <a:chExt cx="144000" cy="350145"/>
            </a:xfrm>
          </p:grpSpPr>
          <p:sp>
            <p:nvSpPr>
              <p:cNvPr id="120" name="Ovál 119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21" name="Přímá spojnice se šipkou 120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Skupina 121"/>
            <p:cNvGrpSpPr/>
            <p:nvPr/>
          </p:nvGrpSpPr>
          <p:grpSpPr>
            <a:xfrm>
              <a:off x="1991734" y="2528639"/>
              <a:ext cx="144000" cy="350145"/>
              <a:chOff x="1996649" y="2017342"/>
              <a:chExt cx="144000" cy="350145"/>
            </a:xfrm>
          </p:grpSpPr>
          <p:sp>
            <p:nvSpPr>
              <p:cNvPr id="123" name="Ovál 122"/>
              <p:cNvSpPr/>
              <p:nvPr/>
            </p:nvSpPr>
            <p:spPr>
              <a:xfrm>
                <a:off x="1996649" y="2146235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24" name="Přímá spojnice se šipkou 123"/>
              <p:cNvCxnSpPr/>
              <p:nvPr/>
            </p:nvCxnSpPr>
            <p:spPr>
              <a:xfrm flipV="1">
                <a:off x="2068649" y="2017342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Skupina 124"/>
            <p:cNvGrpSpPr/>
            <p:nvPr/>
          </p:nvGrpSpPr>
          <p:grpSpPr>
            <a:xfrm>
              <a:off x="1409953" y="2570200"/>
              <a:ext cx="144000" cy="350145"/>
              <a:chOff x="2605525" y="2559456"/>
              <a:chExt cx="144000" cy="350145"/>
            </a:xfrm>
          </p:grpSpPr>
          <p:sp>
            <p:nvSpPr>
              <p:cNvPr id="126" name="Ovál 125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27" name="Přímá spojnice se šipkou 126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Skupina 127"/>
            <p:cNvGrpSpPr/>
            <p:nvPr/>
          </p:nvGrpSpPr>
          <p:grpSpPr>
            <a:xfrm>
              <a:off x="3207827" y="2568495"/>
              <a:ext cx="144000" cy="350145"/>
              <a:chOff x="2605525" y="2559456"/>
              <a:chExt cx="144000" cy="350145"/>
            </a:xfrm>
          </p:grpSpPr>
          <p:sp>
            <p:nvSpPr>
              <p:cNvPr id="129" name="Ovál 128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30" name="Přímá spojnice se šipkou 129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Skupina 130"/>
            <p:cNvGrpSpPr/>
            <p:nvPr/>
          </p:nvGrpSpPr>
          <p:grpSpPr>
            <a:xfrm>
              <a:off x="3823706" y="2564640"/>
              <a:ext cx="144000" cy="350145"/>
              <a:chOff x="2605525" y="2559456"/>
              <a:chExt cx="144000" cy="350145"/>
            </a:xfrm>
          </p:grpSpPr>
          <p:sp>
            <p:nvSpPr>
              <p:cNvPr id="132" name="Ovál 131"/>
              <p:cNvSpPr/>
              <p:nvPr/>
            </p:nvSpPr>
            <p:spPr>
              <a:xfrm>
                <a:off x="2605525" y="2640380"/>
                <a:ext cx="144000" cy="144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33" name="Přímá spojnice se šipkou 132"/>
              <p:cNvCxnSpPr/>
              <p:nvPr/>
            </p:nvCxnSpPr>
            <p:spPr>
              <a:xfrm rot="10800000" flipV="1">
                <a:off x="2675484" y="2559456"/>
                <a:ext cx="0" cy="3501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ovéPole 135"/>
              <p:cNvSpPr txBox="1"/>
              <p:nvPr/>
            </p:nvSpPr>
            <p:spPr>
              <a:xfrm>
                <a:off x="2327026" y="2748826"/>
                <a:ext cx="4135557" cy="662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b="0" i="1" dirty="0">
                    <a:latin typeface="Cambria Math"/>
                  </a:rPr>
                  <a:t> </a:t>
                </a:r>
                <a:r>
                  <a:rPr lang="en-US" sz="1600" b="0" i="1" dirty="0">
                    <a:latin typeface="Trebuchet MS" panose="020B0603020202020204" pitchFamily="34" charset="0"/>
                  </a:rPr>
                  <a:t>- </a:t>
                </a:r>
                <a:r>
                  <a:rPr lang="cs-CZ" sz="1600" b="0" dirty="0">
                    <a:latin typeface="Trebuchet MS" panose="020B0603020202020204" pitchFamily="34" charset="0"/>
                  </a:rPr>
                  <a:t>množina </a:t>
                </a:r>
                <a:r>
                  <a:rPr lang="en-US" sz="1600" b="0" dirty="0">
                    <a:latin typeface="Trebuchet MS" panose="020B0603020202020204" pitchFamily="34" charset="0"/>
                  </a:rPr>
                  <a:t>v</a:t>
                </a:r>
                <a:r>
                  <a:rPr lang="cs-CZ" sz="1600" dirty="0">
                    <a:latin typeface="Trebuchet MS" panose="020B0603020202020204" pitchFamily="34" charset="0"/>
                  </a:rPr>
                  <a:t>šech sousedů</a:t>
                </a:r>
                <a:r>
                  <a:rPr lang="en-US" sz="1600" b="0" dirty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cs-CZ" sz="1600" b="0" dirty="0">
                    <a:latin typeface="Cambria Math"/>
                  </a:rPr>
                  <a:t>-</a:t>
                </a:r>
                <a:r>
                  <a:rPr lang="cs-CZ" sz="1600" b="0" dirty="0" err="1">
                    <a:latin typeface="Trebuchet MS" panose="020B0603020202020204" pitchFamily="34" charset="0"/>
                  </a:rPr>
                  <a:t>tého</a:t>
                </a:r>
                <a:r>
                  <a:rPr lang="cs-CZ" sz="1600" b="0" dirty="0">
                    <a:latin typeface="Trebuchet MS" panose="020B0603020202020204" pitchFamily="34" charset="0"/>
                  </a:rPr>
                  <a:t> spinu</a:t>
                </a:r>
                <a:endParaRPr lang="en-US" sz="1600" b="0" dirty="0">
                  <a:latin typeface="Trebuchet MS" panose="020B0603020202020204" pitchFamily="34" charset="0"/>
                </a:endParaRPr>
              </a:p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#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>
                    <a:latin typeface="Trebuchet MS" pitchFamily="34" charset="0"/>
                  </a:rPr>
                  <a:t> - </a:t>
                </a:r>
                <a:r>
                  <a:rPr lang="cs-CZ" sz="1600" dirty="0">
                    <a:latin typeface="Trebuchet MS" pitchFamily="34" charset="0"/>
                  </a:rPr>
                  <a:t>počet sousedů</a:t>
                </a:r>
              </a:p>
            </p:txBody>
          </p:sp>
        </mc:Choice>
        <mc:Fallback xmlns="">
          <p:sp>
            <p:nvSpPr>
              <p:cNvPr id="136" name="TextovéPole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026" y="2748826"/>
                <a:ext cx="4135557" cy="662874"/>
              </a:xfrm>
              <a:prstGeom prst="rect">
                <a:avLst/>
              </a:prstGeom>
              <a:blipFill>
                <a:blip r:embed="rId4"/>
                <a:stretch>
                  <a:fillRect t="-3670" b="-64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Ovál 136"/>
          <p:cNvSpPr/>
          <p:nvPr/>
        </p:nvSpPr>
        <p:spPr>
          <a:xfrm>
            <a:off x="1815518" y="4493027"/>
            <a:ext cx="1615657" cy="9288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8" name="TextovéPole 137"/>
          <p:cNvSpPr txBox="1"/>
          <p:nvPr/>
        </p:nvSpPr>
        <p:spPr>
          <a:xfrm>
            <a:off x="599512" y="3498685"/>
            <a:ext cx="3526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C00000"/>
                </a:solidFill>
                <a:latin typeface="Trebuchet MS" pitchFamily="34" charset="0"/>
              </a:rPr>
              <a:t>Dimenzionalita</a:t>
            </a:r>
            <a:r>
              <a:rPr lang="cs-CZ" sz="2400" b="1" dirty="0">
                <a:solidFill>
                  <a:srgbClr val="C00000"/>
                </a:solidFill>
                <a:latin typeface="Trebuchet MS" pitchFamily="34" charset="0"/>
              </a:rPr>
              <a:t> mříže</a:t>
            </a:r>
          </a:p>
        </p:txBody>
      </p:sp>
      <p:sp>
        <p:nvSpPr>
          <p:cNvPr id="139" name="TextovéPole 138"/>
          <p:cNvSpPr txBox="1"/>
          <p:nvPr/>
        </p:nvSpPr>
        <p:spPr>
          <a:xfrm>
            <a:off x="5008572" y="1136506"/>
            <a:ext cx="347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Trebuchet MS" pitchFamily="34" charset="0"/>
              </a:rPr>
              <a:t>Interakce s vnějším polem</a:t>
            </a:r>
          </a:p>
        </p:txBody>
      </p:sp>
      <p:sp>
        <p:nvSpPr>
          <p:cNvPr id="140" name="TextovéPole 139"/>
          <p:cNvSpPr txBox="1"/>
          <p:nvPr/>
        </p:nvSpPr>
        <p:spPr>
          <a:xfrm>
            <a:off x="2518087" y="917431"/>
            <a:ext cx="274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Trebuchet MS" pitchFamily="34" charset="0"/>
              </a:rPr>
              <a:t>Interakce mezi sousedními spiny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ovéPole 144"/>
              <p:cNvSpPr txBox="1"/>
              <p:nvPr/>
            </p:nvSpPr>
            <p:spPr>
              <a:xfrm>
                <a:off x="2308664" y="4562393"/>
                <a:ext cx="8344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45" name="TextovéPole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664" y="4562393"/>
                <a:ext cx="834403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ovéPole 145"/>
              <p:cNvSpPr txBox="1"/>
              <p:nvPr/>
            </p:nvSpPr>
            <p:spPr>
              <a:xfrm>
                <a:off x="6257431" y="4601576"/>
                <a:ext cx="8344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46" name="TextovéPole 1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431" y="4601576"/>
                <a:ext cx="83440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ovéPole 146"/>
              <p:cNvSpPr txBox="1"/>
              <p:nvPr/>
            </p:nvSpPr>
            <p:spPr>
              <a:xfrm>
                <a:off x="704852" y="3954789"/>
                <a:ext cx="15506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𝑑</m:t>
                      </m:r>
                      <m:r>
                        <a:rPr lang="en-US" sz="2000" i="1" dirty="0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cs-CZ" sz="20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47" name="TextovéPole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2" y="3954789"/>
                <a:ext cx="155069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ovéPole 148"/>
              <p:cNvSpPr txBox="1"/>
              <p:nvPr/>
            </p:nvSpPr>
            <p:spPr>
              <a:xfrm>
                <a:off x="4008852" y="3993554"/>
                <a:ext cx="15506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𝑑</m:t>
                      </m:r>
                      <m:r>
                        <a:rPr lang="en-US" sz="2000" i="1" dirty="0" smtClean="0">
                          <a:latin typeface="Cambria Math"/>
                        </a:rPr>
                        <m:t>=2</m:t>
                      </m:r>
                    </m:oMath>
                  </m:oMathPara>
                </a14:m>
                <a:endParaRPr lang="cs-CZ" sz="20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49" name="TextovéPole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852" y="3993554"/>
                <a:ext cx="155069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BF8D7B5A-CFCE-400F-805A-E6BACDAA0BA8}"/>
                  </a:ext>
                </a:extLst>
              </p:cNvPr>
              <p:cNvSpPr txBox="1"/>
              <p:nvPr/>
            </p:nvSpPr>
            <p:spPr>
              <a:xfrm>
                <a:off x="600076" y="5886450"/>
                <a:ext cx="5400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cs-CZ" sz="2400" b="1" dirty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Dimenze Hilbertova prostoru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cs-CZ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GB" sz="2400" dirty="0">
                  <a:solidFill>
                    <a:srgbClr val="C00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BF8D7B5A-CFCE-400F-805A-E6BACDAA0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6" y="5886450"/>
                <a:ext cx="5400670" cy="461665"/>
              </a:xfrm>
              <a:prstGeom prst="rect">
                <a:avLst/>
              </a:prstGeom>
              <a:blipFill>
                <a:blip r:embed="rId9"/>
                <a:stretch>
                  <a:fillRect l="-1693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399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9371F149-A6AC-4E55-919D-51E53CF85CDF}"/>
              </a:ext>
            </a:extLst>
          </p:cNvPr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6293B71B-D921-4912-B097-1802B3371885}"/>
              </a:ext>
            </a:extLst>
          </p:cNvPr>
          <p:cNvCxnSpPr/>
          <p:nvPr/>
        </p:nvCxnSpPr>
        <p:spPr>
          <a:xfrm flipH="1">
            <a:off x="145518" y="6459690"/>
            <a:ext cx="8640960" cy="0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CA1A6097-6266-4D92-92FA-B61E1FD6D610}"/>
              </a:ext>
            </a:extLst>
          </p:cNvPr>
          <p:cNvSpPr txBox="1"/>
          <p:nvPr/>
        </p:nvSpPr>
        <p:spPr>
          <a:xfrm>
            <a:off x="570409" y="332656"/>
            <a:ext cx="572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C00000"/>
                </a:solidFill>
                <a:latin typeface="Trebuchet MS" pitchFamily="34" charset="0"/>
              </a:rPr>
              <a:t>Heisenbergův XXZ model</a:t>
            </a:r>
            <a:endParaRPr lang="cs-CZ" sz="2400" dirty="0">
              <a:solidFill>
                <a:srgbClr val="C00000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312D4039-542D-4705-82E8-B1DC971CA23C}"/>
                  </a:ext>
                </a:extLst>
              </p:cNvPr>
              <p:cNvSpPr txBox="1"/>
              <p:nvPr/>
            </p:nvSpPr>
            <p:spPr>
              <a:xfrm>
                <a:off x="417874" y="1097576"/>
                <a:ext cx="7297376" cy="992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</m:oMath>
                  </m:oMathPara>
                </a14:m>
                <a:endParaRPr lang="en-GB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312D4039-542D-4705-82E8-B1DC971CA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74" y="1097576"/>
                <a:ext cx="7297376" cy="9926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95E85815-55A1-497A-917F-E77DBDFD9C21}"/>
                  </a:ext>
                </a:extLst>
              </p:cNvPr>
              <p:cNvSpPr txBox="1"/>
              <p:nvPr/>
            </p:nvSpPr>
            <p:spPr>
              <a:xfrm>
                <a:off x="5848689" y="2321666"/>
                <a:ext cx="2962275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∈[−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dirty="0">
                    <a:latin typeface="Trebuchet MS" panose="020B0603020202020204" pitchFamily="34" charset="0"/>
                  </a:rPr>
                  <a:t> n</a:t>
                </a:r>
                <a:r>
                  <a:rPr lang="cs-CZ" dirty="0" err="1">
                    <a:latin typeface="Trebuchet MS" panose="020B0603020202020204" pitchFamily="34" charset="0"/>
                  </a:rPr>
                  <a:t>áhodná</a:t>
                </a:r>
                <a:r>
                  <a:rPr lang="cs-CZ" dirty="0">
                    <a:latin typeface="Trebuchet MS" panose="020B0603020202020204" pitchFamily="34" charset="0"/>
                  </a:rPr>
                  <a:t> čísla</a:t>
                </a:r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95E85815-55A1-497A-917F-E77DBDFD9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689" y="2321666"/>
                <a:ext cx="2962275" cy="391646"/>
              </a:xfrm>
              <a:prstGeom prst="rect">
                <a:avLst/>
              </a:prstGeom>
              <a:blipFill>
                <a:blip r:embed="rId3"/>
                <a:stretch>
                  <a:fillRect t="-10938" b="-171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vá složená závorka 8">
            <a:extLst>
              <a:ext uri="{FF2B5EF4-FFF2-40B4-BE49-F238E27FC236}">
                <a16:creationId xmlns:a16="http://schemas.microsoft.com/office/drawing/2014/main" id="{B3CD2182-7794-4EFE-8AB1-8BBE0A07CB2F}"/>
              </a:ext>
            </a:extLst>
          </p:cNvPr>
          <p:cNvSpPr/>
          <p:nvPr/>
        </p:nvSpPr>
        <p:spPr>
          <a:xfrm rot="16200000">
            <a:off x="3486345" y="-63030"/>
            <a:ext cx="238082" cy="4486613"/>
          </a:xfrm>
          <a:prstGeom prst="leftBrace">
            <a:avLst/>
          </a:prstGeom>
          <a:ln w="25400">
            <a:solidFill>
              <a:srgbClr val="0000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4E3F314-C612-4BB7-BC05-FBDBAE19CAE8}"/>
              </a:ext>
            </a:extLst>
          </p:cNvPr>
          <p:cNvSpPr txBox="1"/>
          <p:nvPr/>
        </p:nvSpPr>
        <p:spPr>
          <a:xfrm>
            <a:off x="2526299" y="2448430"/>
            <a:ext cx="245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err="1">
                <a:solidFill>
                  <a:srgbClr val="0000B4"/>
                </a:solidFill>
                <a:latin typeface="Trebuchet MS" panose="020B0603020202020204" pitchFamily="34" charset="0"/>
              </a:rPr>
              <a:t>Integrabilní</a:t>
            </a:r>
            <a:r>
              <a:rPr lang="cs-CZ" dirty="0">
                <a:solidFill>
                  <a:srgbClr val="0000B4"/>
                </a:solidFill>
                <a:latin typeface="Trebuchet MS" panose="020B0603020202020204" pitchFamily="34" charset="0"/>
              </a:rPr>
              <a:t> systém</a:t>
            </a:r>
            <a:endParaRPr lang="en-GB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2DAEEF9-5C9E-4EB9-8E24-A710D9930DE2}"/>
              </a:ext>
            </a:extLst>
          </p:cNvPr>
          <p:cNvSpPr txBox="1"/>
          <p:nvPr/>
        </p:nvSpPr>
        <p:spPr>
          <a:xfrm>
            <a:off x="5915031" y="2752067"/>
            <a:ext cx="3162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dirty="0">
                <a:latin typeface="Trebuchet MS" panose="020B0603020202020204" pitchFamily="34" charset="0"/>
              </a:rPr>
              <a:t>(n</a:t>
            </a:r>
            <a:r>
              <a:rPr lang="cs-CZ" sz="1500" dirty="0" err="1">
                <a:latin typeface="Trebuchet MS" panose="020B0603020202020204" pitchFamily="34" charset="0"/>
              </a:rPr>
              <a:t>áhodné</a:t>
            </a:r>
            <a:r>
              <a:rPr lang="cs-CZ" sz="1500" dirty="0">
                <a:latin typeface="Trebuchet MS" panose="020B0603020202020204" pitchFamily="34" charset="0"/>
              </a:rPr>
              <a:t> </a:t>
            </a:r>
            <a:r>
              <a:rPr lang="cs-CZ" sz="1500" dirty="0" err="1">
                <a:latin typeface="Trebuchet MS" panose="020B0603020202020204" pitchFamily="34" charset="0"/>
              </a:rPr>
              <a:t>Zeemanovské</a:t>
            </a:r>
            <a:r>
              <a:rPr lang="cs-CZ" sz="1500" dirty="0">
                <a:latin typeface="Trebuchet MS" panose="020B0603020202020204" pitchFamily="34" charset="0"/>
              </a:rPr>
              <a:t> rozštěpení hladin jednotlivých spinů)</a:t>
            </a:r>
            <a:endParaRPr lang="en-GB" sz="1500" dirty="0">
              <a:latin typeface="Trebuchet MS" panose="020B0603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CD82C0EF-2168-4CC0-BFB7-1A66FB288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571" y="3501008"/>
            <a:ext cx="80309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latin typeface="Book Antiqua" panose="02040602050305030304" pitchFamily="18" charset="0"/>
              </a:rPr>
              <a:t>E.J.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Torres-Herrera</a:t>
            </a:r>
            <a:r>
              <a:rPr lang="cs-CZ" altLang="cs-CZ" sz="1400" b="0" dirty="0">
                <a:latin typeface="Book Antiqua" panose="02040602050305030304" pitchFamily="18" charset="0"/>
              </a:rPr>
              <a:t>, L. Santos, </a:t>
            </a:r>
            <a:r>
              <a:rPr lang="cs-CZ" altLang="cs-CZ" sz="1400" i="1" dirty="0" err="1">
                <a:latin typeface="Book Antiqua" panose="02040602050305030304" pitchFamily="18" charset="0"/>
              </a:rPr>
              <a:t>Extended</a:t>
            </a:r>
            <a:r>
              <a:rPr lang="cs-CZ" altLang="cs-CZ" sz="1400" i="1" dirty="0">
                <a:latin typeface="Book Antiqua" panose="02040602050305030304" pitchFamily="18" charset="0"/>
              </a:rPr>
              <a:t> </a:t>
            </a:r>
            <a:r>
              <a:rPr lang="cs-CZ" altLang="cs-CZ" sz="1400" i="1" dirty="0" err="1">
                <a:latin typeface="Book Antiqua" panose="02040602050305030304" pitchFamily="18" charset="0"/>
              </a:rPr>
              <a:t>nonergodic</a:t>
            </a:r>
            <a:r>
              <a:rPr lang="cs-CZ" altLang="cs-CZ" sz="1400" i="1" dirty="0">
                <a:latin typeface="Book Antiqua" panose="02040602050305030304" pitchFamily="18" charset="0"/>
              </a:rPr>
              <a:t> </a:t>
            </a:r>
            <a:r>
              <a:rPr lang="cs-CZ" altLang="cs-CZ" sz="1400" i="1" dirty="0" err="1">
                <a:latin typeface="Book Antiqua" panose="02040602050305030304" pitchFamily="18" charset="0"/>
              </a:rPr>
              <a:t>states</a:t>
            </a:r>
            <a:r>
              <a:rPr lang="cs-CZ" altLang="cs-CZ" sz="1400" i="1" dirty="0">
                <a:latin typeface="Book Antiqua" panose="02040602050305030304" pitchFamily="18" charset="0"/>
              </a:rPr>
              <a:t> in </a:t>
            </a:r>
            <a:r>
              <a:rPr lang="cs-CZ" altLang="cs-CZ" sz="1400" i="1" dirty="0" err="1">
                <a:latin typeface="Book Antiqua" panose="02040602050305030304" pitchFamily="18" charset="0"/>
              </a:rPr>
              <a:t>disordered</a:t>
            </a:r>
            <a:r>
              <a:rPr lang="cs-CZ" altLang="cs-CZ" sz="1400" i="1" dirty="0">
                <a:latin typeface="Book Antiqua" panose="02040602050305030304" pitchFamily="18" charset="0"/>
              </a:rPr>
              <a:t> many-body </a:t>
            </a:r>
            <a:r>
              <a:rPr lang="cs-CZ" altLang="cs-CZ" sz="1400" i="1" dirty="0" err="1">
                <a:latin typeface="Book Antiqua" panose="02040602050305030304" pitchFamily="18" charset="0"/>
              </a:rPr>
              <a:t>quantum</a:t>
            </a:r>
            <a:r>
              <a:rPr lang="cs-CZ" altLang="cs-CZ" sz="1400" i="1" dirty="0">
                <a:latin typeface="Book Antiqua" panose="02040602050305030304" pitchFamily="18" charset="0"/>
              </a:rPr>
              <a:t> </a:t>
            </a:r>
            <a:r>
              <a:rPr lang="cs-CZ" altLang="cs-CZ" sz="1400" i="1" dirty="0" err="1">
                <a:latin typeface="Book Antiqua" panose="02040602050305030304" pitchFamily="18" charset="0"/>
              </a:rPr>
              <a:t>systems</a:t>
            </a:r>
            <a:r>
              <a:rPr lang="cs-CZ" altLang="cs-CZ" sz="1400" b="0" dirty="0">
                <a:latin typeface="Book Antiqua" panose="02040602050305030304" pitchFamily="18" charset="0"/>
              </a:rPr>
              <a:t>, Ann.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Phys</a:t>
            </a:r>
            <a:r>
              <a:rPr lang="cs-CZ" altLang="cs-CZ" sz="1400" b="0" dirty="0">
                <a:latin typeface="Book Antiqua" panose="02040602050305030304" pitchFamily="18" charset="0"/>
              </a:rPr>
              <a:t>. (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Berlin</a:t>
            </a:r>
            <a:r>
              <a:rPr lang="cs-CZ" altLang="cs-CZ" sz="1400" b="0" dirty="0">
                <a:latin typeface="Book Antiqua" panose="02040602050305030304" pitchFamily="18" charset="0"/>
              </a:rPr>
              <a:t>) </a:t>
            </a:r>
            <a:r>
              <a:rPr lang="cs-CZ" altLang="cs-CZ" sz="1400" dirty="0">
                <a:latin typeface="Book Antiqua" panose="02040602050305030304" pitchFamily="18" charset="0"/>
              </a:rPr>
              <a:t>529, 1600284 (2017)</a:t>
            </a:r>
            <a:endParaRPr lang="cs-CZ" altLang="cs-CZ" sz="1400" b="0" dirty="0">
              <a:latin typeface="Book Antiqua" panose="0204060205030503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AA0AF56-2825-4E38-BA77-226B128F4419}"/>
              </a:ext>
            </a:extLst>
          </p:cNvPr>
          <p:cNvSpPr txBox="1"/>
          <p:nvPr/>
        </p:nvSpPr>
        <p:spPr>
          <a:xfrm>
            <a:off x="694326" y="4444615"/>
            <a:ext cx="3877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Trebuchet MS" panose="020B0603020202020204" pitchFamily="34" charset="0"/>
              </a:rPr>
              <a:t>Systém je chaotický, i pokud rozštěpíme jen jednu hladinu:</a:t>
            </a:r>
            <a:endParaRPr lang="en-GB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DA938D1E-53CE-4618-B751-264FB1694BDB}"/>
                  </a:ext>
                </a:extLst>
              </p:cNvPr>
              <p:cNvSpPr txBox="1"/>
              <p:nvPr/>
            </p:nvSpPr>
            <p:spPr>
              <a:xfrm>
                <a:off x="1066800" y="5282535"/>
                <a:ext cx="3505200" cy="515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>
                    <a:latin typeface="Trebuchet MS" panose="020B0603020202020204" pitchFamily="34" charset="0"/>
                  </a:rPr>
                  <a:t>, </a:t>
                </a:r>
                <a:r>
                  <a:rPr lang="en-GB" dirty="0" err="1">
                    <a:latin typeface="Trebuchet MS" panose="020B0603020202020204" pitchFamily="34" charset="0"/>
                  </a:rPr>
                  <a:t>ostatn</a:t>
                </a:r>
                <a:r>
                  <a:rPr lang="cs-CZ" dirty="0">
                    <a:latin typeface="Trebuchet MS" panose="020B0603020202020204" pitchFamily="34" charset="0"/>
                  </a:rPr>
                  <a:t>í nulové</a:t>
                </a:r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DA938D1E-53CE-4618-B751-264FB1694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282535"/>
                <a:ext cx="3505200" cy="515654"/>
              </a:xfrm>
              <a:prstGeom prst="rect">
                <a:avLst/>
              </a:prstGeom>
              <a:blipFill>
                <a:blip r:embed="rId4"/>
                <a:stretch>
                  <a:fillRect t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9">
            <a:extLst>
              <a:ext uri="{FF2B5EF4-FFF2-40B4-BE49-F238E27FC236}">
                <a16:creationId xmlns:a16="http://schemas.microsoft.com/office/drawing/2014/main" id="{4466F51F-9149-4C92-83A9-6B01174BD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7" y="6070846"/>
            <a:ext cx="80309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latin typeface="Book Antiqua" panose="02040602050305030304" pitchFamily="18" charset="0"/>
              </a:rPr>
              <a:t>L. Santos, F.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Pérez-Bernal</a:t>
            </a:r>
            <a:r>
              <a:rPr lang="cs-CZ" altLang="cs-CZ" sz="1400" dirty="0">
                <a:latin typeface="Book Antiqua" panose="02040602050305030304" pitchFamily="18" charset="0"/>
              </a:rPr>
              <a:t>, E.J. </a:t>
            </a:r>
            <a:r>
              <a:rPr lang="cs-CZ" altLang="cs-CZ" sz="1400" dirty="0" err="1">
                <a:latin typeface="Book Antiqua" panose="02040602050305030304" pitchFamily="18" charset="0"/>
              </a:rPr>
              <a:t>Torres-Herrera</a:t>
            </a:r>
            <a:r>
              <a:rPr lang="cs-CZ" altLang="cs-CZ" sz="1400" dirty="0">
                <a:latin typeface="Book Antiqua" panose="02040602050305030304" pitchFamily="18" charset="0"/>
              </a:rPr>
              <a:t>, </a:t>
            </a:r>
            <a:r>
              <a:rPr lang="cs-CZ" altLang="cs-CZ" sz="1400" i="1" dirty="0" err="1">
                <a:latin typeface="Book Antiqua" panose="02040602050305030304" pitchFamily="18" charset="0"/>
              </a:rPr>
              <a:t>Speck</a:t>
            </a:r>
            <a:r>
              <a:rPr lang="cs-CZ" altLang="cs-CZ" sz="1400" i="1" dirty="0">
                <a:latin typeface="Book Antiqua" panose="02040602050305030304" pitchFamily="18" charset="0"/>
              </a:rPr>
              <a:t> </a:t>
            </a:r>
            <a:r>
              <a:rPr lang="cs-CZ" altLang="cs-CZ" sz="1400" i="1" dirty="0" err="1">
                <a:latin typeface="Book Antiqua" panose="02040602050305030304" pitchFamily="18" charset="0"/>
              </a:rPr>
              <a:t>of</a:t>
            </a:r>
            <a:r>
              <a:rPr lang="cs-CZ" altLang="cs-CZ" sz="1400" i="1" dirty="0">
                <a:latin typeface="Book Antiqua" panose="02040602050305030304" pitchFamily="18" charset="0"/>
              </a:rPr>
              <a:t> chaos</a:t>
            </a:r>
            <a:r>
              <a:rPr lang="cs-CZ" altLang="cs-CZ" sz="1400" b="0" dirty="0">
                <a:latin typeface="Book Antiqua" panose="02040602050305030304" pitchFamily="18" charset="0"/>
              </a:rPr>
              <a:t>,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Phys</a:t>
            </a:r>
            <a:r>
              <a:rPr lang="cs-CZ" altLang="cs-CZ" sz="1400" b="0" dirty="0">
                <a:latin typeface="Book Antiqua" panose="02040602050305030304" pitchFamily="18" charset="0"/>
              </a:rPr>
              <a:t>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Rev</a:t>
            </a:r>
            <a:r>
              <a:rPr lang="cs-CZ" altLang="cs-CZ" sz="1400" b="0" dirty="0">
                <a:latin typeface="Book Antiqua" panose="02040602050305030304" pitchFamily="18" charset="0"/>
              </a:rPr>
              <a:t>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Research</a:t>
            </a:r>
            <a:r>
              <a:rPr lang="cs-CZ" altLang="cs-CZ" sz="1400" b="0" dirty="0">
                <a:latin typeface="Book Antiqua" panose="02040602050305030304" pitchFamily="18" charset="0"/>
              </a:rPr>
              <a:t> </a:t>
            </a:r>
            <a:r>
              <a:rPr lang="cs-CZ" altLang="cs-CZ" sz="1400" dirty="0">
                <a:latin typeface="Book Antiqua" panose="02040602050305030304" pitchFamily="18" charset="0"/>
              </a:rPr>
              <a:t>2, 043034 (2020)</a:t>
            </a:r>
            <a:endParaRPr lang="cs-CZ" altLang="cs-CZ" sz="1400" b="0" dirty="0">
              <a:latin typeface="Book Antiqua" panose="02040602050305030304" pitchFamily="18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92F477B-DCF2-4BFB-B451-0EC8534644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594"/>
          <a:stretch/>
        </p:blipFill>
        <p:spPr>
          <a:xfrm>
            <a:off x="4808312" y="3809009"/>
            <a:ext cx="2752278" cy="214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A6E4646D-89BA-4A2B-B552-02307A300EC1}"/>
                  </a:ext>
                </a:extLst>
              </p:cNvPr>
              <p:cNvSpPr txBox="1"/>
              <p:nvPr/>
            </p:nvSpPr>
            <p:spPr>
              <a:xfrm>
                <a:off x="7334207" y="5590652"/>
                <a:ext cx="581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A6E4646D-89BA-4A2B-B552-02307A300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207" y="5590652"/>
                <a:ext cx="5810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879D577C-A202-41B2-825C-BE1DFB40A454}"/>
                  </a:ext>
                </a:extLst>
              </p:cNvPr>
              <p:cNvSpPr txBox="1"/>
              <p:nvPr/>
            </p:nvSpPr>
            <p:spPr>
              <a:xfrm>
                <a:off x="4820767" y="4660781"/>
                <a:ext cx="25392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879D577C-A202-41B2-825C-BE1DFB40A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767" y="4660781"/>
                <a:ext cx="253923" cy="369332"/>
              </a:xfrm>
              <a:prstGeom prst="rect">
                <a:avLst/>
              </a:prstGeom>
              <a:blipFill>
                <a:blip r:embed="rId7"/>
                <a:stretch>
                  <a:fillRect r="-292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5683DE-C46D-45B5-9482-3114AB5E5CF1}"/>
              </a:ext>
            </a:extLst>
          </p:cNvPr>
          <p:cNvSpPr txBox="1"/>
          <p:nvPr/>
        </p:nvSpPr>
        <p:spPr>
          <a:xfrm>
            <a:off x="4102700" y="4627683"/>
            <a:ext cx="9251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00" dirty="0" err="1">
                <a:latin typeface="Trebuchet MS" panose="020B0603020202020204" pitchFamily="34" charset="0"/>
              </a:rPr>
              <a:t>Brodyho</a:t>
            </a:r>
            <a:r>
              <a:rPr lang="cs-CZ" sz="1300" dirty="0">
                <a:latin typeface="Trebuchet MS" panose="020B0603020202020204" pitchFamily="34" charset="0"/>
              </a:rPr>
              <a:t> parametr</a:t>
            </a:r>
            <a:endParaRPr lang="en-GB" sz="13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642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58194" y="332656"/>
            <a:ext cx="788359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3200" b="0" u="sng" dirty="0" err="1">
                <a:solidFill>
                  <a:srgbClr val="CC3300"/>
                </a:solidFill>
                <a:latin typeface="Trebuchet MS" panose="020B0603020202020204" pitchFamily="34" charset="0"/>
              </a:rPr>
              <a:t>Dickeho</a:t>
            </a:r>
            <a:r>
              <a:rPr lang="cs-CZ" sz="3200" b="0" u="sng" dirty="0">
                <a:solidFill>
                  <a:srgbClr val="CC3300"/>
                </a:solidFill>
                <a:latin typeface="Trebuchet MS" panose="020B0603020202020204" pitchFamily="34" charset="0"/>
              </a:rPr>
              <a:t> model </a:t>
            </a:r>
            <a:r>
              <a:rPr lang="cs-CZ" sz="3200" b="0" u="sng" dirty="0" err="1">
                <a:solidFill>
                  <a:srgbClr val="CC3300"/>
                </a:solidFill>
                <a:latin typeface="Trebuchet MS" panose="020B0603020202020204" pitchFamily="34" charset="0"/>
              </a:rPr>
              <a:t>superradiance</a:t>
            </a:r>
            <a:endParaRPr lang="en-US" sz="3200" b="0" u="sng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87305" y="1013199"/>
            <a:ext cx="7996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Tx/>
              <a:buChar char="-"/>
            </a:pPr>
            <a:r>
              <a:rPr lang="cs-CZ" sz="1600" dirty="0">
                <a:latin typeface="Trebuchet MS" pitchFamily="34" charset="0"/>
              </a:rPr>
              <a:t>Interakce </a:t>
            </a:r>
            <a:r>
              <a:rPr lang="cs-CZ" sz="1600" b="1" dirty="0">
                <a:latin typeface="Trebuchet MS" pitchFamily="34" charset="0"/>
              </a:rPr>
              <a:t>monochromatického EM pole</a:t>
            </a:r>
            <a:r>
              <a:rPr lang="en-GB" sz="1600" dirty="0">
                <a:latin typeface="Trebuchet MS" pitchFamily="34" charset="0"/>
              </a:rPr>
              <a:t> </a:t>
            </a:r>
            <a:r>
              <a:rPr lang="cs-CZ" sz="1600" dirty="0">
                <a:latin typeface="Trebuchet MS" pitchFamily="34" charset="0"/>
              </a:rPr>
              <a:t>s</a:t>
            </a:r>
            <a:r>
              <a:rPr lang="en-GB" sz="1600" dirty="0">
                <a:latin typeface="Trebuchet MS" pitchFamily="34" charset="0"/>
              </a:rPr>
              <a:t> </a:t>
            </a:r>
            <a:r>
              <a:rPr lang="cs-CZ" sz="1600" b="1" dirty="0">
                <a:latin typeface="Trebuchet MS" pitchFamily="34" charset="0"/>
              </a:rPr>
              <a:t>řetízkem </a:t>
            </a:r>
            <a:r>
              <a:rPr lang="cs-CZ" sz="1600" b="1" dirty="0" err="1">
                <a:latin typeface="Trebuchet MS" pitchFamily="34" charset="0"/>
              </a:rPr>
              <a:t>dvouhladinových</a:t>
            </a:r>
            <a:r>
              <a:rPr lang="cs-CZ" sz="1600" b="1" dirty="0">
                <a:latin typeface="Trebuchet MS" pitchFamily="34" charset="0"/>
              </a:rPr>
              <a:t> atomů</a:t>
            </a:r>
            <a:endParaRPr lang="en-GB" sz="1600" b="1" dirty="0">
              <a:latin typeface="Trebuchet MS" pitchFamily="34" charset="0"/>
            </a:endParaRP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4349416" y="2046282"/>
            <a:ext cx="4565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1300" b="0" dirty="0" err="1">
                <a:latin typeface="Book Antiqua" panose="02040602050305030304" pitchFamily="18" charset="0"/>
              </a:rPr>
              <a:t>R.H</a:t>
            </a:r>
            <a:r>
              <a:rPr lang="cs-CZ" sz="1300" b="0" dirty="0">
                <a:latin typeface="Book Antiqua" panose="02040602050305030304" pitchFamily="18" charset="0"/>
              </a:rPr>
              <a:t>, </a:t>
            </a:r>
            <a:r>
              <a:rPr lang="cs-CZ" sz="1300" b="0" dirty="0" err="1">
                <a:latin typeface="Book Antiqua" panose="02040602050305030304" pitchFamily="18" charset="0"/>
              </a:rPr>
              <a:t>Dicke</a:t>
            </a:r>
            <a:r>
              <a:rPr lang="cs-CZ" sz="1300" b="0" dirty="0">
                <a:latin typeface="Book Antiqua" panose="02040602050305030304" pitchFamily="18" charset="0"/>
              </a:rPr>
              <a:t>, </a:t>
            </a:r>
            <a:r>
              <a:rPr lang="cs-CZ" sz="1300" b="0" i="1" dirty="0" err="1">
                <a:latin typeface="Book Antiqua" panose="02040602050305030304" pitchFamily="18" charset="0"/>
              </a:rPr>
              <a:t>Phys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i="1" dirty="0" err="1">
                <a:latin typeface="Book Antiqua" panose="02040602050305030304" pitchFamily="18" charset="0"/>
              </a:rPr>
              <a:t>Rev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dirty="0">
                <a:latin typeface="Book Antiqua" panose="02040602050305030304" pitchFamily="18" charset="0"/>
              </a:rPr>
              <a:t>93, 99 (1954)</a:t>
            </a:r>
          </a:p>
          <a:p>
            <a:pPr algn="r" eaLnBrk="1" hangingPunct="1"/>
            <a:r>
              <a:rPr lang="cs-CZ" sz="1300" b="0" dirty="0">
                <a:latin typeface="Book Antiqua" panose="02040602050305030304" pitchFamily="18" charset="0"/>
              </a:rPr>
              <a:t>K. </a:t>
            </a:r>
            <a:r>
              <a:rPr lang="cs-CZ" sz="1300" b="0" dirty="0" err="1">
                <a:latin typeface="Book Antiqua" panose="02040602050305030304" pitchFamily="18" charset="0"/>
              </a:rPr>
              <a:t>Hepp</a:t>
            </a:r>
            <a:r>
              <a:rPr lang="cs-CZ" sz="1300" b="0" dirty="0">
                <a:latin typeface="Book Antiqua" panose="02040602050305030304" pitchFamily="18" charset="0"/>
              </a:rPr>
              <a:t>, E. </a:t>
            </a:r>
            <a:r>
              <a:rPr lang="cs-CZ" sz="1300" b="0" dirty="0" err="1">
                <a:latin typeface="Book Antiqua" panose="02040602050305030304" pitchFamily="18" charset="0"/>
              </a:rPr>
              <a:t>Lieb</a:t>
            </a:r>
            <a:r>
              <a:rPr lang="cs-CZ" sz="1300" b="0" dirty="0">
                <a:latin typeface="Book Antiqua" panose="02040602050305030304" pitchFamily="18" charset="0"/>
              </a:rPr>
              <a:t>, </a:t>
            </a:r>
            <a:r>
              <a:rPr lang="cs-CZ" sz="1300" b="0" i="1" dirty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>
                <a:latin typeface="Book Antiqua" panose="02040602050305030304" pitchFamily="18" charset="0"/>
              </a:rPr>
              <a:t>Phys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dirty="0">
                <a:latin typeface="Book Antiqua" panose="02040602050305030304" pitchFamily="18" charset="0"/>
              </a:rPr>
              <a:t>76, 360 (1973)</a:t>
            </a:r>
            <a:endParaRPr lang="cs-CZ" sz="1300" b="0" i="1" dirty="0"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13" y="2901372"/>
            <a:ext cx="4447075" cy="212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31013" y="5190097"/>
            <a:ext cx="3505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CC3300"/>
                </a:solidFill>
                <a:latin typeface="Trebuchet MS" pitchFamily="34" charset="0"/>
              </a:rPr>
              <a:t>Klasická limita </a:t>
            </a:r>
            <a:r>
              <a:rPr lang="cs-CZ" sz="2000" dirty="0" err="1">
                <a:solidFill>
                  <a:srgbClr val="CC3300"/>
                </a:solidFill>
                <a:latin typeface="Trebuchet MS" pitchFamily="34" charset="0"/>
              </a:rPr>
              <a:t>Hamiltoniánu</a:t>
            </a:r>
            <a:endParaRPr lang="cs-CZ" sz="2000" dirty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65" y="1429062"/>
            <a:ext cx="5975033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710605" y="3535101"/>
                <a:ext cx="1570644" cy="784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cs-CZ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0" smtClean="0">
                              <a:latin typeface="Cambria Math"/>
                            </a:rPr>
                            <m:t>𝐉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𝝈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5" y="3535101"/>
                <a:ext cx="1570644" cy="78463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274358" y="6419504"/>
            <a:ext cx="562815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300" b="0" dirty="0">
                <a:latin typeface="Book Antiqua" panose="02040602050305030304" pitchFamily="18" charset="0"/>
              </a:rPr>
              <a:t>M. Kloc, P. Stránský, P. Cejnar</a:t>
            </a:r>
            <a:r>
              <a:rPr lang="en-US" sz="1300" b="0" dirty="0">
                <a:latin typeface="Book Antiqua" panose="02040602050305030304" pitchFamily="18" charset="0"/>
              </a:rPr>
              <a:t>, </a:t>
            </a:r>
            <a:r>
              <a:rPr lang="en-US" sz="1300" b="0" i="1" dirty="0">
                <a:latin typeface="Book Antiqua" panose="02040602050305030304" pitchFamily="18" charset="0"/>
              </a:rPr>
              <a:t>Quantum phases and entanglement properties of an extended </a:t>
            </a:r>
            <a:r>
              <a:rPr lang="en-US" sz="1300" b="0" i="1" dirty="0" err="1">
                <a:latin typeface="Book Antiqua" panose="02040602050305030304" pitchFamily="18" charset="0"/>
              </a:rPr>
              <a:t>Dicke</a:t>
            </a:r>
            <a:r>
              <a:rPr lang="en-US" sz="1300" b="0" i="1" dirty="0">
                <a:latin typeface="Book Antiqua" panose="02040602050305030304" pitchFamily="18" charset="0"/>
              </a:rPr>
              <a:t> model</a:t>
            </a:r>
            <a:r>
              <a:rPr lang="en-US" sz="1300" b="0" dirty="0">
                <a:latin typeface="Book Antiqua" panose="02040602050305030304" pitchFamily="18" charset="0"/>
              </a:rPr>
              <a:t>,</a:t>
            </a:r>
            <a:r>
              <a:rPr lang="cs-CZ" sz="1300" b="0" dirty="0">
                <a:latin typeface="Book Antiqua" panose="02040602050305030304" pitchFamily="18" charset="0"/>
              </a:rPr>
              <a:t> Ann. </a:t>
            </a:r>
            <a:r>
              <a:rPr lang="cs-CZ" sz="1300" b="0" dirty="0" err="1">
                <a:latin typeface="Book Antiqua" panose="02040602050305030304" pitchFamily="18" charset="0"/>
              </a:rPr>
              <a:t>Phys</a:t>
            </a:r>
            <a:r>
              <a:rPr lang="cs-CZ" sz="1300" b="0" dirty="0">
                <a:latin typeface="Book Antiqua" panose="02040602050305030304" pitchFamily="18" charset="0"/>
              </a:rPr>
              <a:t>. 382, 85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796508" y="2110934"/>
                <a:ext cx="380047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:r>
                  <a:rPr lang="cs-CZ" sz="1600" dirty="0">
                    <a:latin typeface="Trebuchet MS" panose="020B0603020202020204" pitchFamily="34" charset="0"/>
                  </a:rPr>
                  <a:t>e</a:t>
                </a:r>
                <a:r>
                  <a:rPr lang="cs-CZ" sz="1600" b="0" dirty="0">
                    <a:latin typeface="Trebuchet MS" panose="020B0603020202020204" pitchFamily="34" charset="0"/>
                  </a:rPr>
                  <a:t>fektivní</a:t>
                </a:r>
                <a:r>
                  <a:rPr lang="cs-CZ" sz="1600" b="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𝑓</m:t>
                    </m:r>
                    <m:r>
                      <a:rPr lang="en-US" sz="1600" b="0" i="1" smtClean="0">
                        <a:latin typeface="Cambria Math"/>
                      </a:rPr>
                      <m:t>=2</m:t>
                    </m:r>
                  </m:oMath>
                </a14:m>
                <a:r>
                  <a:rPr lang="en-US" sz="1600" dirty="0">
                    <a:latin typeface="Trebuchet MS" pitchFamily="34" charset="0"/>
                  </a:rPr>
                  <a:t> </a:t>
                </a:r>
                <a:r>
                  <a:rPr lang="cs-CZ" sz="1600" dirty="0">
                    <a:latin typeface="Trebuchet MS" pitchFamily="34" charset="0"/>
                  </a:rPr>
                  <a:t>stupně volnosti</a:t>
                </a:r>
              </a:p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1600" b="0" i="0" smtClean="0">
                        <a:latin typeface="Cambria Math"/>
                      </a:rPr>
                      <m:t>SU</m:t>
                    </m:r>
                    <m:d>
                      <m:d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b="0" i="1" smtClean="0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×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HW</m:t>
                    </m:r>
                    <m:r>
                      <a:rPr lang="en-US" sz="1600" b="0" i="1" smtClean="0">
                        <a:latin typeface="Cambria Math"/>
                      </a:rPr>
                      <m:t>(1)</m:t>
                    </m:r>
                  </m:oMath>
                </a14:m>
                <a:r>
                  <a:rPr lang="en-US" sz="1600" dirty="0">
                    <a:latin typeface="Trebuchet MS" pitchFamily="34" charset="0"/>
                  </a:rPr>
                  <a:t> algebra</a:t>
                </a:r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08" y="2110934"/>
                <a:ext cx="3800475" cy="623248"/>
              </a:xfrm>
              <a:prstGeom prst="rect">
                <a:avLst/>
              </a:prstGeom>
              <a:blipFill>
                <a:blip r:embed="rId6"/>
                <a:stretch>
                  <a:fillRect l="-803" t="-4854" b="-106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726836" y="5507801"/>
                <a:ext cx="8125070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𝑐𝑙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𝑞𝑃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𝑝𝑄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36" y="5507801"/>
                <a:ext cx="8125070" cy="9106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524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92183" y="332656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C00000"/>
                </a:solidFill>
                <a:latin typeface="Trebuchet MS" panose="020B0603020202020204" pitchFamily="34" charset="0"/>
              </a:rPr>
              <a:t>Experimentální simulace </a:t>
            </a:r>
            <a:r>
              <a:rPr lang="cs-CZ" sz="3200" u="sng" dirty="0" err="1">
                <a:solidFill>
                  <a:srgbClr val="C00000"/>
                </a:solidFill>
                <a:latin typeface="Trebuchet MS" panose="020B0603020202020204" pitchFamily="34" charset="0"/>
              </a:rPr>
              <a:t>Dickeho</a:t>
            </a:r>
            <a:r>
              <a:rPr lang="cs-CZ" sz="3200" u="sng" dirty="0">
                <a:solidFill>
                  <a:srgbClr val="C00000"/>
                </a:solidFill>
                <a:latin typeface="Trebuchet MS" panose="020B0603020202020204" pitchFamily="34" charset="0"/>
              </a:rPr>
              <a:t> systému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5" y="1207929"/>
            <a:ext cx="7931211" cy="317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75066" y="5140425"/>
            <a:ext cx="7663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>
                <a:latin typeface="Trebuchet MS" panose="020B0603020202020204" pitchFamily="34" charset="0"/>
              </a:rPr>
              <a:t>Iontový krystal v </a:t>
            </a:r>
            <a:r>
              <a:rPr lang="cs-CZ" sz="2200" dirty="0" err="1">
                <a:latin typeface="Trebuchet MS" panose="020B0603020202020204" pitchFamily="34" charset="0"/>
              </a:rPr>
              <a:t>Penningově</a:t>
            </a:r>
            <a:r>
              <a:rPr lang="cs-CZ" sz="2200" dirty="0">
                <a:latin typeface="Trebuchet MS" panose="020B0603020202020204" pitchFamily="34" charset="0"/>
              </a:rPr>
              <a:t> pasti ozařovaný dvěma lasery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526119" y="604375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latin typeface="Book Antiqua" panose="02040602050305030304" pitchFamily="18" charset="0"/>
              </a:rPr>
              <a:t>JILA, NIST, </a:t>
            </a:r>
            <a:r>
              <a:rPr lang="cs-CZ" dirty="0" err="1">
                <a:latin typeface="Book Antiqua" panose="02040602050305030304" pitchFamily="18" charset="0"/>
              </a:rPr>
              <a:t>Boulder</a:t>
            </a:r>
            <a:r>
              <a:rPr lang="cs-CZ" dirty="0">
                <a:latin typeface="Book Antiqua" panose="02040602050305030304" pitchFamily="18" charset="0"/>
              </a:rPr>
              <a:t>, Colorado, USA</a:t>
            </a:r>
          </a:p>
        </p:txBody>
      </p:sp>
    </p:spTree>
    <p:extLst>
      <p:ext uri="{BB962C8B-B14F-4D97-AF65-F5344CB8AC3E}">
        <p14:creationId xmlns:p14="http://schemas.microsoft.com/office/powerpoint/2010/main" val="3351096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b="10264"/>
          <a:stretch/>
        </p:blipFill>
        <p:spPr bwMode="auto">
          <a:xfrm>
            <a:off x="896982" y="1483581"/>
            <a:ext cx="7801839" cy="427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C00000"/>
                </a:solidFill>
                <a:latin typeface="Trebuchet MS" panose="020B0603020202020204" pitchFamily="34" charset="0"/>
              </a:rPr>
              <a:t>Mapa klasického chaosu</a:t>
            </a:r>
            <a:endParaRPr lang="cs-CZ" altLang="cs-CZ" sz="2600" b="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778940" y="2580265"/>
            <a:ext cx="0" cy="234007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altLang="cs-CZ" sz="2400" b="0" i="1" dirty="0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cs-CZ" altLang="cs-CZ" sz="2400" b="0" i="1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4"/>
          <p:cNvSpPr>
            <a:spLocks noChangeShapeType="1"/>
          </p:cNvSpPr>
          <p:nvPr/>
        </p:nvSpPr>
        <p:spPr bwMode="auto">
          <a:xfrm flipV="1">
            <a:off x="2141815" y="6074229"/>
            <a:ext cx="26130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582194" y="5889563"/>
                <a:ext cx="33615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>
                    <a:latin typeface="Trebuchet MS" panose="020B0603020202020204" pitchFamily="34" charset="0"/>
                  </a:rPr>
                  <a:t>Laditelný parametr systému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𝜆</m:t>
                    </m:r>
                  </m:oMath>
                </a14:m>
                <a:endParaRPr lang="cs-CZ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94" y="5889563"/>
                <a:ext cx="3361509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633" t="-9836" b="-229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24702" y="873889"/>
            <a:ext cx="410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(</a:t>
            </a:r>
            <a:r>
              <a:rPr lang="cs-CZ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v </a:t>
            </a:r>
            <a:r>
              <a:rPr lang="en-US" sz="22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Dicke</a:t>
            </a:r>
            <a:r>
              <a:rPr lang="cs-CZ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ho</a:t>
            </a:r>
            <a:r>
              <a:rPr lang="en-US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optickém </a:t>
            </a:r>
            <a:r>
              <a:rPr lang="en-US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model</a:t>
            </a:r>
            <a:r>
              <a:rPr lang="cs-CZ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u</a:t>
            </a:r>
            <a:r>
              <a:rPr lang="en-US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)</a:t>
            </a:r>
            <a:endParaRPr lang="cs-CZ" sz="2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7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16CF32-1B06-4008-AE7D-88EAFADA403E}"/>
              </a:ext>
            </a:extLst>
          </p:cNvPr>
          <p:cNvSpPr txBox="1"/>
          <p:nvPr/>
        </p:nvSpPr>
        <p:spPr>
          <a:xfrm>
            <a:off x="2757559" y="2843318"/>
            <a:ext cx="3656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00B4"/>
                </a:solidFill>
                <a:latin typeface="Trebuchet MS" panose="020B0603020202020204" pitchFamily="34" charset="0"/>
              </a:rPr>
              <a:t>Klasický chaos</a:t>
            </a:r>
            <a:endParaRPr lang="en-GB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15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637201" y="182880"/>
            <a:ext cx="5921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000" cap="small" dirty="0">
                <a:solidFill>
                  <a:srgbClr val="0000B4"/>
                </a:solidFill>
                <a:latin typeface="Trebuchet MS" panose="020B0603020202020204" pitchFamily="34" charset="0"/>
              </a:rPr>
              <a:t>Díky za pozornost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0" y="1913845"/>
            <a:ext cx="9144000" cy="1754841"/>
            <a:chOff x="0" y="1913845"/>
            <a:chExt cx="9144000" cy="1754841"/>
          </a:xfrm>
        </p:grpSpPr>
        <p:sp>
          <p:nvSpPr>
            <p:cNvPr id="6" name="Obdélník 5"/>
            <p:cNvSpPr/>
            <p:nvPr/>
          </p:nvSpPr>
          <p:spPr>
            <a:xfrm>
              <a:off x="0" y="1913845"/>
              <a:ext cx="9144000" cy="1754841"/>
            </a:xfrm>
            <a:prstGeom prst="rect">
              <a:avLst/>
            </a:prstGeom>
          </p:spPr>
          <p:txBody>
            <a:bodyPr wrap="square" lIns="99569" tIns="49785" rIns="99569" bIns="49785">
              <a:spAutoFit/>
            </a:bodyPr>
            <a:lstStyle/>
            <a:p>
              <a:pPr algn="ctr"/>
              <a:r>
                <a:rPr lang="cs-CZ" sz="4000" dirty="0">
                  <a:latin typeface="Trebuchet MS" panose="020B0603020202020204" pitchFamily="34" charset="0"/>
                  <a:ea typeface="Times New Roman"/>
                </a:rPr>
                <a:t>Klasický </a:t>
              </a:r>
              <a:r>
                <a:rPr lang="en-US" sz="4000" dirty="0">
                  <a:latin typeface="Trebuchet MS" panose="020B0603020202020204" pitchFamily="34" charset="0"/>
                  <a:ea typeface="Times New Roman"/>
                </a:rPr>
                <a:t>a </a:t>
              </a:r>
              <a:r>
                <a:rPr lang="en-US" sz="4000" dirty="0" err="1">
                  <a:latin typeface="Trebuchet MS" panose="020B0603020202020204" pitchFamily="34" charset="0"/>
                  <a:ea typeface="Times New Roman"/>
                </a:rPr>
                <a:t>kvantov</a:t>
              </a:r>
              <a:r>
                <a:rPr lang="cs-CZ" sz="4000" dirty="0">
                  <a:latin typeface="Trebuchet MS" panose="020B0603020202020204" pitchFamily="34" charset="0"/>
                  <a:ea typeface="Times New Roman"/>
                </a:rPr>
                <a:t>ý</a:t>
              </a:r>
            </a:p>
            <a:p>
              <a:pPr algn="ctr">
                <a:lnSpc>
                  <a:spcPct val="75000"/>
                </a:lnSpc>
              </a:pPr>
              <a:endParaRPr lang="cs-CZ" sz="1000" dirty="0">
                <a:latin typeface="Trebuchet MS" panose="020B0603020202020204" pitchFamily="34" charset="0"/>
                <a:ea typeface="Times New Roman"/>
              </a:endParaRPr>
            </a:p>
            <a:p>
              <a:pPr algn="ctr"/>
              <a:r>
                <a:rPr lang="cs-CZ" sz="6000" b="1" dirty="0">
                  <a:latin typeface="Trebuchet MS" panose="020B0603020202020204" pitchFamily="34" charset="0"/>
                  <a:ea typeface="Times New Roman"/>
                </a:rPr>
                <a:t>CHAOS</a:t>
              </a:r>
              <a:endParaRPr lang="cs-CZ" sz="6000" b="1" dirty="0">
                <a:latin typeface="Trebuchet MS" panose="020B0603020202020204" pitchFamily="34" charset="0"/>
              </a:endParaRPr>
            </a:p>
          </p:txBody>
        </p:sp>
        <p:pic>
          <p:nvPicPr>
            <p:cNvPr id="7" name="Obrázek 6" descr="http://math.gmu.edu/%7Esander/movies/standard2.gif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2"/>
            <a:stretch/>
          </p:blipFill>
          <p:spPr bwMode="auto">
            <a:xfrm>
              <a:off x="280101" y="2208277"/>
              <a:ext cx="1477604" cy="116597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Obrázek 7" descr="http://www.maths.bris.ac.uk/%7Emachj/images/cardioid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60" y="1960923"/>
              <a:ext cx="1554843" cy="1660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Obdélník 8"/>
          <p:cNvSpPr/>
          <p:nvPr/>
        </p:nvSpPr>
        <p:spPr>
          <a:xfrm>
            <a:off x="1018903" y="3818470"/>
            <a:ext cx="729343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Aft>
                <a:spcPts val="600"/>
              </a:spcAft>
            </a:pPr>
            <a:r>
              <a:rPr lang="cs-CZ" dirty="0">
                <a:solidFill>
                  <a:prstClr val="black"/>
                </a:solidFill>
                <a:latin typeface="Trebuchet MS" panose="020B0603020202020204" pitchFamily="34" charset="0"/>
              </a:rPr>
              <a:t>Úvod do studia chaotické dynamiky klasických </a:t>
            </a:r>
            <a:r>
              <a:rPr lang="cs-CZ" dirty="0" err="1">
                <a:solidFill>
                  <a:prstClr val="black"/>
                </a:solidFill>
                <a:latin typeface="Trebuchet MS" panose="020B0603020202020204" pitchFamily="34" charset="0"/>
              </a:rPr>
              <a:t>hamiltonovských</a:t>
            </a:r>
            <a:r>
              <a:rPr lang="cs-CZ" dirty="0">
                <a:solidFill>
                  <a:prstClr val="black"/>
                </a:solidFill>
                <a:latin typeface="Trebuchet MS" panose="020B0603020202020204" pitchFamily="34" charset="0"/>
              </a:rPr>
              <a:t> systémů a vlastností spekter jejich kvantových protějšků. 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1150266" y="5303737"/>
            <a:ext cx="6667666" cy="1247526"/>
            <a:chOff x="1150266" y="5303737"/>
            <a:chExt cx="6667666" cy="1247526"/>
          </a:xfrm>
        </p:grpSpPr>
        <p:sp>
          <p:nvSpPr>
            <p:cNvPr id="10" name="Obdélník 9"/>
            <p:cNvSpPr/>
            <p:nvPr/>
          </p:nvSpPr>
          <p:spPr>
            <a:xfrm>
              <a:off x="1150266" y="5303737"/>
              <a:ext cx="3951698" cy="623763"/>
            </a:xfrm>
            <a:prstGeom prst="rect">
              <a:avLst/>
            </a:prstGeom>
          </p:spPr>
          <p:txBody>
            <a:bodyPr wrap="square" lIns="99569" tIns="49785" rIns="99569" bIns="49785">
              <a:spAutoFit/>
            </a:bodyPr>
            <a:lstStyle/>
            <a:p>
              <a:r>
                <a:rPr lang="cs-CZ" sz="1800" b="1" dirty="0">
                  <a:latin typeface="Trebuchet MS" panose="020B0603020202020204" pitchFamily="34" charset="0"/>
                </a:rPr>
                <a:t>Dr. </a:t>
              </a:r>
              <a:r>
                <a:rPr lang="cs-CZ" sz="1800" b="1" dirty="0" err="1">
                  <a:latin typeface="Trebuchet MS" panose="020B0603020202020204" pitchFamily="34" charset="0"/>
                </a:rPr>
                <a:t>Georgios</a:t>
              </a:r>
              <a:r>
                <a:rPr lang="cs-CZ" sz="1800" b="1" dirty="0">
                  <a:latin typeface="Trebuchet MS" panose="020B0603020202020204" pitchFamily="34" charset="0"/>
                </a:rPr>
                <a:t> </a:t>
              </a:r>
              <a:r>
                <a:rPr lang="cs-CZ" sz="1800" b="1" dirty="0" err="1">
                  <a:latin typeface="Trebuchet MS" panose="020B0603020202020204" pitchFamily="34" charset="0"/>
                </a:rPr>
                <a:t>Loukes-Gerakopoulos</a:t>
              </a:r>
              <a:r>
                <a:rPr lang="cs-CZ" sz="1800" b="1" dirty="0">
                  <a:latin typeface="Trebuchet MS" panose="020B0603020202020204" pitchFamily="34" charset="0"/>
                </a:rPr>
                <a:t> </a:t>
              </a:r>
            </a:p>
            <a:p>
              <a:pPr>
                <a:spcAft>
                  <a:spcPts val="300"/>
                </a:spcAft>
              </a:pPr>
              <a:r>
                <a:rPr lang="cs-CZ" sz="1600" b="1" dirty="0">
                  <a:latin typeface="Trebuchet MS" panose="020B0603020202020204" pitchFamily="34" charset="0"/>
                </a:rPr>
                <a:t>	</a:t>
              </a:r>
              <a:r>
                <a:rPr lang="cs-CZ" sz="1500" dirty="0">
                  <a:latin typeface="Trebuchet MS" panose="020B0603020202020204" pitchFamily="34" charset="0"/>
                </a:rPr>
                <a:t>(Astronomický ústav AV)</a:t>
              </a:r>
              <a:endParaRPr lang="cs-CZ" sz="1500" b="1" dirty="0">
                <a:solidFill>
                  <a:srgbClr val="0070C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1150266" y="5927500"/>
              <a:ext cx="4815276" cy="623763"/>
            </a:xfrm>
            <a:prstGeom prst="rect">
              <a:avLst/>
            </a:prstGeom>
          </p:spPr>
          <p:txBody>
            <a:bodyPr wrap="square" lIns="99569" tIns="49785" rIns="99569" bIns="49785">
              <a:spAutoFit/>
            </a:bodyPr>
            <a:lstStyle/>
            <a:p>
              <a:r>
                <a:rPr lang="cs-CZ" sz="1800" b="1" dirty="0">
                  <a:latin typeface="Trebuchet MS" panose="020B0603020202020204" pitchFamily="34" charset="0"/>
                </a:rPr>
                <a:t>Dr. Pavel Stránský</a:t>
              </a:r>
            </a:p>
            <a:p>
              <a:pPr>
                <a:spcAft>
                  <a:spcPts val="300"/>
                </a:spcAft>
              </a:pPr>
              <a:r>
                <a:rPr lang="cs-CZ" sz="1600" b="1" dirty="0">
                  <a:latin typeface="Trebuchet MS" panose="020B0603020202020204" pitchFamily="34" charset="0"/>
                </a:rPr>
                <a:t>	</a:t>
              </a:r>
              <a:r>
                <a:rPr lang="cs-CZ" sz="1500" dirty="0">
                  <a:latin typeface="Trebuchet MS" panose="020B0603020202020204" pitchFamily="34" charset="0"/>
                </a:rPr>
                <a:t>(Ústav částicové a jaderné fyziky MFF UK)</a:t>
              </a:r>
              <a:endParaRPr lang="cs-CZ" sz="1400" b="1" dirty="0">
                <a:solidFill>
                  <a:srgbClr val="0070C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5879365" y="5368355"/>
              <a:ext cx="191430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cs-CZ" sz="1500" b="1" u="sng" dirty="0">
                  <a:solidFill>
                    <a:srgbClr val="0003FF"/>
                  </a:solidFill>
                  <a:latin typeface="Trebuchet MS" panose="020B0603020202020204" pitchFamily="34" charset="0"/>
                </a:rPr>
                <a:t>gglukes@gmail.com</a:t>
              </a:r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5159447" y="5934676"/>
              <a:ext cx="265848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cs-CZ" sz="1500" b="1" dirty="0">
                  <a:solidFill>
                    <a:srgbClr val="0070C0"/>
                  </a:solidFill>
                  <a:latin typeface="Trebuchet MS" panose="020B0603020202020204" pitchFamily="34" charset="0"/>
                  <a:hlinkClick r:id="rId4"/>
                </a:rPr>
                <a:t>pavel.stransky@mff.cuni.cz</a:t>
              </a:r>
              <a:endParaRPr lang="cs-CZ" sz="1500" b="1" dirty="0">
                <a:solidFill>
                  <a:srgbClr val="0070C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14" name="Obdélník 13"/>
          <p:cNvSpPr/>
          <p:nvPr/>
        </p:nvSpPr>
        <p:spPr>
          <a:xfrm>
            <a:off x="2857397" y="4740490"/>
            <a:ext cx="3656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C00000"/>
                </a:solidFill>
                <a:latin typeface="Trebuchet MS" panose="020B0603020202020204" pitchFamily="34" charset="0"/>
              </a:rPr>
              <a:t>NJSF 091 (letní semestr, 2/0 </a:t>
            </a:r>
            <a:r>
              <a:rPr lang="cs-CZ" sz="1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Zk</a:t>
            </a:r>
            <a:r>
              <a:rPr lang="cs-CZ" sz="1400" dirty="0">
                <a:solidFill>
                  <a:srgbClr val="C00000"/>
                </a:solidFill>
                <a:latin typeface="Trebuchet MS" panose="020B0603020202020204" pitchFamily="34" charset="0"/>
              </a:rPr>
              <a:t>, 3 kredity) </a:t>
            </a:r>
            <a:endParaRPr lang="cs-CZ" sz="1400" dirty="0">
              <a:solidFill>
                <a:srgbClr val="C0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34801" y="1329279"/>
            <a:ext cx="35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Zvu </a:t>
            </a:r>
            <a:r>
              <a:rPr lang="en-US" dirty="0">
                <a:latin typeface="Trebuchet MS" panose="020B0603020202020204" pitchFamily="34" charset="0"/>
              </a:rPr>
              <a:t>v</a:t>
            </a:r>
            <a:r>
              <a:rPr lang="cs-CZ" dirty="0" err="1">
                <a:latin typeface="Trebuchet MS" panose="020B0603020202020204" pitchFamily="34" charset="0"/>
              </a:rPr>
              <a:t>ás</a:t>
            </a:r>
            <a:r>
              <a:rPr lang="cs-CZ" dirty="0">
                <a:latin typeface="Trebuchet MS" panose="020B0603020202020204" pitchFamily="34" charset="0"/>
              </a:rPr>
              <a:t> všechny na přednášku</a:t>
            </a:r>
          </a:p>
        </p:txBody>
      </p:sp>
    </p:spTree>
    <p:extLst>
      <p:ext uri="{BB962C8B-B14F-4D97-AF65-F5344CB8AC3E}">
        <p14:creationId xmlns:p14="http://schemas.microsoft.com/office/powerpoint/2010/main" val="130900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46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81870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0" dirty="0">
                <a:solidFill>
                  <a:srgbClr val="0000B4"/>
                </a:solidFill>
                <a:latin typeface="Trebuchet MS" panose="020B0603020202020204" pitchFamily="34" charset="0"/>
              </a:rPr>
              <a:t>1. Nestabilita trajektorií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034462" y="1100508"/>
            <a:ext cx="1490164" cy="1194967"/>
            <a:chOff x="3194050" y="4314366"/>
            <a:chExt cx="873125" cy="549275"/>
          </a:xfrm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3200400" y="4314366"/>
              <a:ext cx="866775" cy="465138"/>
            </a:xfrm>
            <a:custGeom>
              <a:avLst/>
              <a:gdLst>
                <a:gd name="T0" fmla="*/ 0 w 405"/>
                <a:gd name="T1" fmla="*/ 465138 h 360"/>
                <a:gd name="T2" fmla="*/ 723383 w 405"/>
                <a:gd name="T3" fmla="*/ 5168 h 360"/>
                <a:gd name="T4" fmla="*/ 866775 w 405"/>
                <a:gd name="T5" fmla="*/ 432837 h 360"/>
                <a:gd name="T6" fmla="*/ 0 60000 65536"/>
                <a:gd name="T7" fmla="*/ 0 60000 65536"/>
                <a:gd name="T8" fmla="*/ 0 60000 65536"/>
                <a:gd name="T9" fmla="*/ 0 w 405"/>
                <a:gd name="T10" fmla="*/ 0 h 360"/>
                <a:gd name="T11" fmla="*/ 405 w 405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360">
                  <a:moveTo>
                    <a:pt x="0" y="360"/>
                  </a:moveTo>
                  <a:cubicBezTo>
                    <a:pt x="135" y="184"/>
                    <a:pt x="271" y="8"/>
                    <a:pt x="338" y="4"/>
                  </a:cubicBezTo>
                  <a:cubicBezTo>
                    <a:pt x="405" y="0"/>
                    <a:pt x="397" y="278"/>
                    <a:pt x="405" y="335"/>
                  </a:cubicBezTo>
                </a:path>
              </a:pathLst>
            </a:custGeom>
            <a:noFill/>
            <a:ln w="12700" cap="flat" cmpd="sng">
              <a:solidFill>
                <a:srgbClr val="00B05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194050" y="4441366"/>
              <a:ext cx="809625" cy="422275"/>
            </a:xfrm>
            <a:custGeom>
              <a:avLst/>
              <a:gdLst>
                <a:gd name="T0" fmla="*/ 0 w 492"/>
                <a:gd name="T1" fmla="*/ 398303 h 229"/>
                <a:gd name="T2" fmla="*/ 676333 w 492"/>
                <a:gd name="T3" fmla="*/ 3688 h 229"/>
                <a:gd name="T4" fmla="*/ 796460 w 492"/>
                <a:gd name="T5" fmla="*/ 422275 h 229"/>
                <a:gd name="T6" fmla="*/ 0 60000 65536"/>
                <a:gd name="T7" fmla="*/ 0 60000 65536"/>
                <a:gd name="T8" fmla="*/ 0 60000 65536"/>
                <a:gd name="T9" fmla="*/ 0 w 492"/>
                <a:gd name="T10" fmla="*/ 0 h 229"/>
                <a:gd name="T11" fmla="*/ 492 w 492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2" h="229">
                  <a:moveTo>
                    <a:pt x="0" y="216"/>
                  </a:moveTo>
                  <a:cubicBezTo>
                    <a:pt x="165" y="108"/>
                    <a:pt x="330" y="0"/>
                    <a:pt x="411" y="2"/>
                  </a:cubicBezTo>
                  <a:cubicBezTo>
                    <a:pt x="492" y="4"/>
                    <a:pt x="456" y="168"/>
                    <a:pt x="484" y="229"/>
                  </a:cubicBezTo>
                </a:path>
              </a:pathLst>
            </a:custGeom>
            <a:noFill/>
            <a:ln w="19050" cap="flat" cmpd="sng">
              <a:solidFill>
                <a:srgbClr val="00B05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695247" y="1329108"/>
            <a:ext cx="1766074" cy="1194967"/>
            <a:chOff x="5734050" y="4474704"/>
            <a:chExt cx="1027113" cy="846137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5735638" y="4868404"/>
              <a:ext cx="1012825" cy="452437"/>
            </a:xfrm>
            <a:custGeom>
              <a:avLst/>
              <a:gdLst>
                <a:gd name="T0" fmla="*/ 0 w 859"/>
                <a:gd name="T1" fmla="*/ 190420 h 297"/>
                <a:gd name="T2" fmla="*/ 794696 w 859"/>
                <a:gd name="T3" fmla="*/ 13710 h 297"/>
                <a:gd name="T4" fmla="*/ 989244 w 859"/>
                <a:gd name="T5" fmla="*/ 274204 h 297"/>
                <a:gd name="T6" fmla="*/ 656744 w 859"/>
                <a:gd name="T7" fmla="*/ 45243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9"/>
                <a:gd name="T13" fmla="*/ 0 h 297"/>
                <a:gd name="T14" fmla="*/ 859 w 859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9" h="297">
                  <a:moveTo>
                    <a:pt x="0" y="125"/>
                  </a:moveTo>
                  <a:cubicBezTo>
                    <a:pt x="267" y="62"/>
                    <a:pt x="534" y="0"/>
                    <a:pt x="674" y="9"/>
                  </a:cubicBezTo>
                  <a:cubicBezTo>
                    <a:pt x="814" y="18"/>
                    <a:pt x="859" y="132"/>
                    <a:pt x="839" y="180"/>
                  </a:cubicBezTo>
                  <a:cubicBezTo>
                    <a:pt x="819" y="228"/>
                    <a:pt x="623" y="286"/>
                    <a:pt x="557" y="29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34050" y="4474704"/>
              <a:ext cx="1027113" cy="515937"/>
            </a:xfrm>
            <a:custGeom>
              <a:avLst/>
              <a:gdLst>
                <a:gd name="T0" fmla="*/ 0 w 647"/>
                <a:gd name="T1" fmla="*/ 515937 h 325"/>
                <a:gd name="T2" fmla="*/ 719138 w 647"/>
                <a:gd name="T3" fmla="*/ 292100 h 325"/>
                <a:gd name="T4" fmla="*/ 971550 w 647"/>
                <a:gd name="T5" fmla="*/ 117475 h 325"/>
                <a:gd name="T6" fmla="*/ 388938 w 647"/>
                <a:gd name="T7" fmla="*/ 0 h 3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7"/>
                <a:gd name="T13" fmla="*/ 0 h 325"/>
                <a:gd name="T14" fmla="*/ 647 w 647"/>
                <a:gd name="T15" fmla="*/ 325 h 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7" h="325">
                  <a:moveTo>
                    <a:pt x="0" y="325"/>
                  </a:moveTo>
                  <a:cubicBezTo>
                    <a:pt x="175" y="275"/>
                    <a:pt x="351" y="226"/>
                    <a:pt x="453" y="184"/>
                  </a:cubicBezTo>
                  <a:cubicBezTo>
                    <a:pt x="555" y="142"/>
                    <a:pt x="647" y="105"/>
                    <a:pt x="612" y="74"/>
                  </a:cubicBezTo>
                  <a:cubicBezTo>
                    <a:pt x="577" y="43"/>
                    <a:pt x="334" y="7"/>
                    <a:pt x="245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590620" y="814586"/>
            <a:ext cx="2934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>
                <a:solidFill>
                  <a:srgbClr val="00B050"/>
                </a:solidFill>
                <a:latin typeface="Trebuchet MS" panose="020B0603020202020204" pitchFamily="34" charset="0"/>
              </a:rPr>
              <a:t>Stabilní</a:t>
            </a:r>
            <a:r>
              <a:rPr lang="en-US" sz="2000" u="sng" dirty="0">
                <a:solidFill>
                  <a:srgbClr val="00B050"/>
                </a:solidFill>
                <a:latin typeface="Trebuchet MS" panose="020B0603020202020204" pitchFamily="34" charset="0"/>
              </a:rPr>
              <a:t> </a:t>
            </a:r>
            <a:r>
              <a:rPr lang="cs-CZ" sz="2000" u="sng" dirty="0">
                <a:solidFill>
                  <a:srgbClr val="00B050"/>
                </a:solidFill>
                <a:latin typeface="Trebuchet MS" panose="020B0603020202020204" pitchFamily="34" charset="0"/>
              </a:rPr>
              <a:t>trajektorie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291525" y="1992313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25" y="1992313"/>
                <a:ext cx="690638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82904" y="2044567"/>
                <a:ext cx="156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04" y="2044567"/>
                <a:ext cx="156118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4570887" y="811737"/>
            <a:ext cx="369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>
                <a:solidFill>
                  <a:srgbClr val="FF0000"/>
                </a:solidFill>
                <a:latin typeface="Trebuchet MS" panose="020B0603020202020204" pitchFamily="34" charset="0"/>
              </a:rPr>
              <a:t>Nestabilní </a:t>
            </a:r>
            <a:r>
              <a:rPr lang="en-US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(</a:t>
            </a:r>
            <a:r>
              <a:rPr lang="cs-CZ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chaotická</a:t>
            </a:r>
            <a:r>
              <a:rPr lang="en-US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Trebuchet MS" panose="020B0603020202020204" pitchFamily="34" charset="0"/>
              </a:rPr>
              <a:t>traje</a:t>
            </a:r>
            <a:r>
              <a:rPr lang="cs-CZ" sz="2000" u="sng" dirty="0">
                <a:solidFill>
                  <a:srgbClr val="FF0000"/>
                </a:solidFill>
                <a:latin typeface="Trebuchet MS" panose="020B0603020202020204" pitchFamily="34" charset="0"/>
              </a:rPr>
              <a:t>k</a:t>
            </a:r>
            <a:r>
              <a:rPr lang="en-US" sz="2000" u="sng" dirty="0">
                <a:solidFill>
                  <a:srgbClr val="FF0000"/>
                </a:solidFill>
                <a:latin typeface="Trebuchet MS" panose="020B0603020202020204" pitchFamily="34" charset="0"/>
              </a:rPr>
              <a:t>tori</a:t>
            </a:r>
            <a:r>
              <a:rPr lang="cs-CZ" sz="2000" u="sng" dirty="0">
                <a:solidFill>
                  <a:srgbClr val="FF0000"/>
                </a:solidFill>
                <a:latin typeface="Trebuchet MS" panose="020B0603020202020204" pitchFamily="34" charset="0"/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5006290" y="1929962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290" y="1929962"/>
                <a:ext cx="690638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7330444" y="2061169"/>
                <a:ext cx="1561180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444" y="2061169"/>
                <a:ext cx="1561180" cy="3822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931817" y="2516421"/>
            <a:ext cx="391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Nanejvýš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polynomi</a:t>
            </a:r>
            <a:r>
              <a:rPr lang="cs-CZ" b="1" dirty="0" err="1">
                <a:latin typeface="Trebuchet MS" panose="020B0603020202020204" pitchFamily="34" charset="0"/>
              </a:rPr>
              <a:t>ální</a:t>
            </a:r>
            <a:r>
              <a:rPr lang="cs-CZ" b="1" dirty="0">
                <a:latin typeface="Trebuchet MS" panose="020B0603020202020204" pitchFamily="34" charset="0"/>
              </a:rPr>
              <a:t> </a:t>
            </a:r>
            <a:r>
              <a:rPr lang="cs-CZ" dirty="0">
                <a:latin typeface="Trebuchet MS" panose="020B0603020202020204" pitchFamily="34" charset="0"/>
              </a:rPr>
              <a:t>vzdalování…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5289913" y="2487845"/>
            <a:ext cx="307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Trebuchet MS" panose="020B0603020202020204" pitchFamily="34" charset="0"/>
              </a:rPr>
              <a:t>Exponenciální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cs-CZ" dirty="0" err="1">
                <a:latin typeface="Trebuchet MS" panose="020B0603020202020204" pitchFamily="34" charset="0"/>
              </a:rPr>
              <a:t>vz</a:t>
            </a:r>
            <a:r>
              <a:rPr lang="en-US" dirty="0">
                <a:latin typeface="Trebuchet MS" panose="020B0603020202020204" pitchFamily="34" charset="0"/>
              </a:rPr>
              <a:t>d</a:t>
            </a:r>
            <a:r>
              <a:rPr lang="cs-CZ" dirty="0" err="1">
                <a:latin typeface="Trebuchet MS" panose="020B0603020202020204" pitchFamily="34" charset="0"/>
              </a:rPr>
              <a:t>alování</a:t>
            </a:r>
            <a:r>
              <a:rPr lang="cs-CZ" dirty="0"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962177" y="2818977"/>
            <a:ext cx="2643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>
                <a:latin typeface="Trebuchet MS" panose="020B0603020202020204" pitchFamily="34" charset="0"/>
              </a:rPr>
              <a:t>… dvou blízkých trajektorií</a:t>
            </a:r>
          </a:p>
        </p:txBody>
      </p:sp>
      <p:cxnSp>
        <p:nvCxnSpPr>
          <p:cNvPr id="43" name="Přímá spojnice 4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3">
            <a:extLst>
              <a:ext uri="{FF2B5EF4-FFF2-40B4-BE49-F238E27FC236}">
                <a16:creationId xmlns:a16="http://schemas.microsoft.com/office/drawing/2014/main" id="{E61F29B2-C3A9-4A71-A3D4-3BA17160C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98" y="3292568"/>
            <a:ext cx="15597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0" dirty="0">
                <a:solidFill>
                  <a:srgbClr val="0000B4"/>
                </a:solidFill>
                <a:latin typeface="Trebuchet MS" panose="020B0603020202020204" pitchFamily="34" charset="0"/>
              </a:rPr>
              <a:t>2. Mísení</a:t>
            </a: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D5413294-E968-4772-A7B0-6A98BCFD9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787" y="5827201"/>
            <a:ext cx="81870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0" dirty="0">
                <a:solidFill>
                  <a:srgbClr val="0000B4"/>
                </a:solidFill>
                <a:latin typeface="Trebuchet MS" panose="020B0603020202020204" pitchFamily="34" charset="0"/>
              </a:rPr>
              <a:t>3. Hustá množina periodických trajektorií</a:t>
            </a:r>
          </a:p>
        </p:txBody>
      </p:sp>
      <p:pic>
        <p:nvPicPr>
          <p:cNvPr id="38" name="Picture 4" descr="Related image">
            <a:extLst>
              <a:ext uri="{FF2B5EF4-FFF2-40B4-BE49-F238E27FC236}">
                <a16:creationId xmlns:a16="http://schemas.microsoft.com/office/drawing/2014/main" id="{B1637C79-EBAF-4F83-B2E1-CF53E8BD5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99" y="3296801"/>
            <a:ext cx="3456176" cy="23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0841A2A-6403-4D35-B044-7553AB41B6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52" y="3201110"/>
            <a:ext cx="1643215" cy="2470879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125416C-4DF0-43A8-A41E-9B6AC1E0FF80}"/>
              </a:ext>
            </a:extLst>
          </p:cNvPr>
          <p:cNvGrpSpPr/>
          <p:nvPr/>
        </p:nvGrpSpPr>
        <p:grpSpPr>
          <a:xfrm>
            <a:off x="7704669" y="1314854"/>
            <a:ext cx="1439331" cy="797578"/>
            <a:chOff x="7704669" y="1314854"/>
            <a:chExt cx="1439331" cy="797578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FDF61AEA-5496-4259-9C98-977C579305E6}"/>
                </a:ext>
              </a:extLst>
            </p:cNvPr>
            <p:cNvSpPr txBox="1"/>
            <p:nvPr/>
          </p:nvSpPr>
          <p:spPr>
            <a:xfrm>
              <a:off x="7704669" y="1314854"/>
              <a:ext cx="1439331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>
                  <a:latin typeface="Trebuchet MS" panose="020B0603020202020204" pitchFamily="34" charset="0"/>
                </a:rPr>
                <a:t>Ljapunovův</a:t>
              </a:r>
              <a:r>
                <a:rPr lang="cs-CZ" dirty="0">
                  <a:latin typeface="Trebuchet MS" panose="020B0603020202020204" pitchFamily="34" charset="0"/>
                </a:rPr>
                <a:t> exponent</a:t>
              </a:r>
              <a:endParaRPr lang="en-GB" dirty="0">
                <a:latin typeface="Trebuchet MS" panose="020B0603020202020204" pitchFamily="34" charset="0"/>
              </a:endParaRPr>
            </a:p>
          </p:txBody>
        </p: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0C4930C1-54AA-47AF-B8B1-9779855F753F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8424335" y="1961185"/>
              <a:ext cx="91015" cy="151247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4390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6BEE8EE-5255-42EB-95C2-EE37788456B4}"/>
              </a:ext>
            </a:extLst>
          </p:cNvPr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845A9C4-A8E5-4D6F-BF7C-64F98D26D29A}"/>
              </a:ext>
            </a:extLst>
          </p:cNvPr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2">
            <a:extLst>
              <a:ext uri="{FF2B5EF4-FFF2-40B4-BE49-F238E27FC236}">
                <a16:creationId xmlns:a16="http://schemas.microsoft.com/office/drawing/2014/main" id="{251FB11F-CE12-4DC8-B625-985BB69E7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69" y="332656"/>
            <a:ext cx="54113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Klíčové</a:t>
            </a:r>
            <a:r>
              <a:rPr lang="cs-CZ" altLang="cs-CZ" sz="3200" u="sng" dirty="0">
                <a:solidFill>
                  <a:srgbClr val="0000B4"/>
                </a:solidFill>
                <a:latin typeface="Trebuchet MS" pitchFamily="34" charset="0"/>
              </a:rPr>
              <a:t> pojmy</a:t>
            </a:r>
            <a:endParaRPr lang="cs-CZ" altLang="cs-CZ" sz="24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68E32C58-128B-4CAC-A523-9C27B0D56343}"/>
                  </a:ext>
                </a:extLst>
              </p:cNvPr>
              <p:cNvSpPr txBox="1"/>
              <p:nvPr/>
            </p:nvSpPr>
            <p:spPr>
              <a:xfrm>
                <a:off x="591368" y="1066800"/>
                <a:ext cx="8304979" cy="2723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cs-CZ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Počet stupňů volnosti</a:t>
                </a:r>
              </a:p>
              <a:p>
                <a:pPr>
                  <a:spcAft>
                    <a:spcPts val="300"/>
                  </a:spcAft>
                </a:pPr>
                <a:r>
                  <a:rPr lang="cs-CZ" dirty="0">
                    <a:latin typeface="Trebuchet MS" panose="020B0603020202020204" pitchFamily="34" charset="0"/>
                  </a:rPr>
                  <a:t>	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>
                    <a:latin typeface="Trebuchet MS" panose="020B0603020202020204" pitchFamily="34" charset="0"/>
                  </a:rPr>
                  <a:t> – </a:t>
                </a:r>
                <a:r>
                  <a:rPr lang="en-US" dirty="0" err="1">
                    <a:latin typeface="Trebuchet MS" panose="020B0603020202020204" pitchFamily="34" charset="0"/>
                  </a:rPr>
                  <a:t>nejm</a:t>
                </a:r>
                <a:r>
                  <a:rPr lang="cs-CZ" dirty="0" err="1">
                    <a:latin typeface="Trebuchet MS" panose="020B0603020202020204" pitchFamily="34" charset="0"/>
                  </a:rPr>
                  <a:t>éně</a:t>
                </a:r>
                <a:r>
                  <a:rPr lang="cs-CZ" dirty="0">
                    <a:latin typeface="Trebuchet MS" panose="020B0603020202020204" pitchFamily="34" charset="0"/>
                  </a:rPr>
                  <a:t> pro chaotický </a:t>
                </a:r>
                <a:r>
                  <a:rPr lang="cs-CZ" dirty="0" err="1">
                    <a:latin typeface="Trebuchet MS" panose="020B0603020202020204" pitchFamily="34" charset="0"/>
                  </a:rPr>
                  <a:t>hamiltonovský</a:t>
                </a:r>
                <a:r>
                  <a:rPr lang="cs-CZ" dirty="0">
                    <a:latin typeface="Trebuchet MS" panose="020B0603020202020204" pitchFamily="34" charset="0"/>
                  </a:rPr>
                  <a:t> systém</a:t>
                </a:r>
              </a:p>
              <a:p>
                <a:pPr>
                  <a:spcAft>
                    <a:spcPts val="1200"/>
                  </a:spcAft>
                </a:pPr>
                <a:r>
                  <a:rPr lang="cs-CZ" dirty="0">
                    <a:latin typeface="Trebuchet MS" panose="020B0603020202020204" pitchFamily="34" charset="0"/>
                  </a:rPr>
                  <a:t>	-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cs-CZ" dirty="0">
                    <a:latin typeface="Trebuchet MS" panose="020B0603020202020204" pitchFamily="34" charset="0"/>
                  </a:rPr>
                  <a:t> velké - </a:t>
                </a:r>
                <a:r>
                  <a:rPr lang="cs-CZ" dirty="0" err="1">
                    <a:latin typeface="Trebuchet MS" panose="020B0603020202020204" pitchFamily="34" charset="0"/>
                  </a:rPr>
                  <a:t>mnohočásticový</a:t>
                </a:r>
                <a:r>
                  <a:rPr lang="cs-CZ" dirty="0">
                    <a:latin typeface="Trebuchet MS" panose="020B0603020202020204" pitchFamily="34" charset="0"/>
                  </a:rPr>
                  <a:t> chaos (jaderná fyzika, spinové systémy)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cs-CZ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Fázový prostor a zachování objemu </a:t>
                </a:r>
                <a:r>
                  <a:rPr lang="cs-CZ" dirty="0">
                    <a:latin typeface="Trebuchet MS" panose="020B0603020202020204" pitchFamily="34" charset="0"/>
                  </a:rPr>
                  <a:t>(</a:t>
                </a:r>
                <a:r>
                  <a:rPr lang="cs-CZ" dirty="0" err="1">
                    <a:latin typeface="Trebuchet MS" panose="020B0603020202020204" pitchFamily="34" charset="0"/>
                  </a:rPr>
                  <a:t>Liouvilleův</a:t>
                </a:r>
                <a:r>
                  <a:rPr lang="cs-CZ" dirty="0">
                    <a:latin typeface="Trebuchet MS" panose="020B0603020202020204" pitchFamily="34" charset="0"/>
                  </a:rPr>
                  <a:t> teorém)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cs-CZ" dirty="0" err="1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Poincarého</a:t>
                </a:r>
                <a:r>
                  <a:rPr lang="cs-CZ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 řez</a:t>
                </a:r>
              </a:p>
              <a:p>
                <a:pPr marL="285750" indent="-285750" algn="l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cs-CZ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Integrál pohybu a </a:t>
                </a:r>
                <a:r>
                  <a:rPr lang="cs-CZ" dirty="0" err="1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integrabilita</a:t>
                </a:r>
                <a:endParaRPr lang="cs-CZ" dirty="0">
                  <a:solidFill>
                    <a:srgbClr val="0000B4"/>
                  </a:solidFill>
                  <a:latin typeface="Trebuchet MS" panose="020B0603020202020204" pitchFamily="34" charset="0"/>
                </a:endParaRPr>
              </a:p>
              <a:p>
                <a:pPr marL="285750" indent="-285750" algn="l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cs-CZ" dirty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Nelinearita diferenciálních rovnic</a:t>
                </a: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68E32C58-128B-4CAC-A523-9C27B0D56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68" y="1066800"/>
                <a:ext cx="8304979" cy="2723823"/>
              </a:xfrm>
              <a:prstGeom prst="rect">
                <a:avLst/>
              </a:prstGeom>
              <a:blipFill>
                <a:blip r:embed="rId3"/>
                <a:stretch>
                  <a:fillRect l="-441" t="-1342" b="-24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ovéPole 2">
            <a:extLst>
              <a:ext uri="{FF2B5EF4-FFF2-40B4-BE49-F238E27FC236}">
                <a16:creationId xmlns:a16="http://schemas.microsoft.com/office/drawing/2014/main" id="{BEF50FD2-3391-46D7-83B0-745A2144443A}"/>
              </a:ext>
            </a:extLst>
          </p:cNvPr>
          <p:cNvSpPr txBox="1"/>
          <p:nvPr/>
        </p:nvSpPr>
        <p:spPr>
          <a:xfrm>
            <a:off x="591368" y="4000500"/>
            <a:ext cx="3980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Příklady</a:t>
            </a:r>
            <a:endParaRPr lang="en-GB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29C89A-5F6E-4E1C-AEAC-2BB49B73AEA5}"/>
              </a:ext>
            </a:extLst>
          </p:cNvPr>
          <p:cNvSpPr txBox="1"/>
          <p:nvPr/>
        </p:nvSpPr>
        <p:spPr>
          <a:xfrm>
            <a:off x="685800" y="4629150"/>
            <a:ext cx="797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Trebuchet MS" panose="020B0603020202020204" pitchFamily="34" charset="0"/>
              </a:rPr>
              <a:t>Lorenzův model proudění v atmosféře (disipativní systém)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001BE7D-EBB2-4224-B054-126DB2C0ECA3}"/>
              </a:ext>
            </a:extLst>
          </p:cNvPr>
          <p:cNvSpPr/>
          <p:nvPr/>
        </p:nvSpPr>
        <p:spPr>
          <a:xfrm>
            <a:off x="2505484" y="4981187"/>
            <a:ext cx="65344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300" dirty="0">
                <a:latin typeface="Book Antiqua" panose="02040602050305030304" pitchFamily="18" charset="0"/>
              </a:rPr>
              <a:t>Edward N. </a:t>
            </a:r>
            <a:r>
              <a:rPr lang="en-GB" sz="1300" dirty="0">
                <a:latin typeface="Book Antiqua" panose="02040602050305030304" pitchFamily="18" charset="0"/>
              </a:rPr>
              <a:t>Lorenz</a:t>
            </a:r>
            <a:r>
              <a:rPr lang="cs-CZ" sz="1300" dirty="0">
                <a:latin typeface="Book Antiqua" panose="02040602050305030304" pitchFamily="18" charset="0"/>
              </a:rPr>
              <a:t>, </a:t>
            </a:r>
            <a:r>
              <a:rPr lang="en-GB" sz="1300" i="1" dirty="0">
                <a:latin typeface="Book Antiqua" panose="02040602050305030304" pitchFamily="18" charset="0"/>
              </a:rPr>
              <a:t>Deterministic </a:t>
            </a:r>
            <a:r>
              <a:rPr lang="en-GB" sz="1300" i="1" dirty="0" err="1">
                <a:latin typeface="Book Antiqua" panose="02040602050305030304" pitchFamily="18" charset="0"/>
              </a:rPr>
              <a:t>nonperiodic</a:t>
            </a:r>
            <a:r>
              <a:rPr lang="en-GB" sz="1300" i="1" dirty="0">
                <a:latin typeface="Book Antiqua" panose="02040602050305030304" pitchFamily="18" charset="0"/>
              </a:rPr>
              <a:t> flow</a:t>
            </a:r>
            <a:r>
              <a:rPr lang="en-GB" sz="1300" dirty="0">
                <a:latin typeface="Book Antiqua" panose="02040602050305030304" pitchFamily="18" charset="0"/>
              </a:rPr>
              <a:t>, J. Atmos. Sci.</a:t>
            </a:r>
            <a:r>
              <a:rPr lang="cs-CZ" sz="1300" dirty="0">
                <a:latin typeface="Book Antiqua" panose="02040602050305030304" pitchFamily="18" charset="0"/>
              </a:rPr>
              <a:t> </a:t>
            </a:r>
            <a:r>
              <a:rPr lang="en-GB" sz="1300" b="1" dirty="0">
                <a:latin typeface="Book Antiqua" panose="02040602050305030304" pitchFamily="18" charset="0"/>
              </a:rPr>
              <a:t>20</a:t>
            </a:r>
            <a:r>
              <a:rPr lang="en-GB" sz="1300" dirty="0">
                <a:latin typeface="Book Antiqua" panose="02040602050305030304" pitchFamily="18" charset="0"/>
              </a:rPr>
              <a:t>, 130</a:t>
            </a:r>
            <a:r>
              <a:rPr lang="cs-CZ" sz="1300" dirty="0">
                <a:latin typeface="Book Antiqua" panose="02040602050305030304" pitchFamily="18" charset="0"/>
              </a:rPr>
              <a:t>  (1963)</a:t>
            </a:r>
            <a:endParaRPr lang="en-GB" sz="1300" dirty="0">
              <a:latin typeface="Book Antiqua" panose="02040602050305030304" pitchFamily="18" charset="0"/>
            </a:endParaRPr>
          </a:p>
        </p:txBody>
      </p:sp>
      <p:pic>
        <p:nvPicPr>
          <p:cNvPr id="10" name="Picture 3" descr="D:\Pavel\Desktop\A_Trajectory_Through_Phase_Space_in_a_Lorenz_Attractor.gif">
            <a:extLst>
              <a:ext uri="{FF2B5EF4-FFF2-40B4-BE49-F238E27FC236}">
                <a16:creationId xmlns:a16="http://schemas.microsoft.com/office/drawing/2014/main" id="{F1482FB0-6FB8-422B-A7D2-1C460DB003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47" y="302460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ttp://www.globoforce.com/gfblog/wp-content/uploads/2013/05/5985378-500x480.jpg">
            <a:extLst>
              <a:ext uri="{FF2B5EF4-FFF2-40B4-BE49-F238E27FC236}">
                <a16:creationId xmlns:a16="http://schemas.microsoft.com/office/drawing/2014/main" id="{0646513B-0E8E-48BF-9602-463197CB9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540000">
            <a:off x="5633958" y="3624156"/>
            <a:ext cx="962513" cy="924013"/>
          </a:xfrm>
          <a:prstGeom prst="rect">
            <a:avLst/>
          </a:prstGeom>
          <a:noFill/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65CCE19-2B5C-44AB-B18A-4C345671E3BD}"/>
              </a:ext>
            </a:extLst>
          </p:cNvPr>
          <p:cNvSpPr/>
          <p:nvPr/>
        </p:nvSpPr>
        <p:spPr>
          <a:xfrm>
            <a:off x="3974730" y="5814346"/>
            <a:ext cx="5058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dirty="0">
                <a:solidFill>
                  <a:prstClr val="black"/>
                </a:solidFill>
                <a:latin typeface="Book Antiqua" panose="02040602050305030304" pitchFamily="18" charset="0"/>
              </a:rPr>
              <a:t>J. </a:t>
            </a:r>
            <a:r>
              <a:rPr lang="cs-CZ" sz="1200" dirty="0" err="1">
                <a:solidFill>
                  <a:prstClr val="black"/>
                </a:solidFill>
                <a:latin typeface="Book Antiqua" panose="02040602050305030304" pitchFamily="18" charset="0"/>
              </a:rPr>
              <a:t>Laskar</a:t>
            </a:r>
            <a:r>
              <a:rPr lang="cs-CZ" sz="1200" dirty="0">
                <a:solidFill>
                  <a:prstClr val="black"/>
                </a:solidFill>
                <a:latin typeface="Book Antiqua" panose="02040602050305030304" pitchFamily="18" charset="0"/>
              </a:rPr>
              <a:t>, M. </a:t>
            </a:r>
            <a:r>
              <a:rPr lang="cs-CZ" sz="1200" dirty="0" err="1">
                <a:solidFill>
                  <a:prstClr val="black"/>
                </a:solidFill>
                <a:latin typeface="Book Antiqua" panose="02040602050305030304" pitchFamily="18" charset="0"/>
              </a:rPr>
              <a:t>Gastineau</a:t>
            </a:r>
            <a:r>
              <a:rPr lang="cs-CZ" sz="12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200" i="1" dirty="0">
                <a:solidFill>
                  <a:prstClr val="black"/>
                </a:solidFill>
                <a:latin typeface="Book Antiqua" panose="02040602050305030304" pitchFamily="18" charset="0"/>
              </a:rPr>
              <a:t>Existence </a:t>
            </a:r>
            <a:r>
              <a:rPr lang="cs-CZ" sz="12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of</a:t>
            </a:r>
            <a:r>
              <a:rPr lang="cs-CZ" sz="120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2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collisional</a:t>
            </a:r>
            <a:r>
              <a:rPr lang="cs-CZ" sz="120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2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trajectories</a:t>
            </a:r>
            <a:r>
              <a:rPr lang="cs-CZ" sz="120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2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of</a:t>
            </a:r>
            <a:r>
              <a:rPr lang="cs-CZ" sz="1200" i="1" dirty="0">
                <a:solidFill>
                  <a:prstClr val="black"/>
                </a:solidFill>
                <a:latin typeface="Book Antiqua" panose="02040602050305030304" pitchFamily="18" charset="0"/>
              </a:rPr>
              <a:t> Mercury, Mars and </a:t>
            </a:r>
            <a:r>
              <a:rPr lang="cs-CZ" sz="12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Venus</a:t>
            </a:r>
            <a:r>
              <a:rPr lang="cs-CZ" sz="120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2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with</a:t>
            </a:r>
            <a:r>
              <a:rPr lang="cs-CZ" sz="120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2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the</a:t>
            </a:r>
            <a:r>
              <a:rPr lang="cs-CZ" sz="120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2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Earth</a:t>
            </a:r>
            <a:r>
              <a:rPr lang="cs-CZ" sz="1200" i="1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200" dirty="0" err="1">
                <a:solidFill>
                  <a:prstClr val="black"/>
                </a:solidFill>
                <a:latin typeface="Book Antiqua" panose="02040602050305030304" pitchFamily="18" charset="0"/>
              </a:rPr>
              <a:t>Nature</a:t>
            </a:r>
            <a:r>
              <a:rPr lang="cs-CZ" sz="12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200" b="1" dirty="0">
                <a:solidFill>
                  <a:prstClr val="black"/>
                </a:solidFill>
                <a:latin typeface="Book Antiqua" panose="02040602050305030304" pitchFamily="18" charset="0"/>
              </a:rPr>
              <a:t>459</a:t>
            </a:r>
            <a:r>
              <a:rPr lang="cs-CZ" sz="1200" dirty="0">
                <a:solidFill>
                  <a:prstClr val="black"/>
                </a:solidFill>
                <a:latin typeface="Book Antiqua" panose="02040602050305030304" pitchFamily="18" charset="0"/>
              </a:rPr>
              <a:t>, 817 (2009)</a:t>
            </a:r>
            <a:endParaRPr lang="en-GB" sz="12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2" descr="http://s1.thingpic.com/images/5d/uutV6SNjbxreALeYGmNrnjHx.jpeg">
            <a:extLst>
              <a:ext uri="{FF2B5EF4-FFF2-40B4-BE49-F238E27FC236}">
                <a16:creationId xmlns:a16="http://schemas.microsoft.com/office/drawing/2014/main" id="{1A604D40-7A63-4356-B6E3-3CEA97F37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2" y="5040034"/>
            <a:ext cx="2689621" cy="13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BDA45E7-F402-4F56-A07E-A7C3342709E5}"/>
              </a:ext>
            </a:extLst>
          </p:cNvPr>
          <p:cNvSpPr/>
          <p:nvPr/>
        </p:nvSpPr>
        <p:spPr>
          <a:xfrm>
            <a:off x="3320021" y="5450900"/>
            <a:ext cx="235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rebuchet MS" panose="020B0603020202020204" pitchFamily="34" charset="0"/>
              </a:rPr>
              <a:t>Sluneční soustava </a:t>
            </a:r>
          </a:p>
        </p:txBody>
      </p:sp>
    </p:spTree>
    <p:extLst>
      <p:ext uri="{BB962C8B-B14F-4D97-AF65-F5344CB8AC3E}">
        <p14:creationId xmlns:p14="http://schemas.microsoft.com/office/powerpoint/2010/main" val="222634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16CF32-1B06-4008-AE7D-88EAFADA403E}"/>
              </a:ext>
            </a:extLst>
          </p:cNvPr>
          <p:cNvSpPr txBox="1"/>
          <p:nvPr/>
        </p:nvSpPr>
        <p:spPr>
          <a:xfrm>
            <a:off x="2577349" y="2843318"/>
            <a:ext cx="382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00B4"/>
                </a:solidFill>
                <a:latin typeface="Trebuchet MS" panose="020B0603020202020204" pitchFamily="34" charset="0"/>
              </a:rPr>
              <a:t>Kvantový chaos</a:t>
            </a:r>
            <a:endParaRPr lang="en-GB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28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91" name="Skupina 14"/>
          <p:cNvGrpSpPr>
            <a:grpSpLocks/>
          </p:cNvGrpSpPr>
          <p:nvPr/>
        </p:nvGrpSpPr>
        <p:grpSpPr bwMode="auto">
          <a:xfrm>
            <a:off x="1039354" y="1382285"/>
            <a:ext cx="152400" cy="182563"/>
            <a:chOff x="1176570" y="1327406"/>
            <a:chExt cx="152400" cy="181674"/>
          </a:xfrm>
        </p:grpSpPr>
        <p:cxnSp>
          <p:nvCxnSpPr>
            <p:cNvPr id="27709" name="Přímá spojnice 9"/>
            <p:cNvCxnSpPr>
              <a:cxnSpLocks noChangeShapeType="1"/>
            </p:cNvCxnSpPr>
            <p:nvPr/>
          </p:nvCxnSpPr>
          <p:spPr bwMode="auto">
            <a:xfrm>
              <a:off x="1176570" y="1342826"/>
              <a:ext cx="152400" cy="16625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10" name="Přímá spojnice 28"/>
            <p:cNvCxnSpPr>
              <a:cxnSpLocks noChangeShapeType="1"/>
            </p:cNvCxnSpPr>
            <p:nvPr/>
          </p:nvCxnSpPr>
          <p:spPr bwMode="auto">
            <a:xfrm flipH="1">
              <a:off x="1176570" y="1327406"/>
              <a:ext cx="152400" cy="18167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2" name="Skupina 24"/>
          <p:cNvGrpSpPr>
            <a:grpSpLocks/>
          </p:cNvGrpSpPr>
          <p:nvPr/>
        </p:nvGrpSpPr>
        <p:grpSpPr bwMode="auto">
          <a:xfrm>
            <a:off x="1018717" y="1760920"/>
            <a:ext cx="173037" cy="142875"/>
            <a:chOff x="1189358" y="1694517"/>
            <a:chExt cx="172116" cy="142881"/>
          </a:xfrm>
        </p:grpSpPr>
        <p:cxnSp>
          <p:nvCxnSpPr>
            <p:cNvPr id="27707" name="Přímá spojnice 32"/>
            <p:cNvCxnSpPr>
              <a:cxnSpLocks noChangeShapeType="1"/>
            </p:cNvCxnSpPr>
            <p:nvPr/>
          </p:nvCxnSpPr>
          <p:spPr bwMode="auto">
            <a:xfrm>
              <a:off x="1189358" y="1754271"/>
              <a:ext cx="95382" cy="83127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08" name="Přímá spojnice 34"/>
            <p:cNvCxnSpPr>
              <a:cxnSpLocks noChangeShapeType="1"/>
            </p:cNvCxnSpPr>
            <p:nvPr/>
          </p:nvCxnSpPr>
          <p:spPr bwMode="auto">
            <a:xfrm flipV="1">
              <a:off x="1271952" y="1694517"/>
              <a:ext cx="89522" cy="142881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7" name="Group 26"/>
          <p:cNvGrpSpPr>
            <a:grpSpLocks/>
          </p:cNvGrpSpPr>
          <p:nvPr/>
        </p:nvGrpSpPr>
        <p:grpSpPr bwMode="auto">
          <a:xfrm>
            <a:off x="660814" y="2467131"/>
            <a:ext cx="5645686" cy="1506471"/>
            <a:chOff x="825" y="3068"/>
            <a:chExt cx="3166" cy="848"/>
          </a:xfrm>
        </p:grpSpPr>
        <p:sp>
          <p:nvSpPr>
            <p:cNvPr id="27699" name="Text Box 23"/>
            <p:cNvSpPr txBox="1">
              <a:spLocks noChangeArrowheads="1"/>
            </p:cNvSpPr>
            <p:nvPr/>
          </p:nvSpPr>
          <p:spPr bwMode="auto">
            <a:xfrm>
              <a:off x="825" y="3116"/>
              <a:ext cx="3136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2000" dirty="0">
                  <a:solidFill>
                    <a:srgbClr val="0000B4"/>
                  </a:solidFill>
                  <a:latin typeface="Trebuchet MS" pitchFamily="34" charset="0"/>
                </a:rPr>
                <a:t>„</a:t>
              </a:r>
              <a:r>
                <a:rPr lang="cs-CZ" altLang="cs-CZ" sz="2000" dirty="0" err="1">
                  <a:solidFill>
                    <a:srgbClr val="0000B4"/>
                  </a:solidFill>
                  <a:latin typeface="Trebuchet MS" pitchFamily="34" charset="0"/>
                </a:rPr>
                <a:t>Wignerova</a:t>
              </a:r>
              <a:r>
                <a:rPr lang="cs-CZ" altLang="cs-CZ" sz="200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r>
                <a:rPr lang="cs-CZ" altLang="cs-CZ" sz="2000" dirty="0" err="1">
                  <a:solidFill>
                    <a:srgbClr val="0000B4"/>
                  </a:solidFill>
                  <a:latin typeface="Trebuchet MS" pitchFamily="34" charset="0"/>
                </a:rPr>
                <a:t>doměnka</a:t>
              </a:r>
              <a:r>
                <a:rPr lang="en-US" altLang="cs-CZ" sz="2000" dirty="0">
                  <a:solidFill>
                    <a:srgbClr val="0000B4"/>
                  </a:solidFill>
                  <a:latin typeface="Trebuchet MS" pitchFamily="34" charset="0"/>
                </a:rPr>
                <a:t>”</a:t>
              </a:r>
              <a:r>
                <a:rPr lang="cs-CZ" altLang="cs-CZ" sz="2000" dirty="0">
                  <a:solidFill>
                    <a:srgbClr val="0000B4"/>
                  </a:solidFill>
                  <a:latin typeface="Trebuchet MS" pitchFamily="34" charset="0"/>
                </a:rPr>
                <a:t> (1950</a:t>
              </a:r>
              <a:r>
                <a:rPr lang="en-US" altLang="cs-CZ" sz="2000" dirty="0">
                  <a:solidFill>
                    <a:srgbClr val="0000B4"/>
                  </a:solidFill>
                  <a:latin typeface="Trebuchet MS" pitchFamily="34" charset="0"/>
                </a:rPr>
                <a:t>)</a:t>
              </a:r>
              <a:r>
                <a:rPr lang="cs-CZ" altLang="cs-CZ" sz="2000" dirty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r>
                <a:rPr lang="en-US" altLang="cs-CZ" sz="2000" dirty="0">
                  <a:solidFill>
                    <a:srgbClr val="0000B4"/>
                  </a:solidFill>
                  <a:latin typeface="Trebuchet MS" pitchFamily="34" charset="0"/>
                </a:rPr>
                <a:t> </a:t>
              </a:r>
              <a:endParaRPr lang="cs-CZ" altLang="cs-CZ" sz="2000" dirty="0">
                <a:solidFill>
                  <a:srgbClr val="0000B4"/>
                </a:solidFill>
                <a:latin typeface="Trebuchet MS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800" b="0" dirty="0">
                  <a:latin typeface="Trebuchet MS" pitchFamily="34" charset="0"/>
                </a:rPr>
                <a:t>Statistické vlastnosti spektra </a:t>
              </a:r>
              <a:r>
                <a:rPr lang="cs-CZ" altLang="cs-CZ" sz="1800" b="0" dirty="0" err="1">
                  <a:latin typeface="Trebuchet MS" pitchFamily="34" charset="0"/>
                </a:rPr>
                <a:t>Hamiltoniánu</a:t>
              </a:r>
              <a:r>
                <a:rPr lang="en-US" altLang="cs-CZ" sz="1800" b="0" dirty="0">
                  <a:latin typeface="Trebuchet MS" pitchFamily="34" charset="0"/>
                </a:rPr>
                <a:t> </a:t>
              </a:r>
              <a:r>
                <a:rPr lang="cs-CZ" altLang="cs-CZ" sz="1800" b="0" dirty="0">
                  <a:latin typeface="Trebuchet MS" pitchFamily="34" charset="0"/>
                </a:rPr>
                <a:t>složitého kvantového systému</a:t>
              </a:r>
              <a:r>
                <a:rPr lang="en-US" altLang="cs-CZ" sz="1800" b="0" dirty="0">
                  <a:latin typeface="Trebuchet MS" pitchFamily="34" charset="0"/>
                </a:rPr>
                <a:t> </a:t>
              </a:r>
              <a:r>
                <a:rPr lang="cs-CZ" altLang="cs-CZ" sz="1800" b="0" dirty="0">
                  <a:latin typeface="Trebuchet MS" pitchFamily="34" charset="0"/>
                </a:rPr>
                <a:t>(</a:t>
              </a:r>
              <a:r>
                <a:rPr lang="cs-CZ" altLang="cs-CZ" sz="1800" dirty="0">
                  <a:latin typeface="Trebuchet MS" pitchFamily="34" charset="0"/>
                </a:rPr>
                <a:t>např. vysoce vzbuzeného atomového jádra</a:t>
              </a:r>
              <a:r>
                <a:rPr lang="cs-CZ" altLang="cs-CZ" sz="1800" b="0" dirty="0">
                  <a:latin typeface="Trebuchet MS" pitchFamily="34" charset="0"/>
                </a:rPr>
                <a:t>) lze modelovat </a:t>
              </a:r>
              <a:r>
                <a:rPr lang="cs-CZ" altLang="cs-CZ" sz="1800" b="1" dirty="0">
                  <a:latin typeface="Trebuchet MS" pitchFamily="34" charset="0"/>
                </a:rPr>
                <a:t>náhodnou maticí</a:t>
              </a:r>
              <a:r>
                <a:rPr lang="en-US" altLang="cs-CZ" sz="1800" b="0" dirty="0">
                  <a:latin typeface="Trebuchet MS" pitchFamily="34" charset="0"/>
                </a:rPr>
                <a:t>.</a:t>
              </a:r>
              <a:endParaRPr lang="cs-CZ" altLang="cs-CZ" sz="1800" b="0" dirty="0">
                <a:latin typeface="Trebuchet MS" pitchFamily="34" charset="0"/>
              </a:endParaRPr>
            </a:p>
          </p:txBody>
        </p:sp>
        <p:sp>
          <p:nvSpPr>
            <p:cNvPr id="27700" name="Rectangle 24"/>
            <p:cNvSpPr>
              <a:spLocks noChangeArrowheads="1"/>
            </p:cNvSpPr>
            <p:nvPr/>
          </p:nvSpPr>
          <p:spPr bwMode="auto">
            <a:xfrm>
              <a:off x="825" y="3068"/>
              <a:ext cx="3166" cy="804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>
                      <a:alpha val="39999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0000B4"/>
                </a:solidFill>
                <a:latin typeface="Trebuchet MS" panose="020B0603020202020204" pitchFamily="34" charset="0"/>
              </a:rPr>
              <a:t>Kvantový chaos</a:t>
            </a:r>
            <a:r>
              <a:rPr lang="en-US" altLang="cs-CZ" sz="3200" b="0" u="sng" dirty="0">
                <a:solidFill>
                  <a:srgbClr val="0000B4"/>
                </a:solidFill>
                <a:latin typeface="Trebuchet MS" panose="020B0603020202020204" pitchFamily="34" charset="0"/>
              </a:rPr>
              <a:t>: </a:t>
            </a:r>
            <a:r>
              <a:rPr lang="cs-CZ" altLang="cs-CZ" sz="2600" b="0" dirty="0">
                <a:solidFill>
                  <a:srgbClr val="0000B4"/>
                </a:solidFill>
                <a:latin typeface="Trebuchet MS" panose="020B0603020202020204" pitchFamily="34" charset="0"/>
              </a:rPr>
              <a:t>Korelace ve spektrech</a:t>
            </a:r>
          </a:p>
        </p:txBody>
      </p:sp>
      <p:cxnSp>
        <p:nvCxnSpPr>
          <p:cNvPr id="28" name="Přímá spojnice 2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87710" y="950203"/>
            <a:ext cx="81327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cs-CZ" sz="1800" b="0" dirty="0" err="1">
                <a:latin typeface="Trebuchet MS" pitchFamily="34" charset="0"/>
              </a:rPr>
              <a:t>Schrödingerova</a:t>
            </a:r>
            <a:r>
              <a:rPr lang="cs-CZ" altLang="cs-CZ" sz="1800" b="0" dirty="0">
                <a:latin typeface="Trebuchet MS" pitchFamily="34" charset="0"/>
              </a:rPr>
              <a:t> rovnice lineární 	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cs-CZ" sz="1800" b="0" dirty="0">
                <a:latin typeface="Trebuchet MS" pitchFamily="34" charset="0"/>
              </a:rPr>
              <a:t>   </a:t>
            </a:r>
            <a:r>
              <a:rPr lang="cs-CZ" altLang="cs-CZ" sz="1800" dirty="0">
                <a:latin typeface="Trebuchet MS" pitchFamily="34" charset="0"/>
              </a:rPr>
              <a:t>trajektorie, </a:t>
            </a:r>
            <a:r>
              <a:rPr lang="cs-CZ" altLang="cs-CZ" sz="1800" b="0" dirty="0">
                <a:latin typeface="Trebuchet MS" pitchFamily="34" charset="0"/>
              </a:rPr>
              <a:t>fázový prostor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cs-CZ" sz="1800" b="0" dirty="0">
                <a:latin typeface="Trebuchet MS" pitchFamily="34" charset="0"/>
              </a:rPr>
              <a:t>   energetické spektrum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E6652C3-6DF9-4CC6-8DD2-8D33772C2E02}"/>
              </a:ext>
            </a:extLst>
          </p:cNvPr>
          <p:cNvSpPr/>
          <p:nvPr/>
        </p:nvSpPr>
        <p:spPr>
          <a:xfrm>
            <a:off x="6042566" y="956981"/>
            <a:ext cx="2927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Trebuchet MS" pitchFamily="34" charset="0"/>
              </a:rPr>
              <a:t>kvantové potlačení chaosu</a:t>
            </a:r>
            <a:endParaRPr lang="en-GB" dirty="0"/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9A18F567-34BD-44D2-8DAC-A4519823DE88}"/>
              </a:ext>
            </a:extLst>
          </p:cNvPr>
          <p:cNvSpPr/>
          <p:nvPr/>
        </p:nvSpPr>
        <p:spPr>
          <a:xfrm>
            <a:off x="4677569" y="1016878"/>
            <a:ext cx="1285865" cy="249538"/>
          </a:xfrm>
          <a:prstGeom prst="right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D85436F1-A759-4E70-9CDD-6D3C56546497}"/>
                  </a:ext>
                </a:extLst>
              </p:cNvPr>
              <p:cNvSpPr txBox="1"/>
              <p:nvPr/>
            </p:nvSpPr>
            <p:spPr>
              <a:xfrm>
                <a:off x="1548344" y="4566252"/>
                <a:ext cx="3932872" cy="1083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(0,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D85436F1-A759-4E70-9CDD-6D3C56546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344" y="4566252"/>
                <a:ext cx="3932872" cy="108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>
            <a:extLst>
              <a:ext uri="{FF2B5EF4-FFF2-40B4-BE49-F238E27FC236}">
                <a16:creationId xmlns:a16="http://schemas.microsoft.com/office/drawing/2014/main" id="{E8600A61-6C18-42B7-B1F9-66F3A6F15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863" y="2458273"/>
            <a:ext cx="2175288" cy="35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5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6779E75B-DDC6-43DE-92C7-6D5ED9FE9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567" y="777619"/>
            <a:ext cx="3863662" cy="2010383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604D89B5-A55A-44D3-999B-FF4F42F84BC5}"/>
              </a:ext>
            </a:extLst>
          </p:cNvPr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1DB9317-69F0-4C22-8B09-1BF6FA56A537}"/>
              </a:ext>
            </a:extLst>
          </p:cNvPr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2">
            <a:extLst>
              <a:ext uri="{FF2B5EF4-FFF2-40B4-BE49-F238E27FC236}">
                <a16:creationId xmlns:a16="http://schemas.microsoft.com/office/drawing/2014/main" id="{A7CE5125-2DC0-4E94-9B5C-F3711295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332655"/>
            <a:ext cx="54113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u="sng" dirty="0">
                <a:solidFill>
                  <a:srgbClr val="0000B4"/>
                </a:solidFill>
                <a:latin typeface="Trebuchet MS" pitchFamily="34" charset="0"/>
              </a:rPr>
              <a:t>Atomové jádro</a:t>
            </a:r>
            <a:endParaRPr lang="cs-CZ" altLang="cs-CZ" sz="24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33683E7-1750-4F18-B91D-E9104DB018D5}"/>
              </a:ext>
            </a:extLst>
          </p:cNvPr>
          <p:cNvSpPr txBox="1"/>
          <p:nvPr/>
        </p:nvSpPr>
        <p:spPr>
          <a:xfrm>
            <a:off x="628649" y="1038225"/>
            <a:ext cx="512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rebuchet MS" panose="020B0603020202020204" pitchFamily="34" charset="0"/>
              </a:rPr>
              <a:t>Popis pomocí náhodných matic (</a:t>
            </a:r>
            <a:r>
              <a:rPr lang="cs-CZ" dirty="0" err="1">
                <a:latin typeface="Trebuchet MS" panose="020B0603020202020204" pitchFamily="34" charset="0"/>
              </a:rPr>
              <a:t>Wigner</a:t>
            </a:r>
            <a:r>
              <a:rPr lang="cs-CZ" dirty="0">
                <a:latin typeface="Trebuchet MS" panose="020B0603020202020204" pitchFamily="34" charset="0"/>
              </a:rPr>
              <a:t> 1950)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6FC423C-0AB5-485F-B7D2-E2814FA11335}"/>
              </a:ext>
            </a:extLst>
          </p:cNvPr>
          <p:cNvSpPr txBox="1"/>
          <p:nvPr/>
        </p:nvSpPr>
        <p:spPr>
          <a:xfrm>
            <a:off x="5467348" y="2782669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Trebuchet MS" panose="020B0603020202020204" pitchFamily="34" charset="0"/>
              </a:rPr>
              <a:t>Bohrův dřevěný model jádra</a:t>
            </a:r>
            <a:endParaRPr lang="en-GB" sz="1300" dirty="0">
              <a:latin typeface="Book Antiqua" panose="02040602050305030304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DAB4244-E301-4012-BD05-1A6AF7EE4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48" y="1528352"/>
            <a:ext cx="3858733" cy="4669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11C86D2D-A21F-4FB0-9FAA-A3A2A3CE2389}"/>
                  </a:ext>
                </a:extLst>
              </p:cNvPr>
              <p:cNvSpPr txBox="1"/>
              <p:nvPr/>
            </p:nvSpPr>
            <p:spPr>
              <a:xfrm>
                <a:off x="4499992" y="3822982"/>
                <a:ext cx="4720208" cy="2626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Aft>
                    <a:spcPts val="600"/>
                  </a:spcAft>
                </a:pPr>
                <a:r>
                  <a:rPr lang="cs-CZ" dirty="0">
                    <a:latin typeface="Trebuchet MS" panose="020B0603020202020204" pitchFamily="34" charset="0"/>
                  </a:rPr>
                  <a:t>Jaderné rezonance pro </a:t>
                </a:r>
                <a:r>
                  <a:rPr lang="cs-CZ" baseline="30000" dirty="0">
                    <a:latin typeface="Trebuchet MS" panose="020B0603020202020204" pitchFamily="34" charset="0"/>
                  </a:rPr>
                  <a:t>232</a:t>
                </a:r>
                <a:r>
                  <a:rPr lang="cs-CZ" dirty="0">
                    <a:latin typeface="Trebuchet MS" panose="020B0603020202020204" pitchFamily="34" charset="0"/>
                  </a:rPr>
                  <a:t>Th</a:t>
                </a:r>
              </a:p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s-CZ" sz="1500" dirty="0">
                    <a:latin typeface="Trebuchet MS" panose="020B0603020202020204" pitchFamily="34" charset="0"/>
                  </a:rPr>
                  <a:t>nad neutronovou separační energií 4,8 </a:t>
                </a:r>
                <a:r>
                  <a:rPr lang="cs-CZ" sz="1500" dirty="0" err="1">
                    <a:latin typeface="Trebuchet MS" panose="020B0603020202020204" pitchFamily="34" charset="0"/>
                  </a:rPr>
                  <a:t>MeV</a:t>
                </a:r>
                <a:endParaRPr lang="cs-CZ" sz="1500" dirty="0">
                  <a:latin typeface="Trebuchet MS" panose="020B0603020202020204" pitchFamily="34" charset="0"/>
                </a:endParaRPr>
              </a:p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s-CZ" sz="1500" dirty="0">
                    <a:latin typeface="Trebuchet MS" panose="020B0603020202020204" pitchFamily="34" charset="0"/>
                  </a:rPr>
                  <a:t>j</a:t>
                </a:r>
                <a:r>
                  <a:rPr lang="cs-CZ" sz="1500" b="0" dirty="0">
                    <a:latin typeface="Trebuchet MS" panose="020B0603020202020204" pitchFamily="34" charset="0"/>
                  </a:rPr>
                  <a:t>ádra v základním stavu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5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500" dirty="0">
                    <a:latin typeface="Trebuchet MS" panose="020B0603020202020204" pitchFamily="34" charset="0"/>
                  </a:rPr>
                  <a:t>, </a:t>
                </a:r>
                <a:r>
                  <a:rPr lang="en-US" sz="1500" dirty="0" err="1">
                    <a:latin typeface="Trebuchet MS" panose="020B0603020202020204" pitchFamily="34" charset="0"/>
                  </a:rPr>
                  <a:t>pomal</a:t>
                </a:r>
                <a:r>
                  <a:rPr lang="cs-CZ" sz="1500" dirty="0">
                    <a:latin typeface="Trebuchet MS" panose="020B0603020202020204" pitchFamily="34" charset="0"/>
                  </a:rPr>
                  <a:t>é neutrony mají </a:t>
                </a:r>
                <a14:m>
                  <m:oMath xmlns:m="http://schemas.openxmlformats.org/officeDocument/2006/math">
                    <m:r>
                      <a:rPr lang="cs-CZ" sz="15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cs-CZ" sz="1500" b="0" i="1" smtClean="0">
                        <a:latin typeface="Cambria Math" panose="02040503050406030204" pitchFamily="18" charset="0"/>
                      </a:rPr>
                      <m:t>=0,</m:t>
                    </m:r>
                    <m:r>
                      <a:rPr lang="cs-CZ" sz="15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sz="15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15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1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1500" dirty="0">
                    <a:latin typeface="Trebuchet MS" panose="020B0603020202020204" pitchFamily="34" charset="0"/>
                  </a:rPr>
                  <a:t>, všechny rezonance jsou tudíž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cs-CZ" sz="1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5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cs-CZ" sz="15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cs-CZ" sz="1500" b="0" dirty="0">
                  <a:latin typeface="Trebuchet MS" panose="020B0603020202020204" pitchFamily="34" charset="0"/>
                </a:endParaRPr>
              </a:p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s-CZ" sz="1500" dirty="0">
                    <a:latin typeface="Trebuchet MS" panose="020B0603020202020204" pitchFamily="34" charset="0"/>
                  </a:rPr>
                  <a:t>šířka 1eV, vzdálenost 20eV</a:t>
                </a:r>
              </a:p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s-CZ" sz="1500" b="0" dirty="0">
                    <a:latin typeface="Trebuchet MS" panose="020B0603020202020204" pitchFamily="34" charset="0"/>
                  </a:rPr>
                  <a:t>Celkem po</a:t>
                </a:r>
                <a:r>
                  <a:rPr lang="cs-CZ" sz="1500" dirty="0">
                    <a:latin typeface="Trebuchet MS" panose="020B0603020202020204" pitchFamily="34" charset="0"/>
                  </a:rPr>
                  <a:t>zorováno okolo 200 rezonancí</a:t>
                </a:r>
                <a:endParaRPr lang="en-US" sz="1500" dirty="0">
                  <a:latin typeface="Trebuchet MS" panose="020B0603020202020204" pitchFamily="34" charset="0"/>
                </a:endParaRPr>
              </a:p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1" dirty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Nuclear data ensemble</a:t>
                </a:r>
                <a:endParaRPr lang="cs-CZ" sz="1500" b="1" dirty="0">
                  <a:solidFill>
                    <a:srgbClr val="C00000"/>
                  </a:solidFill>
                  <a:latin typeface="Trebuchet MS" panose="020B0603020202020204" pitchFamily="34" charset="0"/>
                </a:endParaRPr>
              </a:p>
              <a:p>
                <a:pPr algn="l">
                  <a:spcAft>
                    <a:spcPts val="600"/>
                  </a:spcAft>
                </a:pPr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11C86D2D-A21F-4FB0-9FAA-A3A2A3CE2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3822982"/>
                <a:ext cx="4720208" cy="2626296"/>
              </a:xfrm>
              <a:prstGeom prst="rect">
                <a:avLst/>
              </a:prstGeom>
              <a:blipFill>
                <a:blip r:embed="rId5"/>
                <a:stretch>
                  <a:fillRect l="-1032" t="-1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59">
            <a:extLst>
              <a:ext uri="{FF2B5EF4-FFF2-40B4-BE49-F238E27FC236}">
                <a16:creationId xmlns:a16="http://schemas.microsoft.com/office/drawing/2014/main" id="{6BF85525-1915-4453-B85E-87463AB3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71" y="6487244"/>
            <a:ext cx="817082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300" b="0" dirty="0">
                <a:latin typeface="Book Antiqua" panose="02040602050305030304" pitchFamily="18" charset="0"/>
              </a:rPr>
              <a:t>H.A.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Weidenm</a:t>
            </a:r>
            <a:r>
              <a:rPr lang="cs-CZ" altLang="cs-CZ" sz="1300" dirty="0" err="1">
                <a:latin typeface="Book Antiqua" panose="02040602050305030304" pitchFamily="18" charset="0"/>
              </a:rPr>
              <a:t>üller</a:t>
            </a:r>
            <a:r>
              <a:rPr lang="cs-CZ" altLang="cs-CZ" sz="1300" dirty="0">
                <a:latin typeface="Book Antiqua" panose="02040602050305030304" pitchFamily="18" charset="0"/>
              </a:rPr>
              <a:t>, G.E. </a:t>
            </a:r>
            <a:r>
              <a:rPr lang="cs-CZ" altLang="cs-CZ" sz="1300" dirty="0" err="1">
                <a:latin typeface="Book Antiqua" panose="02040602050305030304" pitchFamily="18" charset="0"/>
              </a:rPr>
              <a:t>Mitchel</a:t>
            </a:r>
            <a:r>
              <a:rPr lang="cs-CZ" altLang="cs-CZ" sz="1300" dirty="0">
                <a:latin typeface="Book Antiqua" panose="02040602050305030304" pitchFamily="18" charset="0"/>
              </a:rPr>
              <a:t>, </a:t>
            </a:r>
            <a:r>
              <a:rPr lang="cs-CZ" altLang="cs-CZ" sz="1300" i="1" dirty="0" err="1">
                <a:latin typeface="Book Antiqua" panose="02040602050305030304" pitchFamily="18" charset="0"/>
              </a:rPr>
              <a:t>Random</a:t>
            </a:r>
            <a:r>
              <a:rPr lang="cs-CZ" altLang="cs-CZ" sz="1300" i="1" dirty="0">
                <a:latin typeface="Book Antiqua" panose="02040602050305030304" pitchFamily="18" charset="0"/>
              </a:rPr>
              <a:t> </a:t>
            </a:r>
            <a:r>
              <a:rPr lang="cs-CZ" altLang="cs-CZ" sz="1300" i="1" dirty="0" err="1">
                <a:latin typeface="Book Antiqua" panose="02040602050305030304" pitchFamily="18" charset="0"/>
              </a:rPr>
              <a:t>matrices</a:t>
            </a:r>
            <a:r>
              <a:rPr lang="cs-CZ" altLang="cs-CZ" sz="1300" i="1" dirty="0">
                <a:latin typeface="Book Antiqua" panose="02040602050305030304" pitchFamily="18" charset="0"/>
              </a:rPr>
              <a:t> and chaos in </a:t>
            </a:r>
            <a:r>
              <a:rPr lang="cs-CZ" altLang="cs-CZ" sz="1300" i="1" dirty="0" err="1">
                <a:latin typeface="Book Antiqua" panose="02040602050305030304" pitchFamily="18" charset="0"/>
              </a:rPr>
              <a:t>nuclear</a:t>
            </a:r>
            <a:r>
              <a:rPr lang="cs-CZ" altLang="cs-CZ" sz="1300" i="1" dirty="0">
                <a:latin typeface="Book Antiqua" panose="02040602050305030304" pitchFamily="18" charset="0"/>
              </a:rPr>
              <a:t> </a:t>
            </a:r>
            <a:r>
              <a:rPr lang="cs-CZ" altLang="cs-CZ" sz="1300" i="1" dirty="0" err="1">
                <a:latin typeface="Book Antiqua" panose="02040602050305030304" pitchFamily="18" charset="0"/>
              </a:rPr>
              <a:t>physics</a:t>
            </a:r>
            <a:r>
              <a:rPr lang="cs-CZ" altLang="cs-CZ" sz="1300" b="0" dirty="0">
                <a:latin typeface="Book Antiqua" panose="02040602050305030304" pitchFamily="18" charset="0"/>
              </a:rPr>
              <a:t>,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Rev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Mod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Phys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dirty="0">
                <a:latin typeface="Book Antiqua" panose="02040602050305030304" pitchFamily="18" charset="0"/>
              </a:rPr>
              <a:t>81, 539 </a:t>
            </a:r>
            <a:r>
              <a:rPr lang="cs-CZ" altLang="cs-CZ" sz="1300" b="0" dirty="0">
                <a:latin typeface="Book Antiqua" panose="02040602050305030304" pitchFamily="18" charset="0"/>
              </a:rPr>
              <a:t>(2009)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9B6B118-D9E2-496A-8FC9-1589E382B26F}"/>
              </a:ext>
            </a:extLst>
          </p:cNvPr>
          <p:cNvSpPr/>
          <p:nvPr/>
        </p:nvSpPr>
        <p:spPr>
          <a:xfrm>
            <a:off x="4499992" y="3086772"/>
            <a:ext cx="483844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Neutron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capture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 and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nuclear</a:t>
            </a:r>
            <a:r>
              <a:rPr lang="cs-CZ" sz="1300" i="1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cs-CZ" sz="1300" i="1" dirty="0" err="1">
                <a:solidFill>
                  <a:prstClr val="black"/>
                </a:solidFill>
                <a:latin typeface="Book Antiqua" panose="02040602050305030304" pitchFamily="18" charset="0"/>
              </a:rPr>
              <a:t>constitution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cs-CZ" sz="1300" dirty="0" err="1">
                <a:solidFill>
                  <a:prstClr val="black"/>
                </a:solidFill>
                <a:latin typeface="Book Antiqua" panose="02040602050305030304" pitchFamily="18" charset="0"/>
              </a:rPr>
              <a:t>Nature</a:t>
            </a:r>
            <a:r>
              <a:rPr lang="cs-CZ" sz="1300" dirty="0">
                <a:solidFill>
                  <a:prstClr val="black"/>
                </a:solidFill>
                <a:latin typeface="Book Antiqua" panose="02040602050305030304" pitchFamily="18" charset="0"/>
              </a:rPr>
              <a:t> 137, 351 (1936)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44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DAB703F0-4E21-4FB0-B496-5C870B1FB968}"/>
              </a:ext>
            </a:extLst>
          </p:cNvPr>
          <p:cNvGrpSpPr/>
          <p:nvPr/>
        </p:nvGrpSpPr>
        <p:grpSpPr>
          <a:xfrm>
            <a:off x="5951141" y="4159619"/>
            <a:ext cx="1042349" cy="851657"/>
            <a:chOff x="6188709" y="4155141"/>
            <a:chExt cx="1042349" cy="851657"/>
          </a:xfrm>
        </p:grpSpPr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B10CE18C-0C81-4F57-98A8-D0820145151E}"/>
                </a:ext>
              </a:extLst>
            </p:cNvPr>
            <p:cNvSpPr txBox="1"/>
            <p:nvPr/>
          </p:nvSpPr>
          <p:spPr>
            <a:xfrm>
              <a:off x="6188709" y="4699021"/>
              <a:ext cx="1042349" cy="307777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cs-CZ" sz="1400" dirty="0">
                  <a:latin typeface="Trebuchet MS" panose="020B0603020202020204" pitchFamily="34" charset="0"/>
                </a:rPr>
                <a:t>souřadnice</a:t>
              </a:r>
              <a:endParaRPr lang="en-GB" sz="1400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E1062572-C0D5-409A-B5DD-21E0ACAF3CFF}"/>
                </a:ext>
              </a:extLst>
            </p:cNvPr>
            <p:cNvSpPr/>
            <p:nvPr/>
          </p:nvSpPr>
          <p:spPr>
            <a:xfrm>
              <a:off x="7026088" y="4155141"/>
              <a:ext cx="134471" cy="23629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2A501E93-DAC2-4502-AD5D-5D1FEB986BE0}"/>
                </a:ext>
              </a:extLst>
            </p:cNvPr>
            <p:cNvCxnSpPr>
              <a:cxnSpLocks/>
              <a:stCxn id="21" idx="4"/>
              <a:endCxn id="20" idx="0"/>
            </p:cNvCxnSpPr>
            <p:nvPr/>
          </p:nvCxnSpPr>
          <p:spPr>
            <a:xfrm flipH="1">
              <a:off x="6709884" y="4391437"/>
              <a:ext cx="383440" cy="307584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58AC0E7-11BC-4C4E-83EE-C2B9AF7305F9}"/>
              </a:ext>
            </a:extLst>
          </p:cNvPr>
          <p:cNvGrpSpPr/>
          <p:nvPr/>
        </p:nvGrpSpPr>
        <p:grpSpPr>
          <a:xfrm>
            <a:off x="7012640" y="4161865"/>
            <a:ext cx="1840621" cy="851657"/>
            <a:chOff x="7026088" y="4155141"/>
            <a:chExt cx="1840621" cy="851657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ABFDCE15-AA64-4571-A062-8FD6C4FB6AE4}"/>
                </a:ext>
              </a:extLst>
            </p:cNvPr>
            <p:cNvSpPr txBox="1"/>
            <p:nvPr/>
          </p:nvSpPr>
          <p:spPr>
            <a:xfrm>
              <a:off x="7416052" y="4699021"/>
              <a:ext cx="1450657" cy="307777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cs-CZ" sz="1400" dirty="0">
                  <a:latin typeface="Trebuchet MS" panose="020B0603020202020204" pitchFamily="34" charset="0"/>
                </a:rPr>
                <a:t>inverzní teplota</a:t>
              </a:r>
              <a:endParaRPr lang="en-GB" sz="1400" dirty="0">
                <a:latin typeface="Trebuchet MS" panose="020B0603020202020204" pitchFamily="34" charset="0"/>
              </a:endParaRPr>
            </a:p>
          </p:txBody>
        </p:sp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030014E4-1CAB-438B-888A-B7A0B2D5E615}"/>
                </a:ext>
              </a:extLst>
            </p:cNvPr>
            <p:cNvSpPr/>
            <p:nvPr/>
          </p:nvSpPr>
          <p:spPr>
            <a:xfrm>
              <a:off x="7026088" y="4155141"/>
              <a:ext cx="134471" cy="23629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DF9389EC-DC8C-4CA8-831D-10CB52B1AB58}"/>
                </a:ext>
              </a:extLst>
            </p:cNvPr>
            <p:cNvCxnSpPr>
              <a:stCxn id="5" idx="4"/>
            </p:cNvCxnSpPr>
            <p:nvPr/>
          </p:nvCxnSpPr>
          <p:spPr>
            <a:xfrm>
              <a:off x="7093324" y="4391437"/>
              <a:ext cx="322728" cy="307584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Text Box 22"/>
              <p:cNvSpPr txBox="1">
                <a:spLocks noChangeArrowheads="1"/>
              </p:cNvSpPr>
              <p:nvPr/>
            </p:nvSpPr>
            <p:spPr bwMode="auto">
              <a:xfrm>
                <a:off x="1014689" y="5665093"/>
                <a:ext cx="7553326" cy="793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dirty="0">
                    <a:solidFill>
                      <a:srgbClr val="0000B4"/>
                    </a:solidFill>
                    <a:latin typeface="Trebuchet MS" pitchFamily="34" charset="0"/>
                  </a:rPr>
                  <a:t>NNS</a:t>
                </a:r>
                <a:r>
                  <a:rPr lang="en-US" altLang="cs-CZ" sz="1800" dirty="0">
                    <a:solidFill>
                      <a:srgbClr val="0000B4"/>
                    </a:solidFill>
                    <a:latin typeface="Trebuchet MS" pitchFamily="34" charset="0"/>
                  </a:rPr>
                  <a:t>D</a:t>
                </a:r>
                <a:r>
                  <a:rPr lang="cs-CZ" altLang="cs-CZ" sz="1800" dirty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:r>
                  <a:rPr lang="cs-CZ" altLang="cs-CZ" sz="1800" dirty="0">
                    <a:latin typeface="Trebuchet MS" pitchFamily="34" charset="0"/>
                  </a:rPr>
                  <a:t>– Rozdělení vzdáleností nejbližších sousedů (odpuzování hladin)</a:t>
                </a:r>
                <a:endParaRPr lang="cs-CZ" altLang="cs-CZ" sz="18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cs-CZ" sz="1800" b="0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cs-CZ" sz="18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cs-CZ" sz="18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cs-CZ" sz="18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cs-CZ" sz="1800" b="0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cs-CZ" sz="18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altLang="cs-CZ" sz="18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cs-CZ" sz="18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altLang="cs-CZ" sz="1800" b="0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cs-CZ" sz="18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cs-CZ" sz="18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altLang="cs-CZ" sz="1800" dirty="0">
                    <a:solidFill>
                      <a:srgbClr val="0000B4"/>
                    </a:solidFill>
                    <a:latin typeface="Symbol" pitchFamily="18" charset="2"/>
                  </a:rPr>
                  <a:t> </a:t>
                </a:r>
                <a:r>
                  <a:rPr lang="en-US" altLang="cs-CZ" sz="1800" dirty="0">
                    <a:latin typeface="Trebuchet MS" pitchFamily="34" charset="0"/>
                  </a:rPr>
                  <a:t>- </a:t>
                </a:r>
                <a:r>
                  <a:rPr lang="cs-CZ" altLang="cs-CZ" sz="1800" dirty="0" err="1">
                    <a:latin typeface="Trebuchet MS" pitchFamily="34" charset="0"/>
                  </a:rPr>
                  <a:t>dlouhodosahové</a:t>
                </a:r>
                <a:r>
                  <a:rPr lang="cs-CZ" altLang="cs-CZ" sz="1800" dirty="0">
                    <a:latin typeface="Trebuchet MS" pitchFamily="34" charset="0"/>
                  </a:rPr>
                  <a:t> korelace (spektrální rigidita, </a:t>
                </a:r>
                <a:r>
                  <a:rPr lang="cs-CZ" altLang="cs-CZ" sz="1800" dirty="0" err="1">
                    <a:latin typeface="Trebuchet MS" pitchFamily="34" charset="0"/>
                  </a:rPr>
                  <a:t>antiperzistence</a:t>
                </a:r>
                <a:r>
                  <a:rPr lang="cs-CZ" altLang="cs-CZ" sz="1800" dirty="0">
                    <a:latin typeface="Trebuchet MS" pitchFamily="34" charset="0"/>
                  </a:rPr>
                  <a:t>)</a:t>
                </a:r>
                <a:endParaRPr lang="en-US" altLang="cs-CZ" sz="1800" baseline="30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65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4689" y="5665093"/>
                <a:ext cx="7553326" cy="793230"/>
              </a:xfrm>
              <a:prstGeom prst="rect">
                <a:avLst/>
              </a:prstGeom>
              <a:blipFill>
                <a:blip r:embed="rId3"/>
                <a:stretch>
                  <a:fillRect l="-645" t="-4615" r="-565" b="-46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95" name="Obdélník 1"/>
          <p:cNvSpPr>
            <a:spLocks noChangeArrowheads="1"/>
          </p:cNvSpPr>
          <p:nvPr/>
        </p:nvSpPr>
        <p:spPr bwMode="auto">
          <a:xfrm>
            <a:off x="580748" y="5216295"/>
            <a:ext cx="46794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None/>
            </a:pPr>
            <a:r>
              <a:rPr lang="cs-CZ" altLang="cs-CZ" sz="2000" b="1" dirty="0">
                <a:solidFill>
                  <a:srgbClr val="0000B4"/>
                </a:solidFill>
                <a:latin typeface="Trebuchet MS" pitchFamily="34" charset="0"/>
              </a:rPr>
              <a:t>Korelace</a:t>
            </a:r>
            <a:r>
              <a:rPr lang="cs-CZ" altLang="cs-CZ" sz="20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2000" b="0" dirty="0">
                <a:latin typeface="Trebuchet MS" pitchFamily="34" charset="0"/>
              </a:rPr>
              <a:t>mezi jednotlivými hladinami: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0000B4"/>
                </a:solidFill>
                <a:latin typeface="Trebuchet MS" panose="020B0603020202020204" pitchFamily="34" charset="0"/>
              </a:rPr>
              <a:t>Soubory Gaussovských náhodných matic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Group 430"/>
              <p:cNvGraphicFramePr>
                <a:graphicFrameLocks noGrp="1"/>
              </p:cNvGraphicFramePr>
              <p:nvPr>
                <p:ph/>
                <p:extLst>
                  <p:ext uri="{D42A27DB-BD31-4B8C-83A1-F6EECF244321}">
                    <p14:modId xmlns:p14="http://schemas.microsoft.com/office/powerpoint/2010/main" val="1529936448"/>
                  </p:ext>
                </p:extLst>
              </p:nvPr>
            </p:nvGraphicFramePr>
            <p:xfrm>
              <a:off x="719419" y="2396689"/>
              <a:ext cx="8160737" cy="1476375"/>
            </p:xfrm>
            <a:graphic>
              <a:graphicData uri="http://schemas.openxmlformats.org/drawingml/2006/table">
                <a:tbl>
                  <a:tblPr/>
                  <a:tblGrid>
                    <a:gridCol w="88750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679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310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043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9432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766661">
                      <a:extLst>
                        <a:ext uri="{9D8B030D-6E8A-4147-A177-3AD203B41FA5}">
                          <a16:colId xmlns:a16="http://schemas.microsoft.com/office/drawing/2014/main" val="941202714"/>
                        </a:ext>
                      </a:extLst>
                    </a:gridCol>
                  </a:tblGrid>
                  <a:tr h="30503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soubor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S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H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T invariance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Moment hybnosti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Dyson</a:t>
                          </a:r>
                          <a:r>
                            <a:rPr kumimoji="0" lang="cs-CZ" altLang="cs-CZ" sz="14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ův</a:t>
                          </a:r>
                          <a:r>
                            <a:rPr kumimoji="0" lang="cs-CZ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 index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altLang="cs-CZ" sz="1400" b="1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oMath>
                          </a14:m>
                          <a:endParaRPr kumimoji="0" lang="cs-CZ" altLang="cs-CZ" sz="14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61267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00000"/>
                              </a:solidFill>
                              <a:effectLst/>
                              <a:latin typeface="Trebuchet MS" pitchFamily="34" charset="0"/>
                            </a:rPr>
                            <a:t>GOE</a:t>
                          </a:r>
                        </a:p>
                      </a:txBody>
                      <a:tcPr marT="45755" marB="45755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ortogonální</a:t>
                          </a:r>
                        </a:p>
                      </a:txBody>
                      <a:tcPr marT="45755" marB="45755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Reálná symetrická</a:t>
                          </a:r>
                        </a:p>
                      </a:txBody>
                      <a:tcPr marT="45755" marB="45755" anchor="ctr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ANO</a:t>
                          </a:r>
                          <a:endParaRPr kumimoji="0" lang="en-US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ANO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n</a:t>
                          </a:r>
                          <a:endParaRPr kumimoji="0" lang="en-US" altLang="cs-CZ" sz="1400" b="0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n</a:t>
                          </a: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/2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1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03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339933"/>
                              </a:solidFill>
                              <a:effectLst/>
                              <a:latin typeface="Trebuchet MS" pitchFamily="34" charset="0"/>
                            </a:rPr>
                            <a:t>GUE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unitární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Hermitovská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N</a:t>
                          </a: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E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2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03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B4"/>
                              </a:solidFill>
                              <a:effectLst/>
                              <a:latin typeface="Trebuchet MS" pitchFamily="34" charset="0"/>
                            </a:rPr>
                            <a:t>GSE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symplektická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ANO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cs-CZ" sz="14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n</a:t>
                          </a: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/2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4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Group 430"/>
              <p:cNvGraphicFramePr>
                <a:graphicFrameLocks noGrp="1"/>
              </p:cNvGraphicFramePr>
              <p:nvPr>
                <p:ph/>
                <p:extLst>
                  <p:ext uri="{D42A27DB-BD31-4B8C-83A1-F6EECF244321}">
                    <p14:modId xmlns:p14="http://schemas.microsoft.com/office/powerpoint/2010/main" val="1529936448"/>
                  </p:ext>
                </p:extLst>
              </p:nvPr>
            </p:nvGraphicFramePr>
            <p:xfrm>
              <a:off x="719419" y="2396689"/>
              <a:ext cx="8160737" cy="1476375"/>
            </p:xfrm>
            <a:graphic>
              <a:graphicData uri="http://schemas.openxmlformats.org/drawingml/2006/table">
                <a:tbl>
                  <a:tblPr/>
                  <a:tblGrid>
                    <a:gridCol w="88750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679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3107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043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9432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766661">
                      <a:extLst>
                        <a:ext uri="{9D8B030D-6E8A-4147-A177-3AD203B41FA5}">
                          <a16:colId xmlns:a16="http://schemas.microsoft.com/office/drawing/2014/main" val="941202714"/>
                        </a:ext>
                      </a:extLst>
                    </a:gridCol>
                  </a:tblGrid>
                  <a:tr h="30503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soubor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S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H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T invariance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Moment hybnosti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362414" t="-6000" r="-690" b="-4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61267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00000"/>
                              </a:solidFill>
                              <a:effectLst/>
                              <a:latin typeface="Trebuchet MS" pitchFamily="34" charset="0"/>
                            </a:rPr>
                            <a:t>GOE</a:t>
                          </a:r>
                        </a:p>
                      </a:txBody>
                      <a:tcPr marT="45755" marB="45755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ortogonální</a:t>
                          </a:r>
                        </a:p>
                      </a:txBody>
                      <a:tcPr marT="45755" marB="45755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Reálná symetrická</a:t>
                          </a:r>
                        </a:p>
                      </a:txBody>
                      <a:tcPr marT="45755" marB="45755" anchor="ctr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ANO</a:t>
                          </a:r>
                          <a:endParaRPr kumimoji="0" lang="en-US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ANO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n</a:t>
                          </a:r>
                          <a:endParaRPr kumimoji="0" lang="en-US" altLang="cs-CZ" sz="1400" b="0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n</a:t>
                          </a: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/2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1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03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339933"/>
                              </a:solidFill>
                              <a:effectLst/>
                              <a:latin typeface="Trebuchet MS" pitchFamily="34" charset="0"/>
                            </a:rPr>
                            <a:t>GUE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unitární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Hermitovská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N</a:t>
                          </a: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E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2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036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B4"/>
                              </a:solidFill>
                              <a:effectLst/>
                              <a:latin typeface="Trebuchet MS" pitchFamily="34" charset="0"/>
                            </a:rPr>
                            <a:t>GSE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symplektická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cs-CZ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ANO</a:t>
                          </a: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1pPr>
                          <a:lvl2pPr>
                            <a:spcBef>
                              <a:spcPct val="200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2pPr>
                          <a:lvl3pPr>
                            <a:spcBef>
                              <a:spcPct val="200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3pPr>
                          <a:lvl4pPr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4pPr>
                          <a:lvl5pPr>
                            <a:spcBef>
                              <a:spcPct val="20000"/>
                            </a:spcBef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5pPr>
                          <a:lvl6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6pPr>
                          <a:lvl7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7pPr>
                          <a:lvl8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8pPr>
                          <a:lvl9pPr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400">
                              <a:solidFill>
                                <a:schemeClr val="tx1"/>
                              </a:solidFill>
                              <a:latin typeface="Century Gothic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cs-CZ" sz="1400" b="0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n</a:t>
                          </a: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/2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cs-CZ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rebuchet MS" pitchFamily="34" charset="0"/>
                            </a:rPr>
                            <a:t>4</a:t>
                          </a:r>
                          <a:endParaRPr kumimoji="0" lang="cs-CZ" altLang="cs-CZ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rebuchet MS" pitchFamily="34" charset="0"/>
                          </a:endParaRPr>
                        </a:p>
                      </a:txBody>
                      <a:tcPr marT="45755" marB="45755" horzOverflow="overflow">
                        <a:lnL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C0C0C0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lg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24"/>
              <p:cNvSpPr txBox="1">
                <a:spLocks noChangeArrowheads="1"/>
              </p:cNvSpPr>
              <p:nvPr/>
            </p:nvSpPr>
            <p:spPr bwMode="auto">
              <a:xfrm>
                <a:off x="540404" y="957656"/>
                <a:ext cx="8326306" cy="13542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ts val="600"/>
                  </a:spcBef>
                </a:pPr>
                <a:r>
                  <a:rPr lang="cs-CZ" altLang="cs-CZ" sz="1800" b="0" dirty="0">
                    <a:latin typeface="Trebuchet MS" pitchFamily="34" charset="0"/>
                  </a:rPr>
                  <a:t> Hermitovská matice</a:t>
                </a:r>
                <a:r>
                  <a:rPr lang="en-US" altLang="cs-CZ" sz="18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800" b="0" i="1" smtClean="0">
                        <a:latin typeface="Cambria Math"/>
                      </a:rPr>
                      <m:t>𝐻</m:t>
                    </m:r>
                    <m:r>
                      <a:rPr lang="en-US" altLang="cs-CZ" sz="1800" b="0" i="1" smtClean="0">
                        <a:latin typeface="Cambria Math"/>
                      </a:rPr>
                      <m:t>∈</m:t>
                    </m:r>
                    <m:r>
                      <a:rPr lang="en-US" altLang="cs-CZ" sz="1800" b="0" i="1" smtClean="0">
                        <a:latin typeface="Cambria Math"/>
                      </a:rPr>
                      <m:t>𝐸</m:t>
                    </m:r>
                  </m:oMath>
                </a14:m>
                <a:r>
                  <a:rPr lang="en-US" altLang="cs-CZ" sz="1800" b="0" dirty="0">
                    <a:latin typeface="Trebuchet MS" pitchFamily="34" charset="0"/>
                  </a:rPr>
                  <a:t> </a:t>
                </a:r>
                <a:r>
                  <a:rPr lang="cs-CZ" altLang="cs-CZ" sz="1800" b="0" dirty="0">
                    <a:latin typeface="Trebuchet MS" pitchFamily="34" charset="0"/>
                  </a:rPr>
                  <a:t>s pravděpodobností</a:t>
                </a:r>
                <a:r>
                  <a:rPr lang="en-US" altLang="cs-CZ" sz="18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800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altLang="cs-CZ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cs-CZ" sz="1800" b="0" i="1" smtClean="0">
                            <a:latin typeface="Cambria Math"/>
                          </a:rPr>
                          <m:t>𝐻</m:t>
                        </m:r>
                      </m:e>
                    </m:d>
                    <m:r>
                      <a:rPr lang="en-US" altLang="cs-CZ" sz="1800" b="0" i="1" smtClean="0">
                        <a:latin typeface="Cambria Math"/>
                      </a:rPr>
                      <m:t>𝑑𝐻</m:t>
                    </m:r>
                  </m:oMath>
                </a14:m>
                <a:endParaRPr lang="en-US" altLang="cs-CZ" sz="18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ts val="600"/>
                  </a:spcBef>
                </a:pPr>
                <a:r>
                  <a:rPr lang="cs-CZ" altLang="cs-CZ" sz="1800" b="0" dirty="0">
                    <a:latin typeface="Trebuchet MS" pitchFamily="34" charset="0"/>
                  </a:rPr>
                  <a:t> Transformace symetrie</a:t>
                </a:r>
                <a:r>
                  <a:rPr lang="en-US" altLang="cs-CZ" sz="18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800" b="0" i="1" smtClean="0">
                        <a:latin typeface="Cambria Math"/>
                      </a:rPr>
                      <m:t>𝐻</m:t>
                    </m:r>
                    <m:r>
                      <a:rPr lang="en-US" altLang="cs-CZ" sz="1800" b="0" i="1" smtClean="0">
                        <a:latin typeface="Cambria Math"/>
                      </a:rPr>
                      <m:t>′=</m:t>
                    </m:r>
                    <m:sSup>
                      <m:sSupPr>
                        <m:ctrlPr>
                          <a:rPr lang="en-US" altLang="cs-CZ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cs-CZ" sz="1800" b="0" i="1" smtClean="0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altLang="cs-CZ" sz="18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altLang="cs-CZ" sz="1800" b="0" i="1" smtClean="0">
                        <a:latin typeface="Cambria Math"/>
                      </a:rPr>
                      <m:t>𝐻𝑆</m:t>
                    </m:r>
                  </m:oMath>
                </a14:m>
                <a:r>
                  <a:rPr lang="en-US" altLang="cs-CZ" sz="1800" b="0" dirty="0">
                    <a:latin typeface="Trebuchet MS" pitchFamily="34" charset="0"/>
                  </a:rPr>
                  <a:t> </a:t>
                </a:r>
                <a:r>
                  <a:rPr lang="cs-CZ" altLang="cs-CZ" sz="1800" b="0" dirty="0">
                    <a:latin typeface="Trebuchet MS" pitchFamily="34" charset="0"/>
                  </a:rPr>
                  <a:t>nezmění pravděpodobnost</a:t>
                </a:r>
                <a:r>
                  <a:rPr lang="en-US" altLang="cs-CZ" sz="1800" b="0" dirty="0">
                    <a:latin typeface="Trebuchet MS" pitchFamily="34" charset="0"/>
                  </a:rPr>
                  <a:t>, </a:t>
                </a:r>
                <a:endParaRPr lang="cs-CZ" altLang="cs-CZ" sz="18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cs-CZ" sz="180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cs-CZ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cs-CZ" sz="1800" i="1">
                                  <a:latin typeface="Cambria Math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cs-CZ" sz="18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cs-CZ" sz="1800" i="1">
                          <a:latin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cs-CZ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cs-CZ" sz="18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en-US" altLang="cs-CZ" sz="1800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cs-CZ" sz="1800" i="1">
                          <a:latin typeface="Cambria Math"/>
                        </a:rPr>
                        <m:t>=</m:t>
                      </m:r>
                      <m:r>
                        <a:rPr lang="en-US" altLang="cs-CZ" sz="180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cs-CZ" sz="1800" i="1">
                              <a:latin typeface="Cambria Math"/>
                            </a:rPr>
                            <m:t>𝐻</m:t>
                          </m:r>
                        </m:e>
                      </m:d>
                      <m:r>
                        <a:rPr lang="en-US" altLang="cs-CZ" sz="1800" i="1">
                          <a:latin typeface="Cambria Math"/>
                        </a:rPr>
                        <m:t>𝑑𝐻</m:t>
                      </m:r>
                    </m:oMath>
                  </m:oMathPara>
                </a14:m>
                <a:endParaRPr lang="en-US" altLang="cs-CZ" sz="18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cs-CZ" sz="1800" dirty="0">
                    <a:latin typeface="Trebuchet MS" pitchFamily="34" charset="0"/>
                  </a:rPr>
                  <a:t> </a:t>
                </a:r>
                <a:r>
                  <a:rPr lang="cs-CZ" altLang="cs-CZ" sz="1800" b="0" dirty="0">
                    <a:latin typeface="Trebuchet MS" pitchFamily="34" charset="0"/>
                  </a:rPr>
                  <a:t>Maticové elementy jsou statisticky nezávislé</a:t>
                </a:r>
              </a:p>
            </p:txBody>
          </p:sp>
        </mc:Choice>
        <mc:Fallback xmlns="">
          <p:sp>
            <p:nvSpPr>
              <p:cNvPr id="22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404" y="957656"/>
                <a:ext cx="8326306" cy="1354217"/>
              </a:xfrm>
              <a:prstGeom prst="rect">
                <a:avLst/>
              </a:prstGeom>
              <a:blipFill>
                <a:blip r:embed="rId5"/>
                <a:stretch>
                  <a:fillRect l="-586" t="-2703" b="-58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BD0493D9-B848-42F9-A71A-14A187D940EF}"/>
                  </a:ext>
                </a:extLst>
              </p:cNvPr>
              <p:cNvSpPr txBox="1"/>
              <p:nvPr/>
            </p:nvSpPr>
            <p:spPr>
              <a:xfrm>
                <a:off x="6900006" y="836822"/>
                <a:ext cx="2274918" cy="7176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Tr</m:t>
                          </m:r>
                          <m:r>
                            <a:rPr lang="en-US" sz="16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nary>
                        <m:naryPr>
                          <m:chr m:val="∏"/>
                          <m:supHide m:val="on"/>
                          <m:ctrlPr>
                            <a:rPr lang="en-US" sz="16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16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sz="16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600" dirty="0">
                  <a:solidFill>
                    <a:schemeClr val="bg1">
                      <a:lumMod val="65000"/>
                    </a:schemeClr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BD0493D9-B848-42F9-A71A-14A187D94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006" y="836822"/>
                <a:ext cx="2274918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954E1138-010E-4B40-BB07-46129F6D1FEC}"/>
                  </a:ext>
                </a:extLst>
              </p:cNvPr>
              <p:cNvSpPr txBox="1"/>
              <p:nvPr/>
            </p:nvSpPr>
            <p:spPr>
              <a:xfrm>
                <a:off x="630002" y="4012982"/>
                <a:ext cx="4526942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Trebuchet MS" panose="020B0603020202020204" pitchFamily="34" charset="0"/>
                  </a:rPr>
                  <a:t>Pravd</a:t>
                </a:r>
                <a:r>
                  <a:rPr lang="cs-CZ" sz="1500" dirty="0" err="1">
                    <a:latin typeface="Trebuchet MS" panose="020B0603020202020204" pitchFamily="34" charset="0"/>
                  </a:rPr>
                  <a:t>ěpodobnost</a:t>
                </a:r>
                <a:r>
                  <a:rPr lang="cs-CZ" sz="1500" dirty="0">
                    <a:latin typeface="Trebuchet MS" panose="020B0603020202020204" pitchFamily="34" charset="0"/>
                  </a:rPr>
                  <a:t> lze přepsat do tvaru kanonické partiční funkce nabitého plynu v 1D</a:t>
                </a:r>
                <a:r>
                  <a:rPr lang="en-US" sz="1500" dirty="0">
                    <a:latin typeface="Trebuchet MS" panose="020B0603020202020204" pitchFamily="34" charset="0"/>
                  </a:rPr>
                  <a:t> </a:t>
                </a:r>
                <a:r>
                  <a:rPr lang="en-US" sz="1500" dirty="0" err="1">
                    <a:latin typeface="Trebuchet MS" panose="020B0603020202020204" pitchFamily="34" charset="0"/>
                  </a:rPr>
                  <a:t>harmonick</a:t>
                </a:r>
                <a:r>
                  <a:rPr lang="cs-CZ" sz="1500" dirty="0" err="1">
                    <a:latin typeface="Trebuchet MS" panose="020B0603020202020204" pitchFamily="34" charset="0"/>
                  </a:rPr>
                  <a:t>ém</a:t>
                </a:r>
                <a:r>
                  <a:rPr lang="cs-CZ" sz="1500" dirty="0">
                    <a:latin typeface="Trebuchet MS" panose="020B0603020202020204" pitchFamily="34" charset="0"/>
                  </a:rPr>
                  <a:t> oscilátoru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cs-CZ" sz="1500" dirty="0">
                    <a:latin typeface="Trebuchet MS" panose="020B0603020202020204" pitchFamily="34" charset="0"/>
                  </a:rPr>
                  <a:t>Pravděpodobnost </a:t>
                </a:r>
                <a14:m>
                  <m:oMath xmlns:m="http://schemas.openxmlformats.org/officeDocument/2006/math">
                    <m:r>
                      <a:rPr lang="cs-CZ" sz="15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cs-CZ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5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cs-CZ" sz="1500" dirty="0">
                    <a:latin typeface="Trebuchet MS" panose="020B0603020202020204" pitchFamily="34" charset="0"/>
                  </a:rPr>
                  <a:t> maximalizuje entropii</a:t>
                </a:r>
                <a:endParaRPr lang="en-GB" sz="15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954E1138-010E-4B40-BB07-46129F6D1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02" y="4012982"/>
                <a:ext cx="4526942" cy="1092607"/>
              </a:xfrm>
              <a:prstGeom prst="rect">
                <a:avLst/>
              </a:prstGeom>
              <a:blipFill>
                <a:blip r:embed="rId7"/>
                <a:stretch>
                  <a:fillRect l="-404" t="-1111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3A4E4167-FB16-4AAE-A3D8-C39DBE62D88F}"/>
                  </a:ext>
                </a:extLst>
              </p:cNvPr>
              <p:cNvSpPr txBox="1"/>
              <p:nvPr/>
            </p:nvSpPr>
            <p:spPr>
              <a:xfrm>
                <a:off x="4945309" y="4083853"/>
                <a:ext cx="4229615" cy="61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𝑑𝐻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brk m:alnAt="7"/>
                            </m:rPr>
                            <a:rPr lang="en-US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𝑑𝑆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4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3A4E4167-FB16-4AAE-A3D8-C39DBE62D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309" y="4083853"/>
                <a:ext cx="4229615" cy="615168"/>
              </a:xfrm>
              <a:prstGeom prst="rect">
                <a:avLst/>
              </a:prstGeom>
              <a:blipFill>
                <a:blip r:embed="rId8"/>
                <a:stretch>
                  <a:fillRect t="-115842" r="-19452" b="-1663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>
            <a:extLst>
              <a:ext uri="{FF2B5EF4-FFF2-40B4-BE49-F238E27FC236}">
                <a16:creationId xmlns:a16="http://schemas.microsoft.com/office/drawing/2014/main" id="{66DBAAD8-36E6-4304-9204-E9A04564E1DA}"/>
              </a:ext>
            </a:extLst>
          </p:cNvPr>
          <p:cNvSpPr txBox="1"/>
          <p:nvPr/>
        </p:nvSpPr>
        <p:spPr>
          <a:xfrm>
            <a:off x="5674433" y="4994819"/>
            <a:ext cx="1582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rebuchet MS" panose="020B0603020202020204" pitchFamily="34" charset="0"/>
              </a:rPr>
              <a:t>(přes hybnosti již </a:t>
            </a:r>
          </a:p>
          <a:p>
            <a:pPr algn="ctr"/>
            <a:r>
              <a:rPr lang="cs-CZ" sz="1400" dirty="0" err="1">
                <a:latin typeface="Trebuchet MS" panose="020B0603020202020204" pitchFamily="34" charset="0"/>
              </a:rPr>
              <a:t>přeintegrováno</a:t>
            </a:r>
            <a:r>
              <a:rPr lang="cs-CZ" sz="1400" dirty="0">
                <a:latin typeface="Trebuchet MS" panose="020B0603020202020204" pitchFamily="34" charset="0"/>
              </a:rPr>
              <a:t>)</a:t>
            </a:r>
            <a:endParaRPr lang="en-GB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924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Trebuchet MS" panose="020B0603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2042</Words>
  <Application>Microsoft Office PowerPoint</Application>
  <PresentationFormat>Předvádění na obrazovce (4:3)</PresentationFormat>
  <Paragraphs>407</Paragraphs>
  <Slides>31</Slides>
  <Notes>20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40" baseType="lpstr">
      <vt:lpstr>Trebuchet MS</vt:lpstr>
      <vt:lpstr>Times New Roman</vt:lpstr>
      <vt:lpstr>Arial</vt:lpstr>
      <vt:lpstr>Calibri</vt:lpstr>
      <vt:lpstr>Symbol</vt:lpstr>
      <vt:lpstr>Cambria Math</vt:lpstr>
      <vt:lpstr>Book Antiqua</vt:lpstr>
      <vt:lpstr>Motiv systému Office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2019-04-15T13:49:26Z</dcterms:created>
  <dcterms:modified xsi:type="dcterms:W3CDTF">2022-01-13T10:22:26Z</dcterms:modified>
</cp:coreProperties>
</file>