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99" r:id="rId3"/>
    <p:sldId id="438" r:id="rId4"/>
    <p:sldId id="456" r:id="rId5"/>
    <p:sldId id="429" r:id="rId6"/>
    <p:sldId id="449" r:id="rId7"/>
    <p:sldId id="463" r:id="rId8"/>
    <p:sldId id="459" r:id="rId9"/>
    <p:sldId id="450" r:id="rId10"/>
    <p:sldId id="454" r:id="rId11"/>
    <p:sldId id="451" r:id="rId12"/>
    <p:sldId id="457" r:id="rId13"/>
    <p:sldId id="453" r:id="rId14"/>
    <p:sldId id="458" r:id="rId15"/>
    <p:sldId id="436" r:id="rId16"/>
    <p:sldId id="445" r:id="rId17"/>
    <p:sldId id="460" r:id="rId18"/>
    <p:sldId id="461" r:id="rId19"/>
    <p:sldId id="46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  <a:srgbClr val="339933"/>
    <a:srgbClr val="FFDC00"/>
    <a:srgbClr val="CC3300"/>
    <a:srgbClr val="736941"/>
    <a:srgbClr val="00FF00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577" autoAdjust="0"/>
    <p:restoredTop sz="88736" autoAdjust="0"/>
  </p:normalViewPr>
  <p:slideViewPr>
    <p:cSldViewPr snapToGrid="0">
      <p:cViewPr varScale="1">
        <p:scale>
          <a:sx n="103" d="100"/>
          <a:sy n="103" d="100"/>
        </p:scale>
        <p:origin x="-18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D310-6194-4BCF-AB74-295CD09132EA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CD4-FA8C-4FDF-A007-BCD85A7EF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4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latin typeface="Trebuchet MS" pitchFamily="34" charset="0"/>
              </a:rPr>
              <a:t>probability of conserving the unperturbed basis</a:t>
            </a:r>
            <a:r>
              <a:rPr lang="en-GB" sz="1200" baseline="0" dirty="0" smtClean="0">
                <a:latin typeface="Trebuchet MS" pitchFamily="34" charset="0"/>
              </a:rPr>
              <a:t> is zero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084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 question:</a:t>
            </a:r>
            <a:r>
              <a:rPr lang="en-GB" baseline="0" dirty="0" smtClean="0"/>
              <a:t> relation between thermal phase transitions and </a:t>
            </a:r>
            <a:r>
              <a:rPr lang="en-GB" baseline="0" dirty="0" err="1" smtClean="0"/>
              <a:t>ESQPT</a:t>
            </a:r>
            <a:r>
              <a:rPr lang="en-GB" baseline="0" dirty="0" smtClean="0"/>
              <a:t> in EPs</a:t>
            </a:r>
          </a:p>
          <a:p>
            <a:r>
              <a:rPr lang="en-GB" baseline="0" dirty="0" smtClean="0"/>
              <a:t>Open systems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3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 question:</a:t>
            </a:r>
            <a:r>
              <a:rPr lang="en-GB" baseline="0" dirty="0" smtClean="0"/>
              <a:t> relation between thermal phase transitions and </a:t>
            </a:r>
            <a:r>
              <a:rPr lang="en-GB" baseline="0" dirty="0" err="1" smtClean="0"/>
              <a:t>ESQPT</a:t>
            </a:r>
            <a:r>
              <a:rPr lang="en-GB" baseline="0" dirty="0" smtClean="0"/>
              <a:t> in EPs</a:t>
            </a:r>
          </a:p>
          <a:p>
            <a:r>
              <a:rPr lang="en-GB" baseline="0" dirty="0" smtClean="0"/>
              <a:t>Open systems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34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 question:</a:t>
            </a:r>
            <a:r>
              <a:rPr lang="en-GB" baseline="0" dirty="0" smtClean="0"/>
              <a:t> relation between thermal phase transitions and </a:t>
            </a:r>
            <a:r>
              <a:rPr lang="en-GB" baseline="0" dirty="0" err="1" smtClean="0"/>
              <a:t>ESQPT</a:t>
            </a:r>
            <a:r>
              <a:rPr lang="en-GB" baseline="0" dirty="0" smtClean="0"/>
              <a:t> in EPs</a:t>
            </a:r>
          </a:p>
          <a:p>
            <a:r>
              <a:rPr lang="en-GB" baseline="0" dirty="0" smtClean="0"/>
              <a:t>Open systems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34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 question:</a:t>
            </a:r>
            <a:r>
              <a:rPr lang="en-GB" baseline="0" dirty="0" smtClean="0"/>
              <a:t> relation between thermal phase transitions and </a:t>
            </a:r>
            <a:r>
              <a:rPr lang="en-GB" baseline="0" dirty="0" err="1" smtClean="0"/>
              <a:t>ESQPT</a:t>
            </a:r>
            <a:r>
              <a:rPr lang="en-GB" baseline="0" dirty="0" smtClean="0"/>
              <a:t> in EPs</a:t>
            </a:r>
          </a:p>
          <a:p>
            <a:r>
              <a:rPr lang="en-GB" baseline="0" dirty="0" smtClean="0"/>
              <a:t>Open systems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3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external field strength</a:t>
            </a:r>
          </a:p>
          <a:p>
            <a:r>
              <a:rPr lang="en-US" dirty="0" smtClean="0"/>
              <a:t>all operators Hermitian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6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 energy</a:t>
            </a:r>
          </a:p>
          <a:p>
            <a:r>
              <a:rPr lang="en-US" dirty="0" smtClean="0"/>
              <a:t>EP</a:t>
            </a:r>
            <a:r>
              <a:rPr lang="en-US" baseline="0" dirty="0" smtClean="0"/>
              <a:t> – square-</a:t>
            </a:r>
            <a:r>
              <a:rPr lang="en-US" baseline="0" dirty="0" err="1" smtClean="0"/>
              <a:t>root</a:t>
            </a:r>
            <a:r>
              <a:rPr lang="en-US" baseline="0" dirty="0" smtClean="0"/>
              <a:t> type of branch points connecting two Riemann sheets</a:t>
            </a:r>
          </a:p>
          <a:p>
            <a:r>
              <a:rPr lang="en-US" baseline="0" dirty="0" smtClean="0"/>
              <a:t>EP distribution symmetric under the complex conjugation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6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Dicke</a:t>
            </a:r>
            <a:r>
              <a:rPr lang="en-GB" dirty="0" smtClean="0"/>
              <a:t> without the photonic field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3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3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38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Closest EP to the real axis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3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citace</a:t>
            </a:r>
            <a:r>
              <a:rPr lang="en-GB" dirty="0" smtClean="0"/>
              <a:t> </a:t>
            </a:r>
            <a:r>
              <a:rPr lang="cs-CZ" dirty="0" smtClean="0"/>
              <a:t>Šindelka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38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R(0,sigma^2) – a number with uniform distribution on [-</a:t>
            </a:r>
            <a:r>
              <a:rPr lang="en-GB" dirty="0" err="1" smtClean="0"/>
              <a:t>sqrt</a:t>
            </a:r>
            <a:r>
              <a:rPr lang="en-GB" dirty="0" smtClean="0"/>
              <a:t>(3)*sigma, +</a:t>
            </a:r>
            <a:r>
              <a:rPr lang="en-GB" dirty="0" err="1" smtClean="0"/>
              <a:t>sqrt</a:t>
            </a:r>
            <a:r>
              <a:rPr lang="en-GB" dirty="0" smtClean="0"/>
              <a:t>(3)*sigma]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0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25.05.2018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25.05.2018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25.05.2018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5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25.05.2018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25.05.2018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25.05.2018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25.05.2018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25.05.2018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25.05.2018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25.05.2018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25.05.2018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DEA-3F01-4351-9AEA-F79A7CE12100}" type="datetimeFigureOut">
              <a:rPr lang="cs-CZ" smtClean="0"/>
              <a:t>25.05.2018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381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0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54.png"/><Relationship Id="rId4" Type="http://schemas.openxmlformats.org/officeDocument/2006/relationships/image" Target="../media/image4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1.png"/><Relationship Id="rId4" Type="http://schemas.openxmlformats.org/officeDocument/2006/relationships/image" Target="../media/image5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26" Type="http://schemas.openxmlformats.org/officeDocument/2006/relationships/image" Target="../media/image28.png"/><Relationship Id="rId3" Type="http://schemas.openxmlformats.org/officeDocument/2006/relationships/image" Target="../media/image17.png"/><Relationship Id="rId17" Type="http://schemas.openxmlformats.org/officeDocument/2006/relationships/image" Target="../media/image21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5.png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9" Type="http://schemas.openxmlformats.org/officeDocument/2006/relationships/image" Target="../media/image23.png"/><Relationship Id="rId14" Type="http://schemas.openxmlformats.org/officeDocument/2006/relationships/image" Target="../media/image18.png"/><Relationship Id="rId2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21.png"/><Relationship Id="rId3" Type="http://schemas.openxmlformats.org/officeDocument/2006/relationships/image" Target="../media/image29.png"/><Relationship Id="rId21" Type="http://schemas.openxmlformats.org/officeDocument/2006/relationships/image" Target="../media/image33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0.png"/><Relationship Id="rId15" Type="http://schemas.openxmlformats.org/officeDocument/2006/relationships/image" Target="../media/image290.png"/><Relationship Id="rId23" Type="http://schemas.openxmlformats.org/officeDocument/2006/relationships/image" Target="../media/image331.png"/><Relationship Id="rId10" Type="http://schemas.openxmlformats.org/officeDocument/2006/relationships/image" Target="../media/image240.png"/><Relationship Id="rId19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280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21.png"/><Relationship Id="rId3" Type="http://schemas.openxmlformats.org/officeDocument/2006/relationships/image" Target="../media/image29.png"/><Relationship Id="rId21" Type="http://schemas.openxmlformats.org/officeDocument/2006/relationships/image" Target="../media/image33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0.png"/><Relationship Id="rId24" Type="http://schemas.openxmlformats.org/officeDocument/2006/relationships/image" Target="../media/image34.png"/><Relationship Id="rId15" Type="http://schemas.openxmlformats.org/officeDocument/2006/relationships/image" Target="../media/image290.png"/><Relationship Id="rId23" Type="http://schemas.openxmlformats.org/officeDocument/2006/relationships/image" Target="../media/image331.png"/><Relationship Id="rId10" Type="http://schemas.openxmlformats.org/officeDocument/2006/relationships/image" Target="../media/image240.png"/><Relationship Id="rId19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280.png"/><Relationship Id="rId2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30.png"/><Relationship Id="rId10" Type="http://schemas.openxmlformats.org/officeDocument/2006/relationships/image" Target="../media/image37.png"/><Relationship Id="rId4" Type="http://schemas.openxmlformats.org/officeDocument/2006/relationships/image" Target="../media/image320.png"/><Relationship Id="rId9" Type="http://schemas.openxmlformats.org/officeDocument/2006/relationships/image" Target="../media/image3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Pavel\Documents\Fyzika\ESQPT 2015\Fotky\P92565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 t="22631" r="18544"/>
          <a:stretch/>
        </p:blipFill>
        <p:spPr bwMode="auto">
          <a:xfrm>
            <a:off x="3821193" y="2644712"/>
            <a:ext cx="4972819" cy="37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0" y="-39706"/>
            <a:ext cx="9144000" cy="217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GB" sz="50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E</a:t>
            </a:r>
            <a:r>
              <a:rPr lang="en-GB" sz="42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XCEPTIONAL POINTS </a:t>
            </a:r>
          </a:p>
          <a:p>
            <a:pPr algn="ctr"/>
            <a:r>
              <a:rPr lang="en-GB" sz="32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FOR RANDOMLY PERTURBED</a:t>
            </a:r>
          </a:p>
          <a:p>
            <a:pPr algn="ctr"/>
            <a:r>
              <a:rPr lang="en-GB" sz="32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CRITICAL HAMILTONIAN</a:t>
            </a:r>
            <a:endParaRPr lang="cs-CZ" sz="3200" b="1" cap="small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512" y="6433590"/>
            <a:ext cx="69976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0" dirty="0" err="1" smtClean="0">
                <a:latin typeface="Trebuchet MS" panose="020B0603020202020204" pitchFamily="34" charset="0"/>
              </a:rPr>
              <a:t>QPTn</a:t>
            </a:r>
            <a:r>
              <a:rPr lang="en-GB" sz="1400" b="0" dirty="0" smtClean="0">
                <a:latin typeface="Trebuchet MS" panose="020B0603020202020204" pitchFamily="34" charset="0"/>
              </a:rPr>
              <a:t> 9, </a:t>
            </a:r>
            <a:r>
              <a:rPr lang="en-GB" sz="1400" b="0" dirty="0" err="1" smtClean="0">
                <a:latin typeface="Trebuchet MS" panose="020B0603020202020204" pitchFamily="34" charset="0"/>
              </a:rPr>
              <a:t>Padova</a:t>
            </a:r>
            <a:r>
              <a:rPr lang="en-GB" sz="1400" b="0" dirty="0" smtClean="0">
                <a:latin typeface="Trebuchet MS" panose="020B0603020202020204" pitchFamily="34" charset="0"/>
              </a:rPr>
              <a:t>, Italy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721967" y="6433591"/>
            <a:ext cx="1170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400" b="0" dirty="0" smtClean="0">
                <a:latin typeface="Trebuchet MS" panose="020B0603020202020204" pitchFamily="34" charset="0"/>
              </a:rPr>
              <a:t>25 May </a:t>
            </a:r>
            <a:r>
              <a:rPr lang="en-US" sz="1400" b="0" dirty="0" smtClean="0">
                <a:latin typeface="Trebuchet MS" panose="020B0603020202020204" pitchFamily="34" charset="0"/>
              </a:rPr>
              <a:t>2018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pic>
        <p:nvPicPr>
          <p:cNvPr id="18" name="Picture 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56" y="3296051"/>
            <a:ext cx="1621671" cy="16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178283" y="5130087"/>
            <a:ext cx="4124950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sz="1400" dirty="0" smtClean="0">
                <a:latin typeface="Trebuchet MS" panose="020B0603020202020204" pitchFamily="34" charset="0"/>
              </a:rPr>
              <a:t>Institute </a:t>
            </a:r>
            <a:r>
              <a:rPr lang="cs-CZ" sz="1400" dirty="0" err="1" smtClean="0">
                <a:latin typeface="Trebuchet MS" panose="020B0603020202020204" pitchFamily="34" charset="0"/>
              </a:rPr>
              <a:t>of</a:t>
            </a:r>
            <a:r>
              <a:rPr lang="cs-CZ" sz="1400" dirty="0" smtClean="0">
                <a:latin typeface="Trebuchet MS" panose="020B0603020202020204" pitchFamily="34" charset="0"/>
              </a:rPr>
              <a:t> </a:t>
            </a:r>
            <a:r>
              <a:rPr lang="cs-CZ" sz="1400" dirty="0" err="1" smtClean="0">
                <a:latin typeface="Trebuchet MS" panose="020B0603020202020204" pitchFamily="34" charset="0"/>
              </a:rPr>
              <a:t>Particle</a:t>
            </a:r>
            <a:r>
              <a:rPr lang="cs-CZ" sz="1400" dirty="0" smtClean="0">
                <a:latin typeface="Trebuchet MS" panose="020B0603020202020204" pitchFamily="34" charset="0"/>
              </a:rPr>
              <a:t> and </a:t>
            </a:r>
            <a:r>
              <a:rPr lang="cs-CZ" sz="1400" dirty="0" err="1" smtClean="0">
                <a:latin typeface="Trebuchet MS" panose="020B0603020202020204" pitchFamily="34" charset="0"/>
              </a:rPr>
              <a:t>Nuclear</a:t>
            </a:r>
            <a:r>
              <a:rPr lang="cs-CZ" sz="1400" dirty="0" smtClean="0">
                <a:latin typeface="Trebuchet MS" panose="020B0603020202020204" pitchFamily="34" charset="0"/>
              </a:rPr>
              <a:t> </a:t>
            </a:r>
            <a:r>
              <a:rPr lang="cs-CZ" sz="1400" dirty="0" err="1" smtClean="0">
                <a:latin typeface="Trebuchet MS" panose="020B0603020202020204" pitchFamily="34" charset="0"/>
              </a:rPr>
              <a:t>Physics</a:t>
            </a:r>
            <a:r>
              <a:rPr lang="en-US" sz="1400" b="0" dirty="0" smtClean="0"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sz="1400" b="0" dirty="0" smtClean="0">
                <a:latin typeface="Trebuchet MS" panose="020B0603020202020204" pitchFamily="34" charset="0"/>
              </a:rPr>
              <a:t>Charles University, Prague</a:t>
            </a:r>
            <a:endParaRPr lang="en-GB" sz="1400" b="0" dirty="0" smtClean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1400" b="0" dirty="0" smtClean="0">
                <a:latin typeface="Trebuchet MS" panose="020B0603020202020204" pitchFamily="34" charset="0"/>
              </a:rPr>
              <a:t>Czech Republic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780410" y="2642664"/>
            <a:ext cx="3206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Trebuchet MS" panose="020B0603020202020204" pitchFamily="34" charset="0"/>
              </a:rPr>
              <a:t>Martin </a:t>
            </a:r>
            <a:r>
              <a:rPr lang="en-US" dirty="0" err="1" smtClean="0">
                <a:latin typeface="Trebuchet MS" panose="020B0603020202020204" pitchFamily="34" charset="0"/>
              </a:rPr>
              <a:t>Dvo</a:t>
            </a:r>
            <a:r>
              <a:rPr lang="cs-CZ" dirty="0" err="1" smtClean="0">
                <a:latin typeface="Trebuchet MS" panose="020B0603020202020204" pitchFamily="34" charset="0"/>
              </a:rPr>
              <a:t>řák</a:t>
            </a:r>
            <a:r>
              <a:rPr lang="cs-CZ" dirty="0">
                <a:latin typeface="Trebuchet MS" panose="020B0603020202020204" pitchFamily="34" charset="0"/>
              </a:rPr>
              <a:t>, </a:t>
            </a:r>
            <a:r>
              <a:rPr lang="es-MX" dirty="0" smtClean="0">
                <a:latin typeface="Trebuchet MS" panose="020B0603020202020204" pitchFamily="34" charset="0"/>
              </a:rPr>
              <a:t>Pavel Cejnar</a:t>
            </a:r>
            <a:endParaRPr lang="cs-CZ" baseline="30000" dirty="0">
              <a:latin typeface="Trebuchet MS" panose="020B0603020202020204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693084" y="2145721"/>
            <a:ext cx="2765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Trebuchet MS" panose="020B0603020202020204" pitchFamily="34" charset="0"/>
              </a:rPr>
              <a:t>Pavel </a:t>
            </a:r>
            <a:r>
              <a:rPr lang="en-US" sz="2800" dirty="0" err="1">
                <a:latin typeface="Trebuchet MS" panose="020B0603020202020204" pitchFamily="34" charset="0"/>
              </a:rPr>
              <a:t>Str</a:t>
            </a:r>
            <a:r>
              <a:rPr lang="cs-CZ" sz="2800" dirty="0" err="1" smtClean="0">
                <a:latin typeface="Trebuchet MS" panose="020B0603020202020204" pitchFamily="34" charset="0"/>
              </a:rPr>
              <a:t>ánský</a:t>
            </a:r>
            <a:endParaRPr lang="cs-CZ" sz="2800" baseline="30000" dirty="0">
              <a:latin typeface="Trebuchet MS" panose="020B060302020202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89683" y="2250140"/>
            <a:ext cx="4724541" cy="342792"/>
            <a:chOff x="89683" y="2148544"/>
            <a:chExt cx="4724541" cy="342792"/>
          </a:xfrm>
        </p:grpSpPr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1340195" y="2152782"/>
              <a:ext cx="34740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cs-CZ" sz="1600" b="0" dirty="0" err="1" smtClean="0">
                  <a:latin typeface="Book Antiqua" panose="02040602050305030304" pitchFamily="18" charset="0"/>
                </a:rPr>
                <a:t>Physical</a:t>
              </a:r>
              <a:r>
                <a:rPr lang="cs-CZ" sz="1600" b="0" dirty="0" smtClean="0">
                  <a:latin typeface="Book Antiqua" panose="02040602050305030304" pitchFamily="18" charset="0"/>
                </a:rPr>
                <a:t> </a:t>
              </a:r>
              <a:r>
                <a:rPr lang="cs-CZ" sz="1600" b="0" dirty="0" err="1" smtClean="0">
                  <a:latin typeface="Book Antiqua" panose="02040602050305030304" pitchFamily="18" charset="0"/>
                </a:rPr>
                <a:t>Review</a:t>
              </a:r>
              <a:r>
                <a:rPr lang="cs-CZ" sz="1600" b="0" dirty="0" smtClean="0">
                  <a:latin typeface="Book Antiqua" panose="02040602050305030304" pitchFamily="18" charset="0"/>
                </a:rPr>
                <a:t> E </a:t>
              </a:r>
              <a:r>
                <a:rPr lang="cs-CZ" sz="1600" dirty="0" smtClean="0">
                  <a:latin typeface="Book Antiqua" panose="02040602050305030304" pitchFamily="18" charset="0"/>
                </a:rPr>
                <a:t>97</a:t>
              </a:r>
              <a:r>
                <a:rPr lang="cs-CZ" sz="1600" b="0" dirty="0" smtClean="0">
                  <a:latin typeface="Book Antiqua" panose="02040602050305030304" pitchFamily="18" charset="0"/>
                </a:rPr>
                <a:t>, 012112 (2018) </a:t>
              </a:r>
              <a:endParaRPr lang="cs-CZ" sz="1600" b="0" baseline="30000" dirty="0">
                <a:latin typeface="Book Antiqua" panose="02040602050305030304" pitchFamily="18" charset="0"/>
              </a:endParaRP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89683" y="2148544"/>
              <a:ext cx="1967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Trebuchet MS" pitchFamily="34" charset="0"/>
                </a:rPr>
                <a:t>Published in: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2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79388" y="237261"/>
                <a:ext cx="46388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u="sng" dirty="0" smtClean="0">
                    <a:solidFill>
                      <a:srgbClr val="0000B4"/>
                    </a:solidFill>
                    <a:latin typeface="Trebuchet MS" pitchFamily="34" charset="0"/>
                  </a:rPr>
                  <a:t>Critical Hamiltonians</a:t>
                </a:r>
                <a:r>
                  <a:rPr lang="en-GB" sz="3200" dirty="0" smtClean="0">
                    <a:solidFill>
                      <a:srgbClr val="0000B4"/>
                    </a:solidFill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B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B4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B4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cs-CZ" sz="3200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88" y="237261"/>
                <a:ext cx="463883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328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/>
          <a:stretch/>
        </p:blipFill>
        <p:spPr bwMode="auto">
          <a:xfrm>
            <a:off x="1152699" y="1182247"/>
            <a:ext cx="2380725" cy="168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/>
          <a:stretch/>
        </p:blipFill>
        <p:spPr bwMode="auto">
          <a:xfrm>
            <a:off x="3662781" y="1259768"/>
            <a:ext cx="2359395" cy="160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1872005" y="3168493"/>
            <a:ext cx="937492" cy="2239822"/>
            <a:chOff x="2352277" y="2928357"/>
            <a:chExt cx="937492" cy="2239822"/>
          </a:xfrm>
        </p:grpSpPr>
        <p:cxnSp>
          <p:nvCxnSpPr>
            <p:cNvPr id="10" name="Přímá spojnice 9"/>
            <p:cNvCxnSpPr/>
            <p:nvPr/>
          </p:nvCxnSpPr>
          <p:spPr>
            <a:xfrm>
              <a:off x="2356897" y="3658020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2356897" y="5168179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2352285" y="5135859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2352277" y="4480070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2352277" y="4406177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2356897" y="3787339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2352277" y="3131558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2352277" y="2928357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Skupina 26"/>
          <p:cNvGrpSpPr/>
          <p:nvPr/>
        </p:nvGrpSpPr>
        <p:grpSpPr>
          <a:xfrm>
            <a:off x="4319691" y="3215096"/>
            <a:ext cx="932872" cy="2207079"/>
            <a:chOff x="6037587" y="3215096"/>
            <a:chExt cx="932872" cy="2207079"/>
          </a:xfrm>
        </p:grpSpPr>
        <p:cxnSp>
          <p:nvCxnSpPr>
            <p:cNvPr id="19" name="Přímá spojnice 18"/>
            <p:cNvCxnSpPr/>
            <p:nvPr/>
          </p:nvCxnSpPr>
          <p:spPr>
            <a:xfrm>
              <a:off x="6037587" y="5334427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6037587" y="5218971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6037587" y="4997297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6037587" y="4655972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6037587" y="4249147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6037587" y="3778513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6037587" y="5422175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6037587" y="3215096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Přímá spojnice se šipkou 28"/>
          <p:cNvCxnSpPr/>
          <p:nvPr/>
        </p:nvCxnSpPr>
        <p:spPr>
          <a:xfrm flipV="1">
            <a:off x="1171171" y="3602594"/>
            <a:ext cx="0" cy="1505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632693" y="4185870"/>
                <a:ext cx="431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93" y="4185870"/>
                <a:ext cx="43191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ovéPole 30"/>
          <p:cNvSpPr txBox="1"/>
          <p:nvPr/>
        </p:nvSpPr>
        <p:spPr>
          <a:xfrm>
            <a:off x="2107534" y="881079"/>
            <a:ext cx="47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rebuchet MS" pitchFamily="34" charset="0"/>
              </a:rPr>
              <a:t>C1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4550600" y="890436"/>
            <a:ext cx="4710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B4"/>
                </a:solidFill>
                <a:latin typeface="Trebuchet MS" pitchFamily="34" charset="0"/>
              </a:rPr>
              <a:t>C2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345379" y="773357"/>
            <a:ext cx="245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Trebuchet MS" pitchFamily="34" charset="0"/>
              </a:rPr>
              <a:t>... to be compared with the Harmonic Oscillator</a:t>
            </a:r>
          </a:p>
        </p:txBody>
      </p:sp>
      <p:grpSp>
        <p:nvGrpSpPr>
          <p:cNvPr id="42" name="Skupina 41"/>
          <p:cNvGrpSpPr/>
          <p:nvPr/>
        </p:nvGrpSpPr>
        <p:grpSpPr>
          <a:xfrm>
            <a:off x="7206482" y="3265037"/>
            <a:ext cx="948822" cy="2157138"/>
            <a:chOff x="7206482" y="3265037"/>
            <a:chExt cx="948822" cy="2157138"/>
          </a:xfrm>
        </p:grpSpPr>
        <p:cxnSp>
          <p:nvCxnSpPr>
            <p:cNvPr id="34" name="Přímá spojnice 33"/>
            <p:cNvCxnSpPr/>
            <p:nvPr/>
          </p:nvCxnSpPr>
          <p:spPr>
            <a:xfrm>
              <a:off x="7222432" y="5422175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7222432" y="5153880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7222432" y="4854119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7222432" y="4553712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>
              <a:off x="7206482" y="4239903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>
              <a:off x="7206482" y="3920819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>
              <a:off x="7206482" y="3593358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>
              <a:off x="7206482" y="3265037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bdélník 42"/>
          <p:cNvSpPr/>
          <p:nvPr/>
        </p:nvSpPr>
        <p:spPr>
          <a:xfrm>
            <a:off x="1246910" y="2355273"/>
            <a:ext cx="323272" cy="21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bdélník 43"/>
          <p:cNvSpPr/>
          <p:nvPr/>
        </p:nvSpPr>
        <p:spPr>
          <a:xfrm>
            <a:off x="3810001" y="2364508"/>
            <a:ext cx="323272" cy="21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666662" y="5837380"/>
                <a:ext cx="3764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00B4"/>
                    </a:solidFill>
                    <a:latin typeface="Trebuchet MS" pitchFamily="34" charset="0"/>
                  </a:rPr>
                  <a:t>+ random perturbation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B4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GB" sz="2400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62" y="5837380"/>
                <a:ext cx="376474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42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5</a:t>
            </a:r>
            <a:endParaRPr lang="en-GB" sz="14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4953310" y="5775823"/>
                <a:ext cx="2789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>
                    <a:latin typeface="Trebuchet MS" pitchFamily="34" charset="0"/>
                  </a:rPr>
                  <a:t>(</a:t>
                </a:r>
                <a:r>
                  <a:rPr lang="cs-CZ" sz="1600" dirty="0" err="1" smtClean="0">
                    <a:latin typeface="Trebuchet MS" pitchFamily="34" charset="0"/>
                  </a:rPr>
                  <a:t>averaged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:r>
                  <a:rPr lang="cs-CZ" sz="1600" dirty="0" err="1" smtClean="0">
                    <a:latin typeface="Trebuchet MS" pitchFamily="34" charset="0"/>
                  </a:rPr>
                  <a:t>over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:r>
                  <a:rPr lang="cs-CZ" sz="1600" dirty="0" err="1" smtClean="0">
                    <a:latin typeface="Trebuchet MS" pitchFamily="34" charset="0"/>
                  </a:rPr>
                  <a:t>the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:r>
                  <a:rPr lang="cs-CZ" sz="1600" dirty="0" err="1" smtClean="0">
                    <a:latin typeface="Trebuchet MS" pitchFamily="34" charset="0"/>
                  </a:rPr>
                  <a:t>whole</a:t>
                </a:r>
                <a:r>
                  <a:rPr lang="cs-CZ" sz="1600" dirty="0" smtClean="0">
                    <a:latin typeface="Trebuchet MS" pitchFamily="34" charset="0"/>
                  </a:rPr>
                  <a:t> ensemble </a:t>
                </a:r>
                <a:r>
                  <a:rPr lang="cs-CZ" sz="1600" dirty="0" err="1" smtClean="0">
                    <a:latin typeface="Trebuchet MS" pitchFamily="34" charset="0"/>
                  </a:rPr>
                  <a:t>of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:r>
                  <a:rPr lang="cs-CZ" sz="1600" dirty="0" err="1" smtClean="0">
                    <a:latin typeface="Trebuchet MS" pitchFamily="34" charset="0"/>
                  </a:rPr>
                  <a:t>interactions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cs-CZ" sz="1600" dirty="0" smtClean="0">
                    <a:latin typeface="Trebuchet MS" pitchFamily="34" charset="0"/>
                  </a:rPr>
                  <a:t>)</a:t>
                </a:r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310" y="5775823"/>
                <a:ext cx="2789705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313" t="-4167" b="-1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5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79388" y="237261"/>
            <a:ext cx="4214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Diagonal perturbation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7096" y="895931"/>
            <a:ext cx="831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- corresponds to perturbations preserving all the symmetries of the original Hamiltonian</a:t>
            </a:r>
          </a:p>
        </p:txBody>
      </p:sp>
      <p:sp>
        <p:nvSpPr>
          <p:cNvPr id="12" name="Ovál 11"/>
          <p:cNvSpPr/>
          <p:nvPr/>
        </p:nvSpPr>
        <p:spPr>
          <a:xfrm>
            <a:off x="4044507" y="146349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ál 15"/>
          <p:cNvSpPr/>
          <p:nvPr/>
        </p:nvSpPr>
        <p:spPr>
          <a:xfrm>
            <a:off x="4045452" y="170496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ál 16"/>
          <p:cNvSpPr/>
          <p:nvPr/>
        </p:nvSpPr>
        <p:spPr>
          <a:xfrm>
            <a:off x="4045452" y="184953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ál 17"/>
          <p:cNvSpPr/>
          <p:nvPr/>
        </p:nvSpPr>
        <p:spPr>
          <a:xfrm>
            <a:off x="4045452" y="203615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ál 18"/>
          <p:cNvSpPr/>
          <p:nvPr/>
        </p:nvSpPr>
        <p:spPr>
          <a:xfrm>
            <a:off x="4045452" y="221626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ál 19"/>
          <p:cNvSpPr/>
          <p:nvPr/>
        </p:nvSpPr>
        <p:spPr>
          <a:xfrm>
            <a:off x="4043562" y="2380915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Přímá spojnice 14"/>
          <p:cNvCxnSpPr/>
          <p:nvPr/>
        </p:nvCxnSpPr>
        <p:spPr>
          <a:xfrm>
            <a:off x="3646003" y="1356702"/>
            <a:ext cx="3364321" cy="10242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2320057" y="1535497"/>
            <a:ext cx="4690267" cy="53665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2320057" y="1347466"/>
            <a:ext cx="4690267" cy="8595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2320057" y="1356702"/>
            <a:ext cx="3101613" cy="122947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2320057" y="2182904"/>
            <a:ext cx="4690267" cy="17953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V="1">
            <a:off x="3756214" y="1393646"/>
            <a:ext cx="1942914" cy="122641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Skupina 45"/>
          <p:cNvGrpSpPr/>
          <p:nvPr/>
        </p:nvGrpSpPr>
        <p:grpSpPr>
          <a:xfrm>
            <a:off x="2385711" y="1553969"/>
            <a:ext cx="4596905" cy="864486"/>
            <a:chOff x="2949107" y="1553969"/>
            <a:chExt cx="4596905" cy="864486"/>
          </a:xfrm>
        </p:grpSpPr>
        <p:sp>
          <p:nvSpPr>
            <p:cNvPr id="48" name="Obdélník 47"/>
            <p:cNvSpPr/>
            <p:nvPr/>
          </p:nvSpPr>
          <p:spPr>
            <a:xfrm>
              <a:off x="5146878" y="2225025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bdélník 48"/>
            <p:cNvSpPr/>
            <p:nvPr/>
          </p:nvSpPr>
          <p:spPr>
            <a:xfrm>
              <a:off x="4830238" y="2218673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bdélník 49"/>
            <p:cNvSpPr/>
            <p:nvPr/>
          </p:nvSpPr>
          <p:spPr>
            <a:xfrm>
              <a:off x="4967233" y="2144261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bdélník 50"/>
            <p:cNvSpPr/>
            <p:nvPr/>
          </p:nvSpPr>
          <p:spPr>
            <a:xfrm>
              <a:off x="5891559" y="1831533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bdélník 51"/>
            <p:cNvSpPr/>
            <p:nvPr/>
          </p:nvSpPr>
          <p:spPr>
            <a:xfrm>
              <a:off x="7438012" y="2310455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bdélník 52"/>
            <p:cNvSpPr/>
            <p:nvPr/>
          </p:nvSpPr>
          <p:spPr>
            <a:xfrm>
              <a:off x="5092878" y="1749824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bdélník 53"/>
            <p:cNvSpPr/>
            <p:nvPr/>
          </p:nvSpPr>
          <p:spPr>
            <a:xfrm>
              <a:off x="5516816" y="1795061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bdélník 54"/>
            <p:cNvSpPr/>
            <p:nvPr/>
          </p:nvSpPr>
          <p:spPr>
            <a:xfrm>
              <a:off x="5783559" y="1624322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bdélník 55"/>
            <p:cNvSpPr/>
            <p:nvPr/>
          </p:nvSpPr>
          <p:spPr>
            <a:xfrm>
              <a:off x="5390344" y="1676906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bdélník 56"/>
            <p:cNvSpPr/>
            <p:nvPr/>
          </p:nvSpPr>
          <p:spPr>
            <a:xfrm>
              <a:off x="5615580" y="1740142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bdélník 57"/>
            <p:cNvSpPr/>
            <p:nvPr/>
          </p:nvSpPr>
          <p:spPr>
            <a:xfrm>
              <a:off x="4265610" y="1886129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bdélník 58"/>
            <p:cNvSpPr/>
            <p:nvPr/>
          </p:nvSpPr>
          <p:spPr>
            <a:xfrm>
              <a:off x="2949107" y="2135025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bdélník 59"/>
            <p:cNvSpPr/>
            <p:nvPr/>
          </p:nvSpPr>
          <p:spPr>
            <a:xfrm>
              <a:off x="3438632" y="1553969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Skupina 65"/>
          <p:cNvGrpSpPr/>
          <p:nvPr/>
        </p:nvGrpSpPr>
        <p:grpSpPr>
          <a:xfrm>
            <a:off x="1740426" y="1274050"/>
            <a:ext cx="431913" cy="1178865"/>
            <a:chOff x="2072922" y="1274050"/>
            <a:chExt cx="431913" cy="1178865"/>
          </a:xfrm>
        </p:grpSpPr>
        <p:cxnSp>
          <p:nvCxnSpPr>
            <p:cNvPr id="64" name="Přímá spojnice se šipkou 63"/>
            <p:cNvCxnSpPr/>
            <p:nvPr/>
          </p:nvCxnSpPr>
          <p:spPr>
            <a:xfrm flipV="1">
              <a:off x="2504835" y="1274050"/>
              <a:ext cx="0" cy="11788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ovéPole 64"/>
                <p:cNvSpPr txBox="1"/>
                <p:nvPr/>
              </p:nvSpPr>
              <p:spPr>
                <a:xfrm>
                  <a:off x="2072922" y="1386160"/>
                  <a:ext cx="4319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cs-CZ" sz="2000" i="1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65" name="TextovéPole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2922" y="1386160"/>
                  <a:ext cx="431913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Skupina 61"/>
          <p:cNvGrpSpPr/>
          <p:nvPr/>
        </p:nvGrpSpPr>
        <p:grpSpPr>
          <a:xfrm>
            <a:off x="4090475" y="2505153"/>
            <a:ext cx="2576530" cy="400110"/>
            <a:chOff x="4653871" y="2588277"/>
            <a:chExt cx="2576530" cy="400110"/>
          </a:xfrm>
        </p:grpSpPr>
        <p:sp>
          <p:nvSpPr>
            <p:cNvPr id="67" name="TextovéPole 66"/>
            <p:cNvSpPr txBox="1"/>
            <p:nvPr/>
          </p:nvSpPr>
          <p:spPr>
            <a:xfrm>
              <a:off x="6922868" y="2588277"/>
              <a:ext cx="307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latin typeface="Symbol" panose="05050102010706020507" pitchFamily="18" charset="2"/>
                </a:rPr>
                <a:t>l</a:t>
              </a:r>
            </a:p>
          </p:txBody>
        </p:sp>
        <p:cxnSp>
          <p:nvCxnSpPr>
            <p:cNvPr id="68" name="Přímá spojnice se šipkou 67"/>
            <p:cNvCxnSpPr/>
            <p:nvPr/>
          </p:nvCxnSpPr>
          <p:spPr>
            <a:xfrm>
              <a:off x="4653871" y="2794979"/>
              <a:ext cx="229632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ovéPole 74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6</a:t>
            </a:r>
            <a:endParaRPr lang="en-GB" sz="1400" dirty="0" smtClean="0">
              <a:latin typeface="Trebuchet MS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919760" y="1538709"/>
            <a:ext cx="1650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FF0000"/>
                </a:solidFill>
                <a:latin typeface="Trebuchet MS" pitchFamily="34" charset="0"/>
              </a:rPr>
              <a:t>real</a:t>
            </a:r>
            <a:r>
              <a:rPr lang="cs-CZ" sz="1600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  <a:latin typeface="Trebuchet MS" pitchFamily="34" charset="0"/>
              </a:rPr>
              <a:t>crossings</a:t>
            </a:r>
            <a:endParaRPr lang="en-GB" sz="1600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655884" y="2992526"/>
            <a:ext cx="8567109" cy="3846111"/>
            <a:chOff x="655884" y="2992526"/>
            <a:chExt cx="8567109" cy="384611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84" y="3906366"/>
              <a:ext cx="3986689" cy="239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003" y="3906366"/>
              <a:ext cx="3976211" cy="2394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ovéPole 2"/>
                <p:cNvSpPr txBox="1"/>
                <p:nvPr/>
              </p:nvSpPr>
              <p:spPr>
                <a:xfrm>
                  <a:off x="4828951" y="2992526"/>
                  <a:ext cx="4063185" cy="934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17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17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700" b="0" i="1" smtClean="0">
                                      <a:latin typeface="Cambria Math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sz="17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7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17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sz="17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700" b="0" i="1" smtClean="0">
                                          <a:latin typeface="Cambria Math"/>
                                        </a:rPr>
                                        <m:t>0,</m:t>
                                      </m:r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sz="17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" name="TextovéPo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951" y="2992526"/>
                  <a:ext cx="4063185" cy="93455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673408" y="2992526"/>
                  <a:ext cx="4063185" cy="934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17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17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17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7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17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17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700" b="0" i="1" smtClean="0">
                                          <a:latin typeface="Cambria Math"/>
                                        </a:rPr>
                                        <m:t>0,</m:t>
                                      </m:r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sz="17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408" y="2992526"/>
                  <a:ext cx="4063185" cy="93455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bdélník 8"/>
            <p:cNvSpPr/>
            <p:nvPr/>
          </p:nvSpPr>
          <p:spPr>
            <a:xfrm>
              <a:off x="2338507" y="3906366"/>
              <a:ext cx="544946" cy="369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6509635" y="3874039"/>
              <a:ext cx="544946" cy="369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bdélník 46"/>
            <p:cNvSpPr/>
            <p:nvPr/>
          </p:nvSpPr>
          <p:spPr>
            <a:xfrm>
              <a:off x="1625599" y="4758381"/>
              <a:ext cx="1257853" cy="1217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bdélník 62"/>
            <p:cNvSpPr/>
            <p:nvPr/>
          </p:nvSpPr>
          <p:spPr>
            <a:xfrm>
              <a:off x="5732816" y="4782300"/>
              <a:ext cx="1355002" cy="1217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ovéPole 68"/>
                <p:cNvSpPr txBox="1"/>
                <p:nvPr/>
              </p:nvSpPr>
              <p:spPr>
                <a:xfrm>
                  <a:off x="6267356" y="3933195"/>
                  <a:ext cx="29556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z="1400" dirty="0" smtClean="0">
                      <a:latin typeface="Trebuchet MS" pitchFamily="34" charset="0"/>
                    </a:rPr>
                    <a:t> fixed so that it is comparable with the variance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GB" sz="1400" dirty="0" smtClean="0">
                      <a:latin typeface="Trebuchet MS" pitchFamily="34" charset="0"/>
                    </a:rPr>
                    <a:t> spectrum</a:t>
                  </a:r>
                </a:p>
              </p:txBody>
            </p:sp>
          </mc:Choice>
          <mc:Fallback xmlns="">
            <p:sp>
              <p:nvSpPr>
                <p:cNvPr id="69" name="TextovéPole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356" y="3933195"/>
                  <a:ext cx="2955637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12" t="-2326" b="-930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TextovéPole 72"/>
            <p:cNvSpPr txBox="1"/>
            <p:nvPr/>
          </p:nvSpPr>
          <p:spPr>
            <a:xfrm>
              <a:off x="1149033" y="3893537"/>
              <a:ext cx="3947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Trebuchet MS" pitchFamily="34" charset="0"/>
                </a:rPr>
                <a:t>EP distribution can be calculated analytically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ovéPole 5"/>
                <p:cNvSpPr txBox="1"/>
                <p:nvPr/>
              </p:nvSpPr>
              <p:spPr>
                <a:xfrm>
                  <a:off x="4162732" y="6500083"/>
                  <a:ext cx="8678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=16</m:t>
                        </m:r>
                      </m:oMath>
                    </m:oMathPara>
                  </a14:m>
                  <a:endParaRPr lang="en-GB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6" name="TextovéPol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2732" y="6500083"/>
                  <a:ext cx="867866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5563055" y="4970966"/>
                  <a:ext cx="24753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0000"/>
                      </a:solidFill>
                      <a:latin typeface="Trebuchet MS" pitchFamily="34" charset="0"/>
                    </a:rPr>
                    <a:t>S</a:t>
                  </a:r>
                  <a:r>
                    <a:rPr lang="cs-CZ" sz="1400" dirty="0" err="1" smtClean="0">
                      <a:solidFill>
                        <a:srgbClr val="FF0000"/>
                      </a:solidFill>
                      <a:latin typeface="Trebuchet MS" pitchFamily="34" charset="0"/>
                    </a:rPr>
                    <a:t>harp</a:t>
                  </a:r>
                  <a:r>
                    <a:rPr lang="cs-CZ" sz="1400" dirty="0" smtClean="0">
                      <a:solidFill>
                        <a:srgbClr val="FF0000"/>
                      </a:solidFill>
                      <a:latin typeface="Trebuchet MS" pitchFamily="34" charset="0"/>
                    </a:rPr>
                    <a:t> </a:t>
                  </a:r>
                  <a:r>
                    <a:rPr lang="cs-CZ" sz="1400" dirty="0" err="1" smtClean="0">
                      <a:solidFill>
                        <a:srgbClr val="FF0000"/>
                      </a:solidFill>
                      <a:latin typeface="Trebuchet MS" pitchFamily="34" charset="0"/>
                    </a:rPr>
                    <a:t>peak</a:t>
                  </a:r>
                  <a:r>
                    <a:rPr lang="cs-CZ" sz="1400" dirty="0" smtClean="0">
                      <a:solidFill>
                        <a:srgbClr val="FF0000"/>
                      </a:solidFill>
                      <a:latin typeface="Trebuchet MS" pitchFamily="34" charset="0"/>
                    </a:rPr>
                    <a:t> </a:t>
                  </a:r>
                  <a:r>
                    <a:rPr lang="cs-CZ" sz="1400" dirty="0" err="1" smtClean="0">
                      <a:solidFill>
                        <a:srgbClr val="FF0000"/>
                      </a:solidFill>
                      <a:latin typeface="Trebuchet MS" pitchFamily="34" charset="0"/>
                    </a:rPr>
                    <a:t>at</a:t>
                  </a:r>
                  <a:r>
                    <a:rPr lang="cs-CZ" sz="1400" dirty="0" smtClean="0">
                      <a:solidFill>
                        <a:srgbClr val="FF0000"/>
                      </a:solidFill>
                      <a:latin typeface="Trebuchet MS" pitchFamily="34" charset="0"/>
                    </a:rPr>
                    <a:t> </a:t>
                  </a:r>
                  <a:r>
                    <a:rPr lang="cs-CZ" sz="1400" dirty="0" err="1" smtClean="0">
                      <a:solidFill>
                        <a:srgbClr val="FF0000"/>
                      </a:solidFill>
                      <a:latin typeface="Trebuchet MS" pitchFamily="34" charset="0"/>
                    </a:rPr>
                    <a:t>small</a:t>
                  </a:r>
                  <a:r>
                    <a:rPr lang="cs-CZ" sz="1400" dirty="0" smtClean="0">
                      <a:solidFill>
                        <a:srgbClr val="FF0000"/>
                      </a:solidFill>
                      <a:latin typeface="Trebuchet MS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a14:m>
                  <a:endParaRPr lang="en-GB" sz="1400" dirty="0" smtClean="0">
                    <a:solidFill>
                      <a:srgbClr val="FF0000"/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3055" y="4970966"/>
                  <a:ext cx="2475346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739" t="-3922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ovéPole 60"/>
                <p:cNvSpPr txBox="1"/>
                <p:nvPr/>
              </p:nvSpPr>
              <p:spPr>
                <a:xfrm>
                  <a:off x="5563055" y="5292942"/>
                  <a:ext cx="27681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00B4"/>
                      </a:solidFill>
                      <a:latin typeface="Trebuchet MS" pitchFamily="34" charset="0"/>
                    </a:rPr>
                    <a:t>EPs shifted towards smaller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B4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1400" b="0" i="1" smtClean="0">
                          <a:solidFill>
                            <a:srgbClr val="0000B4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1400" b="0" i="1" smtClean="0">
                          <a:solidFill>
                            <a:srgbClr val="0000B4"/>
                          </a:solidFill>
                          <a:latin typeface="Cambria Math"/>
                        </a:rPr>
                        <m:t>|</m:t>
                      </m:r>
                    </m:oMath>
                  </a14:m>
                  <a:endParaRPr lang="en-GB" sz="1400" dirty="0" smtClean="0">
                    <a:solidFill>
                      <a:srgbClr val="0000B4"/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61" name="TextovéPol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3055" y="5292942"/>
                  <a:ext cx="2768148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61" t="-3922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75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79388" y="237261"/>
            <a:ext cx="3414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GOE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 perturbation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4" y="1907254"/>
            <a:ext cx="4286250" cy="45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338507" y="1907254"/>
            <a:ext cx="544946" cy="36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1322507" y="4710546"/>
            <a:ext cx="2880038" cy="211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653976" y="972703"/>
                <a:ext cx="4063185" cy="934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</a:rPr>
                        <m:t>𝑉</m:t>
                      </m:r>
                      <m:r>
                        <a:rPr lang="en-US" sz="17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700" b="0" i="1" smtClean="0">
                                    <a:latin typeface="Cambria Math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7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17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/>
                                      </a:rPr>
                                      <m:t>0,</m:t>
                                    </m:r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/>
                                      </a:rPr>
                                      <m:t>0,</m:t>
                                    </m:r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/>
                                      </a:rPr>
                                      <m:t>0,2</m:t>
                                    </m:r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1700" b="0" i="1" smtClean="0"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1700" b="0" i="0" smtClean="0">
                          <a:latin typeface="Cambria Math"/>
                        </a:rPr>
                        <m:t>GOE</m:t>
                      </m:r>
                    </m:oMath>
                  </m:oMathPara>
                </a14:m>
                <a:endParaRPr lang="en-GB" sz="17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76" y="972703"/>
                <a:ext cx="4063185" cy="9345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5190836" y="1129118"/>
            <a:ext cx="297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Trebuchet MS" pitchFamily="34" charset="0"/>
              </a:rPr>
              <a:t>eigenbasis</a:t>
            </a:r>
            <a:r>
              <a:rPr lang="en-GB" sz="1600" dirty="0" smtClean="0">
                <a:latin typeface="Trebuchet MS" pitchFamily="34" charset="0"/>
              </a:rPr>
              <a:t> = random rotation of the unperturbed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4886023" y="4892632"/>
                <a:ext cx="40085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EP distribution in the complex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plane is rotationally symmetric around the origin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𝜆</m:t>
                    </m:r>
                    <m:r>
                      <a:rPr lang="en-US" sz="1600" b="0" i="1" smtClean="0">
                        <a:latin typeface="Cambria Math"/>
                      </a:rPr>
                      <m:t>=0</m:t>
                    </m:r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023" y="4892632"/>
                <a:ext cx="4008598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913" t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833323" y="6500083"/>
                <a:ext cx="1821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𝑑</m:t>
                    </m:r>
                    <m:r>
                      <a:rPr lang="en-US" sz="1600" b="0" i="1" smtClean="0">
                        <a:latin typeface="Cambria Math"/>
                      </a:rPr>
                      <m:t>=16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EPs</a:t>
                </a: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23" y="6500083"/>
                <a:ext cx="1821461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7143" r="-1338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1303968" y="4611953"/>
            <a:ext cx="47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Trebuchet MS" pitchFamily="34" charset="0"/>
              </a:rPr>
              <a:t>C1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496222" y="4611953"/>
            <a:ext cx="47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B4"/>
                </a:solidFill>
                <a:latin typeface="Trebuchet MS" pitchFamily="34" charset="0"/>
              </a:rPr>
              <a:t>C2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673255" y="4611953"/>
            <a:ext cx="54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latin typeface="Trebuchet MS" pitchFamily="34" charset="0"/>
              </a:rPr>
              <a:t>HO</a:t>
            </a:r>
            <a:endParaRPr lang="en-GB" sz="1600" b="1" dirty="0" smtClean="0">
              <a:latin typeface="Trebuchet MS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rebuchet MS" pitchFamily="34" charset="0"/>
              </a:rPr>
              <a:t>7</a:t>
            </a:r>
            <a:endParaRPr lang="en-GB" sz="1400" dirty="0" smtClean="0">
              <a:latin typeface="Trebuchet MS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50674" y="5839394"/>
            <a:ext cx="36298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B. </a:t>
            </a:r>
            <a:r>
              <a:rPr lang="cs-CZ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Shapiro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K. Zarembo, </a:t>
            </a:r>
          </a:p>
          <a:p>
            <a:pPr lvl="0" algn="ctr"/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J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. A: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Math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Theor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50</a:t>
            </a:r>
            <a:r>
              <a:rPr lang="cs-CZ" sz="13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, 045201 (2017)</a:t>
            </a:r>
            <a:endParaRPr lang="cs-CZ" sz="13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1" y="1908177"/>
            <a:ext cx="4281987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67544" y="295709"/>
            <a:ext cx="4924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Off-diagonal perturbation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53976" y="972703"/>
                <a:ext cx="4063185" cy="934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</a:rPr>
                        <m:t>𝑉</m:t>
                      </m:r>
                      <m:r>
                        <a:rPr lang="en-US" sz="17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/>
                                      </a:rPr>
                                      <m:t>0,</m:t>
                                    </m:r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/>
                                      </a:rPr>
                                      <m:t>0,</m:t>
                                    </m:r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7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76" y="972703"/>
                <a:ext cx="4063185" cy="9345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2338507" y="1907254"/>
            <a:ext cx="544946" cy="36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/>
          <p:cNvSpPr/>
          <p:nvPr/>
        </p:nvSpPr>
        <p:spPr>
          <a:xfrm>
            <a:off x="1322507" y="4701308"/>
            <a:ext cx="2880038" cy="221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237015" y="903979"/>
                <a:ext cx="3334329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GB" sz="1600" dirty="0" err="1" smtClean="0">
                    <a:latin typeface="Trebuchet MS" pitchFamily="34" charset="0"/>
                  </a:rPr>
                  <a:t>iInitial</a:t>
                </a:r>
                <a:r>
                  <a:rPr lang="en-GB" sz="1600" dirty="0" smtClean="0">
                    <a:latin typeface="Trebuchet MS" pitchFamily="34" charset="0"/>
                  </a:rPr>
                  <a:t> symmetries are violated in a maximal way</a:t>
                </a:r>
                <a:endParaRPr lang="en-GB" sz="1600" dirty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GB" sz="1600" dirty="0" smtClean="0">
                    <a:latin typeface="Trebuchet MS" pitchFamily="34" charset="0"/>
                  </a:rPr>
                  <a:t>Expected results partly similar to the matrices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GUE</m:t>
                    </m:r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15" y="903979"/>
                <a:ext cx="3334329" cy="1154162"/>
              </a:xfrm>
              <a:prstGeom prst="rect">
                <a:avLst/>
              </a:prstGeom>
              <a:blipFill rotWithShape="1">
                <a:blip r:embed="rId5"/>
                <a:stretch>
                  <a:fillRect l="-731" t="-2105" r="-2742"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833323" y="6500083"/>
                <a:ext cx="1821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𝑑</m:t>
                    </m:r>
                    <m:r>
                      <a:rPr lang="en-US" sz="1600" b="0" i="1" smtClean="0">
                        <a:latin typeface="Cambria Math"/>
                      </a:rPr>
                      <m:t>=16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EPs</a:t>
                </a: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23" y="6500083"/>
                <a:ext cx="1821461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7143" r="-1338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/>
          <p:cNvSpPr txBox="1"/>
          <p:nvPr/>
        </p:nvSpPr>
        <p:spPr>
          <a:xfrm>
            <a:off x="1303968" y="4611953"/>
            <a:ext cx="47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Trebuchet MS" pitchFamily="34" charset="0"/>
              </a:rPr>
              <a:t>C1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496222" y="4611953"/>
            <a:ext cx="47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B4"/>
                </a:solidFill>
                <a:latin typeface="Trebuchet MS" pitchFamily="34" charset="0"/>
              </a:rPr>
              <a:t>C2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673255" y="4611953"/>
            <a:ext cx="54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latin typeface="Trebuchet MS" pitchFamily="34" charset="0"/>
              </a:rPr>
              <a:t>HO</a:t>
            </a:r>
            <a:endParaRPr lang="en-GB" sz="1600" b="1" dirty="0" smtClean="0">
              <a:latin typeface="Trebuchet MS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rebuchet MS" pitchFamily="34" charset="0"/>
              </a:rPr>
              <a:t>8</a:t>
            </a:r>
            <a:endParaRPr lang="en-GB" sz="1400" dirty="0" smtClean="0">
              <a:latin typeface="Trebuchet MS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82615" y="5325822"/>
            <a:ext cx="3388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latin typeface="Trebuchet MS" pitchFamily="34" charset="0"/>
              </a:rPr>
              <a:t>EPs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furthest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from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real</a:t>
            </a:r>
            <a:r>
              <a:rPr lang="cs-CZ" sz="1600" dirty="0" smtClean="0">
                <a:latin typeface="Trebuchet MS" pitchFamily="34" charset="0"/>
              </a:rPr>
              <a:t> axis</a:t>
            </a:r>
            <a:endParaRPr lang="en-GB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237015" y="3047417"/>
                <a:ext cx="34174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rebuchet MS" pitchFamily="34" charset="0"/>
                  </a:rPr>
                  <a:t>Small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Trebuchet MS" pitchFamily="34" charset="0"/>
                  </a:rPr>
                  <a:t> </a:t>
                </a:r>
                <a:r>
                  <a:rPr lang="en-US" sz="1600" dirty="0" err="1" smtClean="0">
                    <a:latin typeface="Trebuchet MS" pitchFamily="34" charset="0"/>
                  </a:rPr>
                  <a:t>behaviour</a:t>
                </a:r>
                <a:r>
                  <a:rPr lang="en-US" sz="1600" dirty="0" smtClean="0">
                    <a:latin typeface="Trebuchet MS" pitchFamily="34" charset="0"/>
                  </a:rPr>
                  <a:t> similar with the diagonal and </a:t>
                </a:r>
                <a:r>
                  <a:rPr lang="en-US" sz="1600" dirty="0" err="1" smtClean="0">
                    <a:latin typeface="Trebuchet MS" pitchFamily="34" charset="0"/>
                  </a:rPr>
                  <a:t>GOE</a:t>
                </a:r>
                <a:r>
                  <a:rPr lang="en-US" sz="1600" dirty="0" smtClean="0">
                    <a:latin typeface="Trebuchet MS" pitchFamily="34" charset="0"/>
                  </a:rPr>
                  <a:t> perturbation</a:t>
                </a: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15" y="3047417"/>
                <a:ext cx="3417459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891" t="-4167" b="-1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4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67544" y="295709"/>
                <a:ext cx="60951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u="sng" dirty="0" smtClean="0">
                    <a:solidFill>
                      <a:srgbClr val="0000B4"/>
                    </a:solidFill>
                    <a:latin typeface="Trebuchet MS" pitchFamily="34" charset="0"/>
                  </a:rPr>
                  <a:t>Scaling with matrix dimension </a:t>
                </a:r>
                <a14:m>
                  <m:oMath xmlns:m="http://schemas.openxmlformats.org/officeDocument/2006/math">
                    <m:r>
                      <a:rPr lang="en-US" sz="3200" b="0" i="1" u="sng" smtClean="0">
                        <a:solidFill>
                          <a:srgbClr val="0000B4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cs-CZ" sz="3200" u="sng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5709"/>
                <a:ext cx="609513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600" t="-13684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92" y="1736458"/>
            <a:ext cx="6340399" cy="354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38914" y="1068556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Trebuchet MS" pitchFamily="34" charset="0"/>
              </a:rPr>
              <a:t>Ensemble average of the distance of the closest EP from the origin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364187" y="1068556"/>
                <a:ext cx="3597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latin typeface="Trebuchet MS" pitchFamily="34" charset="0"/>
                  </a:rPr>
                  <a:t>Distance of the closest EP from the origin in an ensemble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1400" dirty="0" smtClean="0">
                    <a:latin typeface="Trebuchet MS" pitchFamily="34" charset="0"/>
                  </a:rPr>
                  <a:t> generated EPs</a:t>
                </a: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87" y="1068556"/>
                <a:ext cx="3597556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2326" r="-678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38914" y="5790649"/>
                <a:ext cx="7638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Trebuchet MS" pitchFamily="34" charset="0"/>
                  </a:rPr>
                  <a:t>Power-law behaviour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dirty="0" smtClean="0">
                    <a:latin typeface="Trebuchet MS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>
                    <a:latin typeface="Trebuchet MS" pitchFamily="34" charset="0"/>
                  </a:rPr>
                  <a:t> is higher for the critical Hamiltonian</a:t>
                </a: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4" y="5790649"/>
                <a:ext cx="763846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38" t="-100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rebuchet MS" pitchFamily="34" charset="0"/>
              </a:rPr>
              <a:t>9</a:t>
            </a:r>
            <a:endParaRPr lang="en-GB" sz="14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320" y="442109"/>
            <a:ext cx="237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latin typeface="Trebuchet MS" pitchFamily="34" charset="0"/>
              </a:rPr>
              <a:t>Conclusions</a:t>
            </a:r>
            <a:endParaRPr lang="cs-CZ" sz="3200" u="sng" dirty="0" smtClean="0"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44419" y="5997735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cap="small" dirty="0" err="1" smtClean="0">
                <a:latin typeface="Trebuchet MS" pitchFamily="34" charset="0"/>
              </a:rPr>
              <a:t>Thanks</a:t>
            </a:r>
            <a:r>
              <a:rPr lang="cs-CZ" sz="3200" cap="small" dirty="0" smtClean="0">
                <a:latin typeface="Trebuchet MS" pitchFamily="34" charset="0"/>
              </a:rPr>
              <a:t> </a:t>
            </a:r>
            <a:r>
              <a:rPr lang="cs-CZ" sz="3200" cap="small" dirty="0" err="1" smtClean="0">
                <a:latin typeface="Trebuchet MS" pitchFamily="34" charset="0"/>
              </a:rPr>
              <a:t>for</a:t>
            </a:r>
            <a:r>
              <a:rPr lang="cs-CZ" sz="3200" cap="small" dirty="0" smtClean="0">
                <a:latin typeface="Trebuchet MS" pitchFamily="34" charset="0"/>
              </a:rPr>
              <a:t> </a:t>
            </a:r>
            <a:r>
              <a:rPr lang="cs-CZ" sz="3200" cap="small" dirty="0" err="1" smtClean="0">
                <a:latin typeface="Trebuchet MS" pitchFamily="34" charset="0"/>
              </a:rPr>
              <a:t>your</a:t>
            </a:r>
            <a:r>
              <a:rPr lang="cs-CZ" sz="3200" cap="small" dirty="0" smtClean="0">
                <a:latin typeface="Trebuchet MS" pitchFamily="34" charset="0"/>
              </a:rPr>
              <a:t> </a:t>
            </a:r>
            <a:r>
              <a:rPr lang="cs-CZ" sz="3200" cap="small" dirty="0" err="1" smtClean="0">
                <a:latin typeface="Trebuchet MS" pitchFamily="34" charset="0"/>
              </a:rPr>
              <a:t>attention</a:t>
            </a:r>
            <a:endParaRPr lang="cs-CZ" sz="3200" cap="small" dirty="0" smtClean="0">
              <a:latin typeface="Trebuchet MS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05446" y="1068396"/>
            <a:ext cx="166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Trebuchet MS" pitchFamily="34" charset="0"/>
              </a:rPr>
              <a:t>1</a:t>
            </a:r>
            <a:r>
              <a:rPr lang="en-GB" u="sng" baseline="30000" dirty="0" smtClean="0">
                <a:solidFill>
                  <a:srgbClr val="FF0000"/>
                </a:solidFill>
                <a:latin typeface="Trebuchet MS" pitchFamily="34" charset="0"/>
              </a:rPr>
              <a:t>st</a:t>
            </a:r>
            <a:r>
              <a:rPr lang="en-GB" u="sng" dirty="0" smtClean="0">
                <a:solidFill>
                  <a:srgbClr val="FF0000"/>
                </a:solidFill>
                <a:latin typeface="Trebuchet MS" pitchFamily="34" charset="0"/>
              </a:rPr>
              <a:t> order </a:t>
            </a:r>
            <a:r>
              <a:rPr lang="en-GB" u="sng" dirty="0" err="1" smtClean="0">
                <a:solidFill>
                  <a:srgbClr val="FF0000"/>
                </a:solidFill>
                <a:latin typeface="Trebuchet MS" pitchFamily="34" charset="0"/>
              </a:rPr>
              <a:t>QPT</a:t>
            </a:r>
            <a:endParaRPr lang="en-GB" u="sng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34172" y="1068396"/>
            <a:ext cx="166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0000B4"/>
                </a:solidFill>
                <a:latin typeface="Trebuchet MS" pitchFamily="34" charset="0"/>
              </a:rPr>
              <a:t>2</a:t>
            </a:r>
            <a:r>
              <a:rPr lang="en-GB" u="sng" baseline="30000" dirty="0" smtClean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u="sng" dirty="0" smtClean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u="sng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en-GB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10127" y="1679458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Connected with a single pair of EPs.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899873" y="1433237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Ground-state affected by several EPs located at comparable distances from the real axis.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946477" y="2390520"/>
            <a:ext cx="1382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Trebuchet MS" pitchFamily="34" charset="0"/>
              </a:rPr>
              <a:t>Exponential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016237" y="2390520"/>
            <a:ext cx="1382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Trebuchet MS" pitchFamily="34" charset="0"/>
              </a:rPr>
              <a:t>Algebraic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587873" y="2720571"/>
                <a:ext cx="4265518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Trebuchet MS" pitchFamily="34" charset="0"/>
                  </a:rPr>
                  <a:t>convergence of the EPs to the real axis when the system’s size grows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Trebuchet MS" pitchFamily="34" charset="0"/>
                  </a:rPr>
                  <a:t>accumulation of the EPs near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𝜆</m:t>
                    </m:r>
                    <m:r>
                      <a:rPr lang="en-US" sz="1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when the system is arbitrarily perturbed</a:t>
                </a: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873" y="2720571"/>
                <a:ext cx="4265518" cy="1154162"/>
              </a:xfrm>
              <a:prstGeom prst="rect">
                <a:avLst/>
              </a:prstGeom>
              <a:blipFill rotWithShape="1">
                <a:blip r:embed="rId3"/>
                <a:stretch>
                  <a:fillRect l="-572" t="-2105" r="-1574"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748145" y="4064009"/>
            <a:ext cx="746298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rebuchet MS" pitchFamily="34" charset="0"/>
              </a:rPr>
              <a:t>EP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en-GB" sz="1600" dirty="0" smtClean="0">
                <a:latin typeface="Trebuchet MS" pitchFamily="34" charset="0"/>
              </a:rPr>
              <a:t>distribution represents a strong signature of quantum criticality allowing us to discriminate between the first- and higher-order critical Hamiltonians</a:t>
            </a:r>
            <a:endParaRPr lang="cs-CZ" sz="1600" dirty="0" smtClean="0">
              <a:latin typeface="Trebuchet MS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itchFamily="34" charset="0"/>
              </a:rPr>
              <a:t>EP </a:t>
            </a:r>
            <a:r>
              <a:rPr lang="en-US" sz="1600" dirty="0" smtClean="0">
                <a:latin typeface="Trebuchet MS" pitchFamily="34" charset="0"/>
              </a:rPr>
              <a:t>distribution may have consequences for the </a:t>
            </a:r>
            <a:r>
              <a:rPr lang="en-US" sz="1600" dirty="0" err="1" smtClean="0">
                <a:latin typeface="Trebuchet MS" pitchFamily="34" charset="0"/>
              </a:rPr>
              <a:t>superradiance</a:t>
            </a:r>
            <a:r>
              <a:rPr lang="en-US" sz="1600" dirty="0" smtClean="0">
                <a:latin typeface="Trebuchet MS" pitchFamily="34" charset="0"/>
              </a:rPr>
              <a:t> phenomenon in open quantum systems (</a:t>
            </a:r>
            <a:r>
              <a:rPr lang="en-US" sz="1600" i="1" dirty="0" smtClean="0">
                <a:latin typeface="Trebuchet MS" pitchFamily="34" charset="0"/>
              </a:rPr>
              <a:t>work in progress</a:t>
            </a:r>
            <a:r>
              <a:rPr lang="en-US" sz="1600" dirty="0" smtClean="0">
                <a:latin typeface="Trebuchet MS" pitchFamily="34" charset="0"/>
              </a:rPr>
              <a:t>)</a:t>
            </a:r>
            <a:endParaRPr lang="en-GB" sz="1600" dirty="0" smtClean="0">
              <a:latin typeface="Trebuchet MS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289070" y="5503102"/>
            <a:ext cx="66046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600" b="0" dirty="0" smtClean="0">
                <a:latin typeface="Book Antiqua" panose="02040602050305030304" pitchFamily="18" charset="0"/>
              </a:rPr>
              <a:t>P. </a:t>
            </a:r>
            <a:r>
              <a:rPr lang="en-US" sz="1600" b="0" dirty="0" err="1" smtClean="0">
                <a:latin typeface="Book Antiqua" panose="02040602050305030304" pitchFamily="18" charset="0"/>
              </a:rPr>
              <a:t>Str</a:t>
            </a:r>
            <a:r>
              <a:rPr lang="cs-CZ" sz="1600" b="0" dirty="0" err="1" smtClean="0">
                <a:latin typeface="Book Antiqua" panose="02040602050305030304" pitchFamily="18" charset="0"/>
              </a:rPr>
              <a:t>ánský</a:t>
            </a:r>
            <a:r>
              <a:rPr lang="cs-CZ" sz="1600" b="0" dirty="0" smtClean="0">
                <a:latin typeface="Book Antiqua" panose="02040602050305030304" pitchFamily="18" charset="0"/>
              </a:rPr>
              <a:t>, M. Dvořák, P. Cejnar, </a:t>
            </a:r>
            <a:r>
              <a:rPr lang="cs-CZ" sz="1600" b="0" dirty="0" err="1" smtClean="0">
                <a:latin typeface="Book Antiqua" panose="02040602050305030304" pitchFamily="18" charset="0"/>
              </a:rPr>
              <a:t>Physical</a:t>
            </a:r>
            <a:r>
              <a:rPr lang="cs-CZ" sz="1600" b="0" dirty="0" smtClean="0">
                <a:latin typeface="Book Antiqua" panose="02040602050305030304" pitchFamily="18" charset="0"/>
              </a:rPr>
              <a:t> </a:t>
            </a:r>
            <a:r>
              <a:rPr lang="cs-CZ" sz="1600" b="0" dirty="0" err="1" smtClean="0">
                <a:latin typeface="Book Antiqua" panose="02040602050305030304" pitchFamily="18" charset="0"/>
              </a:rPr>
              <a:t>Review</a:t>
            </a:r>
            <a:r>
              <a:rPr lang="cs-CZ" sz="1600" b="0" dirty="0" smtClean="0">
                <a:latin typeface="Book Antiqua" panose="02040602050305030304" pitchFamily="18" charset="0"/>
              </a:rPr>
              <a:t> E </a:t>
            </a:r>
            <a:r>
              <a:rPr lang="cs-CZ" sz="1600" dirty="0" smtClean="0">
                <a:latin typeface="Book Antiqua" panose="02040602050305030304" pitchFamily="18" charset="0"/>
              </a:rPr>
              <a:t>97</a:t>
            </a:r>
            <a:r>
              <a:rPr lang="cs-CZ" sz="1600" b="0" dirty="0" smtClean="0">
                <a:latin typeface="Book Antiqua" panose="02040602050305030304" pitchFamily="18" charset="0"/>
              </a:rPr>
              <a:t>, 012112 (2018) </a:t>
            </a:r>
            <a:endParaRPr lang="cs-CZ" sz="1600" b="0" baseline="30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2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822033" y="1246900"/>
                <a:ext cx="3325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GB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33" y="1246900"/>
                <a:ext cx="332510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840502" y="1677818"/>
                <a:ext cx="2715502" cy="62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𝜕</m:t>
                          </m:r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𝜕</m:t>
                          </m:r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GB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02" y="1677818"/>
                <a:ext cx="2715502" cy="6298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822033" y="327136"/>
                <a:ext cx="33897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u="sng" dirty="0" smtClean="0">
                    <a:solidFill>
                      <a:srgbClr val="0000B4"/>
                    </a:solidFill>
                    <a:latin typeface="Trebuchet MS" pitchFamily="34" charset="0"/>
                  </a:rPr>
                  <a:t>Resultant</a:t>
                </a:r>
                <a:r>
                  <a:rPr lang="en-GB" sz="3200" b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00B4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sz="3200" i="1" smtClean="0">
                            <a:solidFill>
                              <a:srgbClr val="0000B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3200" b="0" i="1" smtClean="0">
                            <a:solidFill>
                              <a:srgbClr val="0000B4"/>
                            </a:solidFill>
                            <a:latin typeface="Cambria Math"/>
                          </a:rPr>
                          <m:t>𝜆</m:t>
                        </m:r>
                      </m:e>
                    </m:d>
                  </m:oMath>
                </a14:m>
                <a:endParaRPr lang="cs-CZ" sz="3200" i="1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33" y="327136"/>
                <a:ext cx="3389729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676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4690021" y="1309447"/>
                <a:ext cx="3535190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"/>
                  </a:spcAft>
                  <a:buFontTx/>
                  <a:buChar char="-"/>
                </a:pPr>
                <a:r>
                  <a:rPr lang="en-GB" sz="1600" dirty="0" smtClean="0">
                    <a:latin typeface="Trebuchet MS" pitchFamily="34" charset="0"/>
                  </a:rPr>
                  <a:t>polynomial of degree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  <m:r>
                          <a:rPr lang="en-GB" sz="1600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GB" sz="1600" b="0" dirty="0" smtClean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300"/>
                  </a:spcAft>
                  <a:buFontTx/>
                  <a:buChar char="-"/>
                </a:pPr>
                <a:r>
                  <a:rPr lang="en-GB" sz="1600" dirty="0" smtClean="0">
                    <a:latin typeface="Trebuchet MS" pitchFamily="34" charset="0"/>
                  </a:rPr>
                  <a:t>pairs of complex conjugate roots</a:t>
                </a:r>
                <a:endParaRPr lang="en-GB" sz="1600" b="0" dirty="0" smtClean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300"/>
                  </a:spcAft>
                  <a:buFontTx/>
                  <a:buChar char="-"/>
                </a:pPr>
                <a:r>
                  <a:rPr lang="en-GB" sz="1600" dirty="0" smtClean="0">
                    <a:latin typeface="Trebuchet MS" pitchFamily="34" charset="0"/>
                  </a:rPr>
                  <a:t>no roots on the real axis</a:t>
                </a: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021" y="1309447"/>
                <a:ext cx="3535190" cy="907941"/>
              </a:xfrm>
              <a:prstGeom prst="rect">
                <a:avLst/>
              </a:prstGeom>
              <a:blipFill rotWithShape="1">
                <a:blip r:embed="rId6"/>
                <a:stretch>
                  <a:fillRect l="-690" t="-2685" b="-7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Přímá spojnice 19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822033" y="327136"/>
                <a:ext cx="48768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u="sng" dirty="0" smtClean="0">
                            <a:solidFill>
                              <a:srgbClr val="0000B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u="sng" dirty="0" smtClean="0">
                            <a:solidFill>
                              <a:srgbClr val="0000B4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3200" b="0" i="1" u="sng" dirty="0" smtClean="0">
                            <a:solidFill>
                              <a:srgbClr val="0000B4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3200" u="sng" dirty="0" smtClean="0">
                    <a:solidFill>
                      <a:srgbClr val="0000B4"/>
                    </a:solidFill>
                    <a:latin typeface="Trebuchet MS" pitchFamily="34" charset="0"/>
                  </a:rPr>
                  <a:t> adjustment</a:t>
                </a:r>
                <a:endParaRPr lang="cs-CZ" sz="3200" i="1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33" y="327136"/>
                <a:ext cx="4876803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Přímá spojnice 19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880359" y="911911"/>
                <a:ext cx="4818627" cy="789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Tr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Tr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Tr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59" y="911911"/>
                <a:ext cx="4818627" cy="7896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772727" y="807111"/>
                <a:ext cx="305305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1600" dirty="0" smtClean="0">
                    <a:latin typeface="Trebuchet MS" pitchFamily="34" charset="0"/>
                  </a:rPr>
                  <a:t>quadratic spread of the spectrum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1600" dirty="0" smtClean="0">
                    <a:latin typeface="Trebuchet MS" pitchFamily="34" charset="0"/>
                  </a:rPr>
                  <a:t>characterizes an average diameter of the cloud of complex eigenvalues</a:t>
                </a:r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27" y="807111"/>
                <a:ext cx="3053052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998" t="-1843" b="-4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880359" y="1735730"/>
                <a:ext cx="2195858" cy="789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Tr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59" y="1735730"/>
                <a:ext cx="2195858" cy="7896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3456971" y="1856492"/>
            <a:ext cx="194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- center of mass of the spectrum</a:t>
            </a:r>
            <a:endParaRPr lang="en-GB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822033" y="2983345"/>
                <a:ext cx="4950694" cy="460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rebuchet MS" pitchFamily="34" charset="0"/>
                  </a:rPr>
                  <a:t>HO: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e>
                    </m:rad>
                    <m:r>
                      <a:rPr lang="en-US" sz="1600" b="0" i="1" smtClean="0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𝜔</m:t>
                    </m:r>
                    <m:r>
                      <a:rPr lang="en-US" sz="1600" b="0" i="1" smtClean="0">
                        <a:latin typeface="Cambria Math"/>
                      </a:rPr>
                      <m:t>𝑛</m:t>
                    </m:r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33" y="2983345"/>
                <a:ext cx="4950694" cy="460704"/>
              </a:xfrm>
              <a:prstGeom prst="rect">
                <a:avLst/>
              </a:prstGeom>
              <a:blipFill rotWithShape="1">
                <a:blip r:embed="rId7"/>
                <a:stretch>
                  <a:fillRect l="-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880359" y="3528389"/>
                <a:ext cx="6554914" cy="461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rebuchet MS" pitchFamily="34" charset="0"/>
                  </a:rPr>
                  <a:t>C2: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e>
                    </m:rad>
                    <m:r>
                      <a:rPr lang="en-US" sz="1600" b="0" i="1" smtClean="0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11.23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𝜔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59" y="3528389"/>
                <a:ext cx="6554914" cy="461345"/>
              </a:xfrm>
              <a:prstGeom prst="rect">
                <a:avLst/>
              </a:prstGeom>
              <a:blipFill rotWithShape="1">
                <a:blip r:embed="rId8"/>
                <a:stretch>
                  <a:fillRect l="-465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822033" y="4990903"/>
                <a:ext cx="1957715" cy="49725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(0)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33" y="4990903"/>
                <a:ext cx="1957715" cy="497252"/>
              </a:xfrm>
              <a:prstGeom prst="rect">
                <a:avLst/>
              </a:prstGeom>
              <a:blipFill rotWithShape="1">
                <a:blip r:embed="rId9"/>
                <a:stretch>
                  <a:fillRect b="-9524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530862" y="4689410"/>
                <a:ext cx="5132847" cy="110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1600" b="0" i="1" smtClean="0">
                            <a:latin typeface="Cambria Math"/>
                          </a:rPr>
                          <m:t>(0)</m:t>
                        </m:r>
                      </m:sub>
                    </m:sSub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for the diagonal perturbation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/>
                          </a:rPr>
                          <m:t>+2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for the </a:t>
                </a:r>
                <a:r>
                  <a:rPr lang="en-GB" sz="1600" dirty="0" err="1" smtClean="0">
                    <a:latin typeface="Trebuchet MS" pitchFamily="34" charset="0"/>
                  </a:rPr>
                  <a:t>GOE</a:t>
                </a:r>
                <a:r>
                  <a:rPr lang="en-GB" sz="1600" dirty="0" smtClean="0">
                    <a:latin typeface="Trebuchet MS" pitchFamily="34" charset="0"/>
                  </a:rPr>
                  <a:t> perturbation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for the </a:t>
                </a:r>
                <a:r>
                  <a:rPr lang="en-GB" sz="1600" dirty="0" err="1" smtClean="0">
                    <a:latin typeface="Trebuchet MS" pitchFamily="34" charset="0"/>
                  </a:rPr>
                  <a:t>offdiagonal</a:t>
                </a:r>
                <a:r>
                  <a:rPr lang="en-GB" sz="1600" dirty="0" smtClean="0">
                    <a:latin typeface="Trebuchet MS" pitchFamily="34" charset="0"/>
                  </a:rPr>
                  <a:t> perturbation</a:t>
                </a: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62" y="4689410"/>
                <a:ext cx="5132847" cy="1100238"/>
              </a:xfrm>
              <a:prstGeom prst="rect">
                <a:avLst/>
              </a:prstGeom>
              <a:blipFill rotWithShape="1">
                <a:blip r:embed="rId10"/>
                <a:stretch>
                  <a:fillRect l="-356" t="-2210" b="-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2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822033" y="327136"/>
            <a:ext cx="7269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Global properties of the spectrum</a:t>
            </a:r>
            <a:endParaRPr lang="cs-CZ" sz="3200" i="1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20" name="Přímá spojnice 19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900545" y="1136073"/>
                <a:ext cx="2166554" cy="35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1600" b="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5" y="1136073"/>
                <a:ext cx="2166554" cy="3558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4036291" y="1131722"/>
            <a:ext cx="2576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- spectral mean value</a:t>
            </a:r>
            <a:endParaRPr lang="en-GB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822033" y="1690255"/>
                <a:ext cx="5217775" cy="762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Re</m:t>
                      </m:r>
                      <m:r>
                        <a:rPr lang="en-US" sz="1600" i="1">
                          <a:latin typeface="Cambria Math"/>
                        </a:rPr>
                        <m:t>𝜆</m:t>
                      </m:r>
                      <m:limLow>
                        <m:limLow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𝑉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𝑉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600" b="0" i="1" smtClean="0">
                              <a:latin typeface="Cambria Math"/>
                            </a:rPr>
                            <m:t>𝐾</m:t>
                          </m:r>
                        </m:lim>
                      </m:limLow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33" y="1690255"/>
                <a:ext cx="5217775" cy="762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036291" y="2388628"/>
                <a:ext cx="4978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rebuchet MS" pitchFamily="34" charset="0"/>
                  </a:rPr>
                  <a:t>- quadratic spread (quadratic dependence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91" y="2388628"/>
                <a:ext cx="4978400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612"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dolů 11"/>
          <p:cNvSpPr/>
          <p:nvPr/>
        </p:nvSpPr>
        <p:spPr>
          <a:xfrm>
            <a:off x="1515762" y="2399012"/>
            <a:ext cx="312040" cy="833712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983822" y="2563467"/>
                <a:ext cx="9882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Im</m:t>
                      </m:r>
                      <m:r>
                        <a:rPr lang="en-US" sz="1600" b="0" i="1" smtClean="0">
                          <a:latin typeface="Cambria Math"/>
                        </a:rPr>
                        <m:t>𝜆</m:t>
                      </m:r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822" y="2563467"/>
                <a:ext cx="988284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900545" y="3295664"/>
                <a:ext cx="5417127" cy="718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rebuchet MS" pitchFamily="34" charset="0"/>
                  </a:rPr>
                  <a:t>parabola with a minimum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</a:t>
                </a:r>
              </a:p>
              <a:p>
                <a:r>
                  <a:rPr lang="en-GB" sz="1600" dirty="0" smtClean="0">
                    <a:latin typeface="Trebuchet MS" pitchFamily="34" charset="0"/>
                  </a:rPr>
                  <a:t>(at this point the spectrum is maximally compressed)</a:t>
                </a: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5" y="3295664"/>
                <a:ext cx="5417127" cy="718723"/>
              </a:xfrm>
              <a:prstGeom prst="rect">
                <a:avLst/>
              </a:prstGeom>
              <a:blipFill rotWithShape="1">
                <a:blip r:embed="rId7"/>
                <a:stretch>
                  <a:fillRect l="-676" b="-9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900545" y="4267201"/>
                <a:ext cx="6229928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rebuchet MS" pitchFamily="34" charset="0"/>
                  </a:rPr>
                  <a:t>Main structural changes expected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Δ</m:t>
                    </m:r>
                    <m:r>
                      <a:rPr lang="en-US" sz="1600" b="0" i="1" smtClean="0">
                        <a:latin typeface="Cambria Math"/>
                      </a:rPr>
                      <m:t>𝜆</m:t>
                    </m:r>
                    <m:r>
                      <a:rPr lang="en-US" sz="1600" b="0" i="1" smtClean="0">
                        <a:latin typeface="Cambria Math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𝑉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sz="1600" dirty="0" smtClean="0">
                    <a:latin typeface="Trebuchet MS" pitchFamily="34" charset="0"/>
                  </a:rPr>
                  <a:t> vicinity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rebuchet MS" pitchFamily="34" charset="0"/>
                  </a:rPr>
                  <a:t> </a:t>
                </a:r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5" y="4267201"/>
                <a:ext cx="6229928" cy="593432"/>
              </a:xfrm>
              <a:prstGeom prst="rect">
                <a:avLst/>
              </a:prstGeom>
              <a:blipFill rotWithShape="1">
                <a:blip r:embed="rId8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/>
          <p:cNvSpPr txBox="1"/>
          <p:nvPr/>
        </p:nvSpPr>
        <p:spPr>
          <a:xfrm>
            <a:off x="822033" y="5033666"/>
            <a:ext cx="287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B4"/>
                </a:solidFill>
                <a:latin typeface="Trebuchet MS" pitchFamily="34" charset="0"/>
              </a:rPr>
              <a:t>Expectation values</a:t>
            </a:r>
            <a:endParaRPr lang="en-GB" sz="240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858979" y="5495331"/>
                <a:ext cx="16142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79" y="5495331"/>
                <a:ext cx="1614224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2653797" y="5495331"/>
                <a:ext cx="1382494" cy="35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797" y="5495331"/>
                <a:ext cx="1382494" cy="3558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4431408" y="5481438"/>
                <a:ext cx="9252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408" y="5481438"/>
                <a:ext cx="925253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6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47302" y="2577053"/>
            <a:ext cx="72714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600" dirty="0" err="1" smtClean="0">
                <a:latin typeface="Trebuchet MS" pitchFamily="34" charset="0"/>
              </a:rPr>
              <a:t>Exceptional</a:t>
            </a:r>
            <a:r>
              <a:rPr lang="cs-CZ" sz="2600" dirty="0" smtClean="0">
                <a:latin typeface="Trebuchet MS" pitchFamily="34" charset="0"/>
              </a:rPr>
              <a:t> </a:t>
            </a:r>
            <a:r>
              <a:rPr lang="cs-CZ" sz="2600" dirty="0" err="1" smtClean="0">
                <a:latin typeface="Trebuchet MS" pitchFamily="34" charset="0"/>
              </a:rPr>
              <a:t>points</a:t>
            </a:r>
            <a:r>
              <a:rPr lang="en-US" sz="26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(EP)</a:t>
            </a:r>
            <a:endParaRPr lang="cs-CZ" sz="2000" dirty="0" smtClean="0">
              <a:latin typeface="Trebuchet MS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600" dirty="0" err="1" smtClean="0">
                <a:latin typeface="Trebuchet MS" pitchFamily="34" charset="0"/>
              </a:rPr>
              <a:t>Lipkin</a:t>
            </a:r>
            <a:r>
              <a:rPr lang="en-GB" sz="2600" dirty="0" smtClean="0">
                <a:latin typeface="Trebuchet MS" pitchFamily="34" charset="0"/>
              </a:rPr>
              <a:t> model</a:t>
            </a:r>
            <a:r>
              <a:rPr lang="cs-CZ" sz="2600" dirty="0" smtClean="0">
                <a:latin typeface="Trebuchet MS" pitchFamily="34" charset="0"/>
              </a:rPr>
              <a:t>: </a:t>
            </a:r>
            <a:r>
              <a:rPr lang="cs-CZ" sz="2000" dirty="0" smtClean="0">
                <a:latin typeface="Trebuchet MS" pitchFamily="34" charset="0"/>
              </a:rPr>
              <a:t>A </a:t>
            </a:r>
            <a:r>
              <a:rPr lang="en-US" sz="2000" dirty="0" smtClean="0">
                <a:latin typeface="Trebuchet MS" pitchFamily="34" charset="0"/>
              </a:rPr>
              <a:t>simple </a:t>
            </a:r>
            <a:r>
              <a:rPr lang="cs-CZ" sz="2000" dirty="0" err="1" smtClean="0">
                <a:latin typeface="Trebuchet MS" pitchFamily="34" charset="0"/>
              </a:rPr>
              <a:t>critical</a:t>
            </a:r>
            <a:r>
              <a:rPr lang="cs-CZ" sz="2000" dirty="0" smtClean="0">
                <a:latin typeface="Trebuchet MS" pitchFamily="34" charset="0"/>
              </a:rPr>
              <a:t> </a:t>
            </a:r>
            <a:r>
              <a:rPr lang="cs-CZ" sz="2000" dirty="0" err="1" smtClean="0">
                <a:latin typeface="Trebuchet MS" pitchFamily="34" charset="0"/>
              </a:rPr>
              <a:t>system</a:t>
            </a:r>
            <a:r>
              <a:rPr lang="cs-CZ" sz="2000" dirty="0" smtClean="0">
                <a:latin typeface="Trebuchet MS" pitchFamily="34" charset="0"/>
              </a:rPr>
              <a:t> </a:t>
            </a:r>
            <a:r>
              <a:rPr lang="cs-CZ" sz="2000" dirty="0" err="1" smtClean="0">
                <a:latin typeface="Trebuchet MS" pitchFamily="34" charset="0"/>
              </a:rPr>
              <a:t>with</a:t>
            </a:r>
            <a:r>
              <a:rPr lang="cs-CZ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both </a:t>
            </a:r>
            <a:r>
              <a:rPr lang="en-GB" sz="2000" dirty="0" smtClean="0">
                <a:latin typeface="Trebuchet MS" pitchFamily="34" charset="0"/>
              </a:rPr>
              <a:t>1</a:t>
            </a:r>
            <a:r>
              <a:rPr lang="en-GB" sz="2000" baseline="30000" dirty="0" smtClean="0">
                <a:latin typeface="Trebuchet MS" pitchFamily="34" charset="0"/>
              </a:rPr>
              <a:t>st</a:t>
            </a:r>
            <a:r>
              <a:rPr lang="en-GB" sz="2000" dirty="0" smtClean="0">
                <a:latin typeface="Trebuchet MS" pitchFamily="34" charset="0"/>
              </a:rPr>
              <a:t> and 2</a:t>
            </a:r>
            <a:r>
              <a:rPr lang="en-GB" sz="2000" baseline="30000" dirty="0" smtClean="0">
                <a:latin typeface="Trebuchet MS" pitchFamily="34" charset="0"/>
              </a:rPr>
              <a:t>nd</a:t>
            </a:r>
            <a:r>
              <a:rPr lang="en-GB" sz="2000" dirty="0" smtClean="0">
                <a:latin typeface="Trebuchet MS" pitchFamily="34" charset="0"/>
              </a:rPr>
              <a:t> order </a:t>
            </a:r>
            <a:r>
              <a:rPr lang="en-GB" sz="2000" dirty="0" err="1" smtClean="0">
                <a:latin typeface="Trebuchet MS" pitchFamily="34" charset="0"/>
              </a:rPr>
              <a:t>QPTs</a:t>
            </a:r>
            <a:endParaRPr lang="en-GB" sz="2000" dirty="0" smtClean="0">
              <a:latin typeface="Trebuchet MS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Trebuchet MS" pitchFamily="34" charset="0"/>
              </a:rPr>
              <a:t>EP distribution </a:t>
            </a:r>
            <a:r>
              <a:rPr lang="en-GB" sz="2000" dirty="0" smtClean="0">
                <a:latin typeface="Trebuchet MS" pitchFamily="34" charset="0"/>
              </a:rPr>
              <a:t>of randomly perturbed </a:t>
            </a:r>
            <a:r>
              <a:rPr lang="cs-CZ" sz="2000" dirty="0" err="1" smtClean="0">
                <a:latin typeface="Trebuchet MS" pitchFamily="34" charset="0"/>
              </a:rPr>
              <a:t>Hamiltonian</a:t>
            </a:r>
            <a:r>
              <a:rPr lang="en-US" sz="2000" dirty="0" smtClean="0">
                <a:latin typeface="Trebuchet MS" pitchFamily="34" charset="0"/>
              </a:rPr>
              <a:t>s</a:t>
            </a:r>
            <a:endParaRPr lang="en-GB" sz="2000" dirty="0" smtClean="0">
              <a:latin typeface="Trebuchet MS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7847" y="569351"/>
            <a:ext cx="1872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 smtClean="0">
                <a:latin typeface="Trebuchet MS" pitchFamily="34" charset="0"/>
              </a:rPr>
              <a:t>Outline</a:t>
            </a:r>
            <a:endParaRPr lang="cs-CZ" sz="4000" u="sng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92727" y="320361"/>
            <a:ext cx="394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Exceptional points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066700" y="1364019"/>
                <a:ext cx="2909655" cy="492443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600" b="0" i="1" smtClean="0">
                          <a:latin typeface="Cambria Math"/>
                        </a:rPr>
                        <m:t>+</m:t>
                      </m:r>
                      <m:r>
                        <a:rPr lang="en-GB" sz="2600" b="0" i="1" smtClean="0">
                          <a:latin typeface="Cambria Math"/>
                        </a:rPr>
                        <m:t>𝜆</m:t>
                      </m:r>
                      <m:r>
                        <a:rPr lang="en-US" sz="2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cs-CZ" sz="2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00" y="1364019"/>
                <a:ext cx="2909655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1750"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020807" y="1428671"/>
                <a:ext cx="2266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cs-CZ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07" y="1428671"/>
                <a:ext cx="226607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720437" y="2290596"/>
            <a:ext cx="437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In a generic situation: no real crossings</a:t>
            </a:r>
            <a:endParaRPr lang="cs-CZ" dirty="0" smtClean="0">
              <a:latin typeface="Trebuchet MS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862713" y="3104899"/>
            <a:ext cx="2310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smtClean="0">
                <a:latin typeface="Trebuchet MS" pitchFamily="34" charset="0"/>
              </a:rPr>
              <a:t>(energies from the </a:t>
            </a:r>
            <a:r>
              <a:rPr lang="en-GB" sz="1500" dirty="0">
                <a:latin typeface="Trebuchet MS" pitchFamily="34" charset="0"/>
              </a:rPr>
              <a:t>same symmetry </a:t>
            </a:r>
            <a:r>
              <a:rPr lang="en-GB" sz="1500" dirty="0" smtClean="0">
                <a:latin typeface="Trebuchet MS" pitchFamily="34" charset="0"/>
              </a:rPr>
              <a:t>subspace)</a:t>
            </a:r>
            <a:endParaRPr lang="cs-CZ" sz="1500" dirty="0"/>
          </a:p>
        </p:txBody>
      </p:sp>
      <p:pic>
        <p:nvPicPr>
          <p:cNvPr id="14338" name="Picture 2" descr="D:\Pavel\Desktop\Graph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13191" r="7538" b="13913"/>
          <a:stretch/>
        </p:blipFill>
        <p:spPr bwMode="auto">
          <a:xfrm>
            <a:off x="5555693" y="2320046"/>
            <a:ext cx="2941764" cy="19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V="1">
            <a:off x="5451235" y="2412040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244327" y="1958361"/>
                <a:ext cx="431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2000" i="1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27" y="1958361"/>
                <a:ext cx="43191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8288274" y="4257031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6019277" y="4463733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044579" y="2683327"/>
                <a:ext cx="1819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  <m:r>
                            <a:rPr lang="en-GB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579" y="2683327"/>
                <a:ext cx="181921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Trebuchet MS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02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92727" y="320361"/>
            <a:ext cx="394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Exceptional points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066700" y="1364019"/>
                <a:ext cx="2909655" cy="492443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600" b="0" i="1" smtClean="0">
                          <a:latin typeface="Cambria Math"/>
                        </a:rPr>
                        <m:t>+</m:t>
                      </m:r>
                      <m:r>
                        <a:rPr lang="en-GB" sz="2600" b="0" i="1" smtClean="0">
                          <a:latin typeface="Cambria Math"/>
                        </a:rPr>
                        <m:t>𝜆</m:t>
                      </m:r>
                      <m:r>
                        <a:rPr lang="en-US" sz="2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cs-CZ" sz="2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00" y="1364019"/>
                <a:ext cx="2909655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1750"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020807" y="1428671"/>
                <a:ext cx="2266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cs-CZ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07" y="1428671"/>
                <a:ext cx="226607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720437" y="2290596"/>
            <a:ext cx="437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In a generic situation: no real crossings</a:t>
            </a:r>
            <a:endParaRPr lang="cs-CZ" dirty="0" smtClean="0">
              <a:latin typeface="Trebuchet MS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862713" y="3104899"/>
            <a:ext cx="2310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smtClean="0">
                <a:latin typeface="Trebuchet MS" pitchFamily="34" charset="0"/>
              </a:rPr>
              <a:t>(energies from the </a:t>
            </a:r>
            <a:r>
              <a:rPr lang="en-GB" sz="1500" dirty="0">
                <a:latin typeface="Trebuchet MS" pitchFamily="34" charset="0"/>
              </a:rPr>
              <a:t>same symmetry </a:t>
            </a:r>
            <a:r>
              <a:rPr lang="en-GB" sz="1500" dirty="0" smtClean="0">
                <a:latin typeface="Trebuchet MS" pitchFamily="34" charset="0"/>
              </a:rPr>
              <a:t>subspace)</a:t>
            </a:r>
            <a:endParaRPr lang="cs-CZ" sz="1500" dirty="0"/>
          </a:p>
        </p:txBody>
      </p:sp>
      <p:pic>
        <p:nvPicPr>
          <p:cNvPr id="24" name="Picture 2" descr="D:\Pavel\Desktop\Graph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13191" r="7538" b="13913"/>
          <a:stretch/>
        </p:blipFill>
        <p:spPr bwMode="auto">
          <a:xfrm>
            <a:off x="5555693" y="2320046"/>
            <a:ext cx="2941764" cy="19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V="1">
            <a:off x="5451235" y="2412040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8288274" y="4257031"/>
                <a:ext cx="6063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Re</m:t>
                      </m:r>
                      <m:r>
                        <a:rPr lang="en-US" sz="20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cs-CZ" sz="2000" dirty="0" smtClean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274" y="4257031"/>
                <a:ext cx="60634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Přímá spojnice se šipkou 27"/>
          <p:cNvCxnSpPr/>
          <p:nvPr/>
        </p:nvCxnSpPr>
        <p:spPr>
          <a:xfrm>
            <a:off x="6019277" y="4463733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/>
              <p:cNvSpPr/>
              <p:nvPr/>
            </p:nvSpPr>
            <p:spPr>
              <a:xfrm>
                <a:off x="3044579" y="2683327"/>
                <a:ext cx="1819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  <m:r>
                            <a:rPr lang="en-GB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9" name="Obdélní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579" y="2683327"/>
                <a:ext cx="181921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5244327" y="1958361"/>
                <a:ext cx="431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2000" i="1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27" y="1958361"/>
                <a:ext cx="43191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ovéPole 66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Trebuchet MS" pitchFamily="34" charset="0"/>
              </a:rPr>
              <a:t>1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517237" y="3141202"/>
            <a:ext cx="8580583" cy="3213985"/>
            <a:chOff x="517237" y="3141202"/>
            <a:chExt cx="8580583" cy="3213985"/>
          </a:xfrm>
        </p:grpSpPr>
        <p:cxnSp>
          <p:nvCxnSpPr>
            <p:cNvPr id="36" name="Přímá spojnice se šipkou 35"/>
            <p:cNvCxnSpPr/>
            <p:nvPr/>
          </p:nvCxnSpPr>
          <p:spPr>
            <a:xfrm flipH="1">
              <a:off x="6725360" y="4486374"/>
              <a:ext cx="223480" cy="20787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517237" y="5915195"/>
                  <a:ext cx="8580583" cy="439992"/>
                </a:xfrm>
                <a:prstGeom prst="rect">
                  <a:avLst/>
                </a:prstGeom>
                <a:solidFill>
                  <a:srgbClr val="FFDC00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>
                      <a:latin typeface="Trebuchet MS" pitchFamily="34" charset="0"/>
                    </a:rPr>
                    <a:t>Energy levels </a:t>
                  </a:r>
                  <a:r>
                    <a:rPr lang="en-GB" sz="1600" b="1" dirty="0" smtClean="0">
                      <a:latin typeface="Trebuchet MS" pitchFamily="34" charset="0"/>
                    </a:rPr>
                    <a:t>cross</a:t>
                  </a:r>
                  <a:r>
                    <a:rPr lang="en-GB" sz="1600" dirty="0" smtClean="0">
                      <a:latin typeface="Trebuchet MS" pitchFamily="34" charset="0"/>
                    </a:rPr>
                    <a:t> at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6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16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a14:m>
                  <a:r>
                    <a:rPr lang="en-GB" sz="1600" dirty="0" smtClean="0">
                      <a:latin typeface="Trebuchet MS" pitchFamily="34" charset="0"/>
                    </a:rPr>
                    <a:t> </a:t>
                  </a:r>
                  <a:r>
                    <a:rPr lang="cs-CZ" sz="1600" dirty="0" err="1" smtClean="0">
                      <a:latin typeface="Trebuchet MS" pitchFamily="34" charset="0"/>
                    </a:rPr>
                    <a:t>complex</a:t>
                  </a:r>
                  <a:r>
                    <a:rPr lang="cs-CZ" sz="1600" dirty="0" smtClean="0">
                      <a:latin typeface="Trebuchet MS" pitchFamily="34" charset="0"/>
                    </a:rPr>
                    <a:t> </a:t>
                  </a:r>
                  <a:r>
                    <a:rPr lang="cs-CZ" sz="1600" dirty="0" err="1" smtClean="0">
                      <a:latin typeface="Trebuchet MS" pitchFamily="34" charset="0"/>
                    </a:rPr>
                    <a:t>conjugate</a:t>
                  </a:r>
                  <a:r>
                    <a:rPr lang="cs-CZ" sz="1600" dirty="0" smtClean="0">
                      <a:latin typeface="Trebuchet MS" pitchFamily="34" charset="0"/>
                    </a:rPr>
                    <a:t> </a:t>
                  </a:r>
                  <a:r>
                    <a:rPr lang="cs-CZ" sz="1600" dirty="0" err="1" smtClean="0">
                      <a:latin typeface="Trebuchet MS" pitchFamily="34" charset="0"/>
                    </a:rPr>
                    <a:t>pairs</a:t>
                  </a:r>
                  <a:r>
                    <a:rPr lang="cs-CZ" sz="1600" dirty="0" smtClean="0">
                      <a:latin typeface="Trebuchet MS" pitchFamily="34" charset="0"/>
                    </a:rPr>
                    <a:t> </a:t>
                  </a:r>
                  <a:r>
                    <a:rPr lang="cs-CZ" sz="1600" dirty="0" err="1" smtClean="0">
                      <a:latin typeface="Trebuchet MS" pitchFamily="34" charset="0"/>
                    </a:rPr>
                    <a:t>of</a:t>
                  </a:r>
                  <a:r>
                    <a:rPr lang="cs-CZ" sz="1600" dirty="0" smtClean="0">
                      <a:latin typeface="Trebuchet MS" pitchFamily="34" charset="0"/>
                    </a:rPr>
                    <a:t> </a:t>
                  </a:r>
                  <a:r>
                    <a:rPr lang="en-GB" sz="1600" dirty="0" smtClean="0">
                      <a:latin typeface="Trebuchet MS" pitchFamily="34" charset="0"/>
                    </a:rPr>
                    <a:t>exceptional points</a:t>
                  </a:r>
                  <a14:m>
                    <m:oMath xmlns:m="http://schemas.openxmlformats.org/officeDocument/2006/math">
                      <m:r>
                        <a:rPr lang="en-GB" sz="1600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𝐸𝑃</m:t>
                          </m:r>
                        </m:sup>
                      </m:sSup>
                      <m:r>
                        <a:rPr lang="cs-CZ" sz="16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𝐸𝑃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ℂ</m:t>
                      </m:r>
                    </m:oMath>
                  </a14:m>
                  <a:endParaRPr lang="cs-CZ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2" name="TextovéPol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237" y="5915195"/>
                  <a:ext cx="8580583" cy="43999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426" b="-274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Přímá spojnice se šipkou 16"/>
            <p:cNvCxnSpPr/>
            <p:nvPr/>
          </p:nvCxnSpPr>
          <p:spPr>
            <a:xfrm flipH="1">
              <a:off x="4412129" y="4740814"/>
              <a:ext cx="919038" cy="9328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ovéPole 29"/>
                <p:cNvSpPr txBox="1"/>
                <p:nvPr/>
              </p:nvSpPr>
              <p:spPr>
                <a:xfrm>
                  <a:off x="3921105" y="5062611"/>
                  <a:ext cx="60634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Im</m:t>
                        </m:r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2000" dirty="0" smtClean="0">
                    <a:latin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30" name="TextovéPol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1105" y="5062611"/>
                  <a:ext cx="606344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1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Přímá spojnice se šipkou 30"/>
            <p:cNvCxnSpPr/>
            <p:nvPr/>
          </p:nvCxnSpPr>
          <p:spPr>
            <a:xfrm flipH="1">
              <a:off x="6153842" y="4478938"/>
              <a:ext cx="595126" cy="58367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>
              <a:off x="6748968" y="3381898"/>
              <a:ext cx="0" cy="1075188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/>
            <p:cNvCxnSpPr/>
            <p:nvPr/>
          </p:nvCxnSpPr>
          <p:spPr>
            <a:xfrm>
              <a:off x="6976624" y="3141202"/>
              <a:ext cx="0" cy="1322532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/>
            <p:nvPr/>
          </p:nvCxnSpPr>
          <p:spPr>
            <a:xfrm>
              <a:off x="7051386" y="3592945"/>
              <a:ext cx="0" cy="870788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se šipkou 44"/>
            <p:cNvCxnSpPr/>
            <p:nvPr/>
          </p:nvCxnSpPr>
          <p:spPr>
            <a:xfrm flipH="1">
              <a:off x="5920509" y="4463734"/>
              <a:ext cx="1142816" cy="111503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se šipkou 48"/>
            <p:cNvCxnSpPr/>
            <p:nvPr/>
          </p:nvCxnSpPr>
          <p:spPr>
            <a:xfrm>
              <a:off x="7492495" y="3225527"/>
              <a:ext cx="0" cy="123820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se šipkou 50"/>
            <p:cNvCxnSpPr/>
            <p:nvPr/>
          </p:nvCxnSpPr>
          <p:spPr>
            <a:xfrm flipH="1">
              <a:off x="6878701" y="4454690"/>
              <a:ext cx="595126" cy="58367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se šipkou 55"/>
            <p:cNvCxnSpPr/>
            <p:nvPr/>
          </p:nvCxnSpPr>
          <p:spPr>
            <a:xfrm>
              <a:off x="6451405" y="3225527"/>
              <a:ext cx="0" cy="123820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/>
            <p:nvPr/>
          </p:nvCxnSpPr>
          <p:spPr>
            <a:xfrm flipH="1">
              <a:off x="5331167" y="4464068"/>
              <a:ext cx="1120238" cy="111469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bdélník 58"/>
            <p:cNvSpPr/>
            <p:nvPr/>
          </p:nvSpPr>
          <p:spPr>
            <a:xfrm>
              <a:off x="6671360" y="4657141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bdélník 61"/>
            <p:cNvSpPr/>
            <p:nvPr/>
          </p:nvSpPr>
          <p:spPr>
            <a:xfrm>
              <a:off x="6099842" y="5008611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bdélník 62"/>
            <p:cNvSpPr/>
            <p:nvPr/>
          </p:nvSpPr>
          <p:spPr>
            <a:xfrm>
              <a:off x="6785265" y="5008611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bdélník 63"/>
            <p:cNvSpPr/>
            <p:nvPr/>
          </p:nvSpPr>
          <p:spPr>
            <a:xfrm>
              <a:off x="5253518" y="5565686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bdélník 64"/>
            <p:cNvSpPr/>
            <p:nvPr/>
          </p:nvSpPr>
          <p:spPr>
            <a:xfrm>
              <a:off x="5866509" y="5544609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1196106" y="4613239"/>
              <a:ext cx="2503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err="1" smtClean="0">
                  <a:solidFill>
                    <a:srgbClr val="0000B4"/>
                  </a:solidFill>
                  <a:latin typeface="Trebuchet MS" pitchFamily="34" charset="0"/>
                </a:rPr>
                <a:t>Nonhermitian</a:t>
              </a:r>
              <a:r>
                <a:rPr lang="en-GB" sz="1600" b="1" dirty="0" smtClean="0">
                  <a:solidFill>
                    <a:srgbClr val="0000B4"/>
                  </a:solidFill>
                  <a:latin typeface="Trebuchet MS" pitchFamily="34" charset="0"/>
                </a:rPr>
                <a:t> extension of the Hamiltonian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8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79388" y="332655"/>
            <a:ext cx="5610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Lipkin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(-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Meshkov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-Glick) model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1406547" y="2181014"/>
            <a:ext cx="375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1406547" y="2887595"/>
            <a:ext cx="375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523342" y="2350443"/>
                <a:ext cx="255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2 levels with capacity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/>
                      </a:rPr>
                      <m:t>𝑁</m:t>
                    </m:r>
                  </m:oMath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342" y="2350443"/>
                <a:ext cx="2558475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1190"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ál 10"/>
          <p:cNvSpPr/>
          <p:nvPr/>
        </p:nvSpPr>
        <p:spPr>
          <a:xfrm>
            <a:off x="1565134" y="2037014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2004370" y="2045414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2350631" y="2743595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2704122" y="2062443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3022481" y="2743595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3435498" y="2738973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3841898" y="2746766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4211352" y="2045414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4579187" y="2746766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2060092" y="3211754"/>
                <a:ext cx="2350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interacting fermions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092" y="3211754"/>
                <a:ext cx="235098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ousměrná vodorovná šipka 11"/>
          <p:cNvSpPr/>
          <p:nvPr/>
        </p:nvSpPr>
        <p:spPr>
          <a:xfrm rot="1796488">
            <a:off x="3125923" y="2312617"/>
            <a:ext cx="666571" cy="323272"/>
          </a:xfrm>
          <a:prstGeom prst="leftRight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036225" y="3785351"/>
                <a:ext cx="2659643" cy="741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GB" sz="1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5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15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15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5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GB" sz="15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5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  <m:r>
                            <a:rPr lang="en-GB" sz="15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sz="15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5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en-GB" sz="15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5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25" y="3785351"/>
                <a:ext cx="2659643" cy="7413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046906" y="4572728"/>
                <a:ext cx="1710820" cy="741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GB" sz="15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5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15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15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5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GB" sz="15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5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06" y="4572728"/>
                <a:ext cx="1710820" cy="7413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451771" y="4781823"/>
                <a:ext cx="15832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GB" sz="15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5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15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cs-CZ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771" y="4781823"/>
                <a:ext cx="1583286" cy="323165"/>
              </a:xfrm>
              <a:prstGeom prst="rect">
                <a:avLst/>
              </a:prstGeom>
              <a:blipFill rotWithShape="1">
                <a:blip r:embed="rId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Šipka doprava 32"/>
          <p:cNvSpPr/>
          <p:nvPr/>
        </p:nvSpPr>
        <p:spPr>
          <a:xfrm>
            <a:off x="4211352" y="4378767"/>
            <a:ext cx="1439630" cy="302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6324608" y="4226457"/>
            <a:ext cx="149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SU(2) algebra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1765796" y="5598439"/>
                <a:ext cx="5797817" cy="4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𝑗</m:t>
                    </m:r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subspace considered – </a:t>
                </a:r>
                <a:r>
                  <a:rPr lang="en-GB" sz="1600" b="1" dirty="0" smtClean="0">
                    <a:latin typeface="Trebuchet MS" pitchFamily="34" charset="0"/>
                  </a:rPr>
                  <a:t>1 degree of freedom</a:t>
                </a:r>
                <a:endParaRPr lang="cs-CZ" sz="1600" b="1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796" y="5598439"/>
                <a:ext cx="5797817" cy="440633"/>
              </a:xfrm>
              <a:prstGeom prst="rect">
                <a:avLst/>
              </a:prstGeom>
              <a:blipFill rotWithShape="1">
                <a:blip r:embed="rId8"/>
                <a:stretch>
                  <a:fillRect l="-631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930823" y="4576654"/>
                <a:ext cx="24535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Quasispin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is conserved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823" y="4576654"/>
                <a:ext cx="2453551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1493"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3748021" y="953610"/>
            <a:ext cx="5015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Book Antiqua" panose="02040602050305030304" pitchFamily="18" charset="0"/>
              </a:rPr>
              <a:t>H.J. </a:t>
            </a:r>
            <a:r>
              <a:rPr lang="en-GB" sz="1400" dirty="0" err="1" smtClean="0">
                <a:latin typeface="Book Antiqua" panose="02040602050305030304" pitchFamily="18" charset="0"/>
              </a:rPr>
              <a:t>Lipkin</a:t>
            </a:r>
            <a:r>
              <a:rPr lang="en-GB" sz="1400" dirty="0" smtClean="0">
                <a:latin typeface="Book Antiqua" panose="02040602050305030304" pitchFamily="18" charset="0"/>
              </a:rPr>
              <a:t>, N. </a:t>
            </a:r>
            <a:r>
              <a:rPr lang="en-GB" sz="1400" dirty="0" err="1" smtClean="0">
                <a:latin typeface="Book Antiqua" panose="02040602050305030304" pitchFamily="18" charset="0"/>
              </a:rPr>
              <a:t>Meshkov</a:t>
            </a:r>
            <a:r>
              <a:rPr lang="en-GB" sz="1400" dirty="0" smtClean="0">
                <a:latin typeface="Book Antiqua" panose="02040602050305030304" pitchFamily="18" charset="0"/>
              </a:rPr>
              <a:t>, </a:t>
            </a:r>
            <a:r>
              <a:rPr lang="en-GB" sz="1400" dirty="0" err="1" smtClean="0">
                <a:latin typeface="Book Antiqua" panose="02040602050305030304" pitchFamily="18" charset="0"/>
              </a:rPr>
              <a:t>A.J</a:t>
            </a:r>
            <a:r>
              <a:rPr lang="en-GB" sz="1400" dirty="0" smtClean="0">
                <a:latin typeface="Book Antiqua" panose="02040602050305030304" pitchFamily="18" charset="0"/>
              </a:rPr>
              <a:t>. Glick</a:t>
            </a:r>
            <a:r>
              <a:rPr lang="cs-CZ" sz="1400" dirty="0" smtClean="0">
                <a:latin typeface="Book Antiqua" panose="02040602050305030304" pitchFamily="18" charset="0"/>
              </a:rPr>
              <a:t>, </a:t>
            </a:r>
            <a:r>
              <a:rPr lang="es-MX" sz="1400" i="1" dirty="0" smtClean="0">
                <a:latin typeface="Book Antiqua" panose="02040602050305030304" pitchFamily="18" charset="0"/>
              </a:rPr>
              <a:t>Nucl. Phys. </a:t>
            </a:r>
            <a:r>
              <a:rPr lang="es-MX" sz="1400" b="1" dirty="0" smtClean="0">
                <a:latin typeface="Book Antiqua" panose="02040602050305030304" pitchFamily="18" charset="0"/>
              </a:rPr>
              <a:t>62</a:t>
            </a:r>
            <a:r>
              <a:rPr lang="es-MX" sz="1400" dirty="0" smtClean="0">
                <a:latin typeface="Book Antiqua" panose="02040602050305030304" pitchFamily="18" charset="0"/>
              </a:rPr>
              <a:t>, 188 </a:t>
            </a:r>
            <a:r>
              <a:rPr lang="en-GB" sz="1400" dirty="0" smtClean="0">
                <a:latin typeface="Book Antiqua" panose="02040602050305030304" pitchFamily="18" charset="0"/>
              </a:rPr>
              <a:t>(1965)</a:t>
            </a:r>
          </a:p>
          <a:p>
            <a:pPr algn="r"/>
            <a:r>
              <a:rPr lang="en-GB" sz="1400" dirty="0" smtClean="0">
                <a:latin typeface="Book Antiqua" panose="02040602050305030304" pitchFamily="18" charset="0"/>
              </a:rPr>
              <a:t>N. </a:t>
            </a:r>
            <a:r>
              <a:rPr lang="en-GB" sz="1400" dirty="0" err="1" smtClean="0">
                <a:latin typeface="Book Antiqua" panose="02040602050305030304" pitchFamily="18" charset="0"/>
              </a:rPr>
              <a:t>Meshkov</a:t>
            </a:r>
            <a:r>
              <a:rPr lang="en-GB" sz="1400" dirty="0" smtClean="0">
                <a:latin typeface="Book Antiqua" panose="02040602050305030304" pitchFamily="18" charset="0"/>
              </a:rPr>
              <a:t>, </a:t>
            </a:r>
            <a:r>
              <a:rPr lang="en-GB" sz="1400" dirty="0" err="1" smtClean="0">
                <a:latin typeface="Book Antiqua" panose="02040602050305030304" pitchFamily="18" charset="0"/>
              </a:rPr>
              <a:t>A.J</a:t>
            </a:r>
            <a:r>
              <a:rPr lang="en-GB" sz="1400" dirty="0" smtClean="0">
                <a:latin typeface="Book Antiqua" panose="02040602050305030304" pitchFamily="18" charset="0"/>
              </a:rPr>
              <a:t>. Glick, H.J. </a:t>
            </a:r>
            <a:r>
              <a:rPr lang="en-GB" sz="1400" dirty="0" err="1" smtClean="0">
                <a:latin typeface="Book Antiqua" panose="02040602050305030304" pitchFamily="18" charset="0"/>
              </a:rPr>
              <a:t>Lipkin</a:t>
            </a:r>
            <a:r>
              <a:rPr lang="en-GB" sz="1400" dirty="0" smtClean="0">
                <a:latin typeface="Book Antiqua" panose="02040602050305030304" pitchFamily="18" charset="0"/>
              </a:rPr>
              <a:t>, </a:t>
            </a:r>
            <a:r>
              <a:rPr lang="es-MX" sz="1400" i="1" dirty="0">
                <a:latin typeface="Book Antiqua" panose="02040602050305030304" pitchFamily="18" charset="0"/>
              </a:rPr>
              <a:t>Nucl. Phys. </a:t>
            </a:r>
            <a:r>
              <a:rPr lang="es-MX" sz="1400" b="1" dirty="0">
                <a:latin typeface="Book Antiqua" panose="02040602050305030304" pitchFamily="18" charset="0"/>
              </a:rPr>
              <a:t>62</a:t>
            </a:r>
            <a:r>
              <a:rPr lang="es-MX" sz="1400" dirty="0">
                <a:latin typeface="Book Antiqua" panose="02040602050305030304" pitchFamily="18" charset="0"/>
              </a:rPr>
              <a:t>, </a:t>
            </a:r>
            <a:r>
              <a:rPr lang="es-MX" sz="1400" dirty="0" smtClean="0">
                <a:latin typeface="Book Antiqua" panose="02040602050305030304" pitchFamily="18" charset="0"/>
              </a:rPr>
              <a:t>199 </a:t>
            </a:r>
            <a:r>
              <a:rPr lang="en-GB" sz="1400" dirty="0">
                <a:latin typeface="Book Antiqua" panose="02040602050305030304" pitchFamily="18" charset="0"/>
              </a:rPr>
              <a:t>(1965</a:t>
            </a:r>
            <a:r>
              <a:rPr lang="en-GB" sz="1400" dirty="0" smtClean="0">
                <a:latin typeface="Book Antiqua" panose="02040602050305030304" pitchFamily="18" charset="0"/>
              </a:rPr>
              <a:t>)</a:t>
            </a:r>
          </a:p>
          <a:p>
            <a:pPr algn="r"/>
            <a:r>
              <a:rPr lang="en-GB" sz="1400" dirty="0" err="1" smtClean="0">
                <a:latin typeface="Book Antiqua" panose="02040602050305030304" pitchFamily="18" charset="0"/>
              </a:rPr>
              <a:t>A.J</a:t>
            </a:r>
            <a:r>
              <a:rPr lang="en-GB" sz="1400" dirty="0" smtClean="0">
                <a:latin typeface="Book Antiqua" panose="02040602050305030304" pitchFamily="18" charset="0"/>
              </a:rPr>
              <a:t>. Glick, H.J. </a:t>
            </a:r>
            <a:r>
              <a:rPr lang="en-GB" sz="1400" dirty="0" err="1" smtClean="0">
                <a:latin typeface="Book Antiqua" panose="02040602050305030304" pitchFamily="18" charset="0"/>
              </a:rPr>
              <a:t>Lipkin</a:t>
            </a:r>
            <a:r>
              <a:rPr lang="en-GB" sz="1400" dirty="0" smtClean="0">
                <a:latin typeface="Book Antiqua" panose="02040602050305030304" pitchFamily="18" charset="0"/>
              </a:rPr>
              <a:t>, N. </a:t>
            </a:r>
            <a:r>
              <a:rPr lang="en-GB" sz="1400" dirty="0" err="1" smtClean="0">
                <a:latin typeface="Book Antiqua" panose="02040602050305030304" pitchFamily="18" charset="0"/>
              </a:rPr>
              <a:t>Meshkov</a:t>
            </a:r>
            <a:r>
              <a:rPr lang="en-GB" sz="1400" dirty="0" smtClean="0">
                <a:latin typeface="Book Antiqua" panose="02040602050305030304" pitchFamily="18" charset="0"/>
              </a:rPr>
              <a:t>, </a:t>
            </a:r>
            <a:r>
              <a:rPr lang="es-MX" sz="1400" i="1" dirty="0">
                <a:latin typeface="Book Antiqua" panose="02040602050305030304" pitchFamily="18" charset="0"/>
              </a:rPr>
              <a:t>Nucl. Phys. </a:t>
            </a:r>
            <a:r>
              <a:rPr lang="es-MX" sz="1400" b="1" dirty="0">
                <a:latin typeface="Book Antiqua" panose="02040602050305030304" pitchFamily="18" charset="0"/>
              </a:rPr>
              <a:t>62</a:t>
            </a:r>
            <a:r>
              <a:rPr lang="es-MX" sz="1400" dirty="0">
                <a:latin typeface="Book Antiqua" panose="02040602050305030304" pitchFamily="18" charset="0"/>
              </a:rPr>
              <a:t>, </a:t>
            </a:r>
            <a:r>
              <a:rPr lang="es-MX" sz="1400" dirty="0" smtClean="0">
                <a:latin typeface="Book Antiqua" panose="02040602050305030304" pitchFamily="18" charset="0"/>
              </a:rPr>
              <a:t>211 </a:t>
            </a:r>
            <a:r>
              <a:rPr lang="en-GB" sz="1400" dirty="0" smtClean="0">
                <a:latin typeface="Book Antiqua" panose="02040602050305030304" pitchFamily="18" charset="0"/>
              </a:rPr>
              <a:t>(1965</a:t>
            </a:r>
            <a:r>
              <a:rPr lang="en-GB" sz="1400" dirty="0">
                <a:latin typeface="Book Antiqua" panose="02040602050305030304" pitchFamily="18" charset="0"/>
              </a:rPr>
              <a:t>)</a:t>
            </a:r>
            <a:endParaRPr lang="cs-CZ" sz="1400" dirty="0">
              <a:latin typeface="Book Antiqua" panose="02040602050305030304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2</a:t>
            </a:r>
            <a:endParaRPr lang="en-GB" sz="14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0" y="1724173"/>
            <a:ext cx="3633788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0680" y="831272"/>
            <a:ext cx="3669646" cy="549371"/>
          </a:xfrm>
          <a:prstGeom prst="rect">
            <a:avLst/>
          </a:prstGeom>
          <a:solidFill>
            <a:schemeClr val="bg1"/>
          </a:solidFill>
          <a:ln>
            <a:solidFill>
              <a:srgbClr val="0000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579388" y="237261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sz="3200" u="sng" baseline="30000" dirty="0" smtClean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22136" y="812184"/>
                <a:ext cx="1438535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sSubSup>
                        <m:sSubSup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36" y="812184"/>
                <a:ext cx="1438535" cy="524503"/>
              </a:xfrm>
              <a:prstGeom prst="rect">
                <a:avLst/>
              </a:prstGeom>
              <a:blipFill rotWithShape="1">
                <a:blip r:embed="rId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096666" y="828432"/>
                <a:ext cx="2308773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𝑉</m:t>
                      </m:r>
                      <m:r>
                        <a:rPr lang="en-US" sz="15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666" y="828432"/>
                <a:ext cx="2308773" cy="524503"/>
              </a:xfrm>
              <a:prstGeom prst="rect">
                <a:avLst/>
              </a:prstGeom>
              <a:blipFill rotWithShape="1">
                <a:blip r:embed="rId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454877" y="5825766"/>
                <a:ext cx="2438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C00000"/>
                    </a:solidFill>
                    <a:latin typeface="Trebuchet MS" pitchFamily="34" charset="0"/>
                  </a:rPr>
                  <a:t>deformed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GB" sz="1600" b="1" dirty="0" smtClean="0">
                    <a:solidFill>
                      <a:srgbClr val="C00000"/>
                    </a:solidFill>
                    <a:latin typeface="Trebuchet MS" pitchFamily="34" charset="0"/>
                  </a:rPr>
                  <a:t> deformed</a:t>
                </a: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77" y="5825766"/>
                <a:ext cx="2438396" cy="338554"/>
              </a:xfrm>
              <a:prstGeom prst="rect">
                <a:avLst/>
              </a:prstGeom>
              <a:blipFill rotWithShape="1">
                <a:blip r:embed="rId13"/>
                <a:stretch>
                  <a:fillRect l="-1500"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2471350" y="4134934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bdélník 25"/>
          <p:cNvSpPr/>
          <p:nvPr/>
        </p:nvSpPr>
        <p:spPr>
          <a:xfrm>
            <a:off x="6454130" y="4152058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898075" y="6474706"/>
                <a:ext cx="1458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075" y="6474706"/>
                <a:ext cx="1458248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3</a:t>
            </a:r>
            <a:endParaRPr lang="en-GB" sz="1400" dirty="0" smtClean="0">
              <a:latin typeface="Trebuchet MS" pitchFamily="34" charset="0"/>
            </a:endParaRPr>
          </a:p>
        </p:txBody>
      </p:sp>
      <p:pic>
        <p:nvPicPr>
          <p:cNvPr id="1029" name="Picture 5" descr="D:\Pavel\Desktop\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27" y="1464062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avel\Desktop\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56" y="1464061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avel\Desktop\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02" y="1464060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délník 36"/>
          <p:cNvSpPr/>
          <p:nvPr/>
        </p:nvSpPr>
        <p:spPr>
          <a:xfrm>
            <a:off x="1008895" y="1744304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bdélník 39"/>
          <p:cNvSpPr/>
          <p:nvPr/>
        </p:nvSpPr>
        <p:spPr>
          <a:xfrm>
            <a:off x="4922707" y="1668757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ovéPole 14"/>
          <p:cNvSpPr txBox="1"/>
          <p:nvPr/>
        </p:nvSpPr>
        <p:spPr>
          <a:xfrm>
            <a:off x="4133271" y="1549496"/>
            <a:ext cx="988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Trebuchet MS" pitchFamily="34" charset="0"/>
              </a:rPr>
              <a:t>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97860" y="2158288"/>
                <a:ext cx="3834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0" y="2158288"/>
                <a:ext cx="383438" cy="33855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Skupina 11"/>
          <p:cNvGrpSpPr/>
          <p:nvPr/>
        </p:nvGrpSpPr>
        <p:grpSpPr>
          <a:xfrm>
            <a:off x="4809330" y="4219722"/>
            <a:ext cx="4205354" cy="2550463"/>
            <a:chOff x="4643082" y="4219722"/>
            <a:chExt cx="4205354" cy="255046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082" y="4236535"/>
              <a:ext cx="340042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Obdélník 31"/>
            <p:cNvSpPr/>
            <p:nvPr/>
          </p:nvSpPr>
          <p:spPr>
            <a:xfrm>
              <a:off x="5459314" y="4219722"/>
              <a:ext cx="304800" cy="258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7121859" y="4219722"/>
              <a:ext cx="304800" cy="258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7978852" y="6391564"/>
              <a:ext cx="869584" cy="258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075107" y="3408218"/>
                <a:ext cx="14344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 b="0" i="0" smtClean="0">
                        <a:latin typeface="Cambria Math"/>
                      </a:rPr>
                      <m:t>Re</m:t>
                    </m:r>
                    <m:r>
                      <a:rPr lang="cs-CZ" sz="1600" b="0" i="1" smtClean="0">
                        <a:latin typeface="Cambria Math"/>
                      </a:rPr>
                      <m:t> </m:t>
                    </m:r>
                    <m:r>
                      <a:rPr lang="cs-CZ" sz="16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cs-CZ" sz="1600" dirty="0" smtClean="0">
                    <a:latin typeface="Trebuchet MS" pitchFamily="34" charset="0"/>
                  </a:rPr>
                  <a:t> </a:t>
                </a:r>
                <a:r>
                  <a:rPr lang="cs-CZ" sz="1600" dirty="0" err="1" smtClean="0">
                    <a:latin typeface="Trebuchet MS" pitchFamily="34" charset="0"/>
                  </a:rPr>
                  <a:t>merges</a:t>
                </a:r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107" y="3408218"/>
                <a:ext cx="1434435" cy="338554"/>
              </a:xfrm>
              <a:prstGeom prst="rect">
                <a:avLst/>
              </a:prstGeom>
              <a:blipFill rotWithShape="1">
                <a:blip r:embed="rId24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6723289" y="3408218"/>
                <a:ext cx="14344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 smtClean="0"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cs-CZ" sz="1600" b="0" i="0" smtClean="0">
                        <a:latin typeface="Cambria Math"/>
                      </a:rPr>
                      <m:t>m</m:t>
                    </m:r>
                    <m:r>
                      <a:rPr lang="cs-CZ" sz="1600" b="0" i="0" smtClean="0">
                        <a:latin typeface="Cambria Math"/>
                      </a:rPr>
                      <m:t> </m:t>
                    </m:r>
                    <m:r>
                      <a:rPr lang="cs-CZ" sz="16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cs-CZ" sz="1600" dirty="0" smtClean="0">
                    <a:latin typeface="Trebuchet MS" pitchFamily="34" charset="0"/>
                  </a:rPr>
                  <a:t> diverges</a:t>
                </a:r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289" y="3408218"/>
                <a:ext cx="1434435" cy="338554"/>
              </a:xfrm>
              <a:prstGeom prst="rect">
                <a:avLst/>
              </a:prstGeom>
              <a:blipFill rotWithShape="1">
                <a:blip r:embed="rId25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/>
              <p:cNvSpPr txBox="1"/>
              <p:nvPr/>
            </p:nvSpPr>
            <p:spPr>
              <a:xfrm>
                <a:off x="5678885" y="3750200"/>
                <a:ext cx="2135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smtClean="0">
                    <a:latin typeface="Trebuchet MS" pitchFamily="34" charset="0"/>
                  </a:rPr>
                  <a:t>at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:r>
                  <a:rPr lang="cs-CZ" sz="1600" dirty="0" err="1" smtClean="0">
                    <a:latin typeface="Trebuchet MS" pitchFamily="34" charset="0"/>
                  </a:rPr>
                  <a:t>an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:r>
                  <a:rPr lang="cs-CZ" sz="1600" dirty="0" err="1" smtClean="0">
                    <a:latin typeface="Trebuchet MS" pitchFamily="34" charset="0"/>
                  </a:rPr>
                  <a:t>individual</a:t>
                </a:r>
                <a:r>
                  <a:rPr lang="cs-CZ" sz="1600" dirty="0" smtClean="0">
                    <a:latin typeface="Trebuchet MS" pitchFamily="34" charset="0"/>
                  </a:rPr>
                  <a:t> </a:t>
                </a:r>
                <a:r>
                  <a:rPr lang="cs-CZ" sz="1600" dirty="0" smtClean="0">
                    <a:latin typeface="Trebuchet MS" pitchFamily="34" charset="0"/>
                  </a:rPr>
                  <a:t>EP</a:t>
                </a:r>
                <a:r>
                  <a:rPr lang="en-US" sz="1600" dirty="0" smtClean="0">
                    <a:latin typeface="Trebuchet MS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Im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increased</a:t>
                </a:r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885" y="3750200"/>
                <a:ext cx="2135079" cy="584775"/>
              </a:xfrm>
              <a:prstGeom prst="rect">
                <a:avLst/>
              </a:prstGeom>
              <a:blipFill rotWithShape="1">
                <a:blip r:embed="rId26"/>
                <a:stretch>
                  <a:fillRect t="-4167" b="-1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5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18" y="1636452"/>
            <a:ext cx="367188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4922707" y="822036"/>
            <a:ext cx="3669646" cy="549371"/>
          </a:xfrm>
          <a:prstGeom prst="rect">
            <a:avLst/>
          </a:prstGeom>
          <a:solidFill>
            <a:schemeClr val="bg1"/>
          </a:solidFill>
          <a:ln>
            <a:solidFill>
              <a:srgbClr val="0000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0" y="1724173"/>
            <a:ext cx="3633788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0680" y="831272"/>
            <a:ext cx="3669646" cy="549371"/>
          </a:xfrm>
          <a:prstGeom prst="rect">
            <a:avLst/>
          </a:prstGeom>
          <a:solidFill>
            <a:schemeClr val="bg1"/>
          </a:solidFill>
          <a:ln>
            <a:solidFill>
              <a:srgbClr val="0000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579388" y="237261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sz="3200" u="sng" baseline="30000" dirty="0" smtClean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22136" y="812184"/>
                <a:ext cx="1438535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sSubSup>
                        <m:sSubSup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36" y="812184"/>
                <a:ext cx="1438535" cy="524503"/>
              </a:xfrm>
              <a:prstGeom prst="rect">
                <a:avLst/>
              </a:prstGeom>
              <a:blipFill rotWithShape="1">
                <a:blip r:embed="rId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096666" y="828432"/>
                <a:ext cx="2308773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𝑉</m:t>
                      </m:r>
                      <m:r>
                        <a:rPr lang="en-US" sz="15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666" y="828432"/>
                <a:ext cx="2308773" cy="524503"/>
              </a:xfrm>
              <a:prstGeom prst="rect">
                <a:avLst/>
              </a:prstGeom>
              <a:blipFill rotWithShape="1">
                <a:blip r:embed="rId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978397" y="930535"/>
                <a:ext cx="86363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397" y="930535"/>
                <a:ext cx="863634" cy="323165"/>
              </a:xfrm>
              <a:prstGeom prst="rect">
                <a:avLst/>
              </a:prstGeom>
              <a:blipFill rotWithShape="1"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215277" y="791695"/>
                <a:ext cx="2442720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𝑉</m:t>
                      </m:r>
                      <m:r>
                        <a:rPr lang="en-US" sz="15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277" y="791695"/>
                <a:ext cx="2442720" cy="57631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454877" y="5825766"/>
                <a:ext cx="2438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C00000"/>
                    </a:solidFill>
                    <a:latin typeface="Trebuchet MS" pitchFamily="34" charset="0"/>
                  </a:rPr>
                  <a:t>deformed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GB" sz="1600" b="1" dirty="0" smtClean="0">
                    <a:solidFill>
                      <a:srgbClr val="C00000"/>
                    </a:solidFill>
                    <a:latin typeface="Trebuchet MS" pitchFamily="34" charset="0"/>
                  </a:rPr>
                  <a:t> deformed</a:t>
                </a: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77" y="5825766"/>
                <a:ext cx="2438396" cy="338554"/>
              </a:xfrm>
              <a:prstGeom prst="rect">
                <a:avLst/>
              </a:prstGeom>
              <a:blipFill rotWithShape="1">
                <a:blip r:embed="rId13"/>
                <a:stretch>
                  <a:fillRect l="-1500"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855623" y="5829315"/>
                <a:ext cx="2438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C00000"/>
                    </a:solidFill>
                    <a:latin typeface="Trebuchet MS" pitchFamily="34" charset="0"/>
                  </a:rPr>
                  <a:t>spherical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⟷</m:t>
                    </m:r>
                  </m:oMath>
                </a14:m>
                <a:r>
                  <a:rPr lang="en-GB" sz="1600" b="1" dirty="0" smtClean="0">
                    <a:solidFill>
                      <a:srgbClr val="C00000"/>
                    </a:solidFill>
                    <a:latin typeface="Trebuchet MS" pitchFamily="34" charset="0"/>
                  </a:rPr>
                  <a:t> deformed</a:t>
                </a: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623" y="5829315"/>
                <a:ext cx="2438396" cy="338554"/>
              </a:xfrm>
              <a:prstGeom prst="rect">
                <a:avLst/>
              </a:prstGeom>
              <a:blipFill rotWithShape="1">
                <a:blip r:embed="rId14"/>
                <a:stretch>
                  <a:fillRect l="-1500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2471350" y="4134934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bdélník 24"/>
          <p:cNvSpPr/>
          <p:nvPr/>
        </p:nvSpPr>
        <p:spPr>
          <a:xfrm>
            <a:off x="6457349" y="1646205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bdélník 25"/>
          <p:cNvSpPr/>
          <p:nvPr/>
        </p:nvSpPr>
        <p:spPr>
          <a:xfrm>
            <a:off x="6454130" y="4152058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939147" y="6481611"/>
                <a:ext cx="1458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147" y="6481611"/>
                <a:ext cx="145824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3</a:t>
            </a:r>
            <a:endParaRPr lang="en-GB" sz="1400" dirty="0" smtClean="0">
              <a:latin typeface="Trebuchet MS" pitchFamily="34" charset="0"/>
            </a:endParaRPr>
          </a:p>
        </p:txBody>
      </p:sp>
      <p:pic>
        <p:nvPicPr>
          <p:cNvPr id="1029" name="Picture 5" descr="D:\Pavel\Desktop\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27" y="1464062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avel\Desktop\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56" y="1464061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avel\Desktop\3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02" y="1464060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Pavel\Desktop\4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92" y="1464058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avel\Desktop\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54" y="1464057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Pavel\Desktop\6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9" y="1466942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délník 36"/>
          <p:cNvSpPr/>
          <p:nvPr/>
        </p:nvSpPr>
        <p:spPr>
          <a:xfrm>
            <a:off x="1008895" y="1744304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bdélník 39"/>
          <p:cNvSpPr/>
          <p:nvPr/>
        </p:nvSpPr>
        <p:spPr>
          <a:xfrm>
            <a:off x="4922707" y="1668757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ovéPole 14"/>
          <p:cNvSpPr txBox="1"/>
          <p:nvPr/>
        </p:nvSpPr>
        <p:spPr>
          <a:xfrm>
            <a:off x="4133271" y="1549496"/>
            <a:ext cx="988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Trebuchet MS" pitchFamily="34" charset="0"/>
              </a:rPr>
              <a:t>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97860" y="2158288"/>
                <a:ext cx="3834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0" y="2158288"/>
                <a:ext cx="383438" cy="33855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4650375" y="2141411"/>
                <a:ext cx="3834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75" y="2141411"/>
                <a:ext cx="383438" cy="338554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2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18" y="1636452"/>
            <a:ext cx="367188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4922707" y="822036"/>
            <a:ext cx="3669646" cy="549371"/>
          </a:xfrm>
          <a:prstGeom prst="rect">
            <a:avLst/>
          </a:prstGeom>
          <a:solidFill>
            <a:schemeClr val="bg1"/>
          </a:solidFill>
          <a:ln>
            <a:solidFill>
              <a:srgbClr val="0000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0" y="1724173"/>
            <a:ext cx="3633788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0680" y="831272"/>
            <a:ext cx="3669646" cy="549371"/>
          </a:xfrm>
          <a:prstGeom prst="rect">
            <a:avLst/>
          </a:prstGeom>
          <a:solidFill>
            <a:schemeClr val="bg1"/>
          </a:solidFill>
          <a:ln>
            <a:solidFill>
              <a:srgbClr val="0000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579388" y="237261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sz="3200" u="sng" baseline="30000" dirty="0" smtClean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22136" y="812184"/>
                <a:ext cx="1438535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sSubSup>
                        <m:sSubSup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36" y="812184"/>
                <a:ext cx="1438535" cy="524503"/>
              </a:xfrm>
              <a:prstGeom prst="rect">
                <a:avLst/>
              </a:prstGeom>
              <a:blipFill rotWithShape="1">
                <a:blip r:embed="rId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096666" y="828432"/>
                <a:ext cx="2308773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𝑉</m:t>
                      </m:r>
                      <m:r>
                        <a:rPr lang="en-US" sz="15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666" y="828432"/>
                <a:ext cx="2308773" cy="524503"/>
              </a:xfrm>
              <a:prstGeom prst="rect">
                <a:avLst/>
              </a:prstGeom>
              <a:blipFill rotWithShape="1">
                <a:blip r:embed="rId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978397" y="930535"/>
                <a:ext cx="86363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397" y="930535"/>
                <a:ext cx="863634" cy="323165"/>
              </a:xfrm>
              <a:prstGeom prst="rect">
                <a:avLst/>
              </a:prstGeom>
              <a:blipFill rotWithShape="1"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215277" y="791695"/>
                <a:ext cx="2442720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𝑉</m:t>
                      </m:r>
                      <m:r>
                        <a:rPr lang="en-US" sz="15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277" y="791695"/>
                <a:ext cx="2442720" cy="57631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454877" y="5825766"/>
                <a:ext cx="2438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C00000"/>
                    </a:solidFill>
                    <a:latin typeface="Trebuchet MS" pitchFamily="34" charset="0"/>
                  </a:rPr>
                  <a:t>deformed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GB" sz="1600" b="1" dirty="0" smtClean="0">
                    <a:solidFill>
                      <a:srgbClr val="C00000"/>
                    </a:solidFill>
                    <a:latin typeface="Trebuchet MS" pitchFamily="34" charset="0"/>
                  </a:rPr>
                  <a:t> deformed</a:t>
                </a: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77" y="5825766"/>
                <a:ext cx="2438396" cy="338554"/>
              </a:xfrm>
              <a:prstGeom prst="rect">
                <a:avLst/>
              </a:prstGeom>
              <a:blipFill rotWithShape="1">
                <a:blip r:embed="rId13"/>
                <a:stretch>
                  <a:fillRect l="-1500"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855623" y="5829315"/>
                <a:ext cx="2438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C00000"/>
                    </a:solidFill>
                    <a:latin typeface="Trebuchet MS" pitchFamily="34" charset="0"/>
                  </a:rPr>
                  <a:t>spherical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⟷</m:t>
                    </m:r>
                  </m:oMath>
                </a14:m>
                <a:r>
                  <a:rPr lang="en-GB" sz="1600" b="1" dirty="0" smtClean="0">
                    <a:solidFill>
                      <a:srgbClr val="C00000"/>
                    </a:solidFill>
                    <a:latin typeface="Trebuchet MS" pitchFamily="34" charset="0"/>
                  </a:rPr>
                  <a:t> deformed</a:t>
                </a: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623" y="5829315"/>
                <a:ext cx="2438396" cy="338554"/>
              </a:xfrm>
              <a:prstGeom prst="rect">
                <a:avLst/>
              </a:prstGeom>
              <a:blipFill rotWithShape="1">
                <a:blip r:embed="rId14"/>
                <a:stretch>
                  <a:fillRect l="-1500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2471350" y="4134934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bdélník 24"/>
          <p:cNvSpPr/>
          <p:nvPr/>
        </p:nvSpPr>
        <p:spPr>
          <a:xfrm>
            <a:off x="6457349" y="1646205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bdélník 25"/>
          <p:cNvSpPr/>
          <p:nvPr/>
        </p:nvSpPr>
        <p:spPr>
          <a:xfrm>
            <a:off x="6454130" y="4152058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939147" y="6481611"/>
                <a:ext cx="1458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147" y="6481611"/>
                <a:ext cx="145824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3</a:t>
            </a:r>
            <a:endParaRPr lang="en-GB" sz="1400" dirty="0" smtClean="0">
              <a:latin typeface="Trebuchet MS" pitchFamily="34" charset="0"/>
            </a:endParaRPr>
          </a:p>
        </p:txBody>
      </p:sp>
      <p:pic>
        <p:nvPicPr>
          <p:cNvPr id="1029" name="Picture 5" descr="D:\Pavel\Desktop\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27" y="1464062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avel\Desktop\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56" y="1464061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avel\Desktop\3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02" y="1464060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Pavel\Desktop\4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92" y="1464058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avel\Desktop\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54" y="1464057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Pavel\Desktop\6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9" y="1466942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délník 36"/>
          <p:cNvSpPr/>
          <p:nvPr/>
        </p:nvSpPr>
        <p:spPr>
          <a:xfrm>
            <a:off x="1008895" y="1744304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bdélník 39"/>
          <p:cNvSpPr/>
          <p:nvPr/>
        </p:nvSpPr>
        <p:spPr>
          <a:xfrm>
            <a:off x="4922707" y="1668757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ovéPole 14"/>
          <p:cNvSpPr txBox="1"/>
          <p:nvPr/>
        </p:nvSpPr>
        <p:spPr>
          <a:xfrm>
            <a:off x="4133271" y="1549496"/>
            <a:ext cx="988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Trebuchet MS" pitchFamily="34" charset="0"/>
              </a:rPr>
              <a:t>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97860" y="2158288"/>
                <a:ext cx="3834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0" y="2158288"/>
                <a:ext cx="383438" cy="33855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4650375" y="2141411"/>
                <a:ext cx="3834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75" y="2141411"/>
                <a:ext cx="383438" cy="338554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Skupina 30"/>
          <p:cNvGrpSpPr/>
          <p:nvPr/>
        </p:nvGrpSpPr>
        <p:grpSpPr>
          <a:xfrm>
            <a:off x="2137381" y="1630388"/>
            <a:ext cx="5156121" cy="4652461"/>
            <a:chOff x="2137381" y="1630388"/>
            <a:chExt cx="5156121" cy="4652461"/>
          </a:xfrm>
        </p:grpSpPr>
        <p:sp>
          <p:nvSpPr>
            <p:cNvPr id="32" name="Ovál 31"/>
            <p:cNvSpPr/>
            <p:nvPr/>
          </p:nvSpPr>
          <p:spPr>
            <a:xfrm>
              <a:off x="5851458" y="5938887"/>
              <a:ext cx="270000" cy="270000"/>
            </a:xfrm>
            <a:prstGeom prst="ellips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ál 32"/>
            <p:cNvSpPr/>
            <p:nvPr/>
          </p:nvSpPr>
          <p:spPr>
            <a:xfrm>
              <a:off x="2496914" y="6012849"/>
              <a:ext cx="270000" cy="270000"/>
            </a:xfrm>
            <a:prstGeom prst="ellipse">
              <a:avLst/>
            </a:prstGeom>
            <a:solidFill>
              <a:srgbClr val="FF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Skupina 33"/>
            <p:cNvGrpSpPr/>
            <p:nvPr/>
          </p:nvGrpSpPr>
          <p:grpSpPr>
            <a:xfrm>
              <a:off x="2137381" y="1630388"/>
              <a:ext cx="5156121" cy="3066472"/>
              <a:chOff x="5822845" y="2216728"/>
              <a:chExt cx="5156121" cy="3066472"/>
            </a:xfrm>
          </p:grpSpPr>
          <p:sp>
            <p:nvSpPr>
              <p:cNvPr id="39" name="Obdélník 38"/>
              <p:cNvSpPr/>
              <p:nvPr/>
            </p:nvSpPr>
            <p:spPr>
              <a:xfrm>
                <a:off x="5822845" y="2216728"/>
                <a:ext cx="5156121" cy="3066472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Picture 4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400" y="2437419"/>
                <a:ext cx="4686776" cy="2625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Obdélník 42"/>
              <p:cNvSpPr/>
              <p:nvPr/>
            </p:nvSpPr>
            <p:spPr>
              <a:xfrm>
                <a:off x="8248506" y="2437419"/>
                <a:ext cx="503382" cy="3889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7983742" y="2631873"/>
                <a:ext cx="25492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rgbClr val="C00000"/>
                    </a:solidFill>
                    <a:latin typeface="Trebuchet MS" pitchFamily="34" charset="0"/>
                  </a:rPr>
                  <a:t>exponential</a:t>
                </a:r>
                <a:r>
                  <a:rPr lang="en-GB" sz="1600" dirty="0" smtClean="0">
                    <a:solidFill>
                      <a:srgbClr val="C00000"/>
                    </a:solidFill>
                    <a:latin typeface="Trebuchet MS" pitchFamily="34" charset="0"/>
                  </a:rPr>
                  <a:t> </a:t>
                </a:r>
                <a:r>
                  <a:rPr lang="en-GB" sz="1600" dirty="0" smtClean="0">
                    <a:latin typeface="Trebuchet MS" pitchFamily="34" charset="0"/>
                  </a:rPr>
                  <a:t>convergence towards the real axis</a:t>
                </a:r>
              </a:p>
            </p:txBody>
          </p:sp>
        </p:grpSp>
        <p:sp>
          <p:nvSpPr>
            <p:cNvPr id="35" name="Obdélník 34"/>
            <p:cNvSpPr/>
            <p:nvPr/>
          </p:nvSpPr>
          <p:spPr>
            <a:xfrm>
              <a:off x="3138408" y="3352800"/>
              <a:ext cx="1555916" cy="600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Přímá spojnice se šipkou 35"/>
            <p:cNvCxnSpPr>
              <a:stCxn id="32" idx="0"/>
            </p:cNvCxnSpPr>
            <p:nvPr/>
          </p:nvCxnSpPr>
          <p:spPr>
            <a:xfrm flipV="1">
              <a:off x="5986458" y="3501008"/>
              <a:ext cx="0" cy="2437879"/>
            </a:xfrm>
            <a:prstGeom prst="straightConnector1">
              <a:avLst/>
            </a:prstGeom>
            <a:ln w="19050">
              <a:solidFill>
                <a:srgbClr val="0000B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/>
            <p:cNvCxnSpPr>
              <a:stCxn id="33" idx="7"/>
            </p:cNvCxnSpPr>
            <p:nvPr/>
          </p:nvCxnSpPr>
          <p:spPr>
            <a:xfrm flipV="1">
              <a:off x="2727373" y="3288145"/>
              <a:ext cx="2087360" cy="27642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89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8" y="1976578"/>
            <a:ext cx="3648075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4100945" y="1502634"/>
            <a:ext cx="4952922" cy="3475765"/>
          </a:xfrm>
          <a:prstGeom prst="rect">
            <a:avLst/>
          </a:prstGeom>
          <a:solidFill>
            <a:schemeClr val="bg1"/>
          </a:solidFill>
          <a:ln w="317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579388" y="237261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2</a:t>
            </a:r>
            <a:r>
              <a:rPr lang="en-GB" sz="3200" u="sng" baseline="30000" dirty="0" smtClean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733648" y="877590"/>
            <a:ext cx="3164098" cy="629163"/>
            <a:chOff x="733648" y="794466"/>
            <a:chExt cx="3164098" cy="629163"/>
          </a:xfrm>
        </p:grpSpPr>
        <p:sp>
          <p:nvSpPr>
            <p:cNvPr id="12" name="Obdélník 11"/>
            <p:cNvSpPr/>
            <p:nvPr/>
          </p:nvSpPr>
          <p:spPr>
            <a:xfrm>
              <a:off x="733648" y="794466"/>
              <a:ext cx="3164098" cy="6291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B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/>
                <p:cNvSpPr txBox="1"/>
                <p:nvPr/>
              </p:nvSpPr>
              <p:spPr>
                <a:xfrm>
                  <a:off x="958377" y="939770"/>
                  <a:ext cx="90890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5" name="TextovéPo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377" y="939770"/>
                  <a:ext cx="908903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ovéPole 5"/>
                <p:cNvSpPr txBox="1"/>
                <p:nvPr/>
              </p:nvSpPr>
              <p:spPr>
                <a:xfrm>
                  <a:off x="2517981" y="832370"/>
                  <a:ext cx="1205458" cy="5533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sSubSup>
                          <m:sSub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6" name="TextovéPol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981" y="832370"/>
                  <a:ext cx="1205458" cy="55335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63" y="2215525"/>
            <a:ext cx="4723924" cy="260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251025" y="4271465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bdélník 13"/>
          <p:cNvSpPr/>
          <p:nvPr/>
        </p:nvSpPr>
        <p:spPr>
          <a:xfrm>
            <a:off x="6469352" y="2204996"/>
            <a:ext cx="414506" cy="395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 14"/>
          <p:cNvSpPr/>
          <p:nvPr/>
        </p:nvSpPr>
        <p:spPr>
          <a:xfrm>
            <a:off x="5164257" y="4073738"/>
            <a:ext cx="1425167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378135" y="1609037"/>
                <a:ext cx="2549237" cy="915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sz="1600" b="1" dirty="0" smtClean="0">
                    <a:solidFill>
                      <a:srgbClr val="C00000"/>
                    </a:solidFill>
                    <a:latin typeface="Trebuchet MS" pitchFamily="34" charset="0"/>
                  </a:rPr>
                  <a:t>algebraic</a:t>
                </a:r>
                <a:r>
                  <a:rPr lang="en-GB" sz="1600" b="1" dirty="0" smtClean="0">
                    <a:latin typeface="Trebuchet MS" pitchFamily="34" charset="0"/>
                  </a:rPr>
                  <a:t> </a:t>
                </a:r>
                <a:r>
                  <a:rPr lang="en-GB" sz="1600" dirty="0" smtClean="0">
                    <a:latin typeface="Trebuchet MS" pitchFamily="34" charset="0"/>
                  </a:rPr>
                  <a:t>convergence towards the real axis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Im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EP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𝜅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135" y="1609037"/>
                <a:ext cx="2549237" cy="915956"/>
              </a:xfrm>
              <a:prstGeom prst="rect">
                <a:avLst/>
              </a:prstGeom>
              <a:blipFill rotWithShape="1">
                <a:blip r:embed="rId9"/>
                <a:stretch>
                  <a:fillRect t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ál 22"/>
          <p:cNvSpPr/>
          <p:nvPr/>
        </p:nvSpPr>
        <p:spPr>
          <a:xfrm>
            <a:off x="1096648" y="6040557"/>
            <a:ext cx="270000" cy="270000"/>
          </a:xfrm>
          <a:prstGeom prst="ellips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Přímá spojnice se šipkou 23"/>
          <p:cNvCxnSpPr>
            <a:stCxn id="23" idx="7"/>
          </p:cNvCxnSpPr>
          <p:nvPr/>
        </p:nvCxnSpPr>
        <p:spPr>
          <a:xfrm flipV="1">
            <a:off x="1327107" y="3666836"/>
            <a:ext cx="4787366" cy="241326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4</a:t>
            </a:r>
            <a:endParaRPr lang="en-GB" sz="1400" dirty="0" smtClean="0">
              <a:latin typeface="Trebuchet MS" pitchFamily="34" charset="0"/>
            </a:endParaRPr>
          </a:p>
        </p:txBody>
      </p:sp>
      <p:pic>
        <p:nvPicPr>
          <p:cNvPr id="2050" name="Picture 2" descr="D:\Pavel\Desktop\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1621440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Pavel\Desktop\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60" y="1621440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Pavel\Desktop\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20" y="1621440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3203081" y="6424186"/>
            <a:ext cx="56813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cs-CZ" sz="1300" b="0" dirty="0" err="1" smtClean="0">
                <a:latin typeface="Book Antiqua" panose="02040602050305030304" pitchFamily="18" charset="0"/>
              </a:rPr>
              <a:t>W.D</a:t>
            </a:r>
            <a:r>
              <a:rPr lang="cs-CZ" sz="1300" b="0" dirty="0" smtClean="0">
                <a:latin typeface="Book Antiqua" panose="02040602050305030304" pitchFamily="18" charset="0"/>
              </a:rPr>
              <a:t>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Heiss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dirty="0" err="1" smtClean="0">
                <a:latin typeface="Book Antiqua" panose="02040602050305030304" pitchFamily="18" charset="0"/>
              </a:rPr>
              <a:t>F.G</a:t>
            </a:r>
            <a:r>
              <a:rPr lang="cs-CZ" sz="1300" b="0" dirty="0" smtClean="0">
                <a:latin typeface="Book Antiqua" panose="02040602050305030304" pitchFamily="18" charset="0"/>
              </a:rPr>
              <a:t>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Scholz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dirty="0" err="1" smtClean="0">
                <a:latin typeface="Book Antiqua" panose="02040602050305030304" pitchFamily="18" charset="0"/>
              </a:rPr>
              <a:t>H.B</a:t>
            </a:r>
            <a:r>
              <a:rPr lang="cs-CZ" sz="1300" b="0" dirty="0" smtClean="0">
                <a:latin typeface="Book Antiqua" panose="02040602050305030304" pitchFamily="18" charset="0"/>
              </a:rPr>
              <a:t>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Geyer</a:t>
            </a:r>
            <a:r>
              <a:rPr lang="cs-CZ" sz="1300" b="0" dirty="0" smtClean="0">
                <a:latin typeface="Book Antiqua" panose="02040602050305030304" pitchFamily="18" charset="0"/>
              </a:rPr>
              <a:t>, J.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dirty="0" smtClean="0">
                <a:latin typeface="Book Antiqua" panose="02040602050305030304" pitchFamily="18" charset="0"/>
              </a:rPr>
              <a:t>. A: </a:t>
            </a:r>
            <a:r>
              <a:rPr lang="cs-CZ" sz="1300" b="0" dirty="0" err="1" smtClean="0">
                <a:latin typeface="Book Antiqua" panose="02040602050305030304" pitchFamily="18" charset="0"/>
              </a:rPr>
              <a:t>Math</a:t>
            </a:r>
            <a:r>
              <a:rPr lang="cs-CZ" sz="1300" b="0" dirty="0" smtClean="0">
                <a:latin typeface="Book Antiqua" panose="02040602050305030304" pitchFamily="18" charset="0"/>
              </a:rPr>
              <a:t>. Gen. </a:t>
            </a:r>
            <a:r>
              <a:rPr lang="cs-CZ" sz="1300" dirty="0" smtClean="0">
                <a:latin typeface="Book Antiqua" panose="02040602050305030304" pitchFamily="18" charset="0"/>
              </a:rPr>
              <a:t>38</a:t>
            </a:r>
            <a:r>
              <a:rPr lang="cs-CZ" sz="1300" b="0" dirty="0" smtClean="0">
                <a:latin typeface="Book Antiqua" panose="02040602050305030304" pitchFamily="18" charset="0"/>
              </a:rPr>
              <a:t>, 1843 (2005)</a:t>
            </a:r>
          </a:p>
          <a:p>
            <a:pPr algn="r" eaLnBrk="1" hangingPunct="1"/>
            <a:r>
              <a:rPr lang="en-US" sz="1300" b="0" dirty="0" smtClean="0">
                <a:latin typeface="Book Antiqua" panose="02040602050305030304" pitchFamily="18" charset="0"/>
              </a:rPr>
              <a:t>M. </a:t>
            </a:r>
            <a:r>
              <a:rPr lang="cs-CZ" sz="1300" b="0" dirty="0" smtClean="0">
                <a:latin typeface="Book Antiqua" panose="02040602050305030304" pitchFamily="18" charset="0"/>
              </a:rPr>
              <a:t>Šindelka, </a:t>
            </a:r>
            <a:r>
              <a:rPr lang="cs-CZ" sz="1300" b="0" dirty="0" err="1" smtClean="0">
                <a:latin typeface="Book Antiqua" panose="02040602050305030304" pitchFamily="18" charset="0"/>
              </a:rPr>
              <a:t>L.F</a:t>
            </a:r>
            <a:r>
              <a:rPr lang="cs-CZ" sz="1300" b="0" dirty="0" smtClean="0">
                <a:latin typeface="Book Antiqua" panose="02040602050305030304" pitchFamily="18" charset="0"/>
              </a:rPr>
              <a:t>. Santos, N.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Moiseyev</a:t>
            </a:r>
            <a:r>
              <a:rPr lang="cs-CZ" sz="1300" b="0" dirty="0" smtClean="0">
                <a:latin typeface="Book Antiqua" panose="02040602050305030304" pitchFamily="18" charset="0"/>
              </a:rPr>
              <a:t>, </a:t>
            </a:r>
            <a:r>
              <a:rPr lang="cs-CZ" sz="1300" b="0" dirty="0" err="1" smtClean="0">
                <a:latin typeface="Book Antiqua" panose="02040602050305030304" pitchFamily="18" charset="0"/>
              </a:rPr>
              <a:t>Phys</a:t>
            </a:r>
            <a:r>
              <a:rPr lang="cs-CZ" sz="1300" b="0" dirty="0" smtClean="0">
                <a:latin typeface="Book Antiqua" panose="02040602050305030304" pitchFamily="18" charset="0"/>
              </a:rPr>
              <a:t>. </a:t>
            </a:r>
            <a:r>
              <a:rPr lang="cs-CZ" sz="1300" b="0" dirty="0" err="1" smtClean="0">
                <a:latin typeface="Book Antiqua" panose="02040602050305030304" pitchFamily="18" charset="0"/>
              </a:rPr>
              <a:t>Rev</a:t>
            </a:r>
            <a:r>
              <a:rPr lang="cs-CZ" sz="1300" b="0" dirty="0" smtClean="0">
                <a:latin typeface="Book Antiqua" panose="02040602050305030304" pitchFamily="18" charset="0"/>
              </a:rPr>
              <a:t>. A </a:t>
            </a:r>
            <a:r>
              <a:rPr lang="cs-CZ" sz="1300" dirty="0" smtClean="0">
                <a:latin typeface="Book Antiqua" panose="02040602050305030304" pitchFamily="18" charset="0"/>
              </a:rPr>
              <a:t>95</a:t>
            </a:r>
            <a:r>
              <a:rPr lang="cs-CZ" sz="1300" b="0" dirty="0" smtClean="0">
                <a:latin typeface="Book Antiqua" panose="02040602050305030304" pitchFamily="18" charset="0"/>
              </a:rPr>
              <a:t>, 010103 (2017)</a:t>
            </a:r>
            <a:endParaRPr lang="cs-CZ" sz="1300" b="0" baseline="300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671748" y="6485741"/>
                <a:ext cx="2320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=15</m:t>
                    </m:r>
                  </m:oMath>
                </a14:m>
                <a:r>
                  <a:rPr lang="cs-CZ" dirty="0" smtClean="0">
                    <a:latin typeface="Trebuchet MS" pitchFamily="34" charset="0"/>
                  </a:rPr>
                  <a:t> </a:t>
                </a:r>
                <a:r>
                  <a:rPr lang="cs-CZ" dirty="0" err="1" smtClean="0">
                    <a:latin typeface="Trebuchet MS" pitchFamily="34" charset="0"/>
                  </a:rPr>
                  <a:t>even</a:t>
                </a:r>
                <a:r>
                  <a:rPr lang="cs-CZ" dirty="0" smtClean="0">
                    <a:latin typeface="Trebuchet MS" pitchFamily="34" charset="0"/>
                  </a:rPr>
                  <a:t> parity</a:t>
                </a:r>
                <a:endParaRPr lang="en-GB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48" y="6485741"/>
                <a:ext cx="232083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4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37247</TotalTime>
  <Words>1913</Words>
  <Application>Microsoft Office PowerPoint</Application>
  <PresentationFormat>Předvádění na obrazovce (4:3)</PresentationFormat>
  <Paragraphs>219</Paragraphs>
  <Slides>19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Stránský</dc:creator>
  <cp:lastModifiedBy>Pavel Stránský</cp:lastModifiedBy>
  <cp:revision>1309</cp:revision>
  <dcterms:created xsi:type="dcterms:W3CDTF">2013-07-20T18:40:47Z</dcterms:created>
  <dcterms:modified xsi:type="dcterms:W3CDTF">2018-05-25T07:20:47Z</dcterms:modified>
</cp:coreProperties>
</file>