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9"/>
  </p:notesMasterIdLst>
  <p:sldIdLst>
    <p:sldId id="256" r:id="rId2"/>
    <p:sldId id="342" r:id="rId3"/>
    <p:sldId id="295" r:id="rId4"/>
    <p:sldId id="335" r:id="rId5"/>
    <p:sldId id="263" r:id="rId6"/>
    <p:sldId id="264" r:id="rId7"/>
    <p:sldId id="265" r:id="rId8"/>
    <p:sldId id="266" r:id="rId9"/>
    <p:sldId id="299" r:id="rId10"/>
    <p:sldId id="343" r:id="rId11"/>
    <p:sldId id="298" r:id="rId12"/>
    <p:sldId id="262" r:id="rId13"/>
    <p:sldId id="300" r:id="rId14"/>
    <p:sldId id="270" r:id="rId15"/>
    <p:sldId id="296" r:id="rId16"/>
    <p:sldId id="334" r:id="rId17"/>
    <p:sldId id="281" r:id="rId18"/>
    <p:sldId id="288" r:id="rId19"/>
    <p:sldId id="301" r:id="rId20"/>
    <p:sldId id="336" r:id="rId21"/>
    <p:sldId id="337" r:id="rId22"/>
    <p:sldId id="344" r:id="rId23"/>
    <p:sldId id="297" r:id="rId24"/>
    <p:sldId id="345" r:id="rId25"/>
    <p:sldId id="346" r:id="rId26"/>
    <p:sldId id="315" r:id="rId27"/>
    <p:sldId id="317" r:id="rId28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FF00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8144" autoAdjust="0"/>
    <p:restoredTop sz="87872" autoAdjust="0"/>
  </p:normalViewPr>
  <p:slideViewPr>
    <p:cSldViewPr snapToGrid="0">
      <p:cViewPr>
        <p:scale>
          <a:sx n="150" d="100"/>
          <a:sy n="150" d="100"/>
        </p:scale>
        <p:origin x="-24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136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66AD-2084-4FAC-8E06-D4F5FF24910A}" type="slidenum">
              <a:rPr lang="cs-CZ"/>
              <a:pPr/>
              <a:t>13</a:t>
            </a:fld>
            <a:endParaRPr lang="cs-CZ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287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4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4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506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2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F9D9A-E16B-4336-9DFE-5F2D3207E99C}" type="slidenum">
              <a:rPr lang="cs-CZ"/>
              <a:pPr/>
              <a:t>5</a:t>
            </a:fld>
            <a:endParaRPr lang="cs-CZ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B09C8-68C7-4AF5-A99D-C9C18645B5EC}" type="slidenum">
              <a:rPr lang="cs-CZ"/>
              <a:pPr/>
              <a:t>6</a:t>
            </a:fld>
            <a:endParaRPr lang="cs-CZ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C08B5-FB0E-4564-A476-F41206534322}" type="slidenum">
              <a:rPr lang="cs-CZ"/>
              <a:pPr/>
              <a:t>7</a:t>
            </a:fld>
            <a:endParaRPr lang="cs-CZ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01947-597D-4DB5-B5AB-B83BCACEAE15}" type="slidenum">
              <a:rPr lang="cs-CZ"/>
              <a:pPr/>
              <a:t>8</a:t>
            </a:fld>
            <a:endParaRPr lang="cs-CZ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167C9-1684-46E6-BC0C-C01A370E946C}" type="slidenum">
              <a:rPr lang="cs-CZ"/>
              <a:pPr/>
              <a:t>9</a:t>
            </a:fld>
            <a:endParaRPr lang="cs-CZ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66AD-2084-4FAC-8E06-D4F5FF24910A}" type="slidenum">
              <a:rPr lang="cs-CZ"/>
              <a:pPr/>
              <a:t>10</a:t>
            </a:fld>
            <a:endParaRPr lang="cs-CZ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1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1.jpeg"/><Relationship Id="rId4" Type="http://schemas.openxmlformats.org/officeDocument/2006/relationships/image" Target="../media/image16.gif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11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6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6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www.wolframalpha.com/input/?i=logistic+syste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881358" y="423312"/>
            <a:ext cx="3526892" cy="167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Aft>
                <a:spcPts val="2400"/>
              </a:spcAft>
            </a:pPr>
            <a:r>
              <a:rPr lang="cs-CZ" sz="4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Fyzikální</a:t>
            </a:r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5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CHAOS</a:t>
            </a:r>
            <a:endParaRPr lang="cs-CZ" sz="4200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064507" y="2425270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Science To Go! </a:t>
            </a:r>
            <a:r>
              <a:rPr lang="es-MX" sz="1400" b="0" dirty="0" smtClean="0">
                <a:latin typeface="Trebuchet MS" panose="020B0603020202020204" pitchFamily="34" charset="0"/>
              </a:rPr>
              <a:t>Skautsk</a:t>
            </a:r>
            <a:r>
              <a:rPr lang="cs-CZ" sz="1400" b="0" dirty="0" smtClean="0">
                <a:latin typeface="Trebuchet MS" panose="020B0603020202020204" pitchFamily="34" charset="0"/>
              </a:rPr>
              <a:t>ý institut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473502" y="6433591"/>
            <a:ext cx="14189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10. duben </a:t>
            </a:r>
            <a:r>
              <a:rPr lang="en-US" sz="1400" b="0" dirty="0" smtClean="0">
                <a:latin typeface="Trebuchet MS" panose="020B0603020202020204" pitchFamily="34" charset="0"/>
              </a:rPr>
              <a:t>201</a:t>
            </a:r>
            <a:r>
              <a:rPr lang="cs-CZ" sz="1400" b="0" dirty="0">
                <a:latin typeface="Trebuchet MS" panose="020B0603020202020204" pitchFamily="34" charset="0"/>
              </a:rPr>
              <a:t>8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475716" y="6426747"/>
            <a:ext cx="4338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u="sng" dirty="0" smtClean="0">
                <a:solidFill>
                  <a:srgbClr val="0000B4"/>
                </a:solidFill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400" u="sng" baseline="30000" dirty="0">
              <a:solidFill>
                <a:srgbClr val="0000B4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193654" y="3159388"/>
            <a:ext cx="49023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sz="1500" dirty="0" smtClean="0">
                <a:latin typeface="Trebuchet MS" panose="020B0603020202020204" pitchFamily="34" charset="0"/>
              </a:rPr>
              <a:t>Ústav částicové a jaderné fyziky</a:t>
            </a:r>
            <a:endParaRPr lang="en-GB" sz="1500" dirty="0" smtClean="0"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GB" sz="1500" b="0" dirty="0" err="1" smtClean="0">
                <a:latin typeface="Trebuchet MS" panose="020B0603020202020204" pitchFamily="34" charset="0"/>
              </a:rPr>
              <a:t>Matematicko-fyzik</a:t>
            </a:r>
            <a:r>
              <a:rPr lang="cs-CZ" sz="1500" b="0" dirty="0" err="1" smtClean="0">
                <a:latin typeface="Trebuchet MS" panose="020B0603020202020204" pitchFamily="34" charset="0"/>
              </a:rPr>
              <a:t>ální</a:t>
            </a:r>
            <a:r>
              <a:rPr lang="cs-CZ" sz="1500" b="0" dirty="0" smtClean="0">
                <a:latin typeface="Trebuchet MS" panose="020B0603020202020204" pitchFamily="34" charset="0"/>
              </a:rPr>
              <a:t> fakulta Univerzity Karlovy</a:t>
            </a:r>
            <a:endParaRPr lang="cs-CZ" sz="1500" b="0" dirty="0">
              <a:latin typeface="Trebuchet MS" panose="020B0603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56073" y="4297969"/>
            <a:ext cx="5777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3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... od mávnutí motýlích křídel k rozpadu sluneční soustavy</a:t>
            </a:r>
            <a:endParaRPr lang="cs-CZ" sz="3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Picture 2" descr="ScienceToGo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6" y="20085"/>
            <a:ext cx="22987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Pavel\Desktop\si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92" y="319605"/>
            <a:ext cx="1877461" cy="18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Výsledek obrázku pro butterfly animated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24" y="0"/>
            <a:ext cx="3187958" cy="318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9" name="Picture 13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7938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1" name="Picture 15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</a:t>
            </a:r>
            <a:r>
              <a:rPr lang="cs-CZ" sz="2400" dirty="0">
                <a:solidFill>
                  <a:srgbClr val="0000B4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estabilní pohyb</a:t>
            </a:r>
          </a:p>
        </p:txBody>
      </p:sp>
    </p:spTree>
    <p:extLst>
      <p:ext uri="{BB962C8B-B14F-4D97-AF65-F5344CB8AC3E}">
        <p14:creationId xmlns:p14="http://schemas.microsoft.com/office/powerpoint/2010/main" val="24179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švédský a norský král Oscar II </a:t>
            </a:r>
            <a:r>
              <a:rPr lang="cs-CZ" sz="1600" dirty="0">
                <a:latin typeface="Trebuchet MS" pitchFamily="34" charset="0"/>
              </a:rPr>
              <a:t>v</a:t>
            </a:r>
            <a:r>
              <a:rPr lang="cs-CZ" sz="1600" dirty="0" smtClean="0">
                <a:latin typeface="Trebuchet MS" pitchFamily="34" charset="0"/>
              </a:rPr>
              <a:t>yhlašuje k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978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příběh</a:t>
            </a:r>
            <a:r>
              <a:rPr lang="cs-CZ" sz="2000" u="sng" dirty="0" smtClean="0">
                <a:solidFill>
                  <a:srgbClr val="0000B4"/>
                </a:solidFill>
                <a:latin typeface="Trebuchet MS" pitchFamily="34" charset="0"/>
              </a:rPr>
              <a:t>: Problém mnoha těles v nebeské mechanice</a:t>
            </a:r>
            <a:endParaRPr lang="cs-CZ" sz="2000" i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875211" y="3037114"/>
            <a:ext cx="7863840" cy="3135085"/>
            <a:chOff x="875211" y="3037114"/>
            <a:chExt cx="7863840" cy="3135085"/>
          </a:xfrm>
        </p:grpSpPr>
        <p:sp>
          <p:nvSpPr>
            <p:cNvPr id="2" name="TextovéPole 1"/>
            <p:cNvSpPr txBox="1"/>
            <p:nvPr/>
          </p:nvSpPr>
          <p:spPr>
            <a:xfrm>
              <a:off x="1544495" y="3726201"/>
              <a:ext cx="6167855" cy="2023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cs-CZ" sz="2200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Soutěžní úloha:</a:t>
              </a:r>
            </a:p>
            <a:p>
              <a:pPr algn="ctr">
                <a:lnSpc>
                  <a:spcPct val="110000"/>
                </a:lnSpc>
              </a:pPr>
              <a:r>
                <a:rPr lang="cs-CZ" sz="1700" dirty="0" smtClean="0">
                  <a:latin typeface="Trebuchet MS" panose="020B0603020202020204" pitchFamily="34" charset="0"/>
                </a:rPr>
                <a:t>Uvažujte soustavu libovolně mnoha hmotných bodů, které se navzájem přitahují podle Newtonova gravitačního zákona. </a:t>
              </a:r>
            </a:p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r>
                <a:rPr lang="cs-CZ" sz="1700" dirty="0" smtClean="0">
                  <a:latin typeface="Trebuchet MS" panose="020B0603020202020204" pitchFamily="34" charset="0"/>
                </a:rPr>
                <a:t>Za předpokladu, že mezi hmotnými body nikdy nedojde ke srážce, zkuste naleznout souřadnice každého z nich ve tvaru </a:t>
              </a:r>
              <a:r>
                <a:rPr lang="cs-CZ" sz="1700" i="1" dirty="0" smtClean="0">
                  <a:latin typeface="Trebuchet MS" panose="020B0603020202020204" pitchFamily="34" charset="0"/>
                </a:rPr>
                <a:t>dobře se chovající</a:t>
              </a:r>
              <a:r>
                <a:rPr lang="en-US" sz="1700" i="1" dirty="0" err="1" smtClean="0">
                  <a:latin typeface="Trebuchet MS" panose="020B0603020202020204" pitchFamily="34" charset="0"/>
                </a:rPr>
                <a:t>ch</a:t>
              </a:r>
              <a:r>
                <a:rPr lang="cs-CZ" sz="1700" i="1" dirty="0" smtClean="0">
                  <a:latin typeface="Trebuchet MS" panose="020B0603020202020204" pitchFamily="34" charset="0"/>
                </a:rPr>
                <a:t> funkcí času</a:t>
              </a:r>
              <a:r>
                <a:rPr lang="cs-CZ" sz="1700" dirty="0" smtClean="0">
                  <a:latin typeface="Trebuchet MS" panose="020B0603020202020204" pitchFamily="34" charset="0"/>
                </a:rPr>
                <a:t>.</a:t>
              </a:r>
              <a:endParaRPr lang="cs-CZ" sz="1700" dirty="0">
                <a:latin typeface="Trebuchet MS" panose="020B0603020202020204" pitchFamily="34" charset="0"/>
              </a:endParaRPr>
            </a:p>
          </p:txBody>
        </p:sp>
        <p:sp>
          <p:nvSpPr>
            <p:cNvPr id="6" name="Obláček 5"/>
            <p:cNvSpPr/>
            <p:nvPr/>
          </p:nvSpPr>
          <p:spPr>
            <a:xfrm>
              <a:off x="875211" y="3037114"/>
              <a:ext cx="7863840" cy="3135085"/>
            </a:xfrm>
            <a:prstGeom prst="cloudCallout">
              <a:avLst>
                <a:gd name="adj1" fmla="val -36530"/>
                <a:gd name="adj2" fmla="val -93750"/>
              </a:avLst>
            </a:prstGeom>
            <a:noFill/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9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švédský a norský král Oscar II</a:t>
            </a:r>
            <a:r>
              <a:rPr lang="cs-CZ" sz="1600" dirty="0" smtClean="0">
                <a:latin typeface="Trebuchet MS" pitchFamily="34" charset="0"/>
              </a:rPr>
              <a:t>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55776" y="2520186"/>
            <a:ext cx="5708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1888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b="1" dirty="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r>
              <a:rPr lang="cs-CZ" sz="1600" b="1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se přihlašuje do soutěže prací nazvanou </a:t>
            </a:r>
            <a:r>
              <a:rPr lang="cs-CZ" sz="1600" i="1" dirty="0" smtClean="0">
                <a:latin typeface="Trebuchet MS" pitchFamily="34" charset="0"/>
              </a:rPr>
              <a:t>O problému tří těles a rovnicích dynamiky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Karl </a:t>
            </a:r>
            <a:r>
              <a:rPr lang="cs-CZ" sz="1600" dirty="0" err="1" smtClean="0">
                <a:latin typeface="Trebuchet MS" pitchFamily="34" charset="0"/>
              </a:rPr>
              <a:t>Weierstrass</a:t>
            </a:r>
            <a:r>
              <a:rPr lang="cs-CZ" sz="1600" dirty="0" smtClean="0">
                <a:latin typeface="Trebuchet MS" pitchFamily="34" charset="0"/>
              </a:rPr>
              <a:t>, Charles </a:t>
            </a:r>
            <a:r>
              <a:rPr lang="cs-CZ" sz="1600" dirty="0" err="1" smtClean="0">
                <a:latin typeface="Trebuchet MS" pitchFamily="34" charset="0"/>
              </a:rPr>
              <a:t>Hermite</a:t>
            </a:r>
            <a:r>
              <a:rPr lang="cs-CZ" sz="1600" dirty="0" smtClean="0">
                <a:latin typeface="Trebuchet MS" pitchFamily="34" charset="0"/>
              </a:rPr>
              <a:t>, </a:t>
            </a:r>
            <a:r>
              <a:rPr lang="cs-CZ" sz="1600" dirty="0" err="1" smtClean="0">
                <a:latin typeface="Trebuchet MS" pitchFamily="34" charset="0"/>
              </a:rPr>
              <a:t>Gösta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Mittag-Leﬄer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jako porotci soutěže ho vyhlašují </a:t>
            </a: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vítězem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vítězná 160 stránková práce má být publikována, avšak editor upozorňuje </a:t>
            </a:r>
            <a:r>
              <a:rPr lang="cs-CZ" sz="1600" dirty="0" err="1" smtClean="0">
                <a:latin typeface="Trebuchet MS" pitchFamily="34" charset="0"/>
              </a:rPr>
              <a:t>Poincarého</a:t>
            </a:r>
            <a:r>
              <a:rPr lang="cs-CZ" sz="1600" dirty="0" smtClean="0">
                <a:latin typeface="Trebuchet MS" pitchFamily="34" charset="0"/>
              </a:rPr>
              <a:t> na určité nejasnosti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po dlouhém mlčení </a:t>
            </a:r>
            <a:r>
              <a:rPr lang="cs-CZ" sz="1600" dirty="0" err="1" smtClean="0">
                <a:latin typeface="Trebuchet MS" pitchFamily="34" charset="0"/>
              </a:rPr>
              <a:t>Poincaré</a:t>
            </a:r>
            <a:r>
              <a:rPr lang="cs-CZ" sz="1600" dirty="0" smtClean="0">
                <a:latin typeface="Trebuchet MS" pitchFamily="34" charset="0"/>
              </a:rPr>
              <a:t> nachází fatální chybu a stahuje již vytištěné vydání práce</a:t>
            </a:r>
          </a:p>
        </p:txBody>
      </p:sp>
      <p:pic>
        <p:nvPicPr>
          <p:cNvPr id="11" name="Picture 2" descr="http://www.math.qc.edu/~zakeri/mat542/men/Poinc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745" y="2859360"/>
            <a:ext cx="1760745" cy="215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0034" y="5066020"/>
            <a:ext cx="163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40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endParaRPr lang="en-US" sz="140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cs-CZ" sz="1400" smtClean="0">
                <a:latin typeface="Trebuchet MS" pitchFamily="34" charset="0"/>
              </a:rPr>
              <a:t>(1854-1912)</a:t>
            </a:r>
            <a:endParaRPr lang="cs-CZ" sz="1400">
              <a:latin typeface="Trebuchet MS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555776" y="5085184"/>
            <a:ext cx="6264696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1890</a:t>
            </a:r>
            <a:endParaRPr lang="cs-CZ" sz="1600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err="1" smtClean="0">
                <a:latin typeface="Trebuchet MS" pitchFamily="34" charset="0"/>
              </a:rPr>
              <a:t>Poincaré</a:t>
            </a:r>
            <a:r>
              <a:rPr lang="cs-CZ" sz="1600" dirty="0" smtClean="0">
                <a:latin typeface="Trebuchet MS" pitchFamily="34" charset="0"/>
              </a:rPr>
              <a:t> publikuje na vlastní náklady (přesahující výhru 2500 korun) novou práci v rozsahu 270 stránek, v nichž odhaluje do té doby skrytou bohatost a složitost řešení pohybových rovnic klasické mechaniky a ukazuje jejich </a:t>
            </a:r>
            <a:r>
              <a:rPr lang="cs-CZ" sz="1600" b="1" dirty="0" smtClean="0">
                <a:latin typeface="Trebuchet MS" pitchFamily="34" charset="0"/>
              </a:rPr>
              <a:t>nestabilitu</a:t>
            </a:r>
            <a:r>
              <a:rPr lang="cs-CZ" sz="1600" dirty="0" smtClean="0">
                <a:latin typeface="Trebuchet MS" pitchFamily="34" charset="0"/>
              </a:rPr>
              <a:t>.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/>
          <p:cNvGrpSpPr/>
          <p:nvPr/>
        </p:nvGrpSpPr>
        <p:grpSpPr>
          <a:xfrm>
            <a:off x="2624541" y="3460377"/>
            <a:ext cx="6152610" cy="2444941"/>
            <a:chOff x="2586441" y="3415927"/>
            <a:chExt cx="6152610" cy="2444941"/>
          </a:xfrm>
        </p:grpSpPr>
        <p:sp>
          <p:nvSpPr>
            <p:cNvPr id="17" name="Obdélník 16"/>
            <p:cNvSpPr/>
            <p:nvPr/>
          </p:nvSpPr>
          <p:spPr>
            <a:xfrm>
              <a:off x="2586441" y="3415927"/>
              <a:ext cx="6152610" cy="24449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397053" y="4572702"/>
              <a:ext cx="32854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b="1" dirty="0" smtClean="0">
                  <a:latin typeface="Trebuchet MS" panose="020B0603020202020204" pitchFamily="34" charset="0"/>
                </a:rPr>
                <a:t>Teorie chaosu</a:t>
              </a:r>
              <a:endParaRPr lang="en-US" b="1" dirty="0">
                <a:latin typeface="Trebuchet MS" panose="020B06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Trebuchet MS" panose="020B0603020202020204" pitchFamily="34" charset="0"/>
                </a:rPr>
                <a:t>Kvantová mechanika</a:t>
              </a:r>
              <a:endParaRPr lang="en-US" dirty="0" smtClean="0">
                <a:latin typeface="Trebuchet MS" panose="020B06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Trebuchet MS" panose="020B0603020202020204" pitchFamily="34" charset="0"/>
                </a:rPr>
                <a:t>Teorie relativity</a:t>
              </a:r>
              <a:endParaRPr lang="en-US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2908300" y="3608142"/>
              <a:ext cx="559416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2400" dirty="0" err="1" smtClean="0">
                  <a:latin typeface="Trebuchet MS" panose="020B0603020202020204" pitchFamily="34" charset="0"/>
                </a:rPr>
                <a:t>Henri</a:t>
              </a:r>
              <a:r>
                <a:rPr lang="cs-CZ" sz="2400" dirty="0" smtClean="0">
                  <a:latin typeface="Trebuchet MS" panose="020B0603020202020204" pitchFamily="34" charset="0"/>
                </a:rPr>
                <a:t> </a:t>
              </a:r>
              <a:r>
                <a:rPr lang="cs-CZ" sz="2400" dirty="0" err="1" smtClean="0">
                  <a:latin typeface="Trebuchet MS" panose="020B0603020202020204" pitchFamily="34" charset="0"/>
                </a:rPr>
                <a:t>Poincaré</a:t>
              </a:r>
              <a:r>
                <a:rPr lang="cs-CZ" sz="2400" dirty="0" smtClean="0">
                  <a:latin typeface="Trebuchet MS" panose="020B0603020202020204" pitchFamily="34" charset="0"/>
                </a:rPr>
                <a:t> staví základy prvnímu ze tří pilířů moderní fyziky</a:t>
              </a:r>
              <a:r>
                <a:rPr lang="en-US" sz="2400" dirty="0" smtClean="0">
                  <a:latin typeface="Trebuchet MS" panose="020B0603020202020204" pitchFamily="34" charset="0"/>
                </a:rPr>
                <a:t>:</a:t>
              </a:r>
              <a:endParaRPr lang="en-US" sz="24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978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příběh</a:t>
            </a:r>
            <a:r>
              <a:rPr lang="cs-CZ" sz="2000" u="sng" dirty="0" smtClean="0">
                <a:solidFill>
                  <a:srgbClr val="0000B4"/>
                </a:solidFill>
                <a:latin typeface="Trebuchet MS" pitchFamily="34" charset="0"/>
              </a:rPr>
              <a:t>: Problém mnoha těles v nebeské mechanice</a:t>
            </a:r>
            <a:endParaRPr lang="cs-CZ" sz="2000" i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9" name="Picture 13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7938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1" name="Picture 15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513269" y="3141621"/>
            <a:ext cx="8307204" cy="3263847"/>
            <a:chOff x="513269" y="3141621"/>
            <a:chExt cx="8307204" cy="3263847"/>
          </a:xfrm>
        </p:grpSpPr>
        <p:sp>
          <p:nvSpPr>
            <p:cNvPr id="4" name="Obdélník 3"/>
            <p:cNvSpPr/>
            <p:nvPr/>
          </p:nvSpPr>
          <p:spPr>
            <a:xfrm>
              <a:off x="513269" y="3141621"/>
              <a:ext cx="8307204" cy="3263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grpSp>
          <p:nvGrpSpPr>
            <p:cNvPr id="18" name="Skupina 17"/>
            <p:cNvGrpSpPr/>
            <p:nvPr/>
          </p:nvGrpSpPr>
          <p:grpSpPr>
            <a:xfrm>
              <a:off x="946863" y="3479147"/>
              <a:ext cx="3705652" cy="2828825"/>
              <a:chOff x="4604466" y="3510138"/>
              <a:chExt cx="3705652" cy="2828825"/>
            </a:xfrm>
          </p:grpSpPr>
          <p:pic>
            <p:nvPicPr>
              <p:cNvPr id="25" name="Picture 2" descr="D:\Pavel\Desktop\Differences 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1692" y="3510138"/>
                <a:ext cx="3048426" cy="266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Skupina 25"/>
              <p:cNvGrpSpPr/>
              <p:nvPr/>
            </p:nvGrpSpPr>
            <p:grpSpPr>
              <a:xfrm>
                <a:off x="5252361" y="6042663"/>
                <a:ext cx="2246024" cy="296300"/>
                <a:chOff x="5252361" y="6117311"/>
                <a:chExt cx="2246024" cy="296300"/>
              </a:xfrm>
            </p:grpSpPr>
            <p:sp>
              <p:nvSpPr>
                <p:cNvPr id="36" name="TextovéPole 35"/>
                <p:cNvSpPr txBox="1"/>
                <p:nvPr/>
              </p:nvSpPr>
              <p:spPr>
                <a:xfrm>
                  <a:off x="6174348" y="6136612"/>
                  <a:ext cx="3449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50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5252361" y="6117311"/>
                  <a:ext cx="2744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8" name="TextovéPole 37"/>
                <p:cNvSpPr txBox="1"/>
                <p:nvPr/>
              </p:nvSpPr>
              <p:spPr>
                <a:xfrm>
                  <a:off x="7073269" y="6136612"/>
                  <a:ext cx="4251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27" name="Skupina 26"/>
              <p:cNvGrpSpPr/>
              <p:nvPr/>
            </p:nvGrpSpPr>
            <p:grpSpPr>
              <a:xfrm>
                <a:off x="4604466" y="3657459"/>
                <a:ext cx="724470" cy="2258631"/>
                <a:chOff x="971600" y="3635693"/>
                <a:chExt cx="724470" cy="2258631"/>
              </a:xfrm>
            </p:grpSpPr>
            <p:sp>
              <p:nvSpPr>
                <p:cNvPr id="28" name="TextovéPole 27"/>
                <p:cNvSpPr txBox="1"/>
                <p:nvPr/>
              </p:nvSpPr>
              <p:spPr>
                <a:xfrm>
                  <a:off x="1054549" y="5345223"/>
                  <a:ext cx="64152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9" name="TextovéPole 28"/>
                <p:cNvSpPr txBox="1"/>
                <p:nvPr/>
              </p:nvSpPr>
              <p:spPr>
                <a:xfrm>
                  <a:off x="971600" y="5617325"/>
                  <a:ext cx="7216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0.00001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0" name="TextovéPole 29"/>
                <p:cNvSpPr txBox="1"/>
                <p:nvPr/>
              </p:nvSpPr>
              <p:spPr>
                <a:xfrm>
                  <a:off x="1131901" y="5054918"/>
                  <a:ext cx="5613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0.001</a:t>
                  </a:r>
                  <a:endParaRPr lang="en-GB" sz="12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" name="TextovéPole 30"/>
                <p:cNvSpPr txBox="1"/>
                <p:nvPr/>
              </p:nvSpPr>
              <p:spPr>
                <a:xfrm>
                  <a:off x="1214848" y="4787701"/>
                  <a:ext cx="48122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2" name="TextovéPole 31"/>
                <p:cNvSpPr txBox="1"/>
                <p:nvPr/>
              </p:nvSpPr>
              <p:spPr>
                <a:xfrm>
                  <a:off x="1294999" y="4484016"/>
                  <a:ext cx="4010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421636" y="4207017"/>
                  <a:ext cx="2744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1351104" y="3911884"/>
                  <a:ext cx="3449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</a:t>
                  </a:r>
                  <a:endParaRPr lang="en-GB" sz="12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268156" y="3635693"/>
                  <a:ext cx="4251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ovéPole 18"/>
                <p:cNvSpPr txBox="1"/>
                <p:nvPr/>
              </p:nvSpPr>
              <p:spPr>
                <a:xfrm>
                  <a:off x="524925" y="3167462"/>
                  <a:ext cx="3622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0" i="1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vzdálenost mezi modrými družicemi</a:t>
                  </a:r>
                </a:p>
                <a:p>
                  <a:r>
                    <a:rPr lang="cs-CZ" sz="15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(obrázek nalevo </a:t>
                  </a:r>
                  <a14:m>
                    <m:oMath xmlns:m="http://schemas.openxmlformats.org/officeDocument/2006/math">
                      <m:r>
                        <a:rPr lang="cs-CZ" sz="150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</m:oMath>
                  </a14:m>
                  <a:r>
                    <a:rPr lang="cs-CZ" sz="15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 obrázek napravo)</a:t>
                  </a:r>
                  <a:endParaRPr lang="en-GB" sz="15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9" name="TextovéPol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25" y="3167462"/>
                  <a:ext cx="3622533" cy="5847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842" t="-4167" b="-72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ovéPole 20"/>
            <p:cNvSpPr txBox="1"/>
            <p:nvPr/>
          </p:nvSpPr>
          <p:spPr>
            <a:xfrm>
              <a:off x="4338830" y="6034259"/>
              <a:ext cx="971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i="1" smtClean="0">
                  <a:solidFill>
                    <a:srgbClr val="FF0000"/>
                  </a:solidFill>
                  <a:latin typeface="Trebuchet MS" pitchFamily="34" charset="0"/>
                </a:rPr>
                <a:t>čas</a:t>
              </a:r>
              <a:r>
                <a:rPr lang="en-GB" sz="1600" b="0" i="1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600" b="0" i="1" smtClean="0">
                  <a:solidFill>
                    <a:srgbClr val="FF0000"/>
                  </a:solidFill>
                  <a:latin typeface="Trebuchet MS" pitchFamily="34" charset="0"/>
                </a:rPr>
                <a:t>t </a:t>
              </a:r>
              <a:r>
                <a:rPr lang="en-GB" sz="1600" b="0" smtClean="0">
                  <a:solidFill>
                    <a:srgbClr val="FF0000"/>
                  </a:solidFill>
                  <a:latin typeface="Trebuchet MS" pitchFamily="34" charset="0"/>
                </a:rPr>
                <a:t>[h]</a:t>
              </a:r>
              <a:endParaRPr lang="en-GB" sz="1600" b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2" name="Obdélník 1"/>
            <p:cNvSpPr/>
            <p:nvPr/>
          </p:nvSpPr>
          <p:spPr>
            <a:xfrm>
              <a:off x="646241" y="3746673"/>
              <a:ext cx="7857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i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cs-CZ" sz="1600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GB" sz="1600" smtClean="0">
                  <a:solidFill>
                    <a:srgbClr val="FF0000"/>
                  </a:solidFill>
                  <a:latin typeface="Trebuchet MS" pitchFamily="34" charset="0"/>
                </a:rPr>
                <a:t>[</a:t>
              </a:r>
              <a:r>
                <a:rPr lang="cs-CZ" sz="1600" smtClean="0">
                  <a:solidFill>
                    <a:srgbClr val="FF0000"/>
                  </a:solidFill>
                  <a:latin typeface="Trebuchet MS" pitchFamily="34" charset="0"/>
                </a:rPr>
                <a:t>km</a:t>
              </a:r>
              <a:r>
                <a:rPr lang="en-GB" sz="1600" smtClean="0">
                  <a:solidFill>
                    <a:srgbClr val="FF0000"/>
                  </a:solidFill>
                  <a:latin typeface="Trebuchet MS" pitchFamily="34" charset="0"/>
                </a:rPr>
                <a:t>]</a:t>
              </a:r>
              <a:endParaRPr lang="cs-CZ" sz="1600"/>
            </a:p>
          </p:txBody>
        </p:sp>
      </p:grpSp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Problém tří těles</a:t>
            </a:r>
            <a:endParaRPr lang="cs-CZ" sz="3200" b="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741307" y="3361584"/>
            <a:ext cx="3683695" cy="2461347"/>
            <a:chOff x="1741307" y="3361584"/>
            <a:chExt cx="3683695" cy="2461347"/>
          </a:xfrm>
        </p:grpSpPr>
        <p:cxnSp>
          <p:nvCxnSpPr>
            <p:cNvPr id="22" name="Přímá spojnice 21"/>
            <p:cNvCxnSpPr/>
            <p:nvPr/>
          </p:nvCxnSpPr>
          <p:spPr>
            <a:xfrm flipH="1">
              <a:off x="1741307" y="4028723"/>
              <a:ext cx="1896248" cy="13166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/>
                <p:cNvSpPr txBox="1"/>
                <p:nvPr/>
              </p:nvSpPr>
              <p:spPr>
                <a:xfrm>
                  <a:off x="2647409" y="4822657"/>
                  <a:ext cx="2723602" cy="1000274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dirty="0" smtClean="0">
                      <a:latin typeface="Trebuchet MS" panose="020B0603020202020204" pitchFamily="34" charset="0"/>
                    </a:rPr>
                    <a:t>sklon přímky – </a:t>
                  </a:r>
                  <a:r>
                    <a:rPr lang="cs-CZ" b="1" dirty="0" err="1" smtClean="0">
                      <a:latin typeface="Trebuchet MS" panose="020B0603020202020204" pitchFamily="34" charset="0"/>
                    </a:rPr>
                    <a:t>Ljapunovův</a:t>
                  </a:r>
                  <a:r>
                    <a:rPr lang="cs-CZ" b="1" dirty="0" smtClean="0">
                      <a:latin typeface="Trebuchet MS" panose="020B0603020202020204" pitchFamily="34" charset="0"/>
                    </a:rPr>
                    <a:t> exponent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𝝀</m:t>
                      </m:r>
                    </m:oMath>
                  </a14:m>
                  <a:endParaRPr lang="en-US" b="1" i="1" dirty="0" smtClean="0">
                    <a:latin typeface="Symbol" panose="05050102010706020507" pitchFamily="18" charset="2"/>
                  </a:endParaRPr>
                </a:p>
                <a:p>
                  <a:pPr algn="ctr"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</a:rPr>
                        <m:t>&gt;0</m:t>
                      </m:r>
                    </m:oMath>
                  </a14:m>
                  <a:r>
                    <a:rPr lang="en-US" dirty="0" smtClean="0">
                      <a:latin typeface="Trebuchet MS" panose="020B0603020202020204" pitchFamily="34" charset="0"/>
                    </a:rPr>
                    <a:t>: CHAOS</a:t>
                  </a:r>
                  <a:endParaRPr lang="cs-CZ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ovéPol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7409" y="4822657"/>
                  <a:ext cx="2723602" cy="100027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342" t="-3659" b="-853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20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Skupina 4"/>
          <p:cNvGrpSpPr/>
          <p:nvPr/>
        </p:nvGrpSpPr>
        <p:grpSpPr>
          <a:xfrm>
            <a:off x="5477318" y="3510133"/>
            <a:ext cx="3366590" cy="2890425"/>
            <a:chOff x="5477318" y="3510133"/>
            <a:chExt cx="3366590" cy="2890425"/>
          </a:xfrm>
        </p:grpSpPr>
        <p:pic>
          <p:nvPicPr>
            <p:cNvPr id="3074" name="Picture 2" descr="Folding a piece of paper in half 7 tim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219" y="4673669"/>
              <a:ext cx="1314790" cy="82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5477318" y="3510133"/>
              <a:ext cx="329838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cs-CZ" dirty="0" smtClean="0">
                  <a:latin typeface="Trebuchet MS" panose="020B0603020202020204" pitchFamily="34" charset="0"/>
                </a:rPr>
                <a:t>Odchylka roste exponenciálně</a:t>
              </a:r>
            </a:p>
            <a:p>
              <a:pPr algn="ctr">
                <a:spcAft>
                  <a:spcPts val="600"/>
                </a:spcAft>
              </a:pPr>
              <a:r>
                <a:rPr lang="cs-CZ" sz="1500" dirty="0" smtClean="0">
                  <a:latin typeface="Trebuchet MS" panose="020B0603020202020204" pitchFamily="34" charset="0"/>
                </a:rPr>
                <a:t>(Kolikrát dokážete přehnout list papíru?)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  <p:pic>
          <p:nvPicPr>
            <p:cNvPr id="3076" name="Picture 4" descr="britney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951" y="4425228"/>
              <a:ext cx="1149672" cy="1425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6235700" y="5587333"/>
              <a:ext cx="730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>
                  <a:latin typeface="Trebuchet MS" panose="020B0603020202020204" pitchFamily="34" charset="0"/>
                </a:rPr>
                <a:t>7 krát</a:t>
              </a:r>
              <a:endParaRPr lang="cs-CZ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7551738" y="6092781"/>
              <a:ext cx="8112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latin typeface="Trebuchet MS" panose="020B0603020202020204" pitchFamily="34" charset="0"/>
                </a:rPr>
                <a:t>12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 krát</a:t>
              </a:r>
              <a:endParaRPr lang="cs-CZ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7064254" y="5844988"/>
              <a:ext cx="17796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400" dirty="0" err="1">
                  <a:latin typeface="Trebuchet MS" panose="020B0603020202020204" pitchFamily="34" charset="0"/>
                </a:rPr>
                <a:t>Britney</a:t>
              </a:r>
              <a:r>
                <a:rPr lang="cs-CZ" sz="1400" dirty="0">
                  <a:latin typeface="Trebuchet MS" panose="020B0603020202020204" pitchFamily="34" charset="0"/>
                </a:rPr>
                <a:t> </a:t>
              </a:r>
              <a:r>
                <a:rPr lang="cs-CZ" sz="1400" dirty="0" err="1" smtClean="0">
                  <a:latin typeface="Trebuchet MS" panose="020B0603020202020204" pitchFamily="34" charset="0"/>
                </a:rPr>
                <a:t>Gallivan</a:t>
              </a:r>
              <a:r>
                <a:rPr lang="cs-CZ" sz="1400" dirty="0" smtClean="0">
                  <a:latin typeface="Trebuchet MS" panose="020B0603020202020204" pitchFamily="34" charset="0"/>
                </a:rPr>
                <a:t> </a:t>
              </a:r>
              <a:r>
                <a:rPr lang="en-US" sz="1400" dirty="0" smtClean="0">
                  <a:latin typeface="Trebuchet MS" panose="020B0603020202020204" pitchFamily="34" charset="0"/>
                </a:rPr>
                <a:t>*85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6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err="1" smtClean="0">
                <a:solidFill>
                  <a:srgbClr val="0000B4"/>
                </a:solidFill>
                <a:latin typeface="Trebuchet MS" pitchFamily="34" charset="0"/>
              </a:rPr>
              <a:t>Ljapunovův</a:t>
            </a:r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 čas</a:t>
            </a:r>
            <a:endParaRPr lang="cs-CZ" sz="3200" b="0" u="sng">
              <a:solidFill>
                <a:srgbClr val="0000B4"/>
              </a:solidFill>
              <a:latin typeface="Symbol" pitchFamily="18" charset="2"/>
            </a:endParaRPr>
          </a:p>
        </p:txBody>
      </p:sp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739999" y="1153111"/>
            <a:ext cx="79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dirty="0" smtClean="0">
                <a:latin typeface="Trebuchet MS" pitchFamily="34" charset="0"/>
              </a:rPr>
              <a:t>udává </a:t>
            </a:r>
            <a:r>
              <a:rPr lang="cs-CZ" b="1" dirty="0" smtClean="0">
                <a:latin typeface="Trebuchet MS" pitchFamily="34" charset="0"/>
              </a:rPr>
              <a:t>odhad</a:t>
            </a:r>
            <a:r>
              <a:rPr lang="cs-CZ" dirty="0" smtClean="0">
                <a:latin typeface="Trebuchet MS" pitchFamily="34" charset="0"/>
              </a:rPr>
              <a:t>, na jak dlouhou dobu lze předpovědět budoucnost systému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9999" y="1779338"/>
            <a:ext cx="1250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u="sng" dirty="0" smtClean="0">
                <a:solidFill>
                  <a:srgbClr val="0000B4"/>
                </a:solidFill>
                <a:latin typeface="Trebuchet MS" pitchFamily="34" charset="0"/>
              </a:rPr>
              <a:t>Příklady</a:t>
            </a:r>
            <a:endParaRPr lang="en-GB" sz="2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79378" y="2210225"/>
            <a:ext cx="7971243" cy="1752079"/>
            <a:chOff x="779378" y="2210225"/>
            <a:chExt cx="7971243" cy="1752079"/>
          </a:xfrm>
        </p:grpSpPr>
        <p:pic>
          <p:nvPicPr>
            <p:cNvPr id="14341" name="Picture 5" descr="Hyperion in approximately natural color; acquired by Cassini spacecraf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25219" y="2510616"/>
              <a:ext cx="1375557" cy="152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ovéPole 59"/>
            <p:cNvSpPr txBox="1"/>
            <p:nvPr/>
          </p:nvSpPr>
          <p:spPr>
            <a:xfrm>
              <a:off x="779378" y="2210225"/>
              <a:ext cx="437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Hyperion</a:t>
              </a:r>
              <a:r>
                <a:rPr lang="cs-CZ" dirty="0" smtClean="0">
                  <a:latin typeface="Trebuchet MS" pitchFamily="34" charset="0"/>
                </a:rPr>
                <a:t> </a:t>
              </a:r>
              <a:r>
                <a:rPr lang="cs-CZ" sz="1600" dirty="0" smtClean="0">
                  <a:latin typeface="Trebuchet MS" pitchFamily="34" charset="0"/>
                </a:rPr>
                <a:t>(jeden z měsíců Saturnu)</a:t>
              </a:r>
              <a:r>
                <a:rPr lang="cs-CZ" dirty="0" smtClean="0">
                  <a:latin typeface="Trebuchet MS" pitchFamily="34" charset="0"/>
                </a:rPr>
                <a:t>:</a:t>
              </a:r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1517649" y="3564980"/>
              <a:ext cx="824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itchFamily="34" charset="0"/>
                </a:rPr>
                <a:t>36 dní</a:t>
              </a:r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491140" y="2584375"/>
              <a:ext cx="625948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Tx/>
                <a:buChar char="-"/>
              </a:pPr>
              <a:r>
                <a:rPr lang="cs-CZ" sz="1600" dirty="0" smtClean="0">
                  <a:latin typeface="Trebuchet MS" pitchFamily="34" charset="0"/>
                </a:rPr>
                <a:t>osa rotace se chaoticky mění v čase</a:t>
              </a:r>
            </a:p>
            <a:p>
              <a:pPr marL="285750" indent="-285750">
                <a:spcAft>
                  <a:spcPts val="300"/>
                </a:spcAft>
                <a:buFontTx/>
                <a:buChar char="-"/>
              </a:pPr>
              <a:r>
                <a:rPr lang="cs-CZ" sz="1600" dirty="0" smtClean="0">
                  <a:latin typeface="Trebuchet MS" pitchFamily="34" charset="0"/>
                </a:rPr>
                <a:t>důsledek rezonance s dalším Saturnovým měsícem Titanem</a:t>
              </a:r>
              <a:endParaRPr lang="en-GB" sz="1600" dirty="0">
                <a:latin typeface="Trebuchet MS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cs-CZ" sz="2400" b="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cs-CZ" sz="2400">
                  <a:solidFill>
                    <a:srgbClr val="0000B4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Skupina 15"/>
          <p:cNvGrpSpPr/>
          <p:nvPr/>
        </p:nvGrpSpPr>
        <p:grpSpPr>
          <a:xfrm>
            <a:off x="779378" y="4671290"/>
            <a:ext cx="8097922" cy="1753482"/>
            <a:chOff x="779378" y="4671290"/>
            <a:chExt cx="8097922" cy="1753482"/>
          </a:xfrm>
        </p:grpSpPr>
        <p:pic>
          <p:nvPicPr>
            <p:cNvPr id="4098" name="Picture 2" descr="Výsledek obrázku pro bunimovich stadiu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092" y="5143500"/>
              <a:ext cx="2562544" cy="128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1539566"/>
                </p:ext>
              </p:extLst>
            </p:nvPr>
          </p:nvGraphicFramePr>
          <p:xfrm>
            <a:off x="849085" y="5389362"/>
            <a:ext cx="1395413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8" name="Image" r:id="rId9" imgW="5079365" imgH="3555556" progId="Photoshop.Image.8">
                    <p:embed/>
                  </p:oleObj>
                </mc:Choice>
                <mc:Fallback>
                  <p:oleObj name="Image" r:id="rId9" imgW="5079365" imgH="3555556" progId="Photoshop.Image.8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9085" y="5389362"/>
                          <a:ext cx="1395413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80"/>
                              </a:solidFill>
                              <a:miter lim="800000"/>
                              <a:headEnd type="none" w="sm" len="sm"/>
                              <a:tailEnd type="none" w="lg" len="med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ovéPole 5"/>
            <p:cNvSpPr txBox="1"/>
            <p:nvPr/>
          </p:nvSpPr>
          <p:spPr>
            <a:xfrm>
              <a:off x="779378" y="4772143"/>
              <a:ext cx="197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Oválný kulečník: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183343" y="4804946"/>
              <a:ext cx="3028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několik vteřin (několik odrazů)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873" y="4671290"/>
              <a:ext cx="1842427" cy="1753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5673223" y="5911850"/>
              <a:ext cx="145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Hra pinball: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79378" y="3271123"/>
            <a:ext cx="6954922" cy="1476061"/>
            <a:chOff x="779378" y="3271123"/>
            <a:chExt cx="6954922" cy="1476061"/>
          </a:xfrm>
        </p:grpSpPr>
        <p:sp>
          <p:nvSpPr>
            <p:cNvPr id="71" name="TextovéPole 70"/>
            <p:cNvSpPr txBox="1"/>
            <p:nvPr/>
          </p:nvSpPr>
          <p:spPr>
            <a:xfrm>
              <a:off x="779378" y="4149222"/>
              <a:ext cx="437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00B4"/>
                  </a:solidFill>
                  <a:latin typeface="Trebuchet MS" pitchFamily="34" charset="0"/>
                </a:rPr>
                <a:t>P</a:t>
              </a:r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ředpověď</a:t>
              </a:r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 počasí</a:t>
              </a:r>
              <a:r>
                <a:rPr lang="cs-CZ" dirty="0" smtClean="0">
                  <a:latin typeface="Trebuchet MS" pitchFamily="34" charset="0"/>
                </a:rPr>
                <a:t>: několik hodin až dnů</a:t>
              </a:r>
              <a:endParaRPr lang="en-GB" dirty="0">
                <a:latin typeface="Trebuchet MS" pitchFamily="34" charset="0"/>
              </a:endParaRPr>
            </a:p>
          </p:txBody>
        </p:sp>
        <p:pic>
          <p:nvPicPr>
            <p:cNvPr id="21" name="Picture 2" descr="http://portal.chmi.cz/files/portal/docs/meteo/om/evropa/preba/preba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436" y="3271123"/>
              <a:ext cx="2578864" cy="1476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04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8" y="1712661"/>
            <a:ext cx="7407964" cy="37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21362" y="5935323"/>
            <a:ext cx="53919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Je naše sluneční soustava stabilní?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9155" y="559050"/>
            <a:ext cx="91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???</a:t>
            </a:r>
            <a:endParaRPr lang="en-GB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3258"/>
            <a:ext cx="6838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00551" y="273282"/>
            <a:ext cx="3934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u="sng" dirty="0" smtClean="0">
                <a:solidFill>
                  <a:srgbClr val="0000B4"/>
                </a:solidFill>
                <a:latin typeface="Trebuchet MS" pitchFamily="34" charset="0"/>
              </a:rPr>
              <a:t>NE!</a:t>
            </a:r>
            <a:endParaRPr lang="en-GB" sz="30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16549" y="3570864"/>
            <a:ext cx="2438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Lyapunovův</a:t>
            </a:r>
            <a:r>
              <a:rPr lang="cs-CZ" dirty="0" smtClean="0">
                <a:latin typeface="Trebuchet MS" pitchFamily="34" charset="0"/>
              </a:rPr>
              <a:t> čas:</a:t>
            </a:r>
          </a:p>
          <a:p>
            <a:pPr algn="ctr"/>
            <a:r>
              <a:rPr lang="cs-CZ" dirty="0" smtClean="0">
                <a:latin typeface="Trebuchet MS" pitchFamily="34" charset="0"/>
              </a:rPr>
              <a:t>5 až 50 milionů let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20" name="TextovéPole 13"/>
          <p:cNvSpPr txBox="1"/>
          <p:nvPr/>
        </p:nvSpPr>
        <p:spPr>
          <a:xfrm>
            <a:off x="618001" y="4416978"/>
            <a:ext cx="84253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J.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Laskar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a M.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Gastineau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(2009):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počítají velmi přesně budoucnost sluneční soustavy pro 2501 různých počátečních stavů lišících se pouze v poloze planety </a:t>
            </a:r>
            <a:r>
              <a:rPr lang="cs-CZ" sz="1400" b="1" dirty="0" smtClean="0">
                <a:solidFill>
                  <a:srgbClr val="C00000"/>
                </a:solidFill>
                <a:latin typeface="Trebuchet MS" pitchFamily="34" charset="0"/>
              </a:rPr>
              <a:t>Merkur</a:t>
            </a:r>
            <a:r>
              <a:rPr lang="cs-CZ" sz="1400" dirty="0" smtClean="0">
                <a:solidFill>
                  <a:srgbClr val="C00000"/>
                </a:solidFill>
                <a:latin typeface="Trebuchet MS" pitchFamily="34" charset="0"/>
              </a:rPr>
              <a:t> (odchylka pouze 0,38 mm mezi jednotlivými výpočty!)</a:t>
            </a:r>
            <a:endParaRPr lang="cs-CZ" sz="1400" dirty="0">
              <a:solidFill>
                <a:srgbClr val="C00000"/>
              </a:solidFill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do budoucnosti vzdálené 5 miliard let dostávají </a:t>
            </a:r>
            <a:r>
              <a:rPr lang="cs-CZ" sz="1400" b="1" dirty="0" smtClean="0">
                <a:latin typeface="Trebuchet MS" pitchFamily="34" charset="0"/>
              </a:rPr>
              <a:t>20 kolizních řešení (tj. </a:t>
            </a:r>
            <a:r>
              <a:rPr lang="es-MX" sz="1400" b="1" dirty="0" smtClean="0">
                <a:latin typeface="Trebuchet MS" pitchFamily="34" charset="0"/>
              </a:rPr>
              <a:t>necel</a:t>
            </a:r>
            <a:r>
              <a:rPr lang="cs-CZ" sz="1400" b="1" dirty="0" smtClean="0">
                <a:latin typeface="Trebuchet MS" pitchFamily="34" charset="0"/>
              </a:rPr>
              <a:t>é 1</a:t>
            </a:r>
            <a:r>
              <a:rPr lang="es-MX" sz="1400" b="1" dirty="0" smtClean="0">
                <a:latin typeface="Trebuchet MS" pitchFamily="34" charset="0"/>
              </a:rPr>
              <a:t>%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r>
              <a:rPr lang="en-GB" sz="1400" b="1" dirty="0">
                <a:latin typeface="Trebuchet MS" pitchFamily="34" charset="0"/>
              </a:rPr>
              <a:t> </a:t>
            </a:r>
            <a:r>
              <a:rPr lang="en-GB" sz="1400" dirty="0" smtClean="0">
                <a:latin typeface="Trebuchet MS" pitchFamily="34" charset="0"/>
              </a:rPr>
              <a:t>r</a:t>
            </a:r>
            <a:r>
              <a:rPr lang="cs-CZ" sz="1400" dirty="0" err="1" smtClean="0">
                <a:latin typeface="Trebuchet MS" pitchFamily="34" charset="0"/>
              </a:rPr>
              <a:t>ůzného</a:t>
            </a:r>
            <a:r>
              <a:rPr lang="cs-CZ" sz="1400" dirty="0" smtClean="0">
                <a:latin typeface="Trebuchet MS" pitchFamily="34" charset="0"/>
              </a:rPr>
              <a:t> typu</a:t>
            </a:r>
            <a:r>
              <a:rPr lang="cs-CZ" sz="1400" b="1" dirty="0" smtClean="0">
                <a:latin typeface="Trebuchet MS" pitchFamily="34" charset="0"/>
              </a:rPr>
              <a:t>:</a:t>
            </a:r>
            <a:endParaRPr lang="en-GB" sz="1400" dirty="0" smtClean="0">
              <a:latin typeface="Trebuchet MS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Merkur se srazí s Venuší</a:t>
            </a:r>
            <a:endParaRPr lang="en-GB" sz="1400" dirty="0" smtClean="0">
              <a:latin typeface="Trebuchet MS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400" dirty="0" err="1" smtClean="0">
                <a:latin typeface="Trebuchet MS" pitchFamily="34" charset="0"/>
              </a:rPr>
              <a:t>Merkur</a:t>
            </a:r>
            <a:r>
              <a:rPr lang="en-GB" sz="1400" dirty="0" smtClean="0">
                <a:latin typeface="Trebuchet MS" pitchFamily="34" charset="0"/>
              </a:rPr>
              <a:t> </a:t>
            </a:r>
            <a:r>
              <a:rPr lang="cs-CZ" sz="1400" dirty="0" smtClean="0">
                <a:latin typeface="Trebuchet MS" pitchFamily="34" charset="0"/>
              </a:rPr>
              <a:t>spadne do Slunce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Merkur vychýlí Mars na kolizní dráhu se Zemí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2636696" y="1507114"/>
            <a:ext cx="4176854" cy="2074286"/>
            <a:chOff x="2636696" y="1507114"/>
            <a:chExt cx="4176854" cy="2074286"/>
          </a:xfrm>
        </p:grpSpPr>
        <p:sp>
          <p:nvSpPr>
            <p:cNvPr id="6" name="Výbuch 2 5"/>
            <p:cNvSpPr/>
            <p:nvPr/>
          </p:nvSpPr>
          <p:spPr>
            <a:xfrm>
              <a:off x="2636696" y="1507114"/>
              <a:ext cx="4176854" cy="2074286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3069951" y="2260600"/>
              <a:ext cx="3029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Důsledek rezonance mezi Jupiterem a Merkurem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4" name="Obdélník 13"/>
          <p:cNvSpPr/>
          <p:nvPr/>
        </p:nvSpPr>
        <p:spPr>
          <a:xfrm>
            <a:off x="-475881" y="6439289"/>
            <a:ext cx="9417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Book Antiqua" panose="02040602050305030304" pitchFamily="18" charset="0"/>
              </a:rPr>
              <a:t>Wayne B. Hayes</a:t>
            </a:r>
            <a:r>
              <a:rPr lang="cs-CZ" sz="1200" dirty="0" smtClean="0">
                <a:latin typeface="Book Antiqua" panose="02040602050305030304" pitchFamily="18" charset="0"/>
              </a:rPr>
              <a:t>, </a:t>
            </a:r>
            <a:r>
              <a:rPr lang="en-GB" sz="1200" i="1" dirty="0" smtClean="0">
                <a:latin typeface="Book Antiqua" panose="02040602050305030304" pitchFamily="18" charset="0"/>
              </a:rPr>
              <a:t>Is the outer Solar System chaotic?</a:t>
            </a:r>
            <a:r>
              <a:rPr lang="cs-CZ" sz="1200" dirty="0">
                <a:latin typeface="Book Antiqua" panose="02040602050305030304" pitchFamily="18" charset="0"/>
              </a:rPr>
              <a:t> </a:t>
            </a:r>
            <a:r>
              <a:rPr lang="en-GB" sz="1200" dirty="0" smtClean="0">
                <a:latin typeface="Book Antiqua" panose="02040602050305030304" pitchFamily="18" charset="0"/>
              </a:rPr>
              <a:t>Nature Physics </a:t>
            </a:r>
            <a:r>
              <a:rPr lang="en-GB" sz="1200" b="1" dirty="0" smtClean="0">
                <a:latin typeface="Book Antiqua" panose="02040602050305030304" pitchFamily="18" charset="0"/>
              </a:rPr>
              <a:t>3</a:t>
            </a:r>
            <a:r>
              <a:rPr lang="cs-CZ" sz="1200" b="1" dirty="0" smtClean="0">
                <a:latin typeface="Book Antiqua" panose="02040602050305030304" pitchFamily="18" charset="0"/>
              </a:rPr>
              <a:t>,</a:t>
            </a:r>
            <a:r>
              <a:rPr lang="en-GB" sz="1200" dirty="0" smtClean="0">
                <a:latin typeface="Book Antiqua" panose="02040602050305030304" pitchFamily="18" charset="0"/>
              </a:rPr>
              <a:t> 689</a:t>
            </a:r>
            <a:r>
              <a:rPr lang="cs-CZ" sz="1200" dirty="0">
                <a:latin typeface="Book Antiqua" panose="02040602050305030304" pitchFamily="18" charset="0"/>
              </a:rPr>
              <a:t> </a:t>
            </a:r>
            <a:r>
              <a:rPr lang="cs-CZ" sz="1200" dirty="0" smtClean="0">
                <a:latin typeface="Book Antiqua" panose="02040602050305030304" pitchFamily="18" charset="0"/>
              </a:rPr>
              <a:t>(2007)</a:t>
            </a:r>
          </a:p>
          <a:p>
            <a:pPr algn="r"/>
            <a:r>
              <a:rPr lang="cs-CZ" sz="1200" dirty="0" smtClean="0">
                <a:latin typeface="Book Antiqua" panose="02040602050305030304" pitchFamily="18" charset="0"/>
              </a:rPr>
              <a:t>J. </a:t>
            </a:r>
            <a:r>
              <a:rPr lang="cs-CZ" sz="1200" dirty="0" err="1" smtClean="0">
                <a:latin typeface="Book Antiqua" panose="02040602050305030304" pitchFamily="18" charset="0"/>
              </a:rPr>
              <a:t>Laskar</a:t>
            </a:r>
            <a:r>
              <a:rPr lang="cs-CZ" sz="1200" dirty="0" smtClean="0">
                <a:latin typeface="Book Antiqua" panose="02040602050305030304" pitchFamily="18" charset="0"/>
              </a:rPr>
              <a:t>, M. </a:t>
            </a:r>
            <a:r>
              <a:rPr lang="cs-CZ" sz="1200" dirty="0" err="1" smtClean="0">
                <a:latin typeface="Book Antiqua" panose="02040602050305030304" pitchFamily="18" charset="0"/>
              </a:rPr>
              <a:t>Gastineau</a:t>
            </a:r>
            <a:r>
              <a:rPr lang="cs-CZ" sz="1200" dirty="0" smtClean="0">
                <a:latin typeface="Book Antiqua" panose="02040602050305030304" pitchFamily="18" charset="0"/>
              </a:rPr>
              <a:t>, </a:t>
            </a:r>
            <a:r>
              <a:rPr lang="cs-CZ" sz="1200" i="1" dirty="0" smtClean="0">
                <a:latin typeface="Book Antiqua" panose="02040602050305030304" pitchFamily="18" charset="0"/>
              </a:rPr>
              <a:t>Existence </a:t>
            </a:r>
            <a:r>
              <a:rPr lang="cs-CZ" sz="1200" i="1" dirty="0" err="1" smtClean="0">
                <a:latin typeface="Book Antiqua" panose="02040602050305030304" pitchFamily="18" charset="0"/>
              </a:rPr>
              <a:t>of</a:t>
            </a:r>
            <a:r>
              <a:rPr lang="cs-CZ" sz="1200" i="1" dirty="0" smtClean="0">
                <a:latin typeface="Book Antiqua" panose="02040602050305030304" pitchFamily="18" charset="0"/>
              </a:rPr>
              <a:t> </a:t>
            </a:r>
            <a:r>
              <a:rPr lang="cs-CZ" sz="1200" i="1" dirty="0" err="1" smtClean="0">
                <a:latin typeface="Book Antiqua" panose="02040602050305030304" pitchFamily="18" charset="0"/>
              </a:rPr>
              <a:t>collisional</a:t>
            </a:r>
            <a:r>
              <a:rPr lang="cs-CZ" sz="1200" i="1" dirty="0" smtClean="0">
                <a:latin typeface="Book Antiqua" panose="02040602050305030304" pitchFamily="18" charset="0"/>
              </a:rPr>
              <a:t> </a:t>
            </a:r>
            <a:r>
              <a:rPr lang="cs-CZ" sz="1200" i="1" dirty="0" err="1" smtClean="0">
                <a:latin typeface="Book Antiqua" panose="02040602050305030304" pitchFamily="18" charset="0"/>
              </a:rPr>
              <a:t>trajectories</a:t>
            </a:r>
            <a:r>
              <a:rPr lang="cs-CZ" sz="1200" i="1" dirty="0" smtClean="0">
                <a:latin typeface="Book Antiqua" panose="02040602050305030304" pitchFamily="18" charset="0"/>
              </a:rPr>
              <a:t> </a:t>
            </a:r>
            <a:r>
              <a:rPr lang="cs-CZ" sz="1200" i="1" dirty="0" err="1" smtClean="0">
                <a:latin typeface="Book Antiqua" panose="02040602050305030304" pitchFamily="18" charset="0"/>
              </a:rPr>
              <a:t>of</a:t>
            </a:r>
            <a:r>
              <a:rPr lang="cs-CZ" sz="1200" i="1" dirty="0" smtClean="0">
                <a:latin typeface="Book Antiqua" panose="02040602050305030304" pitchFamily="18" charset="0"/>
              </a:rPr>
              <a:t> Mercury, Mars and </a:t>
            </a:r>
            <a:r>
              <a:rPr lang="cs-CZ" sz="1200" i="1" dirty="0" err="1" smtClean="0">
                <a:latin typeface="Book Antiqua" panose="02040602050305030304" pitchFamily="18" charset="0"/>
              </a:rPr>
              <a:t>Venus</a:t>
            </a:r>
            <a:r>
              <a:rPr lang="cs-CZ" sz="1200" i="1" dirty="0" smtClean="0">
                <a:latin typeface="Book Antiqua" panose="02040602050305030304" pitchFamily="18" charset="0"/>
              </a:rPr>
              <a:t> </a:t>
            </a:r>
            <a:r>
              <a:rPr lang="cs-CZ" sz="1200" i="1" dirty="0" err="1" smtClean="0">
                <a:latin typeface="Book Antiqua" panose="02040602050305030304" pitchFamily="18" charset="0"/>
              </a:rPr>
              <a:t>with</a:t>
            </a:r>
            <a:r>
              <a:rPr lang="cs-CZ" sz="1200" i="1" dirty="0" smtClean="0">
                <a:latin typeface="Book Antiqua" panose="02040602050305030304" pitchFamily="18" charset="0"/>
              </a:rPr>
              <a:t> </a:t>
            </a:r>
            <a:r>
              <a:rPr lang="cs-CZ" sz="1200" i="1" dirty="0" err="1" smtClean="0">
                <a:latin typeface="Book Antiqua" panose="02040602050305030304" pitchFamily="18" charset="0"/>
              </a:rPr>
              <a:t>the</a:t>
            </a:r>
            <a:r>
              <a:rPr lang="cs-CZ" sz="1200" i="1" dirty="0" smtClean="0">
                <a:latin typeface="Book Antiqua" panose="02040602050305030304" pitchFamily="18" charset="0"/>
              </a:rPr>
              <a:t> </a:t>
            </a:r>
            <a:r>
              <a:rPr lang="cs-CZ" sz="1200" i="1" dirty="0" err="1" smtClean="0">
                <a:latin typeface="Book Antiqua" panose="02040602050305030304" pitchFamily="18" charset="0"/>
              </a:rPr>
              <a:t>Earth</a:t>
            </a:r>
            <a:r>
              <a:rPr lang="cs-CZ" sz="1200" i="1" dirty="0" smtClean="0">
                <a:latin typeface="Book Antiqua" panose="02040602050305030304" pitchFamily="18" charset="0"/>
              </a:rPr>
              <a:t>, </a:t>
            </a:r>
            <a:r>
              <a:rPr lang="cs-CZ" sz="1200" dirty="0" err="1" smtClean="0">
                <a:latin typeface="Book Antiqua" panose="02040602050305030304" pitchFamily="18" charset="0"/>
              </a:rPr>
              <a:t>Nature</a:t>
            </a:r>
            <a:r>
              <a:rPr lang="cs-CZ" sz="1200" dirty="0" smtClean="0">
                <a:latin typeface="Book Antiqua" panose="02040602050305030304" pitchFamily="18" charset="0"/>
              </a:rPr>
              <a:t> </a:t>
            </a:r>
            <a:r>
              <a:rPr lang="cs-CZ" sz="1200" b="1" dirty="0" smtClean="0">
                <a:latin typeface="Book Antiqua" panose="02040602050305030304" pitchFamily="18" charset="0"/>
              </a:rPr>
              <a:t>459</a:t>
            </a:r>
            <a:r>
              <a:rPr lang="cs-CZ" sz="1200" dirty="0" smtClean="0">
                <a:latin typeface="Book Antiqua" panose="02040602050305030304" pitchFamily="18" charset="0"/>
              </a:rPr>
              <a:t>, 817 (2009)</a:t>
            </a:r>
            <a:endParaRPr lang="en-GB" sz="1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Chaotické chování je zapříčiněno </a:t>
            </a:r>
            <a:r>
              <a:rPr lang="cs-CZ" b="1" dirty="0" smtClean="0">
                <a:latin typeface="Trebuchet MS" pitchFamily="34" charset="0"/>
              </a:rPr>
              <a:t>rezonancemi</a:t>
            </a:r>
            <a:r>
              <a:rPr lang="cs-CZ" dirty="0" smtClean="0">
                <a:latin typeface="Trebuchet MS" pitchFamily="34" charset="0"/>
              </a:rPr>
              <a:t> – přenosem energie mezi jednotlivými částmi systému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hustota asteroidů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851399" y="2155342"/>
              <a:ext cx="355600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- zapříčiněny rezonancemi oběžných dob s Jupiterem</a:t>
              </a:r>
              <a:endParaRPr lang="en-GB" sz="1600" dirty="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vzdálenost od Slunce (AU)</a:t>
              </a:r>
              <a:endParaRPr lang="en-GB" sz="160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Trebuchet MS" pitchFamily="34" charset="0"/>
              </a:rPr>
              <a:t>(D. Kirkwood 1874)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>
                <a:latin typeface="Trebuchet MS" panose="020B0603020202020204" pitchFamily="34" charset="0"/>
              </a:rPr>
              <a:t>Jupiter: 5,2 AU</a:t>
            </a:r>
            <a:endParaRPr lang="cs-CZ" sz="120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5776757" y="3131177"/>
            <a:ext cx="3069839" cy="1277821"/>
            <a:chOff x="5776757" y="3131177"/>
            <a:chExt cx="3069839" cy="1277821"/>
          </a:xfrm>
        </p:grpSpPr>
        <p:sp>
          <p:nvSpPr>
            <p:cNvPr id="14" name="TextovéPole 13"/>
            <p:cNvSpPr txBox="1"/>
            <p:nvPr/>
          </p:nvSpPr>
          <p:spPr>
            <a:xfrm>
              <a:off x="5920077" y="3131177"/>
              <a:ext cx="2698315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>
                  <a:latin typeface="Trebuchet MS" pitchFamily="34" charset="0"/>
                </a:rPr>
                <a:t>Čím menší jsou čísla poměru, tím silnější rezonance.</a:t>
              </a:r>
              <a:endParaRPr lang="en-GB" sz="1500" dirty="0">
                <a:latin typeface="Trebuchet MS" pitchFamily="34" charset="0"/>
              </a:endParaRPr>
            </a:p>
          </p:txBody>
        </p:sp>
        <p:grpSp>
          <p:nvGrpSpPr>
            <p:cNvPr id="16" name="Skupina 15"/>
            <p:cNvGrpSpPr/>
            <p:nvPr/>
          </p:nvGrpSpPr>
          <p:grpSpPr>
            <a:xfrm>
              <a:off x="5776757" y="3839611"/>
              <a:ext cx="3069839" cy="569387"/>
              <a:chOff x="4291081" y="5883949"/>
              <a:chExt cx="3069839" cy="569387"/>
            </a:xfrm>
          </p:grpSpPr>
          <p:sp>
            <p:nvSpPr>
              <p:cNvPr id="15" name="TextovéPole 14"/>
              <p:cNvSpPr txBox="1"/>
              <p:nvPr/>
            </p:nvSpPr>
            <p:spPr>
              <a:xfrm>
                <a:off x="4291081" y="5883949"/>
                <a:ext cx="3069839" cy="5693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500" smtClean="0">
                    <a:latin typeface="Trebuchet MS" panose="020B0603020202020204" pitchFamily="34" charset="0"/>
                  </a:rPr>
                  <a:t>Nejslabší rezonance: </a:t>
                </a:r>
                <a:endParaRPr lang="en-GB" sz="1500" smtClean="0">
                  <a:latin typeface="Trebuchet MS" panose="020B0603020202020204" pitchFamily="34" charset="0"/>
                </a:endParaRPr>
              </a:p>
              <a:p>
                <a:r>
                  <a:rPr lang="cs-CZ" sz="1500" smtClean="0">
                    <a:latin typeface="Trebuchet MS" panose="020B0603020202020204" pitchFamily="34" charset="0"/>
                  </a:rPr>
                  <a:t>poměr zlatého řezu</a:t>
                </a:r>
                <a:r>
                  <a:rPr lang="en-GB" sz="1500" smtClean="0">
                    <a:latin typeface="Trebuchet MS" panose="020B0603020202020204" pitchFamily="34" charset="0"/>
                  </a:rPr>
                  <a:t>            </a:t>
                </a:r>
                <a:r>
                  <a:rPr lang="en-GB" sz="1600" smtClean="0"/>
                  <a:t>≈</a:t>
                </a:r>
                <a:r>
                  <a:rPr lang="en-GB" sz="1500" smtClean="0">
                    <a:latin typeface="Trebuchet MS" panose="020B0603020202020204" pitchFamily="34" charset="0"/>
                  </a:rPr>
                  <a:t> 1,62</a:t>
                </a:r>
                <a:endParaRPr lang="cs-CZ" sz="1600"/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4363" y="6074447"/>
                <a:ext cx="439309" cy="358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87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Chaotické chování je zapříčiněno </a:t>
            </a:r>
            <a:r>
              <a:rPr lang="cs-CZ" b="1" dirty="0" smtClean="0">
                <a:latin typeface="Trebuchet MS" pitchFamily="34" charset="0"/>
              </a:rPr>
              <a:t>rezonancemi</a:t>
            </a:r>
            <a:r>
              <a:rPr lang="cs-CZ" dirty="0" smtClean="0">
                <a:latin typeface="Trebuchet MS" pitchFamily="34" charset="0"/>
              </a:rPr>
              <a:t> – přenosem energie mezi jednotlivými částmi systému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hustota asteroidů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vzdálenost od Slunce (AU)</a:t>
              </a:r>
              <a:endParaRPr lang="en-GB" sz="160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Trebuchet MS" pitchFamily="34" charset="0"/>
              </a:rPr>
              <a:t>(D. Kirkwood 1874)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920077" y="3131177"/>
            <a:ext cx="2698315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smtClean="0">
                <a:latin typeface="Trebuchet MS" pitchFamily="34" charset="0"/>
              </a:rPr>
              <a:t>Čím menší jsou čísla poměru, tím silnější rezonance.</a:t>
            </a:r>
            <a:endParaRPr lang="en-GB" sz="150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>
                <a:latin typeface="Trebuchet MS" panose="020B0603020202020204" pitchFamily="34" charset="0"/>
              </a:rPr>
              <a:t>Jupiter: 5,2 AU</a:t>
            </a:r>
            <a:endParaRPr lang="cs-CZ" sz="120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5776757" y="3839611"/>
            <a:ext cx="3069839" cy="569387"/>
            <a:chOff x="4291081" y="5883949"/>
            <a:chExt cx="3069839" cy="569387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91081" y="5883949"/>
              <a:ext cx="3069839" cy="56938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Nejslabší rezonance: </a:t>
              </a:r>
              <a:endParaRPr lang="en-GB" sz="1500" smtClean="0">
                <a:latin typeface="Trebuchet MS" panose="020B0603020202020204" pitchFamily="34" charset="0"/>
              </a:endParaRPr>
            </a:p>
            <a:p>
              <a:r>
                <a:rPr lang="cs-CZ" sz="1500" smtClean="0">
                  <a:latin typeface="Trebuchet MS" panose="020B0603020202020204" pitchFamily="34" charset="0"/>
                </a:rPr>
                <a:t>poměr zlatého řezu</a:t>
              </a:r>
              <a:r>
                <a:rPr lang="en-GB" sz="1500" smtClean="0">
                  <a:latin typeface="Trebuchet MS" panose="020B0603020202020204" pitchFamily="34" charset="0"/>
                </a:rPr>
                <a:t>            </a:t>
              </a:r>
              <a:r>
                <a:rPr lang="en-GB" sz="1600" smtClean="0"/>
                <a:t>≈</a:t>
              </a:r>
              <a:r>
                <a:rPr lang="en-GB" sz="1500" smtClean="0">
                  <a:latin typeface="Trebuchet MS" panose="020B0603020202020204" pitchFamily="34" charset="0"/>
                </a:rPr>
                <a:t> 1,62</a:t>
              </a:r>
              <a:endParaRPr lang="cs-CZ" sz="160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363" y="6074447"/>
              <a:ext cx="439309" cy="35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Skupina 19"/>
          <p:cNvGrpSpPr/>
          <p:nvPr/>
        </p:nvGrpSpPr>
        <p:grpSpPr>
          <a:xfrm>
            <a:off x="4271231" y="2024742"/>
            <a:ext cx="4757116" cy="4167052"/>
            <a:chOff x="2838002" y="2702793"/>
            <a:chExt cx="4757116" cy="3222146"/>
          </a:xfrm>
        </p:grpSpPr>
        <p:sp>
          <p:nvSpPr>
            <p:cNvPr id="21" name="Obdélník 20"/>
            <p:cNvSpPr/>
            <p:nvPr/>
          </p:nvSpPr>
          <p:spPr>
            <a:xfrm>
              <a:off x="2838002" y="2702793"/>
              <a:ext cx="4757116" cy="3222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" descr="Saturn at its equinox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518" y="2928023"/>
              <a:ext cx="3762084" cy="2834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3441139" y="2834969"/>
              <a:ext cx="3665651" cy="309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Mezery</a:t>
              </a:r>
              <a:r>
                <a:rPr lang="en-GB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 v </a:t>
              </a:r>
              <a:r>
                <a:rPr lang="en-GB" sz="2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Saturnov</a:t>
              </a:r>
              <a:r>
                <a:rPr lang="cs-CZ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ě</a:t>
              </a:r>
              <a:r>
                <a:rPr lang="en-GB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 </a:t>
              </a:r>
              <a:r>
                <a:rPr lang="en-GB" sz="2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prstenci</a:t>
              </a:r>
              <a:endParaRPr lang="en-GB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091915" y="5524394"/>
              <a:ext cx="4292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mtClean="0">
                  <a:solidFill>
                    <a:schemeClr val="bg1"/>
                  </a:solidFill>
                </a:rPr>
                <a:t>- důsledek rezonancí se Saturnovými měsíci</a:t>
              </a: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82100" y="2024742"/>
            <a:ext cx="3464450" cy="2598337"/>
            <a:chOff x="682100" y="2024742"/>
            <a:chExt cx="3464450" cy="2598337"/>
          </a:xfrm>
        </p:grpSpPr>
        <p:pic>
          <p:nvPicPr>
            <p:cNvPr id="7170" name="Picture 2" descr="Výsledek obrázku pro millennium bridge resonanc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00" y="2024742"/>
              <a:ext cx="3464450" cy="259833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93750" y="2225739"/>
              <a:ext cx="3270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Millenium</a:t>
              </a:r>
              <a:r>
                <a:rPr lang="cs-CZ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</a:t>
              </a:r>
              <a:r>
                <a:rPr lang="cs-CZ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bridge</a:t>
              </a:r>
              <a:r>
                <a:rPr lang="cs-CZ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, Londýn</a:t>
              </a:r>
              <a:endPara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3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97924" y="821183"/>
            <a:ext cx="32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Meteorologie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14" name="Picture 2" descr="http://portal.chmi.cz/files/portal/docs/meteo/om/evropa/preba/preb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804988"/>
            <a:ext cx="7239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379394" y="1385124"/>
            <a:ext cx="6419462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600" dirty="0" smtClean="0">
                <a:solidFill>
                  <a:srgbClr val="C00000"/>
                </a:solidFill>
                <a:latin typeface="Trebuchet MS" pitchFamily="34" charset="0"/>
              </a:rPr>
              <a:t>Edward Lorenz </a:t>
            </a:r>
            <a:r>
              <a:rPr lang="cs-CZ" sz="2600" dirty="0" smtClean="0">
                <a:latin typeface="Trebuchet MS" pitchFamily="34" charset="0"/>
              </a:rPr>
              <a:t>(1960)</a:t>
            </a:r>
            <a:endParaRPr lang="en-GB" sz="2600" dirty="0">
              <a:latin typeface="Trebuchet MS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GB" sz="2000" dirty="0" smtClean="0">
                <a:latin typeface="Trebuchet MS" pitchFamily="34" charset="0"/>
              </a:rPr>
              <a:t>P</a:t>
            </a:r>
            <a:r>
              <a:rPr lang="cs-CZ" sz="2000" dirty="0" err="1" smtClean="0">
                <a:latin typeface="Trebuchet MS" pitchFamily="34" charset="0"/>
              </a:rPr>
              <a:t>řítomnost</a:t>
            </a:r>
            <a:r>
              <a:rPr lang="cs-CZ" sz="2000" dirty="0" smtClean="0">
                <a:latin typeface="Trebuchet MS" pitchFamily="34" charset="0"/>
              </a:rPr>
              <a:t> jasně udává budoucnost, ale přibližná přítomnost neudává budoucnost ani přibližně.</a:t>
            </a:r>
            <a:endParaRPr lang="en-GB" sz="2000" dirty="0" smtClean="0">
              <a:latin typeface="Trebuchet MS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22878" y="3815992"/>
            <a:ext cx="8132494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600" dirty="0" smtClean="0">
                <a:solidFill>
                  <a:srgbClr val="C00000"/>
                </a:solidFill>
                <a:latin typeface="Trebuchet MS" pitchFamily="34" charset="0"/>
              </a:rPr>
              <a:t>Robert May</a:t>
            </a:r>
            <a:r>
              <a:rPr lang="cs-CZ" sz="260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2600" dirty="0" smtClean="0">
                <a:latin typeface="Trebuchet MS" pitchFamily="34" charset="0"/>
              </a:rPr>
              <a:t>(</a:t>
            </a:r>
            <a:r>
              <a:rPr lang="en-US" sz="2600" dirty="0" smtClean="0">
                <a:latin typeface="Trebuchet MS" pitchFamily="34" charset="0"/>
              </a:rPr>
              <a:t>1976</a:t>
            </a:r>
            <a:r>
              <a:rPr lang="cs-CZ" sz="2600" dirty="0" smtClean="0">
                <a:latin typeface="Trebuchet MS" pitchFamily="34" charset="0"/>
              </a:rPr>
              <a:t>)</a:t>
            </a:r>
            <a:endParaRPr lang="en-GB" sz="2600" dirty="0">
              <a:latin typeface="Trebuchet MS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000" dirty="0" err="1" smtClean="0">
                <a:latin typeface="Trebuchet MS" pitchFamily="34" charset="0"/>
              </a:rPr>
              <a:t>Nejen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en-US" sz="2000" dirty="0" err="1" smtClean="0">
                <a:latin typeface="Trebuchet MS" pitchFamily="34" charset="0"/>
              </a:rPr>
              <a:t>ve</a:t>
            </a:r>
            <a:r>
              <a:rPr lang="en-US" sz="2000" dirty="0" smtClean="0">
                <a:latin typeface="Trebuchet MS" pitchFamily="34" charset="0"/>
              </a:rPr>
              <a:t> v</a:t>
            </a:r>
            <a:r>
              <a:rPr lang="cs-CZ" sz="2000" dirty="0" err="1" smtClean="0">
                <a:latin typeface="Trebuchet MS" pitchFamily="34" charset="0"/>
              </a:rPr>
              <a:t>ědě</a:t>
            </a:r>
            <a:r>
              <a:rPr lang="cs-CZ" sz="2000" dirty="0" smtClean="0">
                <a:latin typeface="Trebuchet MS" pitchFamily="34" charset="0"/>
              </a:rPr>
              <a:t>, nýbrž i ve světě politiky a ekonomie bychom na tom byli lépe, kdybychom si více uvědomovali, že to, že je systém jednoduchý, neznamená, že se musí jednoduše chovat.</a:t>
            </a:r>
            <a:endParaRPr lang="en-GB" sz="20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33530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model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9999" y="934061"/>
            <a:ext cx="599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primitivní model proudění v atmosféře</a:t>
            </a:r>
            <a:endParaRPr lang="en-GB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803546" y="4608978"/>
                <a:ext cx="534450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/>
                      </a:rPr>
                      <m:t>𝒙</m:t>
                    </m:r>
                  </m:oMath>
                </a14:m>
                <a:r>
                  <a:rPr lang="en-US" sz="1500" dirty="0" smtClean="0">
                    <a:latin typeface="Trebuchet MS" pitchFamily="34" charset="0"/>
                  </a:rPr>
                  <a:t>: </a:t>
                </a:r>
                <a:r>
                  <a:rPr lang="cs-CZ" sz="1500" dirty="0" smtClean="0">
                    <a:latin typeface="Trebuchet MS" pitchFamily="34" charset="0"/>
                  </a:rPr>
                  <a:t>intenzita proudění</a:t>
                </a:r>
                <a:endParaRPr lang="en-US" sz="1500" dirty="0" smtClean="0">
                  <a:latin typeface="Trebuchet MS" pitchFamily="34" charset="0"/>
                </a:endParaRP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/>
                      </a:rPr>
                      <m:t>𝒚</m:t>
                    </m:r>
                  </m:oMath>
                </a14:m>
                <a:r>
                  <a:rPr lang="en-US" sz="1500" dirty="0" smtClean="0">
                    <a:latin typeface="Trebuchet MS" pitchFamily="34" charset="0"/>
                  </a:rPr>
                  <a:t>: </a:t>
                </a:r>
                <a:r>
                  <a:rPr lang="cs-CZ" sz="1500" dirty="0" smtClean="0">
                    <a:latin typeface="Trebuchet MS" pitchFamily="34" charset="0"/>
                  </a:rPr>
                  <a:t>rozdíl teplot mezi stoupavým a klesavým proudem</a:t>
                </a:r>
                <a:endParaRPr lang="cs-CZ" sz="1500" i="1" dirty="0" smtClean="0">
                  <a:latin typeface="Trebuchet MS" pitchFamily="34" charset="0"/>
                </a:endParaRP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/>
                      </a:rPr>
                      <m:t>𝒛</m:t>
                    </m:r>
                  </m:oMath>
                </a14:m>
                <a:r>
                  <a:rPr lang="en-US" sz="1500" dirty="0" smtClean="0">
                    <a:latin typeface="Trebuchet MS" pitchFamily="34" charset="0"/>
                  </a:rPr>
                  <a:t>: </a:t>
                </a:r>
                <a:r>
                  <a:rPr lang="cs-CZ" sz="1500" dirty="0" smtClean="0">
                    <a:latin typeface="Trebuchet MS" pitchFamily="34" charset="0"/>
                  </a:rPr>
                  <a:t>odchylka teplot na svislém řezu od lineárního průběhu</a:t>
                </a:r>
                <a:endParaRPr lang="en-GB" sz="1500" i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46" y="4608978"/>
                <a:ext cx="5344507" cy="861774"/>
              </a:xfrm>
              <a:prstGeom prst="rect">
                <a:avLst/>
              </a:prstGeom>
              <a:blipFill rotWithShape="1">
                <a:blip r:embed="rId3"/>
                <a:stretch>
                  <a:fillRect t="-1418" b="-70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3821678" y="1619433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Bénardova</a:t>
            </a:r>
            <a:r>
              <a:rPr lang="cs-CZ" dirty="0" smtClean="0">
                <a:latin typeface="Trebuchet MS" pitchFamily="34" charset="0"/>
              </a:rPr>
              <a:t> buňka</a:t>
            </a:r>
            <a:endParaRPr lang="en-GB" dirty="0">
              <a:latin typeface="Trebuchet MS" pitchFamily="34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3687957" y="1901734"/>
            <a:ext cx="2466447" cy="1386930"/>
            <a:chOff x="3589542" y="1609152"/>
            <a:chExt cx="2466447" cy="138693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542" y="1609152"/>
              <a:ext cx="2300543" cy="1386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5733772" y="2595199"/>
              <a:ext cx="322217" cy="296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979599" y="1609192"/>
                <a:ext cx="2873829" cy="1532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b="0" dirty="0" smtClean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sz="2400" b="0" dirty="0" smtClean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𝑥𝑦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𝛽</m:t>
                      </m:r>
                      <m:r>
                        <a:rPr lang="en-US" sz="24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99" y="1609192"/>
                <a:ext cx="2873829" cy="15327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ovéPole 13"/>
          <p:cNvSpPr txBox="1"/>
          <p:nvPr/>
        </p:nvSpPr>
        <p:spPr>
          <a:xfrm>
            <a:off x="739999" y="4153879"/>
            <a:ext cx="411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3 </a:t>
            </a:r>
            <a:r>
              <a:rPr lang="cs-CZ" b="1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proměnné </a:t>
            </a:r>
            <a:r>
              <a:rPr lang="en-US" sz="16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(</a:t>
            </a:r>
            <a:r>
              <a:rPr lang="cs-CZ" sz="16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ne prostorové souřadnice</a:t>
            </a:r>
            <a:r>
              <a:rPr lang="en-US" sz="16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!)</a:t>
            </a:r>
            <a:endParaRPr lang="en-GB" sz="16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270077" y="4153073"/>
            <a:ext cx="150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3 </a:t>
            </a:r>
            <a:r>
              <a:rPr lang="en-US" b="1" dirty="0" err="1" smtClean="0">
                <a:solidFill>
                  <a:srgbClr val="333399"/>
                </a:solidFill>
                <a:latin typeface="Trebuchet MS" panose="020B0603020202020204" pitchFamily="34" charset="0"/>
              </a:rPr>
              <a:t>paramet</a:t>
            </a:r>
            <a:r>
              <a:rPr lang="cs-CZ" b="1" dirty="0" err="1" smtClean="0">
                <a:solidFill>
                  <a:srgbClr val="333399"/>
                </a:solidFill>
                <a:latin typeface="Trebuchet MS" panose="020B0603020202020204" pitchFamily="34" charset="0"/>
              </a:rPr>
              <a:t>ry</a:t>
            </a:r>
            <a:endParaRPr lang="en-GB" b="1" dirty="0">
              <a:solidFill>
                <a:srgbClr val="333399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6355747" y="4604556"/>
                <a:ext cx="215357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/>
                      </a:rPr>
                      <m:t>𝝈</m:t>
                    </m:r>
                  </m:oMath>
                </a14:m>
                <a:r>
                  <a:rPr lang="en-US" sz="1500" dirty="0" smtClean="0">
                    <a:latin typeface="Trebuchet MS" pitchFamily="34" charset="0"/>
                  </a:rPr>
                  <a:t>: </a:t>
                </a:r>
                <a:r>
                  <a:rPr lang="en-US" sz="1500" dirty="0" err="1" smtClean="0">
                    <a:latin typeface="Trebuchet MS" pitchFamily="34" charset="0"/>
                  </a:rPr>
                  <a:t>Prandtl</a:t>
                </a:r>
                <a:r>
                  <a:rPr lang="cs-CZ" sz="1500" dirty="0" err="1" smtClean="0">
                    <a:latin typeface="Trebuchet MS" pitchFamily="34" charset="0"/>
                  </a:rPr>
                  <a:t>ovo</a:t>
                </a:r>
                <a:r>
                  <a:rPr lang="en-US" sz="1500" dirty="0" smtClean="0">
                    <a:latin typeface="Trebuchet MS" pitchFamily="34" charset="0"/>
                  </a:rPr>
                  <a:t> </a:t>
                </a:r>
                <a:r>
                  <a:rPr lang="cs-CZ" sz="1500" dirty="0" smtClean="0">
                    <a:latin typeface="Trebuchet MS" pitchFamily="34" charset="0"/>
                  </a:rPr>
                  <a:t>číslo</a:t>
                </a:r>
                <a:endParaRPr lang="en-US" sz="1500" dirty="0" smtClean="0">
                  <a:latin typeface="Trebuchet MS" pitchFamily="34" charset="0"/>
                </a:endParaRP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/>
                      </a:rPr>
                      <m:t>𝝉</m:t>
                    </m:r>
                  </m:oMath>
                </a14:m>
                <a:r>
                  <a:rPr lang="en-US" sz="1500" dirty="0" smtClean="0">
                    <a:latin typeface="Trebuchet MS" pitchFamily="34" charset="0"/>
                  </a:rPr>
                  <a:t>: Rayleigh</a:t>
                </a:r>
                <a:r>
                  <a:rPr lang="cs-CZ" sz="1500" dirty="0" err="1" smtClean="0">
                    <a:latin typeface="Trebuchet MS" pitchFamily="34" charset="0"/>
                  </a:rPr>
                  <a:t>ovo</a:t>
                </a:r>
                <a:r>
                  <a:rPr lang="en-US" sz="1500" dirty="0" smtClean="0">
                    <a:latin typeface="Trebuchet MS" pitchFamily="34" charset="0"/>
                  </a:rPr>
                  <a:t> </a:t>
                </a:r>
                <a:r>
                  <a:rPr lang="cs-CZ" sz="1500" dirty="0" smtClean="0">
                    <a:latin typeface="Trebuchet MS" pitchFamily="34" charset="0"/>
                  </a:rPr>
                  <a:t>číslo</a:t>
                </a:r>
                <a:endParaRPr lang="cs-CZ" sz="1500" i="1" dirty="0" smtClean="0">
                  <a:latin typeface="Trebuchet MS" pitchFamily="34" charset="0"/>
                </a:endParaRP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/>
                      </a:rPr>
                      <m:t>𝜷</m:t>
                    </m:r>
                  </m:oMath>
                </a14:m>
                <a:r>
                  <a:rPr lang="en-US" sz="1500" dirty="0" smtClean="0">
                    <a:latin typeface="Trebuchet MS" pitchFamily="34" charset="0"/>
                  </a:rPr>
                  <a:t>: </a:t>
                </a:r>
                <a:r>
                  <a:rPr lang="cs-CZ" sz="1500" dirty="0" smtClean="0">
                    <a:latin typeface="Trebuchet MS" pitchFamily="34" charset="0"/>
                  </a:rPr>
                  <a:t>fyzikální proporce</a:t>
                </a:r>
                <a:endParaRPr lang="en-GB" sz="1500" i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747" y="4604556"/>
                <a:ext cx="2153575" cy="861774"/>
              </a:xfrm>
              <a:prstGeom prst="rect">
                <a:avLst/>
              </a:prstGeom>
              <a:blipFill rotWithShape="1">
                <a:blip r:embed="rId6"/>
                <a:stretch>
                  <a:fillRect t="-1408" b="-63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ovéPole 16"/>
          <p:cNvSpPr txBox="1"/>
          <p:nvPr/>
        </p:nvSpPr>
        <p:spPr>
          <a:xfrm>
            <a:off x="4249506" y="5808959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Lorenz</a:t>
            </a:r>
            <a:r>
              <a:rPr lang="cs-CZ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ova</a:t>
            </a:r>
            <a:r>
              <a:rPr lang="en-US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solidFill>
                  <a:srgbClr val="333399"/>
                </a:solidFill>
                <a:latin typeface="Trebuchet MS" panose="020B0603020202020204" pitchFamily="34" charset="0"/>
              </a:rPr>
              <a:t>volba:</a:t>
            </a:r>
            <a:endParaRPr lang="en-GB" dirty="0">
              <a:solidFill>
                <a:srgbClr val="333399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6238836" y="5674980"/>
                <a:ext cx="245162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𝜎</m:t>
                      </m:r>
                      <m:r>
                        <a:rPr lang="en-US" b="0" i="1" smtClean="0">
                          <a:latin typeface="Cambria Math"/>
                        </a:rPr>
                        <m:t>=10</m:t>
                      </m:r>
                      <m:r>
                        <a:rPr lang="en-US" b="0" i="0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𝜏</m:t>
                      </m:r>
                      <m:r>
                        <a:rPr lang="en-US" b="0" i="1" smtClean="0">
                          <a:latin typeface="Cambria Math"/>
                        </a:rPr>
                        <m:t>=28, </m:t>
                      </m:r>
                      <m:r>
                        <a:rPr lang="en-US" b="0" i="1" smtClean="0">
                          <a:latin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36" y="5674980"/>
                <a:ext cx="2451620" cy="6127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420" name="Picture 4" descr="Výsledek obrázku pro edward lorenz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958" y="297613"/>
            <a:ext cx="2147514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2286000" y="6523166"/>
            <a:ext cx="65344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300" dirty="0" smtClean="0">
                <a:latin typeface="Book Antiqua" panose="02040602050305030304" pitchFamily="18" charset="0"/>
              </a:rPr>
              <a:t>Edward N. </a:t>
            </a:r>
            <a:r>
              <a:rPr lang="en-GB" sz="1300" dirty="0" smtClean="0">
                <a:latin typeface="Book Antiqua" panose="02040602050305030304" pitchFamily="18" charset="0"/>
              </a:rPr>
              <a:t>Lorenz</a:t>
            </a:r>
            <a:r>
              <a:rPr lang="cs-CZ" sz="1300" dirty="0" smtClean="0">
                <a:latin typeface="Book Antiqua" panose="02040602050305030304" pitchFamily="18" charset="0"/>
              </a:rPr>
              <a:t>, </a:t>
            </a:r>
            <a:r>
              <a:rPr lang="en-GB" sz="1300" i="1" dirty="0" smtClean="0">
                <a:latin typeface="Book Antiqua" panose="02040602050305030304" pitchFamily="18" charset="0"/>
              </a:rPr>
              <a:t>Deterministic </a:t>
            </a:r>
            <a:r>
              <a:rPr lang="en-GB" sz="1300" i="1" dirty="0" err="1" smtClean="0">
                <a:latin typeface="Book Antiqua" panose="02040602050305030304" pitchFamily="18" charset="0"/>
              </a:rPr>
              <a:t>nonperiodic</a:t>
            </a:r>
            <a:r>
              <a:rPr lang="en-GB" sz="1300" i="1" dirty="0" smtClean="0">
                <a:latin typeface="Book Antiqua" panose="02040602050305030304" pitchFamily="18" charset="0"/>
              </a:rPr>
              <a:t> flow</a:t>
            </a:r>
            <a:r>
              <a:rPr lang="en-GB" sz="1300" dirty="0" smtClean="0">
                <a:latin typeface="Book Antiqua" panose="02040602050305030304" pitchFamily="18" charset="0"/>
              </a:rPr>
              <a:t>, J. Atmos. Sci.</a:t>
            </a:r>
            <a:r>
              <a:rPr lang="cs-CZ" sz="1300" dirty="0" smtClean="0">
                <a:latin typeface="Book Antiqua" panose="02040602050305030304" pitchFamily="18" charset="0"/>
              </a:rPr>
              <a:t> </a:t>
            </a:r>
            <a:r>
              <a:rPr lang="en-GB" sz="1300" b="1" dirty="0" smtClean="0">
                <a:latin typeface="Book Antiqua" panose="02040602050305030304" pitchFamily="18" charset="0"/>
              </a:rPr>
              <a:t>20</a:t>
            </a:r>
            <a:r>
              <a:rPr lang="en-GB" sz="1300" dirty="0" smtClean="0">
                <a:latin typeface="Book Antiqua" panose="02040602050305030304" pitchFamily="18" charset="0"/>
              </a:rPr>
              <a:t>, 130</a:t>
            </a:r>
            <a:r>
              <a:rPr lang="cs-CZ" sz="1300" dirty="0">
                <a:latin typeface="Book Antiqua" panose="02040602050305030304" pitchFamily="18" charset="0"/>
              </a:rPr>
              <a:t>  (1963)</a:t>
            </a:r>
            <a:endParaRPr lang="en-GB" sz="1300" dirty="0">
              <a:latin typeface="Book Antiqua" panose="02040602050305030304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352384" y="3424989"/>
            <a:ext cx="282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Edward Lorenz (1917-2008)</a:t>
            </a:r>
          </a:p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meteorolog, USA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6" y="2724933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76875" y="2721417"/>
            <a:ext cx="8384575" cy="2739786"/>
            <a:chOff x="668166" y="2947851"/>
            <a:chExt cx="8384575" cy="2739786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364472"/>
              <a:ext cx="58420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Po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krátkém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čase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dostává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b="1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kvalitativně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odlišný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průběh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počasí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.</a:t>
              </a:r>
            </a:p>
          </p:txBody>
        </p:sp>
      </p:grp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2809" y="332655"/>
            <a:ext cx="61693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příběh:</a:t>
            </a:r>
            <a:r>
              <a:rPr lang="cs-CZ" sz="2000" u="sng" dirty="0" smtClean="0">
                <a:solidFill>
                  <a:srgbClr val="0000B4"/>
                </a:solidFill>
                <a:latin typeface="Trebuchet MS" pitchFamily="34" charset="0"/>
              </a:rPr>
              <a:t> Zrádný počítač</a:t>
            </a:r>
            <a:endParaRPr lang="en-US" sz="20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30237" y="1031730"/>
            <a:ext cx="3522433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cs-CZ" sz="1450" dirty="0">
                <a:latin typeface="Trebuchet MS" pitchFamily="34" charset="0"/>
              </a:rPr>
              <a:t>Lorenz počítal na počítači </a:t>
            </a:r>
            <a:r>
              <a:rPr lang="en-GB" sz="1450" dirty="0">
                <a:latin typeface="Trebuchet MS" pitchFamily="34" charset="0"/>
              </a:rPr>
              <a:t>“</a:t>
            </a:r>
            <a:r>
              <a:rPr lang="cs-CZ" sz="1450" dirty="0">
                <a:latin typeface="Trebuchet MS" pitchFamily="34" charset="0"/>
              </a:rPr>
              <a:t>předpověď počasí</a:t>
            </a:r>
            <a:r>
              <a:rPr lang="en-GB" sz="1450" dirty="0" smtClean="0">
                <a:latin typeface="Trebuchet MS" pitchFamily="34" charset="0"/>
              </a:rPr>
              <a:t>”</a:t>
            </a:r>
            <a:r>
              <a:rPr lang="cs-CZ" sz="1450" dirty="0">
                <a:latin typeface="Trebuchet MS" pitchFamily="34" charset="0"/>
              </a:rPr>
              <a:t> </a:t>
            </a:r>
            <a:r>
              <a:rPr lang="cs-CZ" sz="1450" dirty="0" smtClean="0">
                <a:latin typeface="Trebuchet MS" pitchFamily="34" charset="0"/>
              </a:rPr>
              <a:t>pomocí svých rovnic.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cs-CZ" sz="1450" b="1" dirty="0" smtClean="0">
                <a:solidFill>
                  <a:srgbClr val="C00000"/>
                </a:solidFill>
                <a:latin typeface="Trebuchet MS" pitchFamily="34" charset="0"/>
              </a:rPr>
              <a:t>Přesnost </a:t>
            </a:r>
            <a:r>
              <a:rPr lang="cs-CZ" sz="1450" b="1" dirty="0">
                <a:solidFill>
                  <a:srgbClr val="C00000"/>
                </a:solidFill>
                <a:latin typeface="Trebuchet MS" pitchFamily="34" charset="0"/>
              </a:rPr>
              <a:t>počítače </a:t>
            </a:r>
            <a:r>
              <a:rPr lang="cs-CZ" sz="1450" dirty="0">
                <a:latin typeface="Trebuchet MS" pitchFamily="34" charset="0"/>
              </a:rPr>
              <a:t>byla 6 platný</a:t>
            </a:r>
            <a:r>
              <a:rPr lang="en-GB" sz="1450" dirty="0" err="1">
                <a:latin typeface="Trebuchet MS" pitchFamily="34" charset="0"/>
              </a:rPr>
              <a:t>ch</a:t>
            </a:r>
            <a:r>
              <a:rPr lang="cs-CZ" sz="1450" dirty="0">
                <a:latin typeface="Trebuchet MS" pitchFamily="34" charset="0"/>
              </a:rPr>
              <a:t> </a:t>
            </a:r>
            <a:r>
              <a:rPr lang="cs-CZ" sz="1450" dirty="0" err="1">
                <a:latin typeface="Trebuchet MS" pitchFamily="34" charset="0"/>
              </a:rPr>
              <a:t>cif</a:t>
            </a:r>
            <a:r>
              <a:rPr lang="en-GB" sz="1450" dirty="0" err="1">
                <a:latin typeface="Trebuchet MS" pitchFamily="34" charset="0"/>
              </a:rPr>
              <a:t>er</a:t>
            </a:r>
            <a:r>
              <a:rPr lang="cs-CZ" sz="1450" dirty="0">
                <a:latin typeface="Trebuchet MS" pitchFamily="34" charset="0"/>
              </a:rPr>
              <a:t> (</a:t>
            </a:r>
            <a:r>
              <a:rPr lang="cs-CZ" sz="1450" i="1" dirty="0">
                <a:latin typeface="Trebuchet MS" pitchFamily="34" charset="0"/>
              </a:rPr>
              <a:t>I</a:t>
            </a:r>
            <a:r>
              <a:rPr lang="cs-CZ" sz="1450" dirty="0">
                <a:latin typeface="Trebuchet MS" pitchFamily="34" charset="0"/>
              </a:rPr>
              <a:t>=1</a:t>
            </a:r>
            <a:r>
              <a:rPr lang="en-GB" sz="1450" dirty="0">
                <a:latin typeface="Trebuchet MS" pitchFamily="34" charset="0"/>
              </a:rPr>
              <a:t>4</a:t>
            </a:r>
            <a:r>
              <a:rPr lang="cs-CZ" sz="1450" dirty="0">
                <a:latin typeface="Trebuchet MS" pitchFamily="34" charset="0"/>
              </a:rPr>
              <a:t>,7</a:t>
            </a:r>
            <a:r>
              <a:rPr lang="en-GB" sz="1450" dirty="0">
                <a:latin typeface="Trebuchet MS" pitchFamily="34" charset="0"/>
              </a:rPr>
              <a:t>139 </a:t>
            </a:r>
            <a:r>
              <a:rPr lang="cs-CZ" sz="1450" dirty="0">
                <a:latin typeface="Trebuchet MS" pitchFamily="34" charset="0"/>
              </a:rPr>
              <a:t>m</a:t>
            </a:r>
            <a:r>
              <a:rPr lang="en-GB" sz="1450" dirty="0">
                <a:latin typeface="Trebuchet MS" pitchFamily="34" charset="0"/>
              </a:rPr>
              <a:t>/s</a:t>
            </a:r>
            <a:r>
              <a:rPr lang="cs-CZ" sz="1450" dirty="0">
                <a:latin typeface="Trebuchet MS" pitchFamily="34" charset="0"/>
              </a:rPr>
              <a:t>), ale tiskárna vypisovala jen 3 platné cifry (</a:t>
            </a:r>
            <a:r>
              <a:rPr lang="en-GB" sz="1450" i="1" dirty="0">
                <a:latin typeface="Trebuchet MS" pitchFamily="34" charset="0"/>
              </a:rPr>
              <a:t>I</a:t>
            </a:r>
            <a:r>
              <a:rPr lang="cs-CZ" sz="1450" dirty="0">
                <a:latin typeface="Trebuchet MS" pitchFamily="34" charset="0"/>
              </a:rPr>
              <a:t>=</a:t>
            </a:r>
            <a:r>
              <a:rPr lang="en-GB" sz="1450" dirty="0">
                <a:latin typeface="Trebuchet MS" pitchFamily="34" charset="0"/>
              </a:rPr>
              <a:t>14</a:t>
            </a:r>
            <a:r>
              <a:rPr lang="cs-CZ" sz="1450" dirty="0">
                <a:latin typeface="Trebuchet MS" pitchFamily="34" charset="0"/>
              </a:rPr>
              <a:t>,</a:t>
            </a:r>
            <a:r>
              <a:rPr lang="en-GB" sz="1450" dirty="0">
                <a:latin typeface="Trebuchet MS" pitchFamily="34" charset="0"/>
              </a:rPr>
              <a:t>7 m/s</a:t>
            </a:r>
            <a:r>
              <a:rPr lang="cs-CZ" sz="1450" dirty="0">
                <a:latin typeface="Trebuchet MS" pitchFamily="34" charset="0"/>
              </a:rPr>
              <a:t>).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461926" y="30179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50129" y="2415606"/>
            <a:ext cx="138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intenzita </a:t>
            </a:r>
            <a:r>
              <a:rPr lang="en-GB" sz="1400" i="1" dirty="0" smtClean="0">
                <a:latin typeface="Trebuchet MS" panose="020B0603020202020204" pitchFamily="34" charset="0"/>
              </a:rPr>
              <a:t>x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50093" y="3522584"/>
            <a:ext cx="77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čas </a:t>
            </a:r>
            <a:r>
              <a:rPr lang="en-US" sz="1400" i="1" dirty="0" smtClean="0">
                <a:latin typeface="Trebuchet MS" panose="020B0603020202020204" pitchFamily="34" charset="0"/>
              </a:rPr>
              <a:t>t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27659" y="4610113"/>
            <a:ext cx="5129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Večer si zapisuje </a:t>
            </a:r>
            <a:r>
              <a:rPr lang="cs-CZ" sz="1500" dirty="0">
                <a:latin typeface="Trebuchet MS" panose="020B0603020202020204" pitchFamily="34" charset="0"/>
              </a:rPr>
              <a:t>mezivýsledek (</a:t>
            </a:r>
            <a:r>
              <a:rPr lang="en-GB" sz="1500" i="1" dirty="0">
                <a:latin typeface="Trebuchet MS" pitchFamily="34" charset="0"/>
              </a:rPr>
              <a:t>I</a:t>
            </a:r>
            <a:r>
              <a:rPr lang="cs-CZ" sz="1500" dirty="0">
                <a:latin typeface="Trebuchet MS" pitchFamily="34" charset="0"/>
              </a:rPr>
              <a:t>=</a:t>
            </a:r>
            <a:r>
              <a:rPr lang="en-GB" sz="1500" dirty="0">
                <a:latin typeface="Trebuchet MS" pitchFamily="34" charset="0"/>
              </a:rPr>
              <a:t>14</a:t>
            </a:r>
            <a:r>
              <a:rPr lang="cs-CZ" sz="1500" dirty="0">
                <a:latin typeface="Trebuchet MS" pitchFamily="34" charset="0"/>
              </a:rPr>
              <a:t>,</a:t>
            </a:r>
            <a:r>
              <a:rPr lang="en-GB" sz="1500" dirty="0">
                <a:latin typeface="Trebuchet MS" pitchFamily="34" charset="0"/>
              </a:rPr>
              <a:t>7 m/s</a:t>
            </a:r>
            <a:r>
              <a:rPr lang="cs-CZ" sz="1500" dirty="0">
                <a:latin typeface="Trebuchet MS" pitchFamily="34" charset="0"/>
              </a:rPr>
              <a:t>) </a:t>
            </a:r>
          </a:p>
          <a:p>
            <a:r>
              <a:rPr lang="cs-CZ" sz="1500" dirty="0">
                <a:latin typeface="Trebuchet MS" pitchFamily="34" charset="0"/>
              </a:rPr>
              <a:t>a druhý den pouští výpočet od tohoto </a:t>
            </a:r>
            <a:r>
              <a:rPr lang="cs-CZ" sz="1500" dirty="0" smtClean="0">
                <a:latin typeface="Trebuchet MS" pitchFamily="34" charset="0"/>
              </a:rPr>
              <a:t>času.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3189519" y="3922805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>
          <a:xfrm>
            <a:off x="3134937" y="3029577"/>
            <a:ext cx="108000" cy="10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4" descr="Výsledek obrázku pro edward loren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958" y="297613"/>
            <a:ext cx="2147514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1963: Jedno mávnutí křídel </a:t>
            </a:r>
            <a:r>
              <a:rPr lang="cs-CZ" sz="1600" b="1" dirty="0" smtClean="0">
                <a:latin typeface="Trebuchet MS" pitchFamily="34" charset="0"/>
              </a:rPr>
              <a:t>racka</a:t>
            </a:r>
            <a:r>
              <a:rPr lang="en-GB" sz="1600" b="1" dirty="0" smtClean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zásadně ovlivní budoucí průběh počasí.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1972: Může mávnutí křídel </a:t>
            </a:r>
            <a:r>
              <a:rPr lang="cs-CZ" sz="1600" b="1" smtClean="0">
                <a:latin typeface="Trebuchet MS" pitchFamily="34" charset="0"/>
              </a:rPr>
              <a:t>motýla</a:t>
            </a:r>
            <a:r>
              <a:rPr lang="cs-CZ" sz="1600" smtClean="0">
                <a:latin typeface="Trebuchet MS" pitchFamily="34" charset="0"/>
              </a:rPr>
              <a:t> v Brazílii způsobit tornádo v Texasu?</a:t>
            </a:r>
            <a:endParaRPr lang="en-GB" sz="1600">
              <a:latin typeface="Trebuchet MS" pitchFamily="34" charset="0"/>
            </a:endParaRPr>
          </a:p>
        </p:txBody>
      </p:sp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4" y="917430"/>
            <a:ext cx="2753023" cy="15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0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6" y="2724933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76875" y="2721417"/>
            <a:ext cx="8384575" cy="2739786"/>
            <a:chOff x="668166" y="2947851"/>
            <a:chExt cx="8384575" cy="2739786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364472"/>
              <a:ext cx="58420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Po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krátkém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čase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dostává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b="1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kvalitativně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odlišný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průběh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500" dirty="0" err="1">
                  <a:solidFill>
                    <a:srgbClr val="CC9900"/>
                  </a:solidFill>
                  <a:latin typeface="Trebuchet MS" panose="020B0603020202020204" pitchFamily="34" charset="0"/>
                </a:rPr>
                <a:t>počasí</a:t>
              </a:r>
              <a:r>
                <a:rPr lang="en-US" sz="1500" dirty="0">
                  <a:solidFill>
                    <a:srgbClr val="CC9900"/>
                  </a:solidFill>
                  <a:latin typeface="Trebuchet MS" panose="020B0603020202020204" pitchFamily="34" charset="0"/>
                </a:rPr>
                <a:t>.</a:t>
              </a:r>
            </a:p>
          </p:txBody>
        </p:sp>
      </p:grp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2809" y="332655"/>
            <a:ext cx="61693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příběh:</a:t>
            </a:r>
            <a:r>
              <a:rPr lang="cs-CZ" sz="2000" u="sng" dirty="0" smtClean="0">
                <a:solidFill>
                  <a:srgbClr val="0000B4"/>
                </a:solidFill>
                <a:latin typeface="Trebuchet MS" pitchFamily="34" charset="0"/>
              </a:rPr>
              <a:t> Zrádný počítač</a:t>
            </a:r>
            <a:endParaRPr lang="en-US" sz="20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30237" y="1031730"/>
            <a:ext cx="3522433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cs-CZ" sz="1450" dirty="0">
                <a:latin typeface="Trebuchet MS" pitchFamily="34" charset="0"/>
              </a:rPr>
              <a:t>Lorenz počítal na počítači </a:t>
            </a:r>
            <a:r>
              <a:rPr lang="en-GB" sz="1450" dirty="0">
                <a:latin typeface="Trebuchet MS" pitchFamily="34" charset="0"/>
              </a:rPr>
              <a:t>“</a:t>
            </a:r>
            <a:r>
              <a:rPr lang="cs-CZ" sz="1450" dirty="0">
                <a:latin typeface="Trebuchet MS" pitchFamily="34" charset="0"/>
              </a:rPr>
              <a:t>předpověď počasí</a:t>
            </a:r>
            <a:r>
              <a:rPr lang="en-GB" sz="1450" dirty="0" smtClean="0">
                <a:latin typeface="Trebuchet MS" pitchFamily="34" charset="0"/>
              </a:rPr>
              <a:t>”</a:t>
            </a:r>
            <a:r>
              <a:rPr lang="cs-CZ" sz="1450" dirty="0">
                <a:latin typeface="Trebuchet MS" pitchFamily="34" charset="0"/>
              </a:rPr>
              <a:t> </a:t>
            </a:r>
            <a:r>
              <a:rPr lang="cs-CZ" sz="1450" dirty="0" smtClean="0">
                <a:latin typeface="Trebuchet MS" pitchFamily="34" charset="0"/>
              </a:rPr>
              <a:t>pomocí svých rovnic.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cs-CZ" sz="1450" b="1" dirty="0" smtClean="0">
                <a:solidFill>
                  <a:srgbClr val="C00000"/>
                </a:solidFill>
                <a:latin typeface="Trebuchet MS" pitchFamily="34" charset="0"/>
              </a:rPr>
              <a:t>Přesnost </a:t>
            </a:r>
            <a:r>
              <a:rPr lang="cs-CZ" sz="1450" b="1" dirty="0">
                <a:solidFill>
                  <a:srgbClr val="C00000"/>
                </a:solidFill>
                <a:latin typeface="Trebuchet MS" pitchFamily="34" charset="0"/>
              </a:rPr>
              <a:t>počítače </a:t>
            </a:r>
            <a:r>
              <a:rPr lang="cs-CZ" sz="1450" dirty="0">
                <a:latin typeface="Trebuchet MS" pitchFamily="34" charset="0"/>
              </a:rPr>
              <a:t>byla 6 platný</a:t>
            </a:r>
            <a:r>
              <a:rPr lang="en-GB" sz="1450" dirty="0" err="1">
                <a:latin typeface="Trebuchet MS" pitchFamily="34" charset="0"/>
              </a:rPr>
              <a:t>ch</a:t>
            </a:r>
            <a:r>
              <a:rPr lang="cs-CZ" sz="1450" dirty="0">
                <a:latin typeface="Trebuchet MS" pitchFamily="34" charset="0"/>
              </a:rPr>
              <a:t> </a:t>
            </a:r>
            <a:r>
              <a:rPr lang="cs-CZ" sz="1450" dirty="0" err="1">
                <a:latin typeface="Trebuchet MS" pitchFamily="34" charset="0"/>
              </a:rPr>
              <a:t>cif</a:t>
            </a:r>
            <a:r>
              <a:rPr lang="en-GB" sz="1450" dirty="0" err="1">
                <a:latin typeface="Trebuchet MS" pitchFamily="34" charset="0"/>
              </a:rPr>
              <a:t>er</a:t>
            </a:r>
            <a:r>
              <a:rPr lang="cs-CZ" sz="1450" dirty="0">
                <a:latin typeface="Trebuchet MS" pitchFamily="34" charset="0"/>
              </a:rPr>
              <a:t> (</a:t>
            </a:r>
            <a:r>
              <a:rPr lang="cs-CZ" sz="1450" i="1" dirty="0">
                <a:latin typeface="Trebuchet MS" pitchFamily="34" charset="0"/>
              </a:rPr>
              <a:t>I</a:t>
            </a:r>
            <a:r>
              <a:rPr lang="cs-CZ" sz="1450" dirty="0">
                <a:latin typeface="Trebuchet MS" pitchFamily="34" charset="0"/>
              </a:rPr>
              <a:t>=1</a:t>
            </a:r>
            <a:r>
              <a:rPr lang="en-GB" sz="1450" dirty="0">
                <a:latin typeface="Trebuchet MS" pitchFamily="34" charset="0"/>
              </a:rPr>
              <a:t>4</a:t>
            </a:r>
            <a:r>
              <a:rPr lang="cs-CZ" sz="1450" dirty="0">
                <a:latin typeface="Trebuchet MS" pitchFamily="34" charset="0"/>
              </a:rPr>
              <a:t>,7</a:t>
            </a:r>
            <a:r>
              <a:rPr lang="en-GB" sz="1450" dirty="0">
                <a:latin typeface="Trebuchet MS" pitchFamily="34" charset="0"/>
              </a:rPr>
              <a:t>139 </a:t>
            </a:r>
            <a:r>
              <a:rPr lang="cs-CZ" sz="1450" dirty="0">
                <a:latin typeface="Trebuchet MS" pitchFamily="34" charset="0"/>
              </a:rPr>
              <a:t>m</a:t>
            </a:r>
            <a:r>
              <a:rPr lang="en-GB" sz="1450" dirty="0">
                <a:latin typeface="Trebuchet MS" pitchFamily="34" charset="0"/>
              </a:rPr>
              <a:t>/s</a:t>
            </a:r>
            <a:r>
              <a:rPr lang="cs-CZ" sz="1450" dirty="0">
                <a:latin typeface="Trebuchet MS" pitchFamily="34" charset="0"/>
              </a:rPr>
              <a:t>), ale tiskárna vypisovala jen 3 platné cifry (</a:t>
            </a:r>
            <a:r>
              <a:rPr lang="en-GB" sz="1450" i="1" dirty="0">
                <a:latin typeface="Trebuchet MS" pitchFamily="34" charset="0"/>
              </a:rPr>
              <a:t>I</a:t>
            </a:r>
            <a:r>
              <a:rPr lang="cs-CZ" sz="1450" dirty="0">
                <a:latin typeface="Trebuchet MS" pitchFamily="34" charset="0"/>
              </a:rPr>
              <a:t>=</a:t>
            </a:r>
            <a:r>
              <a:rPr lang="en-GB" sz="1450" dirty="0">
                <a:latin typeface="Trebuchet MS" pitchFamily="34" charset="0"/>
              </a:rPr>
              <a:t>14</a:t>
            </a:r>
            <a:r>
              <a:rPr lang="cs-CZ" sz="1450" dirty="0">
                <a:latin typeface="Trebuchet MS" pitchFamily="34" charset="0"/>
              </a:rPr>
              <a:t>,</a:t>
            </a:r>
            <a:r>
              <a:rPr lang="en-GB" sz="1450" dirty="0">
                <a:latin typeface="Trebuchet MS" pitchFamily="34" charset="0"/>
              </a:rPr>
              <a:t>7 m/s</a:t>
            </a:r>
            <a:r>
              <a:rPr lang="cs-CZ" sz="1450" dirty="0">
                <a:latin typeface="Trebuchet MS" pitchFamily="34" charset="0"/>
              </a:rPr>
              <a:t>).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461926" y="30179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50129" y="2415606"/>
            <a:ext cx="138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intenzita </a:t>
            </a:r>
            <a:r>
              <a:rPr lang="en-GB" sz="1400" i="1" dirty="0" smtClean="0">
                <a:latin typeface="Trebuchet MS" panose="020B0603020202020204" pitchFamily="34" charset="0"/>
              </a:rPr>
              <a:t>x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50093" y="3522584"/>
            <a:ext cx="77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čas </a:t>
            </a:r>
            <a:r>
              <a:rPr lang="en-US" sz="1400" i="1" dirty="0" smtClean="0">
                <a:latin typeface="Trebuchet MS" panose="020B0603020202020204" pitchFamily="34" charset="0"/>
              </a:rPr>
              <a:t>t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27659" y="4610113"/>
            <a:ext cx="5129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Večer si zapisuje </a:t>
            </a:r>
            <a:r>
              <a:rPr lang="cs-CZ" sz="1500" dirty="0">
                <a:latin typeface="Trebuchet MS" panose="020B0603020202020204" pitchFamily="34" charset="0"/>
              </a:rPr>
              <a:t>mezivýsledek (</a:t>
            </a:r>
            <a:r>
              <a:rPr lang="en-GB" sz="1500" i="1" dirty="0">
                <a:latin typeface="Trebuchet MS" pitchFamily="34" charset="0"/>
              </a:rPr>
              <a:t>I</a:t>
            </a:r>
            <a:r>
              <a:rPr lang="cs-CZ" sz="1500" dirty="0">
                <a:latin typeface="Trebuchet MS" pitchFamily="34" charset="0"/>
              </a:rPr>
              <a:t>=</a:t>
            </a:r>
            <a:r>
              <a:rPr lang="en-GB" sz="1500" dirty="0">
                <a:latin typeface="Trebuchet MS" pitchFamily="34" charset="0"/>
              </a:rPr>
              <a:t>14</a:t>
            </a:r>
            <a:r>
              <a:rPr lang="cs-CZ" sz="1500" dirty="0">
                <a:latin typeface="Trebuchet MS" pitchFamily="34" charset="0"/>
              </a:rPr>
              <a:t>,</a:t>
            </a:r>
            <a:r>
              <a:rPr lang="en-GB" sz="1500" dirty="0">
                <a:latin typeface="Trebuchet MS" pitchFamily="34" charset="0"/>
              </a:rPr>
              <a:t>7 m/s</a:t>
            </a:r>
            <a:r>
              <a:rPr lang="cs-CZ" sz="1500" dirty="0">
                <a:latin typeface="Trebuchet MS" pitchFamily="34" charset="0"/>
              </a:rPr>
              <a:t>) </a:t>
            </a:r>
          </a:p>
          <a:p>
            <a:r>
              <a:rPr lang="cs-CZ" sz="1500" dirty="0">
                <a:latin typeface="Trebuchet MS" pitchFamily="34" charset="0"/>
              </a:rPr>
              <a:t>a druhý den pouští výpočet od tohoto </a:t>
            </a:r>
            <a:r>
              <a:rPr lang="cs-CZ" sz="1500" dirty="0" smtClean="0">
                <a:latin typeface="Trebuchet MS" pitchFamily="34" charset="0"/>
              </a:rPr>
              <a:t>času.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3189519" y="3922805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>
          <a:xfrm>
            <a:off x="3134937" y="3029577"/>
            <a:ext cx="108000" cy="10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4" descr="Výsledek obrázku pro edward loren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958" y="297613"/>
            <a:ext cx="2147514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1963: Jedno mávnutí křídel </a:t>
            </a:r>
            <a:r>
              <a:rPr lang="cs-CZ" sz="1600" b="1" dirty="0" smtClean="0">
                <a:latin typeface="Trebuchet MS" pitchFamily="34" charset="0"/>
              </a:rPr>
              <a:t>racka</a:t>
            </a:r>
            <a:r>
              <a:rPr lang="en-GB" sz="1600" b="1" dirty="0" smtClean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zásadně ovlivní budoucí průběh počasí.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1972: Může mávnutí křídel </a:t>
            </a:r>
            <a:r>
              <a:rPr lang="cs-CZ" sz="1600" b="1" smtClean="0">
                <a:latin typeface="Trebuchet MS" pitchFamily="34" charset="0"/>
              </a:rPr>
              <a:t>motýla</a:t>
            </a:r>
            <a:r>
              <a:rPr lang="cs-CZ" sz="1600" smtClean="0">
                <a:latin typeface="Trebuchet MS" pitchFamily="34" charset="0"/>
              </a:rPr>
              <a:t> v Brazílii způsobit tornádo v Texasu?</a:t>
            </a:r>
            <a:endParaRPr lang="en-GB" sz="1600">
              <a:latin typeface="Trebuchet MS" pitchFamily="34" charset="0"/>
            </a:endParaRPr>
          </a:p>
        </p:txBody>
      </p:sp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4" y="917430"/>
            <a:ext cx="2753023" cy="15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Skupina 19"/>
          <p:cNvGrpSpPr/>
          <p:nvPr/>
        </p:nvGrpSpPr>
        <p:grpSpPr>
          <a:xfrm>
            <a:off x="536896" y="879330"/>
            <a:ext cx="7091265" cy="3350087"/>
            <a:chOff x="1392916" y="870943"/>
            <a:chExt cx="7091265" cy="3350087"/>
          </a:xfrm>
        </p:grpSpPr>
        <p:grpSp>
          <p:nvGrpSpPr>
            <p:cNvPr id="21" name="Skupina 20"/>
            <p:cNvGrpSpPr/>
            <p:nvPr/>
          </p:nvGrpSpPr>
          <p:grpSpPr>
            <a:xfrm>
              <a:off x="1392916" y="870943"/>
              <a:ext cx="7091265" cy="3350087"/>
              <a:chOff x="1259632" y="2108696"/>
              <a:chExt cx="7091265" cy="3350087"/>
            </a:xfrm>
          </p:grpSpPr>
          <p:sp>
            <p:nvSpPr>
              <p:cNvPr id="26" name="Obdélník 25"/>
              <p:cNvSpPr/>
              <p:nvPr/>
            </p:nvSpPr>
            <p:spPr>
              <a:xfrm>
                <a:off x="1259632" y="2108696"/>
                <a:ext cx="7091265" cy="3350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1436914" y="2284085"/>
                <a:ext cx="6691567" cy="306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Efekt motýlích křídel (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The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butterfly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effect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)</a:t>
                </a:r>
                <a:r>
                  <a:rPr lang="cs-CZ" sz="2400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smtClean="0">
                    <a:latin typeface="Trebuchet MS" pitchFamily="34" charset="0"/>
                  </a:rPr>
                  <a:t>metafora fyzikálního chaosu</a:t>
                </a: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smtClean="0">
                    <a:latin typeface="Trebuchet MS" pitchFamily="34" charset="0"/>
                  </a:rPr>
                  <a:t>citlivá závislost na počátečních podmínkách</a:t>
                </a: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smtClean="0">
                    <a:latin typeface="Trebuchet MS" pitchFamily="34" charset="0"/>
                  </a:rPr>
                  <a:t>citlivá závislost k nepatrným poruchám</a:t>
                </a:r>
                <a:endParaRPr lang="en-GB" sz="2400">
                  <a:latin typeface="Trebuchet MS" pitchFamily="34" charset="0"/>
                </a:endParaRPr>
              </a:p>
            </p:txBody>
          </p:sp>
          <p:pic>
            <p:nvPicPr>
              <p:cNvPr id="28" name="Picture 3" descr="http://www.globoforce.com/gfblog/wp-content/uploads/2013/05/5985378-500x48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21540000">
                <a:off x="1993598" y="3139501"/>
                <a:ext cx="1407860" cy="1351546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ovéPole 21"/>
            <p:cNvSpPr txBox="1"/>
            <p:nvPr/>
          </p:nvSpPr>
          <p:spPr>
            <a:xfrm>
              <a:off x="3661887" y="2284376"/>
              <a:ext cx="4562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i="1" smtClean="0">
                  <a:latin typeface="Trebuchet MS" pitchFamily="34" charset="0"/>
                </a:rPr>
                <a:t>„</a:t>
              </a:r>
              <a:r>
                <a:rPr lang="en-GB" sz="1400" i="1" smtClean="0">
                  <a:latin typeface="Trebuchet MS" pitchFamily="34" charset="0"/>
                </a:rPr>
                <a:t>Mot</a:t>
              </a:r>
              <a:r>
                <a:rPr lang="cs-CZ" sz="1400" i="1" err="1" smtClean="0">
                  <a:latin typeface="Trebuchet MS" pitchFamily="34" charset="0"/>
                </a:rPr>
                <a:t>ýl</a:t>
              </a:r>
              <a:r>
                <a:rPr lang="cs-CZ" sz="1400" i="1">
                  <a:latin typeface="Trebuchet MS" pitchFamily="34" charset="0"/>
                </a:rPr>
                <a:t> </a:t>
              </a:r>
              <a:r>
                <a:rPr lang="cs-CZ" sz="1400" i="1" smtClean="0">
                  <a:latin typeface="Trebuchet MS" pitchFamily="34" charset="0"/>
                </a:rPr>
                <a:t>se svou křehkostí a slabostí se přirozeně hodí jako symbol toho, že malé může ovlivnit velké.“</a:t>
              </a:r>
              <a:endParaRPr lang="en-GB" sz="1400" i="1">
                <a:latin typeface="Trebuchet MS" pitchFamily="34" charset="0"/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5966238" y="3015081"/>
            <a:ext cx="2854234" cy="3344091"/>
            <a:chOff x="698863" y="2423160"/>
            <a:chExt cx="2854234" cy="3344091"/>
          </a:xfrm>
        </p:grpSpPr>
        <p:sp>
          <p:nvSpPr>
            <p:cNvPr id="31" name="Obdélník 30"/>
            <p:cNvSpPr/>
            <p:nvPr/>
          </p:nvSpPr>
          <p:spPr>
            <a:xfrm>
              <a:off x="698863" y="2423160"/>
              <a:ext cx="2854234" cy="33440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2" name="Picture 3" descr="D:\Pavel\Desktop\A_Trajectory_Through_Phase_Space_in_a_Lorenz_Attractor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328" y="3398044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758565" y="2574028"/>
              <a:ext cx="273575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smtClean="0">
                  <a:latin typeface="Trebuchet MS" pitchFamily="34" charset="0"/>
                </a:rPr>
                <a:t>Řešení rovnic ve tvaru </a:t>
              </a:r>
              <a:r>
                <a:rPr lang="cs-CZ" sz="1500" b="1" smtClean="0">
                  <a:solidFill>
                    <a:srgbClr val="C00000"/>
                  </a:solidFill>
                  <a:latin typeface="Trebuchet MS" pitchFamily="34" charset="0"/>
                </a:rPr>
                <a:t>podivného </a:t>
              </a:r>
              <a:r>
                <a:rPr lang="cs-CZ" sz="1500" b="1" err="1" smtClean="0">
                  <a:solidFill>
                    <a:srgbClr val="C00000"/>
                  </a:solidFill>
                  <a:latin typeface="Trebuchet MS" pitchFamily="34" charset="0"/>
                </a:rPr>
                <a:t>atraktoru</a:t>
              </a:r>
              <a:r>
                <a:rPr lang="cs-CZ" sz="1500" smtClean="0">
                  <a:latin typeface="Trebuchet MS" pitchFamily="34" charset="0"/>
                </a:rPr>
                <a:t> (fraktální dimenze </a:t>
              </a:r>
              <a:r>
                <a:rPr lang="cs-CZ" sz="1500" i="1" smtClean="0">
                  <a:latin typeface="Trebuchet MS" pitchFamily="34" charset="0"/>
                </a:rPr>
                <a:t>d</a:t>
              </a:r>
              <a:r>
                <a:rPr lang="cs-CZ" sz="1500" smtClean="0">
                  <a:latin typeface="Trebuchet MS" pitchFamily="34" charset="0"/>
                </a:rPr>
                <a:t>=2,04)</a:t>
              </a:r>
              <a:endParaRPr lang="en-GB" sz="1500" b="1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960558" y="5339905"/>
              <a:ext cx="24138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itchFamily="34" charset="0"/>
                </a:rPr>
                <a:t>(připomíná motýlí křídla)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3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23" y="1437018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242109" y="541710"/>
            <a:ext cx="3396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00B4"/>
                </a:solidFill>
                <a:latin typeface="Trebuchet MS" pitchFamily="34" charset="0"/>
              </a:rPr>
              <a:t>d</a:t>
            </a:r>
            <a:r>
              <a:rPr lang="cs-CZ" sz="3200" b="1" u="sng" dirty="0" smtClean="0">
                <a:solidFill>
                  <a:srgbClr val="0000B4"/>
                </a:solidFill>
                <a:latin typeface="Trebuchet MS" pitchFamily="34" charset="0"/>
              </a:rPr>
              <a:t>vojné kyvadlo</a:t>
            </a:r>
            <a:endParaRPr lang="en-GB" sz="3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5" name="Picture 8" descr="Under Construction, Construction, Sign, Work, War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76777"/>
            <a:ext cx="834051" cy="7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18456" y="237406"/>
            <a:ext cx="810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Literatura</a:t>
            </a:r>
            <a:endParaRPr lang="en-GB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" name="AutoShape 5" descr="data:image/jpeg;base64,/9j/4AAQSkZJRgABAQAAAQABAAD/2wCEAAkGBxQTEhQUExQVFhQXGBYYFxgYFRoYFhoXGBQXFxcWFxgdHCggHRolHBcUITEhJSorLi4uFx8zODMsNygtLisBCgoKDg0OGxAQGzQkHyQsLCwsLiwsLCw0LCwsLCwsLCwsLCwsLCwsLCwsLCwsLCwsLCwsLCwsLCwsLCwsLCwsLP/AABEIAKgBLAMBIgACEQEDEQH/xAAbAAACAgMBAAAAAAAAAAAAAAAEBQMGAAIHAf/EAEIQAAECBAMFBAYIBQMFAQAAAAECEQADBCESMUEFBlFhcRMigZEyQqGx0fAHFCNScpLB4TNDU2LxFRaCJDRzouJj/8QAGQEAAwEBAQAAAAAAAAAAAAAAAAECAwQF/8QALBEAAgIBAwQBAwMFAQAAAAAAAAECEQMSEyEEMUFRFDJhsSJScYHB0fDxQv/aAAwDAQACEQMRAD8A5WgRIlMSIlxOiVHopHkSmQJESpTB0tA4DyiZMkQ7IfICiXyiZMk8IYBMbolQahOAB2B4RsmQeENBJiSVKaHrFtAcmjJFxEopSIYoMbAPEamarHEWCSYllyTDISxGYBBqDQCJlGNuzMGBMbhEKytIFhMZgPCDxKjbsoLHpFuA8IzAYYdjGdhBqFpA0y48VKg7sI97CDUPSAYIjMo8IZiTGdnBqFpFZlco8CIaGXGJkODBqDQLMJePJg5Qz+ql49nULNzhakPQxJ2ROkQKkqfKLJLpbc4lXQjCeYh7tEvDZUplOoZiIzLMPKxDmBuwjRTMZYuROqWeEeCWYcdhESqeK1kbQvRJPC0Yqng/s41UiJ1FbaoWrkmISmGipcRqk8oakJw9C0piqbS/ir6mLz2A4RSdsD7aZ+Ixz9S7ijs6JNSd+ixoTEqUx6hEEypMdBxcs9lS4JQmNpcgQQmVENmqRClEEITG6ZcTIlQFJGiZcTCTEiJcTplxNlpA6URKiXE4lxIiXCsqjREiJEyIkQInRENstJA3YtGwlwUUx6ECFY6BQiMIgnBHhTDCgYiCpFEtsYy+MONhUSFpUSlyD4ZW/WDk0yUpKfnOIlPwXGHkr1ZS5EeNvnlEQpnH6Q8nJgNUrJolSG4oXSaZ3bPSIlyS8O5dPkWjxMi7w9QtIk7CCUSwAxhp9XgZVPBqsNNGsqnTnGTJAOkSm0aJJJiSgZcgXiJXol4adlC6olnhDQmhPMl3jw08EqlmMIPCNrMKAVSo0MiDFJjQpiiaAlyIhMqD1JiMphoTQAZUaKlwcpMRqRDJoBKI5/tsfbzfxGOmdnHNd4B/1M38RjHP2OnpV+pltkiC0piCSmDJaY6medDsSS0wUhMRy0wRLTEM3ibIRBCExqhMTJTEstEiIkSmNUpiVIiWjRHoTG4TGyUxIkQhkYREqExsExuEwhpHgTGwEbBMehMIo1aNFoibDEkqQ8HYA7dpCsRHqnPlDKslMTGbAlhJPE/Iiavl3uYxk+TRLgVKEednaJ1JjUwhmSxaNUAB43MagQADzTAyll4LXLiSnlNmOkMQEmXG4l6DzgxNLGs9JEAAyksc4FqJd3iVS73jVc2GkJgqZXERDVJDWguabPAUxTxoiGCqRESkQZhjRUuLTM2gIpjQogwy40MuKsmgJSIiUiDlS4iUiHYmgJQjmW8P/czvxmOqqRHK95P+6nfjMZZ+yN+m+pj6Vt2WNF+Q+MGy9vyf7/y/vCis3ZnyxiVLcC5ZSVEDoC/lAU6iXLLLQpB4KSoG3IiOhSszWDH4LdK3gkfeP5TBCN4af7x/Ir4RS5VGTlfhY/CCf9PV+pZ/005xVJkuMF5LkjeGn++fyq+ESp3jp/vn8ivhFKRRlwL3YAB3J0/SGtLu5PWrCmVMJt6itcs7Dx4GBxj5JteC0S94Kc/zG6pV8InRt6m/qp8j8I12L9GMwhSqhXZhjhCSFKdwxLOGzgbbm4pky+0lrMwh8QwgADQ5xneNurLqSV0MEbepv6qfI/CJxtum/rI845smTzD9YNpNkTZoKpaFTACxwAqY+AjR4Y+zPdL/AP65TZ9sjzjb/Xab+sjzin0m5tYtRSJCwQblXcTnniLA+DwxpPo+q1llJTLA1Utx4YXcxDjjX/orcn4RYU7dpv6yPON07Zp/60v8witzfo9rAWSgKuwIWlmfO5tDI/RhPDNOlni+IX4C14TWL9w1LJ+0bS9pyTlNlnosQ0pp6SLEHixiLdzcZMlJ7UgqILcQTq8WGXsOXLLA/No55yjfBvBSrk02ZMLiDa+W94mlyMIsHA9gjztQYyNBbLp4wUfWDJ9UmWHOtojXVcufSAAKopyOMSCWkIClFrRiqzFYN4xX94trpQlpigktYGwAULX8oABds770tPMwLSrJza7O1tMwc2htsjeGmqU4pC0qGoyKT/cDcRxnfECYntQpKlJDKKTY94gMM3a75eyGGyt10y6iWET140o7Va0sLO2ADQWLu9oVpLkErOxTNoAPl4cOMATa8Pzik7TrZgQSJqkgjG4YfhQEsxJSFnwis1e+FQlb9091GMEM0zCCtmOTkhuUVBpidnU1Le8eiWY5xQfSCCWnJ7O9lJdSfc8Wik3okJSFLqEsq4DgBo1rgjm+UWI05ItkzucoVz50tKsKpiArhiD8rQt3i3jlmSqXJmKxApK1B/RJUAArK5B10jn9RPGFTAl8RYnoA7DPPWMnkadFaEy8bX3ppqcspRUWdkB7dSQD4RKjeKmUl0TMRKcWEAuxfN7A2OZjlRnBScJPrOXukDgIKkqTLSC4cKJGZ7wAsBwurzgeWRW1EtW1d7ZgfAEoTcAkErfil7ezURXJm9E9XpTV2CsJBwF9ArCwIhbtKrKgm5LADJskh/1haoxGqT7s0jBejoe7u+aVlMqf3VNaaTZTDNQaxIhhtDeiTLBIClXYMwB6EmOWKU/WNxPVYEuBly6Re7Il4It2X1G+0oljLWONwSOfyYpW3KhMyomrT6KlEizW6QKpd3Fo0JhSm5KmVDHGLtHSZVaVK7xzBD8H06GMpgpRAWUlKQoDGQQGyt5QdTbJAT9pid2ISHPIjjE6NjSli3bJ0BKXD6Ow9kd2uJ4yxyNN25UgzezmS0sSCCLJccsmPCHa9gSjMUXKU4mACQztYBjbPNv2CpN28LK7VhocjbiIfUFKkE45jj1LEa68/jGM5K7izqxRempoBo93JKKhC8YLEKYpOg4k5vF6NeLhCXs5OniYRzqQAOEl79chG8hKwnM3ys0Ytt9zojHT2JgZuMuQxGQe1zqbE5RL2ssgY+8wYg+i9xf4PHsiSSM887xrN2dcm1262hDo0VJlFRV2UsktfAly1hpHk+uXJD4AJfJksOQjdKCkMb30z62j2bUJWCkMXzL8bZNAKiZe0kApuSlQcKBDeN4PXXDho/8AmE8jZSEJCnBLuGZrcY0qJIxYg7jnrAOmPAsLbQWf4QVMQGtCjZctYDrZtOPz8YZSKgOQo9P2hDRKUWcwNOqQDHlfWsO7catnAM+aFSzoXt+rwDHUisChwgepSPVNoV0RYHEX4N8/Lx5UpUzocnh/nk8FBqKxvtvAmSPScJJBAz5WijbQ36nlX2au6HYHMxftp7rqnBYmKlArDak4XSRfDxxfvCGm+i1JLLnlrkhCHs4yKiNOUaRcaM3dizZP0lYEntEX43PgPbf5KfezeA1asSP4dnHAtr5GLjP+i+lDNMqWe5dGWbDuhj5xWN7d3aWVMCKZUx27yVModVLcMeTHwhqrFJ8FHnC+fhxiwbv7UZScagkgXUU4ioByHJOYyAv8JqbZEtUspTLSqddWLGoHCAHSlPolvF30hVUSyQlkAYQzuWP+OUNxTHr4GW2NsGocXwujCWJUAkKfxOM+AEASqNSkKcd8kqvYm9xlYnO/3TBNMhOAZmYS2YEsDnq99WAhxRbPC04Cq4Jtk2b4XPPPnEtKK4JUm3TK5Tq7ILOBJcFN7kAjO+Tu1v3jyfWLmJTKKCWCQA+mQLcflmhvMpZSZgRM9H0gTrYsOHC55RYfqCUyEkF7ng7Ym0ERLg0UiuDZNR2iEBQS4SlKc2SkEjEbAMMZJDnO0LqurlpWuWcUxISQFA4QVZuBc4fHrwhgiUlBUe1IUwbvBgFKOJgdfjFYWlnOfjppCUSlKw7ZOzvs5k9SmlyyAQD31GzJS/g5vnApqg/eS4PO9+o6QKqcSGuzu2j8esakw9Jp/IbWTgq2HCQ2F1Aatfw0s0DLpSASzgFiRpdumceU0wAupOOxz0fXrDZVHMMpKWKQtKVBDXLk4VNlhJvqWL5M8pFXQplyEl7k8MI10d8oyTKxLwpSDnqQGGZJgpdOoJUFOEJcW1UCzaag35RHMrlOyHSMgBY8soKFYJNT3iLC+jt7YjIiadLYly5cvnn4xCoQmikdzlpUkCWgqJLC5Au5J65wzqT2csArCWZwX4M/zwhNseYHScVwxz4uwP8AmB9655wu4d2N7gcPZHQo3KjhctMbDZFTPlqd0zJQYuSHIIewcnw5Qyo9uBE04kun1VMf1jnCK1XE5vnFi2RtYK7sy4v1ds3z0Eazw8WYQzc12/kvytoJWbHRxp1gKp7VS8Mmx55eI4QPQ1chF0pdmDu9y3H5tDylrZbKZnzJ+Ec1Udidogo5CpfeWsHkcnBOXDSC5NYFlnAbz1t0tCvaFYCCBCSdN1xX5ctH/SGo2JySHu3Aolx/DBDl2Pzz5wNMSZfZrCnTqNQCHF+QItygjZcwTgyswMwT0hhNokKW2aSAD4BnMF1wwq+Rd2yyo4EhQOEvi5cHtDSkCnKVJGTgguPENEUvspL/AN1vLWCDVBYcFjoQbQmNIKL4WAHg+cQS6cKHpF9OsLJm0CCQ/iMmu7/vA9HVTQoYC/I69IKHaHVRLw5hxGSaXFdm8Lxi6wFRCvSGbHXrEktZa2cIKR4Kdv2guUgCAVTbPrw+MbGptaAEkjaoALcYDK7905fLRLMu/nAMxCncO2VoEAcada0kJOEmwUQ+EalukULbG6k2UrGQkgkXDd4l9dHtoOEXygrwlgczm8HzVoWk5FuPnDTaE4pnKZ+7k0McJSkhRCmIPMcnyEabT3bIky7EzCtYUwzwtbr3m6iOq09eldlNiBDWf5MapU63UhJwklJbLi3vh62Tto4+jdWfgMxUpYDO+GzDMk8GEQTqdQIIcWbMuQMw40s8drm1IU728HDRqjZclSbISpwLMGDZadYe4Ts+jgVTSqUpyLj8oHAPEG0amb6BWbMAkOzNa+tjHaJu6EhTAkgAqIZtWs7Ow/WFtfuXLUokzCAAwZAfjcuLeHAWDNWtMW20cNnyFHQwItBEdV259H6kALlTEzMWjYFZ8y3OKjU7tzEzDLUhQWLkcs3tpBSfYqORx4aKumSTBdLs5ayEpBJUQkBrkn0R4x0bYP0eKWkLWcIcBiLs7k306cDHQt291KelBLJWpyQooDjRgc8tOsTcUaapM5R/safJ/iSVHUlLKDC72BZupdofTKJJlScKCrChCCgl7IS+o9HCoGzG5joc+sOK9km3siJUuW2huS51J59GhahV9zje82xftpqpIKpZJP4VKJJDXyL82isz6Ap4E8n/AMx3LaWyJakqSFYQS4bQpSRnmRc+YiibT3WmAgplqNr2xOeAYdOesVGmS3JHP1Ux4+cBzAxMdDl7Enyv5T4rElONtGAuwLgk9Moo215BROmIIYpUQXDeyIyJJGuKbk6ZaJm1O9iDjo/GNl1xWDiJL84PkbHRYpJuWFjwdyx8LxIrZYT6RUn/AIAjzSqw6x2qSPLl7QlwqFwkt0MSyKwgGzfPGHtPTqUm5dIyViU4bgHsPCMXspBLEKY3xAnNsr2h66FSkuxrsmvC1pSpYSOJ+esWyZtWXTgBKgp8ybXDRWafdhQWMKStL6EZc8UWihoFjuLkgytEljhPTWMMkos6MKkuAGXtHGcWJLEgeCnfozF4imzwBbJ/N8o8q92V4yZJSxJIS+EgfPCJk7Mmyw0yUFDk6teV8oacfAfr7NBWy9rdl45wyVtoEggt0ivVdGpFyktyJIbQZAg3hT2swFwhRRdmBOXMaxSxxlyJ5pQ4ZcKiqxgWsNeMbJWQAUnPT2fPSEFBvKlGmKzXzEP6TacuakhgFKDA/q0Zyg4+DWGSMuz5DUy0dndPeN3J0blEWzJoRMBVw00uwfyg7s5eEMoAgZ6P8IXT5WE3Zjfw5eQjNcmrHQSk95NiSb8XLMYlkzWfx4wv2fNYWNs4IlzQQeJ6cs4mikz2sUx6/CBxPGUarmuG1eBVliYaQmxvKmMHzESipDZNCpNUWbSPMZEGkLNFUy1ThgdnYl8n1gyqkkAhKidPJrwNJ2gUG2Rzg0zApAAOebnjeG7BUQbMDqc6FntnFiXKGF8xyim1kwpLp48X+bQfKqiwZRvnwhOPkExzVpZL/PjAMuvAI9vThEsqe4Lm1wb8nisz5tz1hRjYSlRal1w04xDKnhSwCSDxdn8G9kVynrimNzUuSXOVmsxbWK0MWtFjqw11Jf3NzibZ9OgkkpFwwNsuAHX3Qg2ZMVMJCjl4+UHbVWqWAUhzyuwziGuaKT8jqrkNfOFM2bgPeGR8LaxpSbcCh3jf5zhbtitJTry8r+MCi7oHJVY1KgsWII4e6IqpAAzZhfha7RU6TahQrUP8vFgNVLmpKSWJcBiOGcVKDRMZpiyfXEhzccG0gNO1iFXJ1toOHWzRBW0q0kpd79OYfT2wqIJyt+8bxgmjnlkkmXCn22nXMjMD9XsY4jvnMxV1SRrMMXxE8j4xznb6nqJpOeIxlmx6VZ0dPk1Oi8Um1Fp1Q3BiPdrBtPtMKftAphwSFAeb+6F8ueSRilhV+Fz0JeGMqmTLGJSV/hJw/wDGzk8fCOhpejzVJ+Hwbf62EsEJDDjw8BDSlKFhLMFKdgkkZXLtY+UApTTsQkoQeC0KUdci5/SJZRQkpIKWBZWBK0vdrKbg/KIaXguM3fLTGpBl2lrKjmzj2EsPbB1PtGcLKQw45+5x7YXKlJU3ZLmBJLkOFngT3sixyyian2h2TpwLID3vcDVyGe2QjNqzpU688DBc9E6wmMoH1VXcaFLxPJpGviJPHIm+sBqXLnMVS0KT6xVYp4F/3eJpFLKQxliZ4rUpB5axDNE7dhqinJQfg4D+BjT6lJWWOfAlz/7XMe7RqUmUU9mMYwsC3eD3He5PflnAMheAqfCkg21DaXdg9ucCG2rCKzY1MRhXLHXI+CmceELFbrSfVXNRzCwr3h4sVShf9pDaNcs5Ivk3DhENMCkixJIdrEPrYXLeUNSa8ilji+6EY2ApNk1CupR/9ZRHN2LPUnD2mpDgMD439sWdMzGbpDWu3Ll4RrPDehnbUMdCzFw3SGskhbUf9sq0nZ1XJtixB2AUAX5Ag3MOqOZNA+1keOY+c/ODu3XZ2D5AhRLdfONZdcS4wh/FPBs9bwOTfgcYqPkGJKiO4oNxSWbrlANbVAZlmzeH6JoUQCkPxf8AW3vjbAlRw4g4cYSR7YSlRTVlZp6wHI+2JFzTn5dYc1GzZOJloQD+Ag+YiVOxpQukMeSiW8GitaJ0srU4qBIY28sv3jynr219sWFeyvuTbnJw7cj86Qvqt2i5xKGK+XPKwBilOL7icZLsL6ysxd43PzaBJW1QM4aTt3JwBAQFcHU3s4wrRunOxF5bdFj4xacK7mcty+A2l2x3SAbK+XHSAJ09gSS2nU5v88IZp2NMSAkyyQD91zzuIw7vIX6s1KeBc+NkH2wlKCY3GbQlFWNTBCJj3Bh7T7rShkFu3rIOnQCKlv5UfV5iZUoYHTiUq+RBDXuzXt+kKWWPgcMU33LNsjaAQTy0fLrEVZtcnIW0cRxtG15iVmYJisWRZhmcma4y8osuzN8JpDTggI0IBtn6YOdtR/jNSi3ybSxyS4L3suqBIxgP7be/OHypkvhoTyAIv7/ZCPZlGmoldslSFJcJ+zWlV+Bwm2jiD/8ASpl8KiGHrAMRwF+GsKVNkxtIF2pNlrSkJACUi3VtfAHyhPIWQSddfPMQzn7EmJDi4eyWBN/HiIyn2DMN14Uv1fMWy+Wi1JJEtNsU120HBAFzq1+d848opoW4UHNgOQA09nth5/t1BLrWm/n4DxMebQNDRpeatKSbB3BLcBmWEDyRrgShK7YIjYpNsJYjlZvCOOb2ScFZPTwWRF72t9JSZayKaViH3pjgENogMW6nwjnW2NoKqJ8ycoAKmKKiBkCeEYTm2dOOGnkv0kIISULQFH1VAhr8SSOBhnTbQULTkSJh4rU5t0ioKRMN2A8QBBKRNZyp3DZv4f4jsq+55X08ouS9pIADolkaBDtf7xKsQHSN5m0RMlhBSXTkwDJ4BIBc6el5PFVpJagyu1w6esTz/S0H/WFLsudnmcJ9oa5haEJ5fv8AgcpqHYFKX0PdS97uwF4xdUrF6KkngFs/OwhUadKiwmpUdAoKH7RiqfEmxlDmkG3DMw9KJc5V/wAHg2ioqvLQTkO8Tnq4OfxgmmqFpuQlOfrOeDG9tdNYr1LJKf5oIvbD/lvCCa2oB9YhRLu2LzNi+US4p8IpZGlbf4LIjah7oCQRzxKHiwMGyySQoy0MNeA5OLQl2dtJKZaAVYlAgqAtk7DEVFx6NmGsTVe0VqTZUtIAyOZfiPGMnHmjpjkVXZZUIGJyEkWJJXd2zbKz+cTKKQU6jhnnyOb++KbKMw5rQw/vYPxYn2QbLRMCbzpYTq5a/QPCcPuWst+C0FSVE95IAyA4jL9IjEtJBOJ3HLz6tFbnbQXkrAoCxKSdDmOBMGUy1tZJuMgryJ0idLRayJhk2egKwhQwizlQJfjwPg0GpqUs/bSyOAII5Fz8IWppb3QoEtqAb8YIk7CSsulKrD1ri2gZoOAVhihLdOFSeBIbrwyzgdVHKK3F3LvcX8NI8RssOAEgszgs+fIxLN2UQA4KdLArb8TQiufRIKKVzUrQ4iQNGUHcD5aMVSMTfyOnJgYDTs85gqs49Eu2jDh4xL9UU1yQMnJY+WF4A/oFyMKSSxYdX6x72SXcXBz1LvYN4jyhbNkLJH2hYZMG9r3g+UkpIcm+j+UA00bqUE3ZPuvwaIkzkn1b8iObn0nt0gHaM4JdkpZ753PO7PAa5S5l5U1g10kDRslOOENITaHVZtaXJlqXMJQhIcksS2jDESTlaOfVP0ozkzFFMlBk+qlRKVtqVFIbwAPUxaNpbG+sS0JnkqSg4gMSUuW1ZTkMTAlLulSBN5Ust95eJ9GOLOFRSkiLdv6SJFQmYVPJmIDlJBXiTd1Ja5bW1n8YqtbJk7ZrVYKrAUpSxVJIBSkF8Bxcz6TcbiLPL3Jo5a1TESASX/mEgAi4SjFkYYUG78lCSlFOlCVWUAnC4IYuQXgpBq9HPNo7K2VRqKTMnVBSUnCFyxc5XCeHOEe1q2hXLWqnRNlEEYUzDiSQdA2RDZEmOyJ2DICDLEqUmXYlKkYwVMzlxm0RJ3YpG78iVy+wTZzp5DSApTOF7v7xzqWcZko+kwWg3SsPYEceBju2wN4xUIxokzkJYfxEFJvwsyhq4OkaiuoaeZhOFBFmElhl94J+SI0mb2UynKJqWHFeDhdiL58YXASfmhlMK13Slrt3rfI6QXKkH1n+MVyZvVKFzNlgX/mpZ7XfxHnEW1t4giUoiantMJMtGId8t3Qm7lzq0FEaiub97/mnWqmprzUFlzD3kpLeigHNQcgkhg2unLK2tmTlmZNWpazmpRc9P2iWppMi/eUbgqcuXzs/DP70MtmbqT6hSRKScJtjVZPM5eLcIk6FSFMqQV4sKSogOTcslwkPoACRnxECLFzFy2vsrs0/VaZaZiQcU5afWnBxhKssKdEuWKiTpFPqJRSopUGIN4Q0y3bPpu0I71uQJIbqGgirpFJzJKrWbvB8n5+cKJUzCSk4zhJcOwDZvZ4JqJagQQlfUg58BawaO5M8qUAlKyM1cwPnKN+3L5wCVAEuoE+OfQgXET0k5Pry8QZnCiC5yPD2Q9Rk8SC0Tv7vZ+8ezKskkkl4lpKWnW4CpgXmAGLXbCSUgE9Lc4kTsYA9+YiWkG+NaSpvwpOfiOsUpojYBkVPM+cSCqJsSW5mLPQSaLCzSTzUpz5kvElRsORhKky0qOgTMUlPvPuhby8or4vHDENPMC1C+HqdeZs0bzHBYKfk7+8CJaihloAA7TGq+EgKT+YMw5wBLp1XISPzi3/t74tO+xhLG1wEy1E2uCOCQT73htsJCFk4sZCbqGYIb7oTx1eFstC0hTrwpIPorSAVMGdIOUMdl1CsSZhQrCCArAAsMBbI4vN+sTNui8UKkrHMhPa2AlJLFg5S4SCTdLNZsxERKlox4ZWAgMX0B5m/7R4aOYmers0SxLIPeUlwAWdNsnDh821hRP2PO7QrkIdLkpAUCQOhuQ7gHlGKp+Tpm5JfTY/lzylXcQ/MLLueCSzX90T/AFuYLBUwWvYJyzBcnplFamUlYSFLlzXGptAs2qmp9MKD37wId9R+0PbvyZvqHHvF/gtBryc1KNvvfCJKPbhSrCZq0v8AfLg9C0U5NS+Rv1/X4xKhBUPtFKSMrpLO+R1+EVtIhdXNvhF5G3LECYlSr5YieVhY6R5M2mUjEpJIs5QQc7BxFK7JSPSxJVbB3cSFB+ObZcYYU22ZspBBkqLk3ZQHRi445NEPF6N49Tf1Ki6yqx04gk4bOzYsvnKJE1RUysJIFgQkknrcMb/5iuo2iCB2KcZwkrusAKYOCnLi0G0tZOMtZVKCWDpLKUSTonU+doycTqU0wla0gqcHCc3Cg4/5C99YgVQy1h0KW/8AadR0DHyjelXNIZd+LDDfMMMv8RPO2agiWVLIV91SsQTzILsL6cYV0PSn4B00CWH2kwXDuDlqzDOJkUYAOFawoPnw0e1zytAm1KaY3aSUoAYYgArE4DghiLENzhDT7zFPdmaZkF9b4gVF/MZQ+WS9MXyWadRKUxStWP7pAw5XOF3A1z49I2plYUh7rFiABifno0CS956ZCCqZNQoCwCR9oOBSMRtFR2xvxMqgqTLpxLQqxWuckqwA3SAWSknqbQv1ei1p72HbX3/TLUESpYUvOYScKUsTbI4sjfKK7P30qKiYv7YypSCxCQDiLkM7cNQR4PBtLuuVUronyRMUrDYFTJw2AJUL3N2OZ6wvqNyZ1PLBPYTFYnIEwOpQUSGxBIIZrE6nOJaZrHSLtpbYQmWsod1eiSzNe6eNvfFPnVKlEkk3ceB0h/N3cnzJhBMtIz7ywlIf7qQSW6RZKXcyk7JHadtiwkrWC1w90pKTY90CxeBY36B5YLyc9pEKUoJS5fR7MLlyMgwcnlDJGELUtnCMKEFgxVliAyfMtnfiIv8AsndSSUKWZc6YAksAtKXxuFABFwACe7G219mpmEfYKl4UiwWVMAMzZwQC2dh0h7bZL6iCV/2Fe4W7aJ8xcyddQDKQpAISpRsXUCHAHM3i5ba2VUTAnsj3A4KUKw2BszhnItCKj2wmSMASkJGiTkRmrQueJeLAd4U4EpSrA9yo8xkkkM/OG4NGS6iMhJUUQpEJOEdobgm6ZbP1xLbLQOTcxy7eCaVVM5RckrJL5+Mdl2hX086WAVCzN6RAOjlg58tY41vBLCamalJxAKLFmfnEONKzbFNSdIaf7i7wWcalJLpP2aiGNj3pbjwhsN9Zc0YZyVgWuCxtzHwMZGRW4ytmJLL3tpHvLmFPBTKPA94jFlo8DK25RqXiKGHAlabcO6knzJjIyDdZOxEHm7ap8RwJUhKtEzi3TvIuOsTjbknOZgXkHw4lsHsS6X0zfKPYyHvMXxoB8nbNEtwohMsg2AwqBsxwgMdcyc84K2dW7LwkLqLkEgFEwMdHKUsTpGRkLdkP40PJvU7epgUiRWJQhu9iE095y5CcBe2HhlBNJvPQy0tNmyqguMJMlbp4uFJbyjIyDcYLp4J2CjeCimTFlc2SlJsVCVNxsLAJ4WAyjJu8FAktJqpiQMiZUw9XLh+VoyMh70hfGgT0299ODasP/JE1ssyNPB4Nkb50bfaVRJFhhTMvzYy49jITyNjWCKJv9+0uAJl1KcT/AM2VMwt/xTCobW2cCVKqkJJL/YonFF/7SkYfAtGRkCyyXYJdPCXc3TtPZrN9alkZ96XOSu/MJ98PFb50AlgfXEkgNeTMKmCWD9whTMOGUZGQPJJ9wj08I9hRU79yv5dVLAP/AOc1BHTuFvOJJ30hyHP/AFCiWzGMJ/L2Q5+cZGQbn2DYXtkw+kShQlgpalcTLsX5HLygVW/9NhBQWN7OEm/SUeceRkLX9itlewEfSMjF3kqWljYzXPK/Z+doGXv9NWnCFyZab2IUc7ZFKvYIyMh7n2J2F7YKnbEtf8evtc4USppfVvRQALmF83alLjdJX2f3Wwr/ADMRz1j2MilnkhPpoM9lbXpXLhQ4HFiY8SCllQVRbbkS1Y0zji/8YLHRQUQfcGjIyDfkT8WHtjBe+UhbpWmUCAAFlClEnVzkHN8m5RKN7aUAOmQrJz2V3yJSMIDZ24RkZC3X6K+NH3+Cev3woiQe8pJDKSnEi7Mb6pvk2kDUu+9OlKk4UpQC6QEqxHRycJctxOsZGQtxh8eN3f4/wDjfSUCrCpeE5AOl3PrF34wumbySlHEQVHiuYtXuAPtjIyK3n6F8WL8jnYe36EIHaLQmazvgWwOKwsODDOCk7303autVOtOJnEtRXhuzYh0jIyJ3GyvjxrgGrt5qFZ+zSEB3cvmD90AgPHPdrT0rnTFJACSokAOzeMZGRMp2qKhiUHaP/9k="/>
          <p:cNvSpPr>
            <a:spLocks noChangeAspect="1" noChangeArrowheads="1"/>
          </p:cNvSpPr>
          <p:nvPr/>
        </p:nvSpPr>
        <p:spPr bwMode="auto">
          <a:xfrm>
            <a:off x="155575" y="-28717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1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307975" y="-27193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460375" y="-25669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612775" y="-24145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 descr="http://ecx.images-amazon.com/images/I/41%2BKIVlxT0L._SX319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38288"/>
            <a:ext cx="178304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4320" y="4339293"/>
            <a:ext cx="2448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E. Lorenz, </a:t>
            </a:r>
          </a:p>
          <a:p>
            <a:r>
              <a:rPr lang="cs-CZ" sz="1400" i="1" dirty="0" err="1" smtClean="0">
                <a:latin typeface="Trebuchet MS" panose="020B0603020202020204" pitchFamily="34" charset="0"/>
              </a:rPr>
              <a:t>The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>
                <a:latin typeface="Trebuchet MS" panose="020B0603020202020204" pitchFamily="34" charset="0"/>
              </a:rPr>
              <a:t>E</a:t>
            </a:r>
            <a:r>
              <a:rPr lang="cs-CZ" sz="1400" i="1" dirty="0" err="1" smtClean="0">
                <a:latin typeface="Trebuchet MS" panose="020B0603020202020204" pitchFamily="34" charset="0"/>
              </a:rPr>
              <a:t>ssence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of</a:t>
            </a:r>
            <a:r>
              <a:rPr lang="cs-CZ" sz="1400" i="1" dirty="0" smtClean="0">
                <a:latin typeface="Trebuchet MS" panose="020B0603020202020204" pitchFamily="34" charset="0"/>
              </a:rPr>
              <a:t> Chaos</a:t>
            </a:r>
            <a:r>
              <a:rPr lang="cs-CZ" sz="1400" dirty="0" smtClean="0">
                <a:latin typeface="Trebuchet MS" panose="020B0603020202020204" pitchFamily="34" charset="0"/>
              </a:rPr>
              <a:t>, 1995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pic>
        <p:nvPicPr>
          <p:cNvPr id="4100" name="Picture 4" descr="http://ecx.images-amazon.com/images/I/51O6PpQSSNL._SX323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94" y="332657"/>
            <a:ext cx="1743246" cy="26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22" y="339037"/>
            <a:ext cx="174873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4023973" y="3035281"/>
            <a:ext cx="408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J. </a:t>
            </a:r>
            <a:r>
              <a:rPr lang="cs-CZ" sz="1400" dirty="0" err="1" smtClean="0">
                <a:latin typeface="Trebuchet MS" panose="020B0603020202020204" pitchFamily="34" charset="0"/>
              </a:rPr>
              <a:t>Gleick</a:t>
            </a:r>
            <a:r>
              <a:rPr lang="cs-CZ" sz="1400" dirty="0" smtClean="0">
                <a:latin typeface="Trebuchet MS" panose="020B0603020202020204" pitchFamily="34" charset="0"/>
              </a:rPr>
              <a:t>, </a:t>
            </a:r>
            <a:r>
              <a:rPr lang="cs-CZ" sz="1400" i="1" dirty="0" smtClean="0">
                <a:latin typeface="Trebuchet MS" panose="020B0603020202020204" pitchFamily="34" charset="0"/>
              </a:rPr>
              <a:t>Chaos: </a:t>
            </a:r>
            <a:r>
              <a:rPr lang="cs-CZ" sz="1400" i="1" dirty="0" err="1" smtClean="0">
                <a:latin typeface="Trebuchet MS" panose="020B0603020202020204" pitchFamily="34" charset="0"/>
              </a:rPr>
              <a:t>Making</a:t>
            </a:r>
            <a:r>
              <a:rPr lang="cs-CZ" sz="1400" i="1" dirty="0" smtClean="0">
                <a:latin typeface="Trebuchet MS" panose="020B0603020202020204" pitchFamily="34" charset="0"/>
              </a:rPr>
              <a:t> a New Science</a:t>
            </a:r>
            <a:r>
              <a:rPr lang="cs-CZ" sz="1400" dirty="0" smtClean="0">
                <a:latin typeface="Trebuchet MS" panose="020B0603020202020204" pitchFamily="34" charset="0"/>
              </a:rPr>
              <a:t>, 1988</a:t>
            </a:r>
          </a:p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(</a:t>
            </a:r>
            <a:r>
              <a:rPr lang="cs-CZ" sz="1400" i="1" dirty="0" smtClean="0">
                <a:latin typeface="Trebuchet MS" panose="020B0603020202020204" pitchFamily="34" charset="0"/>
              </a:rPr>
              <a:t>Chaos: Vznik nové vědy</a:t>
            </a:r>
            <a:r>
              <a:rPr lang="cs-CZ" sz="1400" dirty="0" smtClean="0">
                <a:latin typeface="Trebuchet MS" panose="020B0603020202020204" pitchFamily="34" charset="0"/>
              </a:rPr>
              <a:t>, 1996)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pic>
        <p:nvPicPr>
          <p:cNvPr id="10242" name="Picture 2" descr="http://dantikvariat.cz/books_images/248195_img6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1928" y="332656"/>
            <a:ext cx="1843657" cy="26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ýsledek obrázku pro Řád z chaos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3926" y="3742651"/>
            <a:ext cx="1661721" cy="25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5133440" y="5776636"/>
            <a:ext cx="363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I. </a:t>
            </a:r>
            <a:r>
              <a:rPr lang="cs-CZ" sz="1400" dirty="0" err="1" smtClean="0">
                <a:latin typeface="Trebuchet MS" panose="020B0603020202020204" pitchFamily="34" charset="0"/>
              </a:rPr>
              <a:t>Prigogine</a:t>
            </a:r>
            <a:r>
              <a:rPr lang="cs-CZ" sz="1400" dirty="0" smtClean="0">
                <a:latin typeface="Trebuchet MS" panose="020B0603020202020204" pitchFamily="34" charset="0"/>
              </a:rPr>
              <a:t>: </a:t>
            </a:r>
            <a:r>
              <a:rPr lang="cs-CZ" sz="1400" i="1" dirty="0" err="1" smtClean="0">
                <a:latin typeface="Trebuchet MS" panose="020B0603020202020204" pitchFamily="34" charset="0"/>
              </a:rPr>
              <a:t>Le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Lois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du</a:t>
            </a:r>
            <a:r>
              <a:rPr lang="cs-CZ" sz="1400" i="1" dirty="0" smtClean="0">
                <a:latin typeface="Trebuchet MS" panose="020B0603020202020204" pitchFamily="34" charset="0"/>
              </a:rPr>
              <a:t> Chaos</a:t>
            </a:r>
            <a:r>
              <a:rPr lang="cs-CZ" sz="1400" dirty="0" smtClean="0">
                <a:latin typeface="Trebuchet MS" panose="020B0603020202020204" pitchFamily="34" charset="0"/>
              </a:rPr>
              <a:t>, 1993</a:t>
            </a:r>
          </a:p>
          <a:p>
            <a:r>
              <a:rPr lang="cs-CZ" sz="1400" dirty="0" smtClean="0">
                <a:latin typeface="Trebuchet MS" panose="020B0603020202020204" pitchFamily="34" charset="0"/>
              </a:rPr>
              <a:t>(</a:t>
            </a:r>
            <a:r>
              <a:rPr lang="cs-CZ" sz="1400" i="1" dirty="0" smtClean="0">
                <a:latin typeface="Trebuchet MS" panose="020B0603020202020204" pitchFamily="34" charset="0"/>
              </a:rPr>
              <a:t>Řád z chaosu</a:t>
            </a:r>
            <a:r>
              <a:rPr lang="cs-CZ" sz="1400" dirty="0" smtClean="0">
                <a:latin typeface="Trebuchet MS" panose="020B0603020202020204" pitchFamily="34" charset="0"/>
              </a:rPr>
              <a:t>, 2001)</a:t>
            </a:r>
            <a:endParaRPr lang="en-GB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/>
          <p:cNvSpPr/>
          <p:nvPr/>
        </p:nvSpPr>
        <p:spPr>
          <a:xfrm>
            <a:off x="3976107" y="1140813"/>
            <a:ext cx="243187" cy="5153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Hraj si sám: Logistické zobrazení</a:t>
            </a:r>
            <a:endParaRPr 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879556" y="2485284"/>
            <a:ext cx="252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anose="020B0603020202020204" pitchFamily="34" charset="0"/>
              </a:rPr>
              <a:t>populace (v roce </a:t>
            </a:r>
            <a:r>
              <a:rPr lang="cs-CZ" i="1" smtClean="0">
                <a:latin typeface="Trebuchet MS" panose="020B0603020202020204" pitchFamily="34" charset="0"/>
              </a:rPr>
              <a:t>n</a:t>
            </a:r>
            <a:r>
              <a:rPr lang="cs-CZ" smtClean="0">
                <a:latin typeface="Trebuchet MS" panose="020B0603020202020204" pitchFamily="34" charset="0"/>
              </a:rPr>
              <a:t>+1)</a:t>
            </a:r>
            <a:endParaRPr lang="cs-CZ">
              <a:latin typeface="Trebuchet MS" panose="020B0603020202020204" pitchFamily="34" charset="0"/>
            </a:endParaRPr>
          </a:p>
        </p:txBody>
      </p:sp>
      <p:sp>
        <p:nvSpPr>
          <p:cNvPr id="16" name="Čárový popisek 1 (se zvýrazněním) 15"/>
          <p:cNvSpPr/>
          <p:nvPr/>
        </p:nvSpPr>
        <p:spPr>
          <a:xfrm>
            <a:off x="2542894" y="1671260"/>
            <a:ext cx="877226" cy="45719"/>
          </a:xfrm>
          <a:prstGeom prst="accentCallout1">
            <a:avLst>
              <a:gd name="adj1" fmla="val 94941"/>
              <a:gd name="adj2" fmla="val 49246"/>
              <a:gd name="adj3" fmla="val 1864920"/>
              <a:gd name="adj4" fmla="val -39326"/>
            </a:avLst>
          </a:prstGeom>
          <a:solidFill>
            <a:srgbClr val="0000B4"/>
          </a:solidFill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/>
          <p:nvPr/>
        </p:nvCxnSpPr>
        <p:spPr>
          <a:xfrm>
            <a:off x="4080282" y="1576251"/>
            <a:ext cx="514164" cy="184977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695672" y="3426027"/>
            <a:ext cx="18323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parametr růstu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4703948" y="1029524"/>
            <a:ext cx="1612255" cy="74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4719270" y="1671562"/>
            <a:ext cx="3305722" cy="1967156"/>
            <a:chOff x="4719270" y="1671562"/>
            <a:chExt cx="3305722" cy="1967156"/>
          </a:xfrm>
        </p:grpSpPr>
        <p:sp>
          <p:nvSpPr>
            <p:cNvPr id="25" name="Čárový popisek 1 (se zvýrazněním) 24"/>
            <p:cNvSpPr/>
            <p:nvPr/>
          </p:nvSpPr>
          <p:spPr>
            <a:xfrm>
              <a:off x="4719270" y="1671562"/>
              <a:ext cx="1544679" cy="45719"/>
            </a:xfrm>
            <a:prstGeom prst="accentCallout1">
              <a:avLst>
                <a:gd name="adj1" fmla="val 94941"/>
                <a:gd name="adj2" fmla="val 49246"/>
                <a:gd name="adj3" fmla="val 3026853"/>
                <a:gd name="adj4" fmla="val 133789"/>
              </a:avLst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704750" y="2992387"/>
              <a:ext cx="2320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mtClean="0">
                  <a:latin typeface="Trebuchet MS" panose="020B0603020202020204" pitchFamily="34" charset="0"/>
                </a:rPr>
                <a:t>vymírání důsledkem přemnožení</a:t>
              </a:r>
              <a:endParaRPr lang="cs-CZ">
                <a:latin typeface="Trebuchet MS" panose="020B0603020202020204" pitchFamily="34" charset="0"/>
              </a:endParaRPr>
            </a:p>
          </p:txBody>
        </p:sp>
      </p:grpSp>
      <p:pic>
        <p:nvPicPr>
          <p:cNvPr id="2052" name="Picture 4" descr="http://mathforum.org/mathimages/imgUpload/Fish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8" y="3442871"/>
            <a:ext cx="2884887" cy="28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1887080" y="6392389"/>
            <a:ext cx="7037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dirty="0" smtClean="0">
                <a:latin typeface="Book Antiqua" panose="02040602050305030304" pitchFamily="18" charset="0"/>
              </a:rPr>
              <a:t>P.F. </a:t>
            </a:r>
            <a:r>
              <a:rPr lang="fr-FR" sz="1400" dirty="0" smtClean="0">
                <a:latin typeface="Book Antiqua" panose="02040602050305030304" pitchFamily="18" charset="0"/>
              </a:rPr>
              <a:t>Verhulst</a:t>
            </a:r>
            <a:r>
              <a:rPr lang="fr-FR" sz="1400" dirty="0">
                <a:latin typeface="Book Antiqua" panose="02040602050305030304" pitchFamily="18" charset="0"/>
              </a:rPr>
              <a:t>, </a:t>
            </a:r>
            <a:r>
              <a:rPr lang="fr-FR" sz="1400" i="1" dirty="0" smtClean="0">
                <a:latin typeface="Book Antiqua" panose="02040602050305030304" pitchFamily="18" charset="0"/>
              </a:rPr>
              <a:t>Recherches </a:t>
            </a:r>
            <a:r>
              <a:rPr lang="fr-FR" sz="1400" i="1" dirty="0">
                <a:latin typeface="Book Antiqua" panose="02040602050305030304" pitchFamily="18" charset="0"/>
              </a:rPr>
              <a:t>mathématiques sur la loi d'accroissement de la </a:t>
            </a:r>
            <a:r>
              <a:rPr lang="fr-FR" sz="1400" i="1" dirty="0" smtClean="0">
                <a:latin typeface="Book Antiqua" panose="02040602050305030304" pitchFamily="18" charset="0"/>
              </a:rPr>
              <a:t>population</a:t>
            </a:r>
            <a:r>
              <a:rPr lang="cs-CZ" sz="1400" dirty="0">
                <a:latin typeface="Book Antiqua" panose="02040602050305030304" pitchFamily="18" charset="0"/>
              </a:rPr>
              <a:t>,</a:t>
            </a:r>
            <a:r>
              <a:rPr lang="fr-FR" sz="1400" dirty="0" smtClean="0">
                <a:latin typeface="Book Antiqua" panose="02040602050305030304" pitchFamily="18" charset="0"/>
              </a:rPr>
              <a:t> </a:t>
            </a:r>
            <a:endParaRPr lang="cs-CZ" sz="1400" dirty="0" smtClean="0">
              <a:latin typeface="Book Antiqua" panose="02040602050305030304" pitchFamily="18" charset="0"/>
            </a:endParaRPr>
          </a:p>
          <a:p>
            <a:pPr algn="r"/>
            <a:r>
              <a:rPr lang="fr-FR" sz="1400" dirty="0" smtClean="0">
                <a:latin typeface="Book Antiqua" panose="02040602050305030304" pitchFamily="18" charset="0"/>
              </a:rPr>
              <a:t>Nouv</a:t>
            </a:r>
            <a:r>
              <a:rPr lang="fr-FR" sz="1400" dirty="0">
                <a:latin typeface="Book Antiqua" panose="02040602050305030304" pitchFamily="18" charset="0"/>
              </a:rPr>
              <a:t>. mém. de l'Academie Royale des Sci. et Belles-Lettres de Bruxelles </a:t>
            </a:r>
            <a:r>
              <a:rPr lang="fr-FR" sz="1400" b="1" dirty="0">
                <a:latin typeface="Book Antiqua" panose="02040602050305030304" pitchFamily="18" charset="0"/>
              </a:rPr>
              <a:t>18</a:t>
            </a:r>
            <a:r>
              <a:rPr lang="fr-FR" sz="1400" dirty="0">
                <a:latin typeface="Book Antiqua" panose="02040602050305030304" pitchFamily="18" charset="0"/>
              </a:rPr>
              <a:t>, </a:t>
            </a:r>
            <a:r>
              <a:rPr lang="cs-CZ" sz="1400" dirty="0" smtClean="0">
                <a:latin typeface="Book Antiqua" panose="02040602050305030304" pitchFamily="18" charset="0"/>
              </a:rPr>
              <a:t>1 (</a:t>
            </a:r>
            <a:r>
              <a:rPr lang="fr-FR" sz="1400" dirty="0" smtClean="0">
                <a:latin typeface="Book Antiqua" panose="02040602050305030304" pitchFamily="18" charset="0"/>
              </a:rPr>
              <a:t>1845</a:t>
            </a:r>
            <a:r>
              <a:rPr lang="cs-CZ" sz="1400" dirty="0" smtClean="0">
                <a:latin typeface="Book Antiqua" panose="02040602050305030304" pitchFamily="18" charset="0"/>
              </a:rPr>
              <a:t>)</a:t>
            </a:r>
            <a:endParaRPr lang="en-GB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LogisticMap_Bifurcation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0" y="1467733"/>
            <a:ext cx="6984275" cy="49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Bifurkace: </a:t>
            </a:r>
            <a:r>
              <a:rPr lang="cs-CZ" sz="2600" u="sng" dirty="0" smtClean="0">
                <a:solidFill>
                  <a:srgbClr val="0000B4"/>
                </a:solidFill>
                <a:latin typeface="Trebuchet MS" pitchFamily="34" charset="0"/>
              </a:rPr>
              <a:t>cesta k chaosu</a:t>
            </a:r>
            <a:endParaRPr lang="cs-CZ" sz="2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9018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889" y="1075145"/>
                <a:ext cx="3980705" cy="61555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788675" y="3203125"/>
            <a:ext cx="101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anose="020B0603020202020204" pitchFamily="34" charset="0"/>
              </a:rPr>
              <a:t>atraktor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3467826" y="1776549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393925" y="1942010"/>
            <a:ext cx="1126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rgbClr val="C00000"/>
                </a:solidFill>
                <a:latin typeface="Trebuchet MS" panose="020B0603020202020204" pitchFamily="34" charset="0"/>
              </a:rPr>
              <a:t>bifurkace</a:t>
            </a:r>
            <a:endParaRPr lang="cs-CZ" sz="160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5187768" y="1776548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3746514" y="5226520"/>
                <a:ext cx="1550123" cy="36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1+</m:t>
                      </m:r>
                      <m:rad>
                        <m:radPr>
                          <m:degHide m:val="on"/>
                          <m:ctrlP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</m:e>
                      </m:rad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≈3,45</m:t>
                      </m:r>
                    </m:oMath>
                  </m:oMathPara>
                </a14:m>
                <a:endParaRPr lang="cs-CZ" sz="16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514" y="5226520"/>
                <a:ext cx="1550123" cy="3676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Přímá spojnice 19"/>
          <p:cNvCxnSpPr/>
          <p:nvPr/>
        </p:nvCxnSpPr>
        <p:spPr>
          <a:xfrm>
            <a:off x="5644983" y="1776549"/>
            <a:ext cx="0" cy="3866605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627565" y="5242207"/>
            <a:ext cx="1550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smtClean="0">
                <a:solidFill>
                  <a:srgbClr val="C00000"/>
                </a:solidFill>
                <a:latin typeface="Trebuchet MS" panose="020B0603020202020204" pitchFamily="34" charset="0"/>
              </a:rPr>
              <a:t>3,57 - chaos</a:t>
            </a:r>
            <a:endParaRPr lang="cs-CZ" sz="1600" b="1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195" y="3577763"/>
            <a:ext cx="172586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4840" y="3922271"/>
            <a:ext cx="1696578" cy="133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ovéPole 21"/>
          <p:cNvSpPr txBox="1"/>
          <p:nvPr/>
        </p:nvSpPr>
        <p:spPr>
          <a:xfrm>
            <a:off x="3687273" y="2754049"/>
            <a:ext cx="130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oscilace</a:t>
            </a:r>
          </a:p>
          <a:p>
            <a:pPr algn="ctr"/>
            <a:r>
              <a:rPr lang="cs-CZ" sz="16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(perioda 2)</a:t>
            </a:r>
            <a:endParaRPr lang="cs-CZ" sz="1600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504940" y="4531505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02996" y="4830126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=3,2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70214" y="4910003"/>
            <a:ext cx="93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anose="020B0603020202020204" pitchFamily="34" charset="0"/>
              </a:rPr>
              <a:t>n </a:t>
            </a:r>
            <a:r>
              <a:rPr lang="cs-CZ" sz="1600" dirty="0" smtClean="0">
                <a:latin typeface="Trebuchet MS" panose="020B0603020202020204" pitchFamily="34" charset="0"/>
              </a:rPr>
              <a:t>(čas)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grpSp>
        <p:nvGrpSpPr>
          <p:cNvPr id="27" name="Skupina 26"/>
          <p:cNvGrpSpPr/>
          <p:nvPr/>
        </p:nvGrpSpPr>
        <p:grpSpPr>
          <a:xfrm>
            <a:off x="5325293" y="387940"/>
            <a:ext cx="3714205" cy="1501821"/>
            <a:chOff x="5325293" y="387940"/>
            <a:chExt cx="3714205" cy="1501821"/>
          </a:xfrm>
        </p:grpSpPr>
        <p:sp>
          <p:nvSpPr>
            <p:cNvPr id="28" name="Obdélník 27"/>
            <p:cNvSpPr/>
            <p:nvPr/>
          </p:nvSpPr>
          <p:spPr>
            <a:xfrm>
              <a:off x="5325293" y="387940"/>
              <a:ext cx="3714205" cy="523220"/>
            </a:xfrm>
            <a:prstGeom prst="rect">
              <a:avLst/>
            </a:prstGeom>
            <a:ln w="2540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dirty="0" err="1" smtClean="0">
                  <a:latin typeface="Book Antiqua" panose="02040602050305030304" pitchFamily="18" charset="0"/>
                </a:rPr>
                <a:t>T.Y</a:t>
              </a:r>
              <a:r>
                <a:rPr lang="cs-CZ" sz="1400" dirty="0" smtClean="0">
                  <a:latin typeface="Book Antiqua" panose="02040602050305030304" pitchFamily="18" charset="0"/>
                </a:rPr>
                <a:t>. </a:t>
              </a:r>
              <a:r>
                <a:rPr lang="cs-CZ" sz="1400" dirty="0" err="1" smtClean="0">
                  <a:latin typeface="Book Antiqua" panose="02040602050305030304" pitchFamily="18" charset="0"/>
                </a:rPr>
                <a:t>Li</a:t>
              </a:r>
              <a:r>
                <a:rPr lang="cs-CZ" sz="1400" dirty="0" smtClean="0">
                  <a:latin typeface="Book Antiqua" panose="02040602050305030304" pitchFamily="18" charset="0"/>
                </a:rPr>
                <a:t>, </a:t>
              </a:r>
              <a:r>
                <a:rPr lang="cs-CZ" sz="1400" dirty="0" err="1" smtClean="0">
                  <a:latin typeface="Book Antiqua" panose="02040602050305030304" pitchFamily="18" charset="0"/>
                </a:rPr>
                <a:t>J.A</a:t>
              </a:r>
              <a:r>
                <a:rPr lang="cs-CZ" sz="1400" dirty="0" smtClean="0">
                  <a:latin typeface="Book Antiqua" panose="02040602050305030304" pitchFamily="18" charset="0"/>
                </a:rPr>
                <a:t>. </a:t>
              </a:r>
              <a:r>
                <a:rPr lang="cs-CZ" sz="1400" dirty="0" err="1" smtClean="0">
                  <a:latin typeface="Book Antiqua" panose="02040602050305030304" pitchFamily="18" charset="0"/>
                </a:rPr>
                <a:t>Yorke</a:t>
              </a:r>
              <a:r>
                <a:rPr lang="cs-CZ" sz="1400" dirty="0" smtClean="0">
                  <a:latin typeface="Book Antiqua" panose="02040602050305030304" pitchFamily="18" charset="0"/>
                </a:rPr>
                <a:t>,</a:t>
              </a:r>
              <a:r>
                <a:rPr lang="en-GB" sz="1400" dirty="0" smtClean="0">
                  <a:latin typeface="Book Antiqua" panose="02040602050305030304" pitchFamily="18" charset="0"/>
                </a:rPr>
                <a:t> </a:t>
              </a:r>
              <a:r>
                <a:rPr lang="cs-CZ" sz="1400" i="1" dirty="0" smtClean="0">
                  <a:latin typeface="Book Antiqua" panose="02040602050305030304" pitchFamily="18" charset="0"/>
                </a:rPr>
                <a:t>Period </a:t>
              </a:r>
              <a:r>
                <a:rPr lang="cs-CZ" sz="1400" i="1" dirty="0" err="1" smtClean="0">
                  <a:latin typeface="Book Antiqua" panose="02040602050305030304" pitchFamily="18" charset="0"/>
                </a:rPr>
                <a:t>three</a:t>
              </a:r>
              <a:r>
                <a:rPr lang="cs-CZ" sz="14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400" i="1" dirty="0" err="1" smtClean="0">
                  <a:latin typeface="Book Antiqua" panose="02040602050305030304" pitchFamily="18" charset="0"/>
                </a:rPr>
                <a:t>implies</a:t>
              </a:r>
              <a:r>
                <a:rPr lang="cs-CZ" sz="1400" i="1" dirty="0" smtClean="0">
                  <a:latin typeface="Book Antiqua" panose="02040602050305030304" pitchFamily="18" charset="0"/>
                </a:rPr>
                <a:t> chaos,</a:t>
              </a:r>
              <a:r>
                <a:rPr lang="en-GB" sz="1400" dirty="0" smtClean="0">
                  <a:latin typeface="Book Antiqua" panose="02040602050305030304" pitchFamily="18" charset="0"/>
                </a:rPr>
                <a:t> </a:t>
              </a:r>
              <a:r>
                <a:rPr lang="cs-CZ" sz="1400" dirty="0" err="1" smtClean="0">
                  <a:latin typeface="Book Antiqua" panose="02040602050305030304" pitchFamily="18" charset="0"/>
                </a:rPr>
                <a:t>Amer</a:t>
              </a:r>
              <a:r>
                <a:rPr lang="cs-CZ" sz="1400" dirty="0" smtClean="0">
                  <a:latin typeface="Book Antiqua" panose="02040602050305030304" pitchFamily="18" charset="0"/>
                </a:rPr>
                <a:t>. </a:t>
              </a:r>
              <a:r>
                <a:rPr lang="cs-CZ" sz="1400" dirty="0" err="1" smtClean="0">
                  <a:latin typeface="Book Antiqua" panose="02040602050305030304" pitchFamily="18" charset="0"/>
                </a:rPr>
                <a:t>Math</a:t>
              </a:r>
              <a:r>
                <a:rPr lang="cs-CZ" sz="1400" dirty="0" smtClean="0">
                  <a:latin typeface="Book Antiqua" panose="02040602050305030304" pitchFamily="18" charset="0"/>
                </a:rPr>
                <a:t>. </a:t>
              </a:r>
              <a:r>
                <a:rPr lang="cs-CZ" sz="1400" dirty="0" err="1" smtClean="0">
                  <a:latin typeface="Book Antiqua" panose="02040602050305030304" pitchFamily="18" charset="0"/>
                </a:rPr>
                <a:t>Monthly</a:t>
              </a:r>
              <a:r>
                <a:rPr lang="cs-CZ" sz="1400" dirty="0" smtClean="0">
                  <a:latin typeface="Book Antiqua" panose="02040602050305030304" pitchFamily="18" charset="0"/>
                </a:rPr>
                <a:t> 82, </a:t>
              </a:r>
              <a:r>
                <a:rPr lang="cs-CZ" sz="1400" b="1" dirty="0" smtClean="0">
                  <a:latin typeface="Book Antiqua" panose="02040602050305030304" pitchFamily="18" charset="0"/>
                </a:rPr>
                <a:t>985,</a:t>
              </a:r>
              <a:r>
                <a:rPr lang="en-GB" sz="1400" dirty="0" smtClean="0">
                  <a:latin typeface="Book Antiqua" panose="02040602050305030304" pitchFamily="18" charset="0"/>
                </a:rPr>
                <a:t> </a:t>
              </a:r>
              <a:r>
                <a:rPr lang="cs-CZ" sz="1400" dirty="0" smtClean="0">
                  <a:latin typeface="Book Antiqua" panose="02040602050305030304" pitchFamily="18" charset="0"/>
                </a:rPr>
                <a:t>1975</a:t>
              </a:r>
              <a:endParaRPr lang="en-GB" sz="1400" dirty="0"/>
            </a:p>
          </p:txBody>
        </p:sp>
        <p:cxnSp>
          <p:nvCxnSpPr>
            <p:cNvPr id="29" name="Přímá spojnice se šipkou 28"/>
            <p:cNvCxnSpPr>
              <a:stCxn id="28" idx="2"/>
            </p:cNvCxnSpPr>
            <p:nvPr/>
          </p:nvCxnSpPr>
          <p:spPr>
            <a:xfrm flipH="1">
              <a:off x="7182395" y="911160"/>
              <a:ext cx="1" cy="978601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22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951403" y="413831"/>
            <a:ext cx="568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800" dirty="0" smtClean="0">
                <a:solidFill>
                  <a:srgbClr val="0000B4"/>
                </a:solidFill>
                <a:latin typeface="Trebuchet MS" pitchFamily="34" charset="0"/>
              </a:rPr>
              <a:t>Co si odnášíme z hodin fyziky: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29971" y="1784174"/>
            <a:ext cx="439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a většinou předepsaný vzorečkem:</a:t>
            </a:r>
            <a:endParaRPr lang="en-GB" dirty="0">
              <a:latin typeface="Trebuchet MS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1142926" y="1764580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anose="020B0603020202020204" pitchFamily="34" charset="0"/>
              </a:rPr>
              <a:t>Pohyb je</a:t>
            </a:r>
            <a:endParaRPr lang="cs-CZ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452211" y="1449109"/>
            <a:ext cx="15114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>
                <a:latin typeface="Trebuchet MS" pitchFamily="34" charset="0"/>
              </a:rPr>
              <a:t>pravidelný</a:t>
            </a:r>
          </a:p>
          <a:p>
            <a:pPr>
              <a:spcAft>
                <a:spcPts val="300"/>
              </a:spcAft>
            </a:pPr>
            <a:r>
              <a:rPr lang="cs-CZ" dirty="0">
                <a:latin typeface="Trebuchet MS" pitchFamily="34" charset="0"/>
              </a:rPr>
              <a:t>periodický</a:t>
            </a:r>
          </a:p>
          <a:p>
            <a:pPr>
              <a:spcAft>
                <a:spcPts val="300"/>
              </a:spcAft>
            </a:pPr>
            <a:r>
              <a:rPr lang="cs-CZ" dirty="0">
                <a:latin typeface="Trebuchet MS" pitchFamily="34" charset="0"/>
              </a:rPr>
              <a:t>uspořádaný</a:t>
            </a:r>
            <a:endParaRPr lang="en-GB" dirty="0">
              <a:latin typeface="Trebuchet MS" pitchFamily="34" charset="0"/>
            </a:endParaRPr>
          </a:p>
        </p:txBody>
      </p:sp>
      <p:grpSp>
        <p:nvGrpSpPr>
          <p:cNvPr id="45" name="Skupina 44"/>
          <p:cNvGrpSpPr/>
          <p:nvPr/>
        </p:nvGrpSpPr>
        <p:grpSpPr>
          <a:xfrm>
            <a:off x="4499992" y="3086100"/>
            <a:ext cx="3464390" cy="2534858"/>
            <a:chOff x="2535360" y="1839566"/>
            <a:chExt cx="3464390" cy="2534858"/>
          </a:xfrm>
        </p:grpSpPr>
        <p:sp>
          <p:nvSpPr>
            <p:cNvPr id="43" name="Obdélník 42"/>
            <p:cNvSpPr/>
            <p:nvPr/>
          </p:nvSpPr>
          <p:spPr>
            <a:xfrm>
              <a:off x="2535360" y="1839566"/>
              <a:ext cx="3331040" cy="25348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2929243" y="2182954"/>
              <a:ext cx="2583436" cy="2071396"/>
              <a:chOff x="3493145" y="2164702"/>
              <a:chExt cx="2583436" cy="2071396"/>
            </a:xfrm>
          </p:grpSpPr>
          <p:pic>
            <p:nvPicPr>
              <p:cNvPr id="22532" name="Picture 4" descr="https://upload.wikimedia.org/wikipedia/commons/thumb/e/ea/Simple_Harmonic_Motion_Orbit.gif/300px-Simple_Harmonic_Motion_Orbit.gif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145" y="2238240"/>
                <a:ext cx="2583436" cy="1997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Obdélník 8"/>
              <p:cNvSpPr/>
              <p:nvPr/>
            </p:nvSpPr>
            <p:spPr>
              <a:xfrm>
                <a:off x="3500592" y="2164702"/>
                <a:ext cx="2509954" cy="247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5219308" y="3227924"/>
                <a:ext cx="177283" cy="499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bdélník 12"/>
              <p:cNvSpPr/>
              <p:nvPr/>
            </p:nvSpPr>
            <p:spPr>
              <a:xfrm flipH="1">
                <a:off x="5566644" y="4042816"/>
                <a:ext cx="326571" cy="193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4553477" y="2411778"/>
              <a:ext cx="9517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smtClean="0">
                  <a:latin typeface="Trebuchet MS" pitchFamily="34" charset="0"/>
                </a:rPr>
                <a:t>poloha</a:t>
              </a:r>
              <a:endParaRPr lang="en-GB" sz="1200">
                <a:latin typeface="Trebuchet MS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048028" y="4014230"/>
              <a:ext cx="9517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Trebuchet MS" panose="020B0603020202020204" pitchFamily="34" charset="0"/>
                </a:rPr>
                <a:t>rychlost</a:t>
              </a:r>
              <a:endParaRPr lang="en-GB" sz="1200" dirty="0">
                <a:latin typeface="Trebuchet MS" panose="020B0603020202020204" pitchFamily="34" charset="0"/>
              </a:endParaRPr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161" y="2636019"/>
              <a:ext cx="1328772" cy="254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234675" y="1918523"/>
              <a:ext cx="20247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závaží na pružině</a:t>
              </a:r>
              <a:endParaRPr lang="cs-CZ" sz="1600" b="1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1454150" y="3086100"/>
            <a:ext cx="2657573" cy="2534858"/>
            <a:chOff x="251518" y="1839566"/>
            <a:chExt cx="2657573" cy="2534858"/>
          </a:xfrm>
        </p:grpSpPr>
        <p:sp>
          <p:nvSpPr>
            <p:cNvPr id="37" name="Obdélník 36"/>
            <p:cNvSpPr/>
            <p:nvPr/>
          </p:nvSpPr>
          <p:spPr>
            <a:xfrm>
              <a:off x="251518" y="1839566"/>
              <a:ext cx="2657573" cy="25348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748771" y="2571058"/>
              <a:ext cx="1707046" cy="1184513"/>
              <a:chOff x="748771" y="2571058"/>
              <a:chExt cx="1707046" cy="1184513"/>
            </a:xfrm>
          </p:grpSpPr>
          <p:pic>
            <p:nvPicPr>
              <p:cNvPr id="1026" name="Picture 2" descr="https://pixabay.com/static/uploads/photo/2012/02/29/16/08/rock-19421_640.jpg?attach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71" y="3169520"/>
                <a:ext cx="615258" cy="407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Přímá spojnice se šipkou 27"/>
              <p:cNvCxnSpPr/>
              <p:nvPr/>
            </p:nvCxnSpPr>
            <p:spPr>
              <a:xfrm flipV="1">
                <a:off x="1049869" y="2571058"/>
                <a:ext cx="426233" cy="79573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Volný tvar 25"/>
              <p:cNvSpPr/>
              <p:nvPr/>
            </p:nvSpPr>
            <p:spPr>
              <a:xfrm>
                <a:off x="1058091" y="2703648"/>
                <a:ext cx="1397726" cy="1051923"/>
              </a:xfrm>
              <a:custGeom>
                <a:avLst/>
                <a:gdLst>
                  <a:gd name="connsiteX0" fmla="*/ 0 w 862149"/>
                  <a:gd name="connsiteY0" fmla="*/ 679632 h 1051923"/>
                  <a:gd name="connsiteX1" fmla="*/ 378823 w 862149"/>
                  <a:gd name="connsiteY1" fmla="*/ 6895 h 1051923"/>
                  <a:gd name="connsiteX2" fmla="*/ 862149 w 862149"/>
                  <a:gd name="connsiteY2" fmla="*/ 1051923 h 105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149" h="1051923">
                    <a:moveTo>
                      <a:pt x="0" y="679632"/>
                    </a:moveTo>
                    <a:cubicBezTo>
                      <a:pt x="117566" y="312239"/>
                      <a:pt x="235132" y="-55154"/>
                      <a:pt x="378823" y="6895"/>
                    </a:cubicBezTo>
                    <a:cubicBezTo>
                      <a:pt x="522515" y="68943"/>
                      <a:pt x="692332" y="560433"/>
                      <a:pt x="862149" y="1051923"/>
                    </a:cubicBezTo>
                  </a:path>
                </a:pathLst>
              </a:custGeom>
              <a:noFill/>
              <a:ln>
                <a:prstDash val="sysDash"/>
                <a:tailEnd type="non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5" name="TextovéPole 34"/>
            <p:cNvSpPr txBox="1"/>
            <p:nvPr/>
          </p:nvSpPr>
          <p:spPr>
            <a:xfrm>
              <a:off x="748771" y="1922699"/>
              <a:ext cx="1707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vržený kámen</a:t>
              </a:r>
              <a:endParaRPr lang="cs-CZ" sz="1600" b="1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1110344" y="3919840"/>
              <a:ext cx="111687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anose="020B0603020202020204" pitchFamily="34" charset="0"/>
                </a:rPr>
                <a:t>parabola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5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98600" y="751515"/>
            <a:ext cx="604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Nebeská mechanika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8" y="2151718"/>
            <a:ext cx="7407964" cy="37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6" name="Picture 48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819" name="Line 51"/>
          <p:cNvSpPr>
            <a:spLocks noChangeShapeType="1"/>
          </p:cNvSpPr>
          <p:nvPr/>
        </p:nvSpPr>
        <p:spPr bwMode="auto">
          <a:xfrm flipV="1">
            <a:off x="2889250" y="2401888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0" name="Line 52"/>
          <p:cNvSpPr>
            <a:spLocks noChangeShapeType="1"/>
          </p:cNvSpPr>
          <p:nvPr/>
        </p:nvSpPr>
        <p:spPr bwMode="auto">
          <a:xfrm>
            <a:off x="3873500" y="2809875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2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8823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err="1">
                <a:latin typeface="Trebuchet MS" pitchFamily="34" charset="0"/>
              </a:rPr>
              <a:t>pravideln</a:t>
            </a:r>
            <a:r>
              <a:rPr lang="cs-CZ" b="0">
                <a:latin typeface="Trebuchet MS" pitchFamily="34" charset="0"/>
              </a:rPr>
              <a:t>ý</a:t>
            </a:r>
            <a:r>
              <a:rPr lang="en-US" b="0">
                <a:latin typeface="Trebuchet MS" pitchFamily="34" charset="0"/>
              </a:rPr>
              <a:t> </a:t>
            </a:r>
            <a:r>
              <a:rPr lang="en-US" b="1" err="1" smtClean="0">
                <a:latin typeface="Trebuchet MS" pitchFamily="34" charset="0"/>
              </a:rPr>
              <a:t>periodi</a:t>
            </a:r>
            <a:r>
              <a:rPr lang="cs-CZ" b="1" err="1" smtClean="0">
                <a:latin typeface="Trebuchet MS" pitchFamily="34" charset="0"/>
              </a:rPr>
              <a:t>cký</a:t>
            </a:r>
            <a:r>
              <a:rPr lang="cs-CZ" b="0" smtClean="0">
                <a:latin typeface="Trebuchet MS" pitchFamily="34" charset="0"/>
              </a:rPr>
              <a:t> pohyb po elipsách</a:t>
            </a:r>
            <a:endParaRPr lang="cs-CZ" b="0">
              <a:latin typeface="Trebuchet MS" pitchFamily="34" charset="0"/>
            </a:endParaRPr>
          </a:p>
        </p:txBody>
      </p:sp>
      <p:sp>
        <p:nvSpPr>
          <p:cNvPr id="288824" name="Line 56"/>
          <p:cNvSpPr>
            <a:spLocks noChangeShapeType="1"/>
          </p:cNvSpPr>
          <p:nvPr/>
        </p:nvSpPr>
        <p:spPr bwMode="auto">
          <a:xfrm flipV="1">
            <a:off x="2889250" y="2390775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5" name="Line 57"/>
          <p:cNvSpPr>
            <a:spLocks noChangeShapeType="1"/>
          </p:cNvSpPr>
          <p:nvPr/>
        </p:nvSpPr>
        <p:spPr bwMode="auto">
          <a:xfrm>
            <a:off x="3873500" y="2798763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(1609 - Johannes Kepler a jeho zákony)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53328" y="4612166"/>
            <a:ext cx="40947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nemají žádnou vnitřní strukturu</a:t>
            </a:r>
            <a:endParaRPr lang="en-GB" sz="1600" dirty="0">
              <a:latin typeface="Trebuchet MS" pitchFamily="34" charset="0"/>
            </a:endParaRPr>
          </a:p>
        </p:txBody>
      </p:sp>
      <p:pic>
        <p:nvPicPr>
          <p:cNvPr id="16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(stejná hmotnost těles)</a:t>
            </a:r>
            <a:endParaRPr lang="en-GB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6" name="Picture 10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6797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err="1">
                <a:latin typeface="Trebuchet MS" pitchFamily="34" charset="0"/>
              </a:rPr>
              <a:t>pravideln</a:t>
            </a:r>
            <a:r>
              <a:rPr lang="cs-CZ" b="0">
                <a:latin typeface="Trebuchet MS" pitchFamily="34" charset="0"/>
              </a:rPr>
              <a:t>ý</a:t>
            </a:r>
            <a:r>
              <a:rPr lang="en-US" b="0">
                <a:latin typeface="Trebuchet MS" pitchFamily="34" charset="0"/>
              </a:rPr>
              <a:t> </a:t>
            </a:r>
            <a:r>
              <a:rPr lang="en-US" b="1" err="1" smtClean="0">
                <a:latin typeface="Trebuchet MS" pitchFamily="34" charset="0"/>
              </a:rPr>
              <a:t>periodi</a:t>
            </a:r>
            <a:r>
              <a:rPr lang="cs-CZ" b="1" err="1" smtClean="0">
                <a:latin typeface="Trebuchet MS" pitchFamily="34" charset="0"/>
              </a:rPr>
              <a:t>cký</a:t>
            </a:r>
            <a:r>
              <a:rPr lang="cs-CZ" b="0" smtClean="0">
                <a:latin typeface="Trebuchet MS" pitchFamily="34" charset="0"/>
              </a:rPr>
              <a:t> pohyb po elipsách</a:t>
            </a:r>
            <a:endParaRPr lang="cs-CZ" b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(1609 - Johannes Kepler a jeho zákony)</a:t>
            </a:r>
            <a:endParaRPr lang="en-GB" sz="1600">
              <a:latin typeface="Trebuchet MS" pitchFamily="34" charset="0"/>
            </a:endParaRPr>
          </a:p>
        </p:txBody>
      </p:sp>
      <p:pic>
        <p:nvPicPr>
          <p:cNvPr id="16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5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40652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/>
          <p:cNvGrpSpPr/>
          <p:nvPr/>
        </p:nvGrpSpPr>
        <p:grpSpPr>
          <a:xfrm>
            <a:off x="2889250" y="332656"/>
            <a:ext cx="6104524" cy="5080719"/>
            <a:chOff x="2889250" y="332656"/>
            <a:chExt cx="6104524" cy="5080719"/>
          </a:xfrm>
        </p:grpSpPr>
        <p:sp>
          <p:nvSpPr>
            <p:cNvPr id="296979" name="Line 19"/>
            <p:cNvSpPr>
              <a:spLocks noChangeShapeType="1"/>
            </p:cNvSpPr>
            <p:nvPr/>
          </p:nvSpPr>
          <p:spPr bwMode="auto">
            <a:xfrm flipV="1">
              <a:off x="2889250" y="2390775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0" name="Line 20"/>
            <p:cNvSpPr>
              <a:spLocks noChangeShapeType="1"/>
            </p:cNvSpPr>
            <p:nvPr/>
          </p:nvSpPr>
          <p:spPr bwMode="auto">
            <a:xfrm>
              <a:off x="3873500" y="2798763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96964" name="Picture 4" descr="Počáte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3" y="1412875"/>
              <a:ext cx="3810000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69" name="Line 9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7" name="Line 27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8" name="Line 28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6992" name="Group 32"/>
            <p:cNvGrpSpPr>
              <a:grpSpLocks/>
            </p:cNvGrpSpPr>
            <p:nvPr/>
          </p:nvGrpSpPr>
          <p:grpSpPr bwMode="auto">
            <a:xfrm>
              <a:off x="4576763" y="1412875"/>
              <a:ext cx="3810000" cy="4000500"/>
              <a:chOff x="2883" y="890"/>
              <a:chExt cx="2400" cy="2520"/>
            </a:xfrm>
          </p:grpSpPr>
          <p:pic>
            <p:nvPicPr>
              <p:cNvPr id="296989" name="Picture 29" descr="Počáte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" y="890"/>
                <a:ext cx="2400" cy="2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6990" name="Line 30"/>
              <p:cNvSpPr>
                <a:spLocks noChangeShapeType="1"/>
              </p:cNvSpPr>
              <p:nvPr/>
            </p:nvSpPr>
            <p:spPr bwMode="auto">
              <a:xfrm flipV="1">
                <a:off x="4046" y="1513"/>
                <a:ext cx="0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991" name="Line 31"/>
              <p:cNvSpPr>
                <a:spLocks noChangeShapeType="1"/>
              </p:cNvSpPr>
              <p:nvPr/>
            </p:nvSpPr>
            <p:spPr bwMode="auto">
              <a:xfrm>
                <a:off x="4666" y="1770"/>
                <a:ext cx="0" cy="1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5737370" y="4492124"/>
              <a:ext cx="20700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2400" i="1">
                  <a:latin typeface="Arial" pitchFamily="34" charset="0"/>
                </a:rPr>
                <a:t>M </a:t>
              </a:r>
              <a:r>
                <a:rPr lang="en-US" sz="2400">
                  <a:latin typeface="Arial" pitchFamily="34" charset="0"/>
                </a:rPr>
                <a:t>= </a:t>
              </a:r>
              <a:r>
                <a:rPr lang="en-US" sz="2400" i="1" smtClean="0">
                  <a:solidFill>
                    <a:srgbClr val="F00000"/>
                  </a:solidFill>
                  <a:latin typeface="Arial" pitchFamily="34" charset="0"/>
                </a:rPr>
                <a:t>M</a:t>
              </a:r>
              <a:r>
                <a:rPr lang="cs-CZ" sz="2400" i="1" smtClean="0">
                  <a:solidFill>
                    <a:srgbClr val="F00000"/>
                  </a:solidFill>
                  <a:latin typeface="Arial" pitchFamily="34" charset="0"/>
                </a:rPr>
                <a:t> </a:t>
              </a:r>
              <a:r>
                <a:rPr lang="cs-CZ" sz="2400" smtClean="0">
                  <a:latin typeface="Arial" pitchFamily="34" charset="0"/>
                </a:rPr>
                <a:t>= 5</a:t>
              </a:r>
              <a:r>
                <a:rPr lang="cs-CZ" sz="2400" smtClean="0">
                  <a:solidFill>
                    <a:srgbClr val="F00000"/>
                  </a:solidFill>
                  <a:latin typeface="Arial" pitchFamily="34" charset="0"/>
                </a:rPr>
                <a:t> </a:t>
              </a:r>
              <a:r>
                <a:rPr lang="cs-CZ" sz="2400" i="1" smtClean="0">
                  <a:solidFill>
                    <a:srgbClr val="0000B4"/>
                  </a:solidFill>
                  <a:latin typeface="Arial" pitchFamily="34" charset="0"/>
                </a:rPr>
                <a:t>m</a:t>
              </a:r>
              <a:endParaRPr lang="en-US" sz="2400" i="1">
                <a:solidFill>
                  <a:srgbClr val="0000B4"/>
                </a:solidFill>
                <a:latin typeface="Arial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4545709" y="4951293"/>
              <a:ext cx="4448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Trebuchet MS" panose="020B0603020202020204" pitchFamily="34" charset="0"/>
                </a:rPr>
                <a:t>(</a:t>
              </a:r>
              <a:r>
                <a:rPr lang="cs-CZ" sz="1600" b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zjednodušení</a:t>
              </a:r>
              <a:r>
                <a:rPr lang="cs-CZ" sz="16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: </a:t>
              </a:r>
              <a:r>
                <a:rPr lang="en-GB" sz="1600" dirty="0" err="1" smtClean="0">
                  <a:latin typeface="Trebuchet MS" panose="020B0603020202020204" pitchFamily="34" charset="0"/>
                </a:rPr>
                <a:t>pohyb</a:t>
              </a:r>
              <a:r>
                <a:rPr lang="en-GB" sz="1600" dirty="0" smtClean="0">
                  <a:latin typeface="Trebuchet MS" panose="020B0603020202020204" pitchFamily="34" charset="0"/>
                </a:rPr>
                <a:t> </a:t>
              </a:r>
              <a:r>
                <a:rPr lang="cs-CZ" sz="1600" dirty="0" smtClean="0">
                  <a:latin typeface="Trebuchet MS" panose="020B0603020202020204" pitchFamily="34" charset="0"/>
                </a:rPr>
                <a:t>probíhá v jedné rovině)</a:t>
              </a:r>
              <a:endParaRPr lang="en-GB" sz="1600" dirty="0">
                <a:latin typeface="Trebuchet MS" panose="020B0603020202020204" pitchFamily="34" charset="0"/>
              </a:endParaRPr>
            </a:p>
          </p:txBody>
        </p:sp>
        <p:pic>
          <p:nvPicPr>
            <p:cNvPr id="32" name="Picture 2" descr="http://www.crystalinks.com/binarystars51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3747" y="332656"/>
              <a:ext cx="1987379" cy="159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>
              <a:off x="4644008" y="332656"/>
              <a:ext cx="244827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cs-CZ" sz="3200" b="0" u="sng" smtClean="0">
                  <a:solidFill>
                    <a:srgbClr val="0000B4"/>
                  </a:solidFill>
                  <a:latin typeface="Trebuchet MS" pitchFamily="34" charset="0"/>
                </a:rPr>
                <a:t>Tři tělesa</a:t>
              </a:r>
              <a:endParaRPr lang="cs-CZ" sz="3200" b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078" y="995870"/>
              <a:ext cx="808486" cy="60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228184" y="1052736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b="1" smtClean="0">
                  <a:latin typeface="Trebuchet MS" pitchFamily="34" charset="0"/>
                </a:rPr>
                <a:t>+</a:t>
              </a:r>
              <a:endParaRPr lang="en-GB" sz="2600" b="1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70" name="Picture 6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4644008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Tři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78" y="995870"/>
            <a:ext cx="808486" cy="60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17018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228184" y="1052736"/>
            <a:ext cx="432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smtClean="0">
                <a:latin typeface="Trebuchet MS" pitchFamily="34" charset="0"/>
              </a:rPr>
              <a:t>+</a:t>
            </a:r>
            <a:endParaRPr lang="en-GB" sz="2600" b="1">
              <a:latin typeface="Trebuchet MS" pitchFamily="34" charset="0"/>
            </a:endParaRPr>
          </a:p>
        </p:txBody>
      </p:sp>
      <p:pic>
        <p:nvPicPr>
          <p:cNvPr id="14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5010150" y="5955175"/>
            <a:ext cx="3848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dirty="0" smtClean="0">
                <a:latin typeface="Trebuchet MS" pitchFamily="34" charset="0"/>
              </a:rPr>
              <a:t>téměř </a:t>
            </a:r>
            <a:r>
              <a:rPr lang="en-US" b="1" dirty="0" err="1" smtClean="0">
                <a:latin typeface="Trebuchet MS" pitchFamily="34" charset="0"/>
              </a:rPr>
              <a:t>periodi</a:t>
            </a:r>
            <a:r>
              <a:rPr lang="cs-CZ" b="1" dirty="0" err="1" smtClean="0">
                <a:latin typeface="Trebuchet MS" pitchFamily="34" charset="0"/>
              </a:rPr>
              <a:t>cký</a:t>
            </a:r>
            <a:r>
              <a:rPr lang="cs-CZ" b="0" dirty="0" smtClean="0">
                <a:latin typeface="Trebuchet MS" pitchFamily="34" charset="0"/>
              </a:rPr>
              <a:t> </a:t>
            </a:r>
            <a:r>
              <a:rPr lang="en-GB" b="0" dirty="0" err="1" smtClean="0">
                <a:latin typeface="Trebuchet MS" pitchFamily="34" charset="0"/>
              </a:rPr>
              <a:t>stabiln</a:t>
            </a:r>
            <a:r>
              <a:rPr lang="cs-CZ" b="0" dirty="0" smtClean="0">
                <a:latin typeface="Trebuchet MS" pitchFamily="34" charset="0"/>
              </a:rPr>
              <a:t>í pohyb</a:t>
            </a:r>
            <a:endParaRPr lang="cs-CZ" b="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378" name="Group 10"/>
          <p:cNvGrpSpPr>
            <a:grpSpLocks/>
          </p:cNvGrpSpPr>
          <p:nvPr/>
        </p:nvGrpSpPr>
        <p:grpSpPr bwMode="auto">
          <a:xfrm>
            <a:off x="4578350" y="1412875"/>
            <a:ext cx="3810000" cy="4000500"/>
            <a:chOff x="655" y="890"/>
            <a:chExt cx="2400" cy="2520"/>
          </a:xfrm>
        </p:grpSpPr>
        <p:pic>
          <p:nvPicPr>
            <p:cNvPr id="314379" name="Picture 11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890"/>
              <a:ext cx="2400" cy="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380" name="Line 12"/>
            <p:cNvSpPr>
              <a:spLocks noChangeShapeType="1"/>
            </p:cNvSpPr>
            <p:nvPr/>
          </p:nvSpPr>
          <p:spPr bwMode="auto">
            <a:xfrm flipV="1">
              <a:off x="1820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81" name="Line 13"/>
            <p:cNvSpPr>
              <a:spLocks noChangeShapeType="1"/>
            </p:cNvSpPr>
            <p:nvPr/>
          </p:nvSpPr>
          <p:spPr bwMode="auto">
            <a:xfrm>
              <a:off x="2440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4400" name="Group 32"/>
          <p:cNvGrpSpPr>
            <a:grpSpLocks/>
          </p:cNvGrpSpPr>
          <p:nvPr/>
        </p:nvGrpSpPr>
        <p:grpSpPr bwMode="auto">
          <a:xfrm>
            <a:off x="1049338" y="1412875"/>
            <a:ext cx="3810000" cy="4000500"/>
            <a:chOff x="612" y="890"/>
            <a:chExt cx="2400" cy="2520"/>
          </a:xfrm>
        </p:grpSpPr>
        <p:pic>
          <p:nvPicPr>
            <p:cNvPr id="314396" name="Picture 28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90"/>
              <a:ext cx="2400" cy="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4397" name="Line 29"/>
            <p:cNvSpPr>
              <a:spLocks noChangeShapeType="1"/>
            </p:cNvSpPr>
            <p:nvPr/>
          </p:nvSpPr>
          <p:spPr bwMode="auto">
            <a:xfrm flipV="1">
              <a:off x="1777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98" name="Line 30"/>
            <p:cNvSpPr>
              <a:spLocks noChangeShapeType="1"/>
            </p:cNvSpPr>
            <p:nvPr/>
          </p:nvSpPr>
          <p:spPr bwMode="auto">
            <a:xfrm>
              <a:off x="2397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</a:t>
            </a:r>
            <a:r>
              <a:rPr lang="cs-CZ" sz="2400" dirty="0">
                <a:solidFill>
                  <a:srgbClr val="0000B4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estabilní pohyb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541176" y="1243069"/>
            <a:ext cx="324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err="1" smtClean="0">
                <a:solidFill>
                  <a:srgbClr val="0000B4"/>
                </a:solidFill>
                <a:latin typeface="Trebuchet MS" pitchFamily="34" charset="0"/>
              </a:rPr>
              <a:t>modr</a:t>
            </a:r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á družice </a:t>
            </a:r>
            <a:r>
              <a:rPr lang="cs-CZ" smtClean="0">
                <a:latin typeface="Trebuchet MS" pitchFamily="34" charset="0"/>
              </a:rPr>
              <a:t>na počátku nepatrně posunuta</a:t>
            </a:r>
            <a:endParaRPr lang="en-GB">
              <a:latin typeface="Trebuchet MS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6936375" y="2214154"/>
            <a:ext cx="43760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kupina 7"/>
          <p:cNvGrpSpPr/>
          <p:nvPr/>
        </p:nvGrpSpPr>
        <p:grpSpPr>
          <a:xfrm>
            <a:off x="3402873" y="1883047"/>
            <a:ext cx="499746" cy="139700"/>
            <a:chOff x="3402873" y="1883047"/>
            <a:chExt cx="499746" cy="139700"/>
          </a:xfrm>
        </p:grpSpPr>
        <p:cxnSp>
          <p:nvCxnSpPr>
            <p:cNvPr id="5" name="Přímá spojnice se šipkou 4"/>
            <p:cNvCxnSpPr/>
            <p:nvPr/>
          </p:nvCxnSpPr>
          <p:spPr>
            <a:xfrm>
              <a:off x="3402873" y="1952897"/>
              <a:ext cx="49974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>
              <a:off x="3402873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902619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/>
          <p:cNvSpPr txBox="1"/>
          <p:nvPr/>
        </p:nvSpPr>
        <p:spPr>
          <a:xfrm>
            <a:off x="3324652" y="157571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latin typeface="Trebuchet MS" panose="020B0603020202020204" pitchFamily="34" charset="0"/>
              </a:rPr>
              <a:t>1 km</a:t>
            </a:r>
            <a:endParaRPr lang="cs-CZ" sz="1600"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76809" y="1840408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latin typeface="Trebuchet MS" panose="020B0603020202020204" pitchFamily="34" charset="0"/>
              </a:rPr>
              <a:t>+1 cm</a:t>
            </a:r>
            <a:endParaRPr lang="cs-CZ" sz="16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1579</Words>
  <Application>Microsoft Office PowerPoint</Application>
  <PresentationFormat>Předvádění na obrazovce (4:3)</PresentationFormat>
  <Paragraphs>253</Paragraphs>
  <Slides>27</Slides>
  <Notes>20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Symbol</vt:lpstr>
      <vt:lpstr>Cambria Math</vt:lpstr>
      <vt:lpstr>Courier New</vt:lpstr>
      <vt:lpstr>Calibri</vt:lpstr>
      <vt:lpstr>Book Antiqua</vt:lpstr>
      <vt:lpstr>Trebuchet MS</vt:lpstr>
      <vt:lpstr>Motiv systému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2018-04-10T15:45:24Z</dcterms:created>
  <dcterms:modified xsi:type="dcterms:W3CDTF">2018-04-10T15:45:45Z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