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256" r:id="rId2"/>
    <p:sldId id="319" r:id="rId3"/>
    <p:sldId id="303" r:id="rId4"/>
    <p:sldId id="310" r:id="rId5"/>
    <p:sldId id="315" r:id="rId6"/>
    <p:sldId id="318" r:id="rId7"/>
    <p:sldId id="314" r:id="rId8"/>
    <p:sldId id="313" r:id="rId9"/>
    <p:sldId id="317" r:id="rId10"/>
    <p:sldId id="322" r:id="rId11"/>
    <p:sldId id="323" r:id="rId12"/>
    <p:sldId id="311" r:id="rId13"/>
    <p:sldId id="325" r:id="rId14"/>
    <p:sldId id="307" r:id="rId15"/>
    <p:sldId id="324" r:id="rId16"/>
    <p:sldId id="261" r:id="rId17"/>
    <p:sldId id="28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B4"/>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72" autoAdjust="0"/>
  </p:normalViewPr>
  <p:slideViewPr>
    <p:cSldViewPr snapToGrid="0">
      <p:cViewPr varScale="1">
        <p:scale>
          <a:sx n="102" d="100"/>
          <a:sy n="102" d="100"/>
        </p:scale>
        <p:origin x="-188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B833A5-37D9-4D18-A449-0E10CB8BFADB}" type="datetimeFigureOut">
              <a:rPr lang="en-GB" smtClean="0"/>
              <a:t>19/12/2016</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9C8E5-37EA-42EB-9C7F-E8D7F76D7112}" type="slidenum">
              <a:rPr lang="en-GB" smtClean="0"/>
              <a:t>‹#›</a:t>
            </a:fld>
            <a:endParaRPr lang="en-GB"/>
          </a:p>
        </p:txBody>
      </p:sp>
    </p:spTree>
    <p:extLst>
      <p:ext uri="{BB962C8B-B14F-4D97-AF65-F5344CB8AC3E}">
        <p14:creationId xmlns:p14="http://schemas.microsoft.com/office/powerpoint/2010/main" val="383377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2</a:t>
            </a:fld>
            <a:endParaRPr lang="en-GB"/>
          </a:p>
        </p:txBody>
      </p:sp>
    </p:spTree>
    <p:extLst>
      <p:ext uri="{BB962C8B-B14F-4D97-AF65-F5344CB8AC3E}">
        <p14:creationId xmlns:p14="http://schemas.microsoft.com/office/powerpoint/2010/main" val="1955564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4</a:t>
            </a:fld>
            <a:endParaRPr lang="en-GB"/>
          </a:p>
        </p:txBody>
      </p:sp>
    </p:spTree>
    <p:extLst>
      <p:ext uri="{BB962C8B-B14F-4D97-AF65-F5344CB8AC3E}">
        <p14:creationId xmlns:p14="http://schemas.microsoft.com/office/powerpoint/2010/main" val="232332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5</a:t>
            </a:fld>
            <a:endParaRPr lang="en-GB"/>
          </a:p>
        </p:txBody>
      </p:sp>
    </p:spTree>
    <p:extLst>
      <p:ext uri="{BB962C8B-B14F-4D97-AF65-F5344CB8AC3E}">
        <p14:creationId xmlns:p14="http://schemas.microsoft.com/office/powerpoint/2010/main" val="2242171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8</a:t>
            </a:fld>
            <a:endParaRPr lang="en-GB"/>
          </a:p>
        </p:txBody>
      </p:sp>
    </p:spTree>
    <p:extLst>
      <p:ext uri="{BB962C8B-B14F-4D97-AF65-F5344CB8AC3E}">
        <p14:creationId xmlns:p14="http://schemas.microsoft.com/office/powerpoint/2010/main" val="234028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9</a:t>
            </a:fld>
            <a:endParaRPr lang="en-GB"/>
          </a:p>
        </p:txBody>
      </p:sp>
    </p:spTree>
    <p:extLst>
      <p:ext uri="{BB962C8B-B14F-4D97-AF65-F5344CB8AC3E}">
        <p14:creationId xmlns:p14="http://schemas.microsoft.com/office/powerpoint/2010/main" val="232332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13</a:t>
            </a:fld>
            <a:endParaRPr lang="en-GB"/>
          </a:p>
        </p:txBody>
      </p:sp>
    </p:spTree>
    <p:extLst>
      <p:ext uri="{BB962C8B-B14F-4D97-AF65-F5344CB8AC3E}">
        <p14:creationId xmlns:p14="http://schemas.microsoft.com/office/powerpoint/2010/main" val="130520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baseline="0" dirty="0" smtClean="0"/>
          </a:p>
        </p:txBody>
      </p:sp>
      <p:sp>
        <p:nvSpPr>
          <p:cNvPr id="4" name="Zástupný symbol pro číslo snímku 3"/>
          <p:cNvSpPr>
            <a:spLocks noGrp="1"/>
          </p:cNvSpPr>
          <p:nvPr>
            <p:ph type="sldNum" sz="quarter" idx="10"/>
          </p:nvPr>
        </p:nvSpPr>
        <p:spPr/>
        <p:txBody>
          <a:bodyPr/>
          <a:lstStyle/>
          <a:p>
            <a:fld id="{EF99C8E5-37EA-42EB-9C7F-E8D7F76D7112}" type="slidenum">
              <a:rPr lang="en-GB" smtClean="0"/>
              <a:t>16</a:t>
            </a:fld>
            <a:endParaRPr lang="en-GB"/>
          </a:p>
        </p:txBody>
      </p:sp>
    </p:spTree>
    <p:extLst>
      <p:ext uri="{BB962C8B-B14F-4D97-AF65-F5344CB8AC3E}">
        <p14:creationId xmlns:p14="http://schemas.microsoft.com/office/powerpoint/2010/main" val="50250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38C0F09A-C508-42DC-8D78-A099E8F30A3D}" type="datetimeFigureOut">
              <a:rPr lang="en-GB" smtClean="0"/>
              <a:t>19/12/2016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145625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8C0F09A-C508-42DC-8D78-A099E8F30A3D}" type="datetimeFigureOut">
              <a:rPr lang="en-GB" smtClean="0"/>
              <a:t>19/12/2016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109220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8C0F09A-C508-42DC-8D78-A099E8F30A3D}" type="datetimeFigureOut">
              <a:rPr lang="en-GB" smtClean="0"/>
              <a:t>19/12/2016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402105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38C0F09A-C508-42DC-8D78-A099E8F30A3D}" type="datetimeFigureOut">
              <a:rPr lang="en-GB" smtClean="0"/>
              <a:t>19/12/2016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35949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38C0F09A-C508-42DC-8D78-A099E8F30A3D}" type="datetimeFigureOut">
              <a:rPr lang="en-GB" smtClean="0"/>
              <a:t>19/12/2016</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3637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38C0F09A-C508-42DC-8D78-A099E8F30A3D}" type="datetimeFigureOut">
              <a:rPr lang="en-GB" smtClean="0"/>
              <a:t>19/12/2016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39838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38C0F09A-C508-42DC-8D78-A099E8F30A3D}" type="datetimeFigureOut">
              <a:rPr lang="en-GB" smtClean="0"/>
              <a:t>19/12/2016</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209615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38C0F09A-C508-42DC-8D78-A099E8F30A3D}" type="datetimeFigureOut">
              <a:rPr lang="en-GB" smtClean="0"/>
              <a:t>19/12/2016</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59150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8C0F09A-C508-42DC-8D78-A099E8F30A3D}" type="datetimeFigureOut">
              <a:rPr lang="en-GB" smtClean="0"/>
              <a:t>19/12/2016</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85964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C0F09A-C508-42DC-8D78-A099E8F30A3D}" type="datetimeFigureOut">
              <a:rPr lang="en-GB" smtClean="0"/>
              <a:t>19/12/2016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162614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38C0F09A-C508-42DC-8D78-A099E8F30A3D}" type="datetimeFigureOut">
              <a:rPr lang="en-GB" smtClean="0"/>
              <a:t>19/12/2016</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4276676-178C-429E-8D39-9BA2D6FB58EE}" type="slidenum">
              <a:rPr lang="en-GB" smtClean="0"/>
              <a:t>‹#›</a:t>
            </a:fld>
            <a:endParaRPr lang="en-GB"/>
          </a:p>
        </p:txBody>
      </p:sp>
    </p:spTree>
    <p:extLst>
      <p:ext uri="{BB962C8B-B14F-4D97-AF65-F5344CB8AC3E}">
        <p14:creationId xmlns:p14="http://schemas.microsoft.com/office/powerpoint/2010/main" val="16636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F09A-C508-42DC-8D78-A099E8F30A3D}" type="datetimeFigureOut">
              <a:rPr lang="en-GB" smtClean="0"/>
              <a:t>19/12/2016</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76676-178C-429E-8D39-9BA2D6FB58EE}" type="slidenum">
              <a:rPr lang="en-GB" smtClean="0"/>
              <a:t>‹#›</a:t>
            </a:fld>
            <a:endParaRPr lang="en-GB"/>
          </a:p>
        </p:txBody>
      </p:sp>
    </p:spTree>
    <p:extLst>
      <p:ext uri="{BB962C8B-B14F-4D97-AF65-F5344CB8AC3E}">
        <p14:creationId xmlns:p14="http://schemas.microsoft.com/office/powerpoint/2010/main" val="3551095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gif"/><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a:spLocks noGrp="1" noChangeArrowheads="1"/>
          </p:cNvSpPr>
          <p:nvPr/>
        </p:nvSpPr>
        <p:spPr bwMode="auto">
          <a:xfrm>
            <a:off x="2059907" y="653090"/>
            <a:ext cx="5125642" cy="161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Century Gothic" panose="020B0502020202020204" pitchFamily="34" charset="0"/>
              </a:defRPr>
            </a:lvl2pPr>
            <a:lvl3pPr algn="l" rtl="0" fontAlgn="base">
              <a:spcBef>
                <a:spcPct val="0"/>
              </a:spcBef>
              <a:spcAft>
                <a:spcPct val="0"/>
              </a:spcAft>
              <a:defRPr sz="3600">
                <a:solidFill>
                  <a:schemeClr val="tx2"/>
                </a:solidFill>
                <a:latin typeface="Century Gothic" panose="020B0502020202020204" pitchFamily="34" charset="0"/>
              </a:defRPr>
            </a:lvl3pPr>
            <a:lvl4pPr algn="l" rtl="0" fontAlgn="base">
              <a:spcBef>
                <a:spcPct val="0"/>
              </a:spcBef>
              <a:spcAft>
                <a:spcPct val="0"/>
              </a:spcAft>
              <a:defRPr sz="3600">
                <a:solidFill>
                  <a:schemeClr val="tx2"/>
                </a:solidFill>
                <a:latin typeface="Century Gothic" panose="020B0502020202020204" pitchFamily="34" charset="0"/>
              </a:defRPr>
            </a:lvl4pPr>
            <a:lvl5pPr algn="l" rtl="0" fontAlgn="base">
              <a:spcBef>
                <a:spcPct val="0"/>
              </a:spcBef>
              <a:spcAft>
                <a:spcPct val="0"/>
              </a:spcAft>
              <a:defRPr sz="3600">
                <a:solidFill>
                  <a:schemeClr val="tx2"/>
                </a:solidFill>
                <a:latin typeface="Century Gothic" panose="020B0502020202020204" pitchFamily="34" charset="0"/>
              </a:defRPr>
            </a:lvl5pPr>
            <a:lvl6pPr marL="457200" algn="l" rtl="0" fontAlgn="base">
              <a:spcBef>
                <a:spcPct val="0"/>
              </a:spcBef>
              <a:spcAft>
                <a:spcPct val="0"/>
              </a:spcAft>
              <a:defRPr sz="3600">
                <a:solidFill>
                  <a:schemeClr val="tx2"/>
                </a:solidFill>
                <a:latin typeface="Century Gothic" panose="020B0502020202020204" pitchFamily="34" charset="0"/>
              </a:defRPr>
            </a:lvl6pPr>
            <a:lvl7pPr marL="914400" algn="l" rtl="0" fontAlgn="base">
              <a:spcBef>
                <a:spcPct val="0"/>
              </a:spcBef>
              <a:spcAft>
                <a:spcPct val="0"/>
              </a:spcAft>
              <a:defRPr sz="3600">
                <a:solidFill>
                  <a:schemeClr val="tx2"/>
                </a:solidFill>
                <a:latin typeface="Century Gothic" panose="020B0502020202020204" pitchFamily="34" charset="0"/>
              </a:defRPr>
            </a:lvl7pPr>
            <a:lvl8pPr marL="1371600" algn="l" rtl="0" fontAlgn="base">
              <a:spcBef>
                <a:spcPct val="0"/>
              </a:spcBef>
              <a:spcAft>
                <a:spcPct val="0"/>
              </a:spcAft>
              <a:defRPr sz="3600">
                <a:solidFill>
                  <a:schemeClr val="tx2"/>
                </a:solidFill>
                <a:latin typeface="Century Gothic" panose="020B0502020202020204" pitchFamily="34" charset="0"/>
              </a:defRPr>
            </a:lvl8pPr>
            <a:lvl9pPr marL="1828800" algn="l" rtl="0" fontAlgn="base">
              <a:spcBef>
                <a:spcPct val="0"/>
              </a:spcBef>
              <a:spcAft>
                <a:spcPct val="0"/>
              </a:spcAft>
              <a:defRPr sz="3600">
                <a:solidFill>
                  <a:schemeClr val="tx2"/>
                </a:solidFill>
                <a:latin typeface="Century Gothic" panose="020B0502020202020204" pitchFamily="34" charset="0"/>
              </a:defRPr>
            </a:lvl9pPr>
          </a:lstStyle>
          <a:p>
            <a:pPr algn="ctr"/>
            <a:r>
              <a:rPr lang="cs-CZ" sz="5000" dirty="0" smtClean="0">
                <a:solidFill>
                  <a:srgbClr val="C00000"/>
                </a:solidFill>
                <a:latin typeface="Trebuchet MS" panose="020B0603020202020204" pitchFamily="34" charset="0"/>
              </a:rPr>
              <a:t>P</a:t>
            </a:r>
            <a:r>
              <a:rPr lang="cs-CZ" sz="4000" dirty="0" smtClean="0">
                <a:solidFill>
                  <a:srgbClr val="C00000"/>
                </a:solidFill>
                <a:latin typeface="Trebuchet MS" panose="020B0603020202020204" pitchFamily="34" charset="0"/>
              </a:rPr>
              <a:t>ODIVNÉ STAVY HMOTY</a:t>
            </a:r>
            <a:endParaRPr lang="cs-CZ" sz="4000" dirty="0">
              <a:solidFill>
                <a:srgbClr val="C00000"/>
              </a:solidFill>
              <a:latin typeface="Trebuchet MS" panose="020B0603020202020204" pitchFamily="34" charset="0"/>
            </a:endParaRPr>
          </a:p>
        </p:txBody>
      </p:sp>
      <p:sp>
        <p:nvSpPr>
          <p:cNvPr id="19" name="Text Box 2"/>
          <p:cNvSpPr txBox="1">
            <a:spLocks noChangeArrowheads="1"/>
          </p:cNvSpPr>
          <p:nvPr/>
        </p:nvSpPr>
        <p:spPr bwMode="auto">
          <a:xfrm>
            <a:off x="2089245" y="5480709"/>
            <a:ext cx="5160594"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spcBef>
                <a:spcPct val="50000"/>
              </a:spcBef>
            </a:pPr>
            <a:r>
              <a:rPr lang="en-US" sz="2400" b="0" dirty="0">
                <a:latin typeface="Trebuchet MS" panose="020B0603020202020204" pitchFamily="34" charset="0"/>
              </a:rPr>
              <a:t>Pavel </a:t>
            </a:r>
            <a:r>
              <a:rPr lang="en-US" sz="2400" b="0" dirty="0" err="1">
                <a:latin typeface="Trebuchet MS" panose="020B0603020202020204" pitchFamily="34" charset="0"/>
              </a:rPr>
              <a:t>Str</a:t>
            </a:r>
            <a:r>
              <a:rPr lang="cs-CZ" sz="2400" b="0" dirty="0" err="1" smtClean="0">
                <a:latin typeface="Trebuchet MS" panose="020B0603020202020204" pitchFamily="34" charset="0"/>
              </a:rPr>
              <a:t>ánský</a:t>
            </a:r>
            <a:endParaRPr lang="cs-CZ" sz="2400" b="0" baseline="30000" dirty="0">
              <a:latin typeface="Trebuchet MS" panose="020B0603020202020204" pitchFamily="34" charset="0"/>
            </a:endParaRPr>
          </a:p>
        </p:txBody>
      </p:sp>
      <p:sp>
        <p:nvSpPr>
          <p:cNvPr id="21" name="Rectangle 5"/>
          <p:cNvSpPr>
            <a:spLocks noChangeArrowheads="1"/>
          </p:cNvSpPr>
          <p:nvPr/>
        </p:nvSpPr>
        <p:spPr bwMode="auto">
          <a:xfrm>
            <a:off x="7329232" y="6433591"/>
            <a:ext cx="1563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med"/>
              </a14:hiddenLine>
            </a:ext>
          </a:extLst>
        </p:spPr>
        <p:txBody>
          <a:bodyPr wrap="non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r" eaLnBrk="1" hangingPunct="1">
              <a:spcBef>
                <a:spcPct val="50000"/>
              </a:spcBef>
            </a:pPr>
            <a:r>
              <a:rPr lang="cs-CZ" sz="1400" b="0" dirty="0" smtClean="0">
                <a:latin typeface="Trebuchet MS" panose="020B0603020202020204" pitchFamily="34" charset="0"/>
              </a:rPr>
              <a:t>22. </a:t>
            </a:r>
            <a:r>
              <a:rPr lang="en-GB" sz="1400" b="0" dirty="0" err="1" smtClean="0">
                <a:latin typeface="Trebuchet MS" panose="020B0603020202020204" pitchFamily="34" charset="0"/>
              </a:rPr>
              <a:t>listopad</a:t>
            </a:r>
            <a:r>
              <a:rPr lang="en-GB" sz="1400" b="0" dirty="0" smtClean="0">
                <a:latin typeface="Trebuchet MS" panose="020B0603020202020204" pitchFamily="34" charset="0"/>
              </a:rPr>
              <a:t> </a:t>
            </a:r>
            <a:r>
              <a:rPr lang="en-US" sz="1400" b="0" dirty="0" smtClean="0">
                <a:latin typeface="Trebuchet MS" panose="020B0603020202020204" pitchFamily="34" charset="0"/>
              </a:rPr>
              <a:t>201</a:t>
            </a:r>
            <a:r>
              <a:rPr lang="cs-CZ" sz="1400" b="0" dirty="0" smtClean="0">
                <a:latin typeface="Trebuchet MS" panose="020B0603020202020204" pitchFamily="34" charset="0"/>
              </a:rPr>
              <a:t>6</a:t>
            </a:r>
            <a:endParaRPr lang="cs-CZ" sz="1400" b="0" dirty="0">
              <a:latin typeface="Trebuchet MS" panose="020B0603020202020204" pitchFamily="34" charset="0"/>
            </a:endParaRPr>
          </a:p>
        </p:txBody>
      </p:sp>
      <p:sp>
        <p:nvSpPr>
          <p:cNvPr id="11" name="Text Box 2"/>
          <p:cNvSpPr txBox="1">
            <a:spLocks noChangeArrowheads="1"/>
          </p:cNvSpPr>
          <p:nvPr/>
        </p:nvSpPr>
        <p:spPr bwMode="auto">
          <a:xfrm>
            <a:off x="2509919" y="5876948"/>
            <a:ext cx="4338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algn="ctr" eaLnBrk="1" hangingPunct="1">
              <a:spcBef>
                <a:spcPct val="50000"/>
              </a:spcBef>
            </a:pPr>
            <a:r>
              <a:rPr lang="en-GB" sz="1600" dirty="0" smtClean="0">
                <a:latin typeface="Courier New" pitchFamily="49" charset="0"/>
                <a:cs typeface="Courier New" pitchFamily="49" charset="0"/>
              </a:rPr>
              <a:t>www.pavelstransky.cz</a:t>
            </a:r>
            <a:endParaRPr lang="cs-CZ" sz="1600" baseline="30000" dirty="0">
              <a:latin typeface="Courier New" pitchFamily="49" charset="0"/>
              <a:cs typeface="Courier New" pitchFamily="49" charset="0"/>
            </a:endParaRPr>
          </a:p>
        </p:txBody>
      </p:sp>
      <p:pic>
        <p:nvPicPr>
          <p:cNvPr id="14" name="Picture 2" descr="ScienceT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945" y="286321"/>
            <a:ext cx="2503977" cy="25039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4706" y="421564"/>
            <a:ext cx="2103437" cy="20748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4"/>
          <p:cNvSpPr txBox="1">
            <a:spLocks noChangeArrowheads="1"/>
          </p:cNvSpPr>
          <p:nvPr/>
        </p:nvSpPr>
        <p:spPr bwMode="auto">
          <a:xfrm>
            <a:off x="179511" y="6433590"/>
            <a:ext cx="69976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me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a:lstStyle>
          <a:p>
            <a:pPr eaLnBrk="1" hangingPunct="1">
              <a:spcBef>
                <a:spcPct val="50000"/>
              </a:spcBef>
            </a:pPr>
            <a:r>
              <a:rPr lang="cs-CZ" sz="1400" b="0" dirty="0" smtClean="0">
                <a:latin typeface="Trebuchet MS" panose="020B0603020202020204" pitchFamily="34" charset="0"/>
              </a:rPr>
              <a:t>Science to Go! Městská knihovna Praha</a:t>
            </a:r>
            <a:endParaRPr lang="cs-CZ" sz="1400" b="0" dirty="0">
              <a:latin typeface="Trebuchet MS" panose="020B0603020202020204" pitchFamily="34" charset="0"/>
            </a:endParaRPr>
          </a:p>
        </p:txBody>
      </p:sp>
      <p:sp>
        <p:nvSpPr>
          <p:cNvPr id="2" name="TextovéPole 1"/>
          <p:cNvSpPr txBox="1"/>
          <p:nvPr/>
        </p:nvSpPr>
        <p:spPr>
          <a:xfrm>
            <a:off x="2423972" y="2457240"/>
            <a:ext cx="4457823" cy="461665"/>
          </a:xfrm>
          <a:prstGeom prst="rect">
            <a:avLst/>
          </a:prstGeom>
          <a:noFill/>
        </p:spPr>
        <p:txBody>
          <a:bodyPr wrap="square" rtlCol="0">
            <a:spAutoFit/>
          </a:bodyPr>
          <a:lstStyle/>
          <a:p>
            <a:pPr algn="ctr"/>
            <a:r>
              <a:rPr lang="cs-CZ" sz="2400" dirty="0" smtClean="0">
                <a:solidFill>
                  <a:srgbClr val="C00000"/>
                </a:solidFill>
                <a:latin typeface="Trebuchet MS" panose="020B0603020202020204" pitchFamily="34" charset="0"/>
              </a:rPr>
              <a:t>Nobelova cena za fyziku 2016</a:t>
            </a:r>
            <a:endParaRPr lang="cs-CZ" sz="2400" dirty="0">
              <a:solidFill>
                <a:srgbClr val="C00000"/>
              </a:solidFill>
              <a:latin typeface="Trebuchet MS" panose="020B0603020202020204" pitchFamily="34" charset="0"/>
            </a:endParaRPr>
          </a:p>
        </p:txBody>
      </p:sp>
      <p:pic>
        <p:nvPicPr>
          <p:cNvPr id="12" name="Picture 7" descr="D:\Pavel\Desktop\Artists-impression-of-gra-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735" y="2977684"/>
            <a:ext cx="4081985" cy="244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054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Výsledek obrázku pro batter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283250" y="3797924"/>
            <a:ext cx="1084218" cy="157593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78823" y="339634"/>
            <a:ext cx="4460966" cy="553998"/>
          </a:xfrm>
          <a:prstGeom prst="rect">
            <a:avLst/>
          </a:prstGeom>
          <a:noFill/>
        </p:spPr>
        <p:txBody>
          <a:bodyPr wrap="square" rtlCol="0">
            <a:spAutoFit/>
          </a:bodyPr>
          <a:lstStyle/>
          <a:p>
            <a:r>
              <a:rPr lang="cs-CZ" sz="3000" b="1" dirty="0" smtClean="0">
                <a:solidFill>
                  <a:srgbClr val="0000B4"/>
                </a:solidFill>
                <a:latin typeface="Trebuchet MS" panose="020B0603020202020204" pitchFamily="34" charset="0"/>
              </a:rPr>
              <a:t>Klasický </a:t>
            </a:r>
            <a:r>
              <a:rPr lang="cs-CZ" sz="3000" b="1" dirty="0" err="1" smtClean="0">
                <a:solidFill>
                  <a:srgbClr val="0000B4"/>
                </a:solidFill>
                <a:latin typeface="Trebuchet MS" panose="020B0603020202020204" pitchFamily="34" charset="0"/>
              </a:rPr>
              <a:t>Hallův</a:t>
            </a:r>
            <a:r>
              <a:rPr lang="cs-CZ" sz="3000" b="1" dirty="0" smtClean="0">
                <a:solidFill>
                  <a:srgbClr val="0000B4"/>
                </a:solidFill>
                <a:latin typeface="Trebuchet MS" panose="020B0603020202020204" pitchFamily="34" charset="0"/>
              </a:rPr>
              <a:t> jev</a:t>
            </a:r>
            <a:endParaRPr lang="cs-CZ" sz="3000" b="1" dirty="0">
              <a:solidFill>
                <a:srgbClr val="0000B4"/>
              </a:solidFill>
              <a:latin typeface="Trebuchet MS" panose="020B0603020202020204" pitchFamily="34" charset="0"/>
            </a:endParaRPr>
          </a:p>
        </p:txBody>
      </p:sp>
      <p:pic>
        <p:nvPicPr>
          <p:cNvPr id="11266" name="Picture 2" descr="Výsledek obrázku pro ma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229" y="1126209"/>
            <a:ext cx="4285071" cy="3593565"/>
          </a:xfrm>
          <a:prstGeom prst="rect">
            <a:avLst/>
          </a:prstGeom>
          <a:noFill/>
          <a:extLst>
            <a:ext uri="{909E8E84-426E-40DD-AFC4-6F175D3DCCD1}">
              <a14:hiddenFill xmlns:a14="http://schemas.microsoft.com/office/drawing/2010/main">
                <a:solidFill>
                  <a:srgbClr val="FFFFFF"/>
                </a:solidFill>
              </a14:hiddenFill>
            </a:ext>
          </a:extLst>
        </p:spPr>
      </p:pic>
      <p:sp>
        <p:nvSpPr>
          <p:cNvPr id="5" name="Kosoúhelník 4"/>
          <p:cNvSpPr/>
          <p:nvPr/>
        </p:nvSpPr>
        <p:spPr>
          <a:xfrm>
            <a:off x="3050229" y="3102405"/>
            <a:ext cx="3389801" cy="1273481"/>
          </a:xfrm>
          <a:prstGeom prst="parallelogram">
            <a:avLst>
              <a:gd name="adj" fmla="val 123604"/>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8" name="Přímá spojnice 7"/>
          <p:cNvCxnSpPr/>
          <p:nvPr/>
        </p:nvCxnSpPr>
        <p:spPr>
          <a:xfrm flipV="1">
            <a:off x="5519057" y="2436223"/>
            <a:ext cx="868680" cy="66618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6387737" y="2436223"/>
            <a:ext cx="22641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Přímá spojnice 12"/>
          <p:cNvCxnSpPr>
            <a:endCxn id="5" idx="3"/>
          </p:cNvCxnSpPr>
          <p:nvPr/>
        </p:nvCxnSpPr>
        <p:spPr>
          <a:xfrm flipV="1">
            <a:off x="2732314" y="4375886"/>
            <a:ext cx="1225779" cy="9274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2732314" y="5303326"/>
            <a:ext cx="4099560" cy="0"/>
          </a:xfrm>
          <a:prstGeom prst="line">
            <a:avLst/>
          </a:prstGeom>
          <a:ln w="25400">
            <a:solidFill>
              <a:schemeClr val="tx1"/>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8" name="AutoShape 4" descr="Výsledek obrázku pro battery"/>
          <p:cNvSpPr>
            <a:spLocks noChangeAspect="1" noChangeArrowheads="1"/>
          </p:cNvSpPr>
          <p:nvPr/>
        </p:nvSpPr>
        <p:spPr bwMode="auto">
          <a:xfrm>
            <a:off x="155575" y="-3200400"/>
            <a:ext cx="8343900" cy="667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Výsledek obrázku pro battery"/>
          <p:cNvSpPr>
            <a:spLocks noChangeAspect="1" noChangeArrowheads="1"/>
          </p:cNvSpPr>
          <p:nvPr/>
        </p:nvSpPr>
        <p:spPr bwMode="auto">
          <a:xfrm>
            <a:off x="307975" y="-3048000"/>
            <a:ext cx="8343900" cy="667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cxnSp>
        <p:nvCxnSpPr>
          <p:cNvPr id="24" name="Přímá spojnice 23"/>
          <p:cNvCxnSpPr/>
          <p:nvPr/>
        </p:nvCxnSpPr>
        <p:spPr>
          <a:xfrm flipV="1">
            <a:off x="6838421" y="2436223"/>
            <a:ext cx="1813454" cy="1427011"/>
          </a:xfrm>
          <a:prstGeom prst="line">
            <a:avLst/>
          </a:prstGeom>
          <a:ln w="25400">
            <a:solidFill>
              <a:schemeClr val="tx1"/>
            </a:solidFill>
            <a:headEnd type="oval" w="lg" len="lg"/>
          </a:ln>
        </p:spPr>
        <p:style>
          <a:lnRef idx="1">
            <a:schemeClr val="accent1"/>
          </a:lnRef>
          <a:fillRef idx="0">
            <a:schemeClr val="accent1"/>
          </a:fillRef>
          <a:effectRef idx="0">
            <a:schemeClr val="accent1"/>
          </a:effectRef>
          <a:fontRef idx="minor">
            <a:schemeClr val="tx1"/>
          </a:fontRef>
        </p:style>
      </p:cxnSp>
      <p:grpSp>
        <p:nvGrpSpPr>
          <p:cNvPr id="29" name="Skupina 28"/>
          <p:cNvGrpSpPr/>
          <p:nvPr/>
        </p:nvGrpSpPr>
        <p:grpSpPr>
          <a:xfrm>
            <a:off x="3755578" y="3893062"/>
            <a:ext cx="372292" cy="369332"/>
            <a:chOff x="711926" y="4401227"/>
            <a:chExt cx="372292" cy="369332"/>
          </a:xfrm>
        </p:grpSpPr>
        <p:sp>
          <p:nvSpPr>
            <p:cNvPr id="32" name="Ovál 31"/>
            <p:cNvSpPr/>
            <p:nvPr/>
          </p:nvSpPr>
          <p:spPr>
            <a:xfrm>
              <a:off x="715193" y="4426187"/>
              <a:ext cx="326572" cy="339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TextovéPole 32"/>
            <p:cNvSpPr txBox="1"/>
            <p:nvPr/>
          </p:nvSpPr>
          <p:spPr>
            <a:xfrm>
              <a:off x="711926" y="4401227"/>
              <a:ext cx="372292" cy="369332"/>
            </a:xfrm>
            <a:prstGeom prst="rect">
              <a:avLst/>
            </a:prstGeom>
            <a:noFill/>
          </p:spPr>
          <p:txBody>
            <a:bodyPr wrap="square" rtlCol="0">
              <a:spAutoFit/>
            </a:bodyPr>
            <a:lstStyle/>
            <a:p>
              <a:r>
                <a:rPr lang="cs-CZ" b="1" dirty="0" smtClean="0">
                  <a:solidFill>
                    <a:srgbClr val="0000B4"/>
                  </a:solidFill>
                  <a:latin typeface="Trebuchet MS" panose="020B0603020202020204" pitchFamily="34" charset="0"/>
                </a:rPr>
                <a:t>e</a:t>
              </a:r>
              <a:r>
                <a:rPr lang="cs-CZ" b="1" baseline="30000" dirty="0" smtClean="0">
                  <a:solidFill>
                    <a:srgbClr val="0000B4"/>
                  </a:solidFill>
                  <a:latin typeface="Trebuchet MS" panose="020B0603020202020204" pitchFamily="34" charset="0"/>
                </a:rPr>
                <a:t>-</a:t>
              </a:r>
              <a:endParaRPr lang="cs-CZ" b="1" baseline="30000" dirty="0">
                <a:solidFill>
                  <a:srgbClr val="0000B4"/>
                </a:solidFill>
                <a:latin typeface="Trebuchet MS" panose="020B0603020202020204" pitchFamily="34" charset="0"/>
              </a:endParaRPr>
            </a:p>
          </p:txBody>
        </p:sp>
      </p:grpSp>
      <p:grpSp>
        <p:nvGrpSpPr>
          <p:cNvPr id="42" name="Skupina 41"/>
          <p:cNvGrpSpPr/>
          <p:nvPr/>
        </p:nvGrpSpPr>
        <p:grpSpPr>
          <a:xfrm>
            <a:off x="4568740" y="3887994"/>
            <a:ext cx="372292" cy="369332"/>
            <a:chOff x="711926" y="4401227"/>
            <a:chExt cx="372292" cy="369332"/>
          </a:xfrm>
        </p:grpSpPr>
        <p:sp>
          <p:nvSpPr>
            <p:cNvPr id="44" name="Ovál 43"/>
            <p:cNvSpPr/>
            <p:nvPr/>
          </p:nvSpPr>
          <p:spPr>
            <a:xfrm>
              <a:off x="715193" y="4426187"/>
              <a:ext cx="326572" cy="339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5" name="TextovéPole 44"/>
            <p:cNvSpPr txBox="1"/>
            <p:nvPr/>
          </p:nvSpPr>
          <p:spPr>
            <a:xfrm>
              <a:off x="711926" y="4401227"/>
              <a:ext cx="372292" cy="369332"/>
            </a:xfrm>
            <a:prstGeom prst="rect">
              <a:avLst/>
            </a:prstGeom>
            <a:noFill/>
          </p:spPr>
          <p:txBody>
            <a:bodyPr wrap="square" rtlCol="0">
              <a:spAutoFit/>
            </a:bodyPr>
            <a:lstStyle/>
            <a:p>
              <a:r>
                <a:rPr lang="cs-CZ" b="1" dirty="0" smtClean="0">
                  <a:solidFill>
                    <a:srgbClr val="0000B4"/>
                  </a:solidFill>
                  <a:latin typeface="Trebuchet MS" panose="020B0603020202020204" pitchFamily="34" charset="0"/>
                </a:rPr>
                <a:t>e</a:t>
              </a:r>
              <a:r>
                <a:rPr lang="cs-CZ" b="1" baseline="30000" dirty="0" smtClean="0">
                  <a:solidFill>
                    <a:srgbClr val="0000B4"/>
                  </a:solidFill>
                  <a:latin typeface="Trebuchet MS" panose="020B0603020202020204" pitchFamily="34" charset="0"/>
                </a:rPr>
                <a:t>-</a:t>
              </a:r>
              <a:endParaRPr lang="cs-CZ" b="1" baseline="30000" dirty="0">
                <a:solidFill>
                  <a:srgbClr val="0000B4"/>
                </a:solidFill>
                <a:latin typeface="Trebuchet MS" panose="020B0603020202020204" pitchFamily="34" charset="0"/>
              </a:endParaRPr>
            </a:p>
          </p:txBody>
        </p:sp>
      </p:grpSp>
      <p:grpSp>
        <p:nvGrpSpPr>
          <p:cNvPr id="47" name="Skupina 46"/>
          <p:cNvGrpSpPr/>
          <p:nvPr/>
        </p:nvGrpSpPr>
        <p:grpSpPr>
          <a:xfrm>
            <a:off x="4529554" y="3350220"/>
            <a:ext cx="372292" cy="369332"/>
            <a:chOff x="711926" y="4401227"/>
            <a:chExt cx="372292" cy="369332"/>
          </a:xfrm>
        </p:grpSpPr>
        <p:sp>
          <p:nvSpPr>
            <p:cNvPr id="49" name="Ovál 48"/>
            <p:cNvSpPr/>
            <p:nvPr/>
          </p:nvSpPr>
          <p:spPr>
            <a:xfrm>
              <a:off x="715193" y="4426187"/>
              <a:ext cx="326572" cy="339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TextovéPole 49"/>
            <p:cNvSpPr txBox="1"/>
            <p:nvPr/>
          </p:nvSpPr>
          <p:spPr>
            <a:xfrm>
              <a:off x="711926" y="4401227"/>
              <a:ext cx="372292" cy="369332"/>
            </a:xfrm>
            <a:prstGeom prst="rect">
              <a:avLst/>
            </a:prstGeom>
            <a:noFill/>
          </p:spPr>
          <p:txBody>
            <a:bodyPr wrap="square" rtlCol="0">
              <a:spAutoFit/>
            </a:bodyPr>
            <a:lstStyle/>
            <a:p>
              <a:r>
                <a:rPr lang="cs-CZ" b="1" dirty="0" smtClean="0">
                  <a:solidFill>
                    <a:srgbClr val="0000B4"/>
                  </a:solidFill>
                  <a:latin typeface="Trebuchet MS" panose="020B0603020202020204" pitchFamily="34" charset="0"/>
                </a:rPr>
                <a:t>e</a:t>
              </a:r>
              <a:r>
                <a:rPr lang="cs-CZ" b="1" baseline="30000" dirty="0" smtClean="0">
                  <a:solidFill>
                    <a:srgbClr val="0000B4"/>
                  </a:solidFill>
                  <a:latin typeface="Trebuchet MS" panose="020B0603020202020204" pitchFamily="34" charset="0"/>
                </a:rPr>
                <a:t>-</a:t>
              </a:r>
              <a:endParaRPr lang="cs-CZ" b="1" baseline="30000" dirty="0">
                <a:solidFill>
                  <a:srgbClr val="0000B4"/>
                </a:solidFill>
                <a:latin typeface="Trebuchet MS" panose="020B0603020202020204" pitchFamily="34" charset="0"/>
              </a:endParaRPr>
            </a:p>
          </p:txBody>
        </p:sp>
      </p:grpSp>
      <p:grpSp>
        <p:nvGrpSpPr>
          <p:cNvPr id="62" name="Skupina 61"/>
          <p:cNvGrpSpPr/>
          <p:nvPr/>
        </p:nvGrpSpPr>
        <p:grpSpPr>
          <a:xfrm>
            <a:off x="3925835" y="3259854"/>
            <a:ext cx="1468699" cy="1316557"/>
            <a:chOff x="3925835" y="3259854"/>
            <a:chExt cx="1468699" cy="1316557"/>
          </a:xfrm>
        </p:grpSpPr>
        <p:sp>
          <p:nvSpPr>
            <p:cNvPr id="40" name="Oblouk 39"/>
            <p:cNvSpPr/>
            <p:nvPr/>
          </p:nvSpPr>
          <p:spPr>
            <a:xfrm rot="18776069">
              <a:off x="3880961" y="3872497"/>
              <a:ext cx="748788" cy="659039"/>
            </a:xfrm>
            <a:prstGeom prst="arc">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4" name="Oblouk 53"/>
            <p:cNvSpPr/>
            <p:nvPr/>
          </p:nvSpPr>
          <p:spPr>
            <a:xfrm rot="18776069">
              <a:off x="4690621" y="3865965"/>
              <a:ext cx="748788" cy="659039"/>
            </a:xfrm>
            <a:prstGeom prst="arc">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5" name="Oblouk 54"/>
            <p:cNvSpPr/>
            <p:nvPr/>
          </p:nvSpPr>
          <p:spPr>
            <a:xfrm rot="18776069">
              <a:off x="4655805" y="3304728"/>
              <a:ext cx="748788" cy="659039"/>
            </a:xfrm>
            <a:prstGeom prst="arc">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grpSp>
      <p:grpSp>
        <p:nvGrpSpPr>
          <p:cNvPr id="63" name="Skupina 62"/>
          <p:cNvGrpSpPr/>
          <p:nvPr/>
        </p:nvGrpSpPr>
        <p:grpSpPr>
          <a:xfrm>
            <a:off x="4020096" y="3142216"/>
            <a:ext cx="1110335" cy="822687"/>
            <a:chOff x="4020096" y="3142216"/>
            <a:chExt cx="1110335" cy="822687"/>
          </a:xfrm>
        </p:grpSpPr>
        <p:cxnSp>
          <p:nvCxnSpPr>
            <p:cNvPr id="58" name="Přímá spojnice se šipkou 57"/>
            <p:cNvCxnSpPr/>
            <p:nvPr/>
          </p:nvCxnSpPr>
          <p:spPr>
            <a:xfrm flipV="1">
              <a:off x="4020096" y="3700866"/>
              <a:ext cx="290642" cy="26403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9" name="Přímá spojnice se šipkou 58"/>
            <p:cNvCxnSpPr/>
            <p:nvPr/>
          </p:nvCxnSpPr>
          <p:spPr>
            <a:xfrm flipV="1">
              <a:off x="4784285" y="3142216"/>
              <a:ext cx="290642" cy="26403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0" name="Přímá spojnice se šipkou 59"/>
            <p:cNvCxnSpPr/>
            <p:nvPr/>
          </p:nvCxnSpPr>
          <p:spPr>
            <a:xfrm flipV="1">
              <a:off x="4839789" y="3685577"/>
              <a:ext cx="290642" cy="26403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1268" name="Skupina 11267"/>
          <p:cNvGrpSpPr/>
          <p:nvPr/>
        </p:nvGrpSpPr>
        <p:grpSpPr>
          <a:xfrm>
            <a:off x="2608312" y="3092837"/>
            <a:ext cx="3851311" cy="1532358"/>
            <a:chOff x="2608312" y="3092837"/>
            <a:chExt cx="3851311" cy="1532358"/>
          </a:xfrm>
        </p:grpSpPr>
        <p:cxnSp>
          <p:nvCxnSpPr>
            <p:cNvPr id="11265" name="Přímá spojnice 11264"/>
            <p:cNvCxnSpPr/>
            <p:nvPr/>
          </p:nvCxnSpPr>
          <p:spPr>
            <a:xfrm flipH="1">
              <a:off x="4859393" y="3102405"/>
              <a:ext cx="1600230" cy="1273481"/>
            </a:xfrm>
            <a:prstGeom prst="line">
              <a:avLst/>
            </a:prstGeom>
            <a:ln w="50800" cap="rnd">
              <a:solidFill>
                <a:srgbClr val="0000B4"/>
              </a:solidFill>
            </a:ln>
          </p:spPr>
          <p:style>
            <a:lnRef idx="1">
              <a:schemeClr val="accent1"/>
            </a:lnRef>
            <a:fillRef idx="0">
              <a:schemeClr val="accent1"/>
            </a:fillRef>
            <a:effectRef idx="0">
              <a:schemeClr val="accent1"/>
            </a:effectRef>
            <a:fontRef idx="minor">
              <a:schemeClr val="tx1"/>
            </a:fontRef>
          </p:style>
        </p:cxnSp>
        <p:cxnSp>
          <p:nvCxnSpPr>
            <p:cNvPr id="68" name="Přímá spojnice 67"/>
            <p:cNvCxnSpPr/>
            <p:nvPr/>
          </p:nvCxnSpPr>
          <p:spPr>
            <a:xfrm flipH="1">
              <a:off x="3037167" y="3092837"/>
              <a:ext cx="1600230" cy="1273481"/>
            </a:xfrm>
            <a:prstGeom prst="line">
              <a:avLst/>
            </a:prstGeom>
            <a:ln w="508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1267" name="TextovéPole 11266"/>
            <p:cNvSpPr txBox="1"/>
            <p:nvPr/>
          </p:nvSpPr>
          <p:spPr>
            <a:xfrm>
              <a:off x="5025923" y="4071197"/>
              <a:ext cx="339437" cy="553998"/>
            </a:xfrm>
            <a:prstGeom prst="rect">
              <a:avLst/>
            </a:prstGeom>
            <a:noFill/>
          </p:spPr>
          <p:txBody>
            <a:bodyPr wrap="square" rtlCol="0">
              <a:spAutoFit/>
            </a:bodyPr>
            <a:lstStyle/>
            <a:p>
              <a:r>
                <a:rPr lang="cs-CZ" sz="3000" b="1" dirty="0">
                  <a:solidFill>
                    <a:srgbClr val="0000B4"/>
                  </a:solidFill>
                  <a:latin typeface="Trebuchet MS" panose="020B0603020202020204" pitchFamily="34" charset="0"/>
                </a:rPr>
                <a:t>-</a:t>
              </a:r>
            </a:p>
          </p:txBody>
        </p:sp>
        <p:sp>
          <p:nvSpPr>
            <p:cNvPr id="70" name="TextovéPole 69"/>
            <p:cNvSpPr txBox="1"/>
            <p:nvPr/>
          </p:nvSpPr>
          <p:spPr>
            <a:xfrm>
              <a:off x="2608312" y="4044957"/>
              <a:ext cx="339437" cy="553998"/>
            </a:xfrm>
            <a:prstGeom prst="rect">
              <a:avLst/>
            </a:prstGeom>
            <a:noFill/>
          </p:spPr>
          <p:txBody>
            <a:bodyPr wrap="square" rtlCol="0">
              <a:spAutoFit/>
            </a:bodyPr>
            <a:lstStyle/>
            <a:p>
              <a:r>
                <a:rPr lang="cs-CZ" sz="3000" b="1" dirty="0" smtClean="0">
                  <a:solidFill>
                    <a:srgbClr val="FF0000"/>
                  </a:solidFill>
                  <a:latin typeface="Trebuchet MS" panose="020B0603020202020204" pitchFamily="34" charset="0"/>
                </a:rPr>
                <a:t>+</a:t>
              </a:r>
              <a:endParaRPr lang="cs-CZ" sz="3000" b="1" dirty="0">
                <a:solidFill>
                  <a:srgbClr val="FF0000"/>
                </a:solidFill>
                <a:latin typeface="Trebuchet MS" panose="020B0603020202020204" pitchFamily="34" charset="0"/>
              </a:endParaRPr>
            </a:p>
          </p:txBody>
        </p:sp>
      </p:grpSp>
      <p:sp>
        <p:nvSpPr>
          <p:cNvPr id="2" name="TextovéPole 1"/>
          <p:cNvSpPr txBox="1"/>
          <p:nvPr/>
        </p:nvSpPr>
        <p:spPr>
          <a:xfrm>
            <a:off x="2286274" y="5621212"/>
            <a:ext cx="5498060" cy="400110"/>
          </a:xfrm>
          <a:prstGeom prst="rect">
            <a:avLst/>
          </a:prstGeom>
          <a:noFill/>
        </p:spPr>
        <p:txBody>
          <a:bodyPr wrap="square" rtlCol="0">
            <a:spAutoFit/>
          </a:bodyPr>
          <a:lstStyle/>
          <a:p>
            <a:r>
              <a:rPr lang="cs-CZ" sz="2000" dirty="0" err="1" smtClean="0">
                <a:latin typeface="Trebuchet MS" panose="020B0603020202020204" pitchFamily="34" charset="0"/>
              </a:rPr>
              <a:t>Hallovo</a:t>
            </a:r>
            <a:r>
              <a:rPr lang="cs-CZ" sz="2000" dirty="0" smtClean="0">
                <a:latin typeface="Trebuchet MS" panose="020B0603020202020204" pitchFamily="34" charset="0"/>
              </a:rPr>
              <a:t> napětí </a:t>
            </a:r>
            <a:r>
              <a:rPr lang="en-GB" sz="2000" dirty="0" smtClean="0">
                <a:latin typeface="Trebuchet MS" panose="020B0603020202020204" pitchFamily="34" charset="0"/>
              </a:rPr>
              <a:t>~ proud </a:t>
            </a:r>
            <a:r>
              <a:rPr lang="cs-CZ" sz="2000" dirty="0" smtClean="0">
                <a:latin typeface="Trebuchet MS" panose="020B0603020202020204" pitchFamily="34" charset="0"/>
              </a:rPr>
              <a:t>x</a:t>
            </a:r>
            <a:r>
              <a:rPr lang="en-GB" sz="2000" dirty="0" smtClean="0">
                <a:latin typeface="Trebuchet MS" panose="020B0603020202020204" pitchFamily="34" charset="0"/>
              </a:rPr>
              <a:t> </a:t>
            </a:r>
            <a:r>
              <a:rPr lang="en-GB" sz="2000" dirty="0" err="1" smtClean="0">
                <a:latin typeface="Trebuchet MS" panose="020B0603020202020204" pitchFamily="34" charset="0"/>
              </a:rPr>
              <a:t>magnetick</a:t>
            </a:r>
            <a:r>
              <a:rPr lang="cs-CZ" sz="2000" dirty="0" smtClean="0">
                <a:latin typeface="Trebuchet MS" panose="020B0603020202020204" pitchFamily="34" charset="0"/>
              </a:rPr>
              <a:t>á indukce</a:t>
            </a:r>
            <a:endParaRPr lang="cs-CZ" sz="2000" dirty="0">
              <a:latin typeface="Trebuchet MS" panose="020B0603020202020204" pitchFamily="34" charset="0"/>
            </a:endParaRPr>
          </a:p>
        </p:txBody>
      </p:sp>
      <p:sp>
        <p:nvSpPr>
          <p:cNvPr id="3" name="TextovéPole 2"/>
          <p:cNvSpPr txBox="1"/>
          <p:nvPr/>
        </p:nvSpPr>
        <p:spPr>
          <a:xfrm>
            <a:off x="2763014" y="6166561"/>
            <a:ext cx="4310315" cy="369332"/>
          </a:xfrm>
          <a:prstGeom prst="rect">
            <a:avLst/>
          </a:prstGeom>
          <a:noFill/>
        </p:spPr>
        <p:txBody>
          <a:bodyPr wrap="square" rtlCol="0">
            <a:spAutoFit/>
          </a:bodyPr>
          <a:lstStyle/>
          <a:p>
            <a:r>
              <a:rPr lang="cs-CZ" dirty="0" smtClean="0">
                <a:latin typeface="Trebuchet MS" panose="020B0603020202020204" pitchFamily="34" charset="0"/>
              </a:rPr>
              <a:t>- </a:t>
            </a:r>
            <a:r>
              <a:rPr lang="cs-CZ" b="1" dirty="0" smtClean="0">
                <a:latin typeface="Trebuchet MS" panose="020B0603020202020204" pitchFamily="34" charset="0"/>
              </a:rPr>
              <a:t>silně</a:t>
            </a:r>
            <a:r>
              <a:rPr lang="cs-CZ" dirty="0" smtClean="0">
                <a:latin typeface="Trebuchet MS" panose="020B0603020202020204" pitchFamily="34" charset="0"/>
              </a:rPr>
              <a:t> závisí na vlastnostech materiálu</a:t>
            </a:r>
            <a:endParaRPr lang="cs-CZ" dirty="0">
              <a:latin typeface="Trebuchet MS" panose="020B0603020202020204" pitchFamily="34" charset="0"/>
            </a:endParaRPr>
          </a:p>
        </p:txBody>
      </p:sp>
    </p:spTree>
    <p:extLst>
      <p:ext uri="{BB962C8B-B14F-4D97-AF65-F5344CB8AC3E}">
        <p14:creationId xmlns:p14="http://schemas.microsoft.com/office/powerpoint/2010/main" val="38477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childTnLst>
                                </p:cTn>
                              </p:par>
                              <p:par>
                                <p:cTn id="8" presetID="10" presetClass="exit" presetSubtype="0" fill="hold" nodeType="withEffect">
                                  <p:stCondLst>
                                    <p:cond delay="0"/>
                                  </p:stCondLst>
                                  <p:childTnLst>
                                    <p:animEffect transition="out" filter="fade">
                                      <p:cBhvr>
                                        <p:cTn id="9" dur="1000"/>
                                        <p:tgtEl>
                                          <p:spTgt spid="63"/>
                                        </p:tgtEl>
                                      </p:cBhvr>
                                    </p:animEffect>
                                    <p:set>
                                      <p:cBhvr>
                                        <p:cTn id="10" dur="1" fill="hold">
                                          <p:stCondLst>
                                            <p:cond delay="999"/>
                                          </p:stCondLst>
                                        </p:cTn>
                                        <p:tgtEl>
                                          <p:spTgt spid="6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1000"/>
                                        <p:tgtEl>
                                          <p:spTgt spid="62"/>
                                        </p:tgtEl>
                                      </p:cBhvr>
                                    </p:animEffect>
                                  </p:childTnLst>
                                </p:cTn>
                              </p:par>
                              <p:par>
                                <p:cTn id="14" presetID="10" presetClass="entr" presetSubtype="0" fill="hold" nodeType="with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fade">
                                      <p:cBhvr>
                                        <p:cTn id="16" dur="1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ýsledek obrázku pro quantum hall 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75" y="893632"/>
            <a:ext cx="7254380" cy="455673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372291" y="243621"/>
            <a:ext cx="4460966" cy="553998"/>
          </a:xfrm>
          <a:prstGeom prst="rect">
            <a:avLst/>
          </a:prstGeom>
          <a:noFill/>
        </p:spPr>
        <p:txBody>
          <a:bodyPr wrap="square" rtlCol="0">
            <a:spAutoFit/>
          </a:bodyPr>
          <a:lstStyle/>
          <a:p>
            <a:r>
              <a:rPr lang="cs-CZ" sz="3000" b="1" dirty="0" smtClean="0">
                <a:solidFill>
                  <a:srgbClr val="0000B4"/>
                </a:solidFill>
                <a:latin typeface="Trebuchet MS" panose="020B0603020202020204" pitchFamily="34" charset="0"/>
              </a:rPr>
              <a:t>Kvantový </a:t>
            </a:r>
            <a:r>
              <a:rPr lang="cs-CZ" sz="3000" b="1" dirty="0" err="1" smtClean="0">
                <a:solidFill>
                  <a:srgbClr val="0000B4"/>
                </a:solidFill>
                <a:latin typeface="Trebuchet MS" panose="020B0603020202020204" pitchFamily="34" charset="0"/>
              </a:rPr>
              <a:t>Hallův</a:t>
            </a:r>
            <a:r>
              <a:rPr lang="cs-CZ" sz="3000" b="1" dirty="0" smtClean="0">
                <a:solidFill>
                  <a:srgbClr val="0000B4"/>
                </a:solidFill>
                <a:latin typeface="Trebuchet MS" panose="020B0603020202020204" pitchFamily="34" charset="0"/>
              </a:rPr>
              <a:t> jev</a:t>
            </a:r>
            <a:endParaRPr lang="cs-CZ" sz="3000" b="1" dirty="0">
              <a:solidFill>
                <a:srgbClr val="0000B4"/>
              </a:solidFill>
              <a:latin typeface="Trebuchet MS" panose="020B0603020202020204" pitchFamily="34" charset="0"/>
            </a:endParaRPr>
          </a:p>
        </p:txBody>
      </p:sp>
      <p:sp>
        <p:nvSpPr>
          <p:cNvPr id="18" name="AutoShape 4" descr="Výsledek obrázku pro battery"/>
          <p:cNvSpPr>
            <a:spLocks noChangeAspect="1" noChangeArrowheads="1"/>
          </p:cNvSpPr>
          <p:nvPr/>
        </p:nvSpPr>
        <p:spPr bwMode="auto">
          <a:xfrm>
            <a:off x="155575" y="-3200400"/>
            <a:ext cx="8343900" cy="667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0" name="AutoShape 6" descr="Výsledek obrázku pro battery"/>
          <p:cNvSpPr>
            <a:spLocks noChangeAspect="1" noChangeArrowheads="1"/>
          </p:cNvSpPr>
          <p:nvPr/>
        </p:nvSpPr>
        <p:spPr bwMode="auto">
          <a:xfrm>
            <a:off x="307975" y="-3048000"/>
            <a:ext cx="8343900" cy="667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4" name="TextovéPole 83"/>
          <p:cNvSpPr txBox="1"/>
          <p:nvPr/>
        </p:nvSpPr>
        <p:spPr>
          <a:xfrm>
            <a:off x="3972408" y="5583143"/>
            <a:ext cx="4305160" cy="646331"/>
          </a:xfrm>
          <a:prstGeom prst="rect">
            <a:avLst/>
          </a:prstGeom>
          <a:noFill/>
        </p:spPr>
        <p:txBody>
          <a:bodyPr wrap="square" rtlCol="0">
            <a:spAutoFit/>
          </a:bodyPr>
          <a:lstStyle/>
          <a:p>
            <a:pPr marL="285750" indent="-285750">
              <a:buFontTx/>
              <a:buChar char="-"/>
            </a:pPr>
            <a:r>
              <a:rPr lang="cs-CZ" b="1" dirty="0" smtClean="0">
                <a:solidFill>
                  <a:srgbClr val="C00000"/>
                </a:solidFill>
                <a:latin typeface="Trebuchet MS" panose="020B0603020202020204" pitchFamily="34" charset="0"/>
              </a:rPr>
              <a:t>nezávisí</a:t>
            </a:r>
            <a:r>
              <a:rPr lang="cs-CZ" dirty="0" smtClean="0">
                <a:solidFill>
                  <a:srgbClr val="C00000"/>
                </a:solidFill>
                <a:latin typeface="Trebuchet MS" panose="020B0603020202020204" pitchFamily="34" charset="0"/>
              </a:rPr>
              <a:t> </a:t>
            </a:r>
            <a:r>
              <a:rPr lang="cs-CZ" dirty="0" smtClean="0">
                <a:latin typeface="Trebuchet MS" panose="020B0603020202020204" pitchFamily="34" charset="0"/>
              </a:rPr>
              <a:t>na vlastnostech materiálu, na množství nečistot...</a:t>
            </a:r>
          </a:p>
        </p:txBody>
      </p:sp>
      <p:sp>
        <p:nvSpPr>
          <p:cNvPr id="2" name="TextovéPole 1"/>
          <p:cNvSpPr txBox="1"/>
          <p:nvPr/>
        </p:nvSpPr>
        <p:spPr>
          <a:xfrm>
            <a:off x="5127166" y="1260566"/>
            <a:ext cx="1619798" cy="369332"/>
          </a:xfrm>
          <a:prstGeom prst="rect">
            <a:avLst/>
          </a:prstGeom>
          <a:solidFill>
            <a:schemeClr val="bg1"/>
          </a:solidFill>
        </p:spPr>
        <p:txBody>
          <a:bodyPr wrap="square" rtlCol="0">
            <a:spAutoFit/>
          </a:bodyPr>
          <a:lstStyle/>
          <a:p>
            <a:r>
              <a:rPr lang="cs-CZ" dirty="0" err="1" smtClean="0">
                <a:solidFill>
                  <a:srgbClr val="0000B4"/>
                </a:solidFill>
                <a:latin typeface="Trebuchet MS" panose="020B0603020202020204" pitchFamily="34" charset="0"/>
              </a:rPr>
              <a:t>Hallův</a:t>
            </a:r>
            <a:r>
              <a:rPr lang="cs-CZ" dirty="0" smtClean="0">
                <a:solidFill>
                  <a:srgbClr val="0000B4"/>
                </a:solidFill>
                <a:latin typeface="Trebuchet MS" panose="020B0603020202020204" pitchFamily="34" charset="0"/>
              </a:rPr>
              <a:t> odpor</a:t>
            </a:r>
            <a:endParaRPr lang="cs-CZ" dirty="0">
              <a:solidFill>
                <a:srgbClr val="0000B4"/>
              </a:solidFill>
              <a:latin typeface="Trebuchet MS" panose="020B0603020202020204" pitchFamily="34" charset="0"/>
            </a:endParaRPr>
          </a:p>
        </p:txBody>
      </p:sp>
      <p:sp>
        <p:nvSpPr>
          <p:cNvPr id="41" name="TextovéPole 40"/>
          <p:cNvSpPr txBox="1"/>
          <p:nvPr/>
        </p:nvSpPr>
        <p:spPr>
          <a:xfrm>
            <a:off x="4833257" y="3495436"/>
            <a:ext cx="2828109" cy="369332"/>
          </a:xfrm>
          <a:prstGeom prst="rect">
            <a:avLst/>
          </a:prstGeom>
          <a:solidFill>
            <a:schemeClr val="bg1"/>
          </a:solidFill>
        </p:spPr>
        <p:txBody>
          <a:bodyPr wrap="square" rtlCol="0">
            <a:spAutoFit/>
          </a:bodyPr>
          <a:lstStyle/>
          <a:p>
            <a:r>
              <a:rPr lang="cs-CZ" dirty="0" smtClean="0">
                <a:solidFill>
                  <a:srgbClr val="0000B4"/>
                </a:solidFill>
                <a:latin typeface="Trebuchet MS" panose="020B0603020202020204" pitchFamily="34" charset="0"/>
              </a:rPr>
              <a:t>   podélný odpor</a:t>
            </a:r>
            <a:endParaRPr lang="cs-CZ" dirty="0">
              <a:solidFill>
                <a:srgbClr val="0000B4"/>
              </a:solidFill>
              <a:latin typeface="Trebuchet MS" panose="020B0603020202020204" pitchFamily="34" charset="0"/>
            </a:endParaRPr>
          </a:p>
        </p:txBody>
      </p:sp>
      <p:sp>
        <p:nvSpPr>
          <p:cNvPr id="3" name="Obdélník 2"/>
          <p:cNvSpPr/>
          <p:nvPr/>
        </p:nvSpPr>
        <p:spPr>
          <a:xfrm>
            <a:off x="3958043" y="6319060"/>
            <a:ext cx="5077010" cy="369332"/>
          </a:xfrm>
          <a:prstGeom prst="rect">
            <a:avLst/>
          </a:prstGeom>
        </p:spPr>
        <p:txBody>
          <a:bodyPr wrap="square">
            <a:spAutoFit/>
          </a:bodyPr>
          <a:lstStyle/>
          <a:p>
            <a:pPr marL="285750" indent="-285750">
              <a:buFontTx/>
              <a:buChar char="-"/>
            </a:pPr>
            <a:r>
              <a:rPr lang="cs-CZ" dirty="0" smtClean="0">
                <a:latin typeface="Trebuchet MS" panose="020B0603020202020204" pitchFamily="34" charset="0"/>
              </a:rPr>
              <a:t>Nobelova </a:t>
            </a:r>
            <a:r>
              <a:rPr lang="cs-CZ" dirty="0">
                <a:latin typeface="Trebuchet MS" panose="020B0603020202020204" pitchFamily="34" charset="0"/>
              </a:rPr>
              <a:t>cena 1998 (</a:t>
            </a:r>
            <a:r>
              <a:rPr lang="cs-CZ" dirty="0" err="1">
                <a:latin typeface="Trebuchet MS" panose="020B0603020202020204" pitchFamily="34" charset="0"/>
              </a:rPr>
              <a:t>Laughlin</a:t>
            </a:r>
            <a:r>
              <a:rPr lang="cs-CZ" dirty="0">
                <a:latin typeface="Trebuchet MS" panose="020B0603020202020204" pitchFamily="34" charset="0"/>
              </a:rPr>
              <a:t>, </a:t>
            </a:r>
            <a:r>
              <a:rPr lang="cs-CZ" dirty="0" err="1">
                <a:latin typeface="Trebuchet MS" panose="020B0603020202020204" pitchFamily="34" charset="0"/>
              </a:rPr>
              <a:t>Störmer</a:t>
            </a:r>
            <a:r>
              <a:rPr lang="cs-CZ" dirty="0">
                <a:latin typeface="Trebuchet MS" panose="020B0603020202020204" pitchFamily="34" charset="0"/>
              </a:rPr>
              <a:t>, </a:t>
            </a:r>
            <a:r>
              <a:rPr lang="cs-CZ" dirty="0" err="1" smtClean="0">
                <a:latin typeface="Trebuchet MS" panose="020B0603020202020204" pitchFamily="34" charset="0"/>
              </a:rPr>
              <a:t>Tsui</a:t>
            </a:r>
            <a:r>
              <a:rPr lang="cs-CZ" dirty="0" smtClean="0"/>
              <a:t>)</a:t>
            </a:r>
            <a:endParaRPr lang="cs-CZ" dirty="0" smtClean="0">
              <a:latin typeface="Trebuchet MS" panose="020B0603020202020204" pitchFamily="34"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4639365"/>
            <a:ext cx="2896553" cy="2101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424543" y="715497"/>
            <a:ext cx="2495006" cy="369332"/>
          </a:xfrm>
          <a:prstGeom prst="rect">
            <a:avLst/>
          </a:prstGeom>
          <a:noFill/>
        </p:spPr>
        <p:txBody>
          <a:bodyPr wrap="square" rtlCol="0">
            <a:spAutoFit/>
          </a:bodyPr>
          <a:lstStyle/>
          <a:p>
            <a:r>
              <a:rPr lang="es-MX" dirty="0" smtClean="0">
                <a:latin typeface="Trebuchet MS" panose="020B0603020202020204" pitchFamily="34" charset="0"/>
              </a:rPr>
              <a:t>- velmi n</a:t>
            </a:r>
            <a:r>
              <a:rPr lang="cs-CZ" dirty="0" err="1" smtClean="0">
                <a:latin typeface="Trebuchet MS" panose="020B0603020202020204" pitchFamily="34" charset="0"/>
              </a:rPr>
              <a:t>ízké</a:t>
            </a:r>
            <a:r>
              <a:rPr lang="cs-CZ" dirty="0" smtClean="0">
                <a:latin typeface="Trebuchet MS" panose="020B0603020202020204" pitchFamily="34" charset="0"/>
              </a:rPr>
              <a:t> teploty</a:t>
            </a:r>
            <a:endParaRPr lang="cs-CZ" dirty="0">
              <a:latin typeface="Trebuchet MS" panose="020B0603020202020204" pitchFamily="34" charset="0"/>
            </a:endParaRPr>
          </a:p>
        </p:txBody>
      </p:sp>
    </p:spTree>
    <p:extLst>
      <p:ext uri="{BB962C8B-B14F-4D97-AF65-F5344CB8AC3E}">
        <p14:creationId xmlns:p14="http://schemas.microsoft.com/office/powerpoint/2010/main" val="246389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Skupina 5"/>
          <p:cNvGrpSpPr/>
          <p:nvPr/>
        </p:nvGrpSpPr>
        <p:grpSpPr>
          <a:xfrm>
            <a:off x="223654" y="1126050"/>
            <a:ext cx="8703559" cy="4359782"/>
            <a:chOff x="355537" y="1289903"/>
            <a:chExt cx="8703559" cy="435978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37" y="1289903"/>
              <a:ext cx="8571676" cy="4359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7916095" y="3409404"/>
              <a:ext cx="1143001" cy="584775"/>
            </a:xfrm>
            <a:prstGeom prst="rect">
              <a:avLst/>
            </a:prstGeom>
            <a:solidFill>
              <a:schemeClr val="bg1"/>
            </a:solidFill>
          </p:spPr>
          <p:txBody>
            <a:bodyPr wrap="square" rtlCol="0">
              <a:spAutoFit/>
            </a:bodyPr>
            <a:lstStyle/>
            <a:p>
              <a:pPr algn="ctr"/>
              <a:r>
                <a:rPr lang="cs-CZ" sz="1600" dirty="0" smtClean="0">
                  <a:latin typeface="Trebuchet MS" panose="020B0603020202020204" pitchFamily="34" charset="0"/>
                </a:rPr>
                <a:t>elektrická vodivost</a:t>
              </a:r>
              <a:endParaRPr lang="cs-CZ" sz="1600" dirty="0">
                <a:latin typeface="Trebuchet MS" panose="020B0603020202020204" pitchFamily="34" charset="0"/>
              </a:endParaRPr>
            </a:p>
          </p:txBody>
        </p:sp>
        <p:sp>
          <p:nvSpPr>
            <p:cNvPr id="5" name="TextovéPole 4"/>
            <p:cNvSpPr txBox="1"/>
            <p:nvPr/>
          </p:nvSpPr>
          <p:spPr>
            <a:xfrm>
              <a:off x="3892736" y="4735285"/>
              <a:ext cx="881743" cy="338554"/>
            </a:xfrm>
            <a:prstGeom prst="rect">
              <a:avLst/>
            </a:prstGeom>
            <a:solidFill>
              <a:schemeClr val="accent3">
                <a:lumMod val="60000"/>
                <a:lumOff val="40000"/>
              </a:schemeClr>
            </a:solidFill>
            <a:ln>
              <a:noFill/>
            </a:ln>
          </p:spPr>
          <p:txBody>
            <a:bodyPr wrap="square" rtlCol="0">
              <a:spAutoFit/>
            </a:bodyPr>
            <a:lstStyle/>
            <a:p>
              <a:r>
                <a:rPr lang="cs-CZ" sz="1600" dirty="0" smtClean="0">
                  <a:latin typeface="Trebuchet MS" panose="020B0603020202020204" pitchFamily="34" charset="0"/>
                </a:rPr>
                <a:t>0 „děr“</a:t>
              </a:r>
              <a:endParaRPr lang="cs-CZ" sz="1600" dirty="0">
                <a:latin typeface="Trebuchet MS" panose="020B0603020202020204" pitchFamily="34" charset="0"/>
              </a:endParaRPr>
            </a:p>
          </p:txBody>
        </p:sp>
        <p:sp>
          <p:nvSpPr>
            <p:cNvPr id="7" name="TextovéPole 6"/>
            <p:cNvSpPr txBox="1"/>
            <p:nvPr/>
          </p:nvSpPr>
          <p:spPr>
            <a:xfrm>
              <a:off x="4796252" y="4234543"/>
              <a:ext cx="997128" cy="338554"/>
            </a:xfrm>
            <a:prstGeom prst="rect">
              <a:avLst/>
            </a:prstGeom>
            <a:solidFill>
              <a:schemeClr val="accent3">
                <a:lumMod val="60000"/>
                <a:lumOff val="40000"/>
              </a:schemeClr>
            </a:solidFill>
            <a:ln>
              <a:noFill/>
            </a:ln>
          </p:spPr>
          <p:txBody>
            <a:bodyPr wrap="square" rtlCol="0">
              <a:spAutoFit/>
            </a:bodyPr>
            <a:lstStyle/>
            <a:p>
              <a:r>
                <a:rPr lang="cs-CZ" sz="1600" dirty="0">
                  <a:latin typeface="Trebuchet MS" panose="020B0603020202020204" pitchFamily="34" charset="0"/>
                </a:rPr>
                <a:t>1</a:t>
              </a:r>
              <a:r>
                <a:rPr lang="cs-CZ" sz="1600" dirty="0" smtClean="0">
                  <a:latin typeface="Trebuchet MS" panose="020B0603020202020204" pitchFamily="34" charset="0"/>
                </a:rPr>
                <a:t> „díra“</a:t>
              </a:r>
              <a:endParaRPr lang="cs-CZ" sz="1600" dirty="0">
                <a:latin typeface="Trebuchet MS" panose="020B0603020202020204" pitchFamily="34" charset="0"/>
              </a:endParaRPr>
            </a:p>
          </p:txBody>
        </p:sp>
        <p:sp>
          <p:nvSpPr>
            <p:cNvPr id="8" name="TextovéPole 7"/>
            <p:cNvSpPr txBox="1"/>
            <p:nvPr/>
          </p:nvSpPr>
          <p:spPr>
            <a:xfrm>
              <a:off x="5741132" y="3721384"/>
              <a:ext cx="997128" cy="338554"/>
            </a:xfrm>
            <a:prstGeom prst="rect">
              <a:avLst/>
            </a:prstGeom>
            <a:solidFill>
              <a:schemeClr val="accent3">
                <a:lumMod val="60000"/>
                <a:lumOff val="40000"/>
              </a:schemeClr>
            </a:solidFill>
            <a:ln>
              <a:noFill/>
            </a:ln>
          </p:spPr>
          <p:txBody>
            <a:bodyPr wrap="square" rtlCol="0">
              <a:spAutoFit/>
            </a:bodyPr>
            <a:lstStyle/>
            <a:p>
              <a:r>
                <a:rPr lang="cs-CZ" sz="1600" dirty="0" smtClean="0">
                  <a:latin typeface="Trebuchet MS" panose="020B0603020202020204" pitchFamily="34" charset="0"/>
                </a:rPr>
                <a:t>2 „díry“</a:t>
              </a:r>
              <a:endParaRPr lang="cs-CZ" sz="1600" dirty="0">
                <a:latin typeface="Trebuchet MS" panose="020B0603020202020204" pitchFamily="34" charset="0"/>
              </a:endParaRPr>
            </a:p>
          </p:txBody>
        </p:sp>
        <p:sp>
          <p:nvSpPr>
            <p:cNvPr id="9" name="TextovéPole 8"/>
            <p:cNvSpPr txBox="1"/>
            <p:nvPr/>
          </p:nvSpPr>
          <p:spPr>
            <a:xfrm>
              <a:off x="6686012" y="3240127"/>
              <a:ext cx="997128" cy="338554"/>
            </a:xfrm>
            <a:prstGeom prst="rect">
              <a:avLst/>
            </a:prstGeom>
            <a:solidFill>
              <a:schemeClr val="accent3">
                <a:lumMod val="60000"/>
                <a:lumOff val="40000"/>
              </a:schemeClr>
            </a:solidFill>
            <a:ln>
              <a:noFill/>
            </a:ln>
          </p:spPr>
          <p:txBody>
            <a:bodyPr wrap="square" rtlCol="0">
              <a:spAutoFit/>
            </a:bodyPr>
            <a:lstStyle/>
            <a:p>
              <a:r>
                <a:rPr lang="cs-CZ" sz="1600" dirty="0" smtClean="0">
                  <a:latin typeface="Trebuchet MS" panose="020B0603020202020204" pitchFamily="34" charset="0"/>
                </a:rPr>
                <a:t>3 „díry“</a:t>
              </a:r>
              <a:endParaRPr lang="cs-CZ" sz="1600" dirty="0">
                <a:latin typeface="Trebuchet MS" panose="020B0603020202020204" pitchFamily="34" charset="0"/>
              </a:endParaRPr>
            </a:p>
          </p:txBody>
        </p:sp>
      </p:grpSp>
      <p:sp>
        <p:nvSpPr>
          <p:cNvPr id="10" name="TextovéPole 9"/>
          <p:cNvSpPr txBox="1"/>
          <p:nvPr/>
        </p:nvSpPr>
        <p:spPr>
          <a:xfrm>
            <a:off x="610695" y="5773774"/>
            <a:ext cx="7640521" cy="338554"/>
          </a:xfrm>
          <a:prstGeom prst="rect">
            <a:avLst/>
          </a:prstGeom>
          <a:noFill/>
        </p:spPr>
        <p:txBody>
          <a:bodyPr wrap="square" rtlCol="0">
            <a:spAutoFit/>
          </a:bodyPr>
          <a:lstStyle/>
          <a:p>
            <a:pPr algn="ctr"/>
            <a:r>
              <a:rPr lang="cs-CZ" sz="1600" dirty="0" smtClean="0">
                <a:latin typeface="Trebuchet MS" panose="020B0603020202020204" pitchFamily="34" charset="0"/>
              </a:rPr>
              <a:t>(topologický invariant je zde tzv. </a:t>
            </a:r>
            <a:r>
              <a:rPr lang="cs-CZ" sz="1600" b="1" dirty="0" err="1" smtClean="0">
                <a:latin typeface="Trebuchet MS" panose="020B0603020202020204" pitchFamily="34" charset="0"/>
              </a:rPr>
              <a:t>Chernovo</a:t>
            </a:r>
            <a:r>
              <a:rPr lang="cs-CZ" sz="1600" b="1" dirty="0" smtClean="0">
                <a:latin typeface="Trebuchet MS" panose="020B0603020202020204" pitchFamily="34" charset="0"/>
              </a:rPr>
              <a:t> číslo</a:t>
            </a:r>
            <a:r>
              <a:rPr lang="cs-CZ" sz="1600" dirty="0" smtClean="0">
                <a:latin typeface="Trebuchet MS" panose="020B0603020202020204" pitchFamily="34" charset="0"/>
              </a:rPr>
              <a:t>)</a:t>
            </a:r>
            <a:endParaRPr lang="cs-CZ" sz="1600" dirty="0">
              <a:latin typeface="Trebuchet MS" panose="020B0603020202020204" pitchFamily="34" charset="0"/>
            </a:endParaRPr>
          </a:p>
        </p:txBody>
      </p:sp>
      <p:sp>
        <p:nvSpPr>
          <p:cNvPr id="12" name="TextovéPole 11"/>
          <p:cNvSpPr txBox="1"/>
          <p:nvPr/>
        </p:nvSpPr>
        <p:spPr>
          <a:xfrm>
            <a:off x="372291" y="243621"/>
            <a:ext cx="4460966" cy="553998"/>
          </a:xfrm>
          <a:prstGeom prst="rect">
            <a:avLst/>
          </a:prstGeom>
          <a:noFill/>
        </p:spPr>
        <p:txBody>
          <a:bodyPr wrap="square" rtlCol="0">
            <a:spAutoFit/>
          </a:bodyPr>
          <a:lstStyle/>
          <a:p>
            <a:r>
              <a:rPr lang="cs-CZ" sz="3000" b="1" dirty="0" smtClean="0">
                <a:solidFill>
                  <a:srgbClr val="0000B4"/>
                </a:solidFill>
                <a:latin typeface="Trebuchet MS" panose="020B0603020202020204" pitchFamily="34" charset="0"/>
              </a:rPr>
              <a:t>Kvantový </a:t>
            </a:r>
            <a:r>
              <a:rPr lang="cs-CZ" sz="3000" b="1" dirty="0" err="1" smtClean="0">
                <a:solidFill>
                  <a:srgbClr val="0000B4"/>
                </a:solidFill>
                <a:latin typeface="Trebuchet MS" panose="020B0603020202020204" pitchFamily="34" charset="0"/>
              </a:rPr>
              <a:t>Hallův</a:t>
            </a:r>
            <a:r>
              <a:rPr lang="cs-CZ" sz="3000" b="1" dirty="0" smtClean="0">
                <a:solidFill>
                  <a:srgbClr val="0000B4"/>
                </a:solidFill>
                <a:latin typeface="Trebuchet MS" panose="020B0603020202020204" pitchFamily="34" charset="0"/>
              </a:rPr>
              <a:t> jev</a:t>
            </a:r>
            <a:endParaRPr lang="cs-CZ" sz="3000" b="1" dirty="0">
              <a:solidFill>
                <a:srgbClr val="0000B4"/>
              </a:solidFill>
              <a:latin typeface="Trebuchet MS" panose="020B0603020202020204" pitchFamily="34" charset="0"/>
            </a:endParaRPr>
          </a:p>
        </p:txBody>
      </p:sp>
    </p:spTree>
    <p:extLst>
      <p:ext uri="{BB962C8B-B14F-4D97-AF65-F5344CB8AC3E}">
        <p14:creationId xmlns:p14="http://schemas.microsoft.com/office/powerpoint/2010/main" val="107493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04949" y="421021"/>
            <a:ext cx="7876902" cy="553998"/>
          </a:xfrm>
          <a:prstGeom prst="rect">
            <a:avLst/>
          </a:prstGeom>
          <a:noFill/>
        </p:spPr>
        <p:txBody>
          <a:bodyPr wrap="square" rtlCol="0">
            <a:spAutoFit/>
          </a:bodyPr>
          <a:lstStyle/>
          <a:p>
            <a:r>
              <a:rPr lang="cs-CZ" sz="3000" b="1" dirty="0" smtClean="0">
                <a:solidFill>
                  <a:srgbClr val="0000B4"/>
                </a:solidFill>
                <a:latin typeface="Trebuchet MS" panose="020B0603020202020204" pitchFamily="34" charset="0"/>
              </a:rPr>
              <a:t>Topologický izolant </a:t>
            </a:r>
            <a:r>
              <a:rPr lang="cs-CZ" sz="2400" dirty="0" smtClean="0">
                <a:solidFill>
                  <a:srgbClr val="0000B4"/>
                </a:solidFill>
                <a:latin typeface="Trebuchet MS" panose="020B0603020202020204" pitchFamily="34" charset="0"/>
              </a:rPr>
              <a:t>(kvantový spinový </a:t>
            </a:r>
            <a:r>
              <a:rPr lang="cs-CZ" sz="2400" dirty="0" err="1" smtClean="0">
                <a:solidFill>
                  <a:srgbClr val="0000B4"/>
                </a:solidFill>
                <a:latin typeface="Trebuchet MS" panose="020B0603020202020204" pitchFamily="34" charset="0"/>
              </a:rPr>
              <a:t>Hallův</a:t>
            </a:r>
            <a:r>
              <a:rPr lang="cs-CZ" sz="2400" dirty="0" smtClean="0">
                <a:solidFill>
                  <a:srgbClr val="0000B4"/>
                </a:solidFill>
                <a:latin typeface="Trebuchet MS" panose="020B0603020202020204" pitchFamily="34" charset="0"/>
              </a:rPr>
              <a:t> jev)</a:t>
            </a:r>
            <a:endParaRPr lang="cs-CZ" sz="2400" dirty="0">
              <a:solidFill>
                <a:srgbClr val="0000B4"/>
              </a:solidFill>
              <a:latin typeface="Trebuchet MS" panose="020B0603020202020204" pitchFamily="34" charset="0"/>
            </a:endParaRPr>
          </a:p>
        </p:txBody>
      </p:sp>
      <p:sp>
        <p:nvSpPr>
          <p:cNvPr id="5" name="TextovéPole 4"/>
          <p:cNvSpPr txBox="1"/>
          <p:nvPr/>
        </p:nvSpPr>
        <p:spPr>
          <a:xfrm>
            <a:off x="555171" y="1131774"/>
            <a:ext cx="8262258" cy="1785104"/>
          </a:xfrm>
          <a:prstGeom prst="rect">
            <a:avLst/>
          </a:prstGeom>
          <a:noFill/>
        </p:spPr>
        <p:txBody>
          <a:bodyPr wrap="square" rtlCol="0">
            <a:spAutoFit/>
          </a:bodyPr>
          <a:lstStyle/>
          <a:p>
            <a:pPr marL="285750" indent="-285750">
              <a:spcAft>
                <a:spcPts val="600"/>
              </a:spcAft>
              <a:buFontTx/>
              <a:buChar char="-"/>
            </a:pPr>
            <a:r>
              <a:rPr lang="cs-CZ" dirty="0" smtClean="0">
                <a:latin typeface="Trebuchet MS" panose="020B0603020202020204" pitchFamily="34" charset="0"/>
              </a:rPr>
              <a:t>1980: předpověděl </a:t>
            </a:r>
            <a:r>
              <a:rPr lang="cs-CZ" dirty="0" err="1" smtClean="0">
                <a:latin typeface="Trebuchet MS" panose="020B0603020202020204" pitchFamily="34" charset="0"/>
              </a:rPr>
              <a:t>Duncan</a:t>
            </a:r>
            <a:r>
              <a:rPr lang="cs-CZ" dirty="0" smtClean="0">
                <a:latin typeface="Trebuchet MS" panose="020B0603020202020204" pitchFamily="34" charset="0"/>
              </a:rPr>
              <a:t> </a:t>
            </a:r>
            <a:r>
              <a:rPr lang="cs-CZ" dirty="0" err="1" smtClean="0">
                <a:latin typeface="Trebuchet MS" panose="020B0603020202020204" pitchFamily="34" charset="0"/>
              </a:rPr>
              <a:t>Haldane</a:t>
            </a:r>
            <a:endParaRPr lang="cs-CZ" dirty="0" smtClean="0">
              <a:latin typeface="Trebuchet MS" panose="020B0603020202020204" pitchFamily="34" charset="0"/>
            </a:endParaRPr>
          </a:p>
          <a:p>
            <a:pPr marL="285750" indent="-285750">
              <a:spcAft>
                <a:spcPts val="600"/>
              </a:spcAft>
              <a:buFontTx/>
              <a:buChar char="-"/>
            </a:pPr>
            <a:r>
              <a:rPr lang="cs-CZ" dirty="0" smtClean="0">
                <a:latin typeface="Trebuchet MS" panose="020B0603020202020204" pitchFamily="34" charset="0"/>
              </a:rPr>
              <a:t>izolant uvnitř materiálu, vodič na povrchu</a:t>
            </a:r>
          </a:p>
          <a:p>
            <a:pPr marL="285750" indent="-285750">
              <a:spcAft>
                <a:spcPts val="600"/>
              </a:spcAft>
              <a:buFontTx/>
              <a:buChar char="-"/>
            </a:pPr>
            <a:r>
              <a:rPr lang="cs-CZ" dirty="0" smtClean="0">
                <a:latin typeface="Trebuchet MS" panose="020B0603020202020204" pitchFamily="34" charset="0"/>
              </a:rPr>
              <a:t>k vytvoření povrchové supravodivé vrstvy není potřeba magnetického pole</a:t>
            </a:r>
          </a:p>
          <a:p>
            <a:pPr marL="285750" indent="-285750">
              <a:spcAft>
                <a:spcPts val="600"/>
              </a:spcAft>
              <a:buFontTx/>
              <a:buChar char="-"/>
            </a:pPr>
            <a:r>
              <a:rPr lang="cs-CZ" dirty="0" smtClean="0">
                <a:latin typeface="Trebuchet MS" panose="020B0603020202020204" pitchFamily="34" charset="0"/>
              </a:rPr>
              <a:t>elektrický proud je veden ve speciálních „dopravních pruzích“</a:t>
            </a:r>
          </a:p>
          <a:p>
            <a:pPr marL="285750" indent="-285750">
              <a:spcAft>
                <a:spcPts val="600"/>
              </a:spcAft>
              <a:buFontTx/>
              <a:buChar char="-"/>
            </a:pPr>
            <a:r>
              <a:rPr lang="cs-CZ" dirty="0" smtClean="0">
                <a:latin typeface="Trebuchet MS" panose="020B0603020202020204" pitchFamily="34" charset="0"/>
              </a:rPr>
              <a:t>slitiny </a:t>
            </a:r>
            <a:r>
              <a:rPr lang="cs-CZ" dirty="0">
                <a:latin typeface="Trebuchet MS" panose="020B0603020202020204" pitchFamily="34" charset="0"/>
              </a:rPr>
              <a:t>Bi</a:t>
            </a:r>
            <a:r>
              <a:rPr lang="cs-CZ" baseline="-25000" dirty="0">
                <a:latin typeface="Trebuchet MS" panose="020B0603020202020204" pitchFamily="34" charset="0"/>
              </a:rPr>
              <a:t>2</a:t>
            </a:r>
            <a:r>
              <a:rPr lang="cs-CZ" dirty="0">
                <a:latin typeface="Trebuchet MS" panose="020B0603020202020204" pitchFamily="34" charset="0"/>
              </a:rPr>
              <a:t>Se</a:t>
            </a:r>
            <a:r>
              <a:rPr lang="cs-CZ" baseline="-25000" dirty="0">
                <a:latin typeface="Trebuchet MS" panose="020B0603020202020204" pitchFamily="34" charset="0"/>
              </a:rPr>
              <a:t>3</a:t>
            </a:r>
            <a:r>
              <a:rPr lang="cs-CZ" dirty="0">
                <a:latin typeface="Trebuchet MS" panose="020B0603020202020204" pitchFamily="34" charset="0"/>
              </a:rPr>
              <a:t> a Bi</a:t>
            </a:r>
            <a:r>
              <a:rPr lang="cs-CZ" baseline="-25000" dirty="0">
                <a:latin typeface="Trebuchet MS" panose="020B0603020202020204" pitchFamily="34" charset="0"/>
              </a:rPr>
              <a:t>2</a:t>
            </a:r>
            <a:r>
              <a:rPr lang="cs-CZ" dirty="0">
                <a:latin typeface="Trebuchet MS" panose="020B0603020202020204" pitchFamily="34" charset="0"/>
              </a:rPr>
              <a:t>Te</a:t>
            </a:r>
            <a:r>
              <a:rPr lang="cs-CZ" baseline="-25000" dirty="0">
                <a:latin typeface="Trebuchet MS" panose="020B0603020202020204" pitchFamily="34" charset="0"/>
              </a:rPr>
              <a:t>3</a:t>
            </a:r>
            <a:r>
              <a:rPr lang="cs-CZ" dirty="0">
                <a:latin typeface="Trebuchet MS" panose="020B0603020202020204" pitchFamily="34" charset="0"/>
              </a:rPr>
              <a:t> (použití v přenosných ledničkách</a:t>
            </a:r>
            <a:r>
              <a:rPr lang="cs-CZ" dirty="0" smtClean="0">
                <a:latin typeface="Trebuchet MS" panose="020B0603020202020204" pitchFamily="34" charset="0"/>
              </a:rPr>
              <a:t>)</a:t>
            </a:r>
            <a:endParaRPr lang="cs-CZ" dirty="0">
              <a:latin typeface="Trebuchet MS" panose="020B0603020202020204" pitchFamily="34" charset="0"/>
            </a:endParaRPr>
          </a:p>
        </p:txBody>
      </p:sp>
      <p:sp>
        <p:nvSpPr>
          <p:cNvPr id="6" name="TextovéPole 5"/>
          <p:cNvSpPr txBox="1"/>
          <p:nvPr/>
        </p:nvSpPr>
        <p:spPr>
          <a:xfrm>
            <a:off x="3860070" y="4129821"/>
            <a:ext cx="3010994" cy="338554"/>
          </a:xfrm>
          <a:prstGeom prst="rect">
            <a:avLst/>
          </a:prstGeom>
          <a:noFill/>
        </p:spPr>
        <p:txBody>
          <a:bodyPr wrap="square" rtlCol="0">
            <a:spAutoFit/>
          </a:bodyPr>
          <a:lstStyle/>
          <a:p>
            <a:endParaRPr lang="cs-CZ" sz="1600" dirty="0">
              <a:latin typeface="Trebuchet MS" panose="020B0603020202020204" pitchFamily="34" charset="0"/>
            </a:endParaRPr>
          </a:p>
        </p:txBody>
      </p:sp>
      <p:sp>
        <p:nvSpPr>
          <p:cNvPr id="7" name="Obdélník 6"/>
          <p:cNvSpPr/>
          <p:nvPr/>
        </p:nvSpPr>
        <p:spPr>
          <a:xfrm>
            <a:off x="2125980" y="3455125"/>
            <a:ext cx="5120640" cy="22664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nice se šipkou 8"/>
          <p:cNvCxnSpPr/>
          <p:nvPr/>
        </p:nvCxnSpPr>
        <p:spPr>
          <a:xfrm>
            <a:off x="2112917" y="3644538"/>
            <a:ext cx="5172890" cy="0"/>
          </a:xfrm>
          <a:prstGeom prst="straightConnector1">
            <a:avLst/>
          </a:prstGeom>
          <a:ln w="25400">
            <a:solidFill>
              <a:srgbClr val="0000B4"/>
            </a:solidFill>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2112918" y="5671456"/>
            <a:ext cx="5172890" cy="0"/>
          </a:xfrm>
          <a:prstGeom prst="straightConnector1">
            <a:avLst/>
          </a:prstGeom>
          <a:ln w="25400">
            <a:solidFill>
              <a:srgbClr val="0000B4"/>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2112917" y="5529939"/>
            <a:ext cx="513370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2106387" y="3487780"/>
            <a:ext cx="5133703"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flipH="1" flipV="1">
            <a:off x="7609114" y="3644538"/>
            <a:ext cx="1" cy="625599"/>
          </a:xfrm>
          <a:prstGeom prst="straightConnector1">
            <a:avLst/>
          </a:prstGeom>
          <a:ln w="25400">
            <a:solidFill>
              <a:srgbClr val="0000B4"/>
            </a:solidFill>
            <a:tailEnd type="arrow"/>
          </a:ln>
        </p:spPr>
        <p:style>
          <a:lnRef idx="1">
            <a:schemeClr val="accent1"/>
          </a:lnRef>
          <a:fillRef idx="0">
            <a:schemeClr val="accent1"/>
          </a:fillRef>
          <a:effectRef idx="0">
            <a:schemeClr val="accent1"/>
          </a:effectRef>
          <a:fontRef idx="minor">
            <a:schemeClr val="tx1"/>
          </a:fontRef>
        </p:style>
      </p:cxnSp>
      <p:sp>
        <p:nvSpPr>
          <p:cNvPr id="19" name="TextovéPole 18"/>
          <p:cNvSpPr txBox="1"/>
          <p:nvPr/>
        </p:nvSpPr>
        <p:spPr>
          <a:xfrm>
            <a:off x="7609125" y="3690264"/>
            <a:ext cx="1038498" cy="523220"/>
          </a:xfrm>
          <a:prstGeom prst="rect">
            <a:avLst/>
          </a:prstGeom>
          <a:noFill/>
        </p:spPr>
        <p:txBody>
          <a:bodyPr wrap="square" rtlCol="0">
            <a:spAutoFit/>
          </a:bodyPr>
          <a:lstStyle/>
          <a:p>
            <a:pPr algn="ctr"/>
            <a:r>
              <a:rPr lang="cs-CZ" sz="1400" dirty="0" smtClean="0">
                <a:latin typeface="Trebuchet MS" panose="020B0603020202020204" pitchFamily="34" charset="0"/>
              </a:rPr>
              <a:t>spin nahoru</a:t>
            </a:r>
            <a:endParaRPr lang="cs-CZ" sz="1400" dirty="0">
              <a:latin typeface="Trebuchet MS" panose="020B0603020202020204" pitchFamily="34" charset="0"/>
            </a:endParaRPr>
          </a:p>
        </p:txBody>
      </p:sp>
      <p:sp>
        <p:nvSpPr>
          <p:cNvPr id="20" name="TextovéPole 19"/>
          <p:cNvSpPr txBox="1"/>
          <p:nvPr/>
        </p:nvSpPr>
        <p:spPr>
          <a:xfrm>
            <a:off x="7609125" y="4851393"/>
            <a:ext cx="1038498" cy="523220"/>
          </a:xfrm>
          <a:prstGeom prst="rect">
            <a:avLst/>
          </a:prstGeom>
          <a:noFill/>
        </p:spPr>
        <p:txBody>
          <a:bodyPr wrap="square" rtlCol="0">
            <a:spAutoFit/>
          </a:bodyPr>
          <a:lstStyle/>
          <a:p>
            <a:pPr algn="ctr"/>
            <a:r>
              <a:rPr lang="cs-CZ" sz="1400" dirty="0" smtClean="0">
                <a:latin typeface="Trebuchet MS" panose="020B0603020202020204" pitchFamily="34" charset="0"/>
              </a:rPr>
              <a:t>spin nahoru</a:t>
            </a:r>
            <a:endParaRPr lang="cs-CZ" sz="1400" dirty="0">
              <a:latin typeface="Trebuchet MS" panose="020B0603020202020204" pitchFamily="34" charset="0"/>
            </a:endParaRPr>
          </a:p>
        </p:txBody>
      </p:sp>
      <p:cxnSp>
        <p:nvCxnSpPr>
          <p:cNvPr id="21" name="Přímá spojnice se šipkou 20"/>
          <p:cNvCxnSpPr/>
          <p:nvPr/>
        </p:nvCxnSpPr>
        <p:spPr>
          <a:xfrm flipH="1">
            <a:off x="7609113" y="4835064"/>
            <a:ext cx="1" cy="61319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94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Artist's impression of graphe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4" descr="Artist's impression of graphe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6" descr="Artist's impression of graphen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127" name="Picture 7" descr="D:\Pavel\Desktop\Artists-impression-of-gra-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009421"/>
            <a:ext cx="5709030" cy="3425418"/>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460375" y="373465"/>
            <a:ext cx="3200400" cy="553998"/>
          </a:xfrm>
          <a:prstGeom prst="rect">
            <a:avLst/>
          </a:prstGeom>
          <a:noFill/>
        </p:spPr>
        <p:txBody>
          <a:bodyPr wrap="square" rtlCol="0">
            <a:spAutoFit/>
          </a:bodyPr>
          <a:lstStyle/>
          <a:p>
            <a:r>
              <a:rPr lang="cs-CZ" sz="3000" b="1" dirty="0" err="1" smtClean="0">
                <a:solidFill>
                  <a:srgbClr val="0000B4"/>
                </a:solidFill>
                <a:latin typeface="Trebuchet MS" panose="020B0603020202020204" pitchFamily="34" charset="0"/>
              </a:rPr>
              <a:t>Grafen</a:t>
            </a:r>
            <a:r>
              <a:rPr lang="cs-CZ" sz="3000" b="1" dirty="0" smtClean="0">
                <a:solidFill>
                  <a:srgbClr val="0000B4"/>
                </a:solidFill>
                <a:latin typeface="Trebuchet MS" panose="020B0603020202020204" pitchFamily="34" charset="0"/>
              </a:rPr>
              <a:t> (</a:t>
            </a:r>
            <a:r>
              <a:rPr lang="cs-CZ" sz="3000" b="1" dirty="0" err="1" smtClean="0">
                <a:solidFill>
                  <a:srgbClr val="0000B4"/>
                </a:solidFill>
                <a:latin typeface="Trebuchet MS" panose="020B0603020202020204" pitchFamily="34" charset="0"/>
              </a:rPr>
              <a:t>stanen</a:t>
            </a:r>
            <a:r>
              <a:rPr lang="cs-CZ" sz="3000" b="1" dirty="0" smtClean="0">
                <a:solidFill>
                  <a:srgbClr val="0000B4"/>
                </a:solidFill>
                <a:latin typeface="Trebuchet MS" panose="020B0603020202020204" pitchFamily="34" charset="0"/>
              </a:rPr>
              <a:t>)</a:t>
            </a:r>
            <a:endParaRPr lang="cs-CZ" sz="3000" b="1" dirty="0">
              <a:solidFill>
                <a:srgbClr val="0000B4"/>
              </a:solidFill>
              <a:latin typeface="Trebuchet MS" panose="020B0603020202020204" pitchFamily="34" charset="0"/>
            </a:endParaRPr>
          </a:p>
        </p:txBody>
      </p:sp>
      <p:pic>
        <p:nvPicPr>
          <p:cNvPr id="14338" name="Picture 2" descr="https://www6.slac.stanford.edu/sites/www6.slac.stanford.edu/files/images/Stanene-Latt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429" y="3225403"/>
            <a:ext cx="4769792" cy="334521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36286" y="6201285"/>
            <a:ext cx="3664054" cy="369332"/>
          </a:xfrm>
          <a:prstGeom prst="rect">
            <a:avLst/>
          </a:prstGeom>
          <a:noFill/>
        </p:spPr>
        <p:txBody>
          <a:bodyPr wrap="square" rtlCol="0">
            <a:spAutoFit/>
          </a:bodyPr>
          <a:lstStyle/>
          <a:p>
            <a:r>
              <a:rPr lang="cs-CZ" dirty="0" smtClean="0">
                <a:latin typeface="Trebuchet MS" panose="020B0603020202020204" pitchFamily="34" charset="0"/>
              </a:rPr>
              <a:t>- topologický izolant až do 100 </a:t>
            </a:r>
            <a:r>
              <a:rPr lang="cs-CZ" baseline="30000" dirty="0" err="1" smtClean="0">
                <a:latin typeface="Trebuchet MS" panose="020B0603020202020204" pitchFamily="34" charset="0"/>
              </a:rPr>
              <a:t>o</a:t>
            </a:r>
            <a:r>
              <a:rPr lang="cs-CZ" dirty="0" err="1" smtClean="0">
                <a:latin typeface="Trebuchet MS" panose="020B0603020202020204" pitchFamily="34" charset="0"/>
              </a:rPr>
              <a:t>C</a:t>
            </a:r>
            <a:endParaRPr lang="cs-CZ" dirty="0">
              <a:latin typeface="Trebuchet MS" panose="020B0603020202020204" pitchFamily="34" charset="0"/>
            </a:endParaRPr>
          </a:p>
        </p:txBody>
      </p:sp>
    </p:spTree>
    <p:extLst>
      <p:ext uri="{BB962C8B-B14F-4D97-AF65-F5344CB8AC3E}">
        <p14:creationId xmlns:p14="http://schemas.microsoft.com/office/powerpoint/2010/main" val="2285033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57196" y="482767"/>
            <a:ext cx="1972491" cy="553998"/>
          </a:xfrm>
          <a:prstGeom prst="rect">
            <a:avLst/>
          </a:prstGeom>
          <a:noFill/>
        </p:spPr>
        <p:txBody>
          <a:bodyPr wrap="square" rtlCol="0">
            <a:spAutoFit/>
          </a:bodyPr>
          <a:lstStyle/>
          <a:p>
            <a:r>
              <a:rPr lang="cs-CZ" sz="3000" b="1" dirty="0" smtClean="0">
                <a:solidFill>
                  <a:srgbClr val="0000B4"/>
                </a:solidFill>
                <a:latin typeface="Trebuchet MS" panose="020B0603020202020204" pitchFamily="34" charset="0"/>
              </a:rPr>
              <a:t>Aplikace</a:t>
            </a:r>
            <a:endParaRPr lang="cs-CZ" sz="3000" b="1" dirty="0">
              <a:solidFill>
                <a:srgbClr val="0000B4"/>
              </a:solidFill>
              <a:latin typeface="Trebuchet MS" panose="020B0603020202020204" pitchFamily="34" charset="0"/>
            </a:endParaRPr>
          </a:p>
        </p:txBody>
      </p:sp>
      <p:sp>
        <p:nvSpPr>
          <p:cNvPr id="5" name="TextovéPole 4"/>
          <p:cNvSpPr txBox="1"/>
          <p:nvPr/>
        </p:nvSpPr>
        <p:spPr>
          <a:xfrm>
            <a:off x="457196" y="1149532"/>
            <a:ext cx="8484326" cy="1985159"/>
          </a:xfrm>
          <a:prstGeom prst="rect">
            <a:avLst/>
          </a:prstGeom>
          <a:noFill/>
        </p:spPr>
        <p:txBody>
          <a:bodyPr wrap="square" rtlCol="0">
            <a:spAutoFit/>
          </a:bodyPr>
          <a:lstStyle/>
          <a:p>
            <a:pPr marL="285750" indent="-285750">
              <a:spcAft>
                <a:spcPts val="600"/>
              </a:spcAft>
              <a:buFontTx/>
              <a:buChar char="-"/>
            </a:pPr>
            <a:r>
              <a:rPr lang="cs-CZ" dirty="0" smtClean="0">
                <a:latin typeface="Trebuchet MS" panose="020B0603020202020204" pitchFamily="34" charset="0"/>
              </a:rPr>
              <a:t>výpočetní technika: speciální typy polovodičů (topologické supravodiče, </a:t>
            </a:r>
            <a:r>
              <a:rPr lang="cs-CZ" dirty="0" err="1" smtClean="0">
                <a:latin typeface="Trebuchet MS" panose="020B0603020202020204" pitchFamily="34" charset="0"/>
              </a:rPr>
              <a:t>Weylovy</a:t>
            </a:r>
            <a:r>
              <a:rPr lang="cs-CZ" dirty="0" smtClean="0">
                <a:latin typeface="Trebuchet MS" panose="020B0603020202020204" pitchFamily="34" charset="0"/>
              </a:rPr>
              <a:t> polokovy) a pamětí</a:t>
            </a:r>
          </a:p>
          <a:p>
            <a:pPr marL="285750" indent="-285750">
              <a:spcAft>
                <a:spcPts val="600"/>
              </a:spcAft>
              <a:buFontTx/>
              <a:buChar char="-"/>
            </a:pPr>
            <a:r>
              <a:rPr lang="cs-CZ" dirty="0" smtClean="0">
                <a:latin typeface="Trebuchet MS" panose="020B0603020202020204" pitchFamily="34" charset="0"/>
              </a:rPr>
              <a:t>topologické kvantové počítání</a:t>
            </a:r>
          </a:p>
          <a:p>
            <a:pPr marL="285750" indent="-285750">
              <a:spcAft>
                <a:spcPts val="600"/>
              </a:spcAft>
              <a:buFontTx/>
              <a:buChar char="-"/>
            </a:pPr>
            <a:r>
              <a:rPr lang="cs-CZ" dirty="0">
                <a:latin typeface="Trebuchet MS" panose="020B0603020202020204" pitchFamily="34" charset="0"/>
              </a:rPr>
              <a:t>konstrukce kvantových simulátorů (jednoduché soustavy, které umožňují řešení jinak obtížně řešitelných problémů mikrosvěta</a:t>
            </a:r>
            <a:r>
              <a:rPr lang="cs-CZ" dirty="0" smtClean="0">
                <a:latin typeface="Trebuchet MS" panose="020B0603020202020204" pitchFamily="34" charset="0"/>
              </a:rPr>
              <a:t>)</a:t>
            </a:r>
          </a:p>
          <a:p>
            <a:pPr marL="285750" indent="-285750">
              <a:spcAft>
                <a:spcPts val="600"/>
              </a:spcAft>
              <a:buFontTx/>
              <a:buChar char="-"/>
            </a:pPr>
            <a:r>
              <a:rPr lang="cs-CZ" dirty="0" smtClean="0">
                <a:latin typeface="Trebuchet MS" panose="020B0603020202020204" pitchFamily="34" charset="0"/>
              </a:rPr>
              <a:t>studium exotických „kvazičástic“ v materiálech (axiony, </a:t>
            </a:r>
            <a:r>
              <a:rPr lang="cs-CZ" dirty="0" err="1" smtClean="0">
                <a:latin typeface="Trebuchet MS" panose="020B0603020202020204" pitchFamily="34" charset="0"/>
              </a:rPr>
              <a:t>Majoranovy</a:t>
            </a:r>
            <a:r>
              <a:rPr lang="cs-CZ" dirty="0" smtClean="0">
                <a:latin typeface="Trebuchet MS" panose="020B0603020202020204" pitchFamily="34" charset="0"/>
              </a:rPr>
              <a:t> částice)</a:t>
            </a:r>
          </a:p>
        </p:txBody>
      </p:sp>
    </p:spTree>
    <p:extLst>
      <p:ext uri="{BB962C8B-B14F-4D97-AF65-F5344CB8AC3E}">
        <p14:creationId xmlns:p14="http://schemas.microsoft.com/office/powerpoint/2010/main" val="2414019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nice 18"/>
          <p:cNvCxnSpPr/>
          <p:nvPr/>
        </p:nvCxnSpPr>
        <p:spPr>
          <a:xfrm>
            <a:off x="467544" y="332656"/>
            <a:ext cx="0" cy="6336704"/>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H="1">
            <a:off x="179512" y="6453336"/>
            <a:ext cx="8640960" cy="0"/>
          </a:xfrm>
          <a:prstGeom prst="line">
            <a:avLst/>
          </a:prstGeom>
          <a:ln w="25400" cap="rnd">
            <a:solidFill>
              <a:srgbClr val="0000B4"/>
            </a:solidFill>
            <a:bevel/>
            <a:tailEnd type="none" w="sm" len="sm"/>
          </a:ln>
        </p:spPr>
        <p:style>
          <a:lnRef idx="1">
            <a:schemeClr val="accent1"/>
          </a:lnRef>
          <a:fillRef idx="0">
            <a:schemeClr val="accent1"/>
          </a:fillRef>
          <a:effectRef idx="0">
            <a:schemeClr val="accent1"/>
          </a:effectRef>
          <a:fontRef idx="minor">
            <a:schemeClr val="tx1"/>
          </a:fontRef>
        </p:style>
      </p:cxnSp>
      <p:pic>
        <p:nvPicPr>
          <p:cNvPr id="8" name="Picture 2" descr="Duncan Haldane in front of a white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05" y="464431"/>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p:cNvSpPr txBox="1"/>
          <p:nvPr/>
        </p:nvSpPr>
        <p:spPr>
          <a:xfrm>
            <a:off x="5022912" y="280625"/>
            <a:ext cx="3797559" cy="1477328"/>
          </a:xfrm>
          <a:prstGeom prst="rect">
            <a:avLst/>
          </a:prstGeom>
          <a:noFill/>
        </p:spPr>
        <p:txBody>
          <a:bodyPr wrap="square" rtlCol="0">
            <a:spAutoFit/>
          </a:bodyPr>
          <a:lstStyle/>
          <a:p>
            <a:pPr algn="ctr"/>
            <a:r>
              <a:rPr lang="cs-CZ" b="1" dirty="0" smtClean="0">
                <a:latin typeface="Trebuchet MS" panose="020B0603020202020204" pitchFamily="34" charset="0"/>
              </a:rPr>
              <a:t>F. </a:t>
            </a:r>
            <a:r>
              <a:rPr lang="cs-CZ" b="1" dirty="0" err="1" smtClean="0">
                <a:latin typeface="Trebuchet MS" panose="020B0603020202020204" pitchFamily="34" charset="0"/>
              </a:rPr>
              <a:t>Duncan</a:t>
            </a:r>
            <a:r>
              <a:rPr lang="cs-CZ" b="1" dirty="0" smtClean="0">
                <a:latin typeface="Trebuchet MS" panose="020B0603020202020204" pitchFamily="34" charset="0"/>
              </a:rPr>
              <a:t> M. </a:t>
            </a:r>
            <a:r>
              <a:rPr lang="cs-CZ" b="1" dirty="0" err="1" smtClean="0">
                <a:latin typeface="Trebuchet MS" panose="020B0603020202020204" pitchFamily="34" charset="0"/>
              </a:rPr>
              <a:t>Haldane</a:t>
            </a:r>
            <a:endParaRPr lang="cs-CZ" b="1" dirty="0">
              <a:latin typeface="Trebuchet MS" panose="020B0603020202020204" pitchFamily="34" charset="0"/>
            </a:endParaRPr>
          </a:p>
          <a:p>
            <a:pPr algn="ctr"/>
            <a:r>
              <a:rPr lang="cs-CZ" dirty="0" smtClean="0">
                <a:latin typeface="Trebuchet MS" panose="020B0603020202020204" pitchFamily="34" charset="0"/>
              </a:rPr>
              <a:t>(vysvětluje teorii kvantového </a:t>
            </a:r>
            <a:r>
              <a:rPr lang="cs-CZ" dirty="0" err="1" smtClean="0">
                <a:latin typeface="Trebuchet MS" panose="020B0603020202020204" pitchFamily="34" charset="0"/>
              </a:rPr>
              <a:t>Hallova</a:t>
            </a:r>
            <a:r>
              <a:rPr lang="cs-CZ" dirty="0" smtClean="0">
                <a:latin typeface="Trebuchet MS" panose="020B0603020202020204" pitchFamily="34" charset="0"/>
              </a:rPr>
              <a:t> jevu za nepřítomnosti magnetického pole, který vede k topologickým izolátorům)</a:t>
            </a:r>
            <a:endParaRPr lang="cs-CZ" dirty="0">
              <a:latin typeface="Trebuchet MS" panose="020B0603020202020204" pitchFamily="34" charset="0"/>
            </a:endParaRPr>
          </a:p>
        </p:txBody>
      </p:sp>
      <p:sp>
        <p:nvSpPr>
          <p:cNvPr id="17" name="TextovéPole 16"/>
          <p:cNvSpPr txBox="1"/>
          <p:nvPr/>
        </p:nvSpPr>
        <p:spPr>
          <a:xfrm>
            <a:off x="5036735" y="1966411"/>
            <a:ext cx="3769912" cy="1892826"/>
          </a:xfrm>
          <a:prstGeom prst="rect">
            <a:avLst/>
          </a:prstGeom>
          <a:noFill/>
        </p:spPr>
        <p:txBody>
          <a:bodyPr wrap="square" rtlCol="0">
            <a:spAutoFit/>
          </a:bodyPr>
          <a:lstStyle/>
          <a:p>
            <a:pPr>
              <a:spcAft>
                <a:spcPts val="600"/>
              </a:spcAft>
            </a:pPr>
            <a:r>
              <a:rPr lang="en-US" sz="1600" dirty="0">
                <a:latin typeface="Trebuchet MS" panose="020B0603020202020204" pitchFamily="34" charset="0"/>
              </a:rPr>
              <a:t>AS: </a:t>
            </a:r>
            <a:r>
              <a:rPr lang="cs-CZ" sz="1600" dirty="0" smtClean="0">
                <a:latin typeface="Trebuchet MS" panose="020B0603020202020204" pitchFamily="34" charset="0"/>
              </a:rPr>
              <a:t>Co jste udělal bezprostředně poté, když vám zavolali, že získáváte Nobelovu cenu?</a:t>
            </a:r>
            <a:endParaRPr lang="en-US" sz="1600" dirty="0">
              <a:latin typeface="Trebuchet MS" panose="020B0603020202020204" pitchFamily="34" charset="0"/>
            </a:endParaRPr>
          </a:p>
          <a:p>
            <a:pPr>
              <a:spcAft>
                <a:spcPts val="600"/>
              </a:spcAft>
            </a:pPr>
            <a:r>
              <a:rPr lang="en-US" sz="1600" dirty="0" smtClean="0">
                <a:latin typeface="Trebuchet MS" panose="020B0603020202020204" pitchFamily="34" charset="0"/>
              </a:rPr>
              <a:t>DH: </a:t>
            </a:r>
            <a:r>
              <a:rPr lang="cs-CZ" sz="1600" dirty="0" smtClean="0">
                <a:latin typeface="Trebuchet MS" panose="020B0603020202020204" pitchFamily="34" charset="0"/>
              </a:rPr>
              <a:t>Dal jsem si kávu. </a:t>
            </a:r>
            <a:r>
              <a:rPr lang="en-US" sz="1600" dirty="0" err="1" smtClean="0">
                <a:latin typeface="Trebuchet MS" panose="020B0603020202020204" pitchFamily="34" charset="0"/>
              </a:rPr>
              <a:t>Jsem</a:t>
            </a:r>
            <a:r>
              <a:rPr lang="en-US" sz="1600" dirty="0" smtClean="0">
                <a:latin typeface="Trebuchet MS" panose="020B0603020202020204" pitchFamily="34" charset="0"/>
              </a:rPr>
              <a:t> </a:t>
            </a:r>
            <a:r>
              <a:rPr lang="en-US" sz="1600" dirty="0" err="1" smtClean="0">
                <a:latin typeface="Trebuchet MS" panose="020B0603020202020204" pitchFamily="34" charset="0"/>
              </a:rPr>
              <a:t>trochu</a:t>
            </a:r>
            <a:r>
              <a:rPr lang="en-US" sz="1600" dirty="0" smtClean="0">
                <a:latin typeface="Trebuchet MS" panose="020B0603020202020204" pitchFamily="34" charset="0"/>
              </a:rPr>
              <a:t> Brit</a:t>
            </a:r>
            <a:r>
              <a:rPr lang="cs-CZ" sz="1600" dirty="0" smtClean="0">
                <a:latin typeface="Trebuchet MS" panose="020B0603020202020204" pitchFamily="34" charset="0"/>
              </a:rPr>
              <a:t> a trochu </a:t>
            </a:r>
            <a:r>
              <a:rPr lang="en-US" sz="1600" dirty="0" err="1" smtClean="0">
                <a:latin typeface="Trebuchet MS" panose="020B0603020202020204" pitchFamily="34" charset="0"/>
              </a:rPr>
              <a:t>flegmatik</a:t>
            </a:r>
            <a:r>
              <a:rPr lang="en-US" sz="1600" dirty="0" smtClean="0">
                <a:latin typeface="Trebuchet MS" panose="020B0603020202020204" pitchFamily="34" charset="0"/>
              </a:rPr>
              <a:t>, co se t</a:t>
            </a:r>
            <a:r>
              <a:rPr lang="cs-CZ" sz="1600" dirty="0" err="1" smtClean="0">
                <a:latin typeface="Trebuchet MS" panose="020B0603020202020204" pitchFamily="34" charset="0"/>
              </a:rPr>
              <a:t>ýče</a:t>
            </a:r>
            <a:r>
              <a:rPr lang="cs-CZ" sz="1600" dirty="0" smtClean="0">
                <a:latin typeface="Trebuchet MS" panose="020B0603020202020204" pitchFamily="34" charset="0"/>
              </a:rPr>
              <a:t> těchto věcí, takže jsem neomdlel, ani nic jiného.</a:t>
            </a:r>
          </a:p>
        </p:txBody>
      </p:sp>
      <p:sp>
        <p:nvSpPr>
          <p:cNvPr id="18" name="Obdélník 17"/>
          <p:cNvSpPr/>
          <p:nvPr/>
        </p:nvSpPr>
        <p:spPr>
          <a:xfrm>
            <a:off x="566122" y="3953808"/>
            <a:ext cx="8254350" cy="2139047"/>
          </a:xfrm>
          <a:prstGeom prst="rect">
            <a:avLst/>
          </a:prstGeom>
        </p:spPr>
        <p:txBody>
          <a:bodyPr wrap="square">
            <a:spAutoFit/>
          </a:bodyPr>
          <a:lstStyle/>
          <a:p>
            <a:pPr>
              <a:spcAft>
                <a:spcPts val="600"/>
              </a:spcAft>
            </a:pPr>
            <a:r>
              <a:rPr lang="en-US" sz="1600" dirty="0">
                <a:latin typeface="Trebuchet MS" panose="020B0603020202020204" pitchFamily="34" charset="0"/>
              </a:rPr>
              <a:t>AS: </a:t>
            </a:r>
            <a:r>
              <a:rPr lang="cs-CZ" sz="1600" dirty="0">
                <a:latin typeface="Trebuchet MS" panose="020B0603020202020204" pitchFamily="34" charset="0"/>
              </a:rPr>
              <a:t>Myslíte si, že něco </a:t>
            </a:r>
            <a:r>
              <a:rPr lang="cs-CZ" sz="1600" dirty="0" smtClean="0">
                <a:latin typeface="Trebuchet MS" panose="020B0603020202020204" pitchFamily="34" charset="0"/>
              </a:rPr>
              <a:t>značí, </a:t>
            </a:r>
            <a:r>
              <a:rPr lang="cs-CZ" sz="1600" dirty="0">
                <a:latin typeface="Trebuchet MS" panose="020B0603020202020204" pitchFamily="34" charset="0"/>
              </a:rPr>
              <a:t>že všichni tři letošní laureáti </a:t>
            </a:r>
            <a:r>
              <a:rPr lang="cs-CZ" sz="1600" dirty="0" err="1">
                <a:latin typeface="Trebuchet MS" panose="020B0603020202020204" pitchFamily="34" charset="0"/>
              </a:rPr>
              <a:t>NC</a:t>
            </a:r>
            <a:r>
              <a:rPr lang="cs-CZ" sz="1600" dirty="0">
                <a:latin typeface="Trebuchet MS" panose="020B0603020202020204" pitchFamily="34" charset="0"/>
              </a:rPr>
              <a:t> se narodili a </a:t>
            </a:r>
            <a:r>
              <a:rPr lang="cs-CZ" sz="1600" dirty="0" smtClean="0">
                <a:latin typeface="Trebuchet MS" panose="020B0603020202020204" pitchFamily="34" charset="0"/>
              </a:rPr>
              <a:t>chodili do školy ve </a:t>
            </a:r>
            <a:r>
              <a:rPr lang="cs-CZ" sz="1600" dirty="0">
                <a:latin typeface="Trebuchet MS" panose="020B0603020202020204" pitchFamily="34" charset="0"/>
              </a:rPr>
              <a:t>Spojeném království, </a:t>
            </a:r>
            <a:r>
              <a:rPr lang="cs-CZ" sz="1600" dirty="0" smtClean="0">
                <a:latin typeface="Trebuchet MS" panose="020B0603020202020204" pitchFamily="34" charset="0"/>
              </a:rPr>
              <a:t>ale </a:t>
            </a:r>
            <a:r>
              <a:rPr lang="cs-CZ" sz="1600" dirty="0">
                <a:latin typeface="Trebuchet MS" panose="020B0603020202020204" pitchFamily="34" charset="0"/>
              </a:rPr>
              <a:t>pak </a:t>
            </a:r>
            <a:r>
              <a:rPr lang="cs-CZ" sz="1600" dirty="0" smtClean="0">
                <a:latin typeface="Trebuchet MS" panose="020B0603020202020204" pitchFamily="34" charset="0"/>
              </a:rPr>
              <a:t>odešli do Spojených </a:t>
            </a:r>
            <a:r>
              <a:rPr lang="cs-CZ" sz="1600" dirty="0">
                <a:latin typeface="Trebuchet MS" panose="020B0603020202020204" pitchFamily="34" charset="0"/>
              </a:rPr>
              <a:t>států?</a:t>
            </a:r>
          </a:p>
          <a:p>
            <a:pPr>
              <a:spcAft>
                <a:spcPts val="600"/>
              </a:spcAft>
            </a:pPr>
            <a:r>
              <a:rPr lang="en-US" sz="1600" dirty="0">
                <a:latin typeface="Trebuchet MS" panose="020B0603020202020204" pitchFamily="34" charset="0"/>
              </a:rPr>
              <a:t>DH: </a:t>
            </a:r>
            <a:r>
              <a:rPr lang="cs-CZ" sz="1600" dirty="0" smtClean="0">
                <a:latin typeface="Trebuchet MS" panose="020B0603020202020204" pitchFamily="34" charset="0"/>
              </a:rPr>
              <a:t>Myslím si, že v pozdních sedmdesátých letech se v Británii začalo upozaďovat financování základního výzkumu, a namísto toho se zdůrazňoval užitečný výzkum. Je to velmi špatná věc, když vládní agentury začnou říkat „K čemu je to dobré?“ To bychom nikdy říkat neměli. Spousta velkých objevů opravdu užitečných věcí nevznikla tak, že by si někdo sedl a rozhodl se: „A teď objevím něco užitečného.“ Vznikla proto, že někdo objevil něco zajímavého a později se ukázalo, že to je také nesmírně užitečné. </a:t>
            </a:r>
          </a:p>
        </p:txBody>
      </p:sp>
      <p:sp>
        <p:nvSpPr>
          <p:cNvPr id="21" name="Obdélník 20"/>
          <p:cNvSpPr/>
          <p:nvPr/>
        </p:nvSpPr>
        <p:spPr>
          <a:xfrm>
            <a:off x="2357840" y="6479460"/>
            <a:ext cx="6547535" cy="307777"/>
          </a:xfrm>
          <a:prstGeom prst="rect">
            <a:avLst/>
          </a:prstGeom>
        </p:spPr>
        <p:txBody>
          <a:bodyPr wrap="square">
            <a:spAutoFit/>
          </a:bodyPr>
          <a:lstStyle/>
          <a:p>
            <a:pPr algn="r"/>
            <a:r>
              <a:rPr lang="cs-CZ" sz="1400" dirty="0">
                <a:latin typeface="Trebuchet MS" panose="020B0603020202020204" pitchFamily="34" charset="0"/>
              </a:rPr>
              <a:t>https://www.nobelprize.org/nobel_prizes/physics/laureates/2016/</a:t>
            </a:r>
          </a:p>
        </p:txBody>
      </p:sp>
    </p:spTree>
    <p:extLst>
      <p:ext uri="{BB962C8B-B14F-4D97-AF65-F5344CB8AC3E}">
        <p14:creationId xmlns:p14="http://schemas.microsoft.com/office/powerpoint/2010/main" val="1298439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746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41694" y="449260"/>
            <a:ext cx="7972814" cy="553998"/>
          </a:xfrm>
          <a:prstGeom prst="rect">
            <a:avLst/>
          </a:prstGeom>
          <a:noFill/>
          <a:effectLst/>
        </p:spPr>
        <p:txBody>
          <a:bodyPr wrap="square" rtlCol="0">
            <a:spAutoFit/>
          </a:bodyPr>
          <a:lstStyle/>
          <a:p>
            <a:r>
              <a:rPr lang="cs-CZ" sz="3000" b="1" dirty="0" smtClean="0">
                <a:solidFill>
                  <a:srgbClr val="0000B4"/>
                </a:solidFill>
                <a:latin typeface="Trebuchet MS" panose="020B0603020202020204" pitchFamily="34" charset="0"/>
              </a:rPr>
              <a:t>Objev roku 2016: </a:t>
            </a:r>
            <a:r>
              <a:rPr lang="cs-CZ" sz="2400" b="1" dirty="0" smtClean="0">
                <a:solidFill>
                  <a:srgbClr val="0000B4"/>
                </a:solidFill>
                <a:latin typeface="Trebuchet MS" panose="020B0603020202020204" pitchFamily="34" charset="0"/>
              </a:rPr>
              <a:t>přímá detekce gravitačních vln</a:t>
            </a:r>
            <a:endParaRPr lang="cs-CZ" sz="2400" b="1" dirty="0">
              <a:solidFill>
                <a:srgbClr val="0000B4"/>
              </a:solidFill>
              <a:latin typeface="Trebuchet MS" panose="020B0603020202020204" pitchFamily="34" charset="0"/>
            </a:endParaRPr>
          </a:p>
        </p:txBody>
      </p:sp>
      <p:pic>
        <p:nvPicPr>
          <p:cNvPr id="9218" name="Picture 2" descr="Výsledek obrázku pro gravitational wa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89" y="1522503"/>
            <a:ext cx="4173583" cy="417358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4944294" y="1744386"/>
            <a:ext cx="3128562" cy="923330"/>
          </a:xfrm>
          <a:prstGeom prst="rect">
            <a:avLst/>
          </a:prstGeom>
          <a:noFill/>
        </p:spPr>
        <p:txBody>
          <a:bodyPr wrap="square" rtlCol="0">
            <a:spAutoFit/>
          </a:bodyPr>
          <a:lstStyle/>
          <a:p>
            <a:pPr marL="342900" indent="-342900">
              <a:buFont typeface="+mj-lt"/>
              <a:buAutoNum type="arabicPeriod"/>
            </a:pPr>
            <a:r>
              <a:rPr lang="cs-CZ" dirty="0" smtClean="0">
                <a:latin typeface="Trebuchet MS" panose="020B0603020202020204" pitchFamily="34" charset="0"/>
              </a:rPr>
              <a:t>ohlášeno 11. února 2016, </a:t>
            </a:r>
            <a:r>
              <a:rPr lang="cs-CZ" b="1" dirty="0" smtClean="0">
                <a:solidFill>
                  <a:srgbClr val="C00000"/>
                </a:solidFill>
                <a:latin typeface="Trebuchet MS" panose="020B0603020202020204" pitchFamily="34" charset="0"/>
              </a:rPr>
              <a:t>po</a:t>
            </a:r>
            <a:r>
              <a:rPr lang="cs-CZ" dirty="0" smtClean="0">
                <a:solidFill>
                  <a:srgbClr val="C00000"/>
                </a:solidFill>
                <a:latin typeface="Trebuchet MS" panose="020B0603020202020204" pitchFamily="34" charset="0"/>
              </a:rPr>
              <a:t> </a:t>
            </a:r>
            <a:r>
              <a:rPr lang="cs-CZ" dirty="0" smtClean="0">
                <a:latin typeface="Trebuchet MS" panose="020B0603020202020204" pitchFamily="34" charset="0"/>
              </a:rPr>
              <a:t>uzavření nominací na Nobelovu cenu</a:t>
            </a:r>
          </a:p>
        </p:txBody>
      </p:sp>
      <p:pic>
        <p:nvPicPr>
          <p:cNvPr id="9220" name="Picture 4" descr="Nomination proc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069" y="3065169"/>
            <a:ext cx="3494315" cy="167281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4944294" y="5148816"/>
            <a:ext cx="4193175" cy="830997"/>
          </a:xfrm>
          <a:prstGeom prst="rect">
            <a:avLst/>
          </a:prstGeom>
        </p:spPr>
        <p:txBody>
          <a:bodyPr wrap="square">
            <a:spAutoFit/>
          </a:bodyPr>
          <a:lstStyle/>
          <a:p>
            <a:pPr marL="342900" indent="-342900">
              <a:buFont typeface="+mj-lt"/>
              <a:buAutoNum type="arabicPeriod" startAt="2"/>
            </a:pPr>
            <a:r>
              <a:rPr lang="cs-CZ" sz="1600" dirty="0" smtClean="0">
                <a:latin typeface="Trebuchet MS" panose="020B0603020202020204" pitchFamily="34" charset="0"/>
              </a:rPr>
              <a:t>Nobelova </a:t>
            </a:r>
            <a:r>
              <a:rPr lang="cs-CZ" sz="1600" dirty="0">
                <a:latin typeface="Trebuchet MS" panose="020B0603020202020204" pitchFamily="34" charset="0"/>
              </a:rPr>
              <a:t>cena za fyziku se často udílí mnoho let po objevu, až poté, co skutečně změní fyzikální pohled na </a:t>
            </a:r>
            <a:r>
              <a:rPr lang="cs-CZ" sz="1600" dirty="0" smtClean="0">
                <a:latin typeface="Trebuchet MS" panose="020B0603020202020204" pitchFamily="34" charset="0"/>
              </a:rPr>
              <a:t>svět</a:t>
            </a:r>
          </a:p>
        </p:txBody>
      </p:sp>
    </p:spTree>
    <p:extLst>
      <p:ext uri="{BB962C8B-B14F-4D97-AF65-F5344CB8AC3E}">
        <p14:creationId xmlns:p14="http://schemas.microsoft.com/office/powerpoint/2010/main" val="912982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21172" y="332656"/>
            <a:ext cx="3242550" cy="369332"/>
          </a:xfrm>
          <a:prstGeom prst="rect">
            <a:avLst/>
          </a:prstGeom>
          <a:noFill/>
        </p:spPr>
        <p:txBody>
          <a:bodyPr wrap="square" rtlCol="0">
            <a:spAutoFit/>
          </a:bodyPr>
          <a:lstStyle/>
          <a:p>
            <a:pPr algn="ctr"/>
            <a:r>
              <a:rPr lang="cs-CZ" b="1" dirty="0" smtClean="0">
                <a:latin typeface="Trebuchet MS" panose="020B0603020202020204" pitchFamily="34" charset="0"/>
              </a:rPr>
              <a:t>J. Michael </a:t>
            </a:r>
            <a:r>
              <a:rPr lang="cs-CZ" b="1" dirty="0" err="1" smtClean="0">
                <a:latin typeface="Trebuchet MS" panose="020B0603020202020204" pitchFamily="34" charset="0"/>
              </a:rPr>
              <a:t>Kosterlitz</a:t>
            </a:r>
            <a:endParaRPr lang="cs-CZ" b="1" dirty="0">
              <a:latin typeface="Trebuchet MS" panose="020B0603020202020204" pitchFamily="34" charset="0"/>
            </a:endParaRPr>
          </a:p>
        </p:txBody>
      </p:sp>
      <p:pic>
        <p:nvPicPr>
          <p:cNvPr id="2052" name="Picture 4" descr="David J. Thoul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914" y="602302"/>
            <a:ext cx="2523783" cy="3569351"/>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p:cNvSpPr txBox="1"/>
          <p:nvPr/>
        </p:nvSpPr>
        <p:spPr>
          <a:xfrm>
            <a:off x="5577922" y="232970"/>
            <a:ext cx="3242550" cy="369332"/>
          </a:xfrm>
          <a:prstGeom prst="rect">
            <a:avLst/>
          </a:prstGeom>
          <a:noFill/>
        </p:spPr>
        <p:txBody>
          <a:bodyPr wrap="square" rtlCol="0">
            <a:spAutoFit/>
          </a:bodyPr>
          <a:lstStyle/>
          <a:p>
            <a:pPr algn="ctr"/>
            <a:r>
              <a:rPr lang="cs-CZ" b="1" dirty="0" smtClean="0">
                <a:latin typeface="Trebuchet MS" panose="020B0603020202020204" pitchFamily="34" charset="0"/>
              </a:rPr>
              <a:t>David J. </a:t>
            </a:r>
            <a:r>
              <a:rPr lang="cs-CZ" b="1" dirty="0" err="1" smtClean="0">
                <a:latin typeface="Trebuchet MS" panose="020B0603020202020204" pitchFamily="34" charset="0"/>
              </a:rPr>
              <a:t>Thouless</a:t>
            </a:r>
            <a:endParaRPr lang="cs-CZ" b="1" dirty="0">
              <a:latin typeface="Trebuchet MS" panose="020B0603020202020204" pitchFamily="34" charset="0"/>
            </a:endParaRPr>
          </a:p>
        </p:txBody>
      </p:sp>
      <p:pic>
        <p:nvPicPr>
          <p:cNvPr id="2054" name="Picture 6" descr="https://vivo.brown.edu/file/n19171/jkoster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04" y="701988"/>
            <a:ext cx="2692128" cy="29912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ncan Haldane in front of a white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289" y="3670814"/>
            <a:ext cx="3817406" cy="2867297"/>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6408695" y="6266744"/>
            <a:ext cx="2517099" cy="369332"/>
          </a:xfrm>
          <a:prstGeom prst="rect">
            <a:avLst/>
          </a:prstGeom>
        </p:spPr>
        <p:txBody>
          <a:bodyPr wrap="none">
            <a:spAutoFit/>
          </a:bodyPr>
          <a:lstStyle/>
          <a:p>
            <a:pPr algn="ctr"/>
            <a:r>
              <a:rPr lang="cs-CZ" b="1" dirty="0">
                <a:latin typeface="Trebuchet MS" panose="020B0603020202020204" pitchFamily="34" charset="0"/>
              </a:rPr>
              <a:t>F. </a:t>
            </a:r>
            <a:r>
              <a:rPr lang="cs-CZ" b="1" dirty="0" err="1">
                <a:latin typeface="Trebuchet MS" panose="020B0603020202020204" pitchFamily="34" charset="0"/>
              </a:rPr>
              <a:t>Duncan</a:t>
            </a:r>
            <a:r>
              <a:rPr lang="cs-CZ" b="1" dirty="0">
                <a:latin typeface="Trebuchet MS" panose="020B0603020202020204" pitchFamily="34" charset="0"/>
              </a:rPr>
              <a:t> M. </a:t>
            </a:r>
            <a:r>
              <a:rPr lang="cs-CZ" b="1" dirty="0" err="1">
                <a:latin typeface="Trebuchet MS" panose="020B0603020202020204" pitchFamily="34" charset="0"/>
              </a:rPr>
              <a:t>Haldane</a:t>
            </a:r>
            <a:endParaRPr lang="cs-CZ" b="1" dirty="0">
              <a:latin typeface="Trebuchet MS" panose="020B0603020202020204" pitchFamily="34" charset="0"/>
            </a:endParaRPr>
          </a:p>
        </p:txBody>
      </p:sp>
      <p:pic>
        <p:nvPicPr>
          <p:cNvPr id="8194" name="Picture 2" descr="Související obráze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882141" y="4483668"/>
            <a:ext cx="1740011" cy="170470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kupina 5"/>
          <p:cNvGrpSpPr/>
          <p:nvPr/>
        </p:nvGrpSpPr>
        <p:grpSpPr>
          <a:xfrm>
            <a:off x="1658184" y="1660926"/>
            <a:ext cx="5148079" cy="2945674"/>
            <a:chOff x="1945548" y="1478058"/>
            <a:chExt cx="5148079" cy="2945674"/>
          </a:xfrm>
        </p:grpSpPr>
        <p:sp>
          <p:nvSpPr>
            <p:cNvPr id="3" name="Obláček 2"/>
            <p:cNvSpPr/>
            <p:nvPr/>
          </p:nvSpPr>
          <p:spPr>
            <a:xfrm>
              <a:off x="1959424" y="1478058"/>
              <a:ext cx="5134203" cy="2945674"/>
            </a:xfrm>
            <a:prstGeom prst="cloudCallout">
              <a:avLst>
                <a:gd name="adj1" fmla="val 56762"/>
                <a:gd name="adj2" fmla="val 68464"/>
              </a:avLst>
            </a:prstGeom>
            <a:solidFill>
              <a:schemeClr val="bg1"/>
            </a:solidFill>
            <a:ln>
              <a:solidFill>
                <a:srgbClr val="0000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1945548" y="2171490"/>
              <a:ext cx="5000476" cy="1800493"/>
            </a:xfrm>
            <a:prstGeom prst="rect">
              <a:avLst/>
            </a:prstGeom>
            <a:noFill/>
          </p:spPr>
          <p:txBody>
            <a:bodyPr wrap="square" rtlCol="0">
              <a:spAutoFit/>
            </a:bodyPr>
            <a:lstStyle/>
            <a:p>
              <a:pPr algn="ctr">
                <a:spcAft>
                  <a:spcPts val="600"/>
                </a:spcAft>
              </a:pPr>
              <a:r>
                <a:rPr lang="cs-CZ" sz="2400" dirty="0" smtClean="0">
                  <a:latin typeface="Trebuchet MS" panose="020B0603020202020204" pitchFamily="34" charset="0"/>
                </a:rPr>
                <a:t>...za </a:t>
              </a:r>
              <a:r>
                <a:rPr lang="cs-CZ" sz="2400" i="1" dirty="0" smtClean="0">
                  <a:latin typeface="Trebuchet MS" panose="020B0603020202020204" pitchFamily="34" charset="0"/>
                </a:rPr>
                <a:t>teoretický</a:t>
              </a:r>
              <a:r>
                <a:rPr lang="cs-CZ" sz="2400" dirty="0" smtClean="0">
                  <a:latin typeface="Trebuchet MS" panose="020B0603020202020204" pitchFamily="34" charset="0"/>
                </a:rPr>
                <a:t> objev</a:t>
              </a:r>
              <a:endParaRPr lang="en-GB" sz="2400" dirty="0" smtClean="0">
                <a:latin typeface="Trebuchet MS" panose="020B0603020202020204" pitchFamily="34" charset="0"/>
              </a:endParaRPr>
            </a:p>
            <a:p>
              <a:pPr algn="ctr">
                <a:spcAft>
                  <a:spcPts val="600"/>
                </a:spcAft>
              </a:pPr>
              <a:r>
                <a:rPr lang="cs-CZ" sz="2400" b="1" dirty="0" smtClean="0">
                  <a:solidFill>
                    <a:srgbClr val="0000B4"/>
                  </a:solidFill>
                  <a:latin typeface="Trebuchet MS" panose="020B0603020202020204" pitchFamily="34" charset="0"/>
                </a:rPr>
                <a:t>topologických fázových přechodů</a:t>
              </a:r>
              <a:endParaRPr lang="en-GB" sz="2400" b="1" dirty="0" smtClean="0">
                <a:solidFill>
                  <a:srgbClr val="0000B4"/>
                </a:solidFill>
                <a:latin typeface="Trebuchet MS" panose="020B0603020202020204" pitchFamily="34" charset="0"/>
              </a:endParaRPr>
            </a:p>
            <a:p>
              <a:pPr algn="ctr">
                <a:spcAft>
                  <a:spcPts val="600"/>
                </a:spcAft>
              </a:pPr>
              <a:r>
                <a:rPr lang="cs-CZ" sz="2400" dirty="0" smtClean="0">
                  <a:latin typeface="Trebuchet MS" panose="020B0603020202020204" pitchFamily="34" charset="0"/>
                </a:rPr>
                <a:t> a </a:t>
              </a:r>
              <a:endParaRPr lang="en-GB" sz="2400" dirty="0" smtClean="0">
                <a:latin typeface="Trebuchet MS" panose="020B0603020202020204" pitchFamily="34" charset="0"/>
              </a:endParaRPr>
            </a:p>
            <a:p>
              <a:pPr algn="ctr">
                <a:spcAft>
                  <a:spcPts val="600"/>
                </a:spcAft>
              </a:pPr>
              <a:r>
                <a:rPr lang="cs-CZ" sz="2400" dirty="0" smtClean="0">
                  <a:latin typeface="Trebuchet MS" panose="020B0603020202020204" pitchFamily="34" charset="0"/>
                </a:rPr>
                <a:t>topologických fází hmoty.</a:t>
              </a:r>
              <a:endParaRPr lang="cs-CZ" sz="2400" dirty="0">
                <a:latin typeface="Trebuchet MS" panose="020B0603020202020204" pitchFamily="34" charset="0"/>
              </a:endParaRPr>
            </a:p>
          </p:txBody>
        </p:sp>
      </p:grpSp>
    </p:spTree>
    <p:extLst>
      <p:ext uri="{BB962C8B-B14F-4D97-AF65-F5344CB8AC3E}">
        <p14:creationId xmlns:p14="http://schemas.microsoft.com/office/powerpoint/2010/main" val="21938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3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5400000">
            <a:off x="4032623" y="1851057"/>
            <a:ext cx="333095" cy="599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Water phase diagra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3830"/>
          <a:stretch/>
        </p:blipFill>
        <p:spPr bwMode="auto">
          <a:xfrm>
            <a:off x="1200652" y="288829"/>
            <a:ext cx="6364850" cy="41786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5400000">
            <a:off x="2548283" y="4351117"/>
            <a:ext cx="1423851" cy="2753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122775" y="6439973"/>
            <a:ext cx="506870" cy="369332"/>
          </a:xfrm>
          <a:prstGeom prst="rect">
            <a:avLst/>
          </a:prstGeom>
          <a:noFill/>
        </p:spPr>
        <p:txBody>
          <a:bodyPr wrap="none" rtlCol="0">
            <a:spAutoFit/>
          </a:bodyPr>
          <a:lstStyle/>
          <a:p>
            <a:r>
              <a:rPr lang="cs-CZ" dirty="0" smtClean="0">
                <a:solidFill>
                  <a:srgbClr val="0000B4"/>
                </a:solidFill>
                <a:latin typeface="Trebuchet MS" panose="020B0603020202020204" pitchFamily="34" charset="0"/>
              </a:rPr>
              <a:t>led</a:t>
            </a:r>
            <a:endParaRPr lang="cs-CZ" dirty="0">
              <a:solidFill>
                <a:srgbClr val="0000B4"/>
              </a:solidFill>
              <a:latin typeface="Trebuchet MS" panose="020B0603020202020204" pitchFamily="34" charset="0"/>
            </a:endParaRPr>
          </a:p>
        </p:txBody>
      </p:sp>
      <p:sp>
        <p:nvSpPr>
          <p:cNvPr id="11" name="TextovéPole 10"/>
          <p:cNvSpPr txBox="1"/>
          <p:nvPr/>
        </p:nvSpPr>
        <p:spPr>
          <a:xfrm>
            <a:off x="2876079" y="6439190"/>
            <a:ext cx="671979" cy="369332"/>
          </a:xfrm>
          <a:prstGeom prst="rect">
            <a:avLst/>
          </a:prstGeom>
          <a:noFill/>
        </p:spPr>
        <p:txBody>
          <a:bodyPr wrap="none" rtlCol="0">
            <a:spAutoFit/>
          </a:bodyPr>
          <a:lstStyle/>
          <a:p>
            <a:r>
              <a:rPr lang="cs-CZ" dirty="0" smtClean="0">
                <a:solidFill>
                  <a:srgbClr val="00B050"/>
                </a:solidFill>
                <a:latin typeface="Trebuchet MS" panose="020B0603020202020204" pitchFamily="34" charset="0"/>
              </a:rPr>
              <a:t>voda</a:t>
            </a:r>
            <a:endParaRPr lang="cs-CZ" dirty="0">
              <a:solidFill>
                <a:srgbClr val="00B050"/>
              </a:solidFill>
              <a:latin typeface="Trebuchet MS" panose="020B0603020202020204" pitchFamily="34" charset="0"/>
            </a:endParaRPr>
          </a:p>
        </p:txBody>
      </p:sp>
      <p:sp>
        <p:nvSpPr>
          <p:cNvPr id="12" name="TextovéPole 11"/>
          <p:cNvSpPr txBox="1"/>
          <p:nvPr/>
        </p:nvSpPr>
        <p:spPr>
          <a:xfrm>
            <a:off x="3738235" y="6426517"/>
            <a:ext cx="620683" cy="369332"/>
          </a:xfrm>
          <a:prstGeom prst="rect">
            <a:avLst/>
          </a:prstGeom>
          <a:noFill/>
        </p:spPr>
        <p:txBody>
          <a:bodyPr wrap="none" rtlCol="0">
            <a:spAutoFit/>
          </a:bodyPr>
          <a:lstStyle/>
          <a:p>
            <a:r>
              <a:rPr lang="cs-CZ" dirty="0" smtClean="0">
                <a:solidFill>
                  <a:srgbClr val="FFC000"/>
                </a:solidFill>
                <a:latin typeface="Trebuchet MS" panose="020B0603020202020204" pitchFamily="34" charset="0"/>
              </a:rPr>
              <a:t>plyn</a:t>
            </a:r>
            <a:endParaRPr lang="cs-CZ" dirty="0">
              <a:solidFill>
                <a:srgbClr val="FFC000"/>
              </a:solidFill>
              <a:latin typeface="Trebuchet MS" panose="020B0603020202020204" pitchFamily="34" charset="0"/>
            </a:endParaRPr>
          </a:p>
        </p:txBody>
      </p:sp>
      <p:grpSp>
        <p:nvGrpSpPr>
          <p:cNvPr id="22" name="Skupina 21"/>
          <p:cNvGrpSpPr/>
          <p:nvPr/>
        </p:nvGrpSpPr>
        <p:grpSpPr>
          <a:xfrm>
            <a:off x="477959" y="5019208"/>
            <a:ext cx="1317990" cy="1792466"/>
            <a:chOff x="477959" y="5019208"/>
            <a:chExt cx="1317990" cy="1792466"/>
          </a:xfrm>
        </p:grpSpPr>
        <p:grpSp>
          <p:nvGrpSpPr>
            <p:cNvPr id="6" name="Skupina 5"/>
            <p:cNvGrpSpPr/>
            <p:nvPr/>
          </p:nvGrpSpPr>
          <p:grpSpPr>
            <a:xfrm>
              <a:off x="477959" y="5033733"/>
              <a:ext cx="1317990" cy="1777941"/>
              <a:chOff x="1340051" y="4811679"/>
              <a:chExt cx="1317990" cy="1777941"/>
            </a:xfrm>
          </p:grpSpPr>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rot="5400000">
                <a:off x="1237292" y="4936077"/>
                <a:ext cx="1388627" cy="1139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ovéPole 13"/>
              <p:cNvSpPr txBox="1"/>
              <p:nvPr/>
            </p:nvSpPr>
            <p:spPr>
              <a:xfrm>
                <a:off x="1340051" y="6220288"/>
                <a:ext cx="1317990" cy="369332"/>
              </a:xfrm>
              <a:prstGeom prst="rect">
                <a:avLst/>
              </a:prstGeom>
              <a:noFill/>
            </p:spPr>
            <p:txBody>
              <a:bodyPr wrap="none" rtlCol="0">
                <a:spAutoFit/>
              </a:bodyPr>
              <a:lstStyle/>
              <a:p>
                <a:r>
                  <a:rPr lang="cs-CZ" b="1" dirty="0" smtClean="0">
                    <a:latin typeface="Trebuchet MS" panose="020B0603020202020204" pitchFamily="34" charset="0"/>
                  </a:rPr>
                  <a:t>kondenzát</a:t>
                </a:r>
                <a:endParaRPr lang="cs-CZ" b="1" dirty="0">
                  <a:latin typeface="Trebuchet MS" panose="020B0603020202020204" pitchFamily="34" charset="0"/>
                </a:endParaRPr>
              </a:p>
            </p:txBody>
          </p:sp>
        </p:grpSp>
        <p:cxnSp>
          <p:nvCxnSpPr>
            <p:cNvPr id="15" name="Přímá spojnice 14"/>
            <p:cNvCxnSpPr/>
            <p:nvPr/>
          </p:nvCxnSpPr>
          <p:spPr>
            <a:xfrm>
              <a:off x="1727913" y="5019208"/>
              <a:ext cx="0" cy="1490193"/>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Skupina 20"/>
          <p:cNvGrpSpPr/>
          <p:nvPr/>
        </p:nvGrpSpPr>
        <p:grpSpPr>
          <a:xfrm>
            <a:off x="7672249" y="3615700"/>
            <a:ext cx="1269281" cy="3175992"/>
            <a:chOff x="7672249" y="3615700"/>
            <a:chExt cx="1269281" cy="3175992"/>
          </a:xfrm>
        </p:grpSpPr>
        <p:pic>
          <p:nvPicPr>
            <p:cNvPr id="7"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rot="5400000">
              <a:off x="7711632" y="5210074"/>
              <a:ext cx="1308074" cy="1151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ovéPole 12"/>
            <p:cNvSpPr txBox="1"/>
            <p:nvPr/>
          </p:nvSpPr>
          <p:spPr>
            <a:xfrm>
              <a:off x="7885521" y="6422360"/>
              <a:ext cx="925253" cy="369332"/>
            </a:xfrm>
            <a:prstGeom prst="rect">
              <a:avLst/>
            </a:prstGeom>
            <a:noFill/>
          </p:spPr>
          <p:txBody>
            <a:bodyPr wrap="none" rtlCol="0">
              <a:spAutoFit/>
            </a:bodyPr>
            <a:lstStyle/>
            <a:p>
              <a:r>
                <a:rPr lang="cs-CZ" dirty="0" smtClean="0">
                  <a:solidFill>
                    <a:srgbClr val="FF0000"/>
                  </a:solidFill>
                  <a:latin typeface="Trebuchet MS" panose="020B0603020202020204" pitchFamily="34" charset="0"/>
                </a:rPr>
                <a:t>plazma</a:t>
              </a:r>
              <a:endParaRPr lang="cs-CZ" dirty="0">
                <a:solidFill>
                  <a:srgbClr val="FF0000"/>
                </a:solidFill>
                <a:latin typeface="Trebuchet MS" panose="020B0603020202020204" pitchFamily="34" charset="0"/>
              </a:endParaRPr>
            </a:p>
          </p:txBody>
        </p:sp>
        <p:cxnSp>
          <p:nvCxnSpPr>
            <p:cNvPr id="18" name="Přímá spojnice 17"/>
            <p:cNvCxnSpPr/>
            <p:nvPr/>
          </p:nvCxnSpPr>
          <p:spPr>
            <a:xfrm>
              <a:off x="7672249" y="5040838"/>
              <a:ext cx="0" cy="1490193"/>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1031" name="Picture 7" descr="Výsledek obrázku pro su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75001" y="3615700"/>
              <a:ext cx="1233876" cy="123387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AutoShape 9" descr="Výsledek obrázku pro ice"/>
          <p:cNvSpPr>
            <a:spLocks noChangeAspect="1" noChangeArrowheads="1"/>
          </p:cNvSpPr>
          <p:nvPr/>
        </p:nvSpPr>
        <p:spPr bwMode="auto">
          <a:xfrm>
            <a:off x="31486" y="-2948184"/>
            <a:ext cx="10572750" cy="661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AutoShape 11" descr="Výsledek obrázku pro ice"/>
          <p:cNvSpPr>
            <a:spLocks noChangeAspect="1" noChangeArrowheads="1"/>
          </p:cNvSpPr>
          <p:nvPr/>
        </p:nvSpPr>
        <p:spPr bwMode="auto">
          <a:xfrm>
            <a:off x="183886" y="-2795784"/>
            <a:ext cx="10572750" cy="661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7" name="AutoShape 13" descr="Výsledek obrázku pro ice"/>
          <p:cNvSpPr>
            <a:spLocks noChangeAspect="1" noChangeArrowheads="1"/>
          </p:cNvSpPr>
          <p:nvPr/>
        </p:nvSpPr>
        <p:spPr bwMode="auto">
          <a:xfrm>
            <a:off x="336286" y="-2643384"/>
            <a:ext cx="10572750" cy="6610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9" name="Picture 15" descr="http://kingofwallpapers.com/ice/ice-016.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795949" y="3003398"/>
            <a:ext cx="1106231" cy="811170"/>
          </a:xfrm>
          <a:prstGeom prst="rect">
            <a:avLst/>
          </a:prstGeom>
          <a:noFill/>
          <a:ln w="12700">
            <a:solidFill>
              <a:srgbClr val="0000B4"/>
            </a:solidFill>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3" name="Picture 19" descr="Výsledek obrázku pro wat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5537" y="1619777"/>
            <a:ext cx="1173330" cy="777969"/>
          </a:xfrm>
          <a:prstGeom prst="rect">
            <a:avLst/>
          </a:prstGeom>
          <a:noFill/>
          <a:ln w="12700">
            <a:solidFill>
              <a:srgbClr val="00B050"/>
            </a:solidFill>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5" name="Picture 21" descr="Výsledek obrázku pro cloud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48576" y="2840978"/>
            <a:ext cx="1865459" cy="1055850"/>
          </a:xfrm>
          <a:prstGeom prst="rect">
            <a:avLst/>
          </a:prstGeom>
          <a:noFill/>
          <a:ln w="12700">
            <a:solidFill>
              <a:srgbClr val="FFC000"/>
            </a:solidFill>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 name="TextovéPole 18"/>
          <p:cNvSpPr txBox="1"/>
          <p:nvPr/>
        </p:nvSpPr>
        <p:spPr>
          <a:xfrm rot="16200000">
            <a:off x="675721" y="2033965"/>
            <a:ext cx="970766" cy="369332"/>
          </a:xfrm>
          <a:prstGeom prst="rect">
            <a:avLst/>
          </a:prstGeom>
          <a:solidFill>
            <a:schemeClr val="bg1"/>
          </a:solidFill>
        </p:spPr>
        <p:txBody>
          <a:bodyPr wrap="square" rtlCol="0">
            <a:spAutoFit/>
          </a:bodyPr>
          <a:lstStyle/>
          <a:p>
            <a:pPr algn="ctr"/>
            <a:r>
              <a:rPr lang="en-GB" dirty="0" err="1" smtClean="0">
                <a:latin typeface="Trebuchet MS" panose="020B0603020202020204" pitchFamily="34" charset="0"/>
              </a:rPr>
              <a:t>tlak</a:t>
            </a:r>
            <a:endParaRPr lang="cs-CZ" dirty="0">
              <a:latin typeface="Trebuchet MS" panose="020B0603020202020204" pitchFamily="34" charset="0"/>
            </a:endParaRPr>
          </a:p>
        </p:txBody>
      </p:sp>
      <p:sp>
        <p:nvSpPr>
          <p:cNvPr id="28" name="TextovéPole 27"/>
          <p:cNvSpPr txBox="1"/>
          <p:nvPr/>
        </p:nvSpPr>
        <p:spPr>
          <a:xfrm>
            <a:off x="4120417" y="4447589"/>
            <a:ext cx="970766" cy="369332"/>
          </a:xfrm>
          <a:prstGeom prst="rect">
            <a:avLst/>
          </a:prstGeom>
          <a:noFill/>
        </p:spPr>
        <p:txBody>
          <a:bodyPr wrap="square" rtlCol="0">
            <a:spAutoFit/>
          </a:bodyPr>
          <a:lstStyle/>
          <a:p>
            <a:pPr algn="ctr"/>
            <a:r>
              <a:rPr lang="en-GB" dirty="0" err="1" smtClean="0">
                <a:latin typeface="Trebuchet MS" panose="020B0603020202020204" pitchFamily="34" charset="0"/>
              </a:rPr>
              <a:t>teplota</a:t>
            </a:r>
            <a:endParaRPr lang="cs-CZ" dirty="0">
              <a:latin typeface="Trebuchet MS" panose="020B0603020202020204" pitchFamily="34" charset="0"/>
            </a:endParaRPr>
          </a:p>
        </p:txBody>
      </p:sp>
      <p:sp>
        <p:nvSpPr>
          <p:cNvPr id="20" name="TextovéPole 19"/>
          <p:cNvSpPr txBox="1"/>
          <p:nvPr/>
        </p:nvSpPr>
        <p:spPr>
          <a:xfrm>
            <a:off x="2497065" y="437489"/>
            <a:ext cx="3779659" cy="553998"/>
          </a:xfrm>
          <a:prstGeom prst="rect">
            <a:avLst/>
          </a:prstGeom>
          <a:solidFill>
            <a:schemeClr val="bg1"/>
          </a:solidFill>
          <a:effectLst>
            <a:outerShdw blurRad="88900" dist="38100" dir="2700000" sx="101000" sy="101000" algn="tl" rotWithShape="0">
              <a:prstClr val="black">
                <a:alpha val="40000"/>
              </a:prstClr>
            </a:outerShdw>
          </a:effectLst>
        </p:spPr>
        <p:txBody>
          <a:bodyPr wrap="square" rtlCol="0">
            <a:spAutoFit/>
          </a:bodyPr>
          <a:lstStyle/>
          <a:p>
            <a:pPr algn="ctr"/>
            <a:r>
              <a:rPr lang="en-GB" sz="3000" b="1" dirty="0" smtClean="0">
                <a:solidFill>
                  <a:srgbClr val="0000B4"/>
                </a:solidFill>
                <a:latin typeface="Trebuchet MS" panose="020B0603020202020204" pitchFamily="34" charset="0"/>
              </a:rPr>
              <a:t>F</a:t>
            </a:r>
            <a:r>
              <a:rPr lang="cs-CZ" sz="3000" b="1" dirty="0" err="1" smtClean="0">
                <a:solidFill>
                  <a:srgbClr val="0000B4"/>
                </a:solidFill>
                <a:latin typeface="Trebuchet MS" panose="020B0603020202020204" pitchFamily="34" charset="0"/>
              </a:rPr>
              <a:t>ázové</a:t>
            </a:r>
            <a:r>
              <a:rPr lang="cs-CZ" sz="3000" b="1" dirty="0" smtClean="0">
                <a:solidFill>
                  <a:srgbClr val="0000B4"/>
                </a:solidFill>
                <a:latin typeface="Trebuchet MS" panose="020B0603020202020204" pitchFamily="34" charset="0"/>
              </a:rPr>
              <a:t> přechody I</a:t>
            </a:r>
            <a:endParaRPr lang="cs-CZ" sz="3000" b="1" dirty="0">
              <a:solidFill>
                <a:srgbClr val="0000B4"/>
              </a:solidFill>
              <a:latin typeface="Trebuchet MS" panose="020B0603020202020204" pitchFamily="34" charset="0"/>
            </a:endParaRPr>
          </a:p>
        </p:txBody>
      </p:sp>
    </p:spTree>
    <p:extLst>
      <p:ext uri="{BB962C8B-B14F-4D97-AF65-F5344CB8AC3E}">
        <p14:creationId xmlns:p14="http://schemas.microsoft.com/office/powerpoint/2010/main" val="284780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ýsledek obrázku pro magnetic phase transi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96356" y="241416"/>
            <a:ext cx="1916984" cy="2398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ýsledek obrázku pro magnetic phase transiti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835807" y="257747"/>
            <a:ext cx="1923051" cy="23822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ýsledek obrázku pro magnetic phase transiti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423051" y="257747"/>
            <a:ext cx="416468" cy="2398615"/>
          </a:xfrm>
          <a:prstGeom prst="rect">
            <a:avLst/>
          </a:prstGeom>
          <a:noFill/>
          <a:extLst>
            <a:ext uri="{909E8E84-426E-40DD-AFC4-6F175D3DCCD1}">
              <a14:hiddenFill xmlns:a14="http://schemas.microsoft.com/office/drawing/2010/main">
                <a:solidFill>
                  <a:srgbClr val="FFFFFF"/>
                </a:solidFill>
              </a14:hiddenFill>
            </a:ext>
          </a:extLst>
        </p:spPr>
      </p:pic>
      <p:sp>
        <p:nvSpPr>
          <p:cNvPr id="78" name="TextovéPole 77"/>
          <p:cNvSpPr txBox="1"/>
          <p:nvPr/>
        </p:nvSpPr>
        <p:spPr>
          <a:xfrm>
            <a:off x="84908" y="264281"/>
            <a:ext cx="3644536" cy="553998"/>
          </a:xfrm>
          <a:prstGeom prst="rect">
            <a:avLst/>
          </a:prstGeom>
          <a:solidFill>
            <a:schemeClr val="bg1"/>
          </a:solidFill>
          <a:effectLst/>
        </p:spPr>
        <p:txBody>
          <a:bodyPr wrap="square" rtlCol="0">
            <a:spAutoFit/>
          </a:bodyPr>
          <a:lstStyle/>
          <a:p>
            <a:pPr algn="ctr"/>
            <a:r>
              <a:rPr lang="en-GB" sz="3000" b="1" dirty="0" smtClean="0">
                <a:solidFill>
                  <a:srgbClr val="0000B4"/>
                </a:solidFill>
                <a:latin typeface="Trebuchet MS" panose="020B0603020202020204" pitchFamily="34" charset="0"/>
              </a:rPr>
              <a:t>F</a:t>
            </a:r>
            <a:r>
              <a:rPr lang="cs-CZ" sz="3000" b="1" dirty="0" err="1" smtClean="0">
                <a:solidFill>
                  <a:srgbClr val="0000B4"/>
                </a:solidFill>
                <a:latin typeface="Trebuchet MS" panose="020B0603020202020204" pitchFamily="34" charset="0"/>
              </a:rPr>
              <a:t>ázové</a:t>
            </a:r>
            <a:r>
              <a:rPr lang="cs-CZ" sz="3000" b="1" dirty="0" smtClean="0">
                <a:solidFill>
                  <a:srgbClr val="0000B4"/>
                </a:solidFill>
                <a:latin typeface="Trebuchet MS" panose="020B0603020202020204" pitchFamily="34" charset="0"/>
              </a:rPr>
              <a:t> přechody II</a:t>
            </a:r>
            <a:endParaRPr lang="cs-CZ" sz="3000" b="1" dirty="0">
              <a:solidFill>
                <a:srgbClr val="0000B4"/>
              </a:solidFill>
              <a:latin typeface="Trebuchet MS" panose="020B0603020202020204" pitchFamily="34" charset="0"/>
            </a:endParaRPr>
          </a:p>
        </p:txBody>
      </p:sp>
      <p:sp>
        <p:nvSpPr>
          <p:cNvPr id="76" name="TextovéPole 75"/>
          <p:cNvSpPr txBox="1"/>
          <p:nvPr/>
        </p:nvSpPr>
        <p:spPr>
          <a:xfrm>
            <a:off x="390636" y="1273619"/>
            <a:ext cx="2860766" cy="1015663"/>
          </a:xfrm>
          <a:prstGeom prst="rect">
            <a:avLst/>
          </a:prstGeom>
          <a:noFill/>
        </p:spPr>
        <p:txBody>
          <a:bodyPr wrap="square" rtlCol="0">
            <a:spAutoFit/>
          </a:bodyPr>
          <a:lstStyle/>
          <a:p>
            <a:pPr algn="ctr"/>
            <a:r>
              <a:rPr lang="cs-CZ" sz="2000" dirty="0" smtClean="0">
                <a:latin typeface="Trebuchet MS" panose="020B0603020202020204" pitchFamily="34" charset="0"/>
              </a:rPr>
              <a:t>Při klasickém fázovém přechodu se </a:t>
            </a:r>
            <a:r>
              <a:rPr lang="cs-CZ" sz="2000" b="1" dirty="0" smtClean="0">
                <a:latin typeface="Trebuchet MS" panose="020B0603020202020204" pitchFamily="34" charset="0"/>
              </a:rPr>
              <a:t>mění symetrie systému</a:t>
            </a:r>
            <a:r>
              <a:rPr lang="cs-CZ" sz="2000" dirty="0" smtClean="0">
                <a:latin typeface="Trebuchet MS" panose="020B0603020202020204" pitchFamily="34" charset="0"/>
              </a:rPr>
              <a:t>.</a:t>
            </a:r>
            <a:endParaRPr lang="cs-CZ" sz="2000" dirty="0">
              <a:latin typeface="Trebuchet MS" panose="020B0603020202020204" pitchFamily="34" charset="0"/>
            </a:endParaRPr>
          </a:p>
        </p:txBody>
      </p:sp>
      <p:grpSp>
        <p:nvGrpSpPr>
          <p:cNvPr id="80" name="Skupina 79"/>
          <p:cNvGrpSpPr/>
          <p:nvPr/>
        </p:nvGrpSpPr>
        <p:grpSpPr>
          <a:xfrm>
            <a:off x="2273005" y="3028389"/>
            <a:ext cx="6164576" cy="3221017"/>
            <a:chOff x="2273005" y="3028389"/>
            <a:chExt cx="6164576" cy="3221017"/>
          </a:xfrm>
        </p:grpSpPr>
        <p:grpSp>
          <p:nvGrpSpPr>
            <p:cNvPr id="74" name="Skupina 73"/>
            <p:cNvGrpSpPr/>
            <p:nvPr/>
          </p:nvGrpSpPr>
          <p:grpSpPr>
            <a:xfrm>
              <a:off x="2273005" y="3028389"/>
              <a:ext cx="5961396" cy="2560680"/>
              <a:chOff x="1398470" y="3647750"/>
              <a:chExt cx="5961396" cy="2560680"/>
            </a:xfrm>
          </p:grpSpPr>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3040" y="3647750"/>
                <a:ext cx="4501304" cy="219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ovéPole 7"/>
              <p:cNvSpPr txBox="1"/>
              <p:nvPr/>
            </p:nvSpPr>
            <p:spPr>
              <a:xfrm>
                <a:off x="1398470" y="3718633"/>
                <a:ext cx="1348446" cy="338554"/>
              </a:xfrm>
              <a:prstGeom prst="rect">
                <a:avLst/>
              </a:prstGeom>
              <a:noFill/>
            </p:spPr>
            <p:txBody>
              <a:bodyPr wrap="none" rtlCol="0">
                <a:spAutoFit/>
              </a:bodyPr>
              <a:lstStyle/>
              <a:p>
                <a:r>
                  <a:rPr lang="cs-CZ" sz="1600" dirty="0" smtClean="0">
                    <a:latin typeface="Trebuchet MS" panose="020B0603020202020204" pitchFamily="34" charset="0"/>
                    <a:cs typeface="Times New Roman" panose="02020603050405020304" pitchFamily="18" charset="0"/>
                  </a:rPr>
                  <a:t>magnetizace</a:t>
                </a:r>
                <a:endParaRPr lang="en-GB" sz="1600" dirty="0" smtClean="0">
                  <a:latin typeface="Trebuchet MS" panose="020B0603020202020204" pitchFamily="34" charset="0"/>
                  <a:cs typeface="Times New Roman" panose="02020603050405020304" pitchFamily="18" charset="0"/>
                </a:endParaRPr>
              </a:p>
            </p:txBody>
          </p:sp>
          <p:sp>
            <p:nvSpPr>
              <p:cNvPr id="9" name="TextovéPole 8"/>
              <p:cNvSpPr txBox="1"/>
              <p:nvPr/>
            </p:nvSpPr>
            <p:spPr>
              <a:xfrm>
                <a:off x="6506747" y="5854487"/>
                <a:ext cx="853119" cy="338554"/>
              </a:xfrm>
              <a:prstGeom prst="rect">
                <a:avLst/>
              </a:prstGeom>
              <a:noFill/>
            </p:spPr>
            <p:txBody>
              <a:bodyPr wrap="none" rtlCol="0">
                <a:spAutoFit/>
              </a:bodyPr>
              <a:lstStyle/>
              <a:p>
                <a:r>
                  <a:rPr lang="cs-CZ" sz="1600" dirty="0" smtClean="0">
                    <a:latin typeface="Trebuchet MS" pitchFamily="34" charset="0"/>
                  </a:rPr>
                  <a:t>teplota</a:t>
                </a:r>
                <a:endParaRPr lang="en-GB" sz="1600" dirty="0" smtClean="0">
                  <a:latin typeface="Trebuchet MS" pitchFamily="34" charset="0"/>
                </a:endParaRPr>
              </a:p>
            </p:txBody>
          </p:sp>
          <p:sp>
            <p:nvSpPr>
              <p:cNvPr id="10" name="TextovéPole 9"/>
              <p:cNvSpPr txBox="1"/>
              <p:nvPr/>
            </p:nvSpPr>
            <p:spPr>
              <a:xfrm>
                <a:off x="2878487" y="5052278"/>
                <a:ext cx="1713108" cy="584775"/>
              </a:xfrm>
              <a:prstGeom prst="rect">
                <a:avLst/>
              </a:prstGeom>
              <a:solidFill>
                <a:srgbClr val="FFC000"/>
              </a:solidFill>
            </p:spPr>
            <p:txBody>
              <a:bodyPr wrap="square" rtlCol="0">
                <a:spAutoFit/>
              </a:bodyPr>
              <a:lstStyle/>
              <a:p>
                <a:pPr algn="ctr"/>
                <a:r>
                  <a:rPr lang="cs-CZ" sz="1600" b="1" dirty="0" smtClean="0">
                    <a:latin typeface="Trebuchet MS" pitchFamily="34" charset="0"/>
                  </a:rPr>
                  <a:t>feromagnetická</a:t>
                </a:r>
                <a:r>
                  <a:rPr lang="cs-CZ" sz="1600" dirty="0" smtClean="0">
                    <a:latin typeface="Trebuchet MS" pitchFamily="34" charset="0"/>
                  </a:rPr>
                  <a:t> fáze</a:t>
                </a:r>
                <a:endParaRPr lang="en-GB" sz="1600" dirty="0" smtClean="0">
                  <a:latin typeface="Trebuchet MS" pitchFamily="34" charset="0"/>
                </a:endParaRPr>
              </a:p>
            </p:txBody>
          </p:sp>
          <p:sp>
            <p:nvSpPr>
              <p:cNvPr id="11" name="TextovéPole 10"/>
              <p:cNvSpPr txBox="1"/>
              <p:nvPr/>
            </p:nvSpPr>
            <p:spPr>
              <a:xfrm>
                <a:off x="5493577" y="3966807"/>
                <a:ext cx="1717102" cy="584775"/>
              </a:xfrm>
              <a:prstGeom prst="rect">
                <a:avLst/>
              </a:prstGeom>
              <a:solidFill>
                <a:srgbClr val="FFC000"/>
              </a:solidFill>
            </p:spPr>
            <p:txBody>
              <a:bodyPr wrap="square" rtlCol="0">
                <a:spAutoFit/>
              </a:bodyPr>
              <a:lstStyle/>
              <a:p>
                <a:pPr algn="ctr"/>
                <a:r>
                  <a:rPr lang="cs-CZ" sz="1600" b="1" dirty="0" smtClean="0">
                    <a:latin typeface="Trebuchet MS" pitchFamily="34" charset="0"/>
                  </a:rPr>
                  <a:t>paramagnetická</a:t>
                </a:r>
                <a:r>
                  <a:rPr lang="cs-CZ" sz="1600" dirty="0" smtClean="0">
                    <a:latin typeface="Trebuchet MS" pitchFamily="34" charset="0"/>
                  </a:rPr>
                  <a:t> fáze</a:t>
                </a:r>
                <a:endParaRPr lang="en-GB" sz="1600" dirty="0" smtClean="0">
                  <a:latin typeface="Trebuchet MS" pitchFamily="34" charset="0"/>
                </a:endParaRPr>
              </a:p>
            </p:txBody>
          </p:sp>
          <p:cxnSp>
            <p:nvCxnSpPr>
              <p:cNvPr id="13" name="Přímá spojnice 12"/>
              <p:cNvCxnSpPr/>
              <p:nvPr/>
            </p:nvCxnSpPr>
            <p:spPr>
              <a:xfrm>
                <a:off x="5046453" y="3718631"/>
                <a:ext cx="0" cy="2159660"/>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822245" y="5839098"/>
                <a:ext cx="471935" cy="369332"/>
              </a:xfrm>
              <a:prstGeom prst="rect">
                <a:avLst/>
              </a:prstGeom>
              <a:solidFill>
                <a:srgbClr val="FFC000"/>
              </a:solidFill>
            </p:spPr>
            <p:txBody>
              <a:bodyPr wrap="square" rtlCol="0">
                <a:spAutoFit/>
              </a:bodyPr>
              <a:lstStyle/>
              <a:p>
                <a:pPr algn="ctr"/>
                <a:r>
                  <a:rPr lang="en-GB" i="1" dirty="0" err="1" smtClean="0">
                    <a:latin typeface="Times New Roman" panose="02020603050405020304" pitchFamily="18" charset="0"/>
                    <a:cs typeface="Times New Roman" panose="02020603050405020304" pitchFamily="18" charset="0"/>
                  </a:rPr>
                  <a:t>T</a:t>
                </a:r>
                <a:r>
                  <a:rPr lang="en-GB" i="1" baseline="-25000" dirty="0" err="1" smtClean="0">
                    <a:latin typeface="Times New Roman" panose="02020603050405020304" pitchFamily="18" charset="0"/>
                    <a:cs typeface="Times New Roman" panose="02020603050405020304" pitchFamily="18" charset="0"/>
                  </a:rPr>
                  <a:t>c</a:t>
                </a:r>
                <a:endParaRPr lang="en-GB" i="1" baseline="-25000" dirty="0" smtClean="0">
                  <a:latin typeface="Times New Roman" panose="02020603050405020304" pitchFamily="18" charset="0"/>
                  <a:cs typeface="Times New Roman" panose="02020603050405020304" pitchFamily="18" charset="0"/>
                </a:endParaRPr>
              </a:p>
            </p:txBody>
          </p:sp>
          <p:grpSp>
            <p:nvGrpSpPr>
              <p:cNvPr id="16" name="Skupina 15"/>
              <p:cNvGrpSpPr/>
              <p:nvPr/>
            </p:nvGrpSpPr>
            <p:grpSpPr>
              <a:xfrm>
                <a:off x="3035241" y="4013972"/>
                <a:ext cx="900000" cy="261236"/>
                <a:chOff x="2592000" y="3600000"/>
                <a:chExt cx="900000" cy="261236"/>
              </a:xfrm>
            </p:grpSpPr>
            <p:cxnSp>
              <p:nvCxnSpPr>
                <p:cNvPr id="17" name="Přímá spojnice se šipkou 16"/>
                <p:cNvCxnSpPr/>
                <p:nvPr/>
              </p:nvCxnSpPr>
              <p:spPr>
                <a:xfrm flipV="1">
                  <a:off x="259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V="1">
                  <a:off x="277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V="1">
                  <a:off x="295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V="1">
                  <a:off x="313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flipV="1">
                  <a:off x="331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p:nvPr/>
              </p:nvCxnSpPr>
              <p:spPr>
                <a:xfrm flipV="1">
                  <a:off x="349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Skupina 22"/>
              <p:cNvGrpSpPr/>
              <p:nvPr/>
            </p:nvGrpSpPr>
            <p:grpSpPr>
              <a:xfrm>
                <a:off x="3035241" y="4373972"/>
                <a:ext cx="900000" cy="261236"/>
                <a:chOff x="2592000" y="3600000"/>
                <a:chExt cx="900000" cy="261236"/>
              </a:xfrm>
            </p:grpSpPr>
            <p:cxnSp>
              <p:nvCxnSpPr>
                <p:cNvPr id="24" name="Přímá spojnice se šipkou 23"/>
                <p:cNvCxnSpPr/>
                <p:nvPr/>
              </p:nvCxnSpPr>
              <p:spPr>
                <a:xfrm flipV="1">
                  <a:off x="259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p:nvPr/>
              </p:nvCxnSpPr>
              <p:spPr>
                <a:xfrm flipV="1">
                  <a:off x="277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p:nvPr/>
              </p:nvCxnSpPr>
              <p:spPr>
                <a:xfrm flipV="1">
                  <a:off x="295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Přímá spojnice se šipkou 26"/>
                <p:cNvCxnSpPr/>
                <p:nvPr/>
              </p:nvCxnSpPr>
              <p:spPr>
                <a:xfrm flipV="1">
                  <a:off x="313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flipV="1">
                  <a:off x="331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flipV="1">
                  <a:off x="349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Skupina 29"/>
              <p:cNvGrpSpPr/>
              <p:nvPr/>
            </p:nvGrpSpPr>
            <p:grpSpPr>
              <a:xfrm>
                <a:off x="3035241" y="4733972"/>
                <a:ext cx="900000" cy="261236"/>
                <a:chOff x="2592000" y="3600000"/>
                <a:chExt cx="900000" cy="261236"/>
              </a:xfrm>
            </p:grpSpPr>
            <p:cxnSp>
              <p:nvCxnSpPr>
                <p:cNvPr id="31" name="Přímá spojnice se šipkou 30"/>
                <p:cNvCxnSpPr/>
                <p:nvPr/>
              </p:nvCxnSpPr>
              <p:spPr>
                <a:xfrm flipV="1">
                  <a:off x="259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p:nvPr/>
              </p:nvCxnSpPr>
              <p:spPr>
                <a:xfrm flipV="1">
                  <a:off x="277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flipV="1">
                  <a:off x="295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p:nvPr/>
              </p:nvCxnSpPr>
              <p:spPr>
                <a:xfrm flipV="1">
                  <a:off x="313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V="1">
                  <a:off x="331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V="1">
                  <a:off x="3492000" y="360000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Skupina 58"/>
              <p:cNvGrpSpPr/>
              <p:nvPr/>
            </p:nvGrpSpPr>
            <p:grpSpPr>
              <a:xfrm>
                <a:off x="5753679" y="4747032"/>
                <a:ext cx="1030618" cy="261236"/>
                <a:chOff x="5988795" y="4864590"/>
                <a:chExt cx="1030618" cy="261236"/>
              </a:xfrm>
            </p:grpSpPr>
            <p:cxnSp>
              <p:nvCxnSpPr>
                <p:cNvPr id="45" name="Přímá spojnice se šipkou 44"/>
                <p:cNvCxnSpPr/>
                <p:nvPr/>
              </p:nvCxnSpPr>
              <p:spPr>
                <a:xfrm rot="6660000" flipV="1">
                  <a:off x="6119413" y="486459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Přímá spojnice se šipkou 45"/>
                <p:cNvCxnSpPr/>
                <p:nvPr/>
              </p:nvCxnSpPr>
              <p:spPr>
                <a:xfrm rot="19380000" flipV="1">
                  <a:off x="6299413" y="486459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Přímá spojnice se šipkou 46"/>
                <p:cNvCxnSpPr/>
                <p:nvPr/>
              </p:nvCxnSpPr>
              <p:spPr>
                <a:xfrm rot="780000" flipV="1">
                  <a:off x="6479413" y="486459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Přímá spojnice se šipkou 47"/>
                <p:cNvCxnSpPr/>
                <p:nvPr/>
              </p:nvCxnSpPr>
              <p:spPr>
                <a:xfrm rot="10920000" flipV="1">
                  <a:off x="6659413" y="486459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Přímá spojnice se šipkou 48"/>
                <p:cNvCxnSpPr/>
                <p:nvPr/>
              </p:nvCxnSpPr>
              <p:spPr>
                <a:xfrm rot="3120000" flipV="1">
                  <a:off x="6839413" y="486459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Přímá spojnice se šipkou 49"/>
                <p:cNvCxnSpPr/>
                <p:nvPr/>
              </p:nvCxnSpPr>
              <p:spPr>
                <a:xfrm rot="8160000" flipV="1">
                  <a:off x="7019413" y="486459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0" name="Skupina 59"/>
              <p:cNvGrpSpPr/>
              <p:nvPr/>
            </p:nvGrpSpPr>
            <p:grpSpPr>
              <a:xfrm>
                <a:off x="5755461" y="5059120"/>
                <a:ext cx="1030618" cy="261236"/>
                <a:chOff x="5990577" y="5189740"/>
                <a:chExt cx="1030618" cy="261236"/>
              </a:xfrm>
            </p:grpSpPr>
            <p:cxnSp>
              <p:nvCxnSpPr>
                <p:cNvPr id="62" name="Přímá spojnice se šipkou 61"/>
                <p:cNvCxnSpPr/>
                <p:nvPr/>
              </p:nvCxnSpPr>
              <p:spPr>
                <a:xfrm rot="15240000" flipV="1">
                  <a:off x="6121195" y="518974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Přímá spojnice se šipkou 62"/>
                <p:cNvCxnSpPr/>
                <p:nvPr/>
              </p:nvCxnSpPr>
              <p:spPr>
                <a:xfrm rot="21480000" flipV="1">
                  <a:off x="6301195" y="518974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Přímá spojnice se šipkou 63"/>
                <p:cNvCxnSpPr/>
                <p:nvPr/>
              </p:nvCxnSpPr>
              <p:spPr>
                <a:xfrm rot="9300000" flipV="1">
                  <a:off x="6481195" y="518974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Přímá spojnice se šipkou 64"/>
                <p:cNvCxnSpPr/>
                <p:nvPr/>
              </p:nvCxnSpPr>
              <p:spPr>
                <a:xfrm rot="20040000" flipV="1">
                  <a:off x="6661195" y="518974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Přímá spojnice se šipkou 65"/>
                <p:cNvCxnSpPr/>
                <p:nvPr/>
              </p:nvCxnSpPr>
              <p:spPr>
                <a:xfrm rot="10200000" flipV="1">
                  <a:off x="6841195" y="518974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Přímá spojnice se šipkou 66"/>
                <p:cNvCxnSpPr/>
                <p:nvPr/>
              </p:nvCxnSpPr>
              <p:spPr>
                <a:xfrm rot="12840000" flipV="1">
                  <a:off x="7021195" y="5189740"/>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1" name="Skupina 60"/>
              <p:cNvGrpSpPr/>
              <p:nvPr/>
            </p:nvGrpSpPr>
            <p:grpSpPr>
              <a:xfrm>
                <a:off x="5882456" y="5342069"/>
                <a:ext cx="900000" cy="261236"/>
                <a:chOff x="6117572" y="5459627"/>
                <a:chExt cx="900000" cy="261236"/>
              </a:xfrm>
            </p:grpSpPr>
            <p:cxnSp>
              <p:nvCxnSpPr>
                <p:cNvPr id="68" name="Přímá spojnice se šipkou 67"/>
                <p:cNvCxnSpPr/>
                <p:nvPr/>
              </p:nvCxnSpPr>
              <p:spPr>
                <a:xfrm rot="19380000" flipV="1">
                  <a:off x="6117572" y="5459627"/>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Přímá spojnice se šipkou 68"/>
                <p:cNvCxnSpPr/>
                <p:nvPr/>
              </p:nvCxnSpPr>
              <p:spPr>
                <a:xfrm rot="5640000" flipV="1">
                  <a:off x="6297572" y="5459627"/>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Přímá spojnice se šipkou 69"/>
                <p:cNvCxnSpPr/>
                <p:nvPr/>
              </p:nvCxnSpPr>
              <p:spPr>
                <a:xfrm rot="2820000" flipV="1">
                  <a:off x="6477572" y="5459627"/>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Přímá spojnice se šipkou 70"/>
                <p:cNvCxnSpPr/>
                <p:nvPr/>
              </p:nvCxnSpPr>
              <p:spPr>
                <a:xfrm rot="17760000" flipV="1">
                  <a:off x="6657572" y="5459627"/>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Přímá spojnice se šipkou 71"/>
                <p:cNvCxnSpPr/>
                <p:nvPr/>
              </p:nvCxnSpPr>
              <p:spPr>
                <a:xfrm rot="2160000" flipV="1">
                  <a:off x="6837572" y="5459627"/>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Přímá spojnice se šipkou 72"/>
                <p:cNvCxnSpPr/>
                <p:nvPr/>
              </p:nvCxnSpPr>
              <p:spPr>
                <a:xfrm rot="12420000" flipV="1">
                  <a:off x="7017572" y="5459627"/>
                  <a:ext cx="0" cy="26123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75" name="TextovéPole 74"/>
            <p:cNvSpPr txBox="1"/>
            <p:nvPr/>
          </p:nvSpPr>
          <p:spPr>
            <a:xfrm>
              <a:off x="4731404" y="5695408"/>
              <a:ext cx="2484497" cy="553998"/>
            </a:xfrm>
            <a:prstGeom prst="rect">
              <a:avLst/>
            </a:prstGeom>
            <a:noFill/>
          </p:spPr>
          <p:txBody>
            <a:bodyPr wrap="square" rtlCol="0">
              <a:spAutoFit/>
            </a:bodyPr>
            <a:lstStyle/>
            <a:p>
              <a:pPr algn="ctr"/>
              <a:r>
                <a:rPr lang="en-GB" sz="1600" dirty="0" err="1" smtClean="0">
                  <a:latin typeface="Trebuchet MS" panose="020B0603020202020204" pitchFamily="34" charset="0"/>
                </a:rPr>
                <a:t>Curieova</a:t>
              </a:r>
              <a:r>
                <a:rPr lang="en-GB" sz="1600" dirty="0" smtClean="0">
                  <a:latin typeface="Trebuchet MS" panose="020B0603020202020204" pitchFamily="34" charset="0"/>
                </a:rPr>
                <a:t> </a:t>
              </a:r>
              <a:r>
                <a:rPr lang="en-GB" sz="1600" dirty="0" err="1" smtClean="0">
                  <a:latin typeface="Trebuchet MS" panose="020B0603020202020204" pitchFamily="34" charset="0"/>
                </a:rPr>
                <a:t>teplota</a:t>
              </a:r>
              <a:endParaRPr lang="en-GB" sz="1600" dirty="0" smtClean="0">
                <a:latin typeface="Trebuchet MS" panose="020B0603020202020204" pitchFamily="34" charset="0"/>
              </a:endParaRPr>
            </a:p>
            <a:p>
              <a:pPr algn="ctr"/>
              <a:r>
                <a:rPr lang="en-GB" sz="1400" dirty="0" smtClean="0">
                  <a:latin typeface="Trebuchet MS" panose="020B0603020202020204" pitchFamily="34" charset="0"/>
                </a:rPr>
                <a:t>(pro </a:t>
              </a:r>
              <a:r>
                <a:rPr lang="cs-CZ" sz="1400" dirty="0" smtClean="0">
                  <a:latin typeface="Trebuchet MS" panose="020B0603020202020204" pitchFamily="34" charset="0"/>
                </a:rPr>
                <a:t>železo </a:t>
              </a:r>
              <a:r>
                <a:rPr lang="cs-CZ" sz="1400" dirty="0" err="1" smtClean="0">
                  <a:latin typeface="Trebuchet MS" panose="020B0603020202020204" pitchFamily="34" charset="0"/>
                </a:rPr>
                <a:t>Tc</a:t>
              </a:r>
              <a:r>
                <a:rPr lang="cs-CZ" sz="1400" dirty="0" smtClean="0">
                  <a:latin typeface="Trebuchet MS" panose="020B0603020202020204" pitchFamily="34" charset="0"/>
                </a:rPr>
                <a:t> = 768 </a:t>
              </a:r>
              <a:r>
                <a:rPr lang="cs-CZ" sz="1400" baseline="30000" dirty="0" err="1" smtClean="0">
                  <a:latin typeface="Trebuchet MS" panose="020B0603020202020204" pitchFamily="34" charset="0"/>
                </a:rPr>
                <a:t>o</a:t>
              </a:r>
              <a:r>
                <a:rPr lang="cs-CZ" sz="1400" dirty="0" err="1" smtClean="0">
                  <a:latin typeface="Trebuchet MS" panose="020B0603020202020204" pitchFamily="34" charset="0"/>
                </a:rPr>
                <a:t>C</a:t>
              </a:r>
              <a:r>
                <a:rPr lang="cs-CZ" sz="1400" dirty="0" smtClean="0">
                  <a:latin typeface="Trebuchet MS" panose="020B0603020202020204" pitchFamily="34" charset="0"/>
                </a:rPr>
                <a:t>)</a:t>
              </a:r>
              <a:endParaRPr lang="cs-CZ" sz="1400" dirty="0">
                <a:latin typeface="Trebuchet MS" panose="020B0603020202020204" pitchFamily="34" charset="0"/>
              </a:endParaRPr>
            </a:p>
          </p:txBody>
        </p:sp>
        <p:sp>
          <p:nvSpPr>
            <p:cNvPr id="79" name="TextovéPole 78"/>
            <p:cNvSpPr txBox="1"/>
            <p:nvPr/>
          </p:nvSpPr>
          <p:spPr>
            <a:xfrm>
              <a:off x="2290820" y="3437826"/>
              <a:ext cx="1273629" cy="523220"/>
            </a:xfrm>
            <a:prstGeom prst="rect">
              <a:avLst/>
            </a:prstGeom>
            <a:noFill/>
          </p:spPr>
          <p:txBody>
            <a:bodyPr wrap="square" rtlCol="0">
              <a:spAutoFit/>
            </a:bodyPr>
            <a:lstStyle/>
            <a:p>
              <a:pPr algn="ctr"/>
              <a:r>
                <a:rPr lang="cs-CZ" sz="1400" i="1" dirty="0" smtClean="0">
                  <a:latin typeface="Trebuchet MS" panose="020B0603020202020204" pitchFamily="34" charset="0"/>
                </a:rPr>
                <a:t>(parametr uspořádání)</a:t>
              </a:r>
              <a:endParaRPr lang="cs-CZ" sz="1400" i="1" dirty="0">
                <a:latin typeface="Trebuchet MS" panose="020B0603020202020204" pitchFamily="34" charset="0"/>
              </a:endParaRPr>
            </a:p>
          </p:txBody>
        </p:sp>
        <p:sp>
          <p:nvSpPr>
            <p:cNvPr id="82" name="TextovéPole 81"/>
            <p:cNvSpPr txBox="1"/>
            <p:nvPr/>
          </p:nvSpPr>
          <p:spPr>
            <a:xfrm>
              <a:off x="7163952" y="5521432"/>
              <a:ext cx="1273629" cy="523220"/>
            </a:xfrm>
            <a:prstGeom prst="rect">
              <a:avLst/>
            </a:prstGeom>
            <a:noFill/>
          </p:spPr>
          <p:txBody>
            <a:bodyPr wrap="square" rtlCol="0">
              <a:spAutoFit/>
            </a:bodyPr>
            <a:lstStyle/>
            <a:p>
              <a:pPr algn="ctr"/>
              <a:r>
                <a:rPr lang="cs-CZ" sz="1400" i="1" dirty="0" smtClean="0">
                  <a:latin typeface="Trebuchet MS" panose="020B0603020202020204" pitchFamily="34" charset="0"/>
                </a:rPr>
                <a:t>(řídící parametr)</a:t>
              </a:r>
              <a:endParaRPr lang="cs-CZ" sz="1400" i="1" dirty="0">
                <a:latin typeface="Trebuchet MS" panose="020B0603020202020204" pitchFamily="34" charset="0"/>
              </a:endParaRPr>
            </a:p>
          </p:txBody>
        </p:sp>
      </p:grpSp>
    </p:spTree>
    <p:extLst>
      <p:ext uri="{BB962C8B-B14F-4D97-AF65-F5344CB8AC3E}">
        <p14:creationId xmlns:p14="http://schemas.microsoft.com/office/powerpoint/2010/main" val="1033135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33103" y="375316"/>
            <a:ext cx="2220686" cy="553998"/>
          </a:xfrm>
          <a:prstGeom prst="rect">
            <a:avLst/>
          </a:prstGeom>
          <a:solidFill>
            <a:schemeClr val="bg1"/>
          </a:solidFill>
          <a:effectLst/>
        </p:spPr>
        <p:txBody>
          <a:bodyPr wrap="square" rtlCol="0">
            <a:spAutoFit/>
          </a:bodyPr>
          <a:lstStyle/>
          <a:p>
            <a:r>
              <a:rPr lang="cs-CZ" sz="3000" b="1" dirty="0" smtClean="0">
                <a:solidFill>
                  <a:srgbClr val="0000B4"/>
                </a:solidFill>
                <a:latin typeface="Trebuchet MS" panose="020B0603020202020204" pitchFamily="34" charset="0"/>
              </a:rPr>
              <a:t>Topologie</a:t>
            </a:r>
            <a:endParaRPr lang="cs-CZ" sz="3000" b="1" dirty="0">
              <a:solidFill>
                <a:srgbClr val="0000B4"/>
              </a:solidFill>
              <a:latin typeface="Trebuchet MS" panose="020B0603020202020204" pitchFamily="34" charset="0"/>
            </a:endParaRPr>
          </a:p>
        </p:txBody>
      </p:sp>
      <p:sp>
        <p:nvSpPr>
          <p:cNvPr id="5" name="TextovéPole 4"/>
          <p:cNvSpPr txBox="1"/>
          <p:nvPr/>
        </p:nvSpPr>
        <p:spPr>
          <a:xfrm>
            <a:off x="385354" y="1090749"/>
            <a:ext cx="7400109" cy="1354217"/>
          </a:xfrm>
          <a:prstGeom prst="rect">
            <a:avLst/>
          </a:prstGeom>
          <a:noFill/>
        </p:spPr>
        <p:txBody>
          <a:bodyPr wrap="square" rtlCol="0">
            <a:spAutoFit/>
          </a:bodyPr>
          <a:lstStyle/>
          <a:p>
            <a:pPr marL="285750" indent="-285750">
              <a:spcAft>
                <a:spcPts val="600"/>
              </a:spcAft>
              <a:buFontTx/>
              <a:buChar char="-"/>
            </a:pPr>
            <a:r>
              <a:rPr lang="cs-CZ" dirty="0" smtClean="0">
                <a:latin typeface="Trebuchet MS" panose="020B0603020202020204" pitchFamily="34" charset="0"/>
              </a:rPr>
              <a:t>zajímají nás vlastnosti věcí bez ohledu na jejich geometrický tvar</a:t>
            </a:r>
          </a:p>
          <a:p>
            <a:pPr marL="285750" indent="-285750">
              <a:spcAft>
                <a:spcPts val="600"/>
              </a:spcAft>
              <a:buFontTx/>
              <a:buChar char="-"/>
            </a:pPr>
            <a:r>
              <a:rPr lang="cs-CZ" dirty="0" smtClean="0">
                <a:latin typeface="Trebuchet MS" panose="020B0603020202020204" pitchFamily="34" charset="0"/>
              </a:rPr>
              <a:t>věci můžeme libovolně natahovat, kroutit a deformovat, ale nemáme lepidlo ani nůžky</a:t>
            </a:r>
          </a:p>
          <a:p>
            <a:pPr marL="285750" indent="-285750">
              <a:spcAft>
                <a:spcPts val="600"/>
              </a:spcAft>
              <a:buFontTx/>
              <a:buChar char="-"/>
            </a:pPr>
            <a:r>
              <a:rPr lang="cs-CZ" b="1" u="sng" dirty="0" smtClean="0">
                <a:solidFill>
                  <a:srgbClr val="0000B4"/>
                </a:solidFill>
                <a:latin typeface="Trebuchet MS" panose="020B0603020202020204" pitchFamily="34" charset="0"/>
              </a:rPr>
              <a:t>topologické invarianty </a:t>
            </a:r>
            <a:r>
              <a:rPr lang="cs-CZ" dirty="0" smtClean="0">
                <a:latin typeface="Trebuchet MS" panose="020B0603020202020204" pitchFamily="34" charset="0"/>
              </a:rPr>
              <a:t>– například počet děr</a:t>
            </a:r>
            <a:endParaRPr lang="cs-CZ" dirty="0">
              <a:latin typeface="Trebuchet MS" panose="020B0603020202020204" pitchFamily="34" charset="0"/>
            </a:endParaRPr>
          </a:p>
        </p:txBody>
      </p:sp>
      <p:pic>
        <p:nvPicPr>
          <p:cNvPr id="10242" name="Picture 2" descr="Výsledek obrázku pro donut into coffee c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823" y="2674246"/>
            <a:ext cx="6035040" cy="300904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567538" y="4213652"/>
            <a:ext cx="744583" cy="369332"/>
          </a:xfrm>
          <a:prstGeom prst="rect">
            <a:avLst/>
          </a:prstGeom>
          <a:solidFill>
            <a:schemeClr val="bg1"/>
          </a:solidFill>
        </p:spPr>
        <p:txBody>
          <a:bodyPr wrap="square" rtlCol="0">
            <a:spAutoFit/>
          </a:bodyPr>
          <a:lstStyle/>
          <a:p>
            <a:r>
              <a:rPr lang="cs-CZ" dirty="0" smtClean="0"/>
              <a:t>hrnek</a:t>
            </a:r>
            <a:endParaRPr lang="cs-CZ" dirty="0"/>
          </a:p>
        </p:txBody>
      </p:sp>
      <p:sp>
        <p:nvSpPr>
          <p:cNvPr id="8" name="TextovéPole 7"/>
          <p:cNvSpPr txBox="1"/>
          <p:nvPr/>
        </p:nvSpPr>
        <p:spPr>
          <a:xfrm>
            <a:off x="5148938" y="5247795"/>
            <a:ext cx="744583" cy="369332"/>
          </a:xfrm>
          <a:prstGeom prst="rect">
            <a:avLst/>
          </a:prstGeom>
          <a:solidFill>
            <a:schemeClr val="bg1"/>
          </a:solidFill>
        </p:spPr>
        <p:txBody>
          <a:bodyPr wrap="square" rtlCol="0">
            <a:spAutoFit/>
          </a:bodyPr>
          <a:lstStyle/>
          <a:p>
            <a:r>
              <a:rPr lang="cs-CZ" dirty="0" err="1" smtClean="0"/>
              <a:t>donut</a:t>
            </a:r>
            <a:endParaRPr lang="cs-CZ" dirty="0"/>
          </a:p>
        </p:txBody>
      </p:sp>
      <p:sp>
        <p:nvSpPr>
          <p:cNvPr id="7" name="Obdélník 6"/>
          <p:cNvSpPr/>
          <p:nvPr/>
        </p:nvSpPr>
        <p:spPr>
          <a:xfrm>
            <a:off x="2338198" y="5940473"/>
            <a:ext cx="4500154" cy="646331"/>
          </a:xfrm>
          <a:prstGeom prst="rect">
            <a:avLst/>
          </a:prstGeom>
          <a:solidFill>
            <a:srgbClr val="FFC000"/>
          </a:solidFill>
        </p:spPr>
        <p:txBody>
          <a:bodyPr wrap="square">
            <a:spAutoFit/>
          </a:bodyPr>
          <a:lstStyle/>
          <a:p>
            <a:pPr algn="ctr"/>
            <a:r>
              <a:rPr lang="cs-CZ" dirty="0" err="1">
                <a:latin typeface="Trebuchet MS" panose="020B0603020202020204" pitchFamily="34" charset="0"/>
              </a:rPr>
              <a:t>Topolog</a:t>
            </a:r>
            <a:r>
              <a:rPr lang="cs-CZ" dirty="0">
                <a:latin typeface="Trebuchet MS" panose="020B0603020202020204" pitchFamily="34" charset="0"/>
              </a:rPr>
              <a:t> je člověk, který nerozezná </a:t>
            </a:r>
            <a:r>
              <a:rPr lang="cs-CZ" dirty="0" err="1">
                <a:latin typeface="Trebuchet MS" panose="020B0603020202020204" pitchFamily="34" charset="0"/>
              </a:rPr>
              <a:t>donut</a:t>
            </a:r>
            <a:r>
              <a:rPr lang="cs-CZ" dirty="0">
                <a:latin typeface="Trebuchet MS" panose="020B0603020202020204" pitchFamily="34" charset="0"/>
              </a:rPr>
              <a:t> od svého kávového hrníčku.</a:t>
            </a:r>
          </a:p>
        </p:txBody>
      </p:sp>
    </p:spTree>
    <p:extLst>
      <p:ext uri="{BB962C8B-B14F-4D97-AF65-F5344CB8AC3E}">
        <p14:creationId xmlns:p14="http://schemas.microsoft.com/office/powerpoint/2010/main" val="55537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ýsledek obrázku pro plán mhd pra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220" y="1087346"/>
            <a:ext cx="6799909" cy="210420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Související obrázek"/>
          <p:cNvSpPr>
            <a:spLocks noChangeAspect="1" noChangeArrowheads="1"/>
          </p:cNvSpPr>
          <p:nvPr/>
        </p:nvSpPr>
        <p:spPr bwMode="auto">
          <a:xfrm>
            <a:off x="155575" y="-3200400"/>
            <a:ext cx="8534400" cy="667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6" descr="Související obrázek"/>
          <p:cNvSpPr>
            <a:spLocks noChangeAspect="1" noChangeArrowheads="1"/>
          </p:cNvSpPr>
          <p:nvPr/>
        </p:nvSpPr>
        <p:spPr bwMode="auto">
          <a:xfrm>
            <a:off x="307975" y="-3048000"/>
            <a:ext cx="8534400" cy="667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8" descr="Související obrázek"/>
          <p:cNvSpPr>
            <a:spLocks noChangeAspect="1" noChangeArrowheads="1"/>
          </p:cNvSpPr>
          <p:nvPr/>
        </p:nvSpPr>
        <p:spPr bwMode="auto">
          <a:xfrm>
            <a:off x="460375" y="-2895600"/>
            <a:ext cx="8534400" cy="667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130" name="Picture 10" descr="Výsledek obrázku pro plán mhd pra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09" y="3381871"/>
            <a:ext cx="3979665" cy="308424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Výsledek obrázku pro plán mhd prah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4" y="3381871"/>
            <a:ext cx="4019293" cy="31430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333103" y="375316"/>
            <a:ext cx="5101046" cy="553998"/>
          </a:xfrm>
          <a:prstGeom prst="rect">
            <a:avLst/>
          </a:prstGeom>
          <a:solidFill>
            <a:schemeClr val="bg1"/>
          </a:solidFill>
          <a:effectLst/>
        </p:spPr>
        <p:txBody>
          <a:bodyPr wrap="square" rtlCol="0">
            <a:spAutoFit/>
          </a:bodyPr>
          <a:lstStyle/>
          <a:p>
            <a:r>
              <a:rPr lang="cs-CZ" sz="3000" b="1" dirty="0" smtClean="0">
                <a:solidFill>
                  <a:srgbClr val="0000B4"/>
                </a:solidFill>
                <a:latin typeface="Trebuchet MS" panose="020B0603020202020204" pitchFamily="34" charset="0"/>
              </a:rPr>
              <a:t>Topologie pražského metra</a:t>
            </a:r>
            <a:endParaRPr lang="cs-CZ" sz="3000" b="1" dirty="0">
              <a:solidFill>
                <a:srgbClr val="0000B4"/>
              </a:solidFill>
              <a:latin typeface="Trebuchet MS" panose="020B0603020202020204" pitchFamily="34" charset="0"/>
            </a:endParaRPr>
          </a:p>
        </p:txBody>
      </p:sp>
    </p:spTree>
    <p:extLst>
      <p:ext uri="{BB962C8B-B14F-4D97-AF65-F5344CB8AC3E}">
        <p14:creationId xmlns:p14="http://schemas.microsoft.com/office/powerpoint/2010/main" val="108332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11480" y="351059"/>
            <a:ext cx="3546566" cy="553998"/>
          </a:xfrm>
          <a:prstGeom prst="rect">
            <a:avLst/>
          </a:prstGeom>
          <a:noFill/>
        </p:spPr>
        <p:txBody>
          <a:bodyPr wrap="square" rtlCol="0">
            <a:spAutoFit/>
          </a:bodyPr>
          <a:lstStyle/>
          <a:p>
            <a:r>
              <a:rPr lang="cs-CZ" sz="3000" b="1" dirty="0" smtClean="0">
                <a:solidFill>
                  <a:srgbClr val="0000B4"/>
                </a:solidFill>
                <a:latin typeface="Trebuchet MS" panose="020B0603020202020204" pitchFamily="34" charset="0"/>
              </a:rPr>
              <a:t>Topologický defekt</a:t>
            </a:r>
            <a:endParaRPr lang="cs-CZ" sz="3000" b="1" dirty="0">
              <a:solidFill>
                <a:srgbClr val="0000B4"/>
              </a:solidFill>
              <a:latin typeface="Trebuchet MS" panose="020B0603020202020204" pitchFamily="34" charset="0"/>
            </a:endParaRPr>
          </a:p>
        </p:txBody>
      </p:sp>
      <p:pic>
        <p:nvPicPr>
          <p:cNvPr id="4098" name="Picture 2" descr="http://206hwf3fj4w52u3br03fi242.wpengine.netdna-cdn.com/wp-content/uploads/2015/09/aligned_arrows.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21369" y="1046657"/>
            <a:ext cx="2818227" cy="27432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206hwf3fj4w52u3br03fi242.wpengine.netdna-cdn.com/wp-content/uploads/2015/09/vortex.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67658" y="1033595"/>
            <a:ext cx="1536116" cy="15185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206hwf3fj4w52u3br03fi242.wpengine.netdna-cdn.com/wp-content/uploads/2015/09/antivortex.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435665" y="1046657"/>
            <a:ext cx="1461914" cy="143365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5006028" y="2602925"/>
            <a:ext cx="653265" cy="369332"/>
          </a:xfrm>
          <a:prstGeom prst="rect">
            <a:avLst/>
          </a:prstGeom>
          <a:noFill/>
        </p:spPr>
        <p:txBody>
          <a:bodyPr wrap="square" rtlCol="0">
            <a:spAutoFit/>
          </a:bodyPr>
          <a:lstStyle/>
          <a:p>
            <a:r>
              <a:rPr lang="cs-CZ" dirty="0" smtClean="0">
                <a:latin typeface="Trebuchet MS" panose="020B0603020202020204" pitchFamily="34" charset="0"/>
              </a:rPr>
              <a:t>vír</a:t>
            </a:r>
            <a:endParaRPr lang="cs-CZ" dirty="0">
              <a:latin typeface="Trebuchet MS" panose="020B0603020202020204" pitchFamily="34" charset="0"/>
            </a:endParaRPr>
          </a:p>
        </p:txBody>
      </p:sp>
      <p:sp>
        <p:nvSpPr>
          <p:cNvPr id="10" name="TextovéPole 9"/>
          <p:cNvSpPr txBox="1"/>
          <p:nvPr/>
        </p:nvSpPr>
        <p:spPr>
          <a:xfrm>
            <a:off x="6663183" y="2624456"/>
            <a:ext cx="1241994" cy="369332"/>
          </a:xfrm>
          <a:prstGeom prst="rect">
            <a:avLst/>
          </a:prstGeom>
          <a:noFill/>
        </p:spPr>
        <p:txBody>
          <a:bodyPr wrap="square" rtlCol="0">
            <a:spAutoFit/>
          </a:bodyPr>
          <a:lstStyle/>
          <a:p>
            <a:r>
              <a:rPr lang="cs-CZ" dirty="0" smtClean="0">
                <a:latin typeface="Trebuchet MS" panose="020B0603020202020204" pitchFamily="34" charset="0"/>
              </a:rPr>
              <a:t>„</a:t>
            </a:r>
            <a:r>
              <a:rPr lang="cs-CZ" dirty="0" err="1" smtClean="0">
                <a:latin typeface="Trebuchet MS" panose="020B0603020202020204" pitchFamily="34" charset="0"/>
              </a:rPr>
              <a:t>antivír</a:t>
            </a:r>
            <a:r>
              <a:rPr lang="cs-CZ" dirty="0" smtClean="0">
                <a:latin typeface="Trebuchet MS" panose="020B0603020202020204" pitchFamily="34" charset="0"/>
              </a:rPr>
              <a:t>“</a:t>
            </a:r>
            <a:endParaRPr lang="cs-CZ" dirty="0">
              <a:latin typeface="Trebuchet MS" panose="020B0603020202020204" pitchFamily="34" charset="0"/>
            </a:endParaRPr>
          </a:p>
        </p:txBody>
      </p:sp>
      <p:sp>
        <p:nvSpPr>
          <p:cNvPr id="7" name="TextovéPole 6"/>
          <p:cNvSpPr txBox="1"/>
          <p:nvPr/>
        </p:nvSpPr>
        <p:spPr>
          <a:xfrm>
            <a:off x="4042966" y="3226248"/>
            <a:ext cx="4474030" cy="646331"/>
          </a:xfrm>
          <a:prstGeom prst="rect">
            <a:avLst/>
          </a:prstGeom>
          <a:solidFill>
            <a:srgbClr val="FFC000"/>
          </a:solidFill>
        </p:spPr>
        <p:txBody>
          <a:bodyPr wrap="square" rtlCol="0">
            <a:spAutoFit/>
          </a:bodyPr>
          <a:lstStyle/>
          <a:p>
            <a:pPr algn="ctr"/>
            <a:r>
              <a:rPr lang="cs-CZ" dirty="0" smtClean="0">
                <a:latin typeface="Trebuchet MS" panose="020B0603020202020204" pitchFamily="34" charset="0"/>
              </a:rPr>
              <a:t>K vytvoření jednotlivého víru či „</a:t>
            </a:r>
            <a:r>
              <a:rPr lang="cs-CZ" dirty="0" err="1" smtClean="0">
                <a:latin typeface="Trebuchet MS" panose="020B0603020202020204" pitchFamily="34" charset="0"/>
              </a:rPr>
              <a:t>antivíru</a:t>
            </a:r>
            <a:r>
              <a:rPr lang="cs-CZ" dirty="0" smtClean="0">
                <a:latin typeface="Trebuchet MS" panose="020B0603020202020204" pitchFamily="34" charset="0"/>
              </a:rPr>
              <a:t>“ musíme přerovnat celou mříž.</a:t>
            </a:r>
            <a:endParaRPr lang="cs-CZ" dirty="0">
              <a:latin typeface="Trebuchet MS" panose="020B0603020202020204" pitchFamily="34" charset="0"/>
            </a:endParaRPr>
          </a:p>
        </p:txBody>
      </p:sp>
      <p:grpSp>
        <p:nvGrpSpPr>
          <p:cNvPr id="2" name="Skupina 1"/>
          <p:cNvGrpSpPr/>
          <p:nvPr/>
        </p:nvGrpSpPr>
        <p:grpSpPr>
          <a:xfrm>
            <a:off x="4502359" y="4440198"/>
            <a:ext cx="3955858" cy="1908926"/>
            <a:chOff x="4502359" y="4440198"/>
            <a:chExt cx="3955858" cy="1908926"/>
          </a:xfrm>
        </p:grpSpPr>
        <p:pic>
          <p:nvPicPr>
            <p:cNvPr id="4104" name="Picture 8" descr="http://206hwf3fj4w52u3br03fi242.wpengine.netdna-cdn.com/wp-content/uploads/2015/09/vortex-antivortex.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79068" y="4810520"/>
              <a:ext cx="2913194" cy="1538604"/>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4502359" y="4440198"/>
              <a:ext cx="3955858" cy="369332"/>
            </a:xfrm>
            <a:prstGeom prst="rect">
              <a:avLst/>
            </a:prstGeom>
            <a:noFill/>
          </p:spPr>
          <p:txBody>
            <a:bodyPr wrap="square" rtlCol="0">
              <a:spAutoFit/>
            </a:bodyPr>
            <a:lstStyle/>
            <a:p>
              <a:r>
                <a:rPr lang="cs-CZ" dirty="0" smtClean="0"/>
                <a:t>Vytvoření páru je mnohem jednodušší:</a:t>
              </a:r>
              <a:endParaRPr lang="cs-CZ" dirty="0"/>
            </a:p>
          </p:txBody>
        </p:sp>
      </p:grpSp>
      <p:sp>
        <p:nvSpPr>
          <p:cNvPr id="9" name="TextovéPole 8"/>
          <p:cNvSpPr txBox="1"/>
          <p:nvPr/>
        </p:nvSpPr>
        <p:spPr>
          <a:xfrm>
            <a:off x="831961" y="3947382"/>
            <a:ext cx="2718665" cy="369332"/>
          </a:xfrm>
          <a:prstGeom prst="rect">
            <a:avLst/>
          </a:prstGeom>
          <a:noFill/>
        </p:spPr>
        <p:txBody>
          <a:bodyPr wrap="square" rtlCol="0">
            <a:spAutoFit/>
          </a:bodyPr>
          <a:lstStyle/>
          <a:p>
            <a:r>
              <a:rPr lang="cs-CZ" dirty="0" smtClean="0">
                <a:latin typeface="Trebuchet MS" panose="020B0603020202020204" pitchFamily="34" charset="0"/>
              </a:rPr>
              <a:t>- tenká vrstva materiálu</a:t>
            </a:r>
            <a:endParaRPr lang="cs-CZ" dirty="0">
              <a:latin typeface="Trebuchet MS" panose="020B0603020202020204" pitchFamily="34" charset="0"/>
            </a:endParaRPr>
          </a:p>
        </p:txBody>
      </p:sp>
    </p:spTree>
    <p:extLst>
      <p:ext uri="{BB962C8B-B14F-4D97-AF65-F5344CB8AC3E}">
        <p14:creationId xmlns:p14="http://schemas.microsoft.com/office/powerpoint/2010/main" val="379326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411479" y="318404"/>
            <a:ext cx="6322423" cy="553998"/>
          </a:xfrm>
          <a:prstGeom prst="rect">
            <a:avLst/>
          </a:prstGeom>
          <a:noFill/>
        </p:spPr>
        <p:txBody>
          <a:bodyPr wrap="square" rtlCol="0">
            <a:spAutoFit/>
          </a:bodyPr>
          <a:lstStyle/>
          <a:p>
            <a:r>
              <a:rPr lang="cs-CZ" sz="3000" b="1" dirty="0" smtClean="0">
                <a:solidFill>
                  <a:srgbClr val="0000B4"/>
                </a:solidFill>
                <a:latin typeface="Trebuchet MS" panose="020B0603020202020204" pitchFamily="34" charset="0"/>
              </a:rPr>
              <a:t>Topologický fázový přechod</a:t>
            </a:r>
            <a:endParaRPr lang="cs-CZ" sz="3000" b="1" dirty="0">
              <a:solidFill>
                <a:srgbClr val="0000B4"/>
              </a:solidFill>
              <a:latin typeface="Trebuchet MS" panose="020B0603020202020204" pitchFamily="34" charset="0"/>
            </a:endParaRPr>
          </a:p>
        </p:txBody>
      </p:sp>
      <p:grpSp>
        <p:nvGrpSpPr>
          <p:cNvPr id="3" name="Skupina 2"/>
          <p:cNvGrpSpPr/>
          <p:nvPr/>
        </p:nvGrpSpPr>
        <p:grpSpPr>
          <a:xfrm>
            <a:off x="359228" y="1694835"/>
            <a:ext cx="8441951" cy="3860075"/>
            <a:chOff x="359228" y="1658998"/>
            <a:chExt cx="8441951" cy="3860075"/>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228" y="1658998"/>
              <a:ext cx="8441951" cy="386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1547942" y="2534205"/>
              <a:ext cx="1463040" cy="338554"/>
            </a:xfrm>
            <a:prstGeom prst="rect">
              <a:avLst/>
            </a:prstGeom>
            <a:solidFill>
              <a:schemeClr val="bg1"/>
            </a:solidFill>
          </p:spPr>
          <p:txBody>
            <a:bodyPr wrap="square" rtlCol="0">
              <a:spAutoFit/>
            </a:bodyPr>
            <a:lstStyle/>
            <a:p>
              <a:r>
                <a:rPr lang="cs-CZ" sz="1600" dirty="0" smtClean="0">
                  <a:latin typeface="Trebuchet MS" panose="020B0603020202020204" pitchFamily="34" charset="0"/>
                </a:rPr>
                <a:t>těsný pár vírů</a:t>
              </a:r>
              <a:endParaRPr lang="cs-CZ" sz="1600" dirty="0">
                <a:latin typeface="Trebuchet MS" panose="020B0603020202020204" pitchFamily="34" charset="0"/>
              </a:endParaRPr>
            </a:p>
          </p:txBody>
        </p:sp>
        <p:sp>
          <p:nvSpPr>
            <p:cNvPr id="6" name="TextovéPole 5"/>
            <p:cNvSpPr txBox="1"/>
            <p:nvPr/>
          </p:nvSpPr>
          <p:spPr>
            <a:xfrm>
              <a:off x="4696095" y="2647416"/>
              <a:ext cx="1547951" cy="338554"/>
            </a:xfrm>
            <a:prstGeom prst="rect">
              <a:avLst/>
            </a:prstGeom>
            <a:solidFill>
              <a:schemeClr val="bg1"/>
            </a:solidFill>
          </p:spPr>
          <p:txBody>
            <a:bodyPr wrap="square" rtlCol="0">
              <a:spAutoFit/>
            </a:bodyPr>
            <a:lstStyle/>
            <a:p>
              <a:r>
                <a:rPr lang="cs-CZ" sz="1600" dirty="0" smtClean="0">
                  <a:latin typeface="Trebuchet MS" panose="020B0603020202020204" pitchFamily="34" charset="0"/>
                </a:rPr>
                <a:t>samostatný vír</a:t>
              </a:r>
              <a:endParaRPr lang="cs-CZ" sz="1600" dirty="0">
                <a:latin typeface="Trebuchet MS" panose="020B0603020202020204" pitchFamily="34" charset="0"/>
              </a:endParaRPr>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5400000">
              <a:off x="4372788" y="2099268"/>
              <a:ext cx="333095" cy="599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ovéPole 4"/>
          <p:cNvSpPr txBox="1"/>
          <p:nvPr/>
        </p:nvSpPr>
        <p:spPr>
          <a:xfrm>
            <a:off x="359228" y="852809"/>
            <a:ext cx="8236132" cy="923330"/>
          </a:xfrm>
          <a:prstGeom prst="rect">
            <a:avLst/>
          </a:prstGeom>
          <a:noFill/>
        </p:spPr>
        <p:txBody>
          <a:bodyPr wrap="square" rtlCol="0">
            <a:spAutoFit/>
          </a:bodyPr>
          <a:lstStyle/>
          <a:p>
            <a:pPr marL="285750" indent="-285750">
              <a:buFontTx/>
              <a:buChar char="-"/>
            </a:pPr>
            <a:r>
              <a:rPr lang="cs-CZ" dirty="0" smtClean="0">
                <a:latin typeface="Trebuchet MS" panose="020B0603020202020204" pitchFamily="34" charset="0"/>
              </a:rPr>
              <a:t>prostorové objekty jsou příliš složité , </a:t>
            </a:r>
            <a:r>
              <a:rPr lang="cs-CZ" dirty="0" err="1" smtClean="0">
                <a:latin typeface="Trebuchet MS" panose="020B0603020202020204" pitchFamily="34" charset="0"/>
              </a:rPr>
              <a:t>Kosterlitz</a:t>
            </a:r>
            <a:r>
              <a:rPr lang="cs-CZ" dirty="0" smtClean="0">
                <a:latin typeface="Trebuchet MS" panose="020B0603020202020204" pitchFamily="34" charset="0"/>
              </a:rPr>
              <a:t> a </a:t>
            </a:r>
            <a:r>
              <a:rPr lang="cs-CZ" dirty="0" err="1" smtClean="0">
                <a:latin typeface="Trebuchet MS" panose="020B0603020202020204" pitchFamily="34" charset="0"/>
              </a:rPr>
              <a:t>Thouless</a:t>
            </a:r>
            <a:r>
              <a:rPr lang="cs-CZ" dirty="0" smtClean="0">
                <a:latin typeface="Trebuchet MS" panose="020B0603020202020204" pitchFamily="34" charset="0"/>
              </a:rPr>
              <a:t> proto studují plošné vrstvy materiálů a objevují zajímavé komplikované chování</a:t>
            </a:r>
          </a:p>
          <a:p>
            <a:pPr marL="285750" indent="-285750">
              <a:buFontTx/>
              <a:buChar char="-"/>
            </a:pPr>
            <a:r>
              <a:rPr lang="cs-CZ" b="1" dirty="0" smtClean="0">
                <a:latin typeface="Trebuchet MS" panose="020B0603020202020204" pitchFamily="34" charset="0"/>
              </a:rPr>
              <a:t>topologické defekty jsou mnohem silnější v plošných objektech</a:t>
            </a:r>
          </a:p>
        </p:txBody>
      </p:sp>
      <p:pic>
        <p:nvPicPr>
          <p:cNvPr id="7170" name="Picture 2" descr="A field configuration of spins illustrative of a topological defect. Notice that no continuous change in the spin directions can transform this to a configuration where all spins point upwards. Image credit: Karin Everschor-Sitte and Matthias Sit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0909" y="5549600"/>
            <a:ext cx="3083137" cy="118887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388" y="5291893"/>
            <a:ext cx="2035217" cy="144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310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659</Words>
  <Application>Microsoft Office PowerPoint</Application>
  <PresentationFormat>Předvádění na obrazovce (4:3)</PresentationFormat>
  <Paragraphs>104</Paragraphs>
  <Slides>17</Slides>
  <Notes>7</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2016-12-19T10:02:48Z</dcterms:created>
  <dcterms:modified xsi:type="dcterms:W3CDTF">2016-12-19T10:02:54Z</dcterms:modified>
</cp:coreProperties>
</file>