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61" r:id="rId2"/>
    <p:sldMasterId id="2147483674" r:id="rId3"/>
    <p:sldMasterId id="2147483690" r:id="rId4"/>
    <p:sldMasterId id="2147483716" r:id="rId5"/>
    <p:sldMasterId id="2147483728" r:id="rId6"/>
  </p:sldMasterIdLst>
  <p:notesMasterIdLst>
    <p:notesMasterId r:id="rId50"/>
  </p:notesMasterIdLst>
  <p:sldIdLst>
    <p:sldId id="430" r:id="rId7"/>
    <p:sldId id="399" r:id="rId8"/>
    <p:sldId id="386" r:id="rId9"/>
    <p:sldId id="385" r:id="rId10"/>
    <p:sldId id="403" r:id="rId11"/>
    <p:sldId id="387" r:id="rId12"/>
    <p:sldId id="389" r:id="rId13"/>
    <p:sldId id="339" r:id="rId14"/>
    <p:sldId id="376" r:id="rId15"/>
    <p:sldId id="341" r:id="rId16"/>
    <p:sldId id="342" r:id="rId17"/>
    <p:sldId id="392" r:id="rId18"/>
    <p:sldId id="461" r:id="rId19"/>
    <p:sldId id="460" r:id="rId20"/>
    <p:sldId id="463" r:id="rId21"/>
    <p:sldId id="464" r:id="rId22"/>
    <p:sldId id="404" r:id="rId23"/>
    <p:sldId id="458" r:id="rId24"/>
    <p:sldId id="459" r:id="rId25"/>
    <p:sldId id="454" r:id="rId26"/>
    <p:sldId id="455" r:id="rId27"/>
    <p:sldId id="451" r:id="rId28"/>
    <p:sldId id="465" r:id="rId29"/>
    <p:sldId id="466" r:id="rId30"/>
    <p:sldId id="456" r:id="rId31"/>
    <p:sldId id="432" r:id="rId32"/>
    <p:sldId id="440" r:id="rId33"/>
    <p:sldId id="441" r:id="rId34"/>
    <p:sldId id="442" r:id="rId35"/>
    <p:sldId id="433" r:id="rId36"/>
    <p:sldId id="434" r:id="rId37"/>
    <p:sldId id="435" r:id="rId38"/>
    <p:sldId id="436" r:id="rId39"/>
    <p:sldId id="437" r:id="rId40"/>
    <p:sldId id="384" r:id="rId41"/>
    <p:sldId id="438" r:id="rId42"/>
    <p:sldId id="450" r:id="rId43"/>
    <p:sldId id="444" r:id="rId44"/>
    <p:sldId id="445" r:id="rId45"/>
    <p:sldId id="446" r:id="rId46"/>
    <p:sldId id="447" r:id="rId47"/>
    <p:sldId id="448" r:id="rId48"/>
    <p:sldId id="449" r:id="rId49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mbria Math" panose="02040503050406030204" pitchFamily="18" charset="0"/>
      <p:regular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Trebuchet MS" panose="020B0603020202020204" pitchFamily="34" charset="0"/>
      <p:regular r:id="rId64"/>
      <p:bold r:id="rId65"/>
      <p:italic r:id="rId66"/>
      <p:boldItalic r:id="rId6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339933"/>
    <a:srgbClr val="FFFFFF"/>
    <a:srgbClr val="FFDC00"/>
    <a:srgbClr val="CC3300"/>
    <a:srgbClr val="00FF00"/>
    <a:srgbClr val="736941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736" autoAdjust="0"/>
  </p:normalViewPr>
  <p:slideViewPr>
    <p:cSldViewPr snapToGrid="0">
      <p:cViewPr varScale="1">
        <p:scale>
          <a:sx n="141" d="100"/>
          <a:sy n="141" d="100"/>
        </p:scale>
        <p:origin x="226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8D310-6194-4BCF-AB74-295CD09132EA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01CD4-FA8C-4FDF-A007-BCD85A7EF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7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584155-C92C-475E-BD1A-32915FCD4D15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38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63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EB23521-DAAE-4516-A8B4-2D9D711E9102}" type="slidenum">
              <a:rPr lang="cs-CZ" altLang="cs-CZ" smtClean="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cs-CZ" altLang="cs-CZ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B4DF1A-AD5B-4F7B-BAC1-92860FAA66DD}" type="slidenum">
              <a:rPr lang="cs-CZ" altLang="cs-CZ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26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30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33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34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35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0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cs-CZ" dirty="0" err="1"/>
              <a:t>řidat</a:t>
            </a:r>
            <a:r>
              <a:rPr lang="cs-CZ" baseline="0" dirty="0"/>
              <a:t> referenci ESQPT2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2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002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</a:t>
            </a:r>
            <a:r>
              <a:rPr lang="en-US" baseline="0" dirty="0"/>
              <a:t> dynamics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8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2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0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97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596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4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8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91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03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9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77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2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43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20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1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27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54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9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E6143-4BB9-4E75-A68A-01332C21E1C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88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40279-411E-40D0-8D8B-7DA43AE3F6D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50114-E079-4272-B6BE-F8A02F435F1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1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E4664-27DA-419C-9160-0153C88F298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37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1DFF0-CD1A-43FB-A887-44EDD117887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6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227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F053-D6DF-49C6-85BB-18B660FA2D3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59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4F1AE-6A19-4A73-81B1-7882EEF1E85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32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5624A-4117-4BE4-BC08-51C181BBF27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3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7BDA3-4E21-439D-B4C6-49E125461CD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04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CD2C2-8E0B-42E9-ACC8-F6358A14D5FD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76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6A0FF-8F84-4E04-82EE-638A25767F3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02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2379B-C789-47C6-9F74-85C456DDD07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4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2D4C2-C1C6-40FB-8D61-060059B657D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69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2795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2795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90AB5-A227-4FEB-B0DB-2D25F74AB51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34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5E500-9525-450E-B355-58FF62C7EDE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7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30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5874B-AB21-4DA8-B1C1-897442054BF8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53E40-231F-455F-A771-184A5312DE6C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22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9B1A3-1B7D-4FCD-86C6-67AC5E02863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F6EA-B7AE-4D0F-971B-5FAA708816C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7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C230E-A8C7-496F-B303-E679722C39F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ACB6-9023-4DA5-9F2E-2F5D7D2BDF8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33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46818-C585-4A47-9FD3-976ED81BD1C2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92751-0A9F-4E4D-96BE-89201527237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02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2CC39-2164-4DF6-9816-520A2A8E5F1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DE75F-35CD-42B2-8533-CC9FB6DF83C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4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674DD-83FB-4E39-A198-3EDF8AA838D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F733A-8D49-452D-A1A9-065CCC435D17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39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E75E3-004C-4294-9886-972EA80811F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E502A-9A0C-4686-B48F-DB5DBA3EDC0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02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6D13-A3B7-4E5A-8E88-B8907352A9DE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423A-759F-413E-81ED-99BC2C1358D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84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E88D-3CE4-41F0-87A7-C21DF2C7E68B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BE811-BFAC-46A9-ACF0-040A5B75181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44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BFF5B-2DBA-4B6C-A94D-FEF41C02A9E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267E0-9108-4B8C-BEEF-721DE647756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6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49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F0698-007F-49DE-B5C4-BE9A7078527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B330F-98A7-431A-AD9F-09BE8C90E3F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48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265F-9255-4E84-AF8D-818F861A3264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25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0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29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46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48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53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663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2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832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21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60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44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94049-28AC-44F2-9233-3E12E22D1DA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78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F52A3-1288-4AEB-A155-512122F9D97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15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07C8E-D7C0-4723-9606-2D2FF272BAB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59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C1161-9C7D-499A-B3D0-8FCCB87C500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0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FA199-D0F0-4008-A141-FED37143AA5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113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CB779-797F-4C4D-96C8-EC5B522E842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30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070AA-D1EE-4862-AF18-E0B7F39CB65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8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790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39473-2379-4F4A-828E-3AF5AED6F0F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81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C2E8B-BE4A-4F9F-9FE3-AD3C7C5AF07A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30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369B8-B479-493F-9F9A-BDA37E41688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494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9E32D-2193-464E-8EA7-51AE31A1913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96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DEB0E-EE0A-4A79-8D05-5AA293F84B0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68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020E-6966-464E-A00B-5BD33F3116A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1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2795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2795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8E157-C5D0-48D4-8BCD-BDCBF225C7D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78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A687A-8344-47CE-920D-8B90F6A8482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0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98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08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DDEA-3F01-4351-9AEA-F79A7CE12100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AD78-8FA1-4AFE-9A01-E03ED05FC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9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9EADF8-5CFE-408D-AEAF-0A22AD4219E7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0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52E30F-FD3F-452D-8200-32A71A1081D0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990F1F-0ECF-4353-BB6B-1E4CB12F0D2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8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DDEA-3F01-4351-9AEA-F79A7CE12100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02.06.2023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AD78-8FA1-4AFE-9A01-E03ED05FCF3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7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C086AF-66D2-437B-B9DA-80B7E8F9F9A1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5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7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34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20.png"/><Relationship Id="rId10" Type="http://schemas.openxmlformats.org/officeDocument/2006/relationships/image" Target="../media/image770.png"/><Relationship Id="rId4" Type="http://schemas.openxmlformats.org/officeDocument/2006/relationships/image" Target="../media/image710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image" Target="../media/image2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30.png"/><Relationship Id="rId5" Type="http://schemas.openxmlformats.org/officeDocument/2006/relationships/image" Target="../media/image721.png"/><Relationship Id="rId10" Type="http://schemas.openxmlformats.org/officeDocument/2006/relationships/image" Target="../media/image77.png"/><Relationship Id="rId4" Type="http://schemas.openxmlformats.org/officeDocument/2006/relationships/image" Target="../media/image712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800.png"/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10.png"/><Relationship Id="rId9" Type="http://schemas.openxmlformats.org/officeDocument/2006/relationships/image" Target="../media/image760.png"/><Relationship Id="rId14" Type="http://schemas.openxmlformats.org/officeDocument/2006/relationships/image" Target="../media/image8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.png"/><Relationship Id="rId18" Type="http://schemas.openxmlformats.org/officeDocument/2006/relationships/image" Target="../media/image97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10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5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94.png"/><Relationship Id="rId10" Type="http://schemas.openxmlformats.org/officeDocument/2006/relationships/image" Target="../media/image91.png"/><Relationship Id="rId19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image" Target="../media/image84.png"/><Relationship Id="rId1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2.jpe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04.jpe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" Type="http://schemas.openxmlformats.org/officeDocument/2006/relationships/image" Target="../media/image103.jpe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1.png"/><Relationship Id="rId10" Type="http://schemas.openxmlformats.org/officeDocument/2006/relationships/image" Target="../media/image124.png"/><Relationship Id="rId19" Type="http://schemas.openxmlformats.org/officeDocument/2006/relationships/image" Target="../media/image132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06.png"/><Relationship Id="rId7" Type="http://schemas.openxmlformats.org/officeDocument/2006/relationships/image" Target="../media/image9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5" Type="http://schemas.openxmlformats.org/officeDocument/2006/relationships/image" Target="../media/image116.png"/><Relationship Id="rId4" Type="http://schemas.openxmlformats.org/officeDocument/2006/relationships/image" Target="../media/image108.png"/><Relationship Id="rId9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9.png"/><Relationship Id="rId10" Type="http://schemas.microsoft.com/office/2007/relationships/hdphoto" Target="../media/hdphoto4.wdp"/><Relationship Id="rId4" Type="http://schemas.openxmlformats.org/officeDocument/2006/relationships/image" Target="../media/image138.png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0.png"/><Relationship Id="rId5" Type="http://schemas.openxmlformats.org/officeDocument/2006/relationships/image" Target="../media/image970.png"/><Relationship Id="rId4" Type="http://schemas.openxmlformats.org/officeDocument/2006/relationships/image" Target="../media/image3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4.png"/><Relationship Id="rId3" Type="http://schemas.openxmlformats.org/officeDocument/2006/relationships/image" Target="../media/image157.png"/><Relationship Id="rId7" Type="http://schemas.openxmlformats.org/officeDocument/2006/relationships/image" Target="../media/image1020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11" Type="http://schemas.openxmlformats.org/officeDocument/2006/relationships/image" Target="../media/image162.png"/><Relationship Id="rId5" Type="http://schemas.openxmlformats.org/officeDocument/2006/relationships/image" Target="../media/image159.png"/><Relationship Id="rId10" Type="http://schemas.openxmlformats.org/officeDocument/2006/relationships/image" Target="../media/image1110.png"/><Relationship Id="rId4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png"/><Relationship Id="rId11" Type="http://schemas.openxmlformats.org/officeDocument/2006/relationships/image" Target="../media/image1210.png"/><Relationship Id="rId5" Type="http://schemas.openxmlformats.org/officeDocument/2006/relationships/image" Target="../media/image162.png"/><Relationship Id="rId10" Type="http://schemas.openxmlformats.org/officeDocument/2006/relationships/image" Target="../media/image170.png"/><Relationship Id="rId4" Type="http://schemas.openxmlformats.org/officeDocument/2006/relationships/image" Target="../media/image166.png"/><Relationship Id="rId9" Type="http://schemas.openxmlformats.org/officeDocument/2006/relationships/image" Target="../media/image1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jpe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0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8029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4000" b="1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E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xcited-</a:t>
            </a:r>
            <a:r>
              <a:rPr lang="cs-CZ" sz="4000" b="1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S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tate</a:t>
            </a:r>
            <a:r>
              <a:rPr lang="cs-CZ" sz="4000" cap="small" dirty="0">
                <a:solidFill>
                  <a:srgbClr val="FFDC00"/>
                </a:solidFill>
                <a:latin typeface="Trebuchet MS" panose="020B0603020202020204" pitchFamily="34" charset="0"/>
              </a:rPr>
              <a:t> </a:t>
            </a:r>
            <a:r>
              <a:rPr lang="cs-CZ" sz="4000" b="1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Q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uantum</a:t>
            </a:r>
            <a:r>
              <a:rPr lang="cs-CZ" sz="4000" cap="small" dirty="0">
                <a:solidFill>
                  <a:srgbClr val="FFDC00"/>
                </a:solidFill>
                <a:latin typeface="Trebuchet MS" panose="020B0603020202020204" pitchFamily="34" charset="0"/>
              </a:rPr>
              <a:t> </a:t>
            </a:r>
            <a:r>
              <a:rPr lang="cs-CZ" sz="4000" b="1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P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hase</a:t>
            </a:r>
            <a:r>
              <a:rPr lang="cs-CZ" sz="4000" cap="small" dirty="0">
                <a:solidFill>
                  <a:srgbClr val="FFDC00"/>
                </a:solidFill>
                <a:latin typeface="Trebuchet MS" panose="020B0603020202020204" pitchFamily="34" charset="0"/>
              </a:rPr>
              <a:t> </a:t>
            </a:r>
            <a:r>
              <a:rPr lang="cs-CZ" sz="4000" b="1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T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ransitions</a:t>
            </a:r>
            <a:endParaRPr lang="cs-CZ" sz="4000" cap="small" dirty="0">
              <a:solidFill>
                <a:srgbClr val="FFDC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cs-CZ" sz="4000" cap="small" dirty="0">
                <a:solidFill>
                  <a:srgbClr val="FFDC00"/>
                </a:solidFill>
                <a:latin typeface="Trebuchet MS" panose="020B0603020202020204" pitchFamily="34" charset="0"/>
              </a:rPr>
              <a:t>in 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nuclei</a:t>
            </a:r>
            <a:r>
              <a:rPr lang="cs-CZ" sz="4000" cap="small" dirty="0">
                <a:solidFill>
                  <a:srgbClr val="FFDC00"/>
                </a:solidFill>
                <a:latin typeface="Trebuchet MS" panose="020B0603020202020204" pitchFamily="34" charset="0"/>
              </a:rPr>
              <a:t> and </a:t>
            </a:r>
            <a:r>
              <a:rPr lang="cs-CZ" sz="4000" cap="small" dirty="0" err="1">
                <a:solidFill>
                  <a:srgbClr val="FFDC00"/>
                </a:solidFill>
                <a:latin typeface="Trebuchet MS" panose="020B0603020202020204" pitchFamily="34" charset="0"/>
              </a:rPr>
              <a:t>beyond</a:t>
            </a:r>
            <a:endParaRPr lang="en-GB" sz="4000" cap="small" dirty="0">
              <a:solidFill>
                <a:srgbClr val="FFDC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211829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Trebuchet MS" panose="020B0603020202020204" pitchFamily="34" charset="0"/>
              </a:rPr>
              <a:t>Pavel Stránský</a:t>
            </a:r>
            <a:endParaRPr lang="en-GB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648086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Trebuchet MS" panose="020B0603020202020204" pitchFamily="34" charset="0"/>
              </a:rPr>
              <a:t>Institute </a:t>
            </a:r>
            <a:r>
              <a:rPr lang="cs-CZ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of</a:t>
            </a:r>
            <a:r>
              <a:rPr lang="cs-CZ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Nuclear</a:t>
            </a:r>
            <a:r>
              <a:rPr lang="cs-CZ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Physics</a:t>
            </a:r>
            <a:r>
              <a:rPr lang="cs-CZ" b="1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cs-CZ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Tashkent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D:\Pavel\Documents\Fyzika\Tashkent 2018\logotyp_fakulty_rgb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12572" r="73149" b="13714"/>
          <a:stretch/>
        </p:blipFill>
        <p:spPr bwMode="auto">
          <a:xfrm>
            <a:off x="3487693" y="3811385"/>
            <a:ext cx="2168611" cy="21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351638" y="6488668"/>
            <a:ext cx="479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  <a:latin typeface="Trebuchet MS" panose="020B0603020202020204" pitchFamily="34" charset="0"/>
              </a:rPr>
              <a:t>21th </a:t>
            </a:r>
            <a:r>
              <a:rPr lang="cs-CZ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September</a:t>
            </a:r>
            <a:r>
              <a:rPr lang="cs-CZ" b="1" dirty="0">
                <a:solidFill>
                  <a:schemeClr val="bg1"/>
                </a:solidFill>
                <a:latin typeface="Trebuchet MS" panose="020B0603020202020204" pitchFamily="34" charset="0"/>
              </a:rPr>
              <a:t> 2018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20850" y="2712987"/>
            <a:ext cx="4902300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Institute </a:t>
            </a:r>
            <a:r>
              <a:rPr lang="cs-CZ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of</a:t>
            </a:r>
            <a:r>
              <a:rPr lang="cs-CZ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Particle</a:t>
            </a:r>
            <a:r>
              <a:rPr lang="cs-CZ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and </a:t>
            </a:r>
            <a:r>
              <a:rPr lang="cs-CZ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Nuclear</a:t>
            </a:r>
            <a:r>
              <a:rPr lang="cs-CZ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Physics</a:t>
            </a:r>
            <a:r>
              <a:rPr lang="en-US" sz="1600" b="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r>
              <a:rPr lang="cs-CZ" sz="1600" b="0" dirty="0">
                <a:solidFill>
                  <a:schemeClr val="bg1"/>
                </a:solidFill>
                <a:latin typeface="Trebuchet MS" panose="020B0603020202020204" pitchFamily="34" charset="0"/>
              </a:rPr>
              <a:t>Charles University in Prague</a:t>
            </a:r>
            <a:endParaRPr lang="en-GB" sz="16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GB" sz="1600" b="0" dirty="0">
                <a:solidFill>
                  <a:schemeClr val="bg1"/>
                </a:solidFill>
                <a:latin typeface="Trebuchet MS" panose="020B0603020202020204" pitchFamily="34" charset="0"/>
              </a:rPr>
              <a:t>Czech Republic</a:t>
            </a:r>
            <a:endParaRPr lang="cs-CZ" sz="16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14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6482389" y="3014921"/>
            <a:ext cx="1944777" cy="1368917"/>
            <a:chOff x="6832600" y="1309326"/>
            <a:chExt cx="1944777" cy="1368917"/>
          </a:xfrm>
        </p:grpSpPr>
        <p:pic>
          <p:nvPicPr>
            <p:cNvPr id="39" name="Picture 4" descr="D:\Pavel\Desktop\f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150" y="1309326"/>
              <a:ext cx="74676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22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6485564" y="1575148"/>
            <a:ext cx="1938427" cy="1368961"/>
            <a:chOff x="4876800" y="1309282"/>
            <a:chExt cx="1938427" cy="1368961"/>
          </a:xfrm>
        </p:grpSpPr>
        <p:pic>
          <p:nvPicPr>
            <p:cNvPr id="46" name="Picture 2" descr="D:\Pavel\Desktop\f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696" y="1309282"/>
              <a:ext cx="67818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07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TextovéPole 56"/>
          <p:cNvSpPr txBox="1"/>
          <p:nvPr/>
        </p:nvSpPr>
        <p:spPr>
          <a:xfrm>
            <a:off x="6223239" y="1144261"/>
            <a:ext cx="2594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Trebuchet MS" pitchFamily="34" charset="0"/>
              </a:rPr>
              <a:t>(</a:t>
            </a:r>
            <a:r>
              <a:rPr lang="cs-CZ" sz="1200" dirty="0" err="1">
                <a:latin typeface="Trebuchet MS" pitchFamily="34" charset="0"/>
              </a:rPr>
              <a:t>analytic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only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for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even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integer</a:t>
            </a:r>
            <a:r>
              <a:rPr lang="cs-CZ" sz="1200" dirty="0">
                <a:latin typeface="Trebuchet MS" pitchFamily="34" charset="0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5576" y="990373"/>
            <a:ext cx="299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rebuchet MS" pitchFamily="34" charset="0"/>
              </a:rPr>
              <a:t>Special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class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separable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Hamiltonians</a:t>
            </a:r>
            <a:r>
              <a:rPr lang="cs-CZ" sz="1600" dirty="0">
                <a:latin typeface="Trebuchet MS" pitchFamily="34" charset="0"/>
              </a:rPr>
              <a:t> (</a:t>
            </a:r>
            <a:r>
              <a:rPr lang="cs-CZ" sz="1600" dirty="0" err="1">
                <a:latin typeface="Trebuchet MS" pitchFamily="34" charset="0"/>
              </a:rPr>
              <a:t>flat</a:t>
            </a:r>
            <a:r>
              <a:rPr lang="cs-CZ" sz="1600" dirty="0">
                <a:latin typeface="Trebuchet MS" pitchFamily="34" charset="0"/>
              </a:rPr>
              <a:t> minimum):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861280"/>
            <a:ext cx="19526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" y="2334002"/>
            <a:ext cx="2219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05" y="2637504"/>
            <a:ext cx="236696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94" y="2826083"/>
            <a:ext cx="107442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31272" y="2101850"/>
            <a:ext cx="2578603" cy="1536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755576" y="3812409"/>
                <a:ext cx="42609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rebuchet MS" pitchFamily="34" charset="0"/>
                  </a:rPr>
                  <a:t>- </a:t>
                </a:r>
                <a:r>
                  <a:rPr lang="en-GB" sz="1600" b="1" dirty="0">
                    <a:latin typeface="Trebuchet MS" pitchFamily="34" charset="0"/>
                  </a:rPr>
                  <a:t>discontinuity </a:t>
                </a:r>
                <a:r>
                  <a:rPr lang="cs-CZ" sz="1600" b="1" dirty="0">
                    <a:latin typeface="Trebuchet MS" pitchFamily="34" charset="0"/>
                  </a:rPr>
                  <a:t>in </a:t>
                </a:r>
                <a:r>
                  <a:rPr lang="en-GB" sz="1600" b="1" dirty="0">
                    <a:latin typeface="Trebuchet MS" pitchFamily="34" charset="0"/>
                  </a:rPr>
                  <a:t>the</a:t>
                </a:r>
                <a14:m>
                  <m:oMath xmlns:m="http://schemas.openxmlformats.org/officeDocument/2006/math">
                    <m:r>
                      <a:rPr lang="en-GB" sz="1600" b="1" i="0" smtClean="0">
                        <a:latin typeface="Cambria Math"/>
                      </a:rPr>
                      <m:t> </m:t>
                    </m:r>
                    <m:d>
                      <m:dPr>
                        <m:begChr m:val="⌈"/>
                        <m:endChr m:val="⌉"/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1" i="1" smtClean="0">
                            <a:latin typeface="Cambria Math"/>
                          </a:rPr>
                          <m:t>𝝈</m:t>
                        </m:r>
                        <m:r>
                          <a:rPr lang="en-GB" sz="1600" b="1" i="1" smtClean="0">
                            <a:latin typeface="Cambria Math"/>
                          </a:rPr>
                          <m:t>−</m:t>
                        </m:r>
                        <m:r>
                          <a:rPr lang="en-GB" sz="1600" b="1" i="1" smtClean="0">
                            <a:latin typeface="Cambria Math"/>
                          </a:rPr>
                          <m:t>𝟏</m:t>
                        </m:r>
                      </m:e>
                    </m:d>
                  </m:oMath>
                </a14:m>
                <a:r>
                  <a:rPr lang="en-GB" sz="1600" b="1" dirty="0">
                    <a:latin typeface="Trebuchet MS" pitchFamily="34" charset="0"/>
                  </a:rPr>
                  <a:t>-</a:t>
                </a:r>
                <a:r>
                  <a:rPr lang="en-GB" sz="1600" b="1" dirty="0" err="1">
                    <a:latin typeface="Trebuchet MS" pitchFamily="34" charset="0"/>
                  </a:rPr>
                  <a:t>th</a:t>
                </a:r>
                <a:r>
                  <a:rPr lang="en-GB" sz="1600" b="1" dirty="0">
                    <a:latin typeface="Trebuchet MS" pitchFamily="34" charset="0"/>
                  </a:rPr>
                  <a:t> derivative</a:t>
                </a:r>
                <a:endParaRPr lang="cs-CZ" sz="1600" b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812409"/>
                <a:ext cx="4260925" cy="338554"/>
              </a:xfrm>
              <a:prstGeom prst="rect">
                <a:avLst/>
              </a:prstGeom>
              <a:blipFill rotWithShape="1">
                <a:blip r:embed="rId12"/>
                <a:stretch>
                  <a:fillRect l="-858" t="-7143" b="-196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755575" y="4383838"/>
            <a:ext cx="57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B4"/>
                </a:solidFill>
                <a:latin typeface="Trebuchet MS" pitchFamily="34" charset="0"/>
              </a:rPr>
              <a:t>Example</a:t>
            </a:r>
            <a:r>
              <a:rPr lang="en-GB" sz="1600" dirty="0">
                <a:latin typeface="Trebuchet MS" pitchFamily="34" charset="0"/>
              </a:rPr>
              <a:t>: We require discontinuity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en-GB" sz="1600" dirty="0">
                <a:latin typeface="Trebuchet MS" pitchFamily="34" charset="0"/>
              </a:rPr>
              <a:t>the </a:t>
            </a:r>
            <a:r>
              <a:rPr lang="en-GB" sz="1600" i="1" dirty="0">
                <a:latin typeface="Trebuchet MS" pitchFamily="34" charset="0"/>
              </a:rPr>
              <a:t>t</a:t>
            </a:r>
            <a:r>
              <a:rPr lang="en-GB" sz="1600" dirty="0">
                <a:latin typeface="Trebuchet MS" pitchFamily="34" charset="0"/>
              </a:rPr>
              <a:t>-</a:t>
            </a:r>
            <a:r>
              <a:rPr lang="en-GB" sz="1600" dirty="0" err="1">
                <a:latin typeface="Trebuchet MS" pitchFamily="34" charset="0"/>
              </a:rPr>
              <a:t>th</a:t>
            </a:r>
            <a:r>
              <a:rPr lang="en-GB" sz="1600" dirty="0">
                <a:latin typeface="Trebuchet MS" pitchFamily="34" charset="0"/>
              </a:rPr>
              <a:t> derivative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507870" y="4659791"/>
            <a:ext cx="389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latin typeface="Trebuchet MS" pitchFamily="34" charset="0"/>
            </a:endParaRPr>
          </a:p>
          <a:p>
            <a:r>
              <a:rPr lang="en-GB" sz="1600" dirty="0">
                <a:latin typeface="Trebuchet MS" pitchFamily="34" charset="0"/>
              </a:rPr>
              <a:t>- satisfied when 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88" y="4874362"/>
            <a:ext cx="1566863" cy="4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prava 11"/>
          <p:cNvSpPr/>
          <p:nvPr/>
        </p:nvSpPr>
        <p:spPr>
          <a:xfrm>
            <a:off x="4840287" y="4994587"/>
            <a:ext cx="638175" cy="228338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583598" y="4847146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even in the thermodynamic limit</a:t>
            </a:r>
          </a:p>
          <a:p>
            <a:r>
              <a:rPr lang="en-GB" sz="1400" dirty="0">
                <a:latin typeface="Trebuchet MS" pitchFamily="34" charset="0"/>
              </a:rPr>
              <a:t>the level density can be discontinuous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63" y="4911498"/>
            <a:ext cx="586740" cy="1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bdélník 31"/>
          <p:cNvSpPr/>
          <p:nvPr/>
        </p:nvSpPr>
        <p:spPr>
          <a:xfrm>
            <a:off x="747880" y="287624"/>
            <a:ext cx="7253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Level density: </a:t>
            </a:r>
            <a:r>
              <a:rPr lang="cs-CZ" sz="2600" dirty="0">
                <a:solidFill>
                  <a:srgbClr val="0000B4"/>
                </a:solidFill>
                <a:latin typeface="Trebuchet MS" panose="020B0603020202020204" pitchFamily="34" charset="0"/>
              </a:rPr>
              <a:t>D</a:t>
            </a:r>
            <a:r>
              <a:rPr lang="en-GB" sz="2600" dirty="0" err="1">
                <a:solidFill>
                  <a:srgbClr val="0000B4"/>
                </a:solidFill>
                <a:latin typeface="Trebuchet MS" panose="020B0603020202020204" pitchFamily="34" charset="0"/>
              </a:rPr>
              <a:t>egenerate</a:t>
            </a:r>
            <a:r>
              <a:rPr lang="en-GB" sz="2600" dirty="0">
                <a:solidFill>
                  <a:srgbClr val="0000B4"/>
                </a:solidFill>
                <a:latin typeface="Trebuchet MS" panose="020B0603020202020204" pitchFamily="34" charset="0"/>
              </a:rPr>
              <a:t> stationary point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52" y="814078"/>
            <a:ext cx="1089660" cy="2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787" y="727227"/>
            <a:ext cx="1399712" cy="3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01967" y="5729429"/>
            <a:ext cx="8197263" cy="6155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700" b="1" dirty="0">
                <a:latin typeface="Trebuchet MS" pitchFamily="34" charset="0"/>
              </a:rPr>
              <a:t>Higher flatness of the stationary point enhances its signatures in the spectrum</a:t>
            </a:r>
            <a:r>
              <a:rPr lang="en-GB" sz="1700" dirty="0">
                <a:latin typeface="Trebuchet MS" pitchFamily="34" charset="0"/>
              </a:rPr>
              <a:t> (it shifts the singularity towards lower derivatives).</a:t>
            </a:r>
            <a:endParaRPr lang="cs-CZ" sz="17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6482389" y="3014921"/>
            <a:ext cx="1944777" cy="1368917"/>
            <a:chOff x="6832600" y="1309326"/>
            <a:chExt cx="1944777" cy="1368917"/>
          </a:xfrm>
        </p:grpSpPr>
        <p:pic>
          <p:nvPicPr>
            <p:cNvPr id="39" name="Picture 4" descr="D:\Pavel\Desktop\f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150" y="1309326"/>
              <a:ext cx="74676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22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6485564" y="1575148"/>
            <a:ext cx="1938427" cy="1368961"/>
            <a:chOff x="4876800" y="1309282"/>
            <a:chExt cx="1938427" cy="1368961"/>
          </a:xfrm>
        </p:grpSpPr>
        <p:pic>
          <p:nvPicPr>
            <p:cNvPr id="46" name="Picture 2" descr="D:\Pavel\Desktop\f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535386"/>
              <a:ext cx="1828572" cy="114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696" y="1309282"/>
              <a:ext cx="67818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072" y="2530606"/>
              <a:ext cx="97155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TextovéPole 56"/>
          <p:cNvSpPr txBox="1"/>
          <p:nvPr/>
        </p:nvSpPr>
        <p:spPr>
          <a:xfrm>
            <a:off x="6223239" y="1144261"/>
            <a:ext cx="2594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Trebuchet MS" pitchFamily="34" charset="0"/>
              </a:rPr>
              <a:t>(</a:t>
            </a:r>
            <a:r>
              <a:rPr lang="cs-CZ" sz="1200" dirty="0" err="1">
                <a:latin typeface="Trebuchet MS" pitchFamily="34" charset="0"/>
              </a:rPr>
              <a:t>analytic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only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for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even</a:t>
            </a:r>
            <a:r>
              <a:rPr lang="cs-CZ" sz="1200" dirty="0">
                <a:latin typeface="Trebuchet MS" pitchFamily="34" charset="0"/>
              </a:rPr>
              <a:t> </a:t>
            </a:r>
            <a:r>
              <a:rPr lang="cs-CZ" sz="1200" dirty="0" err="1">
                <a:latin typeface="Trebuchet MS" pitchFamily="34" charset="0"/>
              </a:rPr>
              <a:t>integer</a:t>
            </a:r>
            <a:r>
              <a:rPr lang="cs-CZ" sz="1200" dirty="0">
                <a:latin typeface="Trebuchet MS" pitchFamily="34" charset="0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5576" y="990373"/>
            <a:ext cx="299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rebuchet MS" pitchFamily="34" charset="0"/>
              </a:rPr>
              <a:t>Special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class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separable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Hamiltonians</a:t>
            </a:r>
            <a:r>
              <a:rPr lang="cs-CZ" sz="1600" dirty="0">
                <a:latin typeface="Trebuchet MS" pitchFamily="34" charset="0"/>
              </a:rPr>
              <a:t> (</a:t>
            </a:r>
            <a:r>
              <a:rPr lang="cs-CZ" sz="1600" dirty="0" err="1">
                <a:latin typeface="Trebuchet MS" pitchFamily="34" charset="0"/>
              </a:rPr>
              <a:t>flat</a:t>
            </a:r>
            <a:r>
              <a:rPr lang="cs-CZ" sz="1600" dirty="0">
                <a:latin typeface="Trebuchet MS" pitchFamily="34" charset="0"/>
              </a:rPr>
              <a:t> minimum):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861280"/>
            <a:ext cx="19526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8" y="2315530"/>
            <a:ext cx="2219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05" y="2637504"/>
            <a:ext cx="236696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70" y="2779903"/>
            <a:ext cx="107442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04850" y="2101850"/>
            <a:ext cx="2654300" cy="1536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55575" y="3812409"/>
            <a:ext cx="4260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- discontinuity of the            -</a:t>
            </a:r>
            <a:r>
              <a:rPr lang="en-GB" sz="1600" dirty="0" err="1">
                <a:latin typeface="Trebuchet MS" pitchFamily="34" charset="0"/>
              </a:rPr>
              <a:t>th</a:t>
            </a:r>
            <a:r>
              <a:rPr lang="en-GB" sz="1600" dirty="0">
                <a:latin typeface="Trebuchet MS" pitchFamily="34" charset="0"/>
              </a:rPr>
              <a:t> derivative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4" y="3835437"/>
            <a:ext cx="732949" cy="31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55575" y="4383838"/>
            <a:ext cx="57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Example 1: We require discontinuity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en-GB" sz="1600" dirty="0">
                <a:latin typeface="Trebuchet MS" pitchFamily="34" charset="0"/>
              </a:rPr>
              <a:t>the </a:t>
            </a:r>
            <a:r>
              <a:rPr lang="en-GB" sz="1600" i="1" dirty="0">
                <a:latin typeface="Trebuchet MS" pitchFamily="34" charset="0"/>
              </a:rPr>
              <a:t>t</a:t>
            </a:r>
            <a:r>
              <a:rPr lang="en-GB" sz="1600" dirty="0">
                <a:latin typeface="Trebuchet MS" pitchFamily="34" charset="0"/>
              </a:rPr>
              <a:t>-</a:t>
            </a:r>
            <a:r>
              <a:rPr lang="en-GB" sz="1600" dirty="0" err="1">
                <a:latin typeface="Trebuchet MS" pitchFamily="34" charset="0"/>
              </a:rPr>
              <a:t>th</a:t>
            </a:r>
            <a:r>
              <a:rPr lang="en-GB" sz="1600" dirty="0">
                <a:latin typeface="Trebuchet MS" pitchFamily="34" charset="0"/>
              </a:rPr>
              <a:t> derivative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507870" y="4659791"/>
            <a:ext cx="389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latin typeface="Trebuchet MS" pitchFamily="34" charset="0"/>
            </a:endParaRPr>
          </a:p>
          <a:p>
            <a:r>
              <a:rPr lang="en-GB" sz="1600" dirty="0">
                <a:latin typeface="Trebuchet MS" pitchFamily="34" charset="0"/>
              </a:rPr>
              <a:t>- satisfied when 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88" y="4874362"/>
            <a:ext cx="1566863" cy="4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Šipka doprava 11"/>
          <p:cNvSpPr/>
          <p:nvPr/>
        </p:nvSpPr>
        <p:spPr>
          <a:xfrm>
            <a:off x="4840287" y="4994587"/>
            <a:ext cx="638175" cy="22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583598" y="4847146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even in the thermodynamic limit</a:t>
            </a:r>
          </a:p>
          <a:p>
            <a:r>
              <a:rPr lang="en-GB" sz="1400" dirty="0">
                <a:latin typeface="Trebuchet MS" pitchFamily="34" charset="0"/>
              </a:rPr>
              <a:t>the level density can be discontinuous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63" y="4911498"/>
            <a:ext cx="586740" cy="1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667404" y="1781494"/>
            <a:ext cx="5659798" cy="3714112"/>
            <a:chOff x="1740052" y="1294065"/>
            <a:chExt cx="5659798" cy="3714112"/>
          </a:xfrm>
        </p:grpSpPr>
        <p:sp>
          <p:nvSpPr>
            <p:cNvPr id="3" name="Obdélník 2"/>
            <p:cNvSpPr/>
            <p:nvPr/>
          </p:nvSpPr>
          <p:spPr>
            <a:xfrm>
              <a:off x="1740052" y="1294065"/>
              <a:ext cx="5659798" cy="37141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1891408" y="1504188"/>
              <a:ext cx="25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Structural</a:t>
              </a:r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 stability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891408" y="1937363"/>
              <a:ext cx="5387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Trebuchet MS" pitchFamily="34" charset="0"/>
                </a:rPr>
                <a:t>- </a:t>
              </a:r>
              <a:r>
                <a:rPr lang="cs-CZ" sz="1600" dirty="0" err="1">
                  <a:latin typeface="Trebuchet MS" pitchFamily="34" charset="0"/>
                </a:rPr>
                <a:t>an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arbitrarily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small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perturbation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converts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any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function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into</a:t>
              </a:r>
              <a:r>
                <a:rPr lang="cs-CZ" sz="1600" dirty="0">
                  <a:latin typeface="Trebuchet MS" pitchFamily="34" charset="0"/>
                </a:rPr>
                <a:t> a Morse </a:t>
              </a:r>
              <a:r>
                <a:rPr lang="cs-CZ" sz="1600" dirty="0" err="1">
                  <a:latin typeface="Trebuchet MS" pitchFamily="34" charset="0"/>
                </a:rPr>
                <a:t>function</a:t>
              </a:r>
              <a:r>
                <a:rPr lang="cs-CZ" sz="1600" dirty="0">
                  <a:latin typeface="Trebuchet MS" pitchFamily="34" charset="0"/>
                </a:rPr>
                <a:t>:</a:t>
              </a: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4903235" y="2997812"/>
              <a:ext cx="1957403" cy="1157378"/>
              <a:chOff x="4903235" y="2997812"/>
              <a:chExt cx="1957403" cy="1157378"/>
            </a:xfrm>
          </p:grpSpPr>
          <p:grpSp>
            <p:nvGrpSpPr>
              <p:cNvPr id="42" name="Skupina 41"/>
              <p:cNvGrpSpPr/>
              <p:nvPr/>
            </p:nvGrpSpPr>
            <p:grpSpPr>
              <a:xfrm rot="359177">
                <a:off x="4903235" y="2997812"/>
                <a:ext cx="1957403" cy="1142857"/>
                <a:chOff x="6630509" y="1556580"/>
                <a:chExt cx="1957403" cy="1142857"/>
              </a:xfrm>
            </p:grpSpPr>
            <p:pic>
              <p:nvPicPr>
                <p:cNvPr id="44" name="Picture 4" descr="D:\Pavel\Desktop\f2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0509" y="1556580"/>
                  <a:ext cx="1828572" cy="1142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90757" y="2550475"/>
                  <a:ext cx="97155" cy="10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" name="Ovál 5"/>
              <p:cNvSpPr/>
              <p:nvPr/>
            </p:nvSpPr>
            <p:spPr>
              <a:xfrm>
                <a:off x="6149371" y="4000736"/>
                <a:ext cx="156179" cy="154454"/>
              </a:xfrm>
              <a:prstGeom prst="ellipse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5309837" y="4270180"/>
              <a:ext cx="18352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>
                  <a:solidFill>
                    <a:srgbClr val="CC3300"/>
                  </a:solidFill>
                  <a:latin typeface="Trebuchet MS" pitchFamily="34" charset="0"/>
                </a:rPr>
                <a:t>quadratic</a:t>
              </a:r>
              <a:r>
                <a:rPr lang="cs-CZ" sz="1400" dirty="0">
                  <a:solidFill>
                    <a:srgbClr val="CC3300"/>
                  </a:solidFill>
                  <a:latin typeface="Trebuchet MS" pitchFamily="34" charset="0"/>
                </a:rPr>
                <a:t> minimum</a:t>
              </a:r>
            </a:p>
          </p:txBody>
        </p:sp>
        <p:sp>
          <p:nvSpPr>
            <p:cNvPr id="15" name="Šipka doprava 14"/>
            <p:cNvSpPr/>
            <p:nvPr/>
          </p:nvSpPr>
          <p:spPr>
            <a:xfrm>
              <a:off x="4279900" y="3409950"/>
              <a:ext cx="450850" cy="18675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20" name="Skupina 19"/>
            <p:cNvGrpSpPr/>
            <p:nvPr/>
          </p:nvGrpSpPr>
          <p:grpSpPr>
            <a:xfrm>
              <a:off x="2189019" y="2777434"/>
              <a:ext cx="1944777" cy="1368917"/>
              <a:chOff x="2189019" y="2777434"/>
              <a:chExt cx="1944777" cy="1368917"/>
            </a:xfrm>
          </p:grpSpPr>
          <p:grpSp>
            <p:nvGrpSpPr>
              <p:cNvPr id="35" name="Skupina 34"/>
              <p:cNvGrpSpPr/>
              <p:nvPr/>
            </p:nvGrpSpPr>
            <p:grpSpPr>
              <a:xfrm>
                <a:off x="2189019" y="2777434"/>
                <a:ext cx="1944777" cy="1368917"/>
                <a:chOff x="6832600" y="1309326"/>
                <a:chExt cx="1944777" cy="1368917"/>
              </a:xfrm>
            </p:grpSpPr>
            <p:pic>
              <p:nvPicPr>
                <p:cNvPr id="36" name="Picture 4" descr="D:\Pavel\Desktop\f2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600" y="1535386"/>
                  <a:ext cx="1828572" cy="11428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3150" y="1309326"/>
                  <a:ext cx="746760" cy="21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80222" y="2530606"/>
                  <a:ext cx="97155" cy="10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" name="Ovál 50"/>
              <p:cNvSpPr/>
              <p:nvPr/>
            </p:nvSpPr>
            <p:spPr>
              <a:xfrm>
                <a:off x="3044903" y="3971493"/>
                <a:ext cx="156179" cy="154454"/>
              </a:xfrm>
              <a:prstGeom prst="ellipse">
                <a:avLst/>
              </a:prstGeom>
              <a:solidFill>
                <a:srgbClr val="0000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3810990" y="4672202"/>
              <a:ext cx="354617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cs-CZ" sz="1300" b="0" dirty="0">
                  <a:latin typeface="Book Antiqua" panose="02040602050305030304" pitchFamily="18" charset="0"/>
                </a:rPr>
                <a:t>M. Kastner</a:t>
              </a:r>
              <a:r>
                <a:rPr lang="en-GB" sz="1300" b="0" dirty="0">
                  <a:latin typeface="Book Antiqua" panose="02040602050305030304" pitchFamily="18" charset="0"/>
                </a:rPr>
                <a:t>, </a:t>
              </a:r>
              <a:r>
                <a:rPr lang="cs-CZ" sz="1300" b="0" i="1" dirty="0" err="1">
                  <a:latin typeface="Book Antiqua" panose="02040602050305030304" pitchFamily="18" charset="0"/>
                </a:rPr>
                <a:t>Rev</a:t>
              </a:r>
              <a:r>
                <a:rPr lang="cs-CZ" sz="1300" b="0" i="1" dirty="0">
                  <a:latin typeface="Book Antiqua" panose="02040602050305030304" pitchFamily="18" charset="0"/>
                </a:rPr>
                <a:t>. </a:t>
              </a:r>
              <a:r>
                <a:rPr lang="cs-CZ" sz="1300" b="0" i="1" dirty="0" err="1">
                  <a:latin typeface="Book Antiqua" panose="02040602050305030304" pitchFamily="18" charset="0"/>
                </a:rPr>
                <a:t>Mod</a:t>
              </a:r>
              <a:r>
                <a:rPr lang="cs-CZ" sz="1300" b="0" i="1" dirty="0">
                  <a:latin typeface="Book Antiqua" panose="02040602050305030304" pitchFamily="18" charset="0"/>
                </a:rPr>
                <a:t>. </a:t>
              </a:r>
              <a:r>
                <a:rPr lang="cs-CZ" sz="1300" b="0" i="1" dirty="0" err="1">
                  <a:latin typeface="Book Antiqua" panose="02040602050305030304" pitchFamily="18" charset="0"/>
                </a:rPr>
                <a:t>Phys</a:t>
              </a:r>
              <a:r>
                <a:rPr lang="cs-CZ" sz="1300" b="0" i="1" dirty="0">
                  <a:latin typeface="Book Antiqua" panose="02040602050305030304" pitchFamily="18" charset="0"/>
                </a:rPr>
                <a:t>.</a:t>
              </a:r>
              <a:r>
                <a:rPr lang="en-GB" sz="1300" b="0" i="1" dirty="0">
                  <a:latin typeface="Book Antiqua" panose="02040602050305030304" pitchFamily="18" charset="0"/>
                </a:rPr>
                <a:t> </a:t>
              </a:r>
              <a:r>
                <a:rPr lang="cs-CZ" sz="1300" dirty="0">
                  <a:latin typeface="Book Antiqua" panose="02040602050305030304" pitchFamily="18" charset="0"/>
                </a:rPr>
                <a:t>80</a:t>
              </a:r>
              <a:r>
                <a:rPr lang="en-GB" sz="1300" b="0" dirty="0">
                  <a:latin typeface="Book Antiqua" panose="02040602050305030304" pitchFamily="18" charset="0"/>
                </a:rPr>
                <a:t>, </a:t>
              </a:r>
              <a:r>
                <a:rPr lang="cs-CZ" sz="1300" b="0" dirty="0">
                  <a:latin typeface="Book Antiqua" panose="02040602050305030304" pitchFamily="18" charset="0"/>
                </a:rPr>
                <a:t>167 </a:t>
              </a:r>
              <a:r>
                <a:rPr lang="en-GB" sz="1300" b="0" dirty="0">
                  <a:latin typeface="Book Antiqua" panose="02040602050305030304" pitchFamily="18" charset="0"/>
                </a:rPr>
                <a:t>(</a:t>
              </a:r>
              <a:r>
                <a:rPr lang="cs-CZ" sz="1300" b="0" dirty="0">
                  <a:latin typeface="Book Antiqua" panose="02040602050305030304" pitchFamily="18" charset="0"/>
                </a:rPr>
                <a:t>2008)</a:t>
              </a:r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407282" y="4757609"/>
            <a:ext cx="13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00B4"/>
                </a:solidFill>
                <a:latin typeface="Trebuchet MS" pitchFamily="34" charset="0"/>
              </a:rPr>
              <a:t>flat</a:t>
            </a:r>
            <a:r>
              <a:rPr lang="cs-CZ" sz="1400" dirty="0">
                <a:solidFill>
                  <a:srgbClr val="0000B4"/>
                </a:solidFill>
                <a:latin typeface="Trebuchet MS" pitchFamily="34" charset="0"/>
              </a:rPr>
              <a:t> minimum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747880" y="287624"/>
            <a:ext cx="7253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Level density: </a:t>
            </a:r>
            <a:r>
              <a:rPr lang="cs-CZ" sz="2600" dirty="0">
                <a:solidFill>
                  <a:srgbClr val="0000B4"/>
                </a:solidFill>
                <a:latin typeface="Trebuchet MS" panose="020B0603020202020204" pitchFamily="34" charset="0"/>
              </a:rPr>
              <a:t>D</a:t>
            </a:r>
            <a:r>
              <a:rPr lang="en-GB" sz="2600" dirty="0" err="1">
                <a:solidFill>
                  <a:srgbClr val="0000B4"/>
                </a:solidFill>
                <a:latin typeface="Trebuchet MS" panose="020B0603020202020204" pitchFamily="34" charset="0"/>
              </a:rPr>
              <a:t>egenerate</a:t>
            </a:r>
            <a:r>
              <a:rPr lang="en-GB" sz="2600" dirty="0">
                <a:solidFill>
                  <a:srgbClr val="0000B4"/>
                </a:solidFill>
                <a:latin typeface="Trebuchet MS" panose="020B0603020202020204" pitchFamily="34" charset="0"/>
              </a:rPr>
              <a:t> stationary point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6" name="Přímá spojnice 5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/>
        </p:nvSpPr>
        <p:spPr>
          <a:xfrm>
            <a:off x="701967" y="5729429"/>
            <a:ext cx="8197263" cy="6155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700" b="1" dirty="0">
                <a:latin typeface="Trebuchet MS" pitchFamily="34" charset="0"/>
              </a:rPr>
              <a:t>Higher flatness of the stationary point enhances its signatures in the spectrum</a:t>
            </a:r>
            <a:r>
              <a:rPr lang="en-GB" sz="1700" dirty="0">
                <a:latin typeface="Trebuchet MS" pitchFamily="34" charset="0"/>
              </a:rPr>
              <a:t> (it shifts the singularity towards lower derivatives).</a:t>
            </a:r>
            <a:endParaRPr lang="cs-CZ" sz="17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332656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b) Level f</a:t>
            </a:r>
            <a:r>
              <a:rPr lang="cs-CZ" sz="3200" u="sng" dirty="0" err="1">
                <a:solidFill>
                  <a:srgbClr val="0000B4"/>
                </a:solidFill>
                <a:latin typeface="Trebuchet MS" panose="020B0603020202020204" pitchFamily="34" charset="0"/>
              </a:rPr>
              <a:t>low</a:t>
            </a:r>
            <a:r>
              <a:rPr lang="cs-CZ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>
                <a:solidFill>
                  <a:srgbClr val="0000B4"/>
                </a:solidFill>
                <a:latin typeface="Trebuchet MS" panose="020B0603020202020204" pitchFamily="34" charset="0"/>
              </a:rPr>
              <a:t>rate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>
            <a:off x="1593172" y="1242292"/>
            <a:ext cx="4188042" cy="2846752"/>
            <a:chOff x="1120612" y="1538901"/>
            <a:chExt cx="5460491" cy="3424296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612" y="1538901"/>
              <a:ext cx="5460491" cy="342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Skupina 33"/>
            <p:cNvGrpSpPr/>
            <p:nvPr/>
          </p:nvGrpSpPr>
          <p:grpSpPr>
            <a:xfrm>
              <a:off x="2620851" y="2376152"/>
              <a:ext cx="2453425" cy="1313645"/>
              <a:chOff x="2620851" y="2376152"/>
              <a:chExt cx="2453425" cy="1313645"/>
            </a:xfrm>
          </p:grpSpPr>
          <p:sp>
            <p:nvSpPr>
              <p:cNvPr id="35" name="Volný tvar 34"/>
              <p:cNvSpPr/>
              <p:nvPr/>
            </p:nvSpPr>
            <p:spPr>
              <a:xfrm>
                <a:off x="3844344" y="2382592"/>
                <a:ext cx="1229932" cy="1307205"/>
              </a:xfrm>
              <a:custGeom>
                <a:avLst/>
                <a:gdLst>
                  <a:gd name="connsiteX0" fmla="*/ 0 w 1229932"/>
                  <a:gd name="connsiteY0" fmla="*/ 1307205 h 1307205"/>
                  <a:gd name="connsiteX1" fmla="*/ 199622 w 1229932"/>
                  <a:gd name="connsiteY1" fmla="*/ 1068946 h 1307205"/>
                  <a:gd name="connsiteX2" fmla="*/ 482957 w 1229932"/>
                  <a:gd name="connsiteY2" fmla="*/ 740535 h 1307205"/>
                  <a:gd name="connsiteX3" fmla="*/ 708338 w 1229932"/>
                  <a:gd name="connsiteY3" fmla="*/ 495836 h 1307205"/>
                  <a:gd name="connsiteX4" fmla="*/ 927279 w 1229932"/>
                  <a:gd name="connsiteY4" fmla="*/ 270456 h 1307205"/>
                  <a:gd name="connsiteX5" fmla="*/ 1101143 w 1229932"/>
                  <a:gd name="connsiteY5" fmla="*/ 96591 h 1307205"/>
                  <a:gd name="connsiteX6" fmla="*/ 1229932 w 1229932"/>
                  <a:gd name="connsiteY6" fmla="*/ 0 h 130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9932" h="1307205">
                    <a:moveTo>
                      <a:pt x="0" y="1307205"/>
                    </a:moveTo>
                    <a:cubicBezTo>
                      <a:pt x="59564" y="1235298"/>
                      <a:pt x="119129" y="1163391"/>
                      <a:pt x="199622" y="1068946"/>
                    </a:cubicBezTo>
                    <a:cubicBezTo>
                      <a:pt x="280115" y="974501"/>
                      <a:pt x="398171" y="836053"/>
                      <a:pt x="482957" y="740535"/>
                    </a:cubicBezTo>
                    <a:cubicBezTo>
                      <a:pt x="567743" y="645017"/>
                      <a:pt x="634284" y="574182"/>
                      <a:pt x="708338" y="495836"/>
                    </a:cubicBezTo>
                    <a:cubicBezTo>
                      <a:pt x="782392" y="417490"/>
                      <a:pt x="861812" y="336997"/>
                      <a:pt x="927279" y="270456"/>
                    </a:cubicBezTo>
                    <a:cubicBezTo>
                      <a:pt x="992747" y="203915"/>
                      <a:pt x="1050701" y="141667"/>
                      <a:pt x="1101143" y="96591"/>
                    </a:cubicBezTo>
                    <a:cubicBezTo>
                      <a:pt x="1151585" y="51515"/>
                      <a:pt x="1190758" y="25757"/>
                      <a:pt x="1229932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Volný tvar 35"/>
              <p:cNvSpPr/>
              <p:nvPr/>
            </p:nvSpPr>
            <p:spPr>
              <a:xfrm flipH="1">
                <a:off x="2627290" y="2382591"/>
                <a:ext cx="1221455" cy="1307205"/>
              </a:xfrm>
              <a:custGeom>
                <a:avLst/>
                <a:gdLst>
                  <a:gd name="connsiteX0" fmla="*/ 0 w 1229932"/>
                  <a:gd name="connsiteY0" fmla="*/ 1307205 h 1307205"/>
                  <a:gd name="connsiteX1" fmla="*/ 199622 w 1229932"/>
                  <a:gd name="connsiteY1" fmla="*/ 1068946 h 1307205"/>
                  <a:gd name="connsiteX2" fmla="*/ 482957 w 1229932"/>
                  <a:gd name="connsiteY2" fmla="*/ 740535 h 1307205"/>
                  <a:gd name="connsiteX3" fmla="*/ 708338 w 1229932"/>
                  <a:gd name="connsiteY3" fmla="*/ 495836 h 1307205"/>
                  <a:gd name="connsiteX4" fmla="*/ 927279 w 1229932"/>
                  <a:gd name="connsiteY4" fmla="*/ 270456 h 1307205"/>
                  <a:gd name="connsiteX5" fmla="*/ 1101143 w 1229932"/>
                  <a:gd name="connsiteY5" fmla="*/ 96591 h 1307205"/>
                  <a:gd name="connsiteX6" fmla="*/ 1229932 w 1229932"/>
                  <a:gd name="connsiteY6" fmla="*/ 0 h 130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9932" h="1307205">
                    <a:moveTo>
                      <a:pt x="0" y="1307205"/>
                    </a:moveTo>
                    <a:cubicBezTo>
                      <a:pt x="59564" y="1235298"/>
                      <a:pt x="119129" y="1163391"/>
                      <a:pt x="199622" y="1068946"/>
                    </a:cubicBezTo>
                    <a:cubicBezTo>
                      <a:pt x="280115" y="974501"/>
                      <a:pt x="398171" y="836053"/>
                      <a:pt x="482957" y="740535"/>
                    </a:cubicBezTo>
                    <a:cubicBezTo>
                      <a:pt x="567743" y="645017"/>
                      <a:pt x="634284" y="574182"/>
                      <a:pt x="708338" y="495836"/>
                    </a:cubicBezTo>
                    <a:cubicBezTo>
                      <a:pt x="782392" y="417490"/>
                      <a:pt x="861812" y="336997"/>
                      <a:pt x="927279" y="270456"/>
                    </a:cubicBezTo>
                    <a:cubicBezTo>
                      <a:pt x="992747" y="203915"/>
                      <a:pt x="1050701" y="141667"/>
                      <a:pt x="1101143" y="96591"/>
                    </a:cubicBezTo>
                    <a:cubicBezTo>
                      <a:pt x="1151585" y="51515"/>
                      <a:pt x="1190758" y="25757"/>
                      <a:pt x="1229932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2620851" y="2376152"/>
                <a:ext cx="2453425" cy="220179"/>
              </a:xfrm>
              <a:custGeom>
                <a:avLst/>
                <a:gdLst>
                  <a:gd name="connsiteX0" fmla="*/ 0 w 2453425"/>
                  <a:gd name="connsiteY0" fmla="*/ 0 h 220179"/>
                  <a:gd name="connsiteX1" fmla="*/ 321972 w 2453425"/>
                  <a:gd name="connsiteY1" fmla="*/ 122349 h 220179"/>
                  <a:gd name="connsiteX2" fmla="*/ 553791 w 2453425"/>
                  <a:gd name="connsiteY2" fmla="*/ 186744 h 220179"/>
                  <a:gd name="connsiteX3" fmla="*/ 772732 w 2453425"/>
                  <a:gd name="connsiteY3" fmla="*/ 212502 h 220179"/>
                  <a:gd name="connsiteX4" fmla="*/ 1081825 w 2453425"/>
                  <a:gd name="connsiteY4" fmla="*/ 218941 h 220179"/>
                  <a:gd name="connsiteX5" fmla="*/ 1397357 w 2453425"/>
                  <a:gd name="connsiteY5" fmla="*/ 218941 h 220179"/>
                  <a:gd name="connsiteX6" fmla="*/ 1732208 w 2453425"/>
                  <a:gd name="connsiteY6" fmla="*/ 206062 h 220179"/>
                  <a:gd name="connsiteX7" fmla="*/ 2105695 w 2453425"/>
                  <a:gd name="connsiteY7" fmla="*/ 135228 h 220179"/>
                  <a:gd name="connsiteX8" fmla="*/ 2324636 w 2453425"/>
                  <a:gd name="connsiteY8" fmla="*/ 57955 h 220179"/>
                  <a:gd name="connsiteX9" fmla="*/ 2453425 w 2453425"/>
                  <a:gd name="connsiteY9" fmla="*/ 6440 h 22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53425" h="220179">
                    <a:moveTo>
                      <a:pt x="0" y="0"/>
                    </a:moveTo>
                    <a:cubicBezTo>
                      <a:pt x="114837" y="45612"/>
                      <a:pt x="229674" y="91225"/>
                      <a:pt x="321972" y="122349"/>
                    </a:cubicBezTo>
                    <a:cubicBezTo>
                      <a:pt x="414271" y="153473"/>
                      <a:pt x="478664" y="171719"/>
                      <a:pt x="553791" y="186744"/>
                    </a:cubicBezTo>
                    <a:cubicBezTo>
                      <a:pt x="628918" y="201769"/>
                      <a:pt x="684726" y="207136"/>
                      <a:pt x="772732" y="212502"/>
                    </a:cubicBezTo>
                    <a:cubicBezTo>
                      <a:pt x="860738" y="217868"/>
                      <a:pt x="977721" y="217868"/>
                      <a:pt x="1081825" y="218941"/>
                    </a:cubicBezTo>
                    <a:cubicBezTo>
                      <a:pt x="1185929" y="220014"/>
                      <a:pt x="1288960" y="221087"/>
                      <a:pt x="1397357" y="218941"/>
                    </a:cubicBezTo>
                    <a:cubicBezTo>
                      <a:pt x="1505754" y="216795"/>
                      <a:pt x="1614152" y="220014"/>
                      <a:pt x="1732208" y="206062"/>
                    </a:cubicBezTo>
                    <a:cubicBezTo>
                      <a:pt x="1850264" y="192110"/>
                      <a:pt x="2006957" y="159913"/>
                      <a:pt x="2105695" y="135228"/>
                    </a:cubicBezTo>
                    <a:cubicBezTo>
                      <a:pt x="2204433" y="110544"/>
                      <a:pt x="2266681" y="79420"/>
                      <a:pt x="2324636" y="57955"/>
                    </a:cubicBezTo>
                    <a:cubicBezTo>
                      <a:pt x="2382591" y="36490"/>
                      <a:pt x="2418008" y="21465"/>
                      <a:pt x="2453425" y="644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8" name="Přímá spojnice se šipkou 37"/>
            <p:cNvCxnSpPr/>
            <p:nvPr/>
          </p:nvCxnSpPr>
          <p:spPr>
            <a:xfrm flipV="1">
              <a:off x="3161763" y="3317650"/>
              <a:ext cx="366923" cy="410784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/>
            <p:cNvCxnSpPr/>
            <p:nvPr/>
          </p:nvCxnSpPr>
          <p:spPr>
            <a:xfrm>
              <a:off x="3537852" y="3309713"/>
              <a:ext cx="628463" cy="0"/>
            </a:xfrm>
            <a:prstGeom prst="straightConnector1">
              <a:avLst/>
            </a:prstGeom>
            <a:ln w="25400">
              <a:solidFill>
                <a:srgbClr val="339933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se šipkou 39"/>
            <p:cNvCxnSpPr/>
            <p:nvPr/>
          </p:nvCxnSpPr>
          <p:spPr>
            <a:xfrm>
              <a:off x="4166315" y="3309966"/>
              <a:ext cx="343654" cy="412482"/>
            </a:xfrm>
            <a:prstGeom prst="straightConnector1">
              <a:avLst/>
            </a:prstGeom>
            <a:ln w="25400">
              <a:solidFill>
                <a:srgbClr val="339933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Přímá spojnice se šipkou 43"/>
          <p:cNvCxnSpPr/>
          <p:nvPr/>
        </p:nvCxnSpPr>
        <p:spPr>
          <a:xfrm flipV="1">
            <a:off x="1036797" y="2029854"/>
            <a:ext cx="0" cy="18430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/>
              <p:cNvSpPr txBox="1"/>
              <p:nvPr/>
            </p:nvSpPr>
            <p:spPr>
              <a:xfrm>
                <a:off x="473983" y="1393883"/>
                <a:ext cx="112562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i="1" dirty="0">
                    <a:latin typeface="Trebuchet MS" pitchFamily="34" charset="0"/>
                  </a:rPr>
                  <a:t>E</a:t>
                </a:r>
              </a:p>
              <a:p>
                <a:pPr algn="ctr"/>
                <a:r>
                  <a:rPr lang="en-GB" sz="1400" dirty="0">
                    <a:latin typeface="Trebuchet MS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≡</m:t>
                    </m:r>
                    <m:r>
                      <a:rPr lang="en-GB" sz="1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GB" sz="1400" dirty="0">
                    <a:latin typeface="Trebuchet MS" pitchFamily="34" charset="0"/>
                  </a:rPr>
                  <a:t>position)</a:t>
                </a:r>
                <a:endParaRPr lang="cs-CZ" sz="1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6" name="TextovéPol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3" y="1393883"/>
                <a:ext cx="1125628" cy="615553"/>
              </a:xfrm>
              <a:prstGeom prst="rect">
                <a:avLst/>
              </a:prstGeom>
              <a:blipFill rotWithShape="1">
                <a:blip r:embed="rId4"/>
                <a:stretch>
                  <a:fillRect l="-1630" t="-5941" r="-1630" b="-79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ovéPole 48"/>
              <p:cNvSpPr txBox="1"/>
              <p:nvPr/>
            </p:nvSpPr>
            <p:spPr>
              <a:xfrm>
                <a:off x="3121961" y="4162846"/>
                <a:ext cx="11323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>
                    <a:latin typeface="Symbol" panose="05050102010706020507" pitchFamily="18" charset="2"/>
                  </a:rPr>
                  <a:t>l</a:t>
                </a:r>
                <a:r>
                  <a:rPr lang="en-GB" sz="2000" dirty="0">
                    <a:latin typeface="Trebuchet MS" panose="020B0603020202020204" pitchFamily="34" charset="0"/>
                  </a:rPr>
                  <a:t> </a:t>
                </a:r>
                <a:r>
                  <a:rPr lang="en-GB" sz="1400" dirty="0">
                    <a:latin typeface="Trebuchet MS" panose="020B0603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≡ </m:t>
                    </m:r>
                  </m:oMath>
                </a14:m>
                <a:r>
                  <a:rPr lang="en-GB" sz="1400" dirty="0">
                    <a:latin typeface="Trebuchet MS" panose="020B0603020202020204" pitchFamily="34" charset="0"/>
                  </a:rPr>
                  <a:t>time)</a:t>
                </a:r>
                <a:endParaRPr lang="cs-CZ" sz="14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9" name="TextovéPol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961" y="4162846"/>
                <a:ext cx="1132343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5376" t="-7576" b="-257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Přímá spojnice se šipkou 49"/>
          <p:cNvCxnSpPr/>
          <p:nvPr/>
        </p:nvCxnSpPr>
        <p:spPr>
          <a:xfrm>
            <a:off x="2494994" y="4172642"/>
            <a:ext cx="229632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866327" y="1358194"/>
            <a:ext cx="307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trajectories of individual levels – flow lines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5158" y="229755"/>
            <a:ext cx="3733800" cy="7905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ovéPole 14"/>
          <p:cNvSpPr txBox="1"/>
          <p:nvPr/>
        </p:nvSpPr>
        <p:spPr>
          <a:xfrm>
            <a:off x="5866327" y="2194671"/>
            <a:ext cx="240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Trebuchet MS" pitchFamily="34" charset="0"/>
              </a:rPr>
              <a:t>Continuity equation</a:t>
            </a:r>
            <a:endParaRPr lang="cs-CZ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19" y="2604975"/>
            <a:ext cx="2175458" cy="65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64752" y="3436287"/>
            <a:ext cx="138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B4"/>
                </a:solidFill>
                <a:latin typeface="Trebuchet MS" pitchFamily="34" charset="0"/>
              </a:rPr>
              <a:t>derivatives</a:t>
            </a:r>
            <a:endParaRPr lang="cs-CZ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29" y="4017458"/>
            <a:ext cx="1639624" cy="61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ovéPole 57"/>
          <p:cNvSpPr txBox="1"/>
          <p:nvPr/>
        </p:nvSpPr>
        <p:spPr>
          <a:xfrm>
            <a:off x="4947808" y="4835671"/>
            <a:ext cx="410634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rebuchet MS" pitchFamily="34" charset="0"/>
              </a:rPr>
              <a:t>We expect the same </a:t>
            </a:r>
            <a:r>
              <a:rPr lang="en-GB" sz="1600" dirty="0" err="1">
                <a:latin typeface="Trebuchet MS" pitchFamily="34" charset="0"/>
              </a:rPr>
              <a:t>nonanalyticity</a:t>
            </a:r>
            <a:r>
              <a:rPr lang="en-GB" sz="1600" dirty="0">
                <a:latin typeface="Trebuchet MS" pitchFamily="34" charset="0"/>
              </a:rPr>
              <a:t> in the flow rate as in the level density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6736992" y="3393608"/>
            <a:ext cx="219657" cy="473044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644738" y="4632317"/>
            <a:ext cx="304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Using Hellmann-Feynman formula, the flow rate can be expressed as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61318"/>
            <a:ext cx="3891915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ovéPole 40"/>
              <p:cNvSpPr txBox="1"/>
              <p:nvPr/>
            </p:nvSpPr>
            <p:spPr>
              <a:xfrm>
                <a:off x="644738" y="5889942"/>
                <a:ext cx="8107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rebuchet MS" pitchFamily="34" charset="0"/>
                  </a:rPr>
                  <a:t>- weighted average of the quantum expectation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GB" sz="1400" b="0" i="1" smtClean="0">
                            <a:latin typeface="Cambria Math"/>
                          </a:rPr>
                          <m:t>𝐼</m:t>
                        </m:r>
                      </m:sub>
                    </m:sSub>
                    <m:r>
                      <a:rPr lang="en-GB" sz="1400" b="0" i="1" smtClean="0">
                        <a:latin typeface="Cambria Math"/>
                      </a:rPr>
                      <m:t>(</m:t>
                    </m:r>
                    <m:r>
                      <a:rPr lang="en-GB" sz="1400" b="1" i="1" smtClean="0">
                        <a:latin typeface="Cambria Math"/>
                      </a:rPr>
                      <m:t>𝒙</m:t>
                    </m:r>
                    <m:r>
                      <a:rPr lang="en-GB" sz="1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GB" sz="1400" dirty="0">
                    <a:latin typeface="Trebuchet MS" pitchFamily="34" charset="0"/>
                  </a:rPr>
                  <a:t> in the eigenstates around energy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𝐸</m:t>
                    </m:r>
                  </m:oMath>
                </a14:m>
                <a:endParaRPr lang="en-GB" sz="1400" dirty="0">
                  <a:latin typeface="Trebuchet MS" pitchFamily="34" charset="0"/>
                </a:endParaRPr>
              </a:p>
              <a:p>
                <a:r>
                  <a:rPr lang="en-GB" sz="1400" dirty="0">
                    <a:latin typeface="Trebuchet MS" pitchFamily="34" charset="0"/>
                  </a:rPr>
                  <a:t>- </a:t>
                </a:r>
                <a:r>
                  <a:rPr lang="en-GB" sz="1400" b="1" dirty="0">
                    <a:latin typeface="Trebuchet MS" pitchFamily="34" charset="0"/>
                  </a:rPr>
                  <a:t>experimentally more important than the level density itself</a:t>
                </a:r>
                <a:endParaRPr lang="cs-CZ" sz="1400" b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1" name="TextovéPol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38" y="5889942"/>
                <a:ext cx="8107150" cy="523220"/>
              </a:xfrm>
              <a:prstGeom prst="rect">
                <a:avLst/>
              </a:prstGeom>
              <a:blipFill rotWithShape="1">
                <a:blip r:embed="rId10"/>
                <a:stretch>
                  <a:fillRect l="-226" t="-2326" b="-930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bdélník 28"/>
          <p:cNvSpPr/>
          <p:nvPr/>
        </p:nvSpPr>
        <p:spPr>
          <a:xfrm>
            <a:off x="3966084" y="6426334"/>
            <a:ext cx="4887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M.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Macek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Ann. Phys. </a:t>
            </a:r>
            <a:r>
              <a:rPr lang="en-GB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345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73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14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 algn="r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Cejnar,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A380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2637 (2016)</a:t>
            </a:r>
          </a:p>
        </p:txBody>
      </p:sp>
    </p:spTree>
    <p:extLst>
      <p:ext uri="{BB962C8B-B14F-4D97-AF65-F5344CB8AC3E}">
        <p14:creationId xmlns:p14="http://schemas.microsoft.com/office/powerpoint/2010/main" val="380412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5155" y="2653448"/>
            <a:ext cx="8152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rgbClr val="C00000"/>
                </a:solidFill>
                <a:latin typeface="Trebuchet MS" pitchFamily="34" charset="0"/>
              </a:rPr>
              <a:t>QPT</a:t>
            </a:r>
            <a:r>
              <a:rPr lang="cs-CZ" sz="4000" dirty="0">
                <a:solidFill>
                  <a:srgbClr val="C00000"/>
                </a:solidFill>
                <a:latin typeface="Trebuchet MS" pitchFamily="34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Trebuchet MS" pitchFamily="34" charset="0"/>
              </a:rPr>
              <a:t>Experimental evidence in nuclei</a:t>
            </a:r>
            <a:endParaRPr lang="cs-CZ" sz="3000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7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1" y="1332330"/>
            <a:ext cx="6988802" cy="485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974" y="281141"/>
            <a:ext cx="658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Trebuchet MS" pitchFamily="34" charset="0"/>
              </a:rPr>
              <a:t>Potential energy curves (surfaces)</a:t>
            </a:r>
            <a:endParaRPr lang="en-GB" sz="3200" u="sng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71175" y="907960"/>
            <a:ext cx="8049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rebuchet MS" pitchFamily="34" charset="0"/>
              </a:rPr>
              <a:t>- self-consistent </a:t>
            </a:r>
            <a:r>
              <a:rPr lang="en-US" sz="1500" dirty="0" err="1">
                <a:latin typeface="Trebuchet MS" pitchFamily="34" charset="0"/>
              </a:rPr>
              <a:t>Hartree-Fock-Bogoliubov</a:t>
            </a:r>
            <a:r>
              <a:rPr lang="en-US" sz="1500" dirty="0">
                <a:latin typeface="Trebuchet MS" pitchFamily="34" charset="0"/>
              </a:rPr>
              <a:t> approximation based on </a:t>
            </a:r>
            <a:r>
              <a:rPr lang="en-US" sz="1500" dirty="0" err="1">
                <a:latin typeface="Trebuchet MS" pitchFamily="34" charset="0"/>
              </a:rPr>
              <a:t>Gogny</a:t>
            </a:r>
            <a:r>
              <a:rPr lang="en-US" sz="1500" dirty="0">
                <a:latin typeface="Trebuchet MS" pitchFamily="34" charset="0"/>
              </a:rPr>
              <a:t> interaction (D1S)</a:t>
            </a:r>
            <a:endParaRPr lang="en-GB" sz="15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2125016" y="5906814"/>
                <a:ext cx="5666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016" y="5906814"/>
                <a:ext cx="566670" cy="338554"/>
              </a:xfrm>
              <a:prstGeom prst="rect">
                <a:avLst/>
              </a:prstGeom>
              <a:blipFill rotWithShape="1"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6508122" y="5906814"/>
                <a:ext cx="5666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122" y="5906814"/>
                <a:ext cx="566670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4271491" y="5913253"/>
                <a:ext cx="56667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91" y="5913253"/>
                <a:ext cx="566670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4667043" y="6102314"/>
            <a:ext cx="2034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itchFamily="34" charset="0"/>
              </a:rPr>
              <a:t>critical nucleus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893188" y="6516727"/>
            <a:ext cx="705044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L.M</a:t>
            </a:r>
            <a:r>
              <a:rPr lang="en-US" sz="1300" dirty="0">
                <a:solidFill>
                  <a:prstClr val="black"/>
                </a:solidFill>
                <a:latin typeface="Book Antiqua" panose="02040602050305030304" pitchFamily="18" charset="0"/>
              </a:rPr>
              <a:t>. Robledo, R.R. </a:t>
            </a:r>
            <a:r>
              <a:rPr lang="en-US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Rodr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íguez-Guzmán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Sarrigueren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Rev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 C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78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034314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(2008)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46974" y="281141"/>
            <a:ext cx="658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Trebuchet MS" pitchFamily="34" charset="0"/>
              </a:rPr>
              <a:t>Potential energy curves (surfaces)</a:t>
            </a:r>
            <a:endParaRPr lang="en-GB" sz="3200" u="sng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71175" y="907960"/>
            <a:ext cx="8049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rebuchet MS" pitchFamily="34" charset="0"/>
              </a:rPr>
              <a:t>- self-consistent </a:t>
            </a:r>
            <a:r>
              <a:rPr lang="cs-CZ" sz="1500" dirty="0" err="1">
                <a:latin typeface="Trebuchet MS" pitchFamily="34" charset="0"/>
              </a:rPr>
              <a:t>Relativistic</a:t>
            </a:r>
            <a:r>
              <a:rPr lang="cs-CZ" sz="1500" dirty="0">
                <a:latin typeface="Trebuchet MS" pitchFamily="34" charset="0"/>
              </a:rPr>
              <a:t> </a:t>
            </a:r>
            <a:r>
              <a:rPr lang="cs-CZ" sz="1500" dirty="0" err="1">
                <a:latin typeface="Trebuchet MS" pitchFamily="34" charset="0"/>
              </a:rPr>
              <a:t>Mean</a:t>
            </a:r>
            <a:r>
              <a:rPr lang="cs-CZ" sz="1500" dirty="0">
                <a:latin typeface="Trebuchet MS" pitchFamily="34" charset="0"/>
              </a:rPr>
              <a:t> </a:t>
            </a:r>
            <a:r>
              <a:rPr lang="cs-CZ" sz="1500" dirty="0" err="1">
                <a:latin typeface="Trebuchet MS" pitchFamily="34" charset="0"/>
              </a:rPr>
              <a:t>Field</a:t>
            </a:r>
            <a:r>
              <a:rPr lang="cs-CZ" sz="1500" dirty="0">
                <a:latin typeface="Trebuchet MS" pitchFamily="34" charset="0"/>
              </a:rPr>
              <a:t> </a:t>
            </a:r>
            <a:endParaRPr lang="en-GB" sz="1500" dirty="0">
              <a:latin typeface="Trebuchet MS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893188" y="6516727"/>
            <a:ext cx="705044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T.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Nikšić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D.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Vretenar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G.A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Lalazissis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Ring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Rev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99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092502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(2007)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33" y="1281130"/>
            <a:ext cx="7065220" cy="504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97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6"/>
          <p:cNvSpPr txBox="1">
            <a:spLocks noChangeArrowheads="1"/>
          </p:cNvSpPr>
          <p:nvPr/>
        </p:nvSpPr>
        <p:spPr bwMode="auto">
          <a:xfrm>
            <a:off x="586850" y="311221"/>
            <a:ext cx="7825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3200" u="sng" dirty="0" err="1">
                <a:solidFill>
                  <a:srgbClr val="C00000"/>
                </a:solidFill>
                <a:latin typeface="Trebuchet MS" pitchFamily="34" charset="0"/>
                <a:cs typeface="Arial" charset="0"/>
              </a:rPr>
              <a:t>Two</a:t>
            </a:r>
            <a:r>
              <a:rPr lang="cs-CZ" altLang="cs-CZ" sz="3200" u="sng" dirty="0">
                <a:solidFill>
                  <a:srgbClr val="C00000"/>
                </a:solidFill>
                <a:latin typeface="Trebuchet MS" pitchFamily="34" charset="0"/>
                <a:cs typeface="Arial" charset="0"/>
              </a:rPr>
              <a:t>-neutron </a:t>
            </a:r>
            <a:r>
              <a:rPr lang="cs-CZ" altLang="cs-CZ" sz="3200" u="sng" dirty="0" err="1">
                <a:solidFill>
                  <a:srgbClr val="C00000"/>
                </a:solidFill>
                <a:latin typeface="Trebuchet MS" pitchFamily="34" charset="0"/>
                <a:cs typeface="Arial" charset="0"/>
              </a:rPr>
              <a:t>separation</a:t>
            </a:r>
            <a:r>
              <a:rPr lang="cs-CZ" altLang="cs-CZ" sz="3200" u="sng" dirty="0">
                <a:solidFill>
                  <a:srgbClr val="C0000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cs-CZ" altLang="cs-CZ" sz="3200" u="sng" dirty="0" err="1">
                <a:solidFill>
                  <a:srgbClr val="C00000"/>
                </a:solidFill>
                <a:latin typeface="Trebuchet MS" pitchFamily="34" charset="0"/>
                <a:cs typeface="Arial" charset="0"/>
              </a:rPr>
              <a:t>energies</a:t>
            </a:r>
            <a:endParaRPr lang="cs-CZ" altLang="cs-CZ" sz="3200" dirty="0">
              <a:solidFill>
                <a:srgbClr val="C00000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1" y="1899003"/>
            <a:ext cx="7706535" cy="38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791556" y="971277"/>
                <a:ext cx="71316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−2,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cs-CZ" sz="2800" dirty="0" err="1">
                  <a:solidFill>
                    <a:srgbClr val="000000"/>
                  </a:solidFill>
                  <a:latin typeface="Trebuchet MS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56" y="971277"/>
                <a:ext cx="7131656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75" y="2102371"/>
            <a:ext cx="661693" cy="6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37485" y="1699526"/>
            <a:ext cx="195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i="1" dirty="0" err="1">
                <a:solidFill>
                  <a:srgbClr val="339933"/>
                </a:solidFill>
                <a:latin typeface="Trebuchet MS" pitchFamily="34" charset="0"/>
                <a:cs typeface="Arial" charset="0"/>
              </a:rPr>
              <a:t>spherical</a:t>
            </a:r>
            <a:r>
              <a:rPr lang="cs-CZ" i="1" dirty="0">
                <a:solidFill>
                  <a:srgbClr val="339933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cs-CZ" i="1" dirty="0" err="1">
                <a:solidFill>
                  <a:srgbClr val="339933"/>
                </a:solidFill>
                <a:latin typeface="Trebuchet MS" pitchFamily="34" charset="0"/>
                <a:cs typeface="Arial" charset="0"/>
              </a:rPr>
              <a:t>nuclei</a:t>
            </a:r>
            <a:endParaRPr lang="cs-CZ" i="1" dirty="0">
              <a:solidFill>
                <a:srgbClr val="339933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99" y="4540578"/>
            <a:ext cx="608521" cy="7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84322" y="4628382"/>
            <a:ext cx="159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i="1" dirty="0" err="1">
                <a:solidFill>
                  <a:srgbClr val="339933"/>
                </a:solidFill>
                <a:latin typeface="Trebuchet MS" pitchFamily="34" charset="0"/>
                <a:cs typeface="Arial" charset="0"/>
              </a:rPr>
              <a:t>deformed</a:t>
            </a:r>
            <a:r>
              <a:rPr lang="cs-CZ" i="1" dirty="0">
                <a:solidFill>
                  <a:srgbClr val="339933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cs-CZ" i="1" dirty="0" err="1">
                <a:solidFill>
                  <a:srgbClr val="339933"/>
                </a:solidFill>
                <a:latin typeface="Trebuchet MS" pitchFamily="34" charset="0"/>
                <a:cs typeface="Arial" charset="0"/>
              </a:rPr>
              <a:t>nuclei</a:t>
            </a:r>
            <a:endParaRPr lang="cs-CZ" i="1" dirty="0">
              <a:solidFill>
                <a:srgbClr val="339933"/>
              </a:solidFill>
              <a:latin typeface="Trebuchet MS" pitchFamily="34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76599" y="5882499"/>
                <a:ext cx="8162868" cy="485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Semi-empirical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condition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for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the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onset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of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cs-CZ" dirty="0" err="1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deformation</a:t>
                </a:r>
                <a:r>
                  <a:rPr lang="cs-CZ" dirty="0">
                    <a:solidFill>
                      <a:srgbClr val="000000"/>
                    </a:solidFill>
                    <a:latin typeface="Trebuchet MS" pitchFamily="34" charset="0"/>
                    <a:cs typeface="Arial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𝑁𝑍</m:t>
                        </m:r>
                      </m:num>
                      <m:den>
                        <m:r>
                          <a:rPr lang="cs-CZ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cs-CZ" i="1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r>
                      <a:rPr lang="cs-CZ" i="1" smtClean="0">
                        <a:solidFill>
                          <a:srgbClr val="000000"/>
                        </a:solidFill>
                        <a:latin typeface="Cambria Math"/>
                      </a:rPr>
                      <m:t>𝑁</m:t>
                    </m:r>
                    <m:r>
                      <a:rPr lang="cs-CZ" i="1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r>
                      <a:rPr lang="cs-CZ" i="1" smtClean="0">
                        <a:solidFill>
                          <a:srgbClr val="000000"/>
                        </a:solidFill>
                        <a:latin typeface="Cambria Math"/>
                      </a:rPr>
                      <m:t>𝑍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</a:rPr>
                      <m:t>≥0</m:t>
                    </m:r>
                  </m:oMath>
                </a14:m>
                <a:endParaRPr lang="cs-CZ" dirty="0">
                  <a:solidFill>
                    <a:srgbClr val="000000"/>
                  </a:solidFill>
                  <a:latin typeface="Trebuchet MS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9" y="5882499"/>
                <a:ext cx="8162868" cy="485902"/>
              </a:xfrm>
              <a:prstGeom prst="rect">
                <a:avLst/>
              </a:prstGeom>
              <a:blipFill rotWithShape="1">
                <a:blip r:embed="rId7"/>
                <a:stretch>
                  <a:fillRect l="-672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bdélník 18"/>
          <p:cNvSpPr/>
          <p:nvPr/>
        </p:nvSpPr>
        <p:spPr>
          <a:xfrm>
            <a:off x="2096842" y="6427178"/>
            <a:ext cx="68491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P. Cejnar, J.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Jolie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R.F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Casten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Rev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Mod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82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2155 (2010)</a:t>
            </a:r>
          </a:p>
          <a:p>
            <a:pPr algn="r"/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P. Cejnar, P. Stránský,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Scr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91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083006 (2016)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33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11369" y="2640569"/>
            <a:ext cx="7708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rgbClr val="C00000"/>
                </a:solidFill>
                <a:latin typeface="Trebuchet MS" pitchFamily="34" charset="0"/>
              </a:rPr>
              <a:t>ESQPT</a:t>
            </a:r>
            <a:r>
              <a:rPr lang="cs-CZ" sz="4000" dirty="0">
                <a:solidFill>
                  <a:srgbClr val="C00000"/>
                </a:solidFill>
                <a:latin typeface="Trebuchet MS" pitchFamily="34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Trebuchet MS" pitchFamily="34" charset="0"/>
              </a:rPr>
              <a:t>Models and n</a:t>
            </a:r>
            <a:r>
              <a:rPr lang="cs-CZ" sz="4000" dirty="0" err="1">
                <a:solidFill>
                  <a:srgbClr val="C00000"/>
                </a:solidFill>
                <a:latin typeface="Trebuchet MS" pitchFamily="34" charset="0"/>
              </a:rPr>
              <a:t>umerical</a:t>
            </a:r>
            <a:r>
              <a:rPr lang="cs-CZ" sz="4000" dirty="0">
                <a:solidFill>
                  <a:srgbClr val="C00000"/>
                </a:solidFill>
                <a:latin typeface="Trebuchet MS" pitchFamily="34" charset="0"/>
              </a:rPr>
              <a:t> evidence</a:t>
            </a:r>
            <a:endParaRPr lang="cs-CZ" sz="3000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505163" y="4861103"/>
                <a:ext cx="6166520" cy="734753"/>
              </a:xfrm>
              <a:prstGeom prst="rect">
                <a:avLst/>
              </a:prstGeom>
              <a:solidFill>
                <a:srgbClr val="FFDC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𝜒</m:t>
                          </m:r>
                        </m:e>
                      </m:d>
                      <m:r>
                        <a:rPr lang="en-GB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GB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𝜂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𝜒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num>
                                    <m:den>
                                      <m:r>
                                        <a:rPr lang="en-GB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GB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GB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s-CZ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63" y="4861103"/>
                <a:ext cx="6166520" cy="7347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/>
          <p:cNvSpPr txBox="1"/>
          <p:nvPr/>
        </p:nvSpPr>
        <p:spPr>
          <a:xfrm>
            <a:off x="579388" y="332655"/>
            <a:ext cx="6099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u="sng" dirty="0">
                <a:solidFill>
                  <a:srgbClr val="C00000"/>
                </a:solidFill>
                <a:latin typeface="Trebuchet MS" pitchFamily="34" charset="0"/>
              </a:rPr>
              <a:t>1. </a:t>
            </a:r>
            <a:r>
              <a:rPr lang="en-GB" sz="3200" u="sng" dirty="0" err="1">
                <a:solidFill>
                  <a:srgbClr val="C00000"/>
                </a:solidFill>
                <a:latin typeface="Trebuchet MS" pitchFamily="34" charset="0"/>
              </a:rPr>
              <a:t>Lipkin</a:t>
            </a:r>
            <a:r>
              <a:rPr lang="en-GB" sz="3200" u="sng" dirty="0">
                <a:solidFill>
                  <a:srgbClr val="C00000"/>
                </a:solidFill>
                <a:latin typeface="Trebuchet MS" pitchFamily="34" charset="0"/>
              </a:rPr>
              <a:t>(-</a:t>
            </a:r>
            <a:r>
              <a:rPr lang="en-GB" sz="3200" u="sng" dirty="0" err="1">
                <a:solidFill>
                  <a:srgbClr val="C00000"/>
                </a:solidFill>
                <a:latin typeface="Trebuchet MS" pitchFamily="34" charset="0"/>
              </a:rPr>
              <a:t>Meshkov</a:t>
            </a:r>
            <a:r>
              <a:rPr lang="en-GB" sz="3200" u="sng" dirty="0">
                <a:solidFill>
                  <a:srgbClr val="C00000"/>
                </a:solidFill>
                <a:latin typeface="Trebuchet MS" pitchFamily="34" charset="0"/>
              </a:rPr>
              <a:t>-Glick) model</a:t>
            </a:r>
            <a:endParaRPr lang="cs-CZ" sz="3200" u="sng" dirty="0">
              <a:solidFill>
                <a:srgbClr val="C00000"/>
              </a:solidFill>
              <a:latin typeface="Trebuchet MS" pitchFamily="34" charset="0"/>
            </a:endParaRPr>
          </a:p>
        </p:txBody>
      </p:sp>
      <p:cxnSp>
        <p:nvCxnSpPr>
          <p:cNvPr id="3" name="Přímá spojnice 2"/>
          <p:cNvCxnSpPr/>
          <p:nvPr/>
        </p:nvCxnSpPr>
        <p:spPr>
          <a:xfrm>
            <a:off x="1406547" y="1931642"/>
            <a:ext cx="3759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406547" y="2638223"/>
            <a:ext cx="3759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5523342" y="2101071"/>
                <a:ext cx="25584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  <a:latin typeface="Trebuchet MS" pitchFamily="34" charset="0"/>
                  </a:rPr>
                  <a:t>2 levels with capacity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𝑁</m:t>
                    </m:r>
                  </m:oMath>
                </a14:m>
                <a:endParaRPr lang="cs-CZ" sz="16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342" y="2101071"/>
                <a:ext cx="2558475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1190" t="-7273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ál 10"/>
          <p:cNvSpPr/>
          <p:nvPr/>
        </p:nvSpPr>
        <p:spPr>
          <a:xfrm>
            <a:off x="1565134" y="1787642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Ovál 20"/>
          <p:cNvSpPr/>
          <p:nvPr/>
        </p:nvSpPr>
        <p:spPr>
          <a:xfrm>
            <a:off x="2004370" y="1796042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2" name="Ovál 21"/>
          <p:cNvSpPr/>
          <p:nvPr/>
        </p:nvSpPr>
        <p:spPr>
          <a:xfrm>
            <a:off x="2350631" y="2494223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3" name="Ovál 22"/>
          <p:cNvSpPr/>
          <p:nvPr/>
        </p:nvSpPr>
        <p:spPr>
          <a:xfrm>
            <a:off x="2704122" y="1813071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>
            <a:off x="3022481" y="2494223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5" name="Ovál 24"/>
          <p:cNvSpPr/>
          <p:nvPr/>
        </p:nvSpPr>
        <p:spPr>
          <a:xfrm>
            <a:off x="3435498" y="2489601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6" name="Ovál 25"/>
          <p:cNvSpPr/>
          <p:nvPr/>
        </p:nvSpPr>
        <p:spPr>
          <a:xfrm>
            <a:off x="3841898" y="2497394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7" name="Ovál 26"/>
          <p:cNvSpPr/>
          <p:nvPr/>
        </p:nvSpPr>
        <p:spPr>
          <a:xfrm>
            <a:off x="4211352" y="1796042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Ovál 27"/>
          <p:cNvSpPr/>
          <p:nvPr/>
        </p:nvSpPr>
        <p:spPr>
          <a:xfrm>
            <a:off x="4579187" y="2497394"/>
            <a:ext cx="288000" cy="288000"/>
          </a:xfrm>
          <a:prstGeom prst="ellipse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/>
              <p:cNvSpPr txBox="1"/>
              <p:nvPr/>
            </p:nvSpPr>
            <p:spPr>
              <a:xfrm>
                <a:off x="2060092" y="2962382"/>
                <a:ext cx="23509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GB" sz="1600" dirty="0">
                    <a:solidFill>
                      <a:prstClr val="black"/>
                    </a:solidFill>
                    <a:latin typeface="Trebuchet MS" pitchFamily="34" charset="0"/>
                  </a:rPr>
                  <a:t> interacting fermions</a:t>
                </a:r>
                <a:endParaRPr lang="cs-CZ" sz="16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TextovéPol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92" y="2962382"/>
                <a:ext cx="2350982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ousměrná vodorovná šipka 11"/>
          <p:cNvSpPr/>
          <p:nvPr/>
        </p:nvSpPr>
        <p:spPr>
          <a:xfrm rot="1796488">
            <a:off x="3125923" y="2063245"/>
            <a:ext cx="666571" cy="323272"/>
          </a:xfrm>
          <a:prstGeom prst="left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997519" y="3340428"/>
                <a:ext cx="2659643" cy="698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b>
                            <m:sup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4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19" y="3340428"/>
                <a:ext cx="2659643" cy="6981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1046906" y="3953916"/>
                <a:ext cx="1710820" cy="698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GB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sz="14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06" y="3953916"/>
                <a:ext cx="1710820" cy="6981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/>
              <p:cNvSpPr txBox="1"/>
              <p:nvPr/>
            </p:nvSpPr>
            <p:spPr>
              <a:xfrm>
                <a:off x="2352724" y="4149097"/>
                <a:ext cx="15832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GB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GB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cs-CZ" sz="14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" name="TextovéPol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724" y="4149097"/>
                <a:ext cx="1583286" cy="307777"/>
              </a:xfrm>
              <a:prstGeom prst="rect">
                <a:avLst/>
              </a:prstGeom>
              <a:blipFill rotWithShape="1"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Šipka doprava 32"/>
          <p:cNvSpPr/>
          <p:nvPr/>
        </p:nvSpPr>
        <p:spPr>
          <a:xfrm>
            <a:off x="4211352" y="3815371"/>
            <a:ext cx="1439630" cy="302194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6232248" y="3792365"/>
            <a:ext cx="149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Trebuchet MS" pitchFamily="34" charset="0"/>
              </a:rPr>
              <a:t>SU(2) algebra</a:t>
            </a:r>
            <a:endParaRPr lang="cs-CZ" sz="1600" dirty="0">
              <a:solidFill>
                <a:prstClr val="black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ovéPole 34"/>
              <p:cNvSpPr txBox="1"/>
              <p:nvPr/>
            </p:nvSpPr>
            <p:spPr>
              <a:xfrm>
                <a:off x="1665095" y="5818756"/>
                <a:ext cx="5797817" cy="44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  <a:latin typeface="Trebuchet MS" pitchFamily="34" charset="0"/>
                  </a:rPr>
                  <a:t>We shall consider only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prstClr val="black"/>
                        </a:solidFill>
                        <a:latin typeface="Cambria Math"/>
                      </a:rPr>
                      <m:t>𝐽</m:t>
                    </m:r>
                    <m:r>
                      <a:rPr lang="en-GB" sz="1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</m:num>
                      <m:den>
                        <m:r>
                          <a:rPr lang="en-GB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1600" dirty="0">
                    <a:solidFill>
                      <a:prstClr val="black"/>
                    </a:solidFill>
                    <a:latin typeface="Trebuchet MS" pitchFamily="34" charset="0"/>
                  </a:rPr>
                  <a:t> subspace – </a:t>
                </a:r>
                <a:r>
                  <a:rPr lang="en-GB" sz="1600" b="1" dirty="0">
                    <a:solidFill>
                      <a:srgbClr val="C00000"/>
                    </a:solidFill>
                    <a:latin typeface="Trebuchet MS" pitchFamily="34" charset="0"/>
                  </a:rPr>
                  <a:t>1 degree of freedom</a:t>
                </a:r>
                <a:endParaRPr lang="cs-CZ" sz="1600" b="1" dirty="0">
                  <a:solidFill>
                    <a:srgbClr val="C000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5" name="TextovéPol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095" y="5818756"/>
                <a:ext cx="5797817" cy="440633"/>
              </a:xfrm>
              <a:prstGeom prst="rect">
                <a:avLst/>
              </a:prstGeom>
              <a:blipFill rotWithShape="1">
                <a:blip r:embed="rId9"/>
                <a:stretch>
                  <a:fillRect l="-526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ovéPole 40"/>
          <p:cNvSpPr txBox="1"/>
          <p:nvPr/>
        </p:nvSpPr>
        <p:spPr>
          <a:xfrm>
            <a:off x="1967356" y="6485512"/>
            <a:ext cx="6918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J. Vidal,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J.M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Arias, J.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Dukelsky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J.E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Garc</a:t>
            </a:r>
            <a:r>
              <a:rPr lang="cs-CZ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ía-Ramos</a:t>
            </a:r>
            <a:r>
              <a:rPr lang="cs-CZ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s-MX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Phys. Rev. C </a:t>
            </a:r>
            <a:r>
              <a:rPr lang="es-MX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73</a:t>
            </a:r>
            <a:r>
              <a:rPr lang="es-MX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054305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 (2006)</a:t>
            </a:r>
            <a:endParaRPr lang="cs-CZ" sz="14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5838463" y="4142562"/>
                <a:ext cx="24535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prstClr val="black"/>
                    </a:solidFill>
                    <a:latin typeface="Trebuchet MS" pitchFamily="34" charset="0"/>
                  </a:rPr>
                  <a:t>Quasispin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prstClr val="black"/>
                        </a:solidFill>
                        <a:latin typeface="Cambria Math"/>
                      </a:rPr>
                      <m:t>𝐽</m:t>
                    </m:r>
                  </m:oMath>
                </a14:m>
                <a:r>
                  <a:rPr lang="en-GB" sz="1600" dirty="0">
                    <a:solidFill>
                      <a:prstClr val="black"/>
                    </a:solidFill>
                    <a:latin typeface="Trebuchet MS" pitchFamily="34" charset="0"/>
                  </a:rPr>
                  <a:t> is conserved</a:t>
                </a:r>
                <a:endParaRPr lang="cs-CZ" sz="16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463" y="4142562"/>
                <a:ext cx="2453551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1493" t="-7273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ovéPole 29"/>
          <p:cNvSpPr txBox="1"/>
          <p:nvPr/>
        </p:nvSpPr>
        <p:spPr>
          <a:xfrm>
            <a:off x="3748021" y="879722"/>
            <a:ext cx="5015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H.J.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Lipkin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N.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Meshkov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A.J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Glick</a:t>
            </a:r>
            <a:r>
              <a:rPr lang="cs-CZ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s-MX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Nucl. Phys. </a:t>
            </a:r>
            <a:r>
              <a:rPr lang="es-MX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62</a:t>
            </a:r>
            <a:r>
              <a:rPr lang="es-MX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188 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(1965)</a:t>
            </a:r>
          </a:p>
          <a:p>
            <a:pPr algn="r"/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N.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Meshkov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A.J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Glick, H.J.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Lipkin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s-MX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Nucl. Phys. </a:t>
            </a:r>
            <a:r>
              <a:rPr lang="es-MX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62</a:t>
            </a:r>
            <a:r>
              <a:rPr lang="es-MX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199 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(1965)</a:t>
            </a:r>
          </a:p>
          <a:p>
            <a:pPr algn="r"/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A.J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Glick, H.J.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Lipkin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N. </a:t>
            </a:r>
            <a:r>
              <a:rPr lang="en-GB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Meshkov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s-MX" sz="1400" i="1" dirty="0">
                <a:solidFill>
                  <a:prstClr val="black"/>
                </a:solidFill>
                <a:latin typeface="Book Antiqua" panose="02040602050305030304" pitchFamily="18" charset="0"/>
              </a:rPr>
              <a:t>Nucl. Phys. </a:t>
            </a:r>
            <a:r>
              <a:rPr lang="es-MX" sz="1400" b="1" dirty="0">
                <a:solidFill>
                  <a:prstClr val="black"/>
                </a:solidFill>
                <a:latin typeface="Book Antiqua" panose="02040602050305030304" pitchFamily="18" charset="0"/>
              </a:rPr>
              <a:t>62</a:t>
            </a:r>
            <a:r>
              <a:rPr lang="es-MX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211 </a:t>
            </a: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(1965)</a:t>
            </a:r>
            <a:endParaRPr lang="cs-CZ" sz="14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1" name="Přímá spojnice 30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 flipH="1">
            <a:off x="179388" y="6453188"/>
            <a:ext cx="8640762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195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501853" y="1079075"/>
            <a:ext cx="7781841" cy="5321718"/>
            <a:chOff x="1421395" y="2357393"/>
            <a:chExt cx="6112747" cy="4128489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395" y="2357393"/>
              <a:ext cx="5900245" cy="4128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2292438" y="2357393"/>
              <a:ext cx="2556457" cy="1306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prstClr val="white"/>
                  </a:solidFill>
                </a:rPr>
                <a:t>P</a:t>
              </a: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8" name="Obdélník 7"/>
            <p:cNvSpPr/>
            <p:nvPr/>
          </p:nvSpPr>
          <p:spPr>
            <a:xfrm>
              <a:off x="3188595" y="4705643"/>
              <a:ext cx="1869585" cy="709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6386848" y="3599532"/>
              <a:ext cx="1147294" cy="354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579388" y="332655"/>
            <a:ext cx="3041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u="sng" dirty="0">
                <a:solidFill>
                  <a:srgbClr val="C00000"/>
                </a:solidFill>
                <a:latin typeface="Trebuchet MS" pitchFamily="34" charset="0"/>
              </a:rPr>
              <a:t>Phase structure</a:t>
            </a:r>
            <a:endParaRPr lang="cs-CZ" sz="3200" u="sng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13" name="Ovál 12"/>
          <p:cNvSpPr/>
          <p:nvPr/>
        </p:nvSpPr>
        <p:spPr>
          <a:xfrm>
            <a:off x="3887628" y="341481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6992036" y="792790"/>
                <a:ext cx="747384" cy="55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4+</m:t>
                          </m:r>
                          <m:sSup>
                            <m:sSup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5+</m:t>
                          </m:r>
                          <m:sSup>
                            <m:sSupPr>
                              <m:ctrlP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GB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1400" dirty="0">
                  <a:solidFill>
                    <a:prstClr val="black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036" y="792790"/>
                <a:ext cx="747384" cy="5575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Skupina 20"/>
          <p:cNvGrpSpPr/>
          <p:nvPr/>
        </p:nvGrpSpPr>
        <p:grpSpPr>
          <a:xfrm>
            <a:off x="2003405" y="2060620"/>
            <a:ext cx="3662829" cy="3065172"/>
            <a:chOff x="2003405" y="2060620"/>
            <a:chExt cx="3662829" cy="3065172"/>
          </a:xfrm>
        </p:grpSpPr>
        <p:sp>
          <p:nvSpPr>
            <p:cNvPr id="12" name="TextovéPole 11"/>
            <p:cNvSpPr txBox="1"/>
            <p:nvPr/>
          </p:nvSpPr>
          <p:spPr>
            <a:xfrm>
              <a:off x="3973142" y="3683763"/>
              <a:ext cx="16930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FF0000"/>
                  </a:solidFill>
                  <a:latin typeface="Trebuchet MS" pitchFamily="34" charset="0"/>
                </a:rPr>
                <a:t>1</a:t>
              </a:r>
              <a:r>
                <a:rPr lang="cs-CZ" sz="2000" baseline="30000" dirty="0">
                  <a:solidFill>
                    <a:srgbClr val="FF0000"/>
                  </a:solidFill>
                  <a:latin typeface="Trebuchet MS" pitchFamily="34" charset="0"/>
                </a:rPr>
                <a:t>st</a:t>
              </a:r>
              <a:r>
                <a:rPr lang="cs-CZ" sz="20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FF0000"/>
                  </a:solidFill>
                  <a:latin typeface="Trebuchet MS" pitchFamily="34" charset="0"/>
                </a:rPr>
                <a:t>order</a:t>
              </a:r>
              <a:r>
                <a:rPr lang="cs-CZ" sz="20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FF0000"/>
                  </a:solidFill>
                  <a:latin typeface="Trebuchet MS" pitchFamily="34" charset="0"/>
                </a:rPr>
                <a:t>QPT</a:t>
              </a:r>
              <a:endParaRPr lang="cs-CZ" sz="200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grpSp>
          <p:nvGrpSpPr>
            <p:cNvPr id="20" name="Skupina 19"/>
            <p:cNvGrpSpPr/>
            <p:nvPr/>
          </p:nvGrpSpPr>
          <p:grpSpPr>
            <a:xfrm>
              <a:off x="2003405" y="2060620"/>
              <a:ext cx="1782984" cy="3065172"/>
              <a:chOff x="2003405" y="2060620"/>
              <a:chExt cx="1782984" cy="3065172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2015544" y="2060620"/>
                <a:ext cx="1770845" cy="306517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9717" y="3934029"/>
                <a:ext cx="1452875" cy="922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9717" y="2997152"/>
                <a:ext cx="1452875" cy="943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9717" y="2144792"/>
                <a:ext cx="1444452" cy="854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ovéPole 18"/>
                  <p:cNvSpPr txBox="1"/>
                  <p:nvPr/>
                </p:nvSpPr>
                <p:spPr>
                  <a:xfrm>
                    <a:off x="2864991" y="4817116"/>
                    <a:ext cx="3407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cs-CZ" sz="1400" dirty="0">
                      <a:solidFill>
                        <a:prstClr val="black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ovéPole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4991" y="4817116"/>
                    <a:ext cx="340799" cy="307777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ovéPole 30"/>
                  <p:cNvSpPr txBox="1"/>
                  <p:nvPr/>
                </p:nvSpPr>
                <p:spPr>
                  <a:xfrm>
                    <a:off x="2003405" y="3302114"/>
                    <a:ext cx="35708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oMath>
                      </m:oMathPara>
                    </a14:m>
                    <a:endParaRPr lang="cs-CZ" sz="1400" dirty="0">
                      <a:solidFill>
                        <a:prstClr val="black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ovéPole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3405" y="3302114"/>
                    <a:ext cx="357085" cy="307777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" name="Skupina 22"/>
          <p:cNvGrpSpPr/>
          <p:nvPr/>
        </p:nvGrpSpPr>
        <p:grpSpPr>
          <a:xfrm>
            <a:off x="4238350" y="2171143"/>
            <a:ext cx="4390495" cy="1802340"/>
            <a:chOff x="4238350" y="2171143"/>
            <a:chExt cx="4390495" cy="1802340"/>
          </a:xfrm>
        </p:grpSpPr>
        <p:sp>
          <p:nvSpPr>
            <p:cNvPr id="24" name="TextovéPole 23"/>
            <p:cNvSpPr txBox="1"/>
            <p:nvPr/>
          </p:nvSpPr>
          <p:spPr>
            <a:xfrm>
              <a:off x="6667883" y="3573373"/>
              <a:ext cx="18117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2</a:t>
              </a:r>
              <a:r>
                <a:rPr lang="cs-CZ" sz="2000" baseline="30000" dirty="0">
                  <a:solidFill>
                    <a:srgbClr val="0000B4"/>
                  </a:solidFill>
                  <a:latin typeface="Trebuchet MS" pitchFamily="34" charset="0"/>
                </a:rPr>
                <a:t>nd</a:t>
              </a:r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order</a:t>
              </a:r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QPT</a:t>
              </a:r>
              <a:endParaRPr lang="cs-CZ" sz="20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grpSp>
          <p:nvGrpSpPr>
            <p:cNvPr id="22" name="Skupina 21"/>
            <p:cNvGrpSpPr/>
            <p:nvPr/>
          </p:nvGrpSpPr>
          <p:grpSpPr>
            <a:xfrm>
              <a:off x="4238350" y="2171143"/>
              <a:ext cx="4390495" cy="1151605"/>
              <a:chOff x="4238350" y="2171143"/>
              <a:chExt cx="4390495" cy="1151605"/>
            </a:xfrm>
          </p:grpSpPr>
          <p:sp>
            <p:nvSpPr>
              <p:cNvPr id="26" name="Obdélník 25"/>
              <p:cNvSpPr/>
              <p:nvPr/>
            </p:nvSpPr>
            <p:spPr>
              <a:xfrm>
                <a:off x="4257510" y="2171143"/>
                <a:ext cx="4371335" cy="113872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5" name="Picture 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0632" y="2285713"/>
                <a:ext cx="1326538" cy="816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6" name="Picture 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7304" y="2270771"/>
                <a:ext cx="1330749" cy="846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Skupina 10"/>
              <p:cNvGrpSpPr/>
              <p:nvPr/>
            </p:nvGrpSpPr>
            <p:grpSpPr>
              <a:xfrm>
                <a:off x="4479931" y="2183708"/>
                <a:ext cx="1343383" cy="933521"/>
                <a:chOff x="4364021" y="2201107"/>
                <a:chExt cx="1343383" cy="933521"/>
              </a:xfrm>
            </p:grpSpPr>
            <p:pic>
              <p:nvPicPr>
                <p:cNvPr id="7177" name="Picture 9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4021" y="2313438"/>
                  <a:ext cx="1343383" cy="821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Obdélník 9"/>
                <p:cNvSpPr/>
                <p:nvPr/>
              </p:nvSpPr>
              <p:spPr>
                <a:xfrm>
                  <a:off x="4810272" y="2201107"/>
                  <a:ext cx="508716" cy="1533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ovéPole 31"/>
                  <p:cNvSpPr txBox="1"/>
                  <p:nvPr/>
                </p:nvSpPr>
                <p:spPr>
                  <a:xfrm>
                    <a:off x="4238350" y="2530393"/>
                    <a:ext cx="35708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oMath>
                      </m:oMathPara>
                    </a14:m>
                    <a:endParaRPr lang="cs-CZ" sz="1400" dirty="0">
                      <a:solidFill>
                        <a:prstClr val="black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ovéPole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38350" y="2530393"/>
                    <a:ext cx="357085" cy="307777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ovéPole 32"/>
                  <p:cNvSpPr txBox="1"/>
                  <p:nvPr/>
                </p:nvSpPr>
                <p:spPr>
                  <a:xfrm>
                    <a:off x="6339962" y="3014971"/>
                    <a:ext cx="34079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oMath>
                      </m:oMathPara>
                    </a14:m>
                    <a:endParaRPr lang="cs-CZ" sz="1400" dirty="0">
                      <a:solidFill>
                        <a:prstClr val="black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ovéPole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9962" y="3014971"/>
                    <a:ext cx="340799" cy="307777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5" name="TextovéPole 24"/>
          <p:cNvSpPr txBox="1"/>
          <p:nvPr/>
        </p:nvSpPr>
        <p:spPr>
          <a:xfrm>
            <a:off x="3980781" y="1414705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Trebuchet MS" pitchFamily="34" charset="0"/>
              </a:rPr>
              <a:t>DEFORMED phase</a:t>
            </a:r>
            <a:endParaRPr lang="cs-CZ" sz="16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980780" y="4773461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Trebuchet MS" pitchFamily="34" charset="0"/>
              </a:rPr>
              <a:t>DEFORMED phase</a:t>
            </a:r>
            <a:endParaRPr lang="cs-CZ" sz="16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7047824" y="410602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Trebuchet MS" pitchFamily="34" charset="0"/>
              </a:rPr>
              <a:t>SPHERICAL phase</a:t>
            </a:r>
            <a:endParaRPr lang="cs-CZ" sz="1600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H="1">
            <a:off x="179388" y="6453188"/>
            <a:ext cx="8640762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1"/>
          <p:cNvGrpSpPr/>
          <p:nvPr/>
        </p:nvGrpSpPr>
        <p:grpSpPr>
          <a:xfrm>
            <a:off x="2601384" y="2140128"/>
            <a:ext cx="907822" cy="901786"/>
            <a:chOff x="2601384" y="2140128"/>
            <a:chExt cx="907822" cy="901786"/>
          </a:xfrm>
        </p:grpSpPr>
        <p:sp>
          <p:nvSpPr>
            <p:cNvPr id="37" name="Obdélník 36"/>
            <p:cNvSpPr/>
            <p:nvPr/>
          </p:nvSpPr>
          <p:spPr>
            <a:xfrm>
              <a:off x="2601384" y="2703360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(1,0)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  <p:sp>
          <p:nvSpPr>
            <p:cNvPr id="38" name="Ovál 37"/>
            <p:cNvSpPr/>
            <p:nvPr/>
          </p:nvSpPr>
          <p:spPr>
            <a:xfrm>
              <a:off x="2894505" y="268023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vál 40"/>
            <p:cNvSpPr/>
            <p:nvPr/>
          </p:nvSpPr>
          <p:spPr>
            <a:xfrm>
              <a:off x="3002405" y="244860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2703994" y="2140128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(1,1)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03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69156" y="1978552"/>
            <a:ext cx="78601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600" dirty="0" err="1">
                <a:latin typeface="Trebuchet MS" pitchFamily="34" charset="0"/>
              </a:rPr>
              <a:t>What</a:t>
            </a:r>
            <a:r>
              <a:rPr lang="cs-CZ" sz="2600" dirty="0">
                <a:latin typeface="Trebuchet MS" pitchFamily="34" charset="0"/>
              </a:rPr>
              <a:t> </a:t>
            </a:r>
            <a:r>
              <a:rPr lang="cs-CZ" sz="2600" dirty="0" err="1">
                <a:latin typeface="Trebuchet MS" pitchFamily="34" charset="0"/>
              </a:rPr>
              <a:t>is</a:t>
            </a:r>
            <a:r>
              <a:rPr lang="cs-CZ" sz="2600" dirty="0">
                <a:latin typeface="Trebuchet MS" pitchFamily="34" charset="0"/>
              </a:rPr>
              <a:t> </a:t>
            </a:r>
            <a:r>
              <a:rPr lang="cs-CZ" sz="2600" dirty="0" err="1">
                <a:latin typeface="Trebuchet MS" pitchFamily="34" charset="0"/>
              </a:rPr>
              <a:t>QPT</a:t>
            </a:r>
            <a:r>
              <a:rPr lang="cs-CZ" sz="2600" dirty="0">
                <a:latin typeface="Trebuchet MS" pitchFamily="34" charset="0"/>
              </a:rPr>
              <a:t> and </a:t>
            </a:r>
            <a:r>
              <a:rPr lang="cs-CZ" sz="2600" dirty="0" err="1">
                <a:latin typeface="Trebuchet MS" pitchFamily="34" charset="0"/>
              </a:rPr>
              <a:t>ESQPT</a:t>
            </a:r>
            <a:endParaRPr lang="en-GB" sz="2400" dirty="0">
              <a:latin typeface="Trebuchet MS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ESQPT</a:t>
            </a: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 </a:t>
            </a:r>
            <a:r>
              <a:rPr lang="en-GB" sz="2400" dirty="0">
                <a:latin typeface="Trebuchet MS" pitchFamily="34" charset="0"/>
              </a:rPr>
              <a:t>Theory</a:t>
            </a:r>
            <a:endParaRPr lang="cs-CZ" sz="2400" dirty="0">
              <a:latin typeface="Trebuchet MS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QPT</a:t>
            </a: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 </a:t>
            </a:r>
            <a:r>
              <a:rPr lang="cs-CZ" sz="2400" dirty="0">
                <a:latin typeface="Trebuchet MS" pitchFamily="34" charset="0"/>
              </a:rPr>
              <a:t>Evidence in </a:t>
            </a:r>
            <a:r>
              <a:rPr lang="cs-CZ" sz="2400" dirty="0" err="1">
                <a:latin typeface="Trebuchet MS" pitchFamily="34" charset="0"/>
              </a:rPr>
              <a:t>Nuclei</a:t>
            </a:r>
            <a:endParaRPr lang="cs-CZ" sz="2400" dirty="0">
              <a:latin typeface="Trebuchet MS" pitchFamily="34" charset="0"/>
            </a:endParaRPr>
          </a:p>
          <a:p>
            <a:pPr marL="457200" lvl="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 pitchFamily="34" charset="0"/>
              </a:rPr>
              <a:t>ESQPT</a:t>
            </a:r>
            <a:r>
              <a:rPr lang="en-GB" sz="26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itchFamily="34" charset="0"/>
              </a:rPr>
              <a:t>:</a:t>
            </a:r>
            <a:r>
              <a:rPr lang="cs-CZ" sz="26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itchFamily="34" charset="0"/>
              </a:rPr>
              <a:t> </a:t>
            </a:r>
            <a:r>
              <a:rPr lang="cs-CZ" sz="2400" dirty="0" err="1">
                <a:latin typeface="Trebuchet MS" pitchFamily="34" charset="0"/>
              </a:rPr>
              <a:t>Nuclear</a:t>
            </a:r>
            <a:r>
              <a:rPr lang="cs-CZ" sz="2400" dirty="0">
                <a:latin typeface="Trebuchet MS" pitchFamily="34" charset="0"/>
              </a:rPr>
              <a:t> </a:t>
            </a:r>
            <a:r>
              <a:rPr lang="cs-CZ" sz="2400" dirty="0" err="1">
                <a:latin typeface="Trebuchet MS" pitchFamily="34" charset="0"/>
              </a:rPr>
              <a:t>models</a:t>
            </a:r>
            <a:endParaRPr lang="en-GB" sz="2400" dirty="0">
              <a:solidFill>
                <a:prstClr val="black"/>
              </a:solidFill>
              <a:latin typeface="Trebuchet MS" pitchFamily="34" charset="0"/>
            </a:endParaRPr>
          </a:p>
          <a:p>
            <a:pPr marL="457200" lvl="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 pitchFamily="34" charset="0"/>
              </a:rPr>
              <a:t>ESQPT</a:t>
            </a:r>
            <a:r>
              <a:rPr lang="en-GB" sz="26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itchFamily="34" charset="0"/>
              </a:rPr>
              <a:t>: </a:t>
            </a:r>
            <a:r>
              <a:rPr lang="cs-CZ" sz="2400" dirty="0" err="1">
                <a:solidFill>
                  <a:prstClr val="black"/>
                </a:solidFill>
                <a:latin typeface="Trebuchet MS" pitchFamily="34" charset="0"/>
              </a:rPr>
              <a:t>Numerical</a:t>
            </a:r>
            <a:r>
              <a:rPr lang="cs-CZ" sz="2400" dirty="0">
                <a:solidFill>
                  <a:prstClr val="black"/>
                </a:solidFill>
                <a:latin typeface="Trebuchet MS" pitchFamily="34" charset="0"/>
              </a:rPr>
              <a:t> study on </a:t>
            </a:r>
            <a:r>
              <a:rPr lang="cs-CZ" sz="2400" dirty="0" err="1">
                <a:solidFill>
                  <a:prstClr val="black"/>
                </a:solidFill>
                <a:latin typeface="Trebuchet MS" pitchFamily="34" charset="0"/>
              </a:rPr>
              <a:t>schematic</a:t>
            </a:r>
            <a:r>
              <a:rPr lang="cs-CZ" sz="24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cs-CZ" sz="2400" dirty="0" err="1">
                <a:solidFill>
                  <a:prstClr val="black"/>
                </a:solidFill>
                <a:latin typeface="Trebuchet MS" pitchFamily="34" charset="0"/>
              </a:rPr>
              <a:t>models</a:t>
            </a:r>
            <a:endParaRPr lang="en-GB" sz="2600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(</a:t>
            </a:r>
            <a:r>
              <a:rPr lang="en-GB" sz="2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ESQPT</a:t>
            </a:r>
            <a:r>
              <a:rPr lang="en-GB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: </a:t>
            </a:r>
            <a:r>
              <a:rPr lang="en-GB" sz="2400" dirty="0" err="1">
                <a:latin typeface="Trebuchet MS" pitchFamily="34" charset="0"/>
              </a:rPr>
              <a:t>Thermodynamical</a:t>
            </a:r>
            <a:r>
              <a:rPr lang="en-GB" sz="2400" dirty="0">
                <a:latin typeface="Trebuchet MS" pitchFamily="34" charset="0"/>
              </a:rPr>
              <a:t> consequences)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latin typeface="Trebuchet MS" pitchFamily="34" charset="0"/>
              </a:rPr>
              <a:t>Summary</a:t>
            </a:r>
            <a:endParaRPr lang="cs-CZ" sz="2600" dirty="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5019" y="517236"/>
            <a:ext cx="153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u="sng" dirty="0">
                <a:latin typeface="Trebuchet MS" pitchFamily="34" charset="0"/>
              </a:rPr>
              <a:t>Outline</a:t>
            </a:r>
            <a:endParaRPr lang="cs-CZ" sz="3200" u="sng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0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297947" y="4224791"/>
                <a:ext cx="18893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B4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rgbClr val="0000B4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rot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B4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vib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947" y="4224791"/>
                <a:ext cx="188930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58953" y="2236443"/>
                <a:ext cx="8520153" cy="77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/>
                        </a:rPr>
                        <m:t>𝐻</m:t>
                      </m:r>
                      <m:r>
                        <a:rPr lang="en-US" sz="1500" b="0" i="1" smtClean="0">
                          <a:latin typeface="Cambria Math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rgbClr val="0000B4"/>
                          </a:solidFill>
                          <a:latin typeface="Cambria Math"/>
                        </a:rPr>
                        <m:t>𝑇</m:t>
                      </m:r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15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𝐾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5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500" b="0" i="1" smtClean="0">
                              <a:solidFill>
                                <a:srgbClr val="0000B4"/>
                              </a:solidFill>
                              <a:latin typeface="Cambria Math"/>
                            </a:rPr>
                            <m:t>5</m:t>
                          </m:r>
                        </m:e>
                      </m:rad>
                      <m:sSup>
                        <m:sSupPr>
                          <m:ctrlPr>
                            <a:rPr lang="en-US" sz="1500" b="0" i="1" smtClean="0">
                              <a:solidFill>
                                <a:srgbClr val="0000B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5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rgbClr val="0000B4"/>
                                  </a:solidFill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sz="1500" b="0" i="1" smtClean="0">
                                  <a:solidFill>
                                    <a:srgbClr val="0000B4"/>
                                  </a:solidFill>
                                  <a:latin typeface="Cambria Math"/>
                                </a:rPr>
                                <m:t>×</m:t>
                              </m:r>
                              <m:r>
                                <a:rPr lang="en-US" sz="1500" b="0" i="1" smtClean="0">
                                  <a:solidFill>
                                    <a:srgbClr val="0000B4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rgbClr val="0000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rgbClr val="0000B4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1500" b="0" i="1" smtClean="0">
                          <a:solidFill>
                            <a:srgbClr val="0000B4"/>
                          </a:solidFill>
                          <a:latin typeface="Cambria Math"/>
                        </a:rPr>
                        <m:t>+…</m:t>
                      </m:r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/>
                            </a:rPr>
                            <m:t>5</m:t>
                          </m:r>
                        </m:e>
                      </m:rad>
                      <m:sSup>
                        <m:sSupPr>
                          <m:ctrlP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×</m:t>
                              </m:r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𝐵</m:t>
                      </m:r>
                      <m:rad>
                        <m:radPr>
                          <m:degHide m:val="on"/>
                          <m:ctrlP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35</m:t>
                              </m:r>
                            </m:num>
                            <m:den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500" b="0" i="1" smtClean="0">
                                      <a:solidFill>
                                        <a:srgbClr val="33993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×</m:t>
                                      </m:r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×</m:t>
                              </m:r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+5</m:t>
                      </m:r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00" b="0" i="1" smtClean="0">
                                  <a:solidFill>
                                    <a:srgbClr val="3399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500" b="0" i="1" smtClean="0">
                                      <a:solidFill>
                                        <a:srgbClr val="33993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×</m:t>
                                      </m:r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500" b="0" i="1" smtClean="0">
                                          <a:solidFill>
                                            <a:srgbClr val="339933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500" b="0" i="1" smtClean="0">
                              <a:solidFill>
                                <a:srgbClr val="339933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500" b="0" i="1" smtClean="0">
                          <a:solidFill>
                            <a:srgbClr val="339933"/>
                          </a:solidFill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en-GB" sz="15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53" y="2236443"/>
                <a:ext cx="8520153" cy="7743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5" name="Text Box 14"/>
              <p:cNvSpPr txBox="1">
                <a:spLocks noChangeArrowheads="1"/>
              </p:cNvSpPr>
              <p:nvPr/>
            </p:nvSpPr>
            <p:spPr bwMode="auto">
              <a:xfrm>
                <a:off x="752821" y="2964930"/>
                <a:ext cx="5156996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cs-CZ" sz="1400" b="0" i="1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(</m:t>
                    </m:r>
                    <m:r>
                      <a:rPr lang="en-US" altLang="cs-CZ" sz="1400" b="0" i="1" smtClean="0">
                        <a:solidFill>
                          <a:srgbClr val="339933"/>
                        </a:solidFill>
                        <a:latin typeface="Cambria Math"/>
                        <a:cs typeface="Arial" charset="0"/>
                      </a:rPr>
                      <m:t>𝛼</m:t>
                    </m:r>
                    <m:r>
                      <a:rPr lang="en-US" altLang="cs-CZ" sz="1400" b="0" i="1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,</m:t>
                    </m:r>
                    <m:r>
                      <a:rPr lang="en-US" altLang="cs-CZ" sz="1400" b="0" i="1" smtClean="0">
                        <a:solidFill>
                          <a:srgbClr val="0000B4"/>
                        </a:solidFill>
                        <a:latin typeface="Cambria Math"/>
                        <a:cs typeface="Arial" charset="0"/>
                      </a:rPr>
                      <m:t>𝜋</m:t>
                    </m:r>
                    <m:r>
                      <a:rPr lang="en-US" altLang="cs-CZ" sz="1400" b="0" i="1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)</m:t>
                    </m:r>
                  </m:oMath>
                </a14:m>
                <a:r>
                  <a:rPr lang="en-US" altLang="cs-CZ" sz="1400" dirty="0">
                    <a:solidFill>
                      <a:prstClr val="black"/>
                    </a:solidFill>
                    <a:latin typeface="Trebuchet MS" pitchFamily="34" charset="0"/>
                    <a:cs typeface="Arial" charset="0"/>
                  </a:rPr>
                  <a:t>: Canonically conjugated quadrupole tensors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cs-CZ" sz="1400" b="1" dirty="0">
                    <a:solidFill>
                      <a:srgbClr val="339933"/>
                    </a:solidFill>
                    <a:latin typeface="Trebuchet MS" pitchFamily="34" charset="0"/>
                    <a:cs typeface="Arial" charset="0"/>
                  </a:rPr>
                  <a:t>collective coordinates</a:t>
                </a:r>
                <a:r>
                  <a:rPr lang="en-US" altLang="cs-CZ" sz="1400" dirty="0">
                    <a:solidFill>
                      <a:srgbClr val="339933"/>
                    </a:solidFill>
                    <a:latin typeface="Trebuchet MS" pitchFamily="34" charset="0"/>
                    <a:cs typeface="Arial" charset="0"/>
                  </a:rPr>
                  <a:t> </a:t>
                </a:r>
                <a:r>
                  <a:rPr lang="en-US" altLang="cs-CZ" sz="1400" dirty="0">
                    <a:solidFill>
                      <a:prstClr val="black"/>
                    </a:solidFill>
                    <a:latin typeface="Trebuchet MS" pitchFamily="34" charset="0"/>
                    <a:cs typeface="Arial" charset="0"/>
                  </a:rPr>
                  <a:t>(2 shape parameters, 3 Euler angles) </a:t>
                </a:r>
                <a:r>
                  <a:rPr lang="en-US" altLang="cs-CZ" sz="1400" b="1" dirty="0">
                    <a:solidFill>
                      <a:srgbClr val="0000B4"/>
                    </a:solidFill>
                    <a:latin typeface="Trebuchet MS" pitchFamily="34" charset="0"/>
                    <a:cs typeface="Arial" charset="0"/>
                  </a:rPr>
                  <a:t>momenta</a:t>
                </a:r>
              </a:p>
            </p:txBody>
          </p:sp>
        </mc:Choice>
        <mc:Fallback xmlns="">
          <p:sp>
            <p:nvSpPr>
              <p:cNvPr id="1639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821" y="2964930"/>
                <a:ext cx="5156996" cy="738664"/>
              </a:xfrm>
              <a:prstGeom prst="rect">
                <a:avLst/>
              </a:prstGeom>
              <a:blipFill rotWithShape="1">
                <a:blip r:embed="rId5"/>
                <a:stretch>
                  <a:fillRect l="-236" t="-1639" b="-57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8" name="Rectangle 20"/>
              <p:cNvSpPr>
                <a:spLocks noChangeArrowheads="1"/>
              </p:cNvSpPr>
              <p:nvPr/>
            </p:nvSpPr>
            <p:spPr bwMode="auto">
              <a:xfrm>
                <a:off x="665956" y="1646810"/>
                <a:ext cx="5013325" cy="498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cs-CZ" sz="2400" u="sng" dirty="0">
                    <a:solidFill>
                      <a:srgbClr val="CC3300"/>
                    </a:solidFill>
                    <a:latin typeface="Trebuchet MS" pitchFamily="34" charset="0"/>
                    <a:cs typeface="Arial" charset="0"/>
                  </a:rPr>
                  <a:t>Quadrupole deformations </a:t>
                </a:r>
                <a14:m>
                  <m:oMath xmlns:m="http://schemas.openxmlformats.org/officeDocument/2006/math">
                    <m:r>
                      <a:rPr lang="en-US" altLang="cs-CZ" sz="2400" b="0" i="1" u="sng" dirty="0" smtClean="0">
                        <a:solidFill>
                          <a:srgbClr val="CC3300"/>
                        </a:solidFill>
                        <a:latin typeface="Cambria Math"/>
                        <a:cs typeface="Arial" charset="0"/>
                      </a:rPr>
                      <m:t>𝜆</m:t>
                    </m:r>
                    <m:r>
                      <a:rPr lang="en-US" altLang="cs-CZ" sz="2400" i="1" u="sng" dirty="0" smtClean="0">
                        <a:solidFill>
                          <a:srgbClr val="CC3300"/>
                        </a:solidFill>
                        <a:latin typeface="Cambria Math"/>
                        <a:cs typeface="Arial" charset="0"/>
                      </a:rPr>
                      <m:t>=2</m:t>
                    </m:r>
                  </m:oMath>
                </a14:m>
                <a:endParaRPr lang="cs-CZ" altLang="cs-CZ" sz="2400" u="sng" dirty="0">
                  <a:solidFill>
                    <a:srgbClr val="CC3300"/>
                  </a:solidFill>
                  <a:latin typeface="Trebuchet MS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398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5956" y="1646810"/>
                <a:ext cx="5013325" cy="498475"/>
              </a:xfrm>
              <a:prstGeom prst="rect">
                <a:avLst/>
              </a:prstGeom>
              <a:blipFill rotWithShape="1">
                <a:blip r:embed="rId6"/>
                <a:stretch>
                  <a:fillRect l="-1823" t="-4878" b="-24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9" name="Rectangle 31"/>
          <p:cNvSpPr>
            <a:spLocks noChangeArrowheads="1"/>
          </p:cNvSpPr>
          <p:nvPr/>
        </p:nvSpPr>
        <p:spPr bwMode="auto">
          <a:xfrm>
            <a:off x="4205911" y="6517400"/>
            <a:ext cx="4721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G. </a:t>
            </a:r>
            <a:r>
              <a:rPr lang="en-US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Gneuss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U. Mosel, W. Greiner,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Phys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Lett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en-US" altLang="cs-CZ" sz="1300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30B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397 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(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1969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)</a:t>
            </a:r>
          </a:p>
        </p:txBody>
      </p:sp>
      <p:cxnSp>
        <p:nvCxnSpPr>
          <p:cNvPr id="26" name="Přímá spojnice 25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H="1">
            <a:off x="179388" y="6453188"/>
            <a:ext cx="8640762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9" name="Rectangle 4"/>
          <p:cNvSpPr>
            <a:spLocks noChangeArrowheads="1"/>
          </p:cNvSpPr>
          <p:nvPr/>
        </p:nvSpPr>
        <p:spPr bwMode="auto">
          <a:xfrm>
            <a:off x="665956" y="333375"/>
            <a:ext cx="7293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2. Geometric </a:t>
            </a:r>
            <a:r>
              <a:rPr lang="cs-CZ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C</a:t>
            </a:r>
            <a:r>
              <a:rPr lang="en-US" altLang="cs-CZ" u="sng" dirty="0" err="1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ollective</a:t>
            </a:r>
            <a:r>
              <a:rPr lang="en-US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cs-CZ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M</a:t>
            </a:r>
            <a:r>
              <a:rPr lang="en-US" altLang="cs-CZ" u="sng" dirty="0" err="1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odel</a:t>
            </a:r>
            <a:r>
              <a:rPr lang="en-US" altLang="cs-CZ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 (</a:t>
            </a:r>
            <a:r>
              <a:rPr lang="en-US" altLang="cs-CZ" dirty="0" err="1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GCM</a:t>
            </a:r>
            <a:r>
              <a:rPr lang="en-US" altLang="cs-CZ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)</a:t>
            </a:r>
          </a:p>
        </p:txBody>
      </p:sp>
      <p:sp>
        <p:nvSpPr>
          <p:cNvPr id="16411" name="TextovéPole 25"/>
          <p:cNvSpPr txBox="1">
            <a:spLocks noChangeArrowheads="1"/>
          </p:cNvSpPr>
          <p:nvPr/>
        </p:nvSpPr>
        <p:spPr bwMode="auto">
          <a:xfrm>
            <a:off x="5238608" y="1085404"/>
            <a:ext cx="3905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400" dirty="0">
                <a:solidFill>
                  <a:prstClr val="black"/>
                </a:solidFill>
                <a:latin typeface="Trebuchet MS" pitchFamily="34" charset="0"/>
                <a:cs typeface="Arial" charset="0"/>
              </a:rPr>
              <a:t>- multipole expansion of nuclear surface</a:t>
            </a:r>
            <a:endParaRPr lang="cs-CZ" altLang="cs-CZ" sz="1400" dirty="0">
              <a:solidFill>
                <a:prstClr val="black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667226" y="3733849"/>
            <a:ext cx="431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000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Principal Axes System (PAS)</a:t>
            </a:r>
            <a:endParaRPr lang="cs-CZ" altLang="cs-CZ" sz="2000" dirty="0">
              <a:solidFill>
                <a:srgbClr val="CC3300"/>
              </a:solidFill>
              <a:latin typeface="Trebuchet MS" pitchFamily="34" charset="0"/>
              <a:cs typeface="Arial" charset="0"/>
            </a:endParaRPr>
          </a:p>
        </p:txBody>
      </p:sp>
      <p:grpSp>
        <p:nvGrpSpPr>
          <p:cNvPr id="31" name="Skupina 38"/>
          <p:cNvGrpSpPr>
            <a:grpSpLocks/>
          </p:cNvGrpSpPr>
          <p:nvPr/>
        </p:nvGrpSpPr>
        <p:grpSpPr bwMode="auto">
          <a:xfrm>
            <a:off x="725068" y="4313833"/>
            <a:ext cx="3241627" cy="735307"/>
            <a:chOff x="868007" y="1352289"/>
            <a:chExt cx="3241627" cy="735105"/>
          </a:xfrm>
        </p:grpSpPr>
        <p:sp>
          <p:nvSpPr>
            <p:cNvPr id="32" name="Line 36"/>
            <p:cNvSpPr>
              <a:spLocks noChangeShapeType="1"/>
            </p:cNvSpPr>
            <p:nvPr/>
          </p:nvSpPr>
          <p:spPr bwMode="auto">
            <a:xfrm>
              <a:off x="2079284" y="1360227"/>
              <a:ext cx="312737" cy="280987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>
              <a:off x="2077696" y="1352289"/>
              <a:ext cx="258763" cy="29051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4" name="Text Box 38"/>
            <p:cNvSpPr txBox="1">
              <a:spLocks noChangeArrowheads="1"/>
            </p:cNvSpPr>
            <p:nvPr/>
          </p:nvSpPr>
          <p:spPr bwMode="auto">
            <a:xfrm>
              <a:off x="868007" y="1779702"/>
              <a:ext cx="3241627" cy="307692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 type="none" w="sm" len="sm"/>
              <a:tailEnd type="none" w="lg" len="med"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cs-CZ" sz="1400" dirty="0">
                  <a:solidFill>
                    <a:prstClr val="black"/>
                  </a:solidFill>
                  <a:latin typeface="Trebuchet MS" pitchFamily="34" charset="0"/>
                  <a:cs typeface="Arial" charset="0"/>
                </a:rPr>
                <a:t>Focus on the n</a:t>
              </a:r>
              <a:r>
                <a:rPr lang="cs-CZ" altLang="cs-CZ" sz="1400" dirty="0" err="1">
                  <a:solidFill>
                    <a:prstClr val="black"/>
                  </a:solidFill>
                  <a:latin typeface="Trebuchet MS" pitchFamily="34" charset="0"/>
                  <a:cs typeface="Arial" charset="0"/>
                </a:rPr>
                <a:t>onrotating</a:t>
              </a:r>
              <a:r>
                <a:rPr lang="cs-CZ" altLang="cs-CZ" sz="1400" dirty="0">
                  <a:solidFill>
                    <a:prstClr val="black"/>
                  </a:solidFill>
                  <a:latin typeface="Trebuchet MS" pitchFamily="34" charset="0"/>
                  <a:cs typeface="Arial" charset="0"/>
                </a:rPr>
                <a:t> case </a:t>
              </a:r>
              <a:r>
                <a:rPr lang="cs-CZ" altLang="cs-CZ" sz="1400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J</a:t>
              </a:r>
              <a:r>
                <a:rPr lang="en-US" altLang="cs-CZ" sz="14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= 0</a:t>
              </a:r>
              <a:r>
                <a:rPr lang="cs-CZ" altLang="cs-CZ" sz="1400" dirty="0">
                  <a:solidFill>
                    <a:prstClr val="black"/>
                  </a:solidFill>
                  <a:latin typeface="Trebuchet MS" pitchFamily="34" charset="0"/>
                  <a:cs typeface="Arial" charset="0"/>
                </a:rPr>
                <a:t>!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1735807" y="878361"/>
                <a:ext cx="2763962" cy="721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5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1+</m:t>
                          </m:r>
                          <m:nary>
                            <m:naryPr>
                              <m:chr m:val="∑"/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500" b="0" i="1" smtClean="0"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sz="1500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𝜆𝜇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𝜆𝜇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sz="15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807" y="878361"/>
                <a:ext cx="2763962" cy="7218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/>
          <p:cNvSpPr txBox="1"/>
          <p:nvPr/>
        </p:nvSpPr>
        <p:spPr>
          <a:xfrm>
            <a:off x="5238608" y="1644318"/>
            <a:ext cx="3011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rebuchet MS" pitchFamily="34" charset="0"/>
              </a:rPr>
              <a:t>- Bohr Hamiltonian with </a:t>
            </a:r>
          </a:p>
          <a:p>
            <a:r>
              <a:rPr lang="en-US" sz="1500" dirty="0">
                <a:latin typeface="Trebuchet MS" pitchFamily="34" charset="0"/>
              </a:rPr>
              <a:t>  </a:t>
            </a:r>
            <a:r>
              <a:rPr lang="en-US" sz="1500" dirty="0" err="1">
                <a:latin typeface="Trebuchet MS" pitchFamily="34" charset="0"/>
              </a:rPr>
              <a:t>Gneuss</a:t>
            </a:r>
            <a:r>
              <a:rPr lang="en-US" sz="1500" dirty="0">
                <a:latin typeface="Trebuchet MS" pitchFamily="34" charset="0"/>
              </a:rPr>
              <a:t>-Mosel-Greiner potential</a:t>
            </a:r>
            <a:endParaRPr lang="en-GB" sz="15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6078025" y="3010758"/>
                <a:ext cx="29527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B4"/>
                        </a:solidFill>
                        <a:latin typeface="Cambria Math"/>
                      </a:rPr>
                      <m:t>𝐾</m:t>
                    </m:r>
                    <m:r>
                      <a:rPr lang="en-US" sz="1400" b="0" i="1" smtClean="0">
                        <a:solidFill>
                          <a:srgbClr val="339933"/>
                        </a:solidFill>
                        <a:latin typeface="Cambria Math"/>
                      </a:rPr>
                      <m:t>,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1400" b="0" i="1" smtClean="0">
                        <a:solidFill>
                          <a:srgbClr val="339933"/>
                        </a:solidFill>
                        <a:latin typeface="Cambria Math"/>
                      </a:rPr>
                      <m:t>𝐴</m:t>
                    </m:r>
                    <m:r>
                      <a:rPr lang="en-US" sz="1400" b="0" i="1" smtClean="0">
                        <a:solidFill>
                          <a:srgbClr val="339933"/>
                        </a:solidFill>
                        <a:latin typeface="Cambria Math"/>
                      </a:rPr>
                      <m:t>,</m:t>
                    </m:r>
                    <m:r>
                      <a:rPr lang="en-US" sz="1400" b="0" i="1" smtClean="0">
                        <a:solidFill>
                          <a:srgbClr val="339933"/>
                        </a:solidFill>
                        <a:latin typeface="Cambria Math"/>
                      </a:rPr>
                      <m:t>𝐵</m:t>
                    </m:r>
                    <m:r>
                      <a:rPr lang="en-US" sz="1400" b="0" i="1" smtClean="0">
                        <a:solidFill>
                          <a:srgbClr val="339933"/>
                        </a:solidFill>
                        <a:latin typeface="Cambria Math"/>
                      </a:rPr>
                      <m:t>,</m:t>
                    </m:r>
                    <m:r>
                      <a:rPr lang="en-US" sz="1400" b="0" i="1" smtClean="0">
                        <a:solidFill>
                          <a:srgbClr val="339933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GB" sz="1400" dirty="0">
                    <a:latin typeface="Trebuchet MS" pitchFamily="34" charset="0"/>
                  </a:rPr>
                  <a:t>: adjustable parameters</a:t>
                </a: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25" y="3010758"/>
                <a:ext cx="2952715" cy="307777"/>
              </a:xfrm>
              <a:prstGeom prst="rect">
                <a:avLst/>
              </a:prstGeom>
              <a:blipFill rotWithShape="1">
                <a:blip r:embed="rId8"/>
                <a:stretch>
                  <a:fillRect t="-4000" b="-1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 descr="D:\Pavel\Desktop\GCM potentia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70" y="4331681"/>
            <a:ext cx="3106447" cy="192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avel\Desktop\GCM potenti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74" y="4836673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Pavel\Desktop\GCM potentia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65" y="5426381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20"/>
          <p:cNvSpPr>
            <a:spLocks noChangeArrowheads="1"/>
          </p:cNvSpPr>
          <p:nvPr/>
        </p:nvSpPr>
        <p:spPr bwMode="auto">
          <a:xfrm>
            <a:off x="4819029" y="3733850"/>
            <a:ext cx="244359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000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Phase structure</a:t>
            </a:r>
            <a:endParaRPr lang="cs-CZ" altLang="cs-CZ" sz="2000" dirty="0">
              <a:solidFill>
                <a:srgbClr val="CC3300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53" y="4441680"/>
            <a:ext cx="698302" cy="58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43" y="5511096"/>
            <a:ext cx="608521" cy="7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257" y="4961307"/>
            <a:ext cx="661693" cy="6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Přímá spojnice se šipkou 55"/>
          <p:cNvCxnSpPr/>
          <p:nvPr/>
        </p:nvCxnSpPr>
        <p:spPr>
          <a:xfrm flipV="1">
            <a:off x="8897445" y="4794275"/>
            <a:ext cx="0" cy="10018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>
            <a:off x="6364609" y="6271977"/>
            <a:ext cx="99913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7281907" y="6095317"/>
                <a:ext cx="3790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907" y="6095317"/>
                <a:ext cx="379015" cy="33855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ovéPole 62"/>
              <p:cNvSpPr txBox="1"/>
              <p:nvPr/>
            </p:nvSpPr>
            <p:spPr>
              <a:xfrm>
                <a:off x="8707937" y="4427943"/>
                <a:ext cx="3873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GB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3" name="TextovéPol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937" y="4427943"/>
                <a:ext cx="387350" cy="338554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ovéPole 14"/>
          <p:cNvSpPr txBox="1"/>
          <p:nvPr/>
        </p:nvSpPr>
        <p:spPr>
          <a:xfrm>
            <a:off x="6772128" y="5127469"/>
            <a:ext cx="490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itchFamily="34" charset="0"/>
              </a:rPr>
              <a:t>0</a:t>
            </a:r>
            <a:endParaRPr lang="en-GB" sz="1600" dirty="0">
              <a:latin typeface="Trebuchet MS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40794" y="5235727"/>
            <a:ext cx="4390195" cy="1111182"/>
            <a:chOff x="540794" y="5235727"/>
            <a:chExt cx="4390195" cy="1111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552513" y="5235727"/>
                  <a:ext cx="4378475" cy="470000"/>
                </a:xfrm>
                <a:prstGeom prst="rect">
                  <a:avLst/>
                </a:prstGeom>
                <a:solidFill>
                  <a:srgbClr val="FFCC00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𝑽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𝑨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𝑩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𝟑</m:t>
                            </m:r>
                          </m:sup>
                        </m:sSup>
                        <m:func>
                          <m:func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𝟑</m:t>
                            </m:r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𝜸</m:t>
                            </m:r>
                          </m:e>
                        </m:func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𝑪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chemeClr val="tx1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13" y="5235727"/>
                  <a:ext cx="4378475" cy="47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ovéPole 8"/>
                <p:cNvSpPr txBox="1"/>
                <p:nvPr/>
              </p:nvSpPr>
              <p:spPr>
                <a:xfrm>
                  <a:off x="540794" y="5783962"/>
                  <a:ext cx="239193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𝑥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𝛽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Re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>
                                      <a:latin typeface="Cambria Math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PAS</m:t>
                              </m:r>
                            </m:sub>
                          </m:sSub>
                        </m:e>
                      </m:func>
                    </m:oMath>
                  </a14:m>
                  <a:r>
                    <a:rPr lang="en-US" sz="1400" b="0" dirty="0">
                      <a:latin typeface="Trebuchet MS" pitchFamily="34" charset="0"/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𝑦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r>
                        <a:rPr lang="en-US" sz="1400" b="0" i="1" smtClean="0">
                          <a:latin typeface="Cambria Math"/>
                        </a:rPr>
                        <m:t>𝛽</m:t>
                      </m:r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𝛾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1400" b="0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Re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±2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>
                                      <a:latin typeface="Cambria Math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/>
                                </a:rPr>
                                <m:t>PAS</m:t>
                              </m:r>
                            </m:sub>
                          </m:sSub>
                        </m:e>
                      </m:func>
                    </m:oMath>
                  </a14:m>
                  <a:r>
                    <a:rPr lang="en-GB" sz="1400" dirty="0">
                      <a:latin typeface="Trebuchet MS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" name="TextovéPol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794" y="5783962"/>
                  <a:ext cx="2391938" cy="553998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t="-56044" b="-879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ovéPole 15"/>
                <p:cNvSpPr txBox="1"/>
                <p:nvPr/>
              </p:nvSpPr>
              <p:spPr>
                <a:xfrm>
                  <a:off x="2874781" y="5762134"/>
                  <a:ext cx="2056208" cy="584775"/>
                </a:xfrm>
                <a:prstGeom prst="rect">
                  <a:avLst/>
                </a:prstGeom>
                <a:solidFill>
                  <a:srgbClr val="FFCC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𝒇</m:t>
                      </m:r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𝟐</m:t>
                      </m:r>
                    </m:oMath>
                  </a14:m>
                  <a:r>
                    <a:rPr lang="en-GB" sz="1600" b="1" dirty="0">
                      <a:solidFill>
                        <a:srgbClr val="C00000"/>
                      </a:solidFill>
                      <a:latin typeface="Trebuchet MS" pitchFamily="34" charset="0"/>
                    </a:rPr>
                    <a:t> degrees of freedom</a:t>
                  </a:r>
                </a:p>
              </p:txBody>
            </p:sp>
          </mc:Choice>
          <mc:Fallback xmlns="">
            <p:sp>
              <p:nvSpPr>
                <p:cNvPr id="16" name="TextovéPol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4781" y="5762134"/>
                  <a:ext cx="2056208" cy="584775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t="-4167" b="-114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02" name="Picture 6" descr="D:\Pavel\Desktop\GCM potential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94" y="4277159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/>
          <p:cNvGrpSpPr/>
          <p:nvPr/>
        </p:nvGrpSpPr>
        <p:grpSpPr>
          <a:xfrm>
            <a:off x="5574515" y="4118265"/>
            <a:ext cx="1800392" cy="783425"/>
            <a:chOff x="5574515" y="4118265"/>
            <a:chExt cx="1800392" cy="783425"/>
          </a:xfrm>
        </p:grpSpPr>
        <p:sp>
          <p:nvSpPr>
            <p:cNvPr id="67" name="Ovál 66"/>
            <p:cNvSpPr/>
            <p:nvPr/>
          </p:nvSpPr>
          <p:spPr>
            <a:xfrm>
              <a:off x="6243337" y="469830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Obdélník 65"/>
            <p:cNvSpPr/>
            <p:nvPr/>
          </p:nvSpPr>
          <p:spPr>
            <a:xfrm>
              <a:off x="6569695" y="4563136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(2,2)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  <p:sp>
          <p:nvSpPr>
            <p:cNvPr id="69" name="Obdélník 68"/>
            <p:cNvSpPr/>
            <p:nvPr/>
          </p:nvSpPr>
          <p:spPr>
            <a:xfrm>
              <a:off x="5574515" y="4118265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(2,1)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  <p:sp>
          <p:nvSpPr>
            <p:cNvPr id="70" name="Ovál 69"/>
            <p:cNvSpPr/>
            <p:nvPr/>
          </p:nvSpPr>
          <p:spPr>
            <a:xfrm>
              <a:off x="6136508" y="453370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971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798490" y="4836017"/>
            <a:ext cx="2665927" cy="14617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2604" r="2376"/>
          <a:stretch/>
        </p:blipFill>
        <p:spPr bwMode="auto">
          <a:xfrm>
            <a:off x="45076" y="133167"/>
            <a:ext cx="5999473" cy="440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393726" y="201830"/>
            <a:ext cx="2640592" cy="100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u="sng" dirty="0" err="1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GCM</a:t>
            </a:r>
            <a:r>
              <a:rPr lang="cs-CZ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400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Level dynamics</a:t>
            </a:r>
            <a:endParaRPr lang="en-US" altLang="cs-CZ" sz="2400" dirty="0">
              <a:solidFill>
                <a:srgbClr val="CC3300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05" y="4230931"/>
            <a:ext cx="5044360" cy="255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6684135" y="1434963"/>
                <a:ext cx="16935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𝜆</m:t>
                      </m:r>
                      <m:r>
                        <a:rPr lang="en-US" sz="2400" b="0" i="1" smtClean="0">
                          <a:latin typeface="Cambria Math"/>
                        </a:rPr>
                        <m:t>≡</m:t>
                      </m:r>
                      <m:r>
                        <a:rPr lang="en-US" sz="2400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sz="2400" b="0" dirty="0">
                  <a:latin typeface="Trebuchet MS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𝐵</m:t>
                      </m:r>
                      <m:r>
                        <a:rPr lang="en-US" sz="24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35" y="1434963"/>
                <a:ext cx="1693572" cy="83099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vnoramenný trojúhelník 10"/>
          <p:cNvSpPr/>
          <p:nvPr/>
        </p:nvSpPr>
        <p:spPr>
          <a:xfrm>
            <a:off x="972344" y="5895709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vnoramenný trojúhelník 14"/>
          <p:cNvSpPr/>
          <p:nvPr/>
        </p:nvSpPr>
        <p:spPr>
          <a:xfrm rot="10800000">
            <a:off x="972345" y="5035953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1255679" y="4956676"/>
            <a:ext cx="152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rebuchet MS" pitchFamily="34" charset="0"/>
              </a:rPr>
              <a:t>(2,0) </a:t>
            </a:r>
            <a:r>
              <a:rPr lang="en-US" sz="1600" dirty="0">
                <a:latin typeface="Trebuchet MS" pitchFamily="34" charset="0"/>
              </a:rPr>
              <a:t>minimum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255678" y="5377443"/>
            <a:ext cx="1526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rebuchet MS" pitchFamily="34" charset="0"/>
              </a:rPr>
              <a:t>(2,1) </a:t>
            </a:r>
            <a:r>
              <a:rPr lang="en-US" sz="1600" dirty="0">
                <a:latin typeface="Trebuchet MS" pitchFamily="34" charset="0"/>
              </a:rPr>
              <a:t>saddle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255676" y="5816432"/>
            <a:ext cx="2125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rebuchet MS" pitchFamily="34" charset="0"/>
              </a:rPr>
              <a:t>(2,2) </a:t>
            </a:r>
            <a:r>
              <a:rPr lang="en-US" sz="1600" dirty="0">
                <a:latin typeface="Trebuchet MS" pitchFamily="34" charset="0"/>
              </a:rPr>
              <a:t>local maximum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72343" y="5467072"/>
            <a:ext cx="180000" cy="1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Přímá spojnice 18"/>
          <p:cNvCxnSpPr/>
          <p:nvPr/>
        </p:nvCxnSpPr>
        <p:spPr>
          <a:xfrm flipV="1">
            <a:off x="3593206" y="201830"/>
            <a:ext cx="0" cy="3958046"/>
          </a:xfrm>
          <a:prstGeom prst="line">
            <a:avLst/>
          </a:prstGeom>
          <a:ln w="254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4660006" y="201830"/>
            <a:ext cx="0" cy="395804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1618445" y="201830"/>
            <a:ext cx="0" cy="3958046"/>
          </a:xfrm>
          <a:prstGeom prst="line">
            <a:avLst/>
          </a:prstGeom>
          <a:ln w="25400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8171432" y="4301544"/>
                <a:ext cx="862886" cy="30777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𝜆</m:t>
                      </m:r>
                      <m:r>
                        <a:rPr lang="en-US" sz="1400" b="0" i="1" smtClean="0">
                          <a:latin typeface="Cambria Math"/>
                        </a:rPr>
                        <m:t>=0.22</m:t>
                      </m:r>
                    </m:oMath>
                  </m:oMathPara>
                </a14:m>
                <a:endParaRPr lang="en-GB" sz="1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432" y="4301544"/>
                <a:ext cx="862886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ovéPole 26"/>
              <p:cNvSpPr txBox="1"/>
              <p:nvPr/>
            </p:nvSpPr>
            <p:spPr>
              <a:xfrm>
                <a:off x="8171432" y="4751585"/>
                <a:ext cx="862886" cy="307777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𝜆</m:t>
                      </m:r>
                      <m:r>
                        <a:rPr lang="en-US" sz="1400" b="0" i="1" smtClean="0">
                          <a:latin typeface="Cambria Math"/>
                        </a:rPr>
                        <m:t>=0.25</m:t>
                      </m:r>
                    </m:oMath>
                  </m:oMathPara>
                </a14:m>
                <a:endParaRPr lang="en-GB" sz="1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" name="TextovéPol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432" y="4751585"/>
                <a:ext cx="862886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ovéPole 27"/>
              <p:cNvSpPr txBox="1"/>
              <p:nvPr/>
            </p:nvSpPr>
            <p:spPr>
              <a:xfrm>
                <a:off x="8177659" y="5119523"/>
                <a:ext cx="862886" cy="30777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𝜆</m:t>
                      </m:r>
                      <m:r>
                        <a:rPr lang="en-US" sz="1400" b="0" i="1" smtClean="0">
                          <a:latin typeface="Cambria Math"/>
                        </a:rPr>
                        <m:t>=0.27</m:t>
                      </m:r>
                    </m:oMath>
                  </m:oMathPara>
                </a14:m>
                <a:endParaRPr lang="en-GB" sz="1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8" name="TextovéPol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659" y="5119523"/>
                <a:ext cx="862886" cy="307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5076" y="6543560"/>
            <a:ext cx="404630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P. </a:t>
            </a:r>
            <a:r>
              <a:rPr lang="en-US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Cejnar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P. </a:t>
            </a:r>
            <a:r>
              <a:rPr lang="en-US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Str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ánský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Phys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Rev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E </a:t>
            </a:r>
            <a:r>
              <a:rPr lang="cs-CZ" altLang="cs-CZ" sz="1300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78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031130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(2008)</a:t>
            </a:r>
          </a:p>
        </p:txBody>
      </p:sp>
    </p:spTree>
    <p:extLst>
      <p:ext uri="{BB962C8B-B14F-4D97-AF65-F5344CB8AC3E}">
        <p14:creationId xmlns:p14="http://schemas.microsoft.com/office/powerpoint/2010/main" val="3800140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D:\Pavel\Desktop\fregGCM prezenta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906463"/>
            <a:ext cx="8208962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79438" y="333375"/>
            <a:ext cx="8259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3200" u="sng" dirty="0" err="1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Digression</a:t>
            </a:r>
            <a:r>
              <a:rPr lang="cs-CZ" altLang="cs-CZ" sz="3200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: chaos </a:t>
            </a:r>
            <a:r>
              <a:rPr lang="en-US" altLang="cs-CZ" sz="3200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in the</a:t>
            </a:r>
            <a:r>
              <a:rPr lang="cs-CZ" altLang="cs-CZ" sz="3200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cs-CZ" altLang="cs-CZ" sz="3200" u="sng" dirty="0" err="1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GCM</a:t>
            </a:r>
            <a:endParaRPr lang="cs-CZ" altLang="cs-CZ" sz="3200" u="sng" dirty="0">
              <a:solidFill>
                <a:srgbClr val="CC33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/>
        </p:nvSpPr>
        <p:spPr bwMode="auto">
          <a:xfrm>
            <a:off x="966788" y="1273175"/>
            <a:ext cx="1431925" cy="3683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integrable</a:t>
            </a:r>
            <a:endParaRPr lang="en-US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32773" name="Line 18"/>
          <p:cNvSpPr>
            <a:spLocks noChangeShapeType="1"/>
          </p:cNvSpPr>
          <p:nvPr/>
        </p:nvSpPr>
        <p:spPr bwMode="auto">
          <a:xfrm>
            <a:off x="5853113" y="1989138"/>
            <a:ext cx="904875" cy="169862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774" name="Line 19"/>
          <p:cNvSpPr>
            <a:spLocks noChangeShapeType="1"/>
          </p:cNvSpPr>
          <p:nvPr/>
        </p:nvSpPr>
        <p:spPr bwMode="auto">
          <a:xfrm>
            <a:off x="6257925" y="2262188"/>
            <a:ext cx="495300" cy="12065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0532" name="Text Box 20"/>
          <p:cNvSpPr txBox="1">
            <a:spLocks noChangeArrowheads="1"/>
          </p:cNvSpPr>
          <p:nvPr/>
        </p:nvSpPr>
        <p:spPr bwMode="auto">
          <a:xfrm>
            <a:off x="6808788" y="2092325"/>
            <a:ext cx="1731962" cy="338554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regular “veins”</a:t>
            </a:r>
            <a:endParaRPr lang="cs-CZ" sz="1600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320549" name="Text Box 37"/>
          <p:cNvSpPr txBox="1">
            <a:spLocks noChangeArrowheads="1"/>
          </p:cNvSpPr>
          <p:nvPr/>
        </p:nvSpPr>
        <p:spPr bwMode="auto">
          <a:xfrm>
            <a:off x="4225925" y="2370138"/>
            <a:ext cx="796925" cy="36671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chaos</a:t>
            </a:r>
            <a:endParaRPr lang="en-US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32777" name="Line 14"/>
          <p:cNvSpPr>
            <a:spLocks noChangeShapeType="1"/>
          </p:cNvSpPr>
          <p:nvPr/>
        </p:nvSpPr>
        <p:spPr bwMode="auto">
          <a:xfrm flipH="1">
            <a:off x="971550" y="1270000"/>
            <a:ext cx="0" cy="5102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778" name="Line 42"/>
          <p:cNvSpPr>
            <a:spLocks noChangeShapeType="1"/>
          </p:cNvSpPr>
          <p:nvPr/>
        </p:nvSpPr>
        <p:spPr bwMode="auto">
          <a:xfrm flipH="1">
            <a:off x="8718550" y="1260475"/>
            <a:ext cx="9525" cy="2601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 rot="16200000">
            <a:off x="4237038" y="2727325"/>
            <a:ext cx="2082800" cy="3079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phase transition</a:t>
            </a:r>
            <a:endParaRPr lang="cs-CZ" sz="14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</p:txBody>
      </p:sp>
      <p:cxnSp>
        <p:nvCxnSpPr>
          <p:cNvPr id="23" name="Přímá spojnice 22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11125" y="6453188"/>
            <a:ext cx="8640763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6580188" y="1277938"/>
            <a:ext cx="0" cy="1357312"/>
          </a:xfrm>
          <a:prstGeom prst="line">
            <a:avLst/>
          </a:prstGeom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5427663" y="1270000"/>
            <a:ext cx="0" cy="2566988"/>
          </a:xfrm>
          <a:prstGeom prst="line">
            <a:avLst/>
          </a:prstGeom>
          <a:ln w="254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2225675" y="5810250"/>
            <a:ext cx="1220788" cy="369888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regularity</a:t>
            </a:r>
          </a:p>
        </p:txBody>
      </p:sp>
      <p:sp>
        <p:nvSpPr>
          <p:cNvPr id="32785" name="TextovéPole 11"/>
          <p:cNvSpPr txBox="1">
            <a:spLocks noChangeArrowheads="1"/>
          </p:cNvSpPr>
          <p:nvPr/>
        </p:nvSpPr>
        <p:spPr bwMode="auto">
          <a:xfrm>
            <a:off x="971550" y="1635125"/>
            <a:ext cx="10150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cs-CZ" sz="10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(</a:t>
            </a:r>
            <a:r>
              <a:rPr lang="en-US" altLang="cs-CZ" sz="1000" b="1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mexican</a:t>
            </a:r>
            <a:r>
              <a:rPr lang="en-US" altLang="cs-CZ" sz="10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 hat</a:t>
            </a:r>
            <a:r>
              <a:rPr lang="en-GB" altLang="cs-CZ" sz="10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)</a:t>
            </a:r>
            <a:endParaRPr lang="cs-CZ" altLang="cs-CZ" sz="1000" b="1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36127" y="1277938"/>
            <a:ext cx="2146300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charset="0"/>
              </a:rPr>
              <a:t>deformed</a:t>
            </a:r>
            <a:r>
              <a:rPr lang="cs-CZ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charset="0"/>
              </a:rPr>
              <a:t>   </a:t>
            </a:r>
            <a:r>
              <a:rPr 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charset="0"/>
              </a:rPr>
              <a:t>spherical</a:t>
            </a:r>
            <a:endParaRPr lang="en-GB" sz="1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7297738" y="1273175"/>
            <a:ext cx="1430337" cy="3683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integrable</a:t>
            </a:r>
            <a:endParaRPr lang="en-US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6526213" y="3316288"/>
            <a:ext cx="1220787" cy="36988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Arial" charset="0"/>
              </a:rPr>
              <a:t>regularity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9" name="TextovéPole 12"/>
              <p:cNvSpPr txBox="1">
                <a:spLocks noChangeArrowheads="1"/>
              </p:cNvSpPr>
              <p:nvPr/>
            </p:nvSpPr>
            <p:spPr bwMode="auto">
              <a:xfrm>
                <a:off x="8740775" y="3663950"/>
                <a:ext cx="3667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cs-CZ" sz="1800" b="1" i="1" smtClean="0">
                          <a:solidFill>
                            <a:srgbClr val="000000"/>
                          </a:solidFill>
                          <a:latin typeface="Cambria Math"/>
                          <a:cs typeface="Arial" charset="0"/>
                        </a:rPr>
                        <m:t>𝝀</m:t>
                      </m:r>
                    </m:oMath>
                  </m:oMathPara>
                </a14:m>
                <a:endParaRPr lang="cs-CZ" altLang="cs-CZ" sz="1800" b="1" dirty="0">
                  <a:solidFill>
                    <a:srgbClr val="000000"/>
                  </a:solidFill>
                  <a:latin typeface="Symbol" pitchFamily="18" charset="2"/>
                  <a:cs typeface="Arial" charset="0"/>
                </a:endParaRPr>
              </a:p>
            </p:txBody>
          </p:sp>
        </mc:Choice>
        <mc:Fallback xmlns="">
          <p:sp>
            <p:nvSpPr>
              <p:cNvPr id="32789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0775" y="3663950"/>
                <a:ext cx="36671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6" name="Picture 6" descr="sombréro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1106488"/>
            <a:ext cx="9826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Přímá spojnice 33"/>
          <p:cNvCxnSpPr/>
          <p:nvPr/>
        </p:nvCxnSpPr>
        <p:spPr>
          <a:xfrm>
            <a:off x="5638800" y="4375150"/>
            <a:ext cx="66675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2" name="TextovéPole 34"/>
          <p:cNvSpPr txBox="1">
            <a:spLocks noChangeArrowheads="1"/>
          </p:cNvSpPr>
          <p:nvPr/>
        </p:nvSpPr>
        <p:spPr bwMode="auto">
          <a:xfrm>
            <a:off x="6446838" y="4097338"/>
            <a:ext cx="2235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5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global</a:t>
            </a:r>
            <a:r>
              <a:rPr lang="cs-CZ" altLang="cs-CZ" sz="15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 / </a:t>
            </a:r>
            <a:r>
              <a:rPr lang="en-US" altLang="cs-CZ" sz="15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local potential minimum (2,0)</a:t>
            </a:r>
            <a:endParaRPr lang="cs-CZ" altLang="cs-CZ" sz="1500" b="1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cxnSp>
        <p:nvCxnSpPr>
          <p:cNvPr id="36" name="Přímá spojnice 35"/>
          <p:cNvCxnSpPr/>
          <p:nvPr/>
        </p:nvCxnSpPr>
        <p:spPr>
          <a:xfrm>
            <a:off x="5638800" y="4829175"/>
            <a:ext cx="666750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4" name="TextovéPole 36"/>
          <p:cNvSpPr txBox="1">
            <a:spLocks noChangeArrowheads="1"/>
          </p:cNvSpPr>
          <p:nvPr/>
        </p:nvSpPr>
        <p:spPr bwMode="auto">
          <a:xfrm>
            <a:off x="6446838" y="4648200"/>
            <a:ext cx="223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5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saddle point (2,1)</a:t>
            </a:r>
            <a:endParaRPr lang="cs-CZ" altLang="cs-CZ" sz="1500" b="1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cxnSp>
        <p:nvCxnSpPr>
          <p:cNvPr id="38" name="Přímá spojnice 37"/>
          <p:cNvCxnSpPr/>
          <p:nvPr/>
        </p:nvCxnSpPr>
        <p:spPr>
          <a:xfrm>
            <a:off x="5638800" y="5203825"/>
            <a:ext cx="666750" cy="0"/>
          </a:xfrm>
          <a:prstGeom prst="line">
            <a:avLst/>
          </a:prstGeom>
          <a:ln w="25400">
            <a:solidFill>
              <a:srgbClr val="3399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6" name="TextovéPole 38"/>
          <p:cNvSpPr txBox="1">
            <a:spLocks noChangeArrowheads="1"/>
          </p:cNvSpPr>
          <p:nvPr/>
        </p:nvSpPr>
        <p:spPr bwMode="auto">
          <a:xfrm>
            <a:off x="6446838" y="5041900"/>
            <a:ext cx="223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5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border of stability</a:t>
            </a:r>
            <a:r>
              <a:rPr lang="cs-CZ" altLang="cs-CZ" sz="1500" b="1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cs-CZ" altLang="cs-CZ" sz="15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cs-CZ" altLang="cs-CZ" sz="1500" b="1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cs-CZ" altLang="cs-CZ" sz="1500" b="1" i="1" baseline="-250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32797" name="TextovéPole 2"/>
          <p:cNvSpPr txBox="1">
            <a:spLocks noChangeArrowheads="1"/>
          </p:cNvSpPr>
          <p:nvPr/>
        </p:nvSpPr>
        <p:spPr bwMode="auto">
          <a:xfrm>
            <a:off x="5549900" y="5621352"/>
            <a:ext cx="3201988" cy="61555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700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Very rich dynamics encoded in a simple Hamiltonian</a:t>
            </a:r>
            <a:endParaRPr lang="cs-CZ" altLang="cs-CZ" sz="17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1403785" y="3451753"/>
            <a:ext cx="2031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charset="0"/>
              </a:rPr>
              <a:t>valley of stability</a:t>
            </a: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02429" y="6421684"/>
            <a:ext cx="4883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P. Stránský, P. Hruška, P. Cejnar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Phys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Rev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C </a:t>
            </a:r>
            <a:r>
              <a:rPr lang="cs-CZ" altLang="cs-CZ" sz="1300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79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046202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(2009)</a:t>
            </a:r>
          </a:p>
          <a:p>
            <a:pPr algn="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P. Stránský, P. Cejnar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J.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Phys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A: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Math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altLang="cs-CZ" sz="1300" dirty="0" err="1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Theor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. </a:t>
            </a:r>
            <a:r>
              <a:rPr lang="cs-CZ" altLang="cs-CZ" sz="1300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48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, 125102</a:t>
            </a:r>
            <a:r>
              <a:rPr lang="en-US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 </a:t>
            </a:r>
            <a:r>
              <a:rPr lang="cs-CZ" altLang="cs-CZ" sz="1300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1534271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11125" y="6453188"/>
            <a:ext cx="8640763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65956" y="333375"/>
            <a:ext cx="61166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3. Interacting Boson Model</a:t>
            </a:r>
            <a:r>
              <a:rPr lang="en-US" altLang="cs-CZ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 (IBM)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543606" y="1049626"/>
                <a:ext cx="4411014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𝑖𝑗𝑘𝑙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𝑖𝑗𝑘𝑙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GB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6" y="1049626"/>
                <a:ext cx="4411014" cy="79585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100031" y="1049626"/>
                <a:ext cx="1256691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031" y="1049626"/>
                <a:ext cx="1256691" cy="7101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478099" y="1078223"/>
                <a:ext cx="1745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1" dirty="0">
                    <a:latin typeface="Trebuchet MS" pitchFamily="34" charset="0"/>
                  </a:rPr>
                  <a:t>s</a:t>
                </a:r>
                <a:r>
                  <a:rPr lang="en-US" b="0" dirty="0">
                    <a:latin typeface="Trebuchet MS" pitchFamily="34" charset="0"/>
                  </a:rPr>
                  <a:t>-boson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e>
                    </m:d>
                  </m:oMath>
                </a14:m>
                <a:endParaRPr lang="en-GB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099" y="1078223"/>
                <a:ext cx="174508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147" t="-1000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6478100" y="1390488"/>
                <a:ext cx="1861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rebuchet MS" pitchFamily="34" charset="0"/>
                  </a:rPr>
                  <a:t>d</a:t>
                </a:r>
                <a:r>
                  <a:rPr lang="en-US" b="0" dirty="0">
                    <a:latin typeface="Trebuchet MS" pitchFamily="34" charset="0"/>
                  </a:rPr>
                  <a:t>-bosons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  <m:r>
                          <a:rPr lang="en-US" b="0" i="1" smtClean="0">
                            <a:latin typeface="Cambria Math"/>
                          </a:rPr>
                          <m:t>=2</m:t>
                        </m:r>
                      </m:e>
                    </m:d>
                  </m:oMath>
                </a14:m>
                <a:endParaRPr lang="en-GB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100" y="1390488"/>
                <a:ext cx="186169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951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5331875" y="1832607"/>
            <a:ext cx="377995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1600" b="0" dirty="0">
                <a:latin typeface="Trebuchet MS" pitchFamily="34" charset="0"/>
              </a:rPr>
              <a:t>nucleon pairs with l=0,2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1600" dirty="0">
                <a:latin typeface="Trebuchet MS" pitchFamily="34" charset="0"/>
              </a:rPr>
              <a:t>quanta of collective excitations</a:t>
            </a:r>
            <a:endParaRPr lang="en-GB" sz="1600" b="0" dirty="0" err="1">
              <a:latin typeface="Trebuchet MS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78833" y="2657300"/>
            <a:ext cx="4275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C00000"/>
                </a:solidFill>
                <a:latin typeface="Trebuchet MS" pitchFamily="34" charset="0"/>
              </a:rPr>
              <a:t>Dynamical symmetry group</a:t>
            </a:r>
            <a:endParaRPr lang="en-GB" sz="2400" b="0" dirty="0" err="1">
              <a:solidFill>
                <a:srgbClr val="C0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665955" y="3103705"/>
                <a:ext cx="8073055" cy="1045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 smtClean="0">
                        <a:latin typeface="Cambria Math"/>
                      </a:rPr>
                      <m:t>U</m:t>
                    </m:r>
                    <m:r>
                      <a:rPr lang="en-GB" i="1" dirty="0">
                        <a:latin typeface="Cambria Math"/>
                      </a:rPr>
                      <m:t>(6) </m:t>
                    </m:r>
                  </m:oMath>
                </a14:m>
                <a:r>
                  <a:rPr lang="en-US" b="0" dirty="0">
                    <a:latin typeface="Trebuchet MS" pitchFamily="34" charset="0"/>
                  </a:rPr>
                  <a:t>with 36 generators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GB" b="0" dirty="0">
                  <a:latin typeface="Trebuchet MS" pitchFamily="34" charset="0"/>
                </a:endParaRP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/>
                      </a:rPr>
                      <m:t>SO</m:t>
                    </m:r>
                    <m:r>
                      <a:rPr lang="en-US" i="1" dirty="0">
                        <a:latin typeface="Cambria Math"/>
                      </a:rPr>
                      <m:t>(3)</m:t>
                    </m:r>
                  </m:oMath>
                </a14:m>
                <a:r>
                  <a:rPr lang="en-US" dirty="0">
                    <a:latin typeface="Trebuchet MS" pitchFamily="34" charset="0"/>
                  </a:rPr>
                  <a:t> </a:t>
                </a:r>
                <a:r>
                  <a:rPr lang="en-US" b="0" dirty="0">
                    <a:latin typeface="Trebuchet MS" pitchFamily="34" charset="0"/>
                  </a:rPr>
                  <a:t>invariance of the Hamiltonian (angular momentum conservation)</a:t>
                </a: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:r>
                  <a:rPr lang="en-US" dirty="0">
                    <a:latin typeface="Trebuchet MS" pitchFamily="34" charset="0"/>
                  </a:rPr>
                  <a:t>total number of bosons is conserved: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b="0" dirty="0">
                    <a:latin typeface="Trebuchet MS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𝑖𝑖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55" y="3103705"/>
                <a:ext cx="8073055" cy="1045927"/>
              </a:xfrm>
              <a:prstGeom prst="rect">
                <a:avLst/>
              </a:prstGeom>
              <a:blipFill rotWithShape="1">
                <a:blip r:embed="rId6"/>
                <a:stretch>
                  <a:fillRect l="-528" t="-2907" b="-64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1185371" y="4827527"/>
                <a:ext cx="3458748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U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⊃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U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5)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⊃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O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(5)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O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(6)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⊃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O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(5)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𝑆𝑈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(3)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⊃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SO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b="0" dirty="0">
                  <a:latin typeface="Trebuchet MS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371" y="4827527"/>
                <a:ext cx="3458748" cy="97661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ovéPole 14"/>
          <p:cNvSpPr txBox="1"/>
          <p:nvPr/>
        </p:nvSpPr>
        <p:spPr>
          <a:xfrm>
            <a:off x="734641" y="4368037"/>
            <a:ext cx="4275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C00000"/>
                </a:solidFill>
                <a:latin typeface="Trebuchet MS" pitchFamily="34" charset="0"/>
              </a:rPr>
              <a:t>Group chains</a:t>
            </a:r>
            <a:endParaRPr lang="en-GB" sz="2400" b="0" dirty="0" err="1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17" name="TextovéPole 63"/>
          <p:cNvSpPr txBox="1">
            <a:spLocks noChangeArrowheads="1"/>
          </p:cNvSpPr>
          <p:nvPr/>
        </p:nvSpPr>
        <p:spPr bwMode="auto">
          <a:xfrm>
            <a:off x="4740782" y="4871085"/>
            <a:ext cx="1336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 i="1">
                <a:latin typeface="Trebuchet MS" pitchFamily="34" charset="0"/>
              </a:rPr>
              <a:t>vibrational</a:t>
            </a:r>
            <a:endParaRPr lang="cs-CZ" altLang="cs-CZ" sz="1400" b="0" i="1">
              <a:latin typeface="Trebuchet MS" pitchFamily="34" charset="0"/>
            </a:endParaRPr>
          </a:p>
        </p:txBody>
      </p:sp>
      <p:sp>
        <p:nvSpPr>
          <p:cNvPr id="18" name="TextovéPole 64"/>
          <p:cNvSpPr txBox="1">
            <a:spLocks noChangeArrowheads="1"/>
          </p:cNvSpPr>
          <p:nvPr/>
        </p:nvSpPr>
        <p:spPr bwMode="auto">
          <a:xfrm>
            <a:off x="4748719" y="5167948"/>
            <a:ext cx="1336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 i="1">
                <a:latin typeface="Symbol" pitchFamily="18" charset="2"/>
              </a:rPr>
              <a:t>g</a:t>
            </a:r>
            <a:r>
              <a:rPr lang="en-US" altLang="cs-CZ" sz="1400" b="0" i="1">
                <a:latin typeface="Trebuchet MS" pitchFamily="34" charset="0"/>
              </a:rPr>
              <a:t>-unstable</a:t>
            </a:r>
            <a:endParaRPr lang="cs-CZ" altLang="cs-CZ" sz="1400" b="0" i="1">
              <a:latin typeface="Trebuchet MS" pitchFamily="34" charset="0"/>
            </a:endParaRPr>
          </a:p>
        </p:txBody>
      </p:sp>
      <p:sp>
        <p:nvSpPr>
          <p:cNvPr id="19" name="TextovéPole 65"/>
          <p:cNvSpPr txBox="1">
            <a:spLocks noChangeArrowheads="1"/>
          </p:cNvSpPr>
          <p:nvPr/>
        </p:nvSpPr>
        <p:spPr bwMode="auto">
          <a:xfrm>
            <a:off x="4761419" y="5456873"/>
            <a:ext cx="1335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 i="1" dirty="0">
                <a:latin typeface="Trebuchet MS" pitchFamily="34" charset="0"/>
              </a:rPr>
              <a:t>rotational</a:t>
            </a:r>
            <a:endParaRPr lang="cs-CZ" altLang="cs-CZ" sz="1400" b="0" i="1" dirty="0">
              <a:latin typeface="Trebuchet MS" pitchFamily="34" charset="0"/>
            </a:endParaRPr>
          </a:p>
        </p:txBody>
      </p:sp>
      <p:sp>
        <p:nvSpPr>
          <p:cNvPr id="20" name="TextovéPole 67"/>
          <p:cNvSpPr txBox="1">
            <a:spLocks noChangeArrowheads="1"/>
          </p:cNvSpPr>
          <p:nvPr/>
        </p:nvSpPr>
        <p:spPr bwMode="auto">
          <a:xfrm>
            <a:off x="5901244" y="5175885"/>
            <a:ext cx="1336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0">
                <a:latin typeface="Trebuchet MS" pitchFamily="34" charset="0"/>
              </a:rPr>
              <a:t>nuclei</a:t>
            </a:r>
            <a:endParaRPr lang="cs-CZ" altLang="cs-CZ" sz="1400" b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888637" y="6001552"/>
                <a:ext cx="77788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dirty="0" smtClean="0">
                        <a:latin typeface="Cambria Math"/>
                      </a:rPr>
                      <m:t>SO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1600" dirty="0">
                    <a:latin typeface="Trebuchet MS" pitchFamily="34" charset="0"/>
                  </a:rPr>
                  <a:t>-invariant Hamiltonian constructed from Casimir invariants of the subgroups</a:t>
                </a:r>
                <a:endParaRPr lang="en-GB" sz="16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37" y="6001552"/>
                <a:ext cx="7778840" cy="338554"/>
              </a:xfrm>
              <a:prstGeom prst="rect">
                <a:avLst/>
              </a:prstGeom>
              <a:blipFill rotWithShape="1">
                <a:blip r:embed="rId8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409449" y="6496488"/>
            <a:ext cx="7432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>
                <a:latin typeface="Book Antiqua" panose="02040602050305030304" pitchFamily="18" charset="0"/>
              </a:rPr>
              <a:t>F. Iachello, A. Arima, </a:t>
            </a:r>
            <a:r>
              <a:rPr lang="en-US" altLang="cs-CZ" sz="1300" b="0" i="1">
                <a:latin typeface="Book Antiqua" panose="02040602050305030304" pitchFamily="18" charset="0"/>
              </a:rPr>
              <a:t>The Interacting Boson Model </a:t>
            </a:r>
            <a:r>
              <a:rPr lang="en-US" altLang="cs-CZ" sz="1300" b="0">
                <a:latin typeface="Book Antiqua" panose="02040602050305030304" pitchFamily="18" charset="0"/>
              </a:rPr>
              <a:t>(Cambridge University Press, Cambridge, 1987)</a:t>
            </a:r>
            <a:endParaRPr lang="cs-CZ" altLang="cs-CZ" sz="1300" b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66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86" y="5176150"/>
            <a:ext cx="594776" cy="59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11125" y="6453188"/>
            <a:ext cx="8640763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65956" y="333375"/>
            <a:ext cx="61166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u="sng" dirty="0">
                <a:solidFill>
                  <a:srgbClr val="CC3300"/>
                </a:solidFill>
                <a:latin typeface="Trebuchet MS" pitchFamily="34" charset="0"/>
                <a:cs typeface="Arial" charset="0"/>
              </a:rPr>
              <a:t>Consistent-Q Hamiltonian</a:t>
            </a:r>
            <a:endParaRPr lang="en-US" altLang="cs-CZ" dirty="0">
              <a:solidFill>
                <a:srgbClr val="CC3300"/>
              </a:solidFill>
              <a:latin typeface="Trebuchet MS" pitchFamily="34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543606" y="1049626"/>
                <a:ext cx="441101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𝜂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𝜂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𝑄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𝜒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6" y="1049626"/>
                <a:ext cx="4411014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4984672" y="983793"/>
                <a:ext cx="1390702" cy="380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GB" sz="16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672" y="983793"/>
                <a:ext cx="1390702" cy="380553"/>
              </a:xfrm>
              <a:prstGeom prst="rect">
                <a:avLst/>
              </a:prstGeom>
              <a:blipFill rotWithShape="1">
                <a:blip r:embed="rId4"/>
                <a:stretch>
                  <a:fillRect t="-3175" r="-118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6503504" y="1743531"/>
            <a:ext cx="2235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0" dirty="0">
                <a:latin typeface="Trebuchet MS" pitchFamily="34" charset="0"/>
              </a:rPr>
              <a:t>- quadrupole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4626226" y="1355094"/>
                <a:ext cx="3812326" cy="4165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𝜒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𝑠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×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e>
                          </m:d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226" y="1355094"/>
                <a:ext cx="3812326" cy="416589"/>
              </a:xfrm>
              <a:prstGeom prst="rect">
                <a:avLst/>
              </a:prstGeom>
              <a:blipFill rotWithShape="1">
                <a:blip r:embed="rId5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bdélník 15"/>
          <p:cNvSpPr/>
          <p:nvPr/>
        </p:nvSpPr>
        <p:spPr>
          <a:xfrm>
            <a:off x="6474601" y="1010992"/>
            <a:ext cx="2664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- </a:t>
            </a:r>
            <a:r>
              <a:rPr lang="en-GB" sz="1600" i="1" dirty="0">
                <a:latin typeface="Trebuchet MS" pitchFamily="34" charset="0"/>
              </a:rPr>
              <a:t>d</a:t>
            </a:r>
            <a:r>
              <a:rPr lang="en-GB" sz="1600" dirty="0">
                <a:latin typeface="Trebuchet MS" pitchFamily="34" charset="0"/>
              </a:rPr>
              <a:t>-boson number operator</a:t>
            </a:r>
            <a:endParaRPr lang="en-GB" sz="1600" dirty="0"/>
          </a:p>
        </p:txBody>
      </p:sp>
      <p:sp>
        <p:nvSpPr>
          <p:cNvPr id="22" name="Rovnoramenný trojúhelník 21"/>
          <p:cNvSpPr/>
          <p:nvPr/>
        </p:nvSpPr>
        <p:spPr bwMode="auto">
          <a:xfrm>
            <a:off x="1235844" y="3259753"/>
            <a:ext cx="3240000" cy="2520000"/>
          </a:xfrm>
          <a:prstGeom prst="triangle">
            <a:avLst/>
          </a:prstGeom>
          <a:noFill/>
          <a:ln w="25400" cap="flat" cmpd="sng" algn="ctr">
            <a:solidFill>
              <a:srgbClr val="0000B4"/>
            </a:solidFill>
            <a:prstDash val="solid"/>
            <a:round/>
            <a:headEnd type="oval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702764" y="2277587"/>
            <a:ext cx="239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C00000"/>
                </a:solidFill>
                <a:latin typeface="Trebuchet MS" pitchFamily="34" charset="0"/>
              </a:rPr>
              <a:t>Phase structure</a:t>
            </a:r>
            <a:endParaRPr lang="en-GB" sz="2400" b="0" dirty="0" err="1">
              <a:solidFill>
                <a:srgbClr val="C0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/>
              <p:cNvSpPr txBox="1"/>
              <p:nvPr/>
            </p:nvSpPr>
            <p:spPr>
              <a:xfrm>
                <a:off x="2356788" y="2816318"/>
                <a:ext cx="99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O</m:t>
                      </m:r>
                      <m:r>
                        <a:rPr lang="en-US" sz="2000" b="0" i="1" smtClean="0">
                          <a:latin typeface="Cambria Math"/>
                        </a:rPr>
                        <m:t>(6)</m:t>
                      </m:r>
                    </m:oMath>
                  </m:oMathPara>
                </a14:m>
                <a:endParaRPr lang="en-GB" sz="20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ovéPol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788" y="2816318"/>
                <a:ext cx="998112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/>
              <p:cNvSpPr txBox="1"/>
              <p:nvPr/>
            </p:nvSpPr>
            <p:spPr>
              <a:xfrm>
                <a:off x="349138" y="5579698"/>
                <a:ext cx="99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SU</m:t>
                      </m:r>
                      <m:r>
                        <a:rPr lang="en-US" sz="2000" b="0" i="1" smtClean="0">
                          <a:latin typeface="Cambria Math"/>
                        </a:rPr>
                        <m:t>(3)</m:t>
                      </m:r>
                    </m:oMath>
                  </m:oMathPara>
                </a14:m>
                <a:endParaRPr lang="en-GB" sz="20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5" name="TextovéPol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8" y="5579698"/>
                <a:ext cx="998112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/>
              <p:cNvSpPr txBox="1"/>
              <p:nvPr/>
            </p:nvSpPr>
            <p:spPr>
              <a:xfrm>
                <a:off x="4334921" y="5579698"/>
                <a:ext cx="99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U</m:t>
                      </m:r>
                      <m:r>
                        <a:rPr lang="en-US" sz="2000" b="0" i="1" smtClean="0">
                          <a:latin typeface="Cambria Math"/>
                        </a:rPr>
                        <m:t>(5)</m:t>
                      </m:r>
                    </m:oMath>
                  </m:oMathPara>
                </a14:m>
                <a:endParaRPr lang="en-GB" sz="20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6" name="TextovéPol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21" y="5579698"/>
                <a:ext cx="998112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ovéPole 26"/>
              <p:cNvSpPr txBox="1"/>
              <p:nvPr/>
            </p:nvSpPr>
            <p:spPr>
              <a:xfrm>
                <a:off x="1951150" y="3559182"/>
                <a:ext cx="34907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" name="TextovéPol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150" y="3559182"/>
                <a:ext cx="349074" cy="3231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Přímá spojnice se šipkou 28"/>
          <p:cNvCxnSpPr/>
          <p:nvPr/>
        </p:nvCxnSpPr>
        <p:spPr bwMode="auto">
          <a:xfrm flipH="1">
            <a:off x="1487510" y="3870563"/>
            <a:ext cx="521594" cy="8559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sm" len="sm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ovéPole 29"/>
              <p:cNvSpPr txBox="1"/>
              <p:nvPr/>
            </p:nvSpPr>
            <p:spPr>
              <a:xfrm>
                <a:off x="861072" y="4675034"/>
                <a:ext cx="692910" cy="576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dirty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500" b="0" i="1" dirty="0" smtClean="0">
                                  <a:latin typeface="Cambria Math"/>
                                </a:rPr>
                                <m:t>7</m:t>
                              </m:r>
                            </m:e>
                          </m:rad>
                        </m:num>
                        <m:den>
                          <m:r>
                            <a:rPr lang="en-US" sz="1500" b="0" i="1" dirty="0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0" name="TextovéPol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72" y="4675034"/>
                <a:ext cx="692910" cy="5761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/>
              <p:cNvSpPr txBox="1"/>
              <p:nvPr/>
            </p:nvSpPr>
            <p:spPr>
              <a:xfrm>
                <a:off x="1437397" y="3990342"/>
                <a:ext cx="34907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dirty="0" smtClean="0">
                          <a:latin typeface="Cambria Math"/>
                        </a:rPr>
                        <m:t>𝜒</m:t>
                      </m:r>
                    </m:oMath>
                  </m:oMathPara>
                </a14:m>
                <a:endParaRPr lang="en-GB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1" name="TextovéPol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97" y="3990342"/>
                <a:ext cx="349074" cy="323165"/>
              </a:xfrm>
              <a:prstGeom prst="rect">
                <a:avLst/>
              </a:prstGeom>
              <a:blipFill rotWithShape="1">
                <a:blip r:embed="rId11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Přímá spojnice se šipkou 31"/>
          <p:cNvCxnSpPr/>
          <p:nvPr/>
        </p:nvCxnSpPr>
        <p:spPr bwMode="auto">
          <a:xfrm>
            <a:off x="3656634" y="3870563"/>
            <a:ext cx="678287" cy="9783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sm" len="sm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ovéPole 33"/>
              <p:cNvSpPr txBox="1"/>
              <p:nvPr/>
            </p:nvSpPr>
            <p:spPr>
              <a:xfrm>
                <a:off x="3388079" y="3560098"/>
                <a:ext cx="34907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4" name="TextovéPol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079" y="3560098"/>
                <a:ext cx="349074" cy="3231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ovéPole 34"/>
              <p:cNvSpPr txBox="1"/>
              <p:nvPr/>
            </p:nvSpPr>
            <p:spPr>
              <a:xfrm>
                <a:off x="4283408" y="4801511"/>
                <a:ext cx="2571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GB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5" name="TextovéPol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408" y="4801511"/>
                <a:ext cx="257181" cy="323165"/>
              </a:xfrm>
              <a:prstGeom prst="rect">
                <a:avLst/>
              </a:prstGeom>
              <a:blipFill rotWithShape="1">
                <a:blip r:embed="rId13"/>
                <a:stretch>
                  <a:fillRect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ovéPole 35"/>
              <p:cNvSpPr txBox="1"/>
              <p:nvPr/>
            </p:nvSpPr>
            <p:spPr>
              <a:xfrm>
                <a:off x="3966906" y="3990342"/>
                <a:ext cx="34907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dirty="0" smtClean="0">
                          <a:latin typeface="Cambria Math"/>
                        </a:rPr>
                        <m:t>𝜂</m:t>
                      </m:r>
                    </m:oMath>
                  </m:oMathPara>
                </a14:m>
                <a:endParaRPr lang="en-GB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6" name="TextovéPol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906" y="3990342"/>
                <a:ext cx="349074" cy="323165"/>
              </a:xfrm>
              <a:prstGeom prst="rect">
                <a:avLst/>
              </a:prstGeom>
              <a:blipFill rotWithShape="1">
                <a:blip r:embed="rId1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1762769" y="5827691"/>
            <a:ext cx="218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>
                <a:solidFill>
                  <a:srgbClr val="0000B4"/>
                </a:solidFill>
                <a:latin typeface="Trebuchet MS" pitchFamily="34" charset="0"/>
              </a:rPr>
              <a:t>Casten</a:t>
            </a:r>
            <a:r>
              <a:rPr lang="en-US" b="0" dirty="0">
                <a:solidFill>
                  <a:srgbClr val="0000B4"/>
                </a:solidFill>
                <a:latin typeface="Trebuchet MS" pitchFamily="34" charset="0"/>
              </a:rPr>
              <a:t> triangle</a:t>
            </a:r>
            <a:endParaRPr lang="en-GB" b="0" dirty="0" err="1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39" name="Přímá spojnice 38"/>
          <p:cNvCxnSpPr/>
          <p:nvPr/>
        </p:nvCxnSpPr>
        <p:spPr bwMode="auto">
          <a:xfrm flipH="1">
            <a:off x="3354900" y="4848892"/>
            <a:ext cx="533660" cy="9308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lg" len="med"/>
          </a:ln>
          <a:effectLst/>
        </p:spPr>
      </p:cxn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5" y="4463581"/>
            <a:ext cx="608521" cy="7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ovéPole 42"/>
          <p:cNvSpPr txBox="1"/>
          <p:nvPr/>
        </p:nvSpPr>
        <p:spPr>
          <a:xfrm>
            <a:off x="4906838" y="2279561"/>
            <a:ext cx="417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rgbClr val="C00000"/>
                </a:solidFill>
                <a:latin typeface="Trebuchet MS" pitchFamily="34" charset="0"/>
              </a:rPr>
              <a:t>Semiclassical</a:t>
            </a:r>
            <a:r>
              <a:rPr lang="en-US" sz="2400" b="0" dirty="0">
                <a:solidFill>
                  <a:srgbClr val="C00000"/>
                </a:solidFill>
                <a:latin typeface="Trebuchet MS" pitchFamily="34" charset="0"/>
              </a:rPr>
              <a:t> Hamiltonian</a:t>
            </a:r>
            <a:endParaRPr lang="en-GB" sz="2400" b="0" dirty="0" err="1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983414" y="2666358"/>
            <a:ext cx="3427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latin typeface="Trebuchet MS" pitchFamily="34" charset="0"/>
              </a:rPr>
              <a:t>(using coherent states)</a:t>
            </a:r>
            <a:endParaRPr lang="en-GB" sz="1600" b="0" dirty="0" err="1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ovéPole 44"/>
              <p:cNvSpPr txBox="1"/>
              <p:nvPr/>
            </p:nvSpPr>
            <p:spPr>
              <a:xfrm>
                <a:off x="4816871" y="3028265"/>
                <a:ext cx="4051372" cy="182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𝜂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𝜒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𝜂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+2</m:t>
                          </m:r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−2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𝜂</m:t>
                          </m:r>
                        </m:e>
                      </m:d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𝛽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𝜒</m:t>
                          </m:r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7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200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𝛽</m:t>
                              </m:r>
                              <m:sSubSup>
                                <m:sSub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𝛽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200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/>
                            </a:rPr>
                            <m:t>cos</m:t>
                          </m:r>
                          <m:r>
                            <a:rPr lang="en-US" sz="1200" b="0" i="0" smtClean="0">
                              <a:latin typeface="Cambria Math"/>
                            </a:rPr>
                            <m:t> 3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𝛾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</m:func>
                        </m:e>
                      </m:d>
                      <m:r>
                        <a:rPr lang="en-US" sz="12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1200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d>
                        </m:num>
                        <m:den>
                          <m:r>
                            <a:rPr lang="en-US" sz="12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b="0" i="1" smtClean="0">
                                              <a:latin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p>
                                          <m:r>
                                            <a:rPr lang="en-US" sz="12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1200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b="0" i="1" smtClean="0"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1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𝛾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2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5" name="TextovéPol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871" y="3028265"/>
                <a:ext cx="4051372" cy="1820627"/>
              </a:xfrm>
              <a:prstGeom prst="rect">
                <a:avLst/>
              </a:prstGeom>
              <a:blipFill rotWithShape="1">
                <a:blip r:embed="rId16"/>
                <a:stretch>
                  <a:fillRect t="-1678" b="-489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/>
              <p:cNvSpPr txBox="1"/>
              <p:nvPr/>
            </p:nvSpPr>
            <p:spPr>
              <a:xfrm>
                <a:off x="5439477" y="4792649"/>
                <a:ext cx="1047723" cy="49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𝑇</m:t>
                      </m:r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𝛽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2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7" name="TextovéPol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477" y="4792649"/>
                <a:ext cx="1047723" cy="499304"/>
              </a:xfrm>
              <a:prstGeom prst="rect">
                <a:avLst/>
              </a:prstGeom>
              <a:blipFill rotWithShape="1">
                <a:blip r:embed="rId17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Výsledek obrázku pro zděšený smajlí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553" y="5042301"/>
            <a:ext cx="1280457" cy="12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ovéPole 49"/>
          <p:cNvSpPr txBox="1"/>
          <p:nvPr/>
        </p:nvSpPr>
        <p:spPr>
          <a:xfrm>
            <a:off x="3303333" y="4703747"/>
            <a:ext cx="598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dirty="0" err="1">
                <a:solidFill>
                  <a:srgbClr val="FF0000"/>
                </a:solidFill>
                <a:latin typeface="Trebuchet MS" pitchFamily="34" charset="0"/>
              </a:rPr>
              <a:t>QPT</a:t>
            </a:r>
            <a:endParaRPr lang="en-GB" sz="1600" b="0" dirty="0" err="1">
              <a:solidFill>
                <a:srgbClr val="FF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ovéPole 51"/>
              <p:cNvSpPr txBox="1"/>
              <p:nvPr/>
            </p:nvSpPr>
            <p:spPr>
              <a:xfrm>
                <a:off x="5552400" y="5431944"/>
                <a:ext cx="1645945" cy="584775"/>
              </a:xfrm>
              <a:prstGeom prst="rect">
                <a:avLst/>
              </a:prstGeom>
              <a:solidFill>
                <a:srgbClr val="FFCC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/>
                      </a:rPr>
                      <m:t>𝒇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/>
                      </a:rPr>
                      <m:t>𝟐</m:t>
                    </m:r>
                  </m:oMath>
                </a14:m>
                <a:r>
                  <a:rPr lang="en-GB" sz="1600" b="1" dirty="0">
                    <a:solidFill>
                      <a:srgbClr val="C00000"/>
                    </a:solidFill>
                    <a:latin typeface="Trebuchet MS" pitchFamily="34" charset="0"/>
                  </a:rPr>
                  <a:t> degrees of freedom</a:t>
                </a:r>
              </a:p>
            </p:txBody>
          </p:sp>
        </mc:Choice>
        <mc:Fallback xmlns="">
          <p:sp>
            <p:nvSpPr>
              <p:cNvPr id="52" name="TextovéPol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400" y="5431944"/>
                <a:ext cx="1645945" cy="584775"/>
              </a:xfrm>
              <a:prstGeom prst="rect">
                <a:avLst/>
              </a:prstGeom>
              <a:blipFill rotWithShape="1">
                <a:blip r:embed="rId19"/>
                <a:stretch>
                  <a:fillRect t="-4167" r="-1111" b="-1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9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656818" y="2668846"/>
                <a:ext cx="7624293" cy="118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cs-CZ" sz="3200" b="0" dirty="0" err="1">
                    <a:solidFill>
                      <a:srgbClr val="FFFFFF"/>
                    </a:solidFill>
                    <a:latin typeface="Trebuchet MS" pitchFamily="34" charset="0"/>
                  </a:rPr>
                  <a:t>ESQPT</a:t>
                </a:r>
                <a:r>
                  <a:rPr lang="cs-CZ" sz="3200" b="0" dirty="0">
                    <a:solidFill>
                      <a:srgbClr val="FFFFFF"/>
                    </a:solidFill>
                    <a:latin typeface="Trebuchet MS" pitchFamily="34" charset="0"/>
                  </a:rPr>
                  <a:t> </a:t>
                </a:r>
                <a:r>
                  <a:rPr lang="cs-CZ" sz="3200" b="0" dirty="0" err="1">
                    <a:solidFill>
                      <a:srgbClr val="FFFFFF"/>
                    </a:solidFill>
                    <a:latin typeface="Trebuchet MS" pitchFamily="34" charset="0"/>
                  </a:rPr>
                  <a:t>behaviour</a:t>
                </a:r>
                <a:r>
                  <a:rPr lang="cs-CZ" sz="3200" b="0" dirty="0">
                    <a:solidFill>
                      <a:srgbClr val="FFFFFF"/>
                    </a:solidFill>
                    <a:latin typeface="Trebuchet MS" pitchFamily="34" charset="0"/>
                  </a:rPr>
                  <a:t> </a:t>
                </a:r>
                <a:r>
                  <a:rPr lang="cs-CZ" sz="3200" b="0" dirty="0" err="1">
                    <a:solidFill>
                      <a:srgbClr val="FFFFFF"/>
                    </a:solidFill>
                    <a:latin typeface="Trebuchet MS" pitchFamily="34" charset="0"/>
                  </a:rPr>
                  <a:t>is</a:t>
                </a:r>
                <a:r>
                  <a:rPr lang="cs-CZ" sz="3200" b="0" dirty="0">
                    <a:solidFill>
                      <a:srgbClr val="FFFFFF"/>
                    </a:solidFill>
                    <a:latin typeface="Trebuchet MS" pitchFamily="34" charset="0"/>
                  </a:rPr>
                  <a:t> universal: </a:t>
                </a:r>
                <a:endParaRPr lang="en-US" sz="3200" b="0" dirty="0">
                  <a:solidFill>
                    <a:srgbClr val="FFFFFF"/>
                  </a:solidFill>
                  <a:latin typeface="Trebuchet MS" pitchFamily="34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cs-CZ" sz="2400" b="0" dirty="0">
                    <a:solidFill>
                      <a:srgbClr val="FFFFFF"/>
                    </a:solidFill>
                    <a:latin typeface="Trebuchet MS" pitchFamily="34" charset="0"/>
                  </a:rPr>
                  <a:t>Let</a:t>
                </a:r>
                <a:r>
                  <a:rPr lang="en-US" sz="2400" dirty="0">
                    <a:solidFill>
                      <a:srgbClr val="FFFFFF"/>
                    </a:solidFill>
                    <a:latin typeface="Trebuchet MS" pitchFamily="34" charset="0"/>
                  </a:rPr>
                  <a:t>’s study it in simpler models with the same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400" b="0" dirty="0" err="1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18" y="2668846"/>
                <a:ext cx="7624293" cy="1184940"/>
              </a:xfrm>
              <a:prstGeom prst="rect">
                <a:avLst/>
              </a:prstGeom>
              <a:blipFill rotWithShape="1">
                <a:blip r:embed="rId2"/>
                <a:stretch>
                  <a:fillRect t="-6701" b="-10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763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6988679" y="410652"/>
            <a:ext cx="2092464" cy="1576139"/>
            <a:chOff x="7054256" y="278782"/>
            <a:chExt cx="2092464" cy="1576139"/>
          </a:xfrm>
        </p:grpSpPr>
        <p:pic>
          <p:nvPicPr>
            <p:cNvPr id="62" name="Picture 6" descr="D:\Pavel\Desktop\Lunch Nuclear 2013\potam0.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873" y="501980"/>
              <a:ext cx="1314738" cy="109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7371642" y="1244448"/>
              <a:ext cx="8052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(1,0)</a:t>
              </a:r>
              <a:r>
                <a:rPr lang="en-GB" sz="1600" dirty="0">
                  <a:latin typeface="Trebuchet MS" pitchFamily="34" charset="0"/>
                </a:rPr>
                <a:t> </a:t>
              </a:r>
              <a:endParaRPr lang="cs-CZ" sz="1600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7626818" y="900516"/>
              <a:ext cx="6511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  <a:latin typeface="Trebuchet MS" pitchFamily="34" charset="0"/>
                </a:rPr>
                <a:t>(1,1)</a:t>
              </a:r>
              <a:endParaRPr lang="cs-CZ" sz="1600" dirty="0">
                <a:latin typeface="Trebuchet MS" pitchFamily="34" charset="0"/>
              </a:endParaRPr>
            </a:p>
          </p:txBody>
        </p:sp>
        <p:sp>
          <p:nvSpPr>
            <p:cNvPr id="18" name="Ovál 17"/>
            <p:cNvSpPr/>
            <p:nvPr/>
          </p:nvSpPr>
          <p:spPr>
            <a:xfrm>
              <a:off x="7700148" y="125294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Ovál 66"/>
            <p:cNvSpPr/>
            <p:nvPr/>
          </p:nvSpPr>
          <p:spPr>
            <a:xfrm>
              <a:off x="7920867" y="118245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7054256" y="294695"/>
              <a:ext cx="20924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>
                  <a:latin typeface="Trebuchet MS" pitchFamily="34" charset="0"/>
                </a:rPr>
                <a:t>2 </a:t>
              </a:r>
              <a:r>
                <a:rPr lang="en-GB" sz="1500" dirty="0">
                  <a:latin typeface="Trebuchet MS" pitchFamily="34" charset="0"/>
                </a:rPr>
                <a:t>ESQPTs (if            )</a:t>
              </a:r>
              <a:endParaRPr lang="cs-CZ" sz="1500" dirty="0">
                <a:latin typeface="Trebuchet MS" pitchFamily="34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419" y="278782"/>
              <a:ext cx="607219" cy="330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5" name="Přímá spojnice se šipkou 64"/>
            <p:cNvCxnSpPr/>
            <p:nvPr/>
          </p:nvCxnSpPr>
          <p:spPr>
            <a:xfrm flipV="1">
              <a:off x="7326860" y="989788"/>
              <a:ext cx="0" cy="748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se šipkou 65"/>
            <p:cNvCxnSpPr/>
            <p:nvPr/>
          </p:nvCxnSpPr>
          <p:spPr>
            <a:xfrm>
              <a:off x="7326860" y="1731314"/>
              <a:ext cx="688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ovéPole 67"/>
            <p:cNvSpPr txBox="1"/>
            <p:nvPr/>
          </p:nvSpPr>
          <p:spPr>
            <a:xfrm>
              <a:off x="7188463" y="73677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Trebuchet MS" pitchFamily="34" charset="0"/>
                </a:rPr>
                <a:t>E</a:t>
              </a:r>
              <a:endParaRPr lang="cs-CZ" sz="1400" i="1" dirty="0">
                <a:latin typeface="Trebuchet MS" pitchFamily="34" charset="0"/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7955761" y="154714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Trebuchet MS" pitchFamily="34" charset="0"/>
                </a:rPr>
                <a:t>x</a:t>
              </a:r>
              <a:endParaRPr lang="cs-CZ" sz="1400" baseline="-25000" dirty="0">
                <a:latin typeface="Trebuchet MS" pitchFamily="34" charset="0"/>
              </a:endParaRPr>
            </a:p>
          </p:txBody>
        </p:sp>
      </p:grp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45" y="884091"/>
            <a:ext cx="4230551" cy="62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02986" y="5503044"/>
            <a:ext cx="2479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Trebuchet MS" pitchFamily="34" charset="0"/>
              </a:rPr>
              <a:t>3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801458" y="1521800"/>
            <a:ext cx="44550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Rev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E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78, 031130 (2008)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M.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Macek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Ann. Phys. </a:t>
            </a:r>
            <a:r>
              <a:rPr lang="en-GB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345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73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14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55576" y="1723957"/>
            <a:ext cx="8177924" cy="4506583"/>
            <a:chOff x="755576" y="1723957"/>
            <a:chExt cx="8177924" cy="4506583"/>
          </a:xfrm>
        </p:grpSpPr>
        <p:sp>
          <p:nvSpPr>
            <p:cNvPr id="7" name="Šipka dolů 6"/>
            <p:cNvSpPr/>
            <p:nvPr/>
          </p:nvSpPr>
          <p:spPr>
            <a:xfrm rot="18746125">
              <a:off x="1692528" y="1561624"/>
              <a:ext cx="422670" cy="933303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4"/>
            <p:cNvSpPr>
              <a:spLocks noChangeArrowheads="1"/>
            </p:cNvSpPr>
            <p:nvPr/>
          </p:nvSpPr>
          <p:spPr bwMode="auto">
            <a:xfrm>
              <a:off x="2278482" y="2345150"/>
              <a:ext cx="5033233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533400" indent="-5334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0" dirty="0" err="1">
                  <a:solidFill>
                    <a:srgbClr val="CC3300"/>
                  </a:solidFill>
                  <a:latin typeface="Trebuchet MS" panose="020B0603020202020204" pitchFamily="34" charset="0"/>
                </a:rPr>
                <a:t>Creagh</a:t>
              </a:r>
              <a:r>
                <a:rPr lang="en-US" sz="2400" b="0" dirty="0">
                  <a:solidFill>
                    <a:srgbClr val="CC3300"/>
                  </a:solidFill>
                  <a:latin typeface="Trebuchet MS" panose="020B0603020202020204" pitchFamily="34" charset="0"/>
                </a:rPr>
                <a:t>-Whelan 2D model</a:t>
              </a:r>
            </a:p>
          </p:txBody>
        </p:sp>
        <p:sp>
          <p:nvSpPr>
            <p:cNvPr id="55" name="Šipka dolů 54"/>
            <p:cNvSpPr/>
            <p:nvPr/>
          </p:nvSpPr>
          <p:spPr>
            <a:xfrm>
              <a:off x="967160" y="1723957"/>
              <a:ext cx="422670" cy="304122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755576" y="4854275"/>
              <a:ext cx="4294956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533400" indent="-5334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0" dirty="0">
                  <a:solidFill>
                    <a:srgbClr val="CC3300"/>
                  </a:solidFill>
                  <a:latin typeface="Trebuchet MS" panose="020B0603020202020204" pitchFamily="34" charset="0"/>
                </a:rPr>
                <a:t>Triple CUSP model</a:t>
              </a: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880244" y="5922763"/>
              <a:ext cx="4723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rebuchet MS" pitchFamily="34" charset="0"/>
                </a:rPr>
                <a:t>Separable combination of three CUSP systems</a:t>
              </a:r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7160273" y="2613437"/>
              <a:ext cx="1773227" cy="1719279"/>
              <a:chOff x="7221373" y="2453816"/>
              <a:chExt cx="1773227" cy="1719279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3054" y="2453816"/>
                <a:ext cx="1351068" cy="144159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7" name="Přímá spojnice se šipkou 36"/>
              <p:cNvCxnSpPr/>
              <p:nvPr/>
            </p:nvCxnSpPr>
            <p:spPr>
              <a:xfrm flipV="1">
                <a:off x="7359770" y="2939662"/>
                <a:ext cx="0" cy="11098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se šipkou 37"/>
              <p:cNvCxnSpPr/>
              <p:nvPr/>
            </p:nvCxnSpPr>
            <p:spPr>
              <a:xfrm flipV="1">
                <a:off x="7367799" y="3835650"/>
                <a:ext cx="195049" cy="20561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se šipkou 38"/>
              <p:cNvCxnSpPr/>
              <p:nvPr/>
            </p:nvCxnSpPr>
            <p:spPr>
              <a:xfrm>
                <a:off x="7359770" y="4049488"/>
                <a:ext cx="68868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ovéPole 39"/>
              <p:cNvSpPr txBox="1"/>
              <p:nvPr/>
            </p:nvSpPr>
            <p:spPr>
              <a:xfrm>
                <a:off x="7221373" y="2667601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latin typeface="Trebuchet MS" pitchFamily="34" charset="0"/>
                  </a:rPr>
                  <a:t>E</a:t>
                </a:r>
                <a:endParaRPr lang="cs-CZ" sz="1400" i="1" dirty="0">
                  <a:latin typeface="Trebuchet MS" pitchFamily="34" charset="0"/>
                </a:endParaRPr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7496235" y="3591091"/>
                <a:ext cx="2728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Trebuchet MS" pitchFamily="34" charset="0"/>
                  </a:rPr>
                  <a:t>y</a:t>
                </a:r>
                <a:endParaRPr lang="cs-CZ" sz="1400" baseline="-25000" dirty="0">
                  <a:latin typeface="Trebuchet MS" pitchFamily="34" charset="0"/>
                </a:endParaRPr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7988671" y="3865318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latin typeface="Trebuchet MS" pitchFamily="34" charset="0"/>
                  </a:rPr>
                  <a:t>x</a:t>
                </a:r>
                <a:endParaRPr lang="cs-CZ" sz="1400" baseline="-25000" dirty="0">
                  <a:latin typeface="Trebuchet MS" pitchFamily="34" charset="0"/>
                </a:endParaRPr>
              </a:p>
            </p:txBody>
          </p:sp>
          <p:sp>
            <p:nvSpPr>
              <p:cNvPr id="57" name="Obdélník 56"/>
              <p:cNvSpPr/>
              <p:nvPr/>
            </p:nvSpPr>
            <p:spPr>
              <a:xfrm>
                <a:off x="8189388" y="3469175"/>
                <a:ext cx="80521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(2,0)</a:t>
                </a:r>
                <a:r>
                  <a:rPr lang="en-GB" sz="1600" dirty="0">
                    <a:latin typeface="Trebuchet MS" pitchFamily="34" charset="0"/>
                  </a:rPr>
                  <a:t> </a:t>
                </a:r>
                <a:endParaRPr lang="cs-CZ" sz="16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>
                <a:off x="7903685" y="2844201"/>
                <a:ext cx="6511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  <a:latin typeface="Trebuchet MS" pitchFamily="34" charset="0"/>
                  </a:rPr>
                  <a:t>(2,1)</a:t>
                </a:r>
                <a:endParaRPr lang="cs-CZ" sz="1600" dirty="0">
                  <a:latin typeface="Trebuchet MS" pitchFamily="34" charset="0"/>
                </a:endParaRPr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8201705" y="3146647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4" name="Ovál 63"/>
              <p:cNvSpPr/>
              <p:nvPr/>
            </p:nvSpPr>
            <p:spPr>
              <a:xfrm>
                <a:off x="8449129" y="3445958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ovéPole 8"/>
                <p:cNvSpPr txBox="1"/>
                <p:nvPr/>
              </p:nvSpPr>
              <p:spPr>
                <a:xfrm>
                  <a:off x="2403744" y="3348857"/>
                  <a:ext cx="4205372" cy="561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1450" indent="-171450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>
                      <a:latin typeface="Trebuchet MS" panose="020B0603020202020204" pitchFamily="34" charset="0"/>
                    </a:rPr>
                    <a:t>n</a:t>
                  </a:r>
                  <a:r>
                    <a:rPr lang="en-GB" sz="1400" dirty="0" err="1">
                      <a:latin typeface="Trebuchet MS" panose="020B0603020202020204" pitchFamily="34" charset="0"/>
                    </a:rPr>
                    <a:t>onintegrable</a:t>
                  </a:r>
                  <a:r>
                    <a:rPr lang="en-GB" sz="1400" dirty="0">
                      <a:latin typeface="Trebuchet MS" panose="020B0603020202020204" pitchFamily="34" charset="0"/>
                    </a:rPr>
                    <a:t> (if </a:t>
                  </a:r>
                  <a14:m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𝐵</m:t>
                      </m:r>
                      <m:r>
                        <a:rPr lang="en-GB" sz="1400" b="0" i="1" smtClean="0">
                          <a:latin typeface="Cambria Math"/>
                        </a:rPr>
                        <m:t>≠0≠</m:t>
                      </m:r>
                      <m:r>
                        <a:rPr lang="en-GB" sz="1400" b="0" i="1" smtClean="0">
                          <a:latin typeface="Cambria Math"/>
                        </a:rPr>
                        <m:t>𝐶</m:t>
                      </m:r>
                    </m:oMath>
                  </a14:m>
                  <a:r>
                    <a:rPr lang="en-GB" sz="1400" dirty="0">
                      <a:latin typeface="Trebuchet MS" panose="020B0603020202020204" pitchFamily="34" charset="0"/>
                    </a:rPr>
                    <a:t>)</a:t>
                  </a:r>
                </a:p>
                <a:p>
                  <a:pPr marL="171450" indent="-171450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>
                      <a:latin typeface="Trebuchet MS" panose="020B0603020202020204" pitchFamily="34" charset="0"/>
                      <a:cs typeface="Times New Roman" panose="02020603050405020304" pitchFamily="18" charset="0"/>
                    </a:rPr>
                    <a:t>phase structure identical with a single CUSP</a:t>
                  </a:r>
                </a:p>
              </p:txBody>
            </p:sp>
          </mc:Choice>
          <mc:Fallback xmlns="">
            <p:sp>
              <p:nvSpPr>
                <p:cNvPr id="9" name="TextovéPol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744" y="3348857"/>
                  <a:ext cx="4205372" cy="56169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45" t="-2174" b="-978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160" y="2838628"/>
              <a:ext cx="508254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135" y="5243874"/>
              <a:ext cx="264414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bdélník 50"/>
            <p:cNvSpPr/>
            <p:nvPr/>
          </p:nvSpPr>
          <p:spPr>
            <a:xfrm>
              <a:off x="2306336" y="4184333"/>
              <a:ext cx="53960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P. </a:t>
              </a:r>
              <a:r>
                <a:rPr lang="en-GB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Str</a:t>
              </a:r>
              <a:r>
                <a:rPr lang="cs-CZ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ánský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 M. </a:t>
              </a:r>
              <a:r>
                <a:rPr lang="en-GB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Macek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P. </a:t>
              </a:r>
              <a:r>
                <a:rPr lang="en-GB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Cejnar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</a:t>
              </a:r>
              <a:r>
                <a:rPr lang="en-GB" sz="1300" i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Ann. Phys. </a:t>
              </a:r>
              <a:r>
                <a:rPr lang="en-GB" sz="1300" b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345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73 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(20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14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)</a:t>
              </a:r>
              <a:endParaRPr lang="en-GB" sz="1300" dirty="0">
                <a:solidFill>
                  <a:prstClr val="black"/>
                </a:solidFill>
                <a:latin typeface="Book Antiqua" panose="02040602050305030304" pitchFamily="18" charset="0"/>
              </a:endParaRPr>
            </a:p>
            <a:p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P. </a:t>
              </a:r>
              <a:r>
                <a:rPr lang="en-GB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Str</a:t>
              </a:r>
              <a:r>
                <a:rPr lang="cs-CZ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ánský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M. Macek, A. Leviatan, P. Cejnar, </a:t>
              </a:r>
              <a:r>
                <a:rPr lang="en-GB" sz="1300" i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Ann. Phys. </a:t>
              </a:r>
              <a:r>
                <a:rPr lang="cs-CZ" sz="1300" b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356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52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 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(20</a:t>
              </a:r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1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5)</a:t>
              </a:r>
              <a:endParaRPr lang="en-GB" sz="1300" dirty="0">
                <a:solidFill>
                  <a:prstClr val="black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5004350" y="5919949"/>
              <a:ext cx="391838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GB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P. </a:t>
              </a:r>
              <a:r>
                <a:rPr lang="en-GB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Str</a:t>
              </a:r>
              <a:r>
                <a:rPr lang="cs-CZ" sz="1300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ánský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P. Cejnar, </a:t>
              </a:r>
              <a:r>
                <a:rPr lang="cs-CZ" sz="1300" i="1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Phys</a:t>
              </a:r>
              <a:r>
                <a:rPr lang="cs-CZ" sz="1300" i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. </a:t>
              </a:r>
              <a:r>
                <a:rPr lang="cs-CZ" sz="1300" i="1" dirty="0" err="1">
                  <a:solidFill>
                    <a:prstClr val="black"/>
                  </a:solidFill>
                  <a:latin typeface="Book Antiqua" panose="02040602050305030304" pitchFamily="18" charset="0"/>
                </a:rPr>
                <a:t>Lett</a:t>
              </a:r>
              <a:r>
                <a:rPr lang="cs-CZ" sz="1300" i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.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 </a:t>
              </a:r>
              <a:r>
                <a:rPr lang="cs-CZ" sz="1300" b="1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A380</a:t>
              </a:r>
              <a:r>
                <a:rPr lang="cs-CZ" sz="1300" dirty="0">
                  <a:solidFill>
                    <a:prstClr val="black"/>
                  </a:solidFill>
                  <a:latin typeface="Book Antiqua" panose="02040602050305030304" pitchFamily="18" charset="0"/>
                </a:rPr>
                <a:t>, 2637 (2016)</a:t>
              </a: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755576" y="286475"/>
            <a:ext cx="515582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CUSP and related </a:t>
            </a:r>
            <a:r>
              <a:rPr lang="cs-CZ" sz="3200" b="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system</a:t>
            </a:r>
            <a:r>
              <a:rPr lang="en-GB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s</a:t>
            </a:r>
            <a:endParaRPr lang="en-US" sz="32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6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8" y="4601960"/>
            <a:ext cx="2724150" cy="17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755576" y="332656"/>
            <a:ext cx="2614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cs-CZ" sz="320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Level</a:t>
            </a:r>
            <a:r>
              <a:rPr lang="cs-CZ" sz="3200" u="sng" dirty="0">
                <a:solidFill>
                  <a:srgbClr val="CC3300"/>
                </a:solidFill>
                <a:latin typeface="Trebuchet MS" panose="020B0603020202020204" pitchFamily="34" charset="0"/>
              </a:rPr>
              <a:t> </a:t>
            </a:r>
            <a:r>
              <a:rPr lang="cs-CZ" sz="320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density</a:t>
            </a:r>
            <a:endParaRPr lang="cs-CZ" sz="3200" u="sng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66" y="4601960"/>
            <a:ext cx="276082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999011" y="1090784"/>
            <a:ext cx="225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C3300"/>
                </a:solidFill>
                <a:latin typeface="Trebuchet MS" pitchFamily="34" charset="0"/>
              </a:rPr>
              <a:t>CUSP </a:t>
            </a:r>
            <a:r>
              <a:rPr lang="en-GB" sz="2400" dirty="0">
                <a:solidFill>
                  <a:srgbClr val="CC3300"/>
                </a:solidFill>
                <a:latin typeface="Trebuchet MS" pitchFamily="34" charset="0"/>
              </a:rPr>
              <a:t>model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4754510" y="1057189"/>
            <a:ext cx="396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CC3300"/>
                </a:solidFill>
                <a:latin typeface="Trebuchet MS" pitchFamily="34" charset="0"/>
              </a:rPr>
              <a:t>Creagh</a:t>
            </a:r>
            <a:r>
              <a:rPr lang="en-GB" sz="2400" dirty="0">
                <a:solidFill>
                  <a:srgbClr val="CC3300"/>
                </a:solidFill>
                <a:latin typeface="Trebuchet MS" pitchFamily="34" charset="0"/>
              </a:rPr>
              <a:t>-Whelan model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54" y="4528618"/>
            <a:ext cx="2739866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Pavel\Desktop\Lunch Nuclear 2013\Density CW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45" y="1906395"/>
            <a:ext cx="2539683" cy="26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avel\Desktop\Lunch Nuclear 2013\d Density CW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04" y="1906394"/>
            <a:ext cx="2539683" cy="26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73760" y="1751165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393403" y="1759042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73587" y="1592971"/>
            <a:ext cx="145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rebuchet MS" pitchFamily="34" charset="0"/>
              </a:rPr>
              <a:t>level density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243302" y="1591482"/>
            <a:ext cx="145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rebuchet MS" pitchFamily="34" charset="0"/>
              </a:rPr>
              <a:t>1</a:t>
            </a:r>
            <a:r>
              <a:rPr lang="en-GB" sz="1400" i="1" baseline="30000" dirty="0">
                <a:latin typeface="Trebuchet MS" pitchFamily="34" charset="0"/>
              </a:rPr>
              <a:t>st</a:t>
            </a:r>
            <a:r>
              <a:rPr lang="en-GB" sz="1400" i="1" dirty="0">
                <a:latin typeface="Trebuchet MS" pitchFamily="34" charset="0"/>
              </a:rPr>
              <a:t> derivative</a:t>
            </a:r>
          </a:p>
        </p:txBody>
      </p:sp>
      <p:pic>
        <p:nvPicPr>
          <p:cNvPr id="2053" name="Picture 5" descr="D:\Pavel\Desktop\Lunch Nuclear 2013\Density CUSP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1" y="1899259"/>
            <a:ext cx="2539683" cy="26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06522" y="1576093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128779" y="4177521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5714016" y="1558800"/>
            <a:ext cx="152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30, </a:t>
            </a:r>
            <a:r>
              <a:rPr lang="en-GB" sz="14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sz="14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=20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6133975" y="4177521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8926487" y="4177521"/>
            <a:ext cx="24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2296542" y="4840403"/>
            <a:ext cx="751458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8458200" y="4903903"/>
            <a:ext cx="180000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4047570" y="4824206"/>
            <a:ext cx="751458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8100764" y="4910253"/>
            <a:ext cx="751458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/>
          <p:nvPr/>
        </p:nvGrpSpPr>
        <p:grpSpPr>
          <a:xfrm>
            <a:off x="2768600" y="2806351"/>
            <a:ext cx="1353888" cy="1106488"/>
            <a:chOff x="7334250" y="55562"/>
            <a:chExt cx="1353888" cy="1106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Obdélník 38"/>
            <p:cNvSpPr/>
            <p:nvPr/>
          </p:nvSpPr>
          <p:spPr>
            <a:xfrm>
              <a:off x="7334250" y="63500"/>
              <a:ext cx="1353888" cy="10985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7513389" y="525462"/>
              <a:ext cx="63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7513389" y="766762"/>
              <a:ext cx="630000" cy="0"/>
            </a:xfrm>
            <a:prstGeom prst="line">
              <a:avLst/>
            </a:prstGeom>
            <a:ln w="12700">
              <a:solidFill>
                <a:srgbClr val="00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7513389" y="1014412"/>
              <a:ext cx="630000" cy="0"/>
            </a:xfrm>
            <a:prstGeom prst="line">
              <a:avLst/>
            </a:prstGeom>
            <a:ln w="12700">
              <a:solidFill>
                <a:srgbClr val="0000B4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ovéPole 31"/>
            <p:cNvSpPr txBox="1"/>
            <p:nvPr/>
          </p:nvSpPr>
          <p:spPr>
            <a:xfrm>
              <a:off x="8326189" y="373062"/>
              <a:ext cx="2188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rebuchet MS" pitchFamily="34" charset="0"/>
                </a:rPr>
                <a:t>0</a:t>
              </a:r>
              <a:endParaRPr lang="cs-CZ" sz="1400" dirty="0">
                <a:latin typeface="Trebuchet MS" pitchFamily="34" charset="0"/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8173789" y="604118"/>
              <a:ext cx="463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rebuchet MS" pitchFamily="34" charset="0"/>
                </a:rPr>
                <a:t>0.5</a:t>
              </a:r>
              <a:endParaRPr lang="cs-CZ" sz="1400" dirty="0">
                <a:latin typeface="Trebuchet MS" pitchFamily="34" charset="0"/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8116447" y="844788"/>
              <a:ext cx="571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rebuchet MS" pitchFamily="34" charset="0"/>
                </a:rPr>
                <a:t>-2.5</a:t>
              </a:r>
              <a:endParaRPr lang="cs-CZ" sz="1400" dirty="0">
                <a:latin typeface="Trebuchet MS" pitchFamily="34" charset="0"/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8183293" y="55562"/>
              <a:ext cx="286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Symbol" panose="05050102010706020507" pitchFamily="18" charset="2"/>
                </a:rPr>
                <a:t>l</a:t>
              </a:r>
              <a:endParaRPr lang="cs-CZ" sz="2000" dirty="0">
                <a:latin typeface="Symbol" panose="05050102010706020507" pitchFamily="18" charset="2"/>
              </a:endParaRPr>
            </a:p>
          </p:txBody>
        </p:sp>
      </p:grpSp>
      <p:sp>
        <p:nvSpPr>
          <p:cNvPr id="35" name="Obdélník 34"/>
          <p:cNvSpPr/>
          <p:nvPr/>
        </p:nvSpPr>
        <p:spPr>
          <a:xfrm>
            <a:off x="1828474" y="4954178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(1,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1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  <p:sp>
        <p:nvSpPr>
          <p:cNvPr id="46" name="Obdélník 45"/>
          <p:cNvSpPr/>
          <p:nvPr/>
        </p:nvSpPr>
        <p:spPr>
          <a:xfrm>
            <a:off x="951660" y="5688116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(1,0)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  <p:sp>
        <p:nvSpPr>
          <p:cNvPr id="47" name="Obdélník 46"/>
          <p:cNvSpPr/>
          <p:nvPr/>
        </p:nvSpPr>
        <p:spPr>
          <a:xfrm>
            <a:off x="7656022" y="4941943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2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,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1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  <p:sp>
        <p:nvSpPr>
          <p:cNvPr id="48" name="Obdélník 47"/>
          <p:cNvSpPr/>
          <p:nvPr/>
        </p:nvSpPr>
        <p:spPr>
          <a:xfrm>
            <a:off x="7311367" y="5567563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2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,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0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9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2" y="1069400"/>
            <a:ext cx="381190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702544" y="306778"/>
            <a:ext cx="43904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000" u="sng" dirty="0">
                <a:solidFill>
                  <a:srgbClr val="CC3300"/>
                </a:solidFill>
                <a:latin typeface="Trebuchet MS" panose="020B0603020202020204" pitchFamily="34" charset="0"/>
              </a:rPr>
              <a:t>Flow rate </a:t>
            </a:r>
            <a:r>
              <a:rPr lang="en-US" sz="3000" u="sng" dirty="0">
                <a:solidFill>
                  <a:srgbClr val="CC3300"/>
                </a:solidFill>
                <a:latin typeface="Trebuchet MS" panose="020B0603020202020204" pitchFamily="34" charset="0"/>
              </a:rPr>
              <a:t>(</a:t>
            </a:r>
            <a:r>
              <a:rPr lang="en-GB" sz="3000" u="sng" dirty="0">
                <a:solidFill>
                  <a:srgbClr val="CC3300"/>
                </a:solidFill>
                <a:latin typeface="Trebuchet MS" panose="020B0603020202020204" pitchFamily="34" charset="0"/>
              </a:rPr>
              <a:t>CUSP system)</a:t>
            </a:r>
            <a:endParaRPr lang="cs-CZ" sz="3000" u="sng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207702" y="3571322"/>
            <a:ext cx="905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positive</a:t>
            </a:r>
            <a:r>
              <a:rPr lang="en-GB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(levels rise)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740329" y="3587268"/>
            <a:ext cx="905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negative </a:t>
            </a: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(levels </a:t>
            </a:r>
            <a:r>
              <a:rPr lang="cs-CZ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fall</a:t>
            </a:r>
            <a:r>
              <a:rPr lang="en-GB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46054" y="2648299"/>
            <a:ext cx="104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approximately</a:t>
            </a:r>
            <a:r>
              <a:rPr lang="cs-CZ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0</a:t>
            </a:r>
            <a:endParaRPr lang="en-GB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379" y="1076531"/>
            <a:ext cx="3854693" cy="249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847817" y="831996"/>
            <a:ext cx="182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vanishes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due</a:t>
            </a:r>
            <a:r>
              <a:rPr lang="cs-CZ" sz="1400" dirty="0">
                <a:latin typeface="Trebuchet MS" pitchFamily="34" charset="0"/>
              </a:rPr>
              <a:t> to </a:t>
            </a:r>
            <a:r>
              <a:rPr lang="cs-CZ" sz="1400" dirty="0" err="1">
                <a:latin typeface="Trebuchet MS" pitchFamily="34" charset="0"/>
              </a:rPr>
              <a:t>the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potential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symmetry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ál 2"/>
          <p:cNvSpPr/>
          <p:nvPr/>
        </p:nvSpPr>
        <p:spPr>
          <a:xfrm rot="21135708">
            <a:off x="5055078" y="3039033"/>
            <a:ext cx="983411" cy="333146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20" y="2672481"/>
            <a:ext cx="1578663" cy="35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ál 21"/>
          <p:cNvSpPr/>
          <p:nvPr/>
        </p:nvSpPr>
        <p:spPr>
          <a:xfrm>
            <a:off x="5987432" y="2200654"/>
            <a:ext cx="430621" cy="25408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ál 25"/>
          <p:cNvSpPr/>
          <p:nvPr/>
        </p:nvSpPr>
        <p:spPr>
          <a:xfrm>
            <a:off x="6369618" y="2146569"/>
            <a:ext cx="215311" cy="351846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Skupina 15"/>
          <p:cNvGrpSpPr/>
          <p:nvPr/>
        </p:nvGrpSpPr>
        <p:grpSpPr>
          <a:xfrm>
            <a:off x="5393617" y="5444658"/>
            <a:ext cx="2517355" cy="808966"/>
            <a:chOff x="1950372" y="5480476"/>
            <a:chExt cx="2517355" cy="808966"/>
          </a:xfrm>
        </p:grpSpPr>
        <p:grpSp>
          <p:nvGrpSpPr>
            <p:cNvPr id="11" name="Skupina 10"/>
            <p:cNvGrpSpPr/>
            <p:nvPr/>
          </p:nvGrpSpPr>
          <p:grpSpPr>
            <a:xfrm>
              <a:off x="1950372" y="5566196"/>
              <a:ext cx="2517355" cy="682097"/>
              <a:chOff x="1760600" y="5402302"/>
              <a:chExt cx="2517355" cy="682097"/>
            </a:xfrm>
          </p:grpSpPr>
          <p:sp>
            <p:nvSpPr>
              <p:cNvPr id="4" name="TextovéPole 3"/>
              <p:cNvSpPr txBox="1"/>
              <p:nvPr/>
            </p:nvSpPr>
            <p:spPr>
              <a:xfrm>
                <a:off x="1760600" y="5402302"/>
                <a:ext cx="25173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rebuchet MS" pitchFamily="34" charset="0"/>
                  </a:rPr>
                  <a:t>The wave function localized around the global minimum</a:t>
                </a:r>
              </a:p>
            </p:txBody>
          </p:sp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5492" y="5897874"/>
                <a:ext cx="682600" cy="18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1950372" y="5480476"/>
              <a:ext cx="2405968" cy="8089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5685031" y="4509422"/>
            <a:ext cx="3143625" cy="808966"/>
            <a:chOff x="4516631" y="4967350"/>
            <a:chExt cx="3143625" cy="808966"/>
          </a:xfrm>
        </p:grpSpPr>
        <p:grpSp>
          <p:nvGrpSpPr>
            <p:cNvPr id="10" name="Skupina 9"/>
            <p:cNvGrpSpPr/>
            <p:nvPr/>
          </p:nvGrpSpPr>
          <p:grpSpPr>
            <a:xfrm>
              <a:off x="4516631" y="5007377"/>
              <a:ext cx="3055572" cy="738664"/>
              <a:chOff x="4407344" y="4459856"/>
              <a:chExt cx="3055572" cy="738664"/>
            </a:xfrm>
          </p:grpSpPr>
          <p:sp>
            <p:nvSpPr>
              <p:cNvPr id="5" name="TextovéPole 4"/>
              <p:cNvSpPr txBox="1"/>
              <p:nvPr/>
            </p:nvSpPr>
            <p:spPr>
              <a:xfrm>
                <a:off x="4407344" y="4459856"/>
                <a:ext cx="2968242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rebuchet MS" pitchFamily="34" charset="0"/>
                  </a:rPr>
                  <a:t>Both minima accessible – the wave function is a mixture of states localized around              and </a:t>
                </a:r>
              </a:p>
            </p:txBody>
          </p:sp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5042" y="4941581"/>
                <a:ext cx="682600" cy="18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175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9375" y="4932954"/>
                <a:ext cx="563541" cy="206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34" name="Obdélník 33"/>
            <p:cNvSpPr/>
            <p:nvPr/>
          </p:nvSpPr>
          <p:spPr>
            <a:xfrm>
              <a:off x="4561767" y="4967350"/>
              <a:ext cx="3098489" cy="8089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6300271" y="3585706"/>
            <a:ext cx="2765756" cy="764542"/>
            <a:chOff x="6300271" y="4216154"/>
            <a:chExt cx="2765756" cy="764542"/>
          </a:xfrm>
        </p:grpSpPr>
        <p:grpSp>
          <p:nvGrpSpPr>
            <p:cNvPr id="12" name="Skupina 11"/>
            <p:cNvGrpSpPr/>
            <p:nvPr/>
          </p:nvGrpSpPr>
          <p:grpSpPr>
            <a:xfrm>
              <a:off x="6300271" y="4242032"/>
              <a:ext cx="2748504" cy="738664"/>
              <a:chOff x="6369618" y="5359172"/>
              <a:chExt cx="2748504" cy="738664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6369618" y="5359172"/>
                <a:ext cx="234619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Trebuchet MS" pitchFamily="34" charset="0"/>
                  </a:rPr>
                  <a:t>Singularly localized wave function at the top of the local maximum with </a:t>
                </a:r>
              </a:p>
            </p:txBody>
          </p:sp>
          <p:pic>
            <p:nvPicPr>
              <p:cNvPr id="7176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3908" y="5839262"/>
                <a:ext cx="984214" cy="202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Obdélník 19"/>
            <p:cNvSpPr/>
            <p:nvPr/>
          </p:nvSpPr>
          <p:spPr>
            <a:xfrm>
              <a:off x="6317523" y="4216154"/>
              <a:ext cx="2748504" cy="76454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Přímá spojnice se šipkou 26"/>
          <p:cNvCxnSpPr>
            <a:stCxn id="3" idx="4"/>
          </p:cNvCxnSpPr>
          <p:nvPr/>
        </p:nvCxnSpPr>
        <p:spPr>
          <a:xfrm>
            <a:off x="5569213" y="3370662"/>
            <a:ext cx="0" cy="20739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>
            <a:stCxn id="22" idx="4"/>
          </p:cNvCxnSpPr>
          <p:nvPr/>
        </p:nvCxnSpPr>
        <p:spPr>
          <a:xfrm>
            <a:off x="6202743" y="2454736"/>
            <a:ext cx="0" cy="20546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endCxn id="7172" idx="2"/>
          </p:cNvCxnSpPr>
          <p:nvPr/>
        </p:nvCxnSpPr>
        <p:spPr>
          <a:xfrm>
            <a:off x="6492725" y="2494763"/>
            <a:ext cx="1" cy="107369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9" y="5564604"/>
            <a:ext cx="4360577" cy="5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délník 29"/>
          <p:cNvSpPr/>
          <p:nvPr/>
        </p:nvSpPr>
        <p:spPr>
          <a:xfrm>
            <a:off x="7153831" y="1464739"/>
            <a:ext cx="1159054" cy="601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676549" y="5057280"/>
            <a:ext cx="425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C3300"/>
                </a:solidFill>
                <a:latin typeface="Trebuchet MS" pitchFamily="34" charset="0"/>
              </a:rPr>
              <a:t>Hellmann-Feynman formula</a:t>
            </a:r>
            <a:endParaRPr lang="cs-CZ" sz="24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47" y="1375459"/>
            <a:ext cx="1714436" cy="2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47817" y="812948"/>
            <a:ext cx="1822422" cy="893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bdélník 38"/>
          <p:cNvSpPr/>
          <p:nvPr/>
        </p:nvSpPr>
        <p:spPr>
          <a:xfrm>
            <a:off x="5441482" y="2551321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(1,0)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6162993" y="1842956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(1,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1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3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02544" y="306778"/>
            <a:ext cx="61253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000" u="sng" dirty="0">
                <a:solidFill>
                  <a:srgbClr val="CC3300"/>
                </a:solidFill>
                <a:latin typeface="Trebuchet MS" panose="020B0603020202020204" pitchFamily="34" charset="0"/>
              </a:rPr>
              <a:t>Flow rate (</a:t>
            </a:r>
            <a:r>
              <a:rPr lang="en-GB" sz="300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Creagh</a:t>
            </a:r>
            <a:r>
              <a:rPr lang="en-GB" sz="3000" u="sng" dirty="0">
                <a:solidFill>
                  <a:srgbClr val="CC3300"/>
                </a:solidFill>
                <a:latin typeface="Trebuchet MS" panose="020B0603020202020204" pitchFamily="34" charset="0"/>
              </a:rPr>
              <a:t>-Whelan system)</a:t>
            </a:r>
            <a:endParaRPr lang="cs-CZ" sz="3000" u="sng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87" y="983412"/>
            <a:ext cx="3194685" cy="527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4" y="1009290"/>
            <a:ext cx="3183255" cy="52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73522" y="929784"/>
            <a:ext cx="10869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flow rate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952220" y="954905"/>
            <a:ext cx="2932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energy derivative of the flow rate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71197" y="4961619"/>
            <a:ext cx="168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rebuchet MS" pitchFamily="34" charset="0"/>
              </a:rPr>
              <a:t>The singularities of the flow rate are of the same type as for the level density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251325" y="4908244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2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,0)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927090" y="4479544"/>
            <a:ext cx="80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(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2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,</a:t>
            </a:r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1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)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endParaRPr lang="cs-CZ" sz="16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1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231060"/>
            <a:ext cx="5846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Quantum phase transition</a:t>
            </a:r>
            <a:r>
              <a:rPr lang="en-GB" sz="3200" dirty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GB" sz="2400" dirty="0">
                <a:solidFill>
                  <a:srgbClr val="0000B4"/>
                </a:solidFill>
                <a:latin typeface="Trebuchet MS" panose="020B0603020202020204" pitchFamily="34" charset="0"/>
              </a:rPr>
              <a:t>(</a:t>
            </a:r>
            <a:r>
              <a:rPr lang="en-GB" sz="2400" dirty="0" err="1">
                <a:solidFill>
                  <a:srgbClr val="0000B4"/>
                </a:solidFill>
                <a:latin typeface="Trebuchet MS" panose="020B0603020202020204" pitchFamily="34" charset="0"/>
              </a:rPr>
              <a:t>QPT</a:t>
            </a:r>
            <a:r>
              <a:rPr lang="en-GB" sz="2400" dirty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6" name="Přímá spojnice 1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791414" y="871814"/>
            <a:ext cx="769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itchFamily="34" charset="0"/>
              </a:rPr>
              <a:t>A </a:t>
            </a:r>
            <a:r>
              <a:rPr lang="en-US" sz="1600" i="1" dirty="0">
                <a:latin typeface="Trebuchet MS" pitchFamily="34" charset="0"/>
              </a:rPr>
              <a:t>nonanalytic</a:t>
            </a:r>
            <a:r>
              <a:rPr lang="en-US" sz="1600" dirty="0">
                <a:latin typeface="Trebuchet MS" pitchFamily="34" charset="0"/>
              </a:rPr>
              <a:t> change (in the </a:t>
            </a:r>
            <a:r>
              <a:rPr lang="en-US" sz="1600" i="1" dirty="0">
                <a:latin typeface="Trebuchet MS" pitchFamily="34" charset="0"/>
              </a:rPr>
              <a:t>infinite-size limit</a:t>
            </a:r>
            <a:r>
              <a:rPr lang="en-US" sz="1600" dirty="0">
                <a:latin typeface="Trebuchet MS" pitchFamily="34" charset="0"/>
              </a:rPr>
              <a:t>) of </a:t>
            </a:r>
            <a:r>
              <a:rPr lang="en-US" sz="1600" b="1" dirty="0">
                <a:solidFill>
                  <a:srgbClr val="FF0000"/>
                </a:solidFill>
                <a:latin typeface="Trebuchet MS" pitchFamily="34" charset="0"/>
              </a:rPr>
              <a:t>ground-state properties </a:t>
            </a:r>
            <a:r>
              <a:rPr lang="en-US" sz="1600" dirty="0">
                <a:latin typeface="Trebuchet MS" pitchFamily="34" charset="0"/>
              </a:rPr>
              <a:t>of a system by varying an </a:t>
            </a:r>
            <a:r>
              <a:rPr lang="en-US" sz="1600" b="1" dirty="0">
                <a:latin typeface="Trebuchet MS" pitchFamily="34" charset="0"/>
              </a:rPr>
              <a:t>external control parameter </a:t>
            </a:r>
            <a:r>
              <a:rPr lang="cs-CZ" sz="1600" b="1" dirty="0">
                <a:latin typeface="Symbol" panose="05050102010706020507" pitchFamily="18" charset="2"/>
              </a:rPr>
              <a:t>l</a:t>
            </a:r>
            <a:r>
              <a:rPr lang="cs-CZ" sz="1600" b="1" dirty="0">
                <a:latin typeface="Trebuchet MS" pitchFamily="34" charset="0"/>
              </a:rPr>
              <a:t> </a:t>
            </a:r>
            <a:r>
              <a:rPr lang="en-US" sz="1600" dirty="0">
                <a:latin typeface="Trebuchet MS" pitchFamily="34" charset="0"/>
              </a:rPr>
              <a:t>at absolute zero temperature (only quantum fluctuations present)</a:t>
            </a:r>
          </a:p>
        </p:txBody>
      </p:sp>
      <p:grpSp>
        <p:nvGrpSpPr>
          <p:cNvPr id="57" name="Skupina 56"/>
          <p:cNvGrpSpPr/>
          <p:nvPr/>
        </p:nvGrpSpPr>
        <p:grpSpPr>
          <a:xfrm>
            <a:off x="566438" y="2533326"/>
            <a:ext cx="4166549" cy="2814351"/>
            <a:chOff x="566438" y="1806885"/>
            <a:chExt cx="4166549" cy="281435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29" y="1806885"/>
              <a:ext cx="3708958" cy="2325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2744058" y="4221126"/>
              <a:ext cx="307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Symbol" panose="05050102010706020507" pitchFamily="18" charset="2"/>
                </a:rPr>
                <a:t>l</a:t>
              </a:r>
            </a:p>
          </p:txBody>
        </p:sp>
        <p:cxnSp>
          <p:nvCxnSpPr>
            <p:cNvPr id="6" name="Přímá spojnice se šipkou 5"/>
            <p:cNvCxnSpPr/>
            <p:nvPr/>
          </p:nvCxnSpPr>
          <p:spPr>
            <a:xfrm flipV="1">
              <a:off x="925417" y="2123526"/>
              <a:ext cx="0" cy="16807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/>
            <p:nvPr/>
          </p:nvCxnSpPr>
          <p:spPr>
            <a:xfrm>
              <a:off x="1805601" y="4205931"/>
              <a:ext cx="229632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566438" y="278960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dirty="0">
                  <a:latin typeface="Trebuchet MS" pitchFamily="34" charset="0"/>
                </a:rPr>
                <a:t>E</a:t>
              </a:r>
              <a:endParaRPr lang="cs-CZ" sz="2000" i="1" dirty="0">
                <a:latin typeface="Trebuchet MS" pitchFamily="34" charset="0"/>
              </a:endParaRPr>
            </a:p>
          </p:txBody>
        </p:sp>
        <p:cxnSp>
          <p:nvCxnSpPr>
            <p:cNvPr id="4" name="Přímá spojnice 3"/>
            <p:cNvCxnSpPr/>
            <p:nvPr/>
          </p:nvCxnSpPr>
          <p:spPr>
            <a:xfrm flipH="1">
              <a:off x="2369713" y="3257742"/>
              <a:ext cx="508795" cy="6445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>
              <a:off x="2878508" y="3257742"/>
              <a:ext cx="500085" cy="65011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ovací šipka 48"/>
            <p:cNvCxnSpPr/>
            <p:nvPr/>
          </p:nvCxnSpPr>
          <p:spPr>
            <a:xfrm flipV="1">
              <a:off x="2878508" y="3403796"/>
              <a:ext cx="0" cy="50405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ál 43"/>
            <p:cNvSpPr/>
            <p:nvPr/>
          </p:nvSpPr>
          <p:spPr>
            <a:xfrm>
              <a:off x="2824508" y="321660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306043" y="3865222"/>
              <a:ext cx="1183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err="1">
                  <a:solidFill>
                    <a:srgbClr val="FF0000"/>
                  </a:solidFill>
                  <a:latin typeface="Trebuchet MS" pitchFamily="34" charset="0"/>
                </a:rPr>
                <a:t>first-order</a:t>
              </a:r>
              <a:endParaRPr lang="cs-CZ" sz="1600" b="1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5202154" y="2520448"/>
            <a:ext cx="3537069" cy="2409028"/>
            <a:chOff x="5310684" y="1806885"/>
            <a:chExt cx="3537069" cy="2409028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742" b="2075"/>
            <a:stretch/>
          </p:blipFill>
          <p:spPr bwMode="auto">
            <a:xfrm>
              <a:off x="5310684" y="1806885"/>
              <a:ext cx="3537069" cy="226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bdélník 23"/>
            <p:cNvSpPr/>
            <p:nvPr/>
          </p:nvSpPr>
          <p:spPr>
            <a:xfrm>
              <a:off x="7205728" y="3035151"/>
              <a:ext cx="1642025" cy="111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5960752" y="3701875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6970689" y="3238406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Volný tvar 33"/>
            <p:cNvSpPr/>
            <p:nvPr/>
          </p:nvSpPr>
          <p:spPr>
            <a:xfrm>
              <a:off x="6111025" y="2936383"/>
              <a:ext cx="2485623" cy="585989"/>
            </a:xfrm>
            <a:custGeom>
              <a:avLst/>
              <a:gdLst>
                <a:gd name="connsiteX0" fmla="*/ 0 w 2485623"/>
                <a:gd name="connsiteY0" fmla="*/ 585989 h 585989"/>
                <a:gd name="connsiteX1" fmla="*/ 283336 w 2485623"/>
                <a:gd name="connsiteY1" fmla="*/ 386366 h 585989"/>
                <a:gd name="connsiteX2" fmla="*/ 585989 w 2485623"/>
                <a:gd name="connsiteY2" fmla="*/ 225380 h 585989"/>
                <a:gd name="connsiteX3" fmla="*/ 888643 w 2485623"/>
                <a:gd name="connsiteY3" fmla="*/ 103031 h 585989"/>
                <a:gd name="connsiteX4" fmla="*/ 1229933 w 2485623"/>
                <a:gd name="connsiteY4" fmla="*/ 38637 h 585989"/>
                <a:gd name="connsiteX5" fmla="*/ 1539026 w 2485623"/>
                <a:gd name="connsiteY5" fmla="*/ 19318 h 585989"/>
                <a:gd name="connsiteX6" fmla="*/ 2234485 w 2485623"/>
                <a:gd name="connsiteY6" fmla="*/ 6440 h 585989"/>
                <a:gd name="connsiteX7" fmla="*/ 2485623 w 2485623"/>
                <a:gd name="connsiteY7" fmla="*/ 0 h 58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5623" h="585989">
                  <a:moveTo>
                    <a:pt x="0" y="585989"/>
                  </a:moveTo>
                  <a:cubicBezTo>
                    <a:pt x="92835" y="516228"/>
                    <a:pt x="185671" y="446467"/>
                    <a:pt x="283336" y="386366"/>
                  </a:cubicBezTo>
                  <a:cubicBezTo>
                    <a:pt x="381001" y="326264"/>
                    <a:pt x="485105" y="272602"/>
                    <a:pt x="585989" y="225380"/>
                  </a:cubicBezTo>
                  <a:cubicBezTo>
                    <a:pt x="686873" y="178158"/>
                    <a:pt x="781319" y="134155"/>
                    <a:pt x="888643" y="103031"/>
                  </a:cubicBezTo>
                  <a:cubicBezTo>
                    <a:pt x="995967" y="71907"/>
                    <a:pt x="1121536" y="52589"/>
                    <a:pt x="1229933" y="38637"/>
                  </a:cubicBezTo>
                  <a:cubicBezTo>
                    <a:pt x="1338330" y="24685"/>
                    <a:pt x="1371601" y="24684"/>
                    <a:pt x="1539026" y="19318"/>
                  </a:cubicBezTo>
                  <a:cubicBezTo>
                    <a:pt x="1706451" y="13952"/>
                    <a:pt x="2234485" y="6440"/>
                    <a:pt x="2234485" y="6440"/>
                  </a:cubicBezTo>
                  <a:lnTo>
                    <a:pt x="2485623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5" name="Přímá spojovací šipka 48"/>
            <p:cNvCxnSpPr/>
            <p:nvPr/>
          </p:nvCxnSpPr>
          <p:spPr>
            <a:xfrm flipV="1">
              <a:off x="7448361" y="3153670"/>
              <a:ext cx="0" cy="68193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ál 46"/>
            <p:cNvSpPr/>
            <p:nvPr/>
          </p:nvSpPr>
          <p:spPr>
            <a:xfrm>
              <a:off x="7394361" y="291384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343125" y="3877359"/>
              <a:ext cx="2295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err="1">
                  <a:solidFill>
                    <a:srgbClr val="FF0000"/>
                  </a:solidFill>
                  <a:latin typeface="Trebuchet MS" pitchFamily="34" charset="0"/>
                </a:rPr>
                <a:t>continuous</a:t>
              </a:r>
              <a:r>
                <a:rPr lang="cs-CZ" sz="1600" b="1" dirty="0">
                  <a:solidFill>
                    <a:srgbClr val="FF0000"/>
                  </a:solidFill>
                  <a:latin typeface="Trebuchet MS" pitchFamily="34" charset="0"/>
                </a:rPr>
                <a:t>(</a:t>
              </a:r>
              <a:r>
                <a:rPr lang="cs-CZ" sz="1600" b="1" i="1" dirty="0" err="1">
                  <a:solidFill>
                    <a:srgbClr val="FF0000"/>
                  </a:solidFill>
                  <a:latin typeface="Trebuchet MS" pitchFamily="34" charset="0"/>
                </a:rPr>
                <a:t>n</a:t>
              </a:r>
              <a:r>
                <a:rPr lang="cs-CZ" sz="1600" b="1" baseline="30000" dirty="0" err="1">
                  <a:solidFill>
                    <a:srgbClr val="FF0000"/>
                  </a:solidFill>
                  <a:latin typeface="Trebuchet MS" pitchFamily="34" charset="0"/>
                </a:rPr>
                <a:t>th</a:t>
              </a:r>
              <a:r>
                <a:rPr lang="cs-CZ" sz="1600" b="1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600" b="1" dirty="0" err="1">
                  <a:solidFill>
                    <a:srgbClr val="FF0000"/>
                  </a:solidFill>
                  <a:latin typeface="Trebuchet MS" pitchFamily="34" charset="0"/>
                </a:rPr>
                <a:t>order</a:t>
              </a:r>
              <a:r>
                <a:rPr lang="cs-CZ" sz="1600" b="1" dirty="0">
                  <a:solidFill>
                    <a:srgbClr val="FF0000"/>
                  </a:solidFill>
                  <a:latin typeface="Trebuchet MS" pitchFamily="34" charset="0"/>
                </a:rPr>
                <a:t>)</a:t>
              </a:r>
            </a:p>
          </p:txBody>
        </p:sp>
      </p:grpSp>
      <p:pic>
        <p:nvPicPr>
          <p:cNvPr id="48" name="Picture 3" descr="D:\Pavel\Desktop\Lunch Nuclear 2013\potential1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94" y="2084920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Pavel\Desktop\Lunch Nuclear 2013\potential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08" y="2114654"/>
            <a:ext cx="576000" cy="5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D:\Pavel\Desktop\Lunch Nuclear 2013\potential1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4508" y="2084920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D:\Pavel\Desktop\Lunch Nuclear 2013\potential5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31" y="2055186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D:\Pavel\Desktop\Lunch Nuclear 2013\potential6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31" y="2055186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D:\Pavel\Desktop\Lunch Nuclear 2013\potential4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14" y="2055186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ovéPole 54"/>
          <p:cNvSpPr txBox="1"/>
          <p:nvPr/>
        </p:nvSpPr>
        <p:spPr>
          <a:xfrm>
            <a:off x="2879277" y="5325712"/>
            <a:ext cx="537932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err="1">
                <a:latin typeface="Trebuchet MS" pitchFamily="34" charset="0"/>
              </a:rPr>
              <a:t>shape-phase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transition</a:t>
            </a:r>
            <a:r>
              <a:rPr lang="cs-CZ" sz="1400" dirty="0">
                <a:latin typeface="Trebuchet MS" pitchFamily="34" charset="0"/>
              </a:rPr>
              <a:t> in </a:t>
            </a:r>
            <a:r>
              <a:rPr lang="cs-CZ" sz="1400" dirty="0" err="1">
                <a:latin typeface="Trebuchet MS" pitchFamily="34" charset="0"/>
              </a:rPr>
              <a:t>nuclei</a:t>
            </a:r>
            <a:endParaRPr lang="cs-CZ" sz="1400" dirty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err="1">
                <a:latin typeface="Trebuchet MS" pitchFamily="34" charset="0"/>
              </a:rPr>
              <a:t>ferromagnet-paramegnet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transitions</a:t>
            </a:r>
            <a:endParaRPr lang="cs-CZ" sz="1400" dirty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err="1">
                <a:latin typeface="Trebuchet MS" pitchFamily="34" charset="0"/>
              </a:rPr>
              <a:t>insulator-superfluid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transitions</a:t>
            </a:r>
            <a:endParaRPr lang="cs-CZ" sz="1400" dirty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Trebuchet MS" pitchFamily="34" charset="0"/>
              </a:rPr>
              <a:t>...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6877689" y="4962762"/>
            <a:ext cx="30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66" name="Přímá spojnice se šipkou 65"/>
          <p:cNvCxnSpPr/>
          <p:nvPr/>
        </p:nvCxnSpPr>
        <p:spPr>
          <a:xfrm>
            <a:off x="5881281" y="4947567"/>
            <a:ext cx="2296320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>
            <a:off x="791414" y="5281684"/>
            <a:ext cx="2087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00B4"/>
                </a:solidFill>
                <a:latin typeface="Trebuchet MS" pitchFamily="34" charset="0"/>
              </a:rPr>
              <a:t>Systems with </a:t>
            </a:r>
            <a:r>
              <a:rPr lang="en-US" sz="1600" b="1" u="sng" dirty="0" err="1">
                <a:solidFill>
                  <a:srgbClr val="0000B4"/>
                </a:solidFill>
                <a:latin typeface="Trebuchet MS" pitchFamily="34" charset="0"/>
              </a:rPr>
              <a:t>QPT</a:t>
            </a:r>
            <a:r>
              <a:rPr lang="en-US" sz="1600" b="1" u="sng" dirty="0">
                <a:solidFill>
                  <a:srgbClr val="0000B4"/>
                </a:solidFill>
                <a:latin typeface="Trebuchet MS" pitchFamily="34" charset="0"/>
              </a:rPr>
              <a:t>:</a:t>
            </a:r>
            <a:endParaRPr lang="cs-CZ" sz="16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224866" y="6425628"/>
            <a:ext cx="4631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latin typeface="Book Antiqua" panose="02040602050305030304" pitchFamily="18" charset="0"/>
              </a:rPr>
              <a:t>S. </a:t>
            </a:r>
            <a:r>
              <a:rPr lang="en-GB" sz="1300" dirty="0" err="1">
                <a:latin typeface="Book Antiqua" panose="02040602050305030304" pitchFamily="18" charset="0"/>
              </a:rPr>
              <a:t>Sachdev</a:t>
            </a:r>
            <a:r>
              <a:rPr lang="en-GB" sz="1300" dirty="0">
                <a:latin typeface="Book Antiqua" panose="02040602050305030304" pitchFamily="18" charset="0"/>
              </a:rPr>
              <a:t>, Quantum Phase Transitions (2011)</a:t>
            </a:r>
          </a:p>
          <a:p>
            <a:r>
              <a:rPr lang="en-GB" sz="1300" dirty="0" err="1">
                <a:latin typeface="Book Antiqua" panose="02040602050305030304" pitchFamily="18" charset="0"/>
              </a:rPr>
              <a:t>L.D</a:t>
            </a:r>
            <a:r>
              <a:rPr lang="en-GB" sz="1300" dirty="0">
                <a:latin typeface="Book Antiqua" panose="02040602050305030304" pitchFamily="18" charset="0"/>
              </a:rPr>
              <a:t>. </a:t>
            </a:r>
            <a:r>
              <a:rPr lang="en-GB" sz="1300" dirty="0" err="1">
                <a:latin typeface="Book Antiqua" panose="02040602050305030304" pitchFamily="18" charset="0"/>
              </a:rPr>
              <a:t>Carr</a:t>
            </a:r>
            <a:r>
              <a:rPr lang="en-GB" sz="1300" dirty="0">
                <a:latin typeface="Book Antiqua" panose="02040602050305030304" pitchFamily="18" charset="0"/>
              </a:rPr>
              <a:t>, Understanding Quantum Phase Transitions (2011)</a:t>
            </a:r>
            <a:endParaRPr lang="cs-CZ" sz="1300" dirty="0">
              <a:latin typeface="Book Antiqua" panose="0204060205030503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771526" y="2114654"/>
            <a:ext cx="2912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>
                <a:latin typeface="Trebuchet MS" pitchFamily="34" charset="0"/>
              </a:rPr>
              <a:t>evolution</a:t>
            </a:r>
            <a:r>
              <a:rPr lang="cs-CZ" sz="1400" i="1" dirty="0">
                <a:latin typeface="Trebuchet MS" pitchFamily="34" charset="0"/>
              </a:rPr>
              <a:t> </a:t>
            </a:r>
            <a:r>
              <a:rPr lang="cs-CZ" sz="1400" i="1" dirty="0" err="1">
                <a:latin typeface="Trebuchet MS" pitchFamily="34" charset="0"/>
              </a:rPr>
              <a:t>of</a:t>
            </a:r>
            <a:r>
              <a:rPr lang="cs-CZ" sz="1400" i="1" dirty="0">
                <a:latin typeface="Trebuchet MS" pitchFamily="34" charset="0"/>
              </a:rPr>
              <a:t> </a:t>
            </a:r>
            <a:r>
              <a:rPr lang="cs-CZ" sz="1400" i="1" dirty="0" err="1">
                <a:latin typeface="Trebuchet MS" pitchFamily="34" charset="0"/>
              </a:rPr>
              <a:t>the</a:t>
            </a:r>
            <a:r>
              <a:rPr lang="cs-CZ" sz="1400" i="1" dirty="0">
                <a:latin typeface="Trebuchet MS" pitchFamily="34" charset="0"/>
              </a:rPr>
              <a:t> </a:t>
            </a:r>
            <a:r>
              <a:rPr lang="en-GB" sz="1400" i="1" dirty="0">
                <a:latin typeface="Trebuchet MS" pitchFamily="34" charset="0"/>
              </a:rPr>
              <a:t>potential-well</a:t>
            </a:r>
            <a:r>
              <a:rPr lang="cs-CZ" sz="1400" i="1" dirty="0">
                <a:latin typeface="Trebuchet MS" pitchFamily="34" charset="0"/>
              </a:rPr>
              <a:t>s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12" y="4043496"/>
            <a:ext cx="698302" cy="58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05" y="3947917"/>
            <a:ext cx="608521" cy="7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284" y="2824042"/>
            <a:ext cx="661693" cy="66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13" y="2771191"/>
            <a:ext cx="608521" cy="74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ovéPole 59"/>
          <p:cNvSpPr txBox="1"/>
          <p:nvPr/>
        </p:nvSpPr>
        <p:spPr>
          <a:xfrm>
            <a:off x="768454" y="1788991"/>
            <a:ext cx="2554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00B4"/>
                </a:solidFill>
                <a:latin typeface="Trebuchet MS" pitchFamily="34" charset="0"/>
              </a:rPr>
              <a:t>Schematic example</a:t>
            </a:r>
            <a:endParaRPr lang="cs-CZ" sz="16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59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888380"/>
            <a:ext cx="4461580" cy="411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9870" y="5071622"/>
            <a:ext cx="28837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700" b="1" i="1" dirty="0">
                <a:solidFill>
                  <a:srgbClr val="C00000"/>
                </a:solidFill>
                <a:latin typeface="Trebuchet MS" pitchFamily="34" charset="0"/>
              </a:rPr>
              <a:t>f</a:t>
            </a:r>
            <a:r>
              <a:rPr lang="cs-CZ" sz="1700" b="1" dirty="0">
                <a:solidFill>
                  <a:srgbClr val="C00000"/>
                </a:solidFill>
                <a:latin typeface="Trebuchet MS" pitchFamily="34" charset="0"/>
              </a:rPr>
              <a:t>=3 </a:t>
            </a:r>
            <a:r>
              <a:rPr lang="cs-CZ" sz="1700" b="1" dirty="0" err="1">
                <a:solidFill>
                  <a:srgbClr val="C00000"/>
                </a:solidFill>
                <a:latin typeface="Trebuchet MS" pitchFamily="34" charset="0"/>
              </a:rPr>
              <a:t>degrees</a:t>
            </a:r>
            <a:r>
              <a:rPr lang="cs-CZ" sz="1700" b="1" dirty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700" b="1" dirty="0" err="1">
                <a:solidFill>
                  <a:srgbClr val="C00000"/>
                </a:solidFill>
                <a:latin typeface="Trebuchet MS" pitchFamily="34" charset="0"/>
              </a:rPr>
              <a:t>of</a:t>
            </a:r>
            <a:r>
              <a:rPr lang="cs-CZ" sz="1700" b="1" dirty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700" b="1" dirty="0" err="1">
                <a:solidFill>
                  <a:srgbClr val="C00000"/>
                </a:solidFill>
                <a:latin typeface="Trebuchet MS" pitchFamily="34" charset="0"/>
              </a:rPr>
              <a:t>freedom</a:t>
            </a:r>
            <a:endParaRPr lang="cs-CZ" sz="1700" b="1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0553" y="5953554"/>
            <a:ext cx="2950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latin typeface="Trebuchet MS" pitchFamily="34" charset="0"/>
              </a:rPr>
              <a:t>Singularities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expected</a:t>
            </a:r>
            <a:r>
              <a:rPr lang="cs-CZ" sz="1600" dirty="0">
                <a:latin typeface="Trebuchet MS" pitchFamily="34" charset="0"/>
              </a:rPr>
              <a:t> in </a:t>
            </a:r>
            <a:r>
              <a:rPr lang="cs-CZ" sz="1600" dirty="0" err="1">
                <a:latin typeface="Trebuchet MS" pitchFamily="34" charset="0"/>
              </a:rPr>
              <a:t>the</a:t>
            </a:r>
            <a:r>
              <a:rPr lang="cs-CZ" sz="1600" dirty="0">
                <a:latin typeface="Trebuchet MS" pitchFamily="34" charset="0"/>
              </a:rPr>
              <a:t> 2</a:t>
            </a:r>
            <a:r>
              <a:rPr lang="cs-CZ" sz="1600" baseline="30000" dirty="0">
                <a:latin typeface="Trebuchet MS" pitchFamily="34" charset="0"/>
              </a:rPr>
              <a:t>nd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derivative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the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level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density</a:t>
            </a:r>
            <a:r>
              <a:rPr lang="cs-CZ" sz="1600" dirty="0">
                <a:latin typeface="Trebuchet MS" pitchFamily="34" charset="0"/>
              </a:rPr>
              <a:t> and </a:t>
            </a:r>
            <a:r>
              <a:rPr lang="cs-CZ" sz="1600" dirty="0" err="1">
                <a:latin typeface="Trebuchet MS" pitchFamily="34" charset="0"/>
              </a:rPr>
              <a:t>flow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rate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22" name="Šipka doprava 21"/>
          <p:cNvSpPr/>
          <p:nvPr/>
        </p:nvSpPr>
        <p:spPr>
          <a:xfrm rot="5400000">
            <a:off x="1297207" y="5626396"/>
            <a:ext cx="513457" cy="236861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1096746" y="499730"/>
            <a:ext cx="235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339933"/>
                </a:solidFill>
                <a:latin typeface="Trebuchet MS" pitchFamily="34" charset="0"/>
              </a:rPr>
              <a:t>Level density</a:t>
            </a:r>
            <a:endParaRPr lang="cs-CZ" b="1" dirty="0">
              <a:solidFill>
                <a:srgbClr val="339933"/>
              </a:solidFill>
              <a:latin typeface="Trebuchet MS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62" y="869061"/>
            <a:ext cx="4635830" cy="417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ovéPole 48"/>
          <p:cNvSpPr txBox="1"/>
          <p:nvPr/>
        </p:nvSpPr>
        <p:spPr>
          <a:xfrm>
            <a:off x="6387921" y="519048"/>
            <a:ext cx="123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339933"/>
                </a:solidFill>
                <a:latin typeface="Trebuchet MS" pitchFamily="34" charset="0"/>
              </a:rPr>
              <a:t>Flow rate</a:t>
            </a:r>
            <a:endParaRPr lang="cs-CZ" b="1" dirty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2647961" y="21460"/>
            <a:ext cx="429495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sz="28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3. </a:t>
            </a:r>
            <a:r>
              <a:rPr lang="en-US" sz="28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Triple CUSP model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6043250" y="5236205"/>
            <a:ext cx="25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itchFamily="34" charset="0"/>
              </a:rPr>
              <a:t>27 </a:t>
            </a:r>
            <a:r>
              <a:rPr lang="cs-CZ" dirty="0" err="1">
                <a:latin typeface="Trebuchet MS" pitchFamily="34" charset="0"/>
              </a:rPr>
              <a:t>stationary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points</a:t>
            </a:r>
            <a:r>
              <a:rPr lang="cs-CZ" dirty="0">
                <a:latin typeface="Trebuchet MS" pitchFamily="34" charset="0"/>
              </a:rPr>
              <a:t>: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6439678" y="5647658"/>
            <a:ext cx="1613397" cy="113107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500" b="1" dirty="0">
                <a:solidFill>
                  <a:srgbClr val="FF0000"/>
                </a:solidFill>
                <a:latin typeface="Trebuchet MS" pitchFamily="34" charset="0"/>
              </a:rPr>
              <a:t>(3,0) </a:t>
            </a:r>
            <a:r>
              <a:rPr lang="cs-CZ" sz="1500" dirty="0">
                <a:latin typeface="Trebuchet MS" pitchFamily="34" charset="0"/>
              </a:rPr>
              <a:t>minim</a:t>
            </a:r>
            <a:r>
              <a:rPr lang="en-GB" sz="1500" dirty="0">
                <a:latin typeface="Trebuchet MS" pitchFamily="34" charset="0"/>
              </a:rPr>
              <a:t>um</a:t>
            </a:r>
          </a:p>
          <a:p>
            <a:pPr>
              <a:spcAft>
                <a:spcPts val="300"/>
              </a:spcAft>
            </a:pPr>
            <a:r>
              <a:rPr lang="en-GB" sz="1500" b="1" dirty="0">
                <a:solidFill>
                  <a:srgbClr val="0000B4"/>
                </a:solidFill>
                <a:latin typeface="Trebuchet MS" pitchFamily="34" charset="0"/>
              </a:rPr>
              <a:t>(3,1) </a:t>
            </a:r>
            <a:r>
              <a:rPr lang="en-GB" sz="1500" dirty="0">
                <a:latin typeface="Trebuchet MS" pitchFamily="34" charset="0"/>
              </a:rPr>
              <a:t>saddle 1</a:t>
            </a:r>
          </a:p>
          <a:p>
            <a:pPr>
              <a:spcAft>
                <a:spcPts val="300"/>
              </a:spcAft>
            </a:pPr>
            <a:r>
              <a:rPr lang="en-GB" sz="1500" b="1" dirty="0">
                <a:solidFill>
                  <a:srgbClr val="339933"/>
                </a:solidFill>
                <a:latin typeface="Trebuchet MS" pitchFamily="34" charset="0"/>
              </a:rPr>
              <a:t>(3,2) </a:t>
            </a:r>
            <a:r>
              <a:rPr lang="en-GB" sz="1500" dirty="0">
                <a:latin typeface="Trebuchet MS" pitchFamily="34" charset="0"/>
              </a:rPr>
              <a:t>saddle 2</a:t>
            </a:r>
          </a:p>
          <a:p>
            <a:pPr>
              <a:spcAft>
                <a:spcPts val="300"/>
              </a:spcAft>
            </a:pPr>
            <a:r>
              <a:rPr lang="en-GB" sz="1500" b="1" dirty="0">
                <a:latin typeface="Trebuchet MS" pitchFamily="34" charset="0"/>
              </a:rPr>
              <a:t>(3,3) </a:t>
            </a:r>
            <a:r>
              <a:rPr lang="en-GB" sz="1500" dirty="0">
                <a:latin typeface="Trebuchet MS" pitchFamily="34" charset="0"/>
              </a:rPr>
              <a:t>maximum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5958595" y="5657248"/>
            <a:ext cx="49750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500" dirty="0">
                <a:latin typeface="Trebuchet MS" pitchFamily="34" charset="0"/>
              </a:rPr>
              <a:t>8x</a:t>
            </a:r>
          </a:p>
          <a:p>
            <a:pPr algn="r">
              <a:spcAft>
                <a:spcPts val="300"/>
              </a:spcAft>
            </a:pPr>
            <a:r>
              <a:rPr lang="en-GB" sz="1500" dirty="0">
                <a:latin typeface="Trebuchet MS" pitchFamily="34" charset="0"/>
              </a:rPr>
              <a:t>12x</a:t>
            </a:r>
          </a:p>
          <a:p>
            <a:pPr algn="r">
              <a:spcAft>
                <a:spcPts val="300"/>
              </a:spcAft>
            </a:pPr>
            <a:r>
              <a:rPr lang="en-GB" sz="1500" dirty="0">
                <a:latin typeface="Trebuchet MS" pitchFamily="34" charset="0"/>
              </a:rPr>
              <a:t>6x</a:t>
            </a:r>
          </a:p>
          <a:p>
            <a:pPr algn="r">
              <a:spcAft>
                <a:spcPts val="300"/>
              </a:spcAft>
            </a:pPr>
            <a:r>
              <a:rPr lang="en-GB" sz="1500" dirty="0">
                <a:latin typeface="Trebuchet MS" pitchFamily="34" charset="0"/>
              </a:rPr>
              <a:t>1x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8059514" y="5657985"/>
            <a:ext cx="10431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500" dirty="0">
                <a:latin typeface="Trebuchet MS" pitchFamily="34" charset="0"/>
              </a:rPr>
              <a:t>↑</a:t>
            </a:r>
            <a:r>
              <a:rPr lang="en-GB" sz="1500" dirty="0">
                <a:latin typeface="Trebuchet MS" pitchFamily="34" charset="0"/>
              </a:rPr>
              <a:t> </a:t>
            </a:r>
            <a:r>
              <a:rPr lang="cs-CZ" sz="1500" dirty="0" err="1">
                <a:latin typeface="Trebuchet MS" pitchFamily="34" charset="0"/>
              </a:rPr>
              <a:t>jump</a:t>
            </a:r>
            <a:endParaRPr lang="cs-CZ" sz="1500" dirty="0">
              <a:latin typeface="Trebuchet MS" pitchFamily="34" charset="0"/>
            </a:endParaRPr>
          </a:p>
          <a:p>
            <a:pPr>
              <a:spcAft>
                <a:spcPts val="300"/>
              </a:spcAft>
            </a:pPr>
            <a:r>
              <a:rPr lang="cs-CZ" sz="1500" dirty="0">
                <a:latin typeface="Trebuchet MS" pitchFamily="34" charset="0"/>
              </a:rPr>
              <a:t>↑</a:t>
            </a:r>
            <a:r>
              <a:rPr lang="en-GB" sz="1500" dirty="0">
                <a:latin typeface="Trebuchet MS" pitchFamily="34" charset="0"/>
              </a:rPr>
              <a:t> log div</a:t>
            </a:r>
          </a:p>
          <a:p>
            <a:pPr>
              <a:spcAft>
                <a:spcPts val="300"/>
              </a:spcAft>
            </a:pPr>
            <a:r>
              <a:rPr lang="cs-CZ" sz="1500" dirty="0">
                <a:latin typeface="Trebuchet MS" pitchFamily="34" charset="0"/>
              </a:rPr>
              <a:t>↓</a:t>
            </a:r>
            <a:r>
              <a:rPr lang="en-GB" sz="1500" dirty="0">
                <a:latin typeface="Trebuchet MS" pitchFamily="34" charset="0"/>
              </a:rPr>
              <a:t> jump</a:t>
            </a:r>
          </a:p>
          <a:p>
            <a:pPr>
              <a:spcAft>
                <a:spcPts val="300"/>
              </a:spcAft>
            </a:pPr>
            <a:r>
              <a:rPr lang="cs-CZ" sz="1500" dirty="0">
                <a:latin typeface="Trebuchet MS" pitchFamily="34" charset="0"/>
              </a:rPr>
              <a:t>↓</a:t>
            </a:r>
            <a:r>
              <a:rPr lang="en-GB" sz="1500" dirty="0">
                <a:latin typeface="Trebuchet MS" pitchFamily="34" charset="0"/>
              </a:rPr>
              <a:t> log div</a:t>
            </a:r>
            <a:endParaRPr lang="cs-CZ" sz="1500" dirty="0">
              <a:latin typeface="Trebuchet MS" pitchFamily="34" charset="0"/>
            </a:endParaRP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11" y="5570649"/>
            <a:ext cx="1280160" cy="38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ovéPole 63"/>
          <p:cNvSpPr txBox="1"/>
          <p:nvPr/>
        </p:nvSpPr>
        <p:spPr>
          <a:xfrm>
            <a:off x="3160276" y="5213796"/>
            <a:ext cx="26342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err="1">
                <a:latin typeface="Trebuchet MS" pitchFamily="34" charset="0"/>
              </a:rPr>
              <a:t>Due</a:t>
            </a:r>
            <a:r>
              <a:rPr lang="cs-CZ" sz="1300" dirty="0">
                <a:latin typeface="Trebuchet MS" pitchFamily="34" charset="0"/>
              </a:rPr>
              <a:t> to </a:t>
            </a:r>
            <a:r>
              <a:rPr lang="cs-CZ" sz="1300" dirty="0" err="1">
                <a:latin typeface="Trebuchet MS" pitchFamily="34" charset="0"/>
              </a:rPr>
              <a:t>the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err="1">
                <a:latin typeface="Trebuchet MS" pitchFamily="34" charset="0"/>
              </a:rPr>
              <a:t>continuity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err="1">
                <a:latin typeface="Trebuchet MS" pitchFamily="34" charset="0"/>
              </a:rPr>
              <a:t>equation</a:t>
            </a:r>
            <a:endParaRPr lang="cs-CZ" sz="1300" dirty="0">
              <a:latin typeface="Trebuchet MS" pitchFamily="34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977199" y="5954097"/>
            <a:ext cx="28744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dirty="0" err="1">
                <a:latin typeface="Trebuchet MS" pitchFamily="34" charset="0"/>
              </a:rPr>
              <a:t>singularities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en-GB" sz="1300" dirty="0">
                <a:latin typeface="Trebuchet MS" pitchFamily="34" charset="0"/>
              </a:rPr>
              <a:t>in </a:t>
            </a:r>
            <a:r>
              <a:rPr lang="en-GB" sz="1300" i="1" dirty="0">
                <a:latin typeface="Symbol" panose="05050102010706020507" pitchFamily="18" charset="2"/>
              </a:rPr>
              <a:t>f</a:t>
            </a:r>
            <a:r>
              <a:rPr lang="en-GB" sz="1300" dirty="0">
                <a:latin typeface="Symbol" panose="05050102010706020507" pitchFamily="18" charset="2"/>
              </a:rPr>
              <a:t> </a:t>
            </a:r>
            <a:r>
              <a:rPr lang="cs-CZ" sz="1300" dirty="0" err="1">
                <a:latin typeface="Trebuchet MS" pitchFamily="34" charset="0"/>
              </a:rPr>
              <a:t>of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err="1">
                <a:latin typeface="Trebuchet MS" pitchFamily="34" charset="0"/>
              </a:rPr>
              <a:t>the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cs-CZ" sz="1300" dirty="0" err="1">
                <a:latin typeface="Trebuchet MS" pitchFamily="34" charset="0"/>
              </a:rPr>
              <a:t>same</a:t>
            </a:r>
            <a:r>
              <a:rPr lang="cs-CZ" sz="1300" dirty="0">
                <a:latin typeface="Trebuchet MS" pitchFamily="34" charset="0"/>
              </a:rPr>
              <a:t> type as in </a:t>
            </a:r>
            <a:r>
              <a:rPr lang="cs-CZ" sz="1300" i="1" dirty="0">
                <a:latin typeface="Symbol" panose="05050102010706020507" pitchFamily="18" charset="2"/>
              </a:rPr>
              <a:t>r</a:t>
            </a:r>
            <a:r>
              <a:rPr lang="cs-CZ" sz="1300" dirty="0">
                <a:latin typeface="Trebuchet MS" pitchFamily="34" charset="0"/>
              </a:rPr>
              <a:t> (</a:t>
            </a:r>
            <a:r>
              <a:rPr lang="cs-CZ" sz="1300" dirty="0" err="1">
                <a:latin typeface="Trebuchet MS" pitchFamily="34" charset="0"/>
              </a:rPr>
              <a:t>except</a:t>
            </a:r>
            <a:r>
              <a:rPr lang="cs-CZ" sz="1300" dirty="0">
                <a:latin typeface="Trebuchet MS" pitchFamily="34" charset="0"/>
              </a:rPr>
              <a:t> </a:t>
            </a:r>
            <a:r>
              <a:rPr lang="en-GB" sz="1300" dirty="0">
                <a:latin typeface="Trebuchet MS" pitchFamily="34" charset="0"/>
              </a:rPr>
              <a:t>for </a:t>
            </a:r>
            <a:r>
              <a:rPr lang="cs-CZ" sz="1300" dirty="0" err="1">
                <a:latin typeface="Trebuchet MS" pitchFamily="34" charset="0"/>
              </a:rPr>
              <a:t>the</a:t>
            </a:r>
            <a:r>
              <a:rPr lang="cs-CZ" sz="1300" dirty="0">
                <a:latin typeface="Trebuchet MS" pitchFamily="34" charset="0"/>
              </a:rPr>
              <a:t> sign)</a:t>
            </a:r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1313021" y="2803774"/>
            <a:ext cx="2934501" cy="2267847"/>
            <a:chOff x="3469388" y="3527178"/>
            <a:chExt cx="2935163" cy="226785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03"/>
            <a:stretch>
              <a:fillRect/>
            </a:stretch>
          </p:blipFill>
          <p:spPr bwMode="auto">
            <a:xfrm>
              <a:off x="3469388" y="4430935"/>
              <a:ext cx="1765380" cy="136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http://www.broadwaytovegas.com/BadHairDay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795" y="3527178"/>
              <a:ext cx="903756" cy="903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95055" y="2746160"/>
            <a:ext cx="5135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00B4"/>
                </a:solidFill>
                <a:latin typeface="Trebuchet MS" pitchFamily="34" charset="0"/>
              </a:rPr>
              <a:t>ESQPT</a:t>
            </a:r>
            <a:endParaRPr lang="en-GB" sz="4000" dirty="0">
              <a:solidFill>
                <a:srgbClr val="0000B4"/>
              </a:solidFill>
              <a:latin typeface="Trebuchet MS" pitchFamily="34" charset="0"/>
            </a:endParaRPr>
          </a:p>
          <a:p>
            <a:pPr algn="ctr"/>
            <a:r>
              <a:rPr lang="en-GB" sz="4000" dirty="0">
                <a:solidFill>
                  <a:srgbClr val="0000B4"/>
                </a:solidFill>
                <a:latin typeface="Trebuchet MS" pitchFamily="34" charset="0"/>
              </a:rPr>
              <a:t>Thermal properties</a:t>
            </a:r>
            <a:endParaRPr lang="cs-CZ" sz="4000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68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Obdélník 4102"/>
          <p:cNvSpPr/>
          <p:nvPr/>
        </p:nvSpPr>
        <p:spPr>
          <a:xfrm>
            <a:off x="755576" y="4402317"/>
            <a:ext cx="7742825" cy="9781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55576" y="332656"/>
            <a:ext cx="7742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Infinite-size limit of systems with finite </a:t>
            </a:r>
            <a:r>
              <a:rPr lang="en-GB" sz="3200" i="1" u="sng" dirty="0">
                <a:solidFill>
                  <a:srgbClr val="0000B4"/>
                </a:solidFill>
                <a:latin typeface="Trebuchet MS" panose="020B0603020202020204" pitchFamily="34" charset="0"/>
              </a:rPr>
              <a:t>f</a:t>
            </a:r>
            <a:endParaRPr lang="cs-CZ" sz="3200" i="1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104" name="Skupina 4103"/>
          <p:cNvGrpSpPr/>
          <p:nvPr/>
        </p:nvGrpSpPr>
        <p:grpSpPr>
          <a:xfrm>
            <a:off x="702741" y="5380435"/>
            <a:ext cx="8083227" cy="1079204"/>
            <a:chOff x="702741" y="5380435"/>
            <a:chExt cx="8083227" cy="1079204"/>
          </a:xfrm>
        </p:grpSpPr>
        <p:sp>
          <p:nvSpPr>
            <p:cNvPr id="17" name="TextovéPole 16"/>
            <p:cNvSpPr txBox="1"/>
            <p:nvPr/>
          </p:nvSpPr>
          <p:spPr>
            <a:xfrm>
              <a:off x="702741" y="5380435"/>
              <a:ext cx="56711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solidFill>
                    <a:srgbClr val="0000B4"/>
                  </a:solidFill>
                  <a:latin typeface="Trebuchet MS" pitchFamily="34" charset="0"/>
                </a:rPr>
                <a:t>Interacting Boson Model</a:t>
              </a:r>
              <a:r>
                <a:rPr lang="cs-CZ" sz="15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1500" dirty="0" err="1">
                  <a:solidFill>
                    <a:srgbClr val="0000B4"/>
                  </a:solidFill>
                  <a:latin typeface="Trebuchet MS" pitchFamily="34" charset="0"/>
                </a:rPr>
                <a:t>of</a:t>
              </a:r>
              <a:r>
                <a:rPr lang="cs-CZ" sz="15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1500" dirty="0" err="1">
                  <a:solidFill>
                    <a:srgbClr val="0000B4"/>
                  </a:solidFill>
                  <a:latin typeface="Trebuchet MS" pitchFamily="34" charset="0"/>
                </a:rPr>
                <a:t>atomic</a:t>
              </a:r>
              <a:r>
                <a:rPr lang="cs-CZ" sz="15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1500" dirty="0" err="1">
                  <a:solidFill>
                    <a:srgbClr val="0000B4"/>
                  </a:solidFill>
                  <a:latin typeface="Trebuchet MS" pitchFamily="34" charset="0"/>
                </a:rPr>
                <a:t>nuclei</a:t>
              </a:r>
              <a:r>
                <a:rPr lang="cs-CZ" sz="15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endParaRPr lang="en-GB" sz="15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ovéPole 17"/>
                <p:cNvSpPr txBox="1"/>
                <p:nvPr/>
              </p:nvSpPr>
              <p:spPr>
                <a:xfrm>
                  <a:off x="1192364" y="5669679"/>
                  <a:ext cx="7593604" cy="789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GB" sz="1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b</a:t>
                  </a:r>
                  <a:r>
                    <a:rPr lang="en-GB" sz="1400" dirty="0">
                      <a:latin typeface="Trebuchet MS" pitchFamily="34" charset="0"/>
                    </a:rPr>
                    <a:t> bosons (of the type </a:t>
                  </a:r>
                  <a:r>
                    <a:rPr lang="en-GB" sz="1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GB" sz="1400" dirty="0">
                      <a:latin typeface="Trebuchet MS" pitchFamily="34" charset="0"/>
                    </a:rPr>
                    <a:t> or </a:t>
                  </a:r>
                  <a:r>
                    <a:rPr lang="en-GB" sz="1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r>
                    <a:rPr lang="en-GB" sz="1400" dirty="0">
                      <a:latin typeface="Trebuchet MS" pitchFamily="34" charset="0"/>
                    </a:rPr>
                    <a:t>) – </a:t>
                  </a:r>
                  <a:r>
                    <a:rPr lang="en-GB" sz="1400" dirty="0" err="1">
                      <a:latin typeface="Trebuchet MS" pitchFamily="34" charset="0"/>
                    </a:rPr>
                    <a:t>quasiparticles</a:t>
                  </a:r>
                  <a:r>
                    <a:rPr lang="en-GB" sz="1400" dirty="0">
                      <a:latin typeface="Trebuchet MS" pitchFamily="34" charset="0"/>
                    </a:rPr>
                    <a:t>, generating a U(6) algebra (</a:t>
                  </a:r>
                  <a:r>
                    <a:rPr lang="en-GB" sz="1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 </a:t>
                  </a:r>
                  <a:r>
                    <a:rPr lang="en-GB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5</a:t>
                  </a:r>
                  <a:r>
                    <a:rPr lang="en-GB" sz="1400" dirty="0">
                      <a:latin typeface="Trebuchet MS" pitchFamily="34" charset="0"/>
                    </a:rPr>
                    <a:t>)</a:t>
                  </a:r>
                </a:p>
                <a:p>
                  <a:pPr>
                    <a:spcAft>
                      <a:spcPts val="200"/>
                    </a:spcAft>
                  </a:pPr>
                  <a:r>
                    <a:rPr lang="en-GB" sz="1400" dirty="0">
                      <a:latin typeface="Trebuchet MS" pitchFamily="34" charset="0"/>
                    </a:rPr>
                    <a:t>- 3 degrees of freedom are always separated (conserving angular momentum)</a:t>
                  </a:r>
                </a:p>
                <a:p>
                  <a:pPr>
                    <a:spcAft>
                      <a:spcPts val="200"/>
                    </a:spcAft>
                  </a:pPr>
                  <a:r>
                    <a:rPr lang="en-GB" sz="1400" dirty="0">
                      <a:latin typeface="Trebuchet MS" pitchFamily="34" charset="0"/>
                    </a:rPr>
                    <a:t>-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r>
                        <a:rPr lang="en-GB" sz="1400" b="0" i="1" smtClean="0">
                          <a:latin typeface="Cambria Math"/>
                        </a:rPr>
                        <m:t>𝑏</m:t>
                      </m:r>
                    </m:oMath>
                  </a14:m>
                  <a:r>
                    <a:rPr lang="en-GB" sz="1400" dirty="0">
                      <a:latin typeface="Trebuchet MS" pitchFamily="34" charset="0"/>
                    </a:rPr>
                    <a:t> (</a:t>
                  </a:r>
                  <a:r>
                    <a:rPr lang="cs-CZ" sz="1400" dirty="0" err="1">
                      <a:latin typeface="Trebuchet MS" pitchFamily="34" charset="0"/>
                    </a:rPr>
                    <a:t>dimension</a:t>
                  </a:r>
                  <a:r>
                    <a:rPr lang="cs-CZ" sz="1400" dirty="0">
                      <a:latin typeface="Trebuchet MS" pitchFamily="34" charset="0"/>
                    </a:rPr>
                    <a:t> </a:t>
                  </a:r>
                  <a:r>
                    <a:rPr lang="en-GB" sz="1400" dirty="0">
                      <a:latin typeface="Trebuchet MS" pitchFamily="34" charset="0"/>
                    </a:rPr>
                    <a:t>of the </a:t>
                  </a:r>
                  <a:r>
                    <a:rPr lang="cs-CZ" sz="1400" dirty="0" err="1">
                      <a:latin typeface="Trebuchet MS" pitchFamily="34" charset="0"/>
                    </a:rPr>
                    <a:t>irreducible</a:t>
                  </a:r>
                  <a:r>
                    <a:rPr lang="cs-CZ" sz="1400" dirty="0">
                      <a:latin typeface="Trebuchet MS" pitchFamily="34" charset="0"/>
                    </a:rPr>
                    <a:t> </a:t>
                  </a:r>
                  <a:r>
                    <a:rPr lang="en-GB" sz="1400" dirty="0">
                      <a:latin typeface="Trebuchet MS" pitchFamily="34" charset="0"/>
                    </a:rPr>
                    <a:t>representation of the U(6) algebra)</a:t>
                  </a:r>
                </a:p>
              </p:txBody>
            </p:sp>
          </mc:Choice>
          <mc:Fallback xmlns="">
            <p:sp>
              <p:nvSpPr>
                <p:cNvPr id="18" name="TextovéPol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2364" y="5669679"/>
                  <a:ext cx="7593604" cy="78996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241" t="-1538" b="-615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Přímá spojnice 2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1331883" y="1542456"/>
            <a:ext cx="1154546" cy="1126837"/>
            <a:chOff x="1331883" y="1099128"/>
            <a:chExt cx="1154546" cy="1126837"/>
          </a:xfrm>
        </p:grpSpPr>
        <p:sp>
          <p:nvSpPr>
            <p:cNvPr id="5" name="Ovál 4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" name="Přímá spojnice se šipkou 13"/>
            <p:cNvCxnSpPr/>
            <p:nvPr/>
          </p:nvCxnSpPr>
          <p:spPr>
            <a:xfrm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/>
            <p:nvPr/>
          </p:nvCxnSpPr>
          <p:spPr>
            <a:xfrm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/>
            <p:nvPr/>
          </p:nvCxnSpPr>
          <p:spPr>
            <a:xfrm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/>
            <p:nvPr/>
          </p:nvCxnSpPr>
          <p:spPr>
            <a:xfrm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Skupina 39"/>
          <p:cNvGrpSpPr/>
          <p:nvPr/>
        </p:nvGrpSpPr>
        <p:grpSpPr>
          <a:xfrm>
            <a:off x="2681099" y="1523982"/>
            <a:ext cx="1154546" cy="1126837"/>
            <a:chOff x="1331883" y="1099128"/>
            <a:chExt cx="1154546" cy="1126837"/>
          </a:xfrm>
        </p:grpSpPr>
        <p:sp>
          <p:nvSpPr>
            <p:cNvPr id="41" name="Ovál 40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2" name="Přímá spojnice se šipkou 41"/>
            <p:cNvCxnSpPr/>
            <p:nvPr/>
          </p:nvCxnSpPr>
          <p:spPr>
            <a:xfrm rot="4320000"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 rot="4320000"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/>
            <p:nvPr/>
          </p:nvCxnSpPr>
          <p:spPr>
            <a:xfrm rot="4320000"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/>
            <p:cNvCxnSpPr/>
            <p:nvPr/>
          </p:nvCxnSpPr>
          <p:spPr>
            <a:xfrm rot="4320000"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 rot="4320000"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Skupina 46"/>
          <p:cNvGrpSpPr/>
          <p:nvPr/>
        </p:nvGrpSpPr>
        <p:grpSpPr>
          <a:xfrm>
            <a:off x="4049715" y="1523981"/>
            <a:ext cx="1154546" cy="1126837"/>
            <a:chOff x="1331883" y="1099128"/>
            <a:chExt cx="1154546" cy="1126837"/>
          </a:xfrm>
        </p:grpSpPr>
        <p:sp>
          <p:nvSpPr>
            <p:cNvPr id="48" name="Ovál 47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9" name="Přímá spojnice se šipkou 48"/>
            <p:cNvCxnSpPr/>
            <p:nvPr/>
          </p:nvCxnSpPr>
          <p:spPr>
            <a:xfrm rot="10200000"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/>
            <p:cNvCxnSpPr/>
            <p:nvPr/>
          </p:nvCxnSpPr>
          <p:spPr>
            <a:xfrm rot="10200000"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/>
            <p:cNvCxnSpPr/>
            <p:nvPr/>
          </p:nvCxnSpPr>
          <p:spPr>
            <a:xfrm rot="10200000"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se šipkou 51"/>
            <p:cNvCxnSpPr/>
            <p:nvPr/>
          </p:nvCxnSpPr>
          <p:spPr>
            <a:xfrm rot="10200000"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/>
            <p:cNvCxnSpPr/>
            <p:nvPr/>
          </p:nvCxnSpPr>
          <p:spPr>
            <a:xfrm rot="10200000"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Skupina 53"/>
          <p:cNvGrpSpPr/>
          <p:nvPr/>
        </p:nvGrpSpPr>
        <p:grpSpPr>
          <a:xfrm>
            <a:off x="7088921" y="1542456"/>
            <a:ext cx="1154546" cy="1126837"/>
            <a:chOff x="1331883" y="1099128"/>
            <a:chExt cx="1154546" cy="1126837"/>
          </a:xfrm>
        </p:grpSpPr>
        <p:sp>
          <p:nvSpPr>
            <p:cNvPr id="55" name="Ovál 54"/>
            <p:cNvSpPr/>
            <p:nvPr/>
          </p:nvSpPr>
          <p:spPr>
            <a:xfrm>
              <a:off x="1331883" y="1099128"/>
              <a:ext cx="1154546" cy="11268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6" name="Přímá spojnice se šipkou 55"/>
            <p:cNvCxnSpPr/>
            <p:nvPr/>
          </p:nvCxnSpPr>
          <p:spPr>
            <a:xfrm rot="1440000" flipV="1">
              <a:off x="15748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se šipkou 56"/>
            <p:cNvCxnSpPr/>
            <p:nvPr/>
          </p:nvCxnSpPr>
          <p:spPr>
            <a:xfrm rot="1440000" flipV="1">
              <a:off x="1727258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/>
            <p:cNvCxnSpPr/>
            <p:nvPr/>
          </p:nvCxnSpPr>
          <p:spPr>
            <a:xfrm rot="1440000" flipV="1">
              <a:off x="1881506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/>
            <p:cNvCxnSpPr/>
            <p:nvPr/>
          </p:nvCxnSpPr>
          <p:spPr>
            <a:xfrm rot="1440000" flipV="1">
              <a:off x="2041294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se šipkou 59"/>
            <p:cNvCxnSpPr/>
            <p:nvPr/>
          </p:nvCxnSpPr>
          <p:spPr>
            <a:xfrm rot="1440000" flipV="1">
              <a:off x="2189077" y="1514764"/>
              <a:ext cx="0" cy="258618"/>
            </a:xfrm>
            <a:prstGeom prst="straightConnector1">
              <a:avLst/>
            </a:prstGeom>
            <a:ln w="25400">
              <a:solidFill>
                <a:srgbClr val="33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ovéPole 25"/>
          <p:cNvSpPr txBox="1"/>
          <p:nvPr/>
        </p:nvSpPr>
        <p:spPr>
          <a:xfrm>
            <a:off x="5836145" y="1644220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rebuchet MS" pitchFamily="34" charset="0"/>
              </a:rPr>
              <a:t>...</a:t>
            </a:r>
            <a:endParaRPr lang="cs-CZ" sz="3200" dirty="0">
              <a:latin typeface="Trebuchet MS" pitchFamily="34" charset="0"/>
            </a:endParaRPr>
          </a:p>
        </p:txBody>
      </p:sp>
      <p:sp>
        <p:nvSpPr>
          <p:cNvPr id="28" name="Levá složená závorka 27"/>
          <p:cNvSpPr/>
          <p:nvPr/>
        </p:nvSpPr>
        <p:spPr>
          <a:xfrm rot="16200000">
            <a:off x="4656079" y="-476195"/>
            <a:ext cx="341688" cy="699008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/>
              <p:cNvSpPr txBox="1"/>
              <p:nvPr/>
            </p:nvSpPr>
            <p:spPr>
              <a:xfrm>
                <a:off x="4373946" y="3273092"/>
                <a:ext cx="8845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1600" dirty="0">
                    <a:latin typeface="Trebuchet MS" pitchFamily="34" charset="0"/>
                  </a:rPr>
                  <a:t> sites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9" name="TextovéPol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946" y="3273092"/>
                <a:ext cx="884538" cy="338554"/>
              </a:xfrm>
              <a:prstGeom prst="rect">
                <a:avLst/>
              </a:prstGeom>
              <a:blipFill rotWithShape="1">
                <a:blip r:embed="rId3"/>
                <a:stretch>
                  <a:fillRect t="-7273" r="-690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4979930" y="2552438"/>
                <a:ext cx="2149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600" dirty="0">
                    <a:latin typeface="Trebuchet MS" pitchFamily="34" charset="0"/>
                  </a:rPr>
                  <a:t> atoms in each site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930" y="2552438"/>
                <a:ext cx="2149884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7273" r="-850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ovéPole 60"/>
          <p:cNvSpPr txBox="1"/>
          <p:nvPr/>
        </p:nvSpPr>
        <p:spPr>
          <a:xfrm>
            <a:off x="755576" y="3703764"/>
            <a:ext cx="1330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Assumption:</a:t>
            </a:r>
            <a:endParaRPr lang="cs-CZ" sz="16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bdélník 61"/>
              <p:cNvSpPr/>
              <p:nvPr/>
            </p:nvSpPr>
            <p:spPr>
              <a:xfrm>
                <a:off x="2069709" y="3715462"/>
                <a:ext cx="6335382" cy="686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latin typeface="Trebuchet MS" pitchFamily="34" charset="0"/>
                  </a:rPr>
                  <a:t>The interaction is such that the total spin of each site is conserved in its maximum value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GB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GB" sz="1600" b="0" i="1" smtClean="0">
                        <a:latin typeface="Cambria Math"/>
                        <a:ea typeface="Cambria Math"/>
                      </a:rPr>
                      <m:t>⟶</m:t>
                    </m:r>
                  </m:oMath>
                </a14:m>
                <a:r>
                  <a:rPr lang="en-GB" sz="1600" dirty="0">
                    <a:latin typeface="Trebuchet MS" pitchFamily="34" charset="0"/>
                  </a:rPr>
                  <a:t> strong collective behaviour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2" name="Obdélník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709" y="3715462"/>
                <a:ext cx="6335382" cy="686855"/>
              </a:xfrm>
              <a:prstGeom prst="rect">
                <a:avLst/>
              </a:prstGeom>
              <a:blipFill rotWithShape="1">
                <a:blip r:embed="rId5"/>
                <a:stretch>
                  <a:fillRect l="-577" t="-3540" r="-1059" b="-177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ovéPole 66"/>
          <p:cNvSpPr txBox="1"/>
          <p:nvPr/>
        </p:nvSpPr>
        <p:spPr>
          <a:xfrm>
            <a:off x="748772" y="4568565"/>
            <a:ext cx="887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Limits:</a:t>
            </a:r>
            <a:endParaRPr lang="cs-CZ" sz="16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ovéPole 62"/>
              <p:cNvSpPr txBox="1"/>
              <p:nvPr/>
            </p:nvSpPr>
            <p:spPr>
              <a:xfrm>
                <a:off x="1697406" y="4568565"/>
                <a:ext cx="3617785" cy="62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latin typeface="Trebuchet MS" pitchFamily="34" charset="0"/>
                  </a:rPr>
                  <a:t>Classical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GB" sz="1600" b="0" i="1" smtClean="0">
                        <a:latin typeface="Cambria Math"/>
                      </a:rPr>
                      <m:t>→∞</m:t>
                    </m:r>
                  </m:oMath>
                </a14:m>
                <a:endParaRPr lang="en-GB" sz="1600" dirty="0">
                  <a:latin typeface="Trebuchet MS" pitchFamily="34" charset="0"/>
                </a:endParaRPr>
              </a:p>
              <a:p>
                <a:pPr marL="342900" indent="-342900">
                  <a:spcAft>
                    <a:spcPts val="300"/>
                  </a:spcAft>
                  <a:buAutoNum type="arabicPeriod"/>
                </a:pPr>
                <a:r>
                  <a:rPr lang="en-GB" sz="1600" dirty="0">
                    <a:latin typeface="Trebuchet MS" pitchFamily="34" charset="0"/>
                  </a:rPr>
                  <a:t>Thermodynamic limit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𝑓</m:t>
                    </m:r>
                    <m:r>
                      <a:rPr lang="en-GB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GB" sz="1600" b="0" i="1" smtClean="0">
                        <a:latin typeface="Cambria Math"/>
                      </a:rPr>
                      <m:t>→∞</m:t>
                    </m:r>
                  </m:oMath>
                </a14:m>
                <a:endParaRPr lang="en-GB" sz="16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3" name="TextovéPol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406" y="4568565"/>
                <a:ext cx="3617785" cy="623248"/>
              </a:xfrm>
              <a:prstGeom prst="rect">
                <a:avLst/>
              </a:prstGeom>
              <a:blipFill rotWithShape="1">
                <a:blip r:embed="rId6"/>
                <a:stretch>
                  <a:fillRect l="-673" t="-3883" b="-1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97" name="TextovéPole 4096"/>
              <p:cNvSpPr txBox="1"/>
              <p:nvPr/>
            </p:nvSpPr>
            <p:spPr>
              <a:xfrm>
                <a:off x="5898465" y="3273092"/>
                <a:ext cx="2587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rebuchet MS" pitchFamily="34" charset="0"/>
                  </a:rPr>
                  <a:t>Size parameter: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𝑁</m:t>
                    </m:r>
                    <m:r>
                      <a:rPr lang="en-GB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097" name="TextovéPole 40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465" y="3273092"/>
                <a:ext cx="2587128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1415" t="-7273" b="-2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TextovéPole 4098"/>
              <p:cNvSpPr txBox="1"/>
              <p:nvPr/>
            </p:nvSpPr>
            <p:spPr>
              <a:xfrm>
                <a:off x="755576" y="1016000"/>
                <a:ext cx="6770326" cy="43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0000B4"/>
                    </a:solidFill>
                    <a:latin typeface="Trebuchet MS" pitchFamily="34" charset="0"/>
                  </a:rPr>
                  <a:t>Illustrative example: </a:t>
                </a:r>
                <a:r>
                  <a:rPr lang="en-GB" sz="1600" dirty="0">
                    <a:latin typeface="Trebuchet MS" pitchFamily="34" charset="0"/>
                  </a:rPr>
                  <a:t>Array of trapped spin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GB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1600" dirty="0">
                    <a:latin typeface="Trebuchet MS" pitchFamily="34" charset="0"/>
                  </a:rPr>
                  <a:t> sites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099" name="TextovéPole 40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016000"/>
                <a:ext cx="6770326" cy="439992"/>
              </a:xfrm>
              <a:prstGeom prst="rect">
                <a:avLst/>
              </a:prstGeom>
              <a:blipFill rotWithShape="1">
                <a:blip r:embed="rId8"/>
                <a:stretch>
                  <a:fillRect l="-990" t="-8333" b="-138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6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691178" y="2873026"/>
            <a:ext cx="3571874" cy="3588234"/>
            <a:chOff x="691178" y="2741721"/>
            <a:chExt cx="3571874" cy="3588234"/>
          </a:xfrm>
        </p:grpSpPr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78" y="2741721"/>
              <a:ext cx="3571874" cy="3588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bdélník 7"/>
            <p:cNvSpPr/>
            <p:nvPr/>
          </p:nvSpPr>
          <p:spPr>
            <a:xfrm>
              <a:off x="3754190" y="2846231"/>
              <a:ext cx="370173" cy="30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91179" y="309929"/>
            <a:ext cx="674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err="1">
                <a:solidFill>
                  <a:srgbClr val="0000B4"/>
                </a:solidFill>
                <a:latin typeface="Trebuchet MS" pitchFamily="34" charset="0"/>
              </a:rPr>
              <a:t>Microcanonical</a:t>
            </a:r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 thermodynamics</a:t>
            </a:r>
            <a:endParaRPr 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1179" y="1039902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- inverse temperature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91178" y="1605838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- thermal distribution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27480" y="1196619"/>
            <a:ext cx="161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partition function</a:t>
            </a:r>
            <a:endParaRPr lang="cs-CZ" sz="1400" dirty="0">
              <a:latin typeface="Trebuchet MS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5497501" y="3494524"/>
            <a:ext cx="2608059" cy="1784663"/>
            <a:chOff x="5318429" y="2817772"/>
            <a:chExt cx="2608059" cy="1784663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429" y="2817772"/>
              <a:ext cx="2608059" cy="17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bdélník 31"/>
            <p:cNvSpPr/>
            <p:nvPr/>
          </p:nvSpPr>
          <p:spPr>
            <a:xfrm>
              <a:off x="5660498" y="3144691"/>
              <a:ext cx="185087" cy="154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91" y="950099"/>
            <a:ext cx="1817370" cy="5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1" y="1496985"/>
            <a:ext cx="1756410" cy="5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91179" y="2032699"/>
            <a:ext cx="4221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00B4"/>
                </a:solidFill>
                <a:latin typeface="Trebuchet MS" pitchFamily="34" charset="0"/>
              </a:rPr>
              <a:t>Tripple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000" dirty="0">
                <a:solidFill>
                  <a:srgbClr val="0000B4"/>
                </a:solidFill>
                <a:latin typeface="Trebuchet MS" pitchFamily="34" charset="0"/>
              </a:rPr>
              <a:t>CUSP system</a:t>
            </a:r>
            <a:endParaRPr lang="cs-CZ" sz="2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691178" y="2507650"/>
            <a:ext cx="7251288" cy="323165"/>
            <a:chOff x="2426176" y="2498225"/>
            <a:chExt cx="7251288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ovéPole 14"/>
                <p:cNvSpPr txBox="1"/>
                <p:nvPr/>
              </p:nvSpPr>
              <p:spPr>
                <a:xfrm>
                  <a:off x="2426176" y="2498225"/>
                  <a:ext cx="7251288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𝜷</m:t>
                          </m:r>
                        </m:e>
                        <m:sub>
                          <m:r>
                            <a:rPr lang="en-GB" sz="15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𝐦𝐢𝐜</m:t>
                          </m:r>
                        </m:sub>
                      </m:sSub>
                    </m:oMath>
                  </a14:m>
                  <a:r>
                    <a:rPr lang="en-GB" sz="1500" dirty="0">
                      <a:latin typeface="Trebuchet MS" pitchFamily="34" charset="0"/>
                    </a:rPr>
                    <a:t> </a:t>
                  </a:r>
                  <a:r>
                    <a:rPr lang="cs-CZ" sz="1500" dirty="0">
                      <a:latin typeface="Trebuchet MS" pitchFamily="34" charset="0"/>
                    </a:rPr>
                    <a:t>- maximum </a:t>
                  </a:r>
                  <a:r>
                    <a:rPr lang="cs-CZ" sz="1500" dirty="0" err="1">
                      <a:latin typeface="Trebuchet MS" pitchFamily="34" charset="0"/>
                    </a:rPr>
                    <a:t>of</a:t>
                  </a:r>
                  <a:r>
                    <a:rPr lang="cs-CZ" sz="1500" dirty="0">
                      <a:latin typeface="Trebuchet MS" pitchFamily="34" charset="0"/>
                    </a:rPr>
                    <a:t> </a:t>
                  </a:r>
                  <a:r>
                    <a:rPr lang="cs-CZ" sz="1500" dirty="0" err="1">
                      <a:latin typeface="Trebuchet MS" pitchFamily="34" charset="0"/>
                    </a:rPr>
                    <a:t>the</a:t>
                  </a:r>
                  <a:r>
                    <a:rPr lang="cs-CZ" sz="1500" dirty="0">
                      <a:latin typeface="Trebuchet MS" pitchFamily="34" charset="0"/>
                    </a:rPr>
                    <a:t> </a:t>
                  </a:r>
                  <a:r>
                    <a:rPr lang="cs-CZ" sz="1500" dirty="0" err="1">
                      <a:latin typeface="Trebuchet MS" pitchFamily="34" charset="0"/>
                    </a:rPr>
                    <a:t>thermal</a:t>
                  </a:r>
                  <a:r>
                    <a:rPr lang="cs-CZ" sz="1500" dirty="0">
                      <a:latin typeface="Trebuchet MS" pitchFamily="34" charset="0"/>
                    </a:rPr>
                    <a:t> </a:t>
                  </a:r>
                  <a:r>
                    <a:rPr lang="cs-CZ" sz="1500" dirty="0" err="1">
                      <a:latin typeface="Trebuchet MS" pitchFamily="34" charset="0"/>
                    </a:rPr>
                    <a:t>distribution</a:t>
                  </a:r>
                  <a:r>
                    <a:rPr lang="cs-CZ" sz="1500" dirty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cs-CZ" sz="1500" i="1" smtClean="0">
                          <a:latin typeface="Cambria Math"/>
                          <a:ea typeface="Cambria Math"/>
                        </a:rPr>
                        <m:t>⟶</m:t>
                      </m:r>
                    </m:oMath>
                  </a14:m>
                  <a:r>
                    <a:rPr lang="en-GB" sz="1500" dirty="0">
                      <a:latin typeface="Trebuchet MS" pitchFamily="34" charset="0"/>
                    </a:rPr>
                    <a:t> microcanonical caloric curve</a:t>
                  </a:r>
                  <a:endParaRPr lang="cs-CZ" sz="150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5" name="TextovéPole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176" y="2498225"/>
                  <a:ext cx="7251288" cy="3231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3774" b="-1886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53" y="2567363"/>
              <a:ext cx="363379" cy="203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5304519" y="2878120"/>
                <a:ext cx="3150388" cy="553998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>
                    <a:latin typeface="Trebuchet MS" pitchFamily="34" charset="0"/>
                  </a:rPr>
                  <a:t>In systems with nondegenerate SP not defined for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/>
                      </a:rPr>
                      <m:t>𝑓</m:t>
                    </m:r>
                    <m:r>
                      <a:rPr lang="en-GB" sz="1500" b="0" i="1" smtClean="0">
                        <a:latin typeface="Cambria Math"/>
                      </a:rPr>
                      <m:t>≤3</m:t>
                    </m:r>
                  </m:oMath>
                </a14:m>
                <a:r>
                  <a:rPr lang="en-GB" sz="1500" dirty="0">
                    <a:latin typeface="Trebuchet MS" pitchFamily="34" charset="0"/>
                  </a:rPr>
                  <a:t> </a:t>
                </a:r>
                <a:endParaRPr lang="cs-CZ" sz="15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519" y="2878120"/>
                <a:ext cx="3150388" cy="553998"/>
              </a:xfrm>
              <a:prstGeom prst="rect">
                <a:avLst/>
              </a:prstGeom>
              <a:blipFill rotWithShape="1">
                <a:blip r:embed="rId10"/>
                <a:stretch>
                  <a:fillRect l="-192" r="-384" b="-8421"/>
                </a:stretch>
              </a:blipFill>
              <a:ln w="254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Přímá spojnice se šipkou 16"/>
          <p:cNvCxnSpPr/>
          <p:nvPr/>
        </p:nvCxnSpPr>
        <p:spPr>
          <a:xfrm>
            <a:off x="4192086" y="4015891"/>
            <a:ext cx="1313632" cy="13039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4448353" y="5405560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- heat capacity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85" y="5324101"/>
            <a:ext cx="128778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68" y="5851329"/>
            <a:ext cx="2714625" cy="50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7551765" y="5828743"/>
            <a:ext cx="137329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- nonanalytic </a:t>
            </a:r>
            <a:r>
              <a:rPr lang="en-GB" sz="1400" dirty="0" err="1">
                <a:latin typeface="Trebuchet MS" pitchFamily="34" charset="0"/>
              </a:rPr>
              <a:t>behavior</a:t>
            </a:r>
            <a:r>
              <a:rPr lang="en-GB" sz="1400" dirty="0">
                <a:latin typeface="Trebuchet MS" pitchFamily="34" charset="0"/>
              </a:rPr>
              <a:t> again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47" y="1587366"/>
            <a:ext cx="2850356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5098386" y="6461260"/>
            <a:ext cx="382027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Cejnar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Phys. Lett. </a:t>
            </a:r>
            <a:r>
              <a:rPr lang="en-GB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A381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984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(20</a:t>
            </a:r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17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)</a:t>
            </a:r>
            <a:endParaRPr lang="en-GB" sz="13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75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68" y="2469048"/>
            <a:ext cx="3955128" cy="398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8" y="2469048"/>
            <a:ext cx="3960495" cy="39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91179" y="232661"/>
            <a:ext cx="674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Heat capacity</a:t>
            </a:r>
            <a:endParaRPr 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87412" y="923692"/>
            <a:ext cx="265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Trebuchet MS" pitchFamily="34" charset="0"/>
              </a:rPr>
              <a:t>Microcanonical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29" y="842233"/>
            <a:ext cx="128778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87411" y="1539044"/>
            <a:ext cx="158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rebuchet MS" pitchFamily="34" charset="0"/>
              </a:rPr>
              <a:t>Canonical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4817278" y="506576"/>
            <a:ext cx="185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latin typeface="Trebuchet MS" pitchFamily="34" charset="0"/>
              </a:rPr>
              <a:t>separable system</a:t>
            </a:r>
            <a:endParaRPr lang="cs-CZ" sz="1600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947109" y="2266465"/>
            <a:ext cx="1884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CUSP + (</a:t>
            </a:r>
            <a:r>
              <a:rPr lang="en-GB" sz="1600" i="1" dirty="0">
                <a:solidFill>
                  <a:srgbClr val="339933"/>
                </a:solidFill>
                <a:latin typeface="Trebuchet MS" pitchFamily="34" charset="0"/>
              </a:rPr>
              <a:t>f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-1) x </a:t>
            </a:r>
            <a:r>
              <a:rPr lang="en-GB" sz="1600" dirty="0" err="1">
                <a:solidFill>
                  <a:srgbClr val="339933"/>
                </a:solidFill>
                <a:latin typeface="Trebuchet MS" pitchFamily="34" charset="0"/>
              </a:rPr>
              <a:t>HO</a:t>
            </a:r>
            <a:endParaRPr lang="cs-CZ" sz="1600" dirty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5260957" y="2267445"/>
            <a:ext cx="1257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f x CUSP</a:t>
            </a:r>
            <a:endParaRPr lang="cs-CZ" sz="1600" dirty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2784842" y="2285960"/>
            <a:ext cx="200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(3 stationary points)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022617" y="2270514"/>
            <a:ext cx="200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(3</a:t>
            </a:r>
            <a:r>
              <a:rPr lang="en-GB" sz="1400" i="1" baseline="30000" dirty="0">
                <a:latin typeface="Trebuchet MS" pitchFamily="34" charset="0"/>
              </a:rPr>
              <a:t>f</a:t>
            </a:r>
            <a:r>
              <a:rPr lang="en-GB" sz="1400" dirty="0">
                <a:latin typeface="Trebuchet MS" pitchFamily="34" charset="0"/>
              </a:rPr>
              <a:t> stationary points)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064147" y="2626803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=3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2768947" y="2625316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=4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1064147" y="4387574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=5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2794667" y="4381134"/>
            <a:ext cx="5645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=15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5331348" y="2618877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=3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7049026" y="2623829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=4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5331348" y="4379648"/>
            <a:ext cx="46358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=5</a:t>
            </a:r>
            <a:endParaRPr lang="cs-CZ" sz="1500" dirty="0">
              <a:latin typeface="Trebuchet MS" pitchFamily="34" charset="0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7061868" y="4373208"/>
            <a:ext cx="5645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500" i="1" dirty="0">
                <a:latin typeface="Trebuchet MS" pitchFamily="34" charset="0"/>
              </a:rPr>
              <a:t>f</a:t>
            </a:r>
            <a:r>
              <a:rPr lang="en-GB" sz="1500" dirty="0">
                <a:latin typeface="Trebuchet MS" pitchFamily="34" charset="0"/>
              </a:rPr>
              <a:t>=15</a:t>
            </a:r>
            <a:endParaRPr lang="cs-CZ" sz="15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42" y="67644"/>
            <a:ext cx="1554480" cy="49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52" y="1074155"/>
            <a:ext cx="107442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49" y="965123"/>
            <a:ext cx="1169670" cy="27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49" y="1580686"/>
            <a:ext cx="822960" cy="25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8889" y="4825452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Trebuchet MS" pitchFamily="34" charset="0"/>
              </a:rPr>
              <a:t>canonical</a:t>
            </a:r>
            <a:endParaRPr lang="cs-CZ" sz="14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3127195" y="5216452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Trebuchet MS" pitchFamily="34" charset="0"/>
              </a:rPr>
              <a:t>microcanonical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29" y="1439247"/>
            <a:ext cx="267081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123994" y="1918098"/>
                <a:ext cx="521854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>
                    <a:latin typeface="Trebuchet MS" pitchFamily="34" charset="0"/>
                  </a:rPr>
                  <a:t>- smooth regular function of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GB" sz="1500" dirty="0">
                    <a:latin typeface="Trebuchet MS" pitchFamily="34" charset="0"/>
                  </a:rPr>
                  <a:t> irrespective of </a:t>
                </a:r>
                <a:r>
                  <a:rPr lang="en-GB" sz="1500" dirty="0" err="1">
                    <a:latin typeface="Trebuchet MS" pitchFamily="34" charset="0"/>
                  </a:rPr>
                  <a:t>ESQPT</a:t>
                </a:r>
                <a:endParaRPr lang="cs-CZ" sz="15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94" y="1918098"/>
                <a:ext cx="5218546" cy="323165"/>
              </a:xfrm>
              <a:prstGeom prst="rect">
                <a:avLst/>
              </a:prstGeom>
              <a:blipFill rotWithShape="1">
                <a:blip r:embed="rId11"/>
                <a:stretch>
                  <a:fillRect l="-350" t="-3774" b="-188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Šipka doprava 8"/>
          <p:cNvSpPr/>
          <p:nvPr/>
        </p:nvSpPr>
        <p:spPr>
          <a:xfrm flipV="1">
            <a:off x="5467927" y="1204198"/>
            <a:ext cx="544946" cy="386022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229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1026543" y="1117104"/>
            <a:ext cx="7384212" cy="5098366"/>
            <a:chOff x="1026543" y="1117104"/>
            <a:chExt cx="7384212" cy="5098366"/>
          </a:xfrm>
        </p:grpSpPr>
        <p:grpSp>
          <p:nvGrpSpPr>
            <p:cNvPr id="8" name="Skupina 7"/>
            <p:cNvGrpSpPr/>
            <p:nvPr/>
          </p:nvGrpSpPr>
          <p:grpSpPr>
            <a:xfrm>
              <a:off x="1026543" y="1117104"/>
              <a:ext cx="7384212" cy="5098366"/>
              <a:chOff x="1026543" y="1117104"/>
              <a:chExt cx="7384212" cy="5098366"/>
            </a:xfrm>
          </p:grpSpPr>
          <p:sp>
            <p:nvSpPr>
              <p:cNvPr id="18" name="Obdélník 17"/>
              <p:cNvSpPr/>
              <p:nvPr/>
            </p:nvSpPr>
            <p:spPr>
              <a:xfrm>
                <a:off x="1026543" y="1117104"/>
                <a:ext cx="7306574" cy="5098366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C33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863" y="1144084"/>
                <a:ext cx="6255291" cy="4856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1086928" y="5862677"/>
                <a:ext cx="73238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>
                    <a:latin typeface="Trebuchet MS" pitchFamily="34" charset="0"/>
                  </a:rPr>
                  <a:t>P. Cejnar, M. Macek, S. Heinze, J. </a:t>
                </a:r>
                <a:r>
                  <a:rPr lang="cs-CZ" sz="1400" dirty="0" err="1">
                    <a:latin typeface="Trebuchet MS" pitchFamily="34" charset="0"/>
                  </a:rPr>
                  <a:t>Jolie</a:t>
                </a:r>
                <a:r>
                  <a:rPr lang="cs-CZ" sz="1400" dirty="0">
                    <a:latin typeface="Trebuchet MS" pitchFamily="34" charset="0"/>
                  </a:rPr>
                  <a:t>, J. Dobeš, J. </a:t>
                </a:r>
                <a:r>
                  <a:rPr lang="cs-CZ" sz="1400" dirty="0" err="1">
                    <a:latin typeface="Trebuchet MS" pitchFamily="34" charset="0"/>
                  </a:rPr>
                  <a:t>Phys</a:t>
                </a:r>
                <a:r>
                  <a:rPr lang="cs-CZ" sz="1400" dirty="0">
                    <a:latin typeface="Trebuchet MS" pitchFamily="34" charset="0"/>
                  </a:rPr>
                  <a:t>. A: </a:t>
                </a:r>
                <a:r>
                  <a:rPr lang="cs-CZ" sz="1400" dirty="0" err="1">
                    <a:latin typeface="Trebuchet MS" pitchFamily="34" charset="0"/>
                  </a:rPr>
                  <a:t>Math</a:t>
                </a:r>
                <a:r>
                  <a:rPr lang="cs-CZ" sz="1400" dirty="0">
                    <a:latin typeface="Trebuchet MS" pitchFamily="34" charset="0"/>
                  </a:rPr>
                  <a:t>. Gen. </a:t>
                </a:r>
                <a:r>
                  <a:rPr lang="cs-CZ" sz="1400" b="1" dirty="0">
                    <a:latin typeface="Trebuchet MS" pitchFamily="34" charset="0"/>
                  </a:rPr>
                  <a:t>39</a:t>
                </a:r>
                <a:r>
                  <a:rPr lang="cs-CZ" sz="1400" dirty="0">
                    <a:latin typeface="Trebuchet MS" pitchFamily="34" charset="0"/>
                  </a:rPr>
                  <a:t>, L515 (2006)</a:t>
                </a:r>
                <a:endParaRPr lang="en-GB" sz="1400" dirty="0">
                  <a:latin typeface="Trebuchet MS" pitchFamily="34" charset="0"/>
                </a:endParaRPr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4976281" y="1188392"/>
                <a:ext cx="2720317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O(6)-U(5) </a:t>
                </a:r>
                <a:r>
                  <a:rPr lang="cs-CZ" sz="1500" dirty="0" err="1">
                    <a:solidFill>
                      <a:srgbClr val="CC3300"/>
                    </a:solidFill>
                    <a:latin typeface="Trebuchet MS" pitchFamily="34" charset="0"/>
                  </a:rPr>
                  <a:t>transition</a:t>
                </a:r>
                <a:r>
                  <a:rPr 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 in </a:t>
                </a:r>
                <a:r>
                  <a:rPr lang="cs-CZ" sz="1500" dirty="0" err="1">
                    <a:solidFill>
                      <a:srgbClr val="CC3300"/>
                    </a:solidFill>
                    <a:latin typeface="Trebuchet MS" pitchFamily="34" charset="0"/>
                  </a:rPr>
                  <a:t>the</a:t>
                </a:r>
                <a:r>
                  <a:rPr 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 </a:t>
                </a:r>
                <a:r>
                  <a:rPr lang="cs-CZ" sz="1500" dirty="0" err="1">
                    <a:solidFill>
                      <a:srgbClr val="CC3300"/>
                    </a:solidFill>
                    <a:latin typeface="Trebuchet MS" pitchFamily="34" charset="0"/>
                  </a:rPr>
                  <a:t>Interacting</a:t>
                </a:r>
                <a:r>
                  <a:rPr 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 Boson Model</a:t>
                </a:r>
                <a:endParaRPr lang="en-GB" sz="1500" dirty="0">
                  <a:solidFill>
                    <a:srgbClr val="CC3300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6374929" y="3423106"/>
              <a:ext cx="13276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latin typeface="Trebuchet MS" pitchFamily="34" charset="0"/>
                </a:rPr>
                <a:t>s</a:t>
              </a:r>
              <a:r>
                <a:rPr lang="en-GB" sz="1000" dirty="0">
                  <a:latin typeface="Trebuchet MS" pitchFamily="34" charset="0"/>
                </a:rPr>
                <a:t>-boson condensate</a:t>
              </a: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2226013" y="5117520"/>
              <a:ext cx="15351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 err="1">
                  <a:latin typeface="Trebuchet MS" pitchFamily="34" charset="0"/>
                </a:rPr>
                <a:t>s+d</a:t>
              </a:r>
              <a:r>
                <a:rPr lang="en-GB" sz="1000" dirty="0" err="1">
                  <a:latin typeface="Trebuchet MS" pitchFamily="34" charset="0"/>
                </a:rPr>
                <a:t>-bosons</a:t>
              </a:r>
              <a:r>
                <a:rPr lang="en-GB" sz="1000" dirty="0">
                  <a:latin typeface="Trebuchet MS" pitchFamily="34" charset="0"/>
                </a:rPr>
                <a:t> condensate</a:t>
              </a:r>
            </a:p>
          </p:txBody>
        </p:sp>
      </p:grp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0" y="96614"/>
            <a:ext cx="9144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sz="3200" b="0" u="sng" dirty="0">
                <a:latin typeface="Trebuchet MS" panose="020B0603020202020204" pitchFamily="34" charset="0"/>
              </a:rPr>
              <a:t>Evidence </a:t>
            </a:r>
            <a:r>
              <a:rPr lang="cs-CZ" sz="3200" b="0" u="sng" dirty="0" err="1">
                <a:latin typeface="Trebuchet MS" panose="020B0603020202020204" pitchFamily="34" charset="0"/>
              </a:rPr>
              <a:t>of</a:t>
            </a:r>
            <a:r>
              <a:rPr lang="cs-CZ" sz="3200" b="0" u="sng" dirty="0">
                <a:latin typeface="Trebuchet MS" panose="020B0603020202020204" pitchFamily="34" charset="0"/>
              </a:rPr>
              <a:t> </a:t>
            </a:r>
            <a:r>
              <a:rPr lang="en-US" sz="3200" b="0" u="sng" dirty="0" err="1">
                <a:latin typeface="Trebuchet MS" panose="020B0603020202020204" pitchFamily="34" charset="0"/>
              </a:rPr>
              <a:t>ESQPT</a:t>
            </a:r>
            <a:r>
              <a:rPr lang="cs-CZ" sz="3200" b="0" u="sng" dirty="0">
                <a:latin typeface="Trebuchet MS" panose="020B0603020202020204" pitchFamily="34" charset="0"/>
              </a:rPr>
              <a:t>s in </a:t>
            </a:r>
            <a:r>
              <a:rPr lang="cs-CZ" sz="3200" b="0" u="sng" dirty="0" err="1">
                <a:latin typeface="Trebuchet MS" panose="020B0603020202020204" pitchFamily="34" charset="0"/>
              </a:rPr>
              <a:t>the</a:t>
            </a:r>
            <a:r>
              <a:rPr lang="cs-CZ" sz="3200" b="0" u="sng" dirty="0">
                <a:latin typeface="Trebuchet MS" panose="020B0603020202020204" pitchFamily="34" charset="0"/>
              </a:rPr>
              <a:t> </a:t>
            </a:r>
            <a:r>
              <a:rPr lang="cs-CZ" sz="3200" b="0" u="sng" dirty="0" err="1">
                <a:latin typeface="Trebuchet MS" panose="020B0603020202020204" pitchFamily="34" charset="0"/>
              </a:rPr>
              <a:t>literature</a:t>
            </a:r>
            <a:endParaRPr lang="en-US" sz="3200" b="0" u="sng" dirty="0"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46367" y="1367115"/>
            <a:ext cx="8440183" cy="4188277"/>
            <a:chOff x="531289" y="767751"/>
            <a:chExt cx="8440183" cy="4188277"/>
          </a:xfrm>
        </p:grpSpPr>
        <p:sp>
          <p:nvSpPr>
            <p:cNvPr id="4" name="Obdélník 3"/>
            <p:cNvSpPr/>
            <p:nvPr/>
          </p:nvSpPr>
          <p:spPr>
            <a:xfrm>
              <a:off x="531289" y="767751"/>
              <a:ext cx="8440183" cy="418827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19" y="920692"/>
              <a:ext cx="4324228" cy="322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755576" y="4149301"/>
              <a:ext cx="409994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>
                  <a:latin typeface="Trebuchet MS" pitchFamily="34" charset="0"/>
                </a:rPr>
                <a:t>M.A. </a:t>
              </a:r>
              <a:r>
                <a:rPr lang="cs-CZ" sz="1600" dirty="0" err="1">
                  <a:latin typeface="Trebuchet MS" pitchFamily="34" charset="0"/>
                </a:rPr>
                <a:t>Caprio</a:t>
              </a:r>
              <a:r>
                <a:rPr lang="cs-CZ" sz="1600" dirty="0">
                  <a:latin typeface="Trebuchet MS" pitchFamily="34" charset="0"/>
                </a:rPr>
                <a:t>, P. Cejnar, F. </a:t>
              </a:r>
              <a:r>
                <a:rPr lang="cs-CZ" sz="1600" dirty="0" err="1">
                  <a:latin typeface="Trebuchet MS" pitchFamily="34" charset="0"/>
                </a:rPr>
                <a:t>Iachello</a:t>
              </a:r>
              <a:r>
                <a:rPr lang="cs-CZ" sz="1600" dirty="0">
                  <a:latin typeface="Trebuchet MS" pitchFamily="34" charset="0"/>
                </a:rPr>
                <a:t>, </a:t>
              </a:r>
            </a:p>
            <a:p>
              <a:pPr algn="ctr"/>
              <a:r>
                <a:rPr lang="cs-CZ" sz="1600" dirty="0" err="1">
                  <a:latin typeface="Trebuchet MS" pitchFamily="34" charset="0"/>
                </a:rPr>
                <a:t>Annals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of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Physics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b="1" dirty="0">
                  <a:latin typeface="Trebuchet MS" pitchFamily="34" charset="0"/>
                </a:rPr>
                <a:t>323</a:t>
              </a:r>
              <a:r>
                <a:rPr lang="cs-CZ" sz="1600" dirty="0">
                  <a:latin typeface="Trebuchet MS" pitchFamily="34" charset="0"/>
                </a:rPr>
                <a:t>, 1106 (2008)</a:t>
              </a:r>
              <a:endParaRPr lang="en-GB" sz="1600" dirty="0">
                <a:latin typeface="Trebuchet MS" pitchFamily="34" charset="0"/>
              </a:endParaRPr>
            </a:p>
          </p:txBody>
        </p:sp>
        <p:sp>
          <p:nvSpPr>
            <p:cNvPr id="3" name="Obdélník 2"/>
            <p:cNvSpPr/>
            <p:nvPr/>
          </p:nvSpPr>
          <p:spPr>
            <a:xfrm>
              <a:off x="1263296" y="1271812"/>
              <a:ext cx="30844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dirty="0">
                  <a:latin typeface="Trebuchet MS" pitchFamily="34" charset="0"/>
                </a:rPr>
                <a:t>2-level </a:t>
              </a:r>
              <a:r>
                <a:rPr lang="cs-CZ" sz="1600" dirty="0" err="1">
                  <a:latin typeface="Trebuchet MS" pitchFamily="34" charset="0"/>
                </a:rPr>
                <a:t>fermionic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pairing</a:t>
              </a:r>
              <a:r>
                <a:rPr lang="cs-CZ" sz="1600" dirty="0">
                  <a:latin typeface="Trebuchet MS" pitchFamily="34" charset="0"/>
                </a:rPr>
                <a:t> model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955" y="903733"/>
              <a:ext cx="3924387" cy="4000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Skupina 43"/>
          <p:cNvGrpSpPr/>
          <p:nvPr/>
        </p:nvGrpSpPr>
        <p:grpSpPr>
          <a:xfrm rot="508249">
            <a:off x="1829784" y="1317782"/>
            <a:ext cx="6081622" cy="4649637"/>
            <a:chOff x="1242204" y="336431"/>
            <a:chExt cx="6081622" cy="4649637"/>
          </a:xfrm>
        </p:grpSpPr>
        <p:sp>
          <p:nvSpPr>
            <p:cNvPr id="45" name="Obdélník 44"/>
            <p:cNvSpPr/>
            <p:nvPr/>
          </p:nvSpPr>
          <p:spPr>
            <a:xfrm>
              <a:off x="1242204" y="336431"/>
              <a:ext cx="6081622" cy="464963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1449244" y="4534506"/>
              <a:ext cx="5762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latin typeface="Trebuchet MS" pitchFamily="34" charset="0"/>
                </a:rPr>
                <a:t>P. Cejnar, P. Stránský, </a:t>
              </a:r>
              <a:r>
                <a:rPr lang="cs-CZ" sz="1400" dirty="0" err="1">
                  <a:latin typeface="Trebuchet MS" pitchFamily="34" charset="0"/>
                </a:rPr>
                <a:t>Phys</a:t>
              </a:r>
              <a:r>
                <a:rPr lang="cs-CZ" sz="1400" dirty="0">
                  <a:latin typeface="Trebuchet MS" pitchFamily="34" charset="0"/>
                </a:rPr>
                <a:t>. </a:t>
              </a:r>
              <a:r>
                <a:rPr lang="cs-CZ" sz="1400" dirty="0" err="1">
                  <a:latin typeface="Trebuchet MS" pitchFamily="34" charset="0"/>
                </a:rPr>
                <a:t>Rev</a:t>
              </a:r>
              <a:r>
                <a:rPr lang="cs-CZ" sz="1400" dirty="0">
                  <a:latin typeface="Trebuchet MS" pitchFamily="34" charset="0"/>
                </a:rPr>
                <a:t>. E 78, 031130 (2008)</a:t>
              </a:r>
              <a:endParaRPr lang="en-GB" sz="1400" dirty="0">
                <a:latin typeface="Trebuchet MS" pitchFamily="34" charset="0"/>
              </a:endParaRPr>
            </a:p>
          </p:txBody>
        </p:sp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243" y="427984"/>
              <a:ext cx="5551081" cy="406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3135706" y="784362"/>
              <a:ext cx="2372254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dirty="0" err="1">
                  <a:latin typeface="Trebuchet MS" pitchFamily="34" charset="0"/>
                </a:rPr>
                <a:t>Geometric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collective</a:t>
              </a:r>
              <a:r>
                <a:rPr lang="cs-CZ" sz="1500" dirty="0">
                  <a:latin typeface="Trebuchet MS" pitchFamily="34" charset="0"/>
                </a:rPr>
                <a:t> model </a:t>
              </a:r>
              <a:r>
                <a:rPr lang="cs-CZ" sz="1500" dirty="0" err="1">
                  <a:latin typeface="Trebuchet MS" pitchFamily="34" charset="0"/>
                </a:rPr>
                <a:t>of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atomic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nuclei</a:t>
              </a:r>
              <a:endParaRPr lang="en-GB" sz="1500" dirty="0">
                <a:latin typeface="Trebuchet MS" pitchFamily="34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 rot="1055399">
            <a:off x="1659007" y="1943995"/>
            <a:ext cx="6366295" cy="3444583"/>
            <a:chOff x="1394613" y="1639019"/>
            <a:chExt cx="6366295" cy="3444583"/>
          </a:xfrm>
        </p:grpSpPr>
        <p:sp>
          <p:nvSpPr>
            <p:cNvPr id="22" name="Obdélník 21"/>
            <p:cNvSpPr/>
            <p:nvPr/>
          </p:nvSpPr>
          <p:spPr>
            <a:xfrm>
              <a:off x="1483743" y="1639019"/>
              <a:ext cx="6167887" cy="344458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681" y="1717446"/>
              <a:ext cx="3840160" cy="281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3191774" y="2003452"/>
              <a:ext cx="138598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err="1">
                  <a:solidFill>
                    <a:srgbClr val="0000B4"/>
                  </a:solidFill>
                  <a:latin typeface="Trebuchet MS" pitchFamily="34" charset="0"/>
                </a:rPr>
                <a:t>Lipkin</a:t>
              </a:r>
              <a:r>
                <a:rPr lang="cs-CZ" sz="1500" dirty="0">
                  <a:solidFill>
                    <a:srgbClr val="0000B4"/>
                  </a:solidFill>
                  <a:latin typeface="Trebuchet MS" pitchFamily="34" charset="0"/>
                </a:rPr>
                <a:t> model</a:t>
              </a:r>
              <a:endParaRPr lang="en-GB" sz="15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394613" y="4560382"/>
              <a:ext cx="6366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latin typeface="Trebuchet MS" pitchFamily="34" charset="0"/>
                </a:rPr>
                <a:t>P. </a:t>
              </a:r>
              <a:r>
                <a:rPr lang="cs-CZ" sz="1400" dirty="0" err="1">
                  <a:latin typeface="Trebuchet MS" pitchFamily="34" charset="0"/>
                </a:rPr>
                <a:t>Pérez-Fernández</a:t>
              </a:r>
              <a:r>
                <a:rPr lang="cs-CZ" sz="1400" dirty="0">
                  <a:latin typeface="Trebuchet MS" pitchFamily="34" charset="0"/>
                </a:rPr>
                <a:t>, A. </a:t>
              </a:r>
              <a:r>
                <a:rPr lang="cs-CZ" sz="1400" dirty="0" err="1">
                  <a:latin typeface="Trebuchet MS" pitchFamily="34" charset="0"/>
                </a:rPr>
                <a:t>Rela</a:t>
              </a:r>
              <a:r>
                <a:rPr lang="es-MX" sz="1400" dirty="0">
                  <a:latin typeface="Trebuchet MS" pitchFamily="34" charset="0"/>
                </a:rPr>
                <a:t>ño, J.M. Arias, J. Dukelsky, J.E. Garc</a:t>
              </a:r>
              <a:r>
                <a:rPr lang="cs-CZ" sz="1400" dirty="0" err="1">
                  <a:latin typeface="Trebuchet MS" pitchFamily="34" charset="0"/>
                </a:rPr>
                <a:t>ía-Ramos</a:t>
              </a:r>
              <a:r>
                <a:rPr lang="cs-CZ" sz="1400" dirty="0">
                  <a:latin typeface="Trebuchet MS" pitchFamily="34" charset="0"/>
                </a:rPr>
                <a:t>, </a:t>
              </a:r>
              <a:r>
                <a:rPr lang="cs-CZ" sz="1400" dirty="0" err="1">
                  <a:latin typeface="Trebuchet MS" pitchFamily="34" charset="0"/>
                </a:rPr>
                <a:t>Phys</a:t>
              </a:r>
              <a:r>
                <a:rPr lang="cs-CZ" sz="1400" dirty="0">
                  <a:latin typeface="Trebuchet MS" pitchFamily="34" charset="0"/>
                </a:rPr>
                <a:t>. </a:t>
              </a:r>
              <a:r>
                <a:rPr lang="cs-CZ" sz="1400" dirty="0" err="1">
                  <a:latin typeface="Trebuchet MS" pitchFamily="34" charset="0"/>
                </a:rPr>
                <a:t>Rev</a:t>
              </a:r>
              <a:r>
                <a:rPr lang="cs-CZ" sz="1400" dirty="0">
                  <a:latin typeface="Trebuchet MS" pitchFamily="34" charset="0"/>
                </a:rPr>
                <a:t>. A </a:t>
              </a:r>
              <a:r>
                <a:rPr lang="cs-CZ" sz="1400" b="1" dirty="0">
                  <a:latin typeface="Trebuchet MS" pitchFamily="34" charset="0"/>
                </a:rPr>
                <a:t>80</a:t>
              </a:r>
              <a:r>
                <a:rPr lang="cs-CZ" sz="1400" dirty="0">
                  <a:latin typeface="Trebuchet MS" pitchFamily="34" charset="0"/>
                </a:rPr>
                <a:t>, 032111 (2009)</a:t>
              </a:r>
              <a:endParaRPr lang="en-GB" sz="1400" dirty="0">
                <a:latin typeface="Trebuchet MS" pitchFamily="34" charset="0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 rot="21146087">
            <a:off x="2235502" y="1143703"/>
            <a:ext cx="5340332" cy="4899804"/>
            <a:chOff x="1588510" y="336431"/>
            <a:chExt cx="5340332" cy="4899804"/>
          </a:xfrm>
        </p:grpSpPr>
        <p:sp>
          <p:nvSpPr>
            <p:cNvPr id="35" name="Obdélník 34"/>
            <p:cNvSpPr/>
            <p:nvPr/>
          </p:nvSpPr>
          <p:spPr>
            <a:xfrm>
              <a:off x="1588510" y="336431"/>
              <a:ext cx="5340331" cy="489980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3399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380" y="409935"/>
              <a:ext cx="5190730" cy="4213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1711110" y="4620766"/>
              <a:ext cx="521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latin typeface="Trebuchet MS" pitchFamily="34" charset="0"/>
                </a:rPr>
                <a:t>P. </a:t>
              </a:r>
              <a:r>
                <a:rPr lang="cs-CZ" sz="1400" dirty="0" err="1">
                  <a:latin typeface="Trebuchet MS" pitchFamily="34" charset="0"/>
                </a:rPr>
                <a:t>Pérez-Fernández</a:t>
              </a:r>
              <a:r>
                <a:rPr lang="cs-CZ" sz="1400" dirty="0">
                  <a:latin typeface="Trebuchet MS" pitchFamily="34" charset="0"/>
                </a:rPr>
                <a:t>, P. Cejnar, </a:t>
              </a:r>
              <a:r>
                <a:rPr lang="es-MX" sz="1400" dirty="0">
                  <a:latin typeface="Trebuchet MS" pitchFamily="34" charset="0"/>
                </a:rPr>
                <a:t>J.M. Arias, J. Dukelsky, </a:t>
              </a:r>
              <a:endParaRPr lang="cs-CZ" sz="1400" dirty="0">
                <a:latin typeface="Trebuchet MS" pitchFamily="34" charset="0"/>
              </a:endParaRPr>
            </a:p>
            <a:p>
              <a:pPr algn="ctr"/>
              <a:r>
                <a:rPr lang="es-MX" sz="1400" dirty="0">
                  <a:latin typeface="Trebuchet MS" pitchFamily="34" charset="0"/>
                </a:rPr>
                <a:t>J.E. Garc</a:t>
              </a:r>
              <a:r>
                <a:rPr lang="cs-CZ" sz="1400" dirty="0" err="1">
                  <a:latin typeface="Trebuchet MS" pitchFamily="34" charset="0"/>
                </a:rPr>
                <a:t>ía-Ramos</a:t>
              </a:r>
              <a:r>
                <a:rPr lang="cs-CZ" sz="1400" dirty="0">
                  <a:latin typeface="Trebuchet MS" pitchFamily="34" charset="0"/>
                </a:rPr>
                <a:t>, A. </a:t>
              </a:r>
              <a:r>
                <a:rPr lang="cs-CZ" sz="1400" dirty="0" err="1">
                  <a:latin typeface="Trebuchet MS" pitchFamily="34" charset="0"/>
                </a:rPr>
                <a:t>Rela</a:t>
              </a:r>
              <a:r>
                <a:rPr lang="es-MX" sz="1400" dirty="0">
                  <a:latin typeface="Trebuchet MS" pitchFamily="34" charset="0"/>
                </a:rPr>
                <a:t>ño, </a:t>
              </a:r>
              <a:r>
                <a:rPr lang="cs-CZ" sz="1400" dirty="0" err="1">
                  <a:latin typeface="Trebuchet MS" pitchFamily="34" charset="0"/>
                </a:rPr>
                <a:t>Phys</a:t>
              </a:r>
              <a:r>
                <a:rPr lang="cs-CZ" sz="1400" dirty="0">
                  <a:latin typeface="Trebuchet MS" pitchFamily="34" charset="0"/>
                </a:rPr>
                <a:t>. </a:t>
              </a:r>
              <a:r>
                <a:rPr lang="cs-CZ" sz="1400" dirty="0" err="1">
                  <a:latin typeface="Trebuchet MS" pitchFamily="34" charset="0"/>
                </a:rPr>
                <a:t>Rev</a:t>
              </a:r>
              <a:r>
                <a:rPr lang="cs-CZ" sz="1400" dirty="0">
                  <a:latin typeface="Trebuchet MS" pitchFamily="34" charset="0"/>
                </a:rPr>
                <a:t>. A </a:t>
              </a:r>
              <a:r>
                <a:rPr lang="cs-CZ" sz="1400" b="1" dirty="0">
                  <a:latin typeface="Trebuchet MS" pitchFamily="34" charset="0"/>
                </a:rPr>
                <a:t>83</a:t>
              </a:r>
              <a:r>
                <a:rPr lang="cs-CZ" sz="1400" dirty="0">
                  <a:latin typeface="Trebuchet MS" pitchFamily="34" charset="0"/>
                </a:rPr>
                <a:t>, 033802 (2009)</a:t>
              </a:r>
              <a:endParaRPr lang="en-GB" sz="1400" dirty="0">
                <a:latin typeface="Trebuchet MS" pitchFamily="34" charset="0"/>
              </a:endParaRPr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450" y="409935"/>
              <a:ext cx="3002178" cy="216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Skupina 38"/>
          <p:cNvGrpSpPr/>
          <p:nvPr/>
        </p:nvGrpSpPr>
        <p:grpSpPr>
          <a:xfrm>
            <a:off x="1827222" y="1347130"/>
            <a:ext cx="6081622" cy="4649637"/>
            <a:chOff x="1242204" y="336431"/>
            <a:chExt cx="6081622" cy="4649637"/>
          </a:xfrm>
        </p:grpSpPr>
        <p:sp>
          <p:nvSpPr>
            <p:cNvPr id="40" name="Obdélník 39"/>
            <p:cNvSpPr/>
            <p:nvPr/>
          </p:nvSpPr>
          <p:spPr>
            <a:xfrm>
              <a:off x="1242204" y="336431"/>
              <a:ext cx="6081622" cy="464963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1431984" y="4534506"/>
              <a:ext cx="5779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latin typeface="Trebuchet MS" pitchFamily="34" charset="0"/>
                </a:rPr>
                <a:t>M.A. </a:t>
              </a:r>
              <a:r>
                <a:rPr lang="cs-CZ" sz="1400" dirty="0" err="1">
                  <a:latin typeface="Trebuchet MS" pitchFamily="34" charset="0"/>
                </a:rPr>
                <a:t>Caprio</a:t>
              </a:r>
              <a:r>
                <a:rPr lang="cs-CZ" sz="1400" dirty="0">
                  <a:latin typeface="Trebuchet MS" pitchFamily="34" charset="0"/>
                </a:rPr>
                <a:t>, J.H. </a:t>
              </a:r>
              <a:r>
                <a:rPr lang="cs-CZ" sz="1400" dirty="0" err="1">
                  <a:latin typeface="Trebuchet MS" pitchFamily="34" charset="0"/>
                </a:rPr>
                <a:t>Skrabacz</a:t>
              </a:r>
              <a:r>
                <a:rPr lang="cs-CZ" sz="1400" dirty="0">
                  <a:latin typeface="Trebuchet MS" pitchFamily="34" charset="0"/>
                </a:rPr>
                <a:t>, F. </a:t>
              </a:r>
              <a:r>
                <a:rPr lang="cs-CZ" sz="1400" dirty="0" err="1">
                  <a:latin typeface="Trebuchet MS" pitchFamily="34" charset="0"/>
                </a:rPr>
                <a:t>Iachello</a:t>
              </a:r>
              <a:r>
                <a:rPr lang="cs-CZ" sz="1400" dirty="0">
                  <a:latin typeface="Trebuchet MS" pitchFamily="34" charset="0"/>
                </a:rPr>
                <a:t>, J. </a:t>
              </a:r>
              <a:r>
                <a:rPr lang="cs-CZ" sz="1400" dirty="0" err="1">
                  <a:latin typeface="Trebuchet MS" pitchFamily="34" charset="0"/>
                </a:rPr>
                <a:t>Phys</a:t>
              </a:r>
              <a:r>
                <a:rPr lang="cs-CZ" sz="1400" dirty="0">
                  <a:latin typeface="Trebuchet MS" pitchFamily="34" charset="0"/>
                </a:rPr>
                <a:t>. A </a:t>
              </a:r>
              <a:r>
                <a:rPr lang="cs-CZ" sz="1400" b="1" dirty="0">
                  <a:latin typeface="Trebuchet MS" pitchFamily="34" charset="0"/>
                </a:rPr>
                <a:t>44</a:t>
              </a:r>
              <a:r>
                <a:rPr lang="cs-CZ" sz="1400" dirty="0">
                  <a:latin typeface="Trebuchet MS" pitchFamily="34" charset="0"/>
                </a:rPr>
                <a:t>, 075303 (2011)</a:t>
              </a:r>
              <a:endParaRPr lang="en-GB" sz="1400" dirty="0">
                <a:latin typeface="Trebuchet MS" pitchFamily="34" charset="0"/>
              </a:endParaRPr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045" y="505965"/>
              <a:ext cx="5409796" cy="401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ovéPole 42"/>
            <p:cNvSpPr txBox="1"/>
            <p:nvPr/>
          </p:nvSpPr>
          <p:spPr>
            <a:xfrm>
              <a:off x="3381555" y="1672872"/>
              <a:ext cx="212209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500" dirty="0">
                  <a:solidFill>
                    <a:srgbClr val="FF0000"/>
                  </a:solidFill>
                  <a:latin typeface="Trebuchet MS" pitchFamily="34" charset="0"/>
                </a:rPr>
                <a:t>2-level </a:t>
              </a:r>
              <a:r>
                <a:rPr lang="cs-CZ" sz="1500" dirty="0" err="1">
                  <a:solidFill>
                    <a:srgbClr val="FF0000"/>
                  </a:solidFill>
                  <a:latin typeface="Trebuchet MS" pitchFamily="34" charset="0"/>
                </a:rPr>
                <a:t>pairing</a:t>
              </a:r>
              <a:r>
                <a:rPr lang="cs-CZ" sz="15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500" dirty="0" err="1">
                  <a:solidFill>
                    <a:srgbClr val="FF0000"/>
                  </a:solidFill>
                  <a:latin typeface="Trebuchet MS" pitchFamily="34" charset="0"/>
                </a:rPr>
                <a:t>models</a:t>
              </a:r>
              <a:endParaRPr lang="en-GB" sz="150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948901" y="1725283"/>
            <a:ext cx="7617126" cy="4106174"/>
            <a:chOff x="897145" y="1725283"/>
            <a:chExt cx="7617126" cy="4106174"/>
          </a:xfrm>
        </p:grpSpPr>
        <p:sp>
          <p:nvSpPr>
            <p:cNvPr id="50" name="Obdélník 49"/>
            <p:cNvSpPr/>
            <p:nvPr/>
          </p:nvSpPr>
          <p:spPr>
            <a:xfrm>
              <a:off x="897145" y="1725283"/>
              <a:ext cx="7617125" cy="410617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313" y="1973922"/>
              <a:ext cx="2228880" cy="319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966" y="2513931"/>
              <a:ext cx="4122300" cy="265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7" descr="File:Graphen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603" y="2017672"/>
              <a:ext cx="1944358" cy="155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3140014" y="1920446"/>
              <a:ext cx="31968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b="1" dirty="0" err="1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Graphene</a:t>
              </a:r>
              <a:r>
                <a:rPr lang="en-GB" sz="1500" b="1" dirty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 </a:t>
              </a:r>
              <a:endParaRPr lang="cs-CZ" sz="1500" b="1" dirty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endParaRPr>
            </a:p>
            <a:p>
              <a:pPr algn="ctr"/>
              <a:r>
                <a:rPr lang="en-GB" sz="1500" dirty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(</a:t>
              </a:r>
              <a:r>
                <a:rPr lang="cs-CZ" sz="1500" dirty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ESQPT </a:t>
              </a:r>
              <a:r>
                <a:rPr lang="en-GB" sz="1500" dirty="0">
                  <a:solidFill>
                    <a:schemeClr val="accent5">
                      <a:lumMod val="75000"/>
                    </a:schemeClr>
                  </a:solidFill>
                  <a:latin typeface="Trebuchet MS" pitchFamily="34" charset="0"/>
                </a:rPr>
                <a:t>experimentally observed)</a:t>
              </a: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897146" y="5232776"/>
              <a:ext cx="7617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>
                  <a:latin typeface="Trebuchet MS" pitchFamily="34" charset="0"/>
                </a:rPr>
                <a:t>B. </a:t>
              </a:r>
              <a:r>
                <a:rPr lang="cs-CZ" sz="1400" dirty="0" err="1">
                  <a:latin typeface="Trebuchet MS" pitchFamily="34" charset="0"/>
                </a:rPr>
                <a:t>Dietz</a:t>
              </a:r>
              <a:r>
                <a:rPr lang="cs-CZ" sz="1400" dirty="0">
                  <a:latin typeface="Trebuchet MS" pitchFamily="34" charset="0"/>
                </a:rPr>
                <a:t>, F. </a:t>
              </a:r>
              <a:r>
                <a:rPr lang="cs-CZ" sz="1400" dirty="0" err="1">
                  <a:latin typeface="Trebuchet MS" pitchFamily="34" charset="0"/>
                </a:rPr>
                <a:t>Iachello</a:t>
              </a:r>
              <a:r>
                <a:rPr lang="cs-CZ" sz="1400" dirty="0">
                  <a:latin typeface="Trebuchet MS" pitchFamily="34" charset="0"/>
                </a:rPr>
                <a:t>, M. </a:t>
              </a:r>
              <a:r>
                <a:rPr lang="cs-CZ" sz="1400" dirty="0" err="1">
                  <a:latin typeface="Trebuchet MS" pitchFamily="34" charset="0"/>
                </a:rPr>
                <a:t>Miski-Oglu</a:t>
              </a:r>
              <a:r>
                <a:rPr lang="cs-CZ" sz="1400" dirty="0">
                  <a:latin typeface="Trebuchet MS" pitchFamily="34" charset="0"/>
                </a:rPr>
                <a:t>, N. </a:t>
              </a:r>
              <a:r>
                <a:rPr lang="cs-CZ" sz="1400" dirty="0" err="1">
                  <a:latin typeface="Trebuchet MS" pitchFamily="34" charset="0"/>
                </a:rPr>
                <a:t>Pietralla</a:t>
              </a:r>
              <a:r>
                <a:rPr lang="cs-CZ" sz="1400" dirty="0">
                  <a:latin typeface="Trebuchet MS" pitchFamily="34" charset="0"/>
                </a:rPr>
                <a:t>, A. Richter, L. von Smekal, and J. </a:t>
              </a:r>
              <a:r>
                <a:rPr lang="cs-CZ" sz="1400" dirty="0" err="1">
                  <a:latin typeface="Trebuchet MS" pitchFamily="34" charset="0"/>
                </a:rPr>
                <a:t>Wambach</a:t>
              </a:r>
              <a:r>
                <a:rPr lang="cs-CZ" sz="1400" dirty="0">
                  <a:latin typeface="Trebuchet MS" pitchFamily="34" charset="0"/>
                </a:rPr>
                <a:t>, </a:t>
              </a:r>
              <a:r>
                <a:rPr lang="cs-CZ" sz="1400" dirty="0" err="1">
                  <a:latin typeface="Trebuchet MS" pitchFamily="34" charset="0"/>
                </a:rPr>
                <a:t>Phys</a:t>
              </a:r>
              <a:r>
                <a:rPr lang="cs-CZ" sz="1400" dirty="0">
                  <a:latin typeface="Trebuchet MS" pitchFamily="34" charset="0"/>
                </a:rPr>
                <a:t>. </a:t>
              </a:r>
              <a:r>
                <a:rPr lang="cs-CZ" sz="1400" dirty="0" err="1">
                  <a:latin typeface="Trebuchet MS" pitchFamily="34" charset="0"/>
                </a:rPr>
                <a:t>Rev</a:t>
              </a:r>
              <a:r>
                <a:rPr lang="cs-CZ" sz="1400" dirty="0">
                  <a:latin typeface="Trebuchet MS" pitchFamily="34" charset="0"/>
                </a:rPr>
                <a:t>. B </a:t>
              </a:r>
              <a:r>
                <a:rPr lang="cs-CZ" sz="1400" b="1" dirty="0">
                  <a:latin typeface="Trebuchet MS" pitchFamily="34" charset="0"/>
                </a:rPr>
                <a:t>88</a:t>
              </a:r>
              <a:r>
                <a:rPr lang="cs-CZ" sz="1400" dirty="0">
                  <a:latin typeface="Trebuchet MS" pitchFamily="34" charset="0"/>
                </a:rPr>
                <a:t>, 104101 (2013)</a:t>
              </a:r>
              <a:endParaRPr lang="en-GB" sz="1400" dirty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34692" y="250172"/>
            <a:ext cx="4908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u="sng" dirty="0" err="1">
                <a:latin typeface="Trebuchet MS" pitchFamily="34" charset="0"/>
              </a:rPr>
              <a:t>Summary</a:t>
            </a:r>
            <a:endParaRPr lang="en-GB" sz="3000" u="sng" dirty="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34692" y="871978"/>
            <a:ext cx="81422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latin typeface="Trebuchet MS" pitchFamily="34" charset="0"/>
              </a:rPr>
              <a:t>ESQPT</a:t>
            </a:r>
            <a:r>
              <a:rPr lang="cs-CZ" sz="1700" dirty="0">
                <a:latin typeface="Trebuchet MS" pitchFamily="34" charset="0"/>
              </a:rPr>
              <a:t>s </a:t>
            </a:r>
            <a:r>
              <a:rPr lang="en-GB" sz="1700" dirty="0">
                <a:latin typeface="Trebuchet MS" pitchFamily="34" charset="0"/>
              </a:rPr>
              <a:t>originate in stationary points of the Hamiltonian and manifest themselves as singularities in the smooth level density and in the average flow rate.</a:t>
            </a:r>
            <a:endParaRPr lang="cs-CZ" sz="1700" dirty="0">
              <a:latin typeface="Trebuchet MS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567236" y="6154748"/>
            <a:ext cx="450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>
                <a:latin typeface="Trebuchet MS" pitchFamily="34" charset="0"/>
              </a:rPr>
              <a:t>Thank you for </a:t>
            </a:r>
            <a:r>
              <a:rPr lang="en-GB" sz="3200" cap="small" dirty="0">
                <a:latin typeface="Trebuchet MS" pitchFamily="34" charset="0"/>
              </a:rPr>
              <a:t>attention</a:t>
            </a:r>
            <a:endParaRPr lang="cs-CZ" sz="3200" cap="small" dirty="0">
              <a:latin typeface="Trebuchet MS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157012" y="2977664"/>
            <a:ext cx="9033157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cs-CZ" b="1" dirty="0" err="1">
                <a:solidFill>
                  <a:srgbClr val="0000B4"/>
                </a:solidFill>
                <a:latin typeface="Trebuchet MS" pitchFamily="34" charset="0"/>
              </a:rPr>
              <a:t>Degenerate</a:t>
            </a:r>
            <a:r>
              <a:rPr lang="cs-CZ" b="1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b="1" dirty="0" err="1">
                <a:solidFill>
                  <a:srgbClr val="0000B4"/>
                </a:solidFill>
                <a:latin typeface="Trebuchet MS" pitchFamily="34" charset="0"/>
              </a:rPr>
              <a:t>stationary</a:t>
            </a:r>
            <a:r>
              <a:rPr lang="cs-CZ" b="1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b="1" dirty="0" err="1">
                <a:solidFill>
                  <a:srgbClr val="0000B4"/>
                </a:solidFill>
                <a:latin typeface="Trebuchet MS" pitchFamily="34" charset="0"/>
              </a:rPr>
              <a:t>points</a:t>
            </a:r>
            <a:endParaRPr lang="en-GB" b="1" dirty="0">
              <a:solidFill>
                <a:srgbClr val="0000B4"/>
              </a:solidFill>
              <a:latin typeface="Trebuchet MS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GB" sz="1700" dirty="0">
                <a:latin typeface="Trebuchet MS" pitchFamily="34" charset="0"/>
              </a:rPr>
              <a:t>Higher flatness of the stationary point shifts the discontinuity towards lower derivatives</a:t>
            </a:r>
            <a:endParaRPr lang="cs-CZ" sz="17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-134602" y="1538181"/>
                <a:ext cx="8611548" cy="1308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600"/>
                  </a:spcBef>
                </a:pPr>
                <a:r>
                  <a:rPr lang="en-GB" b="1" dirty="0">
                    <a:solidFill>
                      <a:srgbClr val="0000B4"/>
                    </a:solidFill>
                    <a:latin typeface="Trebuchet MS" pitchFamily="34" charset="0"/>
                  </a:rPr>
                  <a:t>N</a:t>
                </a:r>
                <a:r>
                  <a:rPr lang="cs-CZ" b="1" dirty="0" err="1">
                    <a:solidFill>
                      <a:srgbClr val="0000B4"/>
                    </a:solidFill>
                    <a:latin typeface="Trebuchet MS" pitchFamily="34" charset="0"/>
                  </a:rPr>
                  <a:t>ondegenerate</a:t>
                </a:r>
                <a:r>
                  <a:rPr lang="cs-CZ" b="1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b="1" dirty="0" err="1">
                    <a:solidFill>
                      <a:srgbClr val="0000B4"/>
                    </a:solidFill>
                    <a:latin typeface="Trebuchet MS" pitchFamily="34" charset="0"/>
                  </a:rPr>
                  <a:t>stationary</a:t>
                </a:r>
                <a:r>
                  <a:rPr lang="cs-CZ" b="1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b="1" dirty="0" err="1">
                    <a:solidFill>
                      <a:srgbClr val="0000B4"/>
                    </a:solidFill>
                    <a:latin typeface="Trebuchet MS" pitchFamily="34" charset="0"/>
                  </a:rPr>
                  <a:t>points</a:t>
                </a:r>
                <a:r>
                  <a:rPr lang="cs-CZ" b="1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endParaRPr lang="en-GB" b="1" dirty="0">
                  <a:solidFill>
                    <a:srgbClr val="0000B4"/>
                  </a:solidFill>
                  <a:latin typeface="Trebuchet MS" pitchFamily="34" charset="0"/>
                </a:endParaRP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1700" dirty="0" err="1">
                    <a:latin typeface="Trebuchet MS" pitchFamily="34" charset="0"/>
                  </a:rPr>
                  <a:t>S</a:t>
                </a:r>
                <a:r>
                  <a:rPr lang="cs-CZ" sz="1700" dirty="0" err="1">
                    <a:latin typeface="Trebuchet MS" pitchFamily="34" charset="0"/>
                  </a:rPr>
                  <a:t>ingularities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classified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b="1" dirty="0" err="1">
                    <a:latin typeface="Trebuchet MS" pitchFamily="34" charset="0"/>
                  </a:rPr>
                  <a:t>uniquely</a:t>
                </a:r>
                <a:r>
                  <a:rPr lang="cs-CZ" sz="1700" dirty="0">
                    <a:latin typeface="Trebuchet MS" pitchFamily="34" charset="0"/>
                  </a:rPr>
                  <a:t> and </a:t>
                </a:r>
                <a:r>
                  <a:rPr lang="cs-CZ" sz="1700" b="1" dirty="0" err="1">
                    <a:latin typeface="Trebuchet MS" pitchFamily="34" charset="0"/>
                  </a:rPr>
                  <a:t>completely</a:t>
                </a:r>
                <a:r>
                  <a:rPr lang="cs-CZ" sz="1700" dirty="0">
                    <a:latin typeface="Trebuchet MS" pitchFamily="34" charset="0"/>
                  </a:rPr>
                  <a:t> by </a:t>
                </a:r>
                <a:r>
                  <a:rPr lang="cs-CZ" sz="1700" dirty="0" err="1">
                    <a:latin typeface="Trebuchet MS" pitchFamily="34" charset="0"/>
                  </a:rPr>
                  <a:t>two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numbers</a:t>
                </a:r>
                <a:r>
                  <a:rPr lang="en-GB" sz="170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700" b="1" i="1" smtClean="0">
                        <a:latin typeface="Cambria Math"/>
                      </a:rPr>
                      <m:t>(</m:t>
                    </m:r>
                    <m:r>
                      <a:rPr lang="en-GB" sz="1700" b="1" i="1" smtClean="0">
                        <a:latin typeface="Cambria Math"/>
                      </a:rPr>
                      <m:t>𝒇</m:t>
                    </m:r>
                    <m:r>
                      <a:rPr lang="en-GB" sz="1700" b="1" i="1" smtClean="0">
                        <a:latin typeface="Cambria Math"/>
                      </a:rPr>
                      <m:t>,</m:t>
                    </m:r>
                    <m:r>
                      <a:rPr lang="en-GB" sz="1700" b="1" i="1" smtClean="0">
                        <a:latin typeface="Cambria Math"/>
                      </a:rPr>
                      <m:t>𝒓</m:t>
                    </m:r>
                    <m:r>
                      <a:rPr lang="en-GB" sz="1700" b="1" i="1" smtClean="0">
                        <a:latin typeface="Cambria Math"/>
                      </a:rPr>
                      <m:t>)</m:t>
                    </m:r>
                  </m:oMath>
                </a14:m>
                <a:endParaRPr lang="es-MX" sz="1700" b="1" dirty="0">
                  <a:latin typeface="Trebuchet MS" pitchFamily="34" charset="0"/>
                </a:endParaRP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cs-CZ" sz="1700" dirty="0" err="1">
                    <a:latin typeface="Trebuchet MS" pitchFamily="34" charset="0"/>
                  </a:rPr>
                  <a:t>Singularities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occur</a:t>
                </a:r>
                <a:r>
                  <a:rPr lang="cs-CZ" sz="1700" dirty="0">
                    <a:latin typeface="Trebuchet MS" pitchFamily="34" charset="0"/>
                  </a:rPr>
                  <a:t> in </a:t>
                </a:r>
                <a:r>
                  <a:rPr lang="cs-CZ" sz="1700" dirty="0" err="1">
                    <a:latin typeface="Trebuchet MS" pitchFamily="34" charset="0"/>
                  </a:rPr>
                  <a:t>the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cs-CZ" sz="17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00" b="0" i="1" smtClean="0">
                            <a:latin typeface="Cambria Math"/>
                          </a:rPr>
                          <m:t>𝑓</m:t>
                        </m:r>
                        <m:r>
                          <a:rPr lang="en-GB" sz="1700" b="0" i="1" smtClean="0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sz="1700" dirty="0">
                    <a:latin typeface="Trebuchet MS" pitchFamily="34" charset="0"/>
                  </a:rPr>
                  <a:t>-th derivative of the smooth level density or flow rate</a:t>
                </a:r>
                <a:r>
                  <a:rPr lang="cs-CZ" sz="1700" dirty="0">
                    <a:latin typeface="Trebuchet MS" pitchFamily="34" charset="0"/>
                  </a:rPr>
                  <a:t> and are </a:t>
                </a:r>
                <a:r>
                  <a:rPr lang="cs-CZ" sz="1700" dirty="0" err="1">
                    <a:latin typeface="Trebuchet MS" pitchFamily="34" charset="0"/>
                  </a:rPr>
                  <a:t>always</a:t>
                </a:r>
                <a:r>
                  <a:rPr lang="cs-CZ" sz="1700" dirty="0">
                    <a:latin typeface="Trebuchet MS" pitchFamily="34" charset="0"/>
                  </a:rPr>
                  <a:t> </a:t>
                </a:r>
                <a:r>
                  <a:rPr lang="cs-CZ" sz="1700" dirty="0" err="1">
                    <a:latin typeface="Trebuchet MS" pitchFamily="34" charset="0"/>
                  </a:rPr>
                  <a:t>of</a:t>
                </a:r>
                <a:r>
                  <a:rPr lang="cs-CZ" sz="1700" dirty="0">
                    <a:latin typeface="Trebuchet MS" pitchFamily="34" charset="0"/>
                  </a:rPr>
                  <a:t> a </a:t>
                </a:r>
                <a:r>
                  <a:rPr lang="cs-CZ" sz="1700" b="1" dirty="0" err="1">
                    <a:latin typeface="Trebuchet MS" pitchFamily="34" charset="0"/>
                  </a:rPr>
                  <a:t>jump</a:t>
                </a:r>
                <a:r>
                  <a:rPr lang="cs-CZ" sz="1700" b="1" dirty="0">
                    <a:latin typeface="Trebuchet MS" pitchFamily="34" charset="0"/>
                  </a:rPr>
                  <a:t> / </a:t>
                </a:r>
                <a:r>
                  <a:rPr lang="cs-CZ" sz="1700" b="1" dirty="0" err="1">
                    <a:latin typeface="Trebuchet MS" pitchFamily="34" charset="0"/>
                  </a:rPr>
                  <a:t>logarithmic</a:t>
                </a:r>
                <a:r>
                  <a:rPr lang="cs-CZ" sz="1700" b="1" dirty="0">
                    <a:latin typeface="Trebuchet MS" pitchFamily="34" charset="0"/>
                  </a:rPr>
                  <a:t> divergence </a:t>
                </a:r>
                <a:r>
                  <a:rPr lang="cs-CZ" sz="1700" dirty="0">
                    <a:latin typeface="Trebuchet MS" pitchFamily="34" charset="0"/>
                  </a:rPr>
                  <a:t>type</a:t>
                </a:r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602" y="1538181"/>
                <a:ext cx="8611548" cy="1308050"/>
              </a:xfrm>
              <a:prstGeom prst="rect">
                <a:avLst/>
              </a:prstGeom>
              <a:blipFill rotWithShape="1">
                <a:blip r:embed="rId2"/>
                <a:stretch>
                  <a:fillRect t="-2791" b="-51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334694" y="4390133"/>
                <a:ext cx="8606106" cy="1738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1700" dirty="0">
                    <a:latin typeface="Trebuchet MS" pitchFamily="34" charset="0"/>
                  </a:rPr>
                  <a:t>Low-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700" dirty="0">
                    <a:latin typeface="Trebuchet MS" pitchFamily="34" charset="0"/>
                  </a:rPr>
                  <a:t> systems exhibit considerable differences between the canonical and </a:t>
                </a:r>
                <a:r>
                  <a:rPr lang="en-GB" sz="1700" dirty="0" err="1">
                    <a:latin typeface="Trebuchet MS" pitchFamily="34" charset="0"/>
                  </a:rPr>
                  <a:t>microcanonical</a:t>
                </a:r>
                <a:r>
                  <a:rPr lang="en-GB" sz="1700" dirty="0">
                    <a:latin typeface="Trebuchet MS" pitchFamily="34" charset="0"/>
                  </a:rPr>
                  <a:t> heat capacities even in the limit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𝑁</m:t>
                    </m:r>
                    <m:r>
                      <a:rPr lang="en-GB" sz="1700" b="0" i="1" smtClean="0">
                        <a:latin typeface="Cambria Math"/>
                      </a:rPr>
                      <m:t>→∞</m:t>
                    </m:r>
                  </m:oMath>
                </a14:m>
                <a:r>
                  <a:rPr lang="en-GB" sz="1700" dirty="0">
                    <a:latin typeface="Trebuchet MS" pitchFamily="34" charset="0"/>
                  </a:rPr>
                  <a:t>.</a:t>
                </a: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7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i="1" dirty="0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700" b="0" i="0" dirty="0" smtClean="0">
                            <a:latin typeface="Cambria Math"/>
                          </a:rPr>
                          <m:t>mic</m:t>
                        </m:r>
                      </m:sub>
                    </m:sSub>
                  </m:oMath>
                </a14:m>
                <a:r>
                  <a:rPr lang="en-GB" sz="1700" dirty="0">
                    <a:latin typeface="Trebuchet MS" pitchFamily="34" charset="0"/>
                  </a:rPr>
                  <a:t> cannot be properly defined for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  <m:r>
                      <a:rPr lang="en-GB" sz="1700" b="0" i="1" smtClean="0">
                        <a:latin typeface="Cambria Math"/>
                      </a:rPr>
                      <m:t>≤3</m:t>
                    </m:r>
                    <m:r>
                      <a:rPr lang="en-GB" sz="1700" b="0" i="0" smtClean="0">
                        <a:latin typeface="Cambria Math"/>
                      </a:rPr>
                      <m:t>;</m:t>
                    </m:r>
                  </m:oMath>
                </a14:m>
                <a:r>
                  <a:rPr lang="en-GB" sz="1700" dirty="0">
                    <a:latin typeface="Trebuchet MS" pitchFamily="34" charset="0"/>
                  </a:rPr>
                  <a:t> for higher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700" dirty="0">
                    <a:latin typeface="Trebuchet MS" pitchFamily="34" charset="0"/>
                  </a:rPr>
                  <a:t> exhibit singularities originated in the </a:t>
                </a:r>
                <a:r>
                  <a:rPr lang="en-GB" sz="1700" dirty="0" err="1">
                    <a:latin typeface="Trebuchet MS" pitchFamily="34" charset="0"/>
                  </a:rPr>
                  <a:t>ESQPT</a:t>
                </a:r>
                <a:r>
                  <a:rPr lang="en-GB" sz="1700" dirty="0">
                    <a:latin typeface="Trebuchet MS" pitchFamily="34" charset="0"/>
                  </a:rPr>
                  <a:t> </a:t>
                </a:r>
                <a:r>
                  <a:rPr lang="en-GB" sz="1700" dirty="0" err="1">
                    <a:latin typeface="Trebuchet MS" pitchFamily="34" charset="0"/>
                  </a:rPr>
                  <a:t>nonanalyticity</a:t>
                </a:r>
                <a:r>
                  <a:rPr lang="en-GB" sz="1700" dirty="0">
                    <a:latin typeface="Trebuchet MS" pitchFamily="34" charset="0"/>
                  </a:rPr>
                  <a:t> of the level density.</a:t>
                </a:r>
              </a:p>
              <a:p>
                <a:pPr>
                  <a:spcAft>
                    <a:spcPts val="300"/>
                  </a:spcAft>
                </a:pPr>
                <a:r>
                  <a:rPr lang="en-GB" sz="1700" dirty="0" err="1">
                    <a:latin typeface="Trebuchet MS" pitchFamily="34" charset="0"/>
                  </a:rPr>
                  <a:t>ESQPTs</a:t>
                </a:r>
                <a:r>
                  <a:rPr lang="en-GB" sz="1700" dirty="0">
                    <a:latin typeface="Trebuchet MS" pitchFamily="34" charset="0"/>
                  </a:rPr>
                  <a:t> and thermal phase transitions are complementary form of criticality, existing in different asymptotic regimes of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GB" sz="1700" dirty="0">
                    <a:latin typeface="Trebuchet MS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7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700" dirty="0">
                    <a:latin typeface="Trebuchet MS" pitchFamily="34" charset="0"/>
                  </a:rPr>
                  <a:t>, respectively.</a:t>
                </a:r>
                <a:endParaRPr lang="cs-CZ" sz="17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94" y="4390133"/>
                <a:ext cx="8606106" cy="1738938"/>
              </a:xfrm>
              <a:prstGeom prst="rect">
                <a:avLst/>
              </a:prstGeom>
              <a:blipFill rotWithShape="1">
                <a:blip r:embed="rId3"/>
                <a:stretch>
                  <a:fillRect l="-496" t="-1053" r="-71" b="-38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334692" y="4051579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B4"/>
                </a:solidFill>
                <a:latin typeface="Trebuchet MS" pitchFamily="34" charset="0"/>
              </a:rPr>
              <a:t>Thermodynamics</a:t>
            </a:r>
            <a:endParaRPr lang="cs-CZ" b="1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/>
        </p:nvSpPr>
        <p:spPr bwMode="auto">
          <a:xfrm>
            <a:off x="283398" y="683872"/>
            <a:ext cx="8496944" cy="55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s-MX" sz="3200" dirty="0">
                <a:solidFill>
                  <a:srgbClr val="0000B4"/>
                </a:solidFill>
                <a:latin typeface="Trebuchet MS" panose="020B0603020202020204" pitchFamily="34" charset="0"/>
              </a:rPr>
              <a:t>3. </a:t>
            </a:r>
            <a:r>
              <a:rPr lang="en-GB" sz="3200" dirty="0">
                <a:solidFill>
                  <a:srgbClr val="0000B4"/>
                </a:solidFill>
                <a:latin typeface="Trebuchet MS" panose="020B0603020202020204" pitchFamily="34" charset="0"/>
              </a:rPr>
              <a:t>Finite-size effects</a:t>
            </a:r>
            <a:endParaRPr lang="es-MX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426931" y="6341936"/>
            <a:ext cx="63644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b="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b="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en-GB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M. Macek, A. Leviatan, P. Cejnar</a:t>
            </a:r>
            <a:r>
              <a:rPr lang="en-GB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b="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Annals</a:t>
            </a:r>
            <a:r>
              <a:rPr lang="cs-CZ" sz="1300" b="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of</a:t>
            </a:r>
            <a:r>
              <a:rPr lang="cs-CZ" sz="1300" b="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Physics</a:t>
            </a:r>
            <a:r>
              <a:rPr lang="en-GB" sz="1300" b="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356</a:t>
            </a:r>
            <a:r>
              <a:rPr lang="en-GB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57 </a:t>
            </a:r>
            <a:r>
              <a:rPr lang="en-GB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(</a:t>
            </a:r>
            <a:r>
              <a:rPr lang="cs-CZ" sz="1300" b="0" dirty="0">
                <a:solidFill>
                  <a:prstClr val="black"/>
                </a:solidFill>
                <a:latin typeface="Book Antiqua" panose="02040602050305030304" pitchFamily="18" charset="0"/>
              </a:rPr>
              <a:t>2015)</a:t>
            </a:r>
            <a:endParaRPr lang="en-GB" sz="1300" b="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3073" name="Picture 1" descr="D:\Pavel\Desktop\P9104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31" y="1628604"/>
            <a:ext cx="6839058" cy="42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80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429" y="332656"/>
            <a:ext cx="370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00B4"/>
                </a:solidFill>
                <a:latin typeface="Trebuchet MS" pitchFamily="34" charset="0"/>
              </a:rPr>
              <a:t>Separable system</a:t>
            </a:r>
            <a:endParaRPr 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18" y="475915"/>
            <a:ext cx="4788218" cy="38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08" y="1098776"/>
            <a:ext cx="3227070" cy="52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63258" y="1181138"/>
            <a:ext cx="419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L</a:t>
            </a:r>
            <a:r>
              <a:rPr lang="cs-CZ" sz="1600" dirty="0" err="1">
                <a:latin typeface="Trebuchet MS" pitchFamily="34" charset="0"/>
              </a:rPr>
              <a:t>evel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density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given</a:t>
            </a:r>
            <a:r>
              <a:rPr lang="cs-CZ" sz="1600" dirty="0">
                <a:latin typeface="Trebuchet MS" pitchFamily="34" charset="0"/>
              </a:rPr>
              <a:t> by a </a:t>
            </a:r>
            <a:r>
              <a:rPr lang="cs-CZ" sz="1600" b="1" dirty="0" err="1">
                <a:latin typeface="Trebuchet MS" pitchFamily="34" charset="0"/>
              </a:rPr>
              <a:t>convolution</a:t>
            </a:r>
            <a:endParaRPr lang="cs-CZ" sz="1600" b="1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3258" y="2136041"/>
            <a:ext cx="3412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rebuchet MS" pitchFamily="34" charset="0"/>
              </a:rPr>
              <a:t>Creagh-Whelan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with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i="1" dirty="0">
                <a:latin typeface="Trebuchet MS" pitchFamily="34" charset="0"/>
              </a:rPr>
              <a:t>B</a:t>
            </a:r>
            <a:r>
              <a:rPr lang="cs-CZ" sz="1600" dirty="0">
                <a:latin typeface="Trebuchet MS" pitchFamily="34" charset="0"/>
              </a:rPr>
              <a:t>=</a:t>
            </a:r>
            <a:r>
              <a:rPr lang="cs-CZ" sz="1600" i="1" dirty="0">
                <a:latin typeface="Trebuchet MS" pitchFamily="34" charset="0"/>
              </a:rPr>
              <a:t>C</a:t>
            </a:r>
            <a:r>
              <a:rPr lang="cs-CZ" sz="1600" dirty="0">
                <a:latin typeface="Trebuchet MS" pitchFamily="34" charset="0"/>
              </a:rPr>
              <a:t>=0</a:t>
            </a:r>
            <a:r>
              <a:rPr lang="en-GB" sz="1600" dirty="0">
                <a:latin typeface="Trebuchet MS" pitchFamily="34" charset="0"/>
              </a:rPr>
              <a:t>:</a:t>
            </a:r>
            <a:endParaRPr lang="cs-CZ" sz="1600" dirty="0">
              <a:latin typeface="Trebuchet MS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062672" y="1886755"/>
            <a:ext cx="3618951" cy="1412727"/>
            <a:chOff x="4062672" y="1886755"/>
            <a:chExt cx="3618951" cy="1412727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803" y="3031865"/>
              <a:ext cx="1341120" cy="23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672" y="1970810"/>
              <a:ext cx="3116104" cy="59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ál 7"/>
            <p:cNvSpPr/>
            <p:nvPr/>
          </p:nvSpPr>
          <p:spPr>
            <a:xfrm>
              <a:off x="5949413" y="1886755"/>
              <a:ext cx="1397358" cy="837127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697966" y="2714707"/>
              <a:ext cx="1983657" cy="584775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Trebuchet MS" pitchFamily="34" charset="0"/>
                </a:rPr>
                <a:t>Harmonic oscillator</a:t>
              </a:r>
            </a:p>
            <a:p>
              <a:endParaRPr lang="cs-CZ" sz="1600" dirty="0">
                <a:latin typeface="Trebuchet MS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2044873" y="3712588"/>
            <a:ext cx="2560339" cy="2632730"/>
            <a:chOff x="1576856" y="3042947"/>
            <a:chExt cx="2560339" cy="263273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856" y="3042947"/>
              <a:ext cx="2560339" cy="2632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2775382" y="3359350"/>
              <a:ext cx="1152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r</a:t>
              </a:r>
              <a:r>
                <a:rPr lang="en-GB" sz="1400" i="1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x</a:t>
              </a: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(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E</a:t>
              </a:r>
              <a:r>
                <a:rPr lang="en-GB" sz="1400" i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x</a:t>
              </a: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)</a:t>
              </a:r>
              <a:r>
                <a:rPr lang="en-GB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r</a:t>
              </a:r>
              <a:r>
                <a:rPr lang="en-GB" sz="1400" i="1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y</a:t>
              </a: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(</a:t>
              </a:r>
              <a:r>
                <a:rPr lang="en-GB" sz="14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E</a:t>
              </a:r>
              <a:r>
                <a:rPr lang="en-GB" sz="1400" i="1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y</a:t>
              </a: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)</a:t>
              </a:r>
              <a:endParaRPr lang="cs-CZ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</p:grpSp>
      <p:pic>
        <p:nvPicPr>
          <p:cNvPr id="7177" name="Picture 9" descr="D:\Pavel\Desktop\pr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38" y="2689835"/>
            <a:ext cx="2438513" cy="10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8" y="3726072"/>
            <a:ext cx="2682259" cy="26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63258" y="1690653"/>
            <a:ext cx="101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B4"/>
                </a:solidFill>
                <a:latin typeface="Trebuchet MS" pitchFamily="34" charset="0"/>
              </a:rPr>
              <a:t>Model</a:t>
            </a:r>
            <a:endParaRPr lang="cs-CZ" sz="24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337211" y="3405493"/>
            <a:ext cx="36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Trebuchet MS" pitchFamily="34" charset="0"/>
              </a:rPr>
              <a:t>E</a:t>
            </a:r>
            <a:r>
              <a:rPr lang="en-GB" sz="1600" i="1" baseline="-25000" dirty="0">
                <a:latin typeface="Trebuchet MS" pitchFamily="34" charset="0"/>
              </a:rPr>
              <a:t>x</a:t>
            </a:r>
            <a:endParaRPr lang="cs-CZ" sz="1600" i="1" baseline="-25000" dirty="0">
              <a:latin typeface="Trebuchet MS" pitchFamily="34" charset="0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52" y="2404975"/>
            <a:ext cx="220980" cy="28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599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429" y="332656"/>
            <a:ext cx="370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200" u="sng" dirty="0" err="1">
                <a:solidFill>
                  <a:srgbClr val="0000B4"/>
                </a:solidFill>
                <a:latin typeface="Trebuchet MS" pitchFamily="34" charset="0"/>
              </a:rPr>
              <a:t>Imbalanced</a:t>
            </a:r>
            <a:r>
              <a:rPr lang="cs-CZ" sz="3200" u="sng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3200" u="sng" dirty="0" err="1">
                <a:solidFill>
                  <a:srgbClr val="0000B4"/>
                </a:solidFill>
                <a:latin typeface="Trebuchet MS" pitchFamily="34" charset="0"/>
              </a:rPr>
              <a:t>system</a:t>
            </a:r>
            <a:endParaRPr 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89" y="1465554"/>
            <a:ext cx="1633061" cy="6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2430" y="917431"/>
            <a:ext cx="441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Trebuchet MS" pitchFamily="34" charset="0"/>
              </a:rPr>
              <a:t>the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time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scale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significantly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differs</a:t>
            </a:r>
            <a:r>
              <a:rPr lang="cs-CZ" sz="1600" dirty="0">
                <a:latin typeface="Trebuchet MS" pitchFamily="34" charset="0"/>
              </a:rPr>
              <a:t> in </a:t>
            </a:r>
            <a:r>
              <a:rPr lang="cs-CZ" sz="1600" dirty="0" err="1">
                <a:latin typeface="Trebuchet MS" pitchFamily="34" charset="0"/>
              </a:rPr>
              <a:t>each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degree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freedom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5621702" y="193042"/>
            <a:ext cx="3226259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latin typeface="Trebuchet MS" pitchFamily="34" charset="0"/>
              </a:rPr>
              <a:t>The level dynamics is a superposition of shifted 1D CUSP-like critical triangles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92430" y="161132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Trebuchet MS" pitchFamily="34" charset="0"/>
              </a:rPr>
              <a:t>Rigidity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45129" y="2086756"/>
            <a:ext cx="492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rebuchet MS" pitchFamily="34" charset="0"/>
              </a:rPr>
              <a:t>(ratio of the mean level spacing in each direction) much bigger or smaller that one</a:t>
            </a:r>
            <a:endParaRPr lang="cs-CZ" sz="1600" b="1" dirty="0">
              <a:latin typeface="Trebuchet MS" pitchFamily="34" charset="0"/>
            </a:endParaRPr>
          </a:p>
        </p:txBody>
      </p:sp>
      <p:pic>
        <p:nvPicPr>
          <p:cNvPr id="80" name="Picture 4" descr="D:\Pavel\Desktop\Lunch Nuclear 2013\ld 0 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89" y="734263"/>
            <a:ext cx="2857899" cy="28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Skupina 80"/>
          <p:cNvGrpSpPr/>
          <p:nvPr/>
        </p:nvGrpSpPr>
        <p:grpSpPr>
          <a:xfrm>
            <a:off x="6304691" y="2123635"/>
            <a:ext cx="1785669" cy="914402"/>
            <a:chOff x="845388" y="2009953"/>
            <a:chExt cx="1785669" cy="914402"/>
          </a:xfrm>
        </p:grpSpPr>
        <p:cxnSp>
          <p:nvCxnSpPr>
            <p:cNvPr id="96" name="Přímá spojnice 95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96"/>
            <p:cNvCxnSpPr>
              <a:endCxn id="98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Volný tvar 97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6304691" y="1763635"/>
            <a:ext cx="1785669" cy="914402"/>
            <a:chOff x="845388" y="2009953"/>
            <a:chExt cx="1785669" cy="914402"/>
          </a:xfrm>
        </p:grpSpPr>
        <p:cxnSp>
          <p:nvCxnSpPr>
            <p:cNvPr id="93" name="Přímá spojnice 92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nice 93"/>
            <p:cNvCxnSpPr>
              <a:endCxn id="95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Volný tvar 94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6304691" y="1403635"/>
            <a:ext cx="1785669" cy="914402"/>
            <a:chOff x="845388" y="2009953"/>
            <a:chExt cx="1785669" cy="914402"/>
          </a:xfrm>
        </p:grpSpPr>
        <p:cxnSp>
          <p:nvCxnSpPr>
            <p:cNvPr id="90" name="Přímá spojnice 89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90"/>
            <p:cNvCxnSpPr>
              <a:endCxn id="92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Volný tvar 91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Skupina 83"/>
          <p:cNvGrpSpPr/>
          <p:nvPr/>
        </p:nvGrpSpPr>
        <p:grpSpPr>
          <a:xfrm>
            <a:off x="6304691" y="1043635"/>
            <a:ext cx="1785669" cy="914402"/>
            <a:chOff x="845388" y="2009953"/>
            <a:chExt cx="1785669" cy="914402"/>
          </a:xfrm>
        </p:grpSpPr>
        <p:cxnSp>
          <p:nvCxnSpPr>
            <p:cNvPr id="87" name="Přímá spojnice 86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87"/>
            <p:cNvCxnSpPr>
              <a:endCxn id="89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Volný tvar 88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TextovéPole 84"/>
          <p:cNvSpPr txBox="1"/>
          <p:nvPr/>
        </p:nvSpPr>
        <p:spPr>
          <a:xfrm>
            <a:off x="6304691" y="666631"/>
            <a:ext cx="178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Trebuchet MS" panose="020B0603020202020204" pitchFamily="34" charset="0"/>
                <a:cs typeface="Times New Roman" panose="02020603050405020304" pitchFamily="18" charset="0"/>
              </a:rPr>
              <a:t>D</a:t>
            </a:r>
            <a:r>
              <a:rPr lang="en-GB" sz="1400" dirty="0">
                <a:latin typeface="Trebuchet MS" panose="020B0603020202020204" pitchFamily="34" charset="0"/>
                <a:cs typeface="Times New Roman" panose="02020603050405020304" pitchFamily="18" charset="0"/>
              </a:rPr>
              <a:t> = 40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067710" y="3406628"/>
            <a:ext cx="36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ymbol" panose="05050102010706020507" pitchFamily="18" charset="2"/>
              </a:rPr>
              <a:t>l</a:t>
            </a:r>
            <a:endParaRPr lang="cs-CZ" sz="1600" dirty="0">
              <a:latin typeface="Symbol" panose="05050102010706020507" pitchFamily="18" charset="2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8562449" y="1103657"/>
            <a:ext cx="37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Trebuchet MS" panose="020B0603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179512" y="2960807"/>
            <a:ext cx="9084083" cy="3492529"/>
            <a:chOff x="179512" y="2960807"/>
            <a:chExt cx="9084083" cy="3492529"/>
          </a:xfrm>
        </p:grpSpPr>
        <p:cxnSp>
          <p:nvCxnSpPr>
            <p:cNvPr id="42" name="Přímá spojnice 41"/>
            <p:cNvCxnSpPr/>
            <p:nvPr/>
          </p:nvCxnSpPr>
          <p:spPr>
            <a:xfrm flipH="1">
              <a:off x="179512" y="6453336"/>
              <a:ext cx="8640960" cy="0"/>
            </a:xfrm>
            <a:prstGeom prst="line">
              <a:avLst/>
            </a:prstGeom>
            <a:ln w="25400" cap="rnd">
              <a:solidFill>
                <a:srgbClr val="0000B4"/>
              </a:solidFill>
              <a:beve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669" y="3044279"/>
              <a:ext cx="295656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Šipka dolů 3"/>
            <p:cNvSpPr/>
            <p:nvPr/>
          </p:nvSpPr>
          <p:spPr>
            <a:xfrm>
              <a:off x="6992016" y="3650054"/>
              <a:ext cx="411018" cy="482944"/>
            </a:xfrm>
            <a:prstGeom prst="downArrow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756081" y="3449519"/>
              <a:ext cx="45983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</a:rPr>
                <a:t>s </a:t>
              </a:r>
              <a:r>
                <a:rPr lang="en-US" sz="1400" dirty="0">
                  <a:latin typeface="Trebuchet MS" pitchFamily="34" charset="0"/>
                </a:rPr>
                <a:t>can be chosen in such a way that it is big enough </a:t>
              </a:r>
            </a:p>
            <a:p>
              <a:r>
                <a:rPr lang="en-US" sz="1400" dirty="0">
                  <a:latin typeface="Trebuchet MS" pitchFamily="34" charset="0"/>
                </a:rPr>
                <a:t>to smooth the level density in one degree of freedom and keep the oscillatory part in the other</a:t>
              </a:r>
              <a:endParaRPr lang="cs-CZ" sz="1400" dirty="0">
                <a:latin typeface="Trebuchet MS" pitchFamily="34" charset="0"/>
              </a:endParaRP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5431365" y="3849629"/>
              <a:ext cx="378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E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192" y="4143974"/>
              <a:ext cx="3523048" cy="225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611284" y="2960807"/>
              <a:ext cx="16906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B4"/>
                  </a:solidFill>
                  <a:latin typeface="Trebuchet MS" pitchFamily="34" charset="0"/>
                </a:rPr>
                <a:t>Smoothing</a:t>
              </a:r>
              <a:endParaRPr lang="cs-CZ" sz="24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107" name="TextovéPole 106"/>
            <p:cNvSpPr txBox="1"/>
            <p:nvPr/>
          </p:nvSpPr>
          <p:spPr>
            <a:xfrm>
              <a:off x="8903377" y="6059810"/>
              <a:ext cx="360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</a:rPr>
                <a:t>l</a:t>
              </a:r>
              <a:endParaRPr lang="cs-CZ" sz="16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10901" y="4359051"/>
            <a:ext cx="4682942" cy="1994547"/>
            <a:chOff x="610901" y="4359051"/>
            <a:chExt cx="4682942" cy="1994547"/>
          </a:xfrm>
        </p:grpSpPr>
        <p:pic>
          <p:nvPicPr>
            <p:cNvPr id="110" name="Picture 5" descr="D:\Pavel\Desktop\Lunch Nuclear 2013\sum 1D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01" y="4692646"/>
              <a:ext cx="2285714" cy="166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6" descr="D:\Pavel\Desktop\Lunch Nuclear 2013\summed 1D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129" y="4715503"/>
              <a:ext cx="2285714" cy="163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2" name="Přímá spojnice se šipkou 111"/>
            <p:cNvCxnSpPr/>
            <p:nvPr/>
          </p:nvCxnSpPr>
          <p:spPr>
            <a:xfrm>
              <a:off x="2302045" y="4715503"/>
              <a:ext cx="12233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930" y="4359051"/>
              <a:ext cx="812770" cy="29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1307322" y="5614969"/>
              <a:ext cx="1805333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rebuchet MS" pitchFamily="34" charset="0"/>
                </a:rPr>
                <a:t>finite-size effect</a:t>
              </a:r>
              <a:endParaRPr lang="cs-CZ" sz="1600" dirty="0"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kupina 53"/>
          <p:cNvGrpSpPr/>
          <p:nvPr/>
        </p:nvGrpSpPr>
        <p:grpSpPr>
          <a:xfrm>
            <a:off x="5917842" y="4230711"/>
            <a:ext cx="2756373" cy="2112090"/>
            <a:chOff x="5310684" y="1806885"/>
            <a:chExt cx="3537069" cy="2338781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742" b="2075"/>
            <a:stretch/>
          </p:blipFill>
          <p:spPr bwMode="auto">
            <a:xfrm>
              <a:off x="5310684" y="1806885"/>
              <a:ext cx="3537069" cy="226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Obdélník 56"/>
            <p:cNvSpPr/>
            <p:nvPr/>
          </p:nvSpPr>
          <p:spPr>
            <a:xfrm>
              <a:off x="7205728" y="3035151"/>
              <a:ext cx="1642025" cy="111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5960752" y="3701875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6970689" y="3238406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83" name="Přímá spojnice 82"/>
          <p:cNvCxnSpPr/>
          <p:nvPr/>
        </p:nvCxnSpPr>
        <p:spPr>
          <a:xfrm flipH="1" flipV="1">
            <a:off x="5908330" y="5286587"/>
            <a:ext cx="1562149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27" y="1538901"/>
            <a:ext cx="5460491" cy="342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Skupina 78"/>
          <p:cNvGrpSpPr/>
          <p:nvPr/>
        </p:nvGrpSpPr>
        <p:grpSpPr>
          <a:xfrm>
            <a:off x="2524266" y="2376152"/>
            <a:ext cx="2453425" cy="1313645"/>
            <a:chOff x="2620851" y="2376152"/>
            <a:chExt cx="2453425" cy="1313645"/>
          </a:xfrm>
        </p:grpSpPr>
        <p:sp>
          <p:nvSpPr>
            <p:cNvPr id="76" name="Volný tvar 75"/>
            <p:cNvSpPr/>
            <p:nvPr/>
          </p:nvSpPr>
          <p:spPr>
            <a:xfrm>
              <a:off x="3844344" y="2382592"/>
              <a:ext cx="1229932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1" name="Volný tvar 80"/>
            <p:cNvSpPr/>
            <p:nvPr/>
          </p:nvSpPr>
          <p:spPr>
            <a:xfrm flipH="1">
              <a:off x="2627290" y="2382591"/>
              <a:ext cx="1221455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8" name="Volný tvar 77"/>
            <p:cNvSpPr/>
            <p:nvPr/>
          </p:nvSpPr>
          <p:spPr>
            <a:xfrm>
              <a:off x="2620851" y="2376152"/>
              <a:ext cx="2453425" cy="220179"/>
            </a:xfrm>
            <a:custGeom>
              <a:avLst/>
              <a:gdLst>
                <a:gd name="connsiteX0" fmla="*/ 0 w 2453425"/>
                <a:gd name="connsiteY0" fmla="*/ 0 h 220179"/>
                <a:gd name="connsiteX1" fmla="*/ 321972 w 2453425"/>
                <a:gd name="connsiteY1" fmla="*/ 122349 h 220179"/>
                <a:gd name="connsiteX2" fmla="*/ 553791 w 2453425"/>
                <a:gd name="connsiteY2" fmla="*/ 186744 h 220179"/>
                <a:gd name="connsiteX3" fmla="*/ 772732 w 2453425"/>
                <a:gd name="connsiteY3" fmla="*/ 212502 h 220179"/>
                <a:gd name="connsiteX4" fmla="*/ 1081825 w 2453425"/>
                <a:gd name="connsiteY4" fmla="*/ 218941 h 220179"/>
                <a:gd name="connsiteX5" fmla="*/ 1397357 w 2453425"/>
                <a:gd name="connsiteY5" fmla="*/ 218941 h 220179"/>
                <a:gd name="connsiteX6" fmla="*/ 1732208 w 2453425"/>
                <a:gd name="connsiteY6" fmla="*/ 206062 h 220179"/>
                <a:gd name="connsiteX7" fmla="*/ 2105695 w 2453425"/>
                <a:gd name="connsiteY7" fmla="*/ 135228 h 220179"/>
                <a:gd name="connsiteX8" fmla="*/ 2324636 w 2453425"/>
                <a:gd name="connsiteY8" fmla="*/ 57955 h 220179"/>
                <a:gd name="connsiteX9" fmla="*/ 2453425 w 2453425"/>
                <a:gd name="connsiteY9" fmla="*/ 6440 h 22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3425" h="220179">
                  <a:moveTo>
                    <a:pt x="0" y="0"/>
                  </a:moveTo>
                  <a:cubicBezTo>
                    <a:pt x="114837" y="45612"/>
                    <a:pt x="229674" y="91225"/>
                    <a:pt x="321972" y="122349"/>
                  </a:cubicBezTo>
                  <a:cubicBezTo>
                    <a:pt x="414271" y="153473"/>
                    <a:pt x="478664" y="171719"/>
                    <a:pt x="553791" y="186744"/>
                  </a:cubicBezTo>
                  <a:cubicBezTo>
                    <a:pt x="628918" y="201769"/>
                    <a:pt x="684726" y="207136"/>
                    <a:pt x="772732" y="212502"/>
                  </a:cubicBezTo>
                  <a:cubicBezTo>
                    <a:pt x="860738" y="217868"/>
                    <a:pt x="977721" y="217868"/>
                    <a:pt x="1081825" y="218941"/>
                  </a:cubicBezTo>
                  <a:cubicBezTo>
                    <a:pt x="1185929" y="220014"/>
                    <a:pt x="1288960" y="221087"/>
                    <a:pt x="1397357" y="218941"/>
                  </a:cubicBezTo>
                  <a:cubicBezTo>
                    <a:pt x="1505754" y="216795"/>
                    <a:pt x="1614152" y="220014"/>
                    <a:pt x="1732208" y="206062"/>
                  </a:cubicBezTo>
                  <a:cubicBezTo>
                    <a:pt x="1850264" y="192110"/>
                    <a:pt x="2006957" y="159913"/>
                    <a:pt x="2105695" y="135228"/>
                  </a:cubicBezTo>
                  <a:cubicBezTo>
                    <a:pt x="2204433" y="110544"/>
                    <a:pt x="2266681" y="79420"/>
                    <a:pt x="2324636" y="57955"/>
                  </a:cubicBezTo>
                  <a:cubicBezTo>
                    <a:pt x="2382591" y="36490"/>
                    <a:pt x="2418008" y="21465"/>
                    <a:pt x="2453425" y="644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 22"/>
          <p:cNvSpPr/>
          <p:nvPr/>
        </p:nvSpPr>
        <p:spPr>
          <a:xfrm>
            <a:off x="755576" y="231060"/>
            <a:ext cx="7460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cs-CZ" sz="3200" u="sng" dirty="0" err="1">
                <a:solidFill>
                  <a:srgbClr val="0000B4"/>
                </a:solidFill>
                <a:latin typeface="Trebuchet MS" panose="020B0603020202020204" pitchFamily="34" charset="0"/>
              </a:rPr>
              <a:t>Excited-state</a:t>
            </a:r>
            <a:r>
              <a:rPr lang="cs-CZ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 q</a:t>
            </a:r>
            <a:r>
              <a:rPr lang="en-GB" sz="3200" u="sng" dirty="0" err="1">
                <a:solidFill>
                  <a:srgbClr val="0000B4"/>
                </a:solidFill>
                <a:latin typeface="Trebuchet MS" panose="020B0603020202020204" pitchFamily="34" charset="0"/>
              </a:rPr>
              <a:t>uantum</a:t>
            </a: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 phase transition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50826" y="5194901"/>
            <a:ext cx="44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3065178" y="3317650"/>
            <a:ext cx="366923" cy="410784"/>
          </a:xfrm>
          <a:prstGeom prst="straightConnector1">
            <a:avLst/>
          </a:prstGeom>
          <a:ln w="38100"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3441267" y="3309713"/>
            <a:ext cx="628463" cy="0"/>
          </a:xfrm>
          <a:prstGeom prst="straightConnector1">
            <a:avLst/>
          </a:prstGeom>
          <a:ln w="38100">
            <a:solidFill>
              <a:srgbClr val="33993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>
            <a:off x="4069730" y="3309966"/>
            <a:ext cx="343654" cy="412482"/>
          </a:xfrm>
          <a:prstGeom prst="straightConnector1">
            <a:avLst/>
          </a:prstGeom>
          <a:ln w="38100">
            <a:solidFill>
              <a:srgbClr val="33993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4574309" y="3172075"/>
            <a:ext cx="2521959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3399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339933"/>
                </a:solidFill>
                <a:latin typeface="Trebuchet MS" pitchFamily="34" charset="0"/>
              </a:rPr>
              <a:t>b) </a:t>
            </a:r>
            <a:r>
              <a:rPr lang="cs-CZ" sz="1600" dirty="0" err="1">
                <a:solidFill>
                  <a:srgbClr val="339933"/>
                </a:solidFill>
                <a:latin typeface="Trebuchet MS" pitchFamily="34" charset="0"/>
              </a:rPr>
              <a:t>discontinuity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cs-CZ" sz="1600" dirty="0">
                <a:solidFill>
                  <a:srgbClr val="339933"/>
                </a:solidFill>
                <a:latin typeface="Trebuchet MS" pitchFamily="34" charset="0"/>
              </a:rPr>
              <a:t>in </a:t>
            </a:r>
            <a:r>
              <a:rPr lang="cs-CZ" sz="1600" dirty="0" err="1">
                <a:solidFill>
                  <a:srgbClr val="339933"/>
                </a:solidFill>
                <a:latin typeface="Trebuchet MS" pitchFamily="34" charset="0"/>
              </a:rPr>
              <a:t>the</a:t>
            </a:r>
            <a:r>
              <a:rPr lang="cs-CZ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cs-CZ" sz="1600" dirty="0" err="1">
                <a:solidFill>
                  <a:srgbClr val="339933"/>
                </a:solidFill>
                <a:latin typeface="Trebuchet MS" pitchFamily="34" charset="0"/>
              </a:rPr>
              <a:t>average</a:t>
            </a:r>
            <a:r>
              <a:rPr lang="cs-CZ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level</a:t>
            </a:r>
            <a:r>
              <a:rPr lang="en-GB" sz="1600" dirty="0">
                <a:solidFill>
                  <a:srgbClr val="339933"/>
                </a:solidFill>
                <a:latin typeface="Trebuchet MS" pitchFamily="34" charset="0"/>
              </a:rPr>
              <a:t> </a:t>
            </a:r>
            <a:r>
              <a:rPr lang="cs-CZ" sz="1600" b="1" dirty="0" err="1">
                <a:solidFill>
                  <a:srgbClr val="339933"/>
                </a:solidFill>
                <a:latin typeface="Trebuchet MS" pitchFamily="34" charset="0"/>
              </a:rPr>
              <a:t>flow</a:t>
            </a:r>
            <a:r>
              <a:rPr lang="en-GB" sz="1600" b="1" dirty="0">
                <a:solidFill>
                  <a:srgbClr val="339933"/>
                </a:solidFill>
                <a:latin typeface="Trebuchet MS" pitchFamily="34" charset="0"/>
              </a:rPr>
              <a:t> rate </a:t>
            </a:r>
            <a:r>
              <a:rPr lang="en-GB" sz="1600" b="1" dirty="0">
                <a:solidFill>
                  <a:srgbClr val="339933"/>
                </a:solidFill>
                <a:latin typeface="Symbol" panose="05050102010706020507" pitchFamily="18" charset="2"/>
              </a:rPr>
              <a:t>f</a:t>
            </a:r>
            <a:endParaRPr lang="cs-CZ" sz="1600" b="1" dirty="0">
              <a:solidFill>
                <a:srgbClr val="339933"/>
              </a:solidFill>
              <a:latin typeface="Symbol" panose="05050102010706020507" pitchFamily="18" charset="2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942867" y="2375416"/>
            <a:ext cx="0" cy="16807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2307742" y="5103300"/>
            <a:ext cx="2885454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49281" y="3058146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latin typeface="Trebuchet MS" pitchFamily="34" charset="0"/>
              </a:rPr>
              <a:t>E</a:t>
            </a:r>
            <a:endParaRPr lang="cs-CZ" sz="2000" i="1" dirty="0">
              <a:latin typeface="Trebuchet MS" pitchFamily="34" charset="0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3065178" y="2928075"/>
            <a:ext cx="0" cy="535173"/>
          </a:xfrm>
          <a:prstGeom prst="straightConnector1">
            <a:avLst/>
          </a:prstGeom>
          <a:ln w="381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V="1">
            <a:off x="3068382" y="2596331"/>
            <a:ext cx="1057" cy="296704"/>
          </a:xfrm>
          <a:prstGeom prst="straightConnector1">
            <a:avLst/>
          </a:prstGeom>
          <a:ln w="38100">
            <a:solidFill>
              <a:srgbClr val="0000B4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1870114" y="1347933"/>
            <a:ext cx="2396536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B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0000B4"/>
                </a:solidFill>
                <a:latin typeface="Trebuchet MS" pitchFamily="34" charset="0"/>
              </a:rPr>
              <a:t>a) </a:t>
            </a:r>
            <a:r>
              <a:rPr lang="cs-CZ" sz="1600" dirty="0" err="1">
                <a:solidFill>
                  <a:srgbClr val="0000B4"/>
                </a:solidFill>
                <a:latin typeface="Trebuchet MS" pitchFamily="34" charset="0"/>
              </a:rPr>
              <a:t>discontinuity</a:t>
            </a:r>
            <a:r>
              <a:rPr lang="en-GB" sz="16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1600" dirty="0">
                <a:solidFill>
                  <a:srgbClr val="0000B4"/>
                </a:solidFill>
                <a:latin typeface="Trebuchet MS" pitchFamily="34" charset="0"/>
              </a:rPr>
              <a:t>in </a:t>
            </a:r>
            <a:r>
              <a:rPr lang="cs-CZ" sz="1600" dirty="0" err="1">
                <a:solidFill>
                  <a:srgbClr val="0000B4"/>
                </a:solidFill>
                <a:latin typeface="Trebuchet MS" pitchFamily="34" charset="0"/>
              </a:rPr>
              <a:t>the</a:t>
            </a:r>
            <a:r>
              <a:rPr lang="cs-CZ" sz="16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1600" dirty="0" err="1">
                <a:solidFill>
                  <a:srgbClr val="0000B4"/>
                </a:solidFill>
                <a:latin typeface="Trebuchet MS" pitchFamily="34" charset="0"/>
              </a:rPr>
              <a:t>smooth</a:t>
            </a:r>
            <a:r>
              <a:rPr lang="cs-CZ" sz="16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1600" b="1" dirty="0">
                <a:solidFill>
                  <a:srgbClr val="0000B4"/>
                </a:solidFill>
                <a:latin typeface="Trebuchet MS" pitchFamily="34" charset="0"/>
              </a:rPr>
              <a:t>level density </a:t>
            </a:r>
            <a:r>
              <a:rPr lang="en-GB" sz="1600" b="1" dirty="0">
                <a:solidFill>
                  <a:srgbClr val="0000B4"/>
                </a:solidFill>
                <a:latin typeface="Symbol" panose="05050102010706020507" pitchFamily="18" charset="2"/>
              </a:rPr>
              <a:t>r</a:t>
            </a:r>
            <a:endParaRPr lang="cs-CZ" sz="1600" b="1" dirty="0">
              <a:solidFill>
                <a:srgbClr val="0000B4"/>
              </a:solidFill>
              <a:latin typeface="Symbol" panose="05050102010706020507" pitchFamily="18" charset="2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804240" y="871814"/>
            <a:ext cx="5060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Trebuchet MS" pitchFamily="34" charset="0"/>
              </a:rPr>
              <a:t>Generalization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of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the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QPTs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for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the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excited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spectra</a:t>
            </a:r>
            <a:endParaRPr lang="cs-CZ" sz="1600" dirty="0">
              <a:latin typeface="Trebuchet MS" pitchFamily="34" charset="0"/>
            </a:endParaRPr>
          </a:p>
        </p:txBody>
      </p:sp>
      <p:cxnSp>
        <p:nvCxnSpPr>
          <p:cNvPr id="63" name="Přímá spojnice se šipkou 62"/>
          <p:cNvCxnSpPr/>
          <p:nvPr/>
        </p:nvCxnSpPr>
        <p:spPr>
          <a:xfrm flipV="1">
            <a:off x="6289183" y="5325508"/>
            <a:ext cx="0" cy="398286"/>
          </a:xfrm>
          <a:prstGeom prst="straightConnector1">
            <a:avLst/>
          </a:prstGeom>
          <a:ln w="381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flipH="1" flipV="1">
            <a:off x="6289183" y="4893971"/>
            <a:ext cx="3204" cy="390057"/>
          </a:xfrm>
          <a:prstGeom prst="straightConnector1">
            <a:avLst/>
          </a:prstGeom>
          <a:ln w="38100">
            <a:solidFill>
              <a:srgbClr val="0000B4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V="1">
            <a:off x="6605698" y="5296906"/>
            <a:ext cx="458370" cy="252140"/>
          </a:xfrm>
          <a:prstGeom prst="straightConnector1">
            <a:avLst/>
          </a:prstGeom>
          <a:ln w="38100"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/>
          <p:nvPr/>
        </p:nvCxnSpPr>
        <p:spPr>
          <a:xfrm flipV="1">
            <a:off x="7074773" y="5138149"/>
            <a:ext cx="537340" cy="149434"/>
          </a:xfrm>
          <a:prstGeom prst="straightConnector1">
            <a:avLst/>
          </a:prstGeom>
          <a:ln w="38100">
            <a:solidFill>
              <a:srgbClr val="33993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délník 68"/>
          <p:cNvSpPr/>
          <p:nvPr/>
        </p:nvSpPr>
        <p:spPr>
          <a:xfrm>
            <a:off x="6136019" y="4542780"/>
            <a:ext cx="390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B4"/>
                </a:solidFill>
                <a:latin typeface="Trebuchet MS" pitchFamily="34" charset="0"/>
              </a:rPr>
              <a:t>a) </a:t>
            </a:r>
            <a:endParaRPr lang="cs-CZ" dirty="0"/>
          </a:p>
        </p:txBody>
      </p:sp>
      <p:sp>
        <p:nvSpPr>
          <p:cNvPr id="73" name="Obdélník 72"/>
          <p:cNvSpPr/>
          <p:nvPr/>
        </p:nvSpPr>
        <p:spPr>
          <a:xfrm>
            <a:off x="7682248" y="4895379"/>
            <a:ext cx="457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339933"/>
                </a:solidFill>
                <a:latin typeface="Trebuchet MS" pitchFamily="34" charset="0"/>
              </a:rPr>
              <a:t>b) </a:t>
            </a:r>
            <a:endParaRPr lang="cs-CZ" dirty="0">
              <a:solidFill>
                <a:srgbClr val="339933"/>
              </a:solidFill>
            </a:endParaRPr>
          </a:p>
        </p:txBody>
      </p:sp>
      <p:cxnSp>
        <p:nvCxnSpPr>
          <p:cNvPr id="77" name="Přímá spojnice se šipkou 76"/>
          <p:cNvCxnSpPr/>
          <p:nvPr/>
        </p:nvCxnSpPr>
        <p:spPr>
          <a:xfrm flipV="1">
            <a:off x="3069439" y="2079934"/>
            <a:ext cx="0" cy="476100"/>
          </a:xfrm>
          <a:prstGeom prst="straightConnector1">
            <a:avLst/>
          </a:prstGeom>
          <a:ln w="38100">
            <a:solidFill>
              <a:srgbClr val="0000B4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ovéPole 94"/>
          <p:cNvSpPr txBox="1"/>
          <p:nvPr/>
        </p:nvSpPr>
        <p:spPr>
          <a:xfrm>
            <a:off x="6546069" y="2305106"/>
            <a:ext cx="134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Trebuchet MS" pitchFamily="34" charset="0"/>
              </a:rPr>
              <a:t>critical borderlines</a:t>
            </a:r>
            <a:endParaRPr lang="cs-CZ" sz="16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178684" y="6425630"/>
            <a:ext cx="47387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latin typeface="Book Antiqua" panose="02040602050305030304" pitchFamily="18" charset="0"/>
              </a:rPr>
              <a:t>M.A. </a:t>
            </a:r>
            <a:r>
              <a:rPr lang="en-GB" sz="1300" dirty="0" err="1">
                <a:latin typeface="Book Antiqua" panose="02040602050305030304" pitchFamily="18" charset="0"/>
              </a:rPr>
              <a:t>Caprio</a:t>
            </a:r>
            <a:r>
              <a:rPr lang="en-GB" sz="1300" dirty="0"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latin typeface="Book Antiqua" panose="02040602050305030304" pitchFamily="18" charset="0"/>
              </a:rPr>
              <a:t>Cejnar</a:t>
            </a:r>
            <a:r>
              <a:rPr lang="en-GB" sz="1300" dirty="0">
                <a:latin typeface="Book Antiqua" panose="02040602050305030304" pitchFamily="18" charset="0"/>
              </a:rPr>
              <a:t>, F. </a:t>
            </a:r>
            <a:r>
              <a:rPr lang="en-GB" sz="1300" dirty="0" err="1">
                <a:latin typeface="Book Antiqua" panose="02040602050305030304" pitchFamily="18" charset="0"/>
              </a:rPr>
              <a:t>Iachello</a:t>
            </a:r>
            <a:r>
              <a:rPr lang="en-GB" sz="1300" dirty="0"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latin typeface="Book Antiqua" panose="02040602050305030304" pitchFamily="18" charset="0"/>
              </a:rPr>
              <a:t>Ann. Phys. </a:t>
            </a:r>
            <a:r>
              <a:rPr lang="en-GB" sz="1300" b="1" dirty="0">
                <a:latin typeface="Book Antiqua" panose="02040602050305030304" pitchFamily="18" charset="0"/>
              </a:rPr>
              <a:t>323</a:t>
            </a:r>
            <a:r>
              <a:rPr lang="en-GB" sz="1300" dirty="0">
                <a:latin typeface="Book Antiqua" panose="02040602050305030304" pitchFamily="18" charset="0"/>
              </a:rPr>
              <a:t>, 1106 (2008)</a:t>
            </a:r>
          </a:p>
          <a:p>
            <a:r>
              <a:rPr lang="en-GB" sz="1300" dirty="0"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latin typeface="Book Antiqua" panose="02040602050305030304" pitchFamily="18" charset="0"/>
              </a:rPr>
              <a:t>Cejnar</a:t>
            </a:r>
            <a:r>
              <a:rPr lang="en-GB" sz="1300" dirty="0">
                <a:latin typeface="Book Antiqua" panose="02040602050305030304" pitchFamily="18" charset="0"/>
              </a:rPr>
              <a:t>, P. </a:t>
            </a:r>
            <a:r>
              <a:rPr lang="en-GB" sz="1300" dirty="0" err="1"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latin typeface="Book Antiqua" panose="02040602050305030304" pitchFamily="18" charset="0"/>
              </a:rPr>
              <a:t>ánský</a:t>
            </a:r>
            <a:r>
              <a:rPr lang="cs-CZ" sz="1300" dirty="0">
                <a:latin typeface="Book Antiqua" panose="02040602050305030304" pitchFamily="18" charset="0"/>
              </a:rPr>
              <a:t>, </a:t>
            </a:r>
            <a:r>
              <a:rPr lang="cs-CZ" sz="1300" i="1" dirty="0" err="1"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latin typeface="Book Antiqua" panose="02040602050305030304" pitchFamily="18" charset="0"/>
              </a:rPr>
              <a:t>Rev</a:t>
            </a:r>
            <a:r>
              <a:rPr lang="cs-CZ" sz="1300" i="1" dirty="0">
                <a:latin typeface="Book Antiqua" panose="02040602050305030304" pitchFamily="18" charset="0"/>
              </a:rPr>
              <a:t>. E</a:t>
            </a:r>
            <a:r>
              <a:rPr lang="cs-CZ" sz="1300" dirty="0">
                <a:latin typeface="Book Antiqua" panose="02040602050305030304" pitchFamily="18" charset="0"/>
              </a:rPr>
              <a:t> 78, 031130 (2008)</a:t>
            </a:r>
            <a:endParaRPr lang="cs-CZ" sz="1300" i="1" dirty="0">
              <a:latin typeface="Book Antiqua" panose="02040602050305030304" pitchFamily="18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779335" y="5602021"/>
            <a:ext cx="52860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Trebuchet MS" panose="020B0603020202020204" pitchFamily="34" charset="0"/>
              </a:rPr>
              <a:t>ESQPT</a:t>
            </a:r>
            <a:r>
              <a:rPr lang="en-GB" sz="1500" dirty="0">
                <a:latin typeface="Trebuchet MS" panose="020B0603020202020204" pitchFamily="34" charset="0"/>
              </a:rPr>
              <a:t>’s</a:t>
            </a:r>
            <a:r>
              <a:rPr lang="en-US" sz="1500" dirty="0">
                <a:latin typeface="Trebuchet MS" panose="020B0603020202020204" pitchFamily="34" charset="0"/>
              </a:rPr>
              <a:t> effect is best visible in averaged quantities characterizing bundles of energy levels in individual level themselves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91492" y="82270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400" dirty="0" err="1">
                <a:solidFill>
                  <a:srgbClr val="0000B4"/>
                </a:solidFill>
                <a:latin typeface="Trebuchet MS" pitchFamily="34" charset="0"/>
              </a:rPr>
              <a:t>ESQPT</a:t>
            </a:r>
            <a:r>
              <a:rPr lang="en-GB" sz="2400" dirty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400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69" grpId="0"/>
      <p:bldP spid="73" grpId="0"/>
      <p:bldP spid="9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9" y="896528"/>
            <a:ext cx="2987040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>
                <a:solidFill>
                  <a:srgbClr val="0000B4"/>
                </a:solidFill>
                <a:latin typeface="Trebuchet MS" pitchFamily="34" charset="0"/>
              </a:rPr>
              <a:t>– Partial </a:t>
            </a:r>
            <a:r>
              <a:rPr lang="en-US" sz="2600" dirty="0" err="1">
                <a:solidFill>
                  <a:srgbClr val="0000B4"/>
                </a:solidFill>
                <a:latin typeface="Trebuchet MS" pitchFamily="34" charset="0"/>
              </a:rPr>
              <a:t>separability</a:t>
            </a:r>
            <a:endParaRPr lang="cs-CZ" sz="26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94024" y="996049"/>
            <a:ext cx="2187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fraction</a:t>
            </a: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regularity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09600" y="891051"/>
            <a:ext cx="236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Classical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dynamics</a:t>
            </a:r>
            <a:endParaRPr lang="cs-CZ" sz="2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90981" y="1063680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rebuchet MS" pitchFamily="34" charset="0"/>
              </a:rPr>
              <a:t>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051749" y="3561292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30595" y="1291161"/>
            <a:ext cx="2446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Trebuchet MS" pitchFamily="34" charset="0"/>
              </a:rPr>
              <a:t>- </a:t>
            </a:r>
            <a:r>
              <a:rPr lang="cs-CZ" sz="1600" dirty="0" err="1">
                <a:latin typeface="Trebuchet MS" pitchFamily="34" charset="0"/>
              </a:rPr>
              <a:t>Creagh-Whelan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system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52133" y="1685131"/>
            <a:ext cx="939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Trebuchet MS" pitchFamily="34" charset="0"/>
              </a:rPr>
              <a:t>B=0</a:t>
            </a:r>
          </a:p>
          <a:p>
            <a:pPr algn="ctr"/>
            <a:r>
              <a:rPr lang="cs-CZ" sz="1600" dirty="0">
                <a:latin typeface="Trebuchet MS" pitchFamily="34" charset="0"/>
              </a:rPr>
              <a:t>C=30</a:t>
            </a:r>
          </a:p>
          <a:p>
            <a:pPr algn="ctr"/>
            <a:r>
              <a:rPr lang="cs-CZ" sz="1600" dirty="0">
                <a:latin typeface="Trebuchet MS" pitchFamily="34" charset="0"/>
              </a:rPr>
              <a:t>D=10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5354" y="2542886"/>
            <a:ext cx="217428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Trebuchet MS" pitchFamily="34" charset="0"/>
              </a:rPr>
              <a:t>rigidity </a:t>
            </a:r>
            <a:r>
              <a:rPr lang="cs-CZ" sz="1600" dirty="0" err="1">
                <a:latin typeface="Trebuchet MS" pitchFamily="34" charset="0"/>
              </a:rPr>
              <a:t>similar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with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the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separable</a:t>
            </a:r>
            <a:r>
              <a:rPr lang="cs-CZ" sz="1600" dirty="0">
                <a:latin typeface="Trebuchet MS" pitchFamily="34" charset="0"/>
              </a:rPr>
              <a:t> case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9" y="1063680"/>
            <a:ext cx="2651760" cy="42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291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9" y="896528"/>
            <a:ext cx="2987040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>
                <a:solidFill>
                  <a:srgbClr val="0000B4"/>
                </a:solidFill>
                <a:latin typeface="Trebuchet MS" pitchFamily="34" charset="0"/>
              </a:rPr>
              <a:t>– Partial </a:t>
            </a:r>
            <a:r>
              <a:rPr lang="en-US" sz="2600" dirty="0" err="1">
                <a:solidFill>
                  <a:srgbClr val="0000B4"/>
                </a:solidFill>
                <a:latin typeface="Trebuchet MS" pitchFamily="34" charset="0"/>
              </a:rPr>
              <a:t>separability</a:t>
            </a:r>
            <a:endParaRPr lang="cs-CZ" sz="26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280112" y="921829"/>
            <a:ext cx="179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rebuchet MS" pitchFamily="34" charset="0"/>
              </a:rPr>
              <a:t>Poincar</a:t>
            </a:r>
            <a:r>
              <a:rPr lang="cs-CZ" sz="1600" dirty="0">
                <a:latin typeface="Trebuchet MS" pitchFamily="34" charset="0"/>
              </a:rPr>
              <a:t>é </a:t>
            </a:r>
            <a:r>
              <a:rPr lang="cs-CZ" sz="1600" dirty="0" err="1">
                <a:latin typeface="Trebuchet MS" pitchFamily="34" charset="0"/>
              </a:rPr>
              <a:t>sections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94024" y="996049"/>
            <a:ext cx="2187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fraction</a:t>
            </a: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regularity</a:t>
            </a:r>
          </a:p>
        </p:txBody>
      </p:sp>
      <p:grpSp>
        <p:nvGrpSpPr>
          <p:cNvPr id="49" name="Skupina 48"/>
          <p:cNvGrpSpPr/>
          <p:nvPr/>
        </p:nvGrpSpPr>
        <p:grpSpPr>
          <a:xfrm>
            <a:off x="1102362" y="1295567"/>
            <a:ext cx="3502047" cy="1238250"/>
            <a:chOff x="1102362" y="1295567"/>
            <a:chExt cx="3502047" cy="1238250"/>
          </a:xfrm>
        </p:grpSpPr>
        <p:cxnSp>
          <p:nvCxnSpPr>
            <p:cNvPr id="17" name="Přímá spojnice se šipkou 16"/>
            <p:cNvCxnSpPr>
              <a:endCxn id="2058" idx="3"/>
            </p:cNvCxnSpPr>
            <p:nvPr/>
          </p:nvCxnSpPr>
          <p:spPr>
            <a:xfrm flipH="1">
              <a:off x="2736852" y="1914692"/>
              <a:ext cx="1867557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62" y="1295567"/>
              <a:ext cx="163449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Skupina 49"/>
          <p:cNvGrpSpPr/>
          <p:nvPr/>
        </p:nvGrpSpPr>
        <p:grpSpPr>
          <a:xfrm>
            <a:off x="5217968" y="1327058"/>
            <a:ext cx="2854575" cy="1261110"/>
            <a:chOff x="5217968" y="1327058"/>
            <a:chExt cx="2854575" cy="1261110"/>
          </a:xfrm>
        </p:grpSpPr>
        <p:cxnSp>
          <p:nvCxnSpPr>
            <p:cNvPr id="23" name="Přímá spojnice se šipkou 22"/>
            <p:cNvCxnSpPr/>
            <p:nvPr/>
          </p:nvCxnSpPr>
          <p:spPr>
            <a:xfrm>
              <a:off x="5217968" y="1914692"/>
              <a:ext cx="1212465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863" y="1327058"/>
              <a:ext cx="1630680" cy="126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ovéPole 37"/>
          <p:cNvSpPr txBox="1"/>
          <p:nvPr/>
        </p:nvSpPr>
        <p:spPr>
          <a:xfrm>
            <a:off x="609600" y="891051"/>
            <a:ext cx="236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Classical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dynamics</a:t>
            </a:r>
            <a:endParaRPr lang="cs-CZ" sz="2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90981" y="1063680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rebuchet MS" pitchFamily="34" charset="0"/>
              </a:rPr>
              <a:t>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051749" y="3561292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Symbol" panose="05050102010706020507" pitchFamily="18" charset="2"/>
              </a:rPr>
              <a:t>l</a:t>
            </a:r>
          </a:p>
        </p:txBody>
      </p:sp>
      <p:grpSp>
        <p:nvGrpSpPr>
          <p:cNvPr id="48" name="Skupina 47"/>
          <p:cNvGrpSpPr/>
          <p:nvPr/>
        </p:nvGrpSpPr>
        <p:grpSpPr>
          <a:xfrm>
            <a:off x="630595" y="1402234"/>
            <a:ext cx="3996749" cy="2511675"/>
            <a:chOff x="630595" y="1402234"/>
            <a:chExt cx="3996749" cy="2511675"/>
          </a:xfrm>
        </p:grpSpPr>
        <p:cxnSp>
          <p:nvCxnSpPr>
            <p:cNvPr id="4" name="Přímá spojnice se šipkou 3"/>
            <p:cNvCxnSpPr>
              <a:endCxn id="2057" idx="3"/>
            </p:cNvCxnSpPr>
            <p:nvPr/>
          </p:nvCxnSpPr>
          <p:spPr>
            <a:xfrm flipH="1">
              <a:off x="2736852" y="2733773"/>
              <a:ext cx="1890492" cy="49638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552" y="2588168"/>
              <a:ext cx="163830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2672200" y="357535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45" name="Skupina 44"/>
            <p:cNvGrpSpPr/>
            <p:nvPr/>
          </p:nvGrpSpPr>
          <p:grpSpPr>
            <a:xfrm>
              <a:off x="630595" y="1402234"/>
              <a:ext cx="367408" cy="1789744"/>
              <a:chOff x="630595" y="1402234"/>
              <a:chExt cx="367408" cy="1789744"/>
            </a:xfrm>
          </p:grpSpPr>
          <p:sp>
            <p:nvSpPr>
              <p:cNvPr id="58" name="TextovéPole 57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>
                    <a:latin typeface="Trebuchet MS" pitchFamily="34" charset="0"/>
                  </a:rPr>
                  <a:t>p</a:t>
                </a:r>
                <a:r>
                  <a:rPr lang="cs-CZ" sz="1600" i="1" baseline="-25000" dirty="0" err="1">
                    <a:latin typeface="Trebuchet MS" pitchFamily="34" charset="0"/>
                  </a:rPr>
                  <a:t>x</a:t>
                </a:r>
                <a:endParaRPr lang="cs-CZ" sz="1600" i="1" baseline="-25000" dirty="0">
                  <a:latin typeface="Trebuchet MS" pitchFamily="34" charset="0"/>
                </a:endParaRPr>
              </a:p>
            </p:txBody>
          </p:sp>
          <p:cxnSp>
            <p:nvCxnSpPr>
              <p:cNvPr id="44" name="Přímá spojnice se šipkou 4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kupina 50"/>
          <p:cNvGrpSpPr/>
          <p:nvPr/>
        </p:nvGrpSpPr>
        <p:grpSpPr>
          <a:xfrm>
            <a:off x="5217968" y="1431173"/>
            <a:ext cx="3289988" cy="2468673"/>
            <a:chOff x="5217968" y="1431173"/>
            <a:chExt cx="3289988" cy="2468673"/>
          </a:xfrm>
        </p:grpSpPr>
        <p:cxnSp>
          <p:nvCxnSpPr>
            <p:cNvPr id="19" name="Přímá spojnice se šipkou 18"/>
            <p:cNvCxnSpPr>
              <a:endCxn id="2059" idx="1"/>
            </p:cNvCxnSpPr>
            <p:nvPr/>
          </p:nvCxnSpPr>
          <p:spPr>
            <a:xfrm>
              <a:off x="5217968" y="2733773"/>
              <a:ext cx="1212465" cy="485913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433" y="2577701"/>
              <a:ext cx="164211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7987683" y="3561292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62" name="Skupina 61"/>
            <p:cNvGrpSpPr/>
            <p:nvPr/>
          </p:nvGrpSpPr>
          <p:grpSpPr>
            <a:xfrm>
              <a:off x="8140548" y="1431173"/>
              <a:ext cx="367408" cy="1789744"/>
              <a:chOff x="630595" y="1402234"/>
              <a:chExt cx="367408" cy="1789744"/>
            </a:xfrm>
          </p:grpSpPr>
          <p:sp>
            <p:nvSpPr>
              <p:cNvPr id="63" name="TextovéPole 62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>
                    <a:latin typeface="Trebuchet MS" pitchFamily="34" charset="0"/>
                  </a:rPr>
                  <a:t>p</a:t>
                </a:r>
                <a:r>
                  <a:rPr lang="cs-CZ" sz="1600" i="1" baseline="-25000" dirty="0" err="1">
                    <a:latin typeface="Trebuchet MS" pitchFamily="34" charset="0"/>
                  </a:rPr>
                  <a:t>x</a:t>
                </a:r>
                <a:endParaRPr lang="cs-CZ" sz="1600" i="1" baseline="-25000" dirty="0">
                  <a:latin typeface="Trebuchet MS" pitchFamily="34" charset="0"/>
                </a:endParaRPr>
              </a:p>
            </p:txBody>
          </p:sp>
          <p:cxnSp>
            <p:nvCxnSpPr>
              <p:cNvPr id="64" name="Přímá spojnice se šipkou 6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Skupina 60"/>
          <p:cNvGrpSpPr/>
          <p:nvPr/>
        </p:nvGrpSpPr>
        <p:grpSpPr>
          <a:xfrm>
            <a:off x="609600" y="3993918"/>
            <a:ext cx="7589819" cy="2449138"/>
            <a:chOff x="609600" y="3993918"/>
            <a:chExt cx="7589819" cy="2449138"/>
          </a:xfrm>
        </p:grpSpPr>
        <p:grpSp>
          <p:nvGrpSpPr>
            <p:cNvPr id="60" name="Skupina 59"/>
            <p:cNvGrpSpPr/>
            <p:nvPr/>
          </p:nvGrpSpPr>
          <p:grpSpPr>
            <a:xfrm>
              <a:off x="638729" y="4320137"/>
              <a:ext cx="3613979" cy="2122919"/>
              <a:chOff x="2107253" y="4320137"/>
              <a:chExt cx="3613979" cy="212291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0217" y="4320137"/>
                <a:ext cx="3271838" cy="2085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TextovéPole 53"/>
              <p:cNvSpPr txBox="1"/>
              <p:nvPr/>
            </p:nvSpPr>
            <p:spPr>
              <a:xfrm>
                <a:off x="2107253" y="4494981"/>
                <a:ext cx="229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i="1" dirty="0">
                    <a:latin typeface="Trebuchet MS" pitchFamily="34" charset="0"/>
                  </a:rPr>
                  <a:t>E</a:t>
                </a:r>
              </a:p>
            </p:txBody>
          </p:sp>
          <p:sp>
            <p:nvSpPr>
              <p:cNvPr id="65" name="TextovéPole 64"/>
              <p:cNvSpPr txBox="1"/>
              <p:nvPr/>
            </p:nvSpPr>
            <p:spPr>
              <a:xfrm>
                <a:off x="5492088" y="6104502"/>
                <a:ext cx="229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>
                    <a:latin typeface="Symbol" panose="05050102010706020507" pitchFamily="18" charset="2"/>
                  </a:rPr>
                  <a:t>l</a:t>
                </a:r>
              </a:p>
            </p:txBody>
          </p:sp>
        </p:grpSp>
        <p:sp>
          <p:nvSpPr>
            <p:cNvPr id="67" name="TextovéPole 66"/>
            <p:cNvSpPr txBox="1"/>
            <p:nvPr/>
          </p:nvSpPr>
          <p:spPr>
            <a:xfrm>
              <a:off x="609600" y="3993918"/>
              <a:ext cx="4043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Partially</a:t>
              </a:r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smoothed</a:t>
              </a:r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level</a:t>
              </a:r>
              <a:r>
                <a:rPr 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density</a:t>
              </a:r>
              <a:endParaRPr lang="cs-CZ" sz="20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206" y="4403294"/>
              <a:ext cx="1700213" cy="199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059" y="4410999"/>
              <a:ext cx="1433513" cy="201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ovéPole 55"/>
            <p:cNvSpPr txBox="1"/>
            <p:nvPr/>
          </p:nvSpPr>
          <p:spPr>
            <a:xfrm>
              <a:off x="5358105" y="4065357"/>
              <a:ext cx="2464763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>
                  <a:latin typeface="Trebuchet MS" pitchFamily="34" charset="0"/>
                </a:rPr>
                <a:t>corresponding</a:t>
              </a:r>
              <a:r>
                <a:rPr lang="cs-CZ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patterns</a:t>
              </a:r>
              <a:endParaRPr lang="cs-CZ" sz="1600" dirty="0">
                <a:latin typeface="Trebuchet MS" pitchFamily="34" charset="0"/>
              </a:endParaRPr>
            </a:p>
          </p:txBody>
        </p:sp>
      </p:grpSp>
      <p:cxnSp>
        <p:nvCxnSpPr>
          <p:cNvPr id="80" name="Přímá spojnice 7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0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9" y="896528"/>
            <a:ext cx="2987040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>
                <a:solidFill>
                  <a:srgbClr val="0000B4"/>
                </a:solidFill>
                <a:latin typeface="Trebuchet MS" pitchFamily="34" charset="0"/>
              </a:rPr>
              <a:t>– Partial </a:t>
            </a:r>
            <a:r>
              <a:rPr lang="en-US" sz="2600" dirty="0" err="1">
                <a:solidFill>
                  <a:srgbClr val="0000B4"/>
                </a:solidFill>
                <a:latin typeface="Trebuchet MS" pitchFamily="34" charset="0"/>
              </a:rPr>
              <a:t>separability</a:t>
            </a:r>
            <a:endParaRPr lang="cs-CZ" sz="26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280112" y="921829"/>
            <a:ext cx="179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rebuchet MS" pitchFamily="34" charset="0"/>
              </a:rPr>
              <a:t>Poincar</a:t>
            </a:r>
            <a:r>
              <a:rPr lang="cs-CZ" sz="1600" dirty="0">
                <a:latin typeface="Trebuchet MS" pitchFamily="34" charset="0"/>
              </a:rPr>
              <a:t>é </a:t>
            </a:r>
            <a:r>
              <a:rPr lang="cs-CZ" sz="1600" dirty="0" err="1">
                <a:latin typeface="Trebuchet MS" pitchFamily="34" charset="0"/>
              </a:rPr>
              <a:t>sections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594024" y="996049"/>
            <a:ext cx="2187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fraction</a:t>
            </a: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regularity</a:t>
            </a:r>
          </a:p>
        </p:txBody>
      </p:sp>
      <p:grpSp>
        <p:nvGrpSpPr>
          <p:cNvPr id="49" name="Skupina 48"/>
          <p:cNvGrpSpPr/>
          <p:nvPr/>
        </p:nvGrpSpPr>
        <p:grpSpPr>
          <a:xfrm>
            <a:off x="1102362" y="1295567"/>
            <a:ext cx="3502047" cy="1238250"/>
            <a:chOff x="1102362" y="1295567"/>
            <a:chExt cx="3502047" cy="1238250"/>
          </a:xfrm>
        </p:grpSpPr>
        <p:cxnSp>
          <p:nvCxnSpPr>
            <p:cNvPr id="17" name="Přímá spojnice se šipkou 16"/>
            <p:cNvCxnSpPr>
              <a:endCxn id="2058" idx="3"/>
            </p:cNvCxnSpPr>
            <p:nvPr/>
          </p:nvCxnSpPr>
          <p:spPr>
            <a:xfrm flipH="1">
              <a:off x="2736852" y="1914692"/>
              <a:ext cx="1867557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62" y="1295567"/>
              <a:ext cx="163449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Skupina 49"/>
          <p:cNvGrpSpPr/>
          <p:nvPr/>
        </p:nvGrpSpPr>
        <p:grpSpPr>
          <a:xfrm>
            <a:off x="5217968" y="1327058"/>
            <a:ext cx="2854575" cy="1261110"/>
            <a:chOff x="5217968" y="1327058"/>
            <a:chExt cx="2854575" cy="1261110"/>
          </a:xfrm>
        </p:grpSpPr>
        <p:cxnSp>
          <p:nvCxnSpPr>
            <p:cNvPr id="23" name="Přímá spojnice se šipkou 22"/>
            <p:cNvCxnSpPr/>
            <p:nvPr/>
          </p:nvCxnSpPr>
          <p:spPr>
            <a:xfrm>
              <a:off x="5217968" y="1914692"/>
              <a:ext cx="1212465" cy="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863" y="1327058"/>
              <a:ext cx="1630680" cy="126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ovéPole 37"/>
          <p:cNvSpPr txBox="1"/>
          <p:nvPr/>
        </p:nvSpPr>
        <p:spPr>
          <a:xfrm>
            <a:off x="609600" y="891051"/>
            <a:ext cx="236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Classical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dynamics</a:t>
            </a:r>
            <a:endParaRPr lang="cs-CZ" sz="2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890981" y="1063680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rebuchet MS" pitchFamily="34" charset="0"/>
              </a:rPr>
              <a:t>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6051749" y="3561292"/>
            <a:ext cx="229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Symbol" panose="05050102010706020507" pitchFamily="18" charset="2"/>
              </a:rPr>
              <a:t>l</a:t>
            </a:r>
          </a:p>
        </p:txBody>
      </p:sp>
      <p:grpSp>
        <p:nvGrpSpPr>
          <p:cNvPr id="48" name="Skupina 47"/>
          <p:cNvGrpSpPr/>
          <p:nvPr/>
        </p:nvGrpSpPr>
        <p:grpSpPr>
          <a:xfrm>
            <a:off x="630595" y="1402234"/>
            <a:ext cx="3996749" cy="2511675"/>
            <a:chOff x="630595" y="1402234"/>
            <a:chExt cx="3996749" cy="2511675"/>
          </a:xfrm>
        </p:grpSpPr>
        <p:cxnSp>
          <p:nvCxnSpPr>
            <p:cNvPr id="4" name="Přímá spojnice se šipkou 3"/>
            <p:cNvCxnSpPr>
              <a:endCxn id="2057" idx="3"/>
            </p:cNvCxnSpPr>
            <p:nvPr/>
          </p:nvCxnSpPr>
          <p:spPr>
            <a:xfrm flipH="1">
              <a:off x="2736852" y="2733773"/>
              <a:ext cx="1890492" cy="496380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552" y="2588168"/>
              <a:ext cx="163830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2672200" y="357535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45" name="Skupina 44"/>
            <p:cNvGrpSpPr/>
            <p:nvPr/>
          </p:nvGrpSpPr>
          <p:grpSpPr>
            <a:xfrm>
              <a:off x="630595" y="1402234"/>
              <a:ext cx="367408" cy="1789744"/>
              <a:chOff x="630595" y="1402234"/>
              <a:chExt cx="367408" cy="1789744"/>
            </a:xfrm>
          </p:grpSpPr>
          <p:sp>
            <p:nvSpPr>
              <p:cNvPr id="58" name="TextovéPole 57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>
                    <a:latin typeface="Trebuchet MS" pitchFamily="34" charset="0"/>
                  </a:rPr>
                  <a:t>p</a:t>
                </a:r>
                <a:r>
                  <a:rPr lang="cs-CZ" sz="1600" i="1" baseline="-25000" dirty="0" err="1">
                    <a:latin typeface="Trebuchet MS" pitchFamily="34" charset="0"/>
                  </a:rPr>
                  <a:t>x</a:t>
                </a:r>
                <a:endParaRPr lang="cs-CZ" sz="1600" i="1" baseline="-25000" dirty="0">
                  <a:latin typeface="Trebuchet MS" pitchFamily="34" charset="0"/>
                </a:endParaRPr>
              </a:p>
            </p:txBody>
          </p:sp>
          <p:cxnSp>
            <p:nvCxnSpPr>
              <p:cNvPr id="44" name="Přímá spojnice se šipkou 4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kupina 50"/>
          <p:cNvGrpSpPr/>
          <p:nvPr/>
        </p:nvGrpSpPr>
        <p:grpSpPr>
          <a:xfrm>
            <a:off x="5217968" y="1431173"/>
            <a:ext cx="3289988" cy="2468673"/>
            <a:chOff x="5217968" y="1431173"/>
            <a:chExt cx="3289988" cy="2468673"/>
          </a:xfrm>
        </p:grpSpPr>
        <p:cxnSp>
          <p:nvCxnSpPr>
            <p:cNvPr id="19" name="Přímá spojnice se šipkou 18"/>
            <p:cNvCxnSpPr>
              <a:endCxn id="2059" idx="1"/>
            </p:cNvCxnSpPr>
            <p:nvPr/>
          </p:nvCxnSpPr>
          <p:spPr>
            <a:xfrm>
              <a:off x="5217968" y="2733773"/>
              <a:ext cx="1212465" cy="485913"/>
            </a:xfrm>
            <a:prstGeom prst="straightConnector1">
              <a:avLst/>
            </a:prstGeom>
            <a:ln w="31750">
              <a:solidFill>
                <a:srgbClr val="0000B4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433" y="2577701"/>
              <a:ext cx="1642110" cy="128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7987683" y="3561292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i="1" dirty="0">
                  <a:latin typeface="Trebuchet MS" pitchFamily="34" charset="0"/>
                </a:rPr>
                <a:t>x</a:t>
              </a:r>
            </a:p>
          </p:txBody>
        </p:sp>
        <p:grpSp>
          <p:nvGrpSpPr>
            <p:cNvPr id="62" name="Skupina 61"/>
            <p:cNvGrpSpPr/>
            <p:nvPr/>
          </p:nvGrpSpPr>
          <p:grpSpPr>
            <a:xfrm>
              <a:off x="8140548" y="1431173"/>
              <a:ext cx="367408" cy="1789744"/>
              <a:chOff x="630595" y="1402234"/>
              <a:chExt cx="367408" cy="1789744"/>
            </a:xfrm>
          </p:grpSpPr>
          <p:sp>
            <p:nvSpPr>
              <p:cNvPr id="63" name="TextovéPole 62"/>
              <p:cNvSpPr txBox="1"/>
              <p:nvPr/>
            </p:nvSpPr>
            <p:spPr>
              <a:xfrm>
                <a:off x="630595" y="1402234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i="1" dirty="0" err="1">
                    <a:latin typeface="Trebuchet MS" pitchFamily="34" charset="0"/>
                  </a:rPr>
                  <a:t>p</a:t>
                </a:r>
                <a:r>
                  <a:rPr lang="cs-CZ" sz="1600" i="1" baseline="-25000" dirty="0" err="1">
                    <a:latin typeface="Trebuchet MS" pitchFamily="34" charset="0"/>
                  </a:rPr>
                  <a:t>x</a:t>
                </a:r>
                <a:endParaRPr lang="cs-CZ" sz="1600" i="1" baseline="-25000" dirty="0">
                  <a:latin typeface="Trebuchet MS" pitchFamily="34" charset="0"/>
                </a:endParaRPr>
              </a:p>
            </p:txBody>
          </p:sp>
          <p:cxnSp>
            <p:nvCxnSpPr>
              <p:cNvPr id="64" name="Přímá spojnice se šipkou 63"/>
              <p:cNvCxnSpPr/>
              <p:nvPr/>
            </p:nvCxnSpPr>
            <p:spPr>
              <a:xfrm flipV="1">
                <a:off x="792698" y="1791856"/>
                <a:ext cx="0" cy="14001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Skupina 59"/>
          <p:cNvGrpSpPr/>
          <p:nvPr/>
        </p:nvGrpSpPr>
        <p:grpSpPr>
          <a:xfrm>
            <a:off x="638729" y="4320137"/>
            <a:ext cx="3613979" cy="2122919"/>
            <a:chOff x="2107253" y="4320137"/>
            <a:chExt cx="3613979" cy="212291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217" y="4320137"/>
              <a:ext cx="3271838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2107253" y="4494981"/>
              <a:ext cx="229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i="1" dirty="0">
                  <a:latin typeface="Trebuchet MS" pitchFamily="34" charset="0"/>
                </a:rPr>
                <a:t>E</a:t>
              </a: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5492088" y="6104502"/>
              <a:ext cx="229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latin typeface="Symbol" panose="05050102010706020507" pitchFamily="18" charset="2"/>
                </a:rPr>
                <a:t>l</a:t>
              </a:r>
            </a:p>
          </p:txBody>
        </p:sp>
      </p:grpSp>
      <p:sp>
        <p:nvSpPr>
          <p:cNvPr id="67" name="TextovéPole 66"/>
          <p:cNvSpPr txBox="1"/>
          <p:nvPr/>
        </p:nvSpPr>
        <p:spPr>
          <a:xfrm>
            <a:off x="609600" y="3993918"/>
            <a:ext cx="4043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Partially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smoothed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level</a:t>
            </a:r>
            <a:r>
              <a:rPr 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sz="2000" dirty="0" err="1">
                <a:solidFill>
                  <a:srgbClr val="0000B4"/>
                </a:solidFill>
                <a:latin typeface="Trebuchet MS" pitchFamily="34" charset="0"/>
              </a:rPr>
              <a:t>density</a:t>
            </a:r>
            <a:endParaRPr lang="cs-CZ" sz="2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06" y="4403294"/>
            <a:ext cx="1700213" cy="199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59" y="4410999"/>
            <a:ext cx="1433513" cy="20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ovéPole 55"/>
          <p:cNvSpPr txBox="1"/>
          <p:nvPr/>
        </p:nvSpPr>
        <p:spPr>
          <a:xfrm>
            <a:off x="5358105" y="4065357"/>
            <a:ext cx="246476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latin typeface="Trebuchet MS" pitchFamily="34" charset="0"/>
              </a:rPr>
              <a:t>corresponding</a:t>
            </a:r>
            <a:r>
              <a:rPr lang="cs-CZ" sz="1600" dirty="0">
                <a:latin typeface="Trebuchet MS" pitchFamily="34" charset="0"/>
              </a:rPr>
              <a:t> </a:t>
            </a:r>
            <a:r>
              <a:rPr lang="cs-CZ" sz="1600" dirty="0" err="1">
                <a:latin typeface="Trebuchet MS" pitchFamily="34" charset="0"/>
              </a:rPr>
              <a:t>patterns</a:t>
            </a:r>
            <a:endParaRPr lang="cs-CZ" sz="1600" dirty="0">
              <a:latin typeface="Trebuchet MS" pitchFamily="34" charset="0"/>
            </a:endParaRPr>
          </a:p>
        </p:txBody>
      </p:sp>
      <p:cxnSp>
        <p:nvCxnSpPr>
          <p:cNvPr id="80" name="Přímá spojnice 7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/>
          <p:cNvGrpSpPr/>
          <p:nvPr/>
        </p:nvGrpSpPr>
        <p:grpSpPr>
          <a:xfrm>
            <a:off x="4713281" y="934128"/>
            <a:ext cx="4124914" cy="2919538"/>
            <a:chOff x="6338779" y="1214486"/>
            <a:chExt cx="4124914" cy="2919538"/>
          </a:xfrm>
        </p:grpSpPr>
        <p:sp>
          <p:nvSpPr>
            <p:cNvPr id="3" name="Obdélník 2"/>
            <p:cNvSpPr/>
            <p:nvPr/>
          </p:nvSpPr>
          <p:spPr>
            <a:xfrm>
              <a:off x="6372150" y="1214486"/>
              <a:ext cx="4091543" cy="29195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2" name="Picture 2" descr="D:\Pavel\Desktop\Lunch Nuclear 2013\ld 30 10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379" y="1248417"/>
              <a:ext cx="2857899" cy="2857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6338779" y="2371839"/>
              <a:ext cx="12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solidFill>
                    <a:srgbClr val="0000B4"/>
                  </a:solidFill>
                  <a:latin typeface="Trebuchet MS" pitchFamily="34" charset="0"/>
                </a:rPr>
                <a:t>Level</a:t>
              </a:r>
              <a:r>
                <a:rPr lang="cs-CZ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dirty="0" err="1">
                  <a:solidFill>
                    <a:srgbClr val="0000B4"/>
                  </a:solidFill>
                  <a:latin typeface="Trebuchet MS" pitchFamily="34" charset="0"/>
                </a:rPr>
                <a:t>dynamics</a:t>
              </a:r>
              <a:endParaRPr lang="cs-CZ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6369343" y="2345299"/>
            <a:ext cx="1785669" cy="914402"/>
            <a:chOff x="845388" y="2009953"/>
            <a:chExt cx="1785669" cy="914402"/>
          </a:xfrm>
        </p:grpSpPr>
        <p:cxnSp>
          <p:nvCxnSpPr>
            <p:cNvPr id="52" name="Přímá spojnice 51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>
              <a:endCxn id="59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Volný tvar 58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6545728" y="2213900"/>
            <a:ext cx="1440000" cy="749011"/>
            <a:chOff x="845388" y="2009953"/>
            <a:chExt cx="1785669" cy="914402"/>
          </a:xfrm>
        </p:grpSpPr>
        <p:cxnSp>
          <p:nvCxnSpPr>
            <p:cNvPr id="66" name="Přímá spojnice 65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nice 67"/>
            <p:cNvCxnSpPr>
              <a:endCxn id="69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Volný tvar 68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0" name="Skupina 69"/>
          <p:cNvGrpSpPr/>
          <p:nvPr/>
        </p:nvGrpSpPr>
        <p:grpSpPr>
          <a:xfrm>
            <a:off x="6731605" y="2102295"/>
            <a:ext cx="1080000" cy="562321"/>
            <a:chOff x="845388" y="2009953"/>
            <a:chExt cx="1785669" cy="914402"/>
          </a:xfrm>
        </p:grpSpPr>
        <p:cxnSp>
          <p:nvCxnSpPr>
            <p:cNvPr id="71" name="Přímá spojnice 70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/>
            <p:cNvCxnSpPr>
              <a:endCxn id="73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Volný tvar 72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Skupina 73"/>
          <p:cNvGrpSpPr/>
          <p:nvPr/>
        </p:nvGrpSpPr>
        <p:grpSpPr>
          <a:xfrm>
            <a:off x="6921032" y="1985893"/>
            <a:ext cx="720000" cy="320383"/>
            <a:chOff x="845388" y="2009953"/>
            <a:chExt cx="1785669" cy="914402"/>
          </a:xfrm>
        </p:grpSpPr>
        <p:cxnSp>
          <p:nvCxnSpPr>
            <p:cNvPr id="75" name="Přímá spojnice 74"/>
            <p:cNvCxnSpPr/>
            <p:nvPr/>
          </p:nvCxnSpPr>
          <p:spPr>
            <a:xfrm>
              <a:off x="845388" y="2009953"/>
              <a:ext cx="914400" cy="914400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/>
            <p:cNvCxnSpPr>
              <a:endCxn id="77" idx="2"/>
            </p:cNvCxnSpPr>
            <p:nvPr/>
          </p:nvCxnSpPr>
          <p:spPr>
            <a:xfrm flipV="1">
              <a:off x="1759788" y="2027208"/>
              <a:ext cx="871269" cy="897147"/>
            </a:xfrm>
            <a:prstGeom prst="line">
              <a:avLst/>
            </a:prstGeom>
            <a:ln w="2540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Volný tvar 76"/>
            <p:cNvSpPr/>
            <p:nvPr/>
          </p:nvSpPr>
          <p:spPr>
            <a:xfrm>
              <a:off x="845389" y="2009955"/>
              <a:ext cx="1785668" cy="301966"/>
            </a:xfrm>
            <a:custGeom>
              <a:avLst/>
              <a:gdLst>
                <a:gd name="connsiteX0" fmla="*/ 0 w 1785668"/>
                <a:gd name="connsiteY0" fmla="*/ 0 h 301966"/>
                <a:gd name="connsiteX1" fmla="*/ 862641 w 1785668"/>
                <a:gd name="connsiteY1" fmla="*/ 301924 h 301966"/>
                <a:gd name="connsiteX2" fmla="*/ 1785668 w 1785668"/>
                <a:gd name="connsiteY2" fmla="*/ 17253 h 30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5668" h="301966">
                  <a:moveTo>
                    <a:pt x="0" y="0"/>
                  </a:moveTo>
                  <a:cubicBezTo>
                    <a:pt x="282515" y="149524"/>
                    <a:pt x="565030" y="299049"/>
                    <a:pt x="862641" y="301924"/>
                  </a:cubicBezTo>
                  <a:cubicBezTo>
                    <a:pt x="1160252" y="304799"/>
                    <a:pt x="1472960" y="161026"/>
                    <a:pt x="1785668" y="17253"/>
                  </a:cubicBezTo>
                </a:path>
              </a:pathLst>
            </a:custGeom>
            <a:noFill/>
            <a:ln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53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Pavel\Desktop\LD_0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83" y="3840173"/>
            <a:ext cx="2619741" cy="26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Přímá spojnice 4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" y="808344"/>
            <a:ext cx="2824639" cy="28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0" y="3624084"/>
            <a:ext cx="2828925" cy="280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09600" y="332656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00B4"/>
                </a:solidFill>
                <a:latin typeface="Trebuchet MS" pitchFamily="34" charset="0"/>
              </a:rPr>
              <a:t>Nonintegrable</a:t>
            </a:r>
            <a:r>
              <a:rPr lang="en-US" sz="3200" u="sng" dirty="0">
                <a:solidFill>
                  <a:srgbClr val="0000B4"/>
                </a:solidFill>
                <a:latin typeface="Trebuchet MS" pitchFamily="34" charset="0"/>
              </a:rPr>
              <a:t> system</a:t>
            </a:r>
            <a:r>
              <a:rPr lang="en-US" sz="32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US" sz="2600" dirty="0">
                <a:solidFill>
                  <a:srgbClr val="0000B4"/>
                </a:solidFill>
                <a:latin typeface="Trebuchet MS" pitchFamily="34" charset="0"/>
              </a:rPr>
              <a:t>– Chaos</a:t>
            </a:r>
            <a:endParaRPr lang="cs-CZ" sz="26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11" y="1803856"/>
            <a:ext cx="2829401" cy="18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67" y="4633803"/>
            <a:ext cx="2854166" cy="180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3860" y="951055"/>
            <a:ext cx="189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rebuchet MS" pitchFamily="34" charset="0"/>
              </a:rPr>
              <a:t>symmetric case</a:t>
            </a:r>
          </a:p>
          <a:p>
            <a:pPr algn="ctr"/>
            <a:r>
              <a:rPr lang="en-US" sz="1600" dirty="0">
                <a:latin typeface="Trebuchet MS" pitchFamily="34" charset="0"/>
              </a:rPr>
              <a:t>B=0, C=39, D=1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33860" y="3844630"/>
            <a:ext cx="189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rebuchet MS" pitchFamily="34" charset="0"/>
              </a:rPr>
              <a:t>asymmetric case</a:t>
            </a:r>
          </a:p>
          <a:p>
            <a:pPr algn="ctr"/>
            <a:r>
              <a:rPr lang="en-US" sz="1600" b="1" dirty="0">
                <a:latin typeface="Trebuchet MS" pitchFamily="34" charset="0"/>
              </a:rPr>
              <a:t>B=39</a:t>
            </a:r>
            <a:r>
              <a:rPr lang="en-US" sz="1600" dirty="0">
                <a:latin typeface="Trebuchet MS" pitchFamily="34" charset="0"/>
              </a:rPr>
              <a:t>, 20, D=20</a:t>
            </a:r>
            <a:endParaRPr lang="cs-CZ" sz="1600" dirty="0">
              <a:latin typeface="Trebuchet MS" pitchFamily="34" charset="0"/>
            </a:endParaRPr>
          </a:p>
        </p:txBody>
      </p:sp>
      <p:pic>
        <p:nvPicPr>
          <p:cNvPr id="4098" name="Picture 2" descr="D:\Pavel\Desktop\LD_0.0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83" y="1030387"/>
            <a:ext cx="2619741" cy="26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80229" y="971185"/>
            <a:ext cx="1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>
                <a:latin typeface="Trebuchet MS" pitchFamily="34" charset="0"/>
              </a:rPr>
              <a:t>E</a:t>
            </a:r>
            <a:endParaRPr lang="cs-CZ" i="1" dirty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80230" y="3773881"/>
            <a:ext cx="1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>
                <a:latin typeface="Trebuchet MS" pitchFamily="34" charset="0"/>
              </a:rPr>
              <a:t>E</a:t>
            </a:r>
            <a:endParaRPr lang="cs-CZ" i="1" dirty="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20335" y="3322108"/>
            <a:ext cx="1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Symbol" panose="05050102010706020507" pitchFamily="18" charset="2"/>
              </a:rPr>
              <a:t>l</a:t>
            </a:r>
            <a:endParaRPr lang="cs-CZ" dirty="0">
              <a:latin typeface="Symbol" panose="05050102010706020507" pitchFamily="18" charset="2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928012" y="6158217"/>
            <a:ext cx="10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Symbol" panose="05050102010706020507" pitchFamily="18" charset="2"/>
              </a:rPr>
              <a:t>l</a:t>
            </a:r>
            <a:endParaRPr lang="cs-CZ" dirty="0">
              <a:latin typeface="Symbol" panose="05050102010706020507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803022" y="953119"/>
            <a:ext cx="574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</a:t>
            </a:r>
            <a:r>
              <a:rPr lang="es-MX" sz="1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reg</a:t>
            </a:r>
            <a:endParaRPr lang="cs-CZ" sz="16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08148" y="886866"/>
            <a:ext cx="1622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dirty="0">
                <a:latin typeface="Trebuchet MS" pitchFamily="34" charset="0"/>
              </a:rPr>
              <a:t>level dynamics</a:t>
            </a:r>
            <a:endParaRPr lang="cs-CZ" sz="15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3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733963" y="2663033"/>
            <a:ext cx="352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00B4"/>
                </a:solidFill>
                <a:latin typeface="Trebuchet MS" pitchFamily="34" charset="0"/>
              </a:rPr>
              <a:t>ESQPT</a:t>
            </a:r>
            <a:endParaRPr lang="en-GB" sz="4000" dirty="0">
              <a:solidFill>
                <a:srgbClr val="0000B4"/>
              </a:solidFill>
              <a:latin typeface="Trebuchet MS" pitchFamily="34" charset="0"/>
            </a:endParaRPr>
          </a:p>
          <a:p>
            <a:pPr algn="ctr"/>
            <a:r>
              <a:rPr lang="en-GB" sz="4000" dirty="0">
                <a:solidFill>
                  <a:srgbClr val="0000B4"/>
                </a:solidFill>
                <a:latin typeface="Trebuchet MS" pitchFamily="34" charset="0"/>
              </a:rPr>
              <a:t>Theory</a:t>
            </a:r>
            <a:endParaRPr lang="cs-CZ" sz="4000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3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755576" y="231060"/>
            <a:ext cx="4747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Manifestations of </a:t>
            </a:r>
            <a:r>
              <a:rPr lang="en-GB" sz="3200" u="sng" dirty="0" err="1">
                <a:solidFill>
                  <a:srgbClr val="0000B4"/>
                </a:solidFill>
                <a:latin typeface="Trebuchet MS" panose="020B0603020202020204" pitchFamily="34" charset="0"/>
              </a:rPr>
              <a:t>ESQPTs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7" name="Skupina 56"/>
          <p:cNvGrpSpPr/>
          <p:nvPr/>
        </p:nvGrpSpPr>
        <p:grpSpPr>
          <a:xfrm>
            <a:off x="566438" y="3255660"/>
            <a:ext cx="4166549" cy="2325903"/>
            <a:chOff x="566438" y="1806885"/>
            <a:chExt cx="4166549" cy="232590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29" y="1806885"/>
              <a:ext cx="3708958" cy="2325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Přímá spojnice se šipkou 5"/>
            <p:cNvCxnSpPr/>
            <p:nvPr/>
          </p:nvCxnSpPr>
          <p:spPr>
            <a:xfrm flipV="1">
              <a:off x="925417" y="2123526"/>
              <a:ext cx="0" cy="16807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566438" y="278960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i="1" dirty="0">
                  <a:latin typeface="Trebuchet MS" pitchFamily="34" charset="0"/>
                </a:rPr>
                <a:t>E</a:t>
              </a:r>
              <a:endParaRPr lang="cs-CZ" sz="2000" i="1" dirty="0">
                <a:latin typeface="Trebuchet MS" pitchFamily="34" charset="0"/>
              </a:endParaRP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5202154" y="3242782"/>
            <a:ext cx="3537069" cy="2338781"/>
            <a:chOff x="5310684" y="1806885"/>
            <a:chExt cx="3537069" cy="2338781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742" b="2075"/>
            <a:stretch/>
          </p:blipFill>
          <p:spPr bwMode="auto">
            <a:xfrm>
              <a:off x="5310684" y="1806885"/>
              <a:ext cx="3537069" cy="2263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bdélník 23"/>
            <p:cNvSpPr/>
            <p:nvPr/>
          </p:nvSpPr>
          <p:spPr>
            <a:xfrm>
              <a:off x="7205728" y="3035151"/>
              <a:ext cx="1642025" cy="1110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5960752" y="3701875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6970689" y="3238406"/>
              <a:ext cx="470078" cy="400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7" name="Picture 7" descr="D:\Pavel\Desktop\Lunch Nuclear 2013\potam2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86" y="2361513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D:\Pavel\Desktop\Lunch Nuclear 2013\pota2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16" y="2360556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D:\Pavel\Desktop\Lunch Nuclear 2013\potential4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27" y="2342556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Skupina 62"/>
          <p:cNvGrpSpPr/>
          <p:nvPr/>
        </p:nvGrpSpPr>
        <p:grpSpPr>
          <a:xfrm>
            <a:off x="2021987" y="3803915"/>
            <a:ext cx="1695408" cy="914156"/>
            <a:chOff x="2620851" y="2376152"/>
            <a:chExt cx="2453425" cy="1313645"/>
          </a:xfrm>
        </p:grpSpPr>
        <p:sp>
          <p:nvSpPr>
            <p:cNvPr id="67" name="Volný tvar 66"/>
            <p:cNvSpPr/>
            <p:nvPr/>
          </p:nvSpPr>
          <p:spPr>
            <a:xfrm>
              <a:off x="3844344" y="2382592"/>
              <a:ext cx="1229932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olný tvar 67"/>
            <p:cNvSpPr/>
            <p:nvPr/>
          </p:nvSpPr>
          <p:spPr>
            <a:xfrm flipH="1">
              <a:off x="2627290" y="2382591"/>
              <a:ext cx="1221455" cy="1307205"/>
            </a:xfrm>
            <a:custGeom>
              <a:avLst/>
              <a:gdLst>
                <a:gd name="connsiteX0" fmla="*/ 0 w 1229932"/>
                <a:gd name="connsiteY0" fmla="*/ 1307205 h 1307205"/>
                <a:gd name="connsiteX1" fmla="*/ 199622 w 1229932"/>
                <a:gd name="connsiteY1" fmla="*/ 1068946 h 1307205"/>
                <a:gd name="connsiteX2" fmla="*/ 482957 w 1229932"/>
                <a:gd name="connsiteY2" fmla="*/ 740535 h 1307205"/>
                <a:gd name="connsiteX3" fmla="*/ 708338 w 1229932"/>
                <a:gd name="connsiteY3" fmla="*/ 495836 h 1307205"/>
                <a:gd name="connsiteX4" fmla="*/ 927279 w 1229932"/>
                <a:gd name="connsiteY4" fmla="*/ 270456 h 1307205"/>
                <a:gd name="connsiteX5" fmla="*/ 1101143 w 1229932"/>
                <a:gd name="connsiteY5" fmla="*/ 96591 h 1307205"/>
                <a:gd name="connsiteX6" fmla="*/ 1229932 w 1229932"/>
                <a:gd name="connsiteY6" fmla="*/ 0 h 130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9932" h="1307205">
                  <a:moveTo>
                    <a:pt x="0" y="1307205"/>
                  </a:moveTo>
                  <a:cubicBezTo>
                    <a:pt x="59564" y="1235298"/>
                    <a:pt x="119129" y="1163391"/>
                    <a:pt x="199622" y="1068946"/>
                  </a:cubicBezTo>
                  <a:cubicBezTo>
                    <a:pt x="280115" y="974501"/>
                    <a:pt x="398171" y="836053"/>
                    <a:pt x="482957" y="740535"/>
                  </a:cubicBezTo>
                  <a:cubicBezTo>
                    <a:pt x="567743" y="645017"/>
                    <a:pt x="634284" y="574182"/>
                    <a:pt x="708338" y="495836"/>
                  </a:cubicBezTo>
                  <a:cubicBezTo>
                    <a:pt x="782392" y="417490"/>
                    <a:pt x="861812" y="336997"/>
                    <a:pt x="927279" y="270456"/>
                  </a:cubicBezTo>
                  <a:cubicBezTo>
                    <a:pt x="992747" y="203915"/>
                    <a:pt x="1050701" y="141667"/>
                    <a:pt x="1101143" y="96591"/>
                  </a:cubicBezTo>
                  <a:cubicBezTo>
                    <a:pt x="1151585" y="51515"/>
                    <a:pt x="1190758" y="25757"/>
                    <a:pt x="122993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Volný tvar 68"/>
            <p:cNvSpPr/>
            <p:nvPr/>
          </p:nvSpPr>
          <p:spPr>
            <a:xfrm>
              <a:off x="2620851" y="2376152"/>
              <a:ext cx="2453425" cy="220179"/>
            </a:xfrm>
            <a:custGeom>
              <a:avLst/>
              <a:gdLst>
                <a:gd name="connsiteX0" fmla="*/ 0 w 2453425"/>
                <a:gd name="connsiteY0" fmla="*/ 0 h 220179"/>
                <a:gd name="connsiteX1" fmla="*/ 321972 w 2453425"/>
                <a:gd name="connsiteY1" fmla="*/ 122349 h 220179"/>
                <a:gd name="connsiteX2" fmla="*/ 553791 w 2453425"/>
                <a:gd name="connsiteY2" fmla="*/ 186744 h 220179"/>
                <a:gd name="connsiteX3" fmla="*/ 772732 w 2453425"/>
                <a:gd name="connsiteY3" fmla="*/ 212502 h 220179"/>
                <a:gd name="connsiteX4" fmla="*/ 1081825 w 2453425"/>
                <a:gd name="connsiteY4" fmla="*/ 218941 h 220179"/>
                <a:gd name="connsiteX5" fmla="*/ 1397357 w 2453425"/>
                <a:gd name="connsiteY5" fmla="*/ 218941 h 220179"/>
                <a:gd name="connsiteX6" fmla="*/ 1732208 w 2453425"/>
                <a:gd name="connsiteY6" fmla="*/ 206062 h 220179"/>
                <a:gd name="connsiteX7" fmla="*/ 2105695 w 2453425"/>
                <a:gd name="connsiteY7" fmla="*/ 135228 h 220179"/>
                <a:gd name="connsiteX8" fmla="*/ 2324636 w 2453425"/>
                <a:gd name="connsiteY8" fmla="*/ 57955 h 220179"/>
                <a:gd name="connsiteX9" fmla="*/ 2453425 w 2453425"/>
                <a:gd name="connsiteY9" fmla="*/ 6440 h 22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3425" h="220179">
                  <a:moveTo>
                    <a:pt x="0" y="0"/>
                  </a:moveTo>
                  <a:cubicBezTo>
                    <a:pt x="114837" y="45612"/>
                    <a:pt x="229674" y="91225"/>
                    <a:pt x="321972" y="122349"/>
                  </a:cubicBezTo>
                  <a:cubicBezTo>
                    <a:pt x="414271" y="153473"/>
                    <a:pt x="478664" y="171719"/>
                    <a:pt x="553791" y="186744"/>
                  </a:cubicBezTo>
                  <a:cubicBezTo>
                    <a:pt x="628918" y="201769"/>
                    <a:pt x="684726" y="207136"/>
                    <a:pt x="772732" y="212502"/>
                  </a:cubicBezTo>
                  <a:cubicBezTo>
                    <a:pt x="860738" y="217868"/>
                    <a:pt x="977721" y="217868"/>
                    <a:pt x="1081825" y="218941"/>
                  </a:cubicBezTo>
                  <a:cubicBezTo>
                    <a:pt x="1185929" y="220014"/>
                    <a:pt x="1288960" y="221087"/>
                    <a:pt x="1397357" y="218941"/>
                  </a:cubicBezTo>
                  <a:cubicBezTo>
                    <a:pt x="1505754" y="216795"/>
                    <a:pt x="1614152" y="220014"/>
                    <a:pt x="1732208" y="206062"/>
                  </a:cubicBezTo>
                  <a:cubicBezTo>
                    <a:pt x="1850264" y="192110"/>
                    <a:pt x="2006957" y="159913"/>
                    <a:pt x="2105695" y="135228"/>
                  </a:cubicBezTo>
                  <a:cubicBezTo>
                    <a:pt x="2204433" y="110544"/>
                    <a:pt x="2266681" y="79420"/>
                    <a:pt x="2324636" y="57955"/>
                  </a:cubicBezTo>
                  <a:cubicBezTo>
                    <a:pt x="2382591" y="36490"/>
                    <a:pt x="2418008" y="21465"/>
                    <a:pt x="2453425" y="644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0" name="Přímá spojnice 69"/>
          <p:cNvCxnSpPr/>
          <p:nvPr/>
        </p:nvCxnSpPr>
        <p:spPr>
          <a:xfrm flipH="1" flipV="1">
            <a:off x="5202154" y="4387379"/>
            <a:ext cx="2042946" cy="86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Pavel\Desktop\Graph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44" y="2316800"/>
            <a:ext cx="576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877716" y="2361513"/>
            <a:ext cx="576000" cy="720000"/>
            <a:chOff x="1877716" y="1369907"/>
            <a:chExt cx="576000" cy="720000"/>
          </a:xfrm>
        </p:grpSpPr>
        <p:pic>
          <p:nvPicPr>
            <p:cNvPr id="50" name="Picture 11" descr="D:\Pavel\Desktop\Lunch Nuclear 2013\potam1.png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716" y="1369907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Ovál 70"/>
            <p:cNvSpPr/>
            <p:nvPr/>
          </p:nvSpPr>
          <p:spPr>
            <a:xfrm>
              <a:off x="2131033" y="1774137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2" name="Ovál 71"/>
            <p:cNvSpPr/>
            <p:nvPr/>
          </p:nvSpPr>
          <p:spPr>
            <a:xfrm>
              <a:off x="2052594" y="181889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637686" y="2361513"/>
            <a:ext cx="576000" cy="720000"/>
            <a:chOff x="2637686" y="1369907"/>
            <a:chExt cx="576000" cy="720000"/>
          </a:xfrm>
        </p:grpSpPr>
        <p:pic>
          <p:nvPicPr>
            <p:cNvPr id="58" name="Picture 8" descr="D:\Pavel\Desktop\Lunch Nuclear 2013\pota0.png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686" y="1369907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Ovál 72"/>
            <p:cNvSpPr/>
            <p:nvPr/>
          </p:nvSpPr>
          <p:spPr>
            <a:xfrm>
              <a:off x="2896125" y="1874207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388445" y="2361513"/>
            <a:ext cx="576000" cy="720000"/>
            <a:chOff x="3388445" y="1369907"/>
            <a:chExt cx="576000" cy="720000"/>
          </a:xfrm>
        </p:grpSpPr>
        <p:pic>
          <p:nvPicPr>
            <p:cNvPr id="59" name="Picture 9" descr="D:\Pavel\Desktop\Lunch Nuclear 2013\pota1.png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445" y="1369907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Ovál 73"/>
            <p:cNvSpPr/>
            <p:nvPr/>
          </p:nvSpPr>
          <p:spPr>
            <a:xfrm>
              <a:off x="3681395" y="177908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Ovál 74"/>
            <p:cNvSpPr/>
            <p:nvPr/>
          </p:nvSpPr>
          <p:spPr>
            <a:xfrm>
              <a:off x="3761070" y="181739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021422" y="2324556"/>
            <a:ext cx="576000" cy="720000"/>
            <a:chOff x="6021422" y="1332950"/>
            <a:chExt cx="576000" cy="720000"/>
          </a:xfrm>
        </p:grpSpPr>
        <p:pic>
          <p:nvPicPr>
            <p:cNvPr id="60" name="Picture 8" descr="D:\Pavel\Desktop\Lunch Nuclear 2013\potential6.png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422" y="1332950"/>
              <a:ext cx="57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Ovál 75"/>
            <p:cNvSpPr/>
            <p:nvPr/>
          </p:nvSpPr>
          <p:spPr>
            <a:xfrm>
              <a:off x="6292739" y="183946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4015820" y="2033462"/>
            <a:ext cx="176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Trebuchet MS" pitchFamily="34" charset="0"/>
              </a:rPr>
              <a:t>energy surfaces</a:t>
            </a:r>
            <a:endParaRPr lang="cs-CZ" sz="1400" i="1" dirty="0">
              <a:latin typeface="Trebuchet MS" pitchFamily="34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1809484" y="2176461"/>
            <a:ext cx="2226278" cy="109207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15189" y="2156517"/>
            <a:ext cx="1389848" cy="109207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93694" y="5713418"/>
            <a:ext cx="4753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Critical borderlines correspond with the positions of local extremes in the constant-energy surfaces</a:t>
            </a:r>
            <a:endParaRPr lang="cs-CZ" sz="1600" dirty="0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ovéPole 81"/>
              <p:cNvSpPr txBox="1"/>
              <p:nvPr/>
            </p:nvSpPr>
            <p:spPr>
              <a:xfrm>
                <a:off x="949779" y="1413201"/>
                <a:ext cx="5534147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00"/>
                  </a:spcAft>
                  <a:buFontTx/>
                  <a:buChar char="-"/>
                </a:pPr>
                <a:r>
                  <a:rPr lang="en-GB" sz="1500" dirty="0">
                    <a:latin typeface="Trebuchet MS" pitchFamily="34" charset="0"/>
                  </a:rPr>
                  <a:t>analytic function on the phase space </a:t>
                </a:r>
                <a14:m>
                  <m:oMath xmlns:m="http://schemas.openxmlformats.org/officeDocument/2006/math">
                    <m:r>
                      <a:rPr lang="en-GB" sz="1500" b="1" i="1" smtClean="0">
                        <a:latin typeface="Cambria Math"/>
                      </a:rPr>
                      <m:t>𝒙</m:t>
                    </m:r>
                    <m:r>
                      <a:rPr lang="en-GB" sz="15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500" b="1" i="1" smtClean="0">
                            <a:latin typeface="Cambria Math"/>
                          </a:rPr>
                          <m:t>𝒑</m:t>
                        </m:r>
                        <m:r>
                          <a:rPr lang="en-GB" sz="1500" b="0" i="1" smtClean="0">
                            <a:latin typeface="Cambria Math"/>
                          </a:rPr>
                          <m:t>,</m:t>
                        </m:r>
                        <m:r>
                          <a:rPr lang="en-GB" sz="1500" b="1" i="1" smtClean="0">
                            <a:latin typeface="Cambria Math"/>
                          </a:rPr>
                          <m:t>𝒒</m:t>
                        </m:r>
                      </m:e>
                    </m:d>
                  </m:oMath>
                </a14:m>
                <a:endParaRPr lang="en-GB" sz="1500" b="1" i="1" dirty="0">
                  <a:latin typeface="Trebuchet MS" pitchFamily="34" charset="0"/>
                </a:endParaRPr>
              </a:p>
              <a:p>
                <a:pPr marL="285750" indent="-285750">
                  <a:spcAft>
                    <a:spcPts val="200"/>
                  </a:spcAft>
                  <a:buFontTx/>
                  <a:buChar char="-"/>
                </a:pPr>
                <a:r>
                  <a:rPr lang="en-GB" sz="1500" b="1" i="1" dirty="0">
                    <a:latin typeface="Trebuchet MS" pitchFamily="34" charset="0"/>
                  </a:rPr>
                  <a:t>f </a:t>
                </a:r>
                <a:r>
                  <a:rPr lang="en-GB" sz="1500" dirty="0">
                    <a:latin typeface="Trebuchet MS" pitchFamily="34" charset="0"/>
                  </a:rPr>
                  <a:t>degrees of freedom</a:t>
                </a:r>
                <a:endParaRPr lang="cs-CZ" sz="15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82" name="TextovéPole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79" y="1413201"/>
                <a:ext cx="5534147" cy="579646"/>
              </a:xfrm>
              <a:prstGeom prst="rect">
                <a:avLst/>
              </a:prstGeom>
              <a:blipFill rotWithShape="1">
                <a:blip r:embed="rId13"/>
                <a:stretch>
                  <a:fillRect l="-441" t="-2105" b="-105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Přímá spojnice se šipkou 82"/>
          <p:cNvCxnSpPr/>
          <p:nvPr/>
        </p:nvCxnSpPr>
        <p:spPr>
          <a:xfrm>
            <a:off x="2799336" y="3100844"/>
            <a:ext cx="317500" cy="0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se šipkou 83"/>
          <p:cNvCxnSpPr/>
          <p:nvPr/>
        </p:nvCxnSpPr>
        <p:spPr>
          <a:xfrm flipV="1">
            <a:off x="2642010" y="2578741"/>
            <a:ext cx="0" cy="418489"/>
          </a:xfrm>
          <a:prstGeom prst="straightConnector1">
            <a:avLst/>
          </a:prstGeom>
          <a:ln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ovéPole 84"/>
          <p:cNvSpPr txBox="1"/>
          <p:nvPr/>
        </p:nvSpPr>
        <p:spPr>
          <a:xfrm>
            <a:off x="2394360" y="2636849"/>
            <a:ext cx="16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rebuchet MS" pitchFamily="34" charset="0"/>
              </a:rPr>
              <a:t>E</a:t>
            </a:r>
            <a:endParaRPr lang="cs-CZ" sz="1400" i="1" dirty="0">
              <a:latin typeface="Trebuchet MS" pitchFamily="34" charset="0"/>
            </a:endParaRPr>
          </a:p>
        </p:txBody>
      </p:sp>
      <p:sp>
        <p:nvSpPr>
          <p:cNvPr id="86" name="TextovéPole 85"/>
          <p:cNvSpPr txBox="1"/>
          <p:nvPr/>
        </p:nvSpPr>
        <p:spPr>
          <a:xfrm>
            <a:off x="2811759" y="3036988"/>
            <a:ext cx="16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Trebuchet MS" pitchFamily="34" charset="0"/>
              </a:rPr>
              <a:t>x</a:t>
            </a:r>
            <a:endParaRPr lang="cs-CZ" sz="1400" i="1" dirty="0">
              <a:latin typeface="Trebuchet MS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98529" y="906184"/>
            <a:ext cx="155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B4"/>
                </a:solidFill>
                <a:latin typeface="Trebuchet MS" pitchFamily="34" charset="0"/>
              </a:rPr>
              <a:t>Hamiltonian</a:t>
            </a:r>
            <a:endParaRPr lang="cs-CZ" b="1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705925" y="5550069"/>
            <a:ext cx="312254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rebuchet MS" pitchFamily="34" charset="0"/>
              </a:rPr>
              <a:t>Interesting behaviour expected at energies of the Hamiltonian stationary points</a:t>
            </a:r>
            <a:endParaRPr lang="cs-CZ" sz="1600" dirty="0">
              <a:latin typeface="Trebuchet MS" pitchFamily="34" charset="0"/>
            </a:endParaRPr>
          </a:p>
        </p:txBody>
      </p:sp>
      <p:sp>
        <p:nvSpPr>
          <p:cNvPr id="87" name="TextovéPole 86"/>
          <p:cNvSpPr txBox="1"/>
          <p:nvPr/>
        </p:nvSpPr>
        <p:spPr>
          <a:xfrm>
            <a:off x="7891683" y="4528617"/>
            <a:ext cx="30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88" name="Přímá spojnice se šipkou 87"/>
          <p:cNvCxnSpPr/>
          <p:nvPr/>
        </p:nvCxnSpPr>
        <p:spPr>
          <a:xfrm>
            <a:off x="7450428" y="4917400"/>
            <a:ext cx="1213635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nice se šipkou 88"/>
          <p:cNvCxnSpPr/>
          <p:nvPr/>
        </p:nvCxnSpPr>
        <p:spPr>
          <a:xfrm>
            <a:off x="2355132" y="5633782"/>
            <a:ext cx="106938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ovéPole 89"/>
          <p:cNvSpPr txBox="1"/>
          <p:nvPr/>
        </p:nvSpPr>
        <p:spPr>
          <a:xfrm>
            <a:off x="2714399" y="5231574"/>
            <a:ext cx="30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53" name="Přímá spojnice 5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25" y="860004"/>
            <a:ext cx="3639336" cy="44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01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Obdélník 256"/>
          <p:cNvSpPr/>
          <p:nvPr/>
        </p:nvSpPr>
        <p:spPr>
          <a:xfrm>
            <a:off x="747880" y="213736"/>
            <a:ext cx="3105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a) Level density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62" y="873819"/>
            <a:ext cx="45720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5318972" y="873819"/>
            <a:ext cx="759854" cy="549296"/>
          </a:xfrm>
          <a:prstGeom prst="ellipse">
            <a:avLst/>
          </a:prstGeom>
          <a:noFill/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TextovéPole 82"/>
          <p:cNvSpPr txBox="1"/>
          <p:nvPr/>
        </p:nvSpPr>
        <p:spPr>
          <a:xfrm>
            <a:off x="3177802" y="2058207"/>
            <a:ext cx="22538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dirty="0">
                <a:solidFill>
                  <a:srgbClr val="0000B4"/>
                </a:solidFill>
                <a:latin typeface="Trebuchet MS" pitchFamily="34" charset="0"/>
              </a:rPr>
              <a:t>smooth component</a:t>
            </a:r>
          </a:p>
          <a:p>
            <a:pPr algn="ctr"/>
            <a:r>
              <a:rPr lang="en-GB" sz="1600" dirty="0">
                <a:solidFill>
                  <a:srgbClr val="0000B4"/>
                </a:solidFill>
                <a:latin typeface="Trebuchet MS" pitchFamily="34" charset="0"/>
              </a:rPr>
              <a:t>(Weyl formula)</a:t>
            </a:r>
            <a:endParaRPr lang="cs-CZ" sz="16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4" name="TextovéPole 83"/>
          <p:cNvSpPr txBox="1"/>
          <p:nvPr/>
        </p:nvSpPr>
        <p:spPr>
          <a:xfrm>
            <a:off x="5241704" y="4468676"/>
            <a:ext cx="305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rebuchet MS" pitchFamily="34" charset="0"/>
              </a:rPr>
              <a:t>volume </a:t>
            </a:r>
            <a:r>
              <a:rPr lang="cs-CZ" sz="1400" b="1" dirty="0" err="1">
                <a:latin typeface="Trebuchet MS" pitchFamily="34" charset="0"/>
              </a:rPr>
              <a:t>function</a:t>
            </a:r>
            <a:r>
              <a:rPr lang="cs-CZ" sz="1400" b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1400" dirty="0">
                <a:latin typeface="Trebuchet MS" pitchFamily="34" charset="0"/>
              </a:rPr>
              <a:t>of the classical phase space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94" y="3642660"/>
            <a:ext cx="6112193" cy="70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22"/>
          <p:cNvSpPr txBox="1">
            <a:spLocks noChangeArrowheads="1"/>
          </p:cNvSpPr>
          <p:nvPr/>
        </p:nvSpPr>
        <p:spPr bwMode="auto">
          <a:xfrm>
            <a:off x="4886348" y="5358863"/>
            <a:ext cx="3865540" cy="5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ts val="100"/>
              </a:spcAft>
            </a:pPr>
            <a:r>
              <a:rPr lang="cs-CZ" sz="1300" b="0" dirty="0">
                <a:latin typeface="Book Antiqua" panose="02040602050305030304" pitchFamily="18" charset="0"/>
              </a:rPr>
              <a:t>I. </a:t>
            </a:r>
            <a:r>
              <a:rPr lang="cs-CZ" sz="1300" b="0" dirty="0" err="1">
                <a:latin typeface="Book Antiqua" panose="02040602050305030304" pitchFamily="18" charset="0"/>
              </a:rPr>
              <a:t>Hoveijn</a:t>
            </a:r>
            <a:r>
              <a:rPr lang="en-GB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>
                <a:latin typeface="Book Antiqua" panose="02040602050305030304" pitchFamily="18" charset="0"/>
              </a:rPr>
              <a:t>J. </a:t>
            </a:r>
            <a:r>
              <a:rPr lang="cs-CZ" sz="1300" b="0" i="1" dirty="0" err="1">
                <a:latin typeface="Book Antiqua" panose="02040602050305030304" pitchFamily="18" charset="0"/>
              </a:rPr>
              <a:t>Math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Anal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Appl</a:t>
            </a:r>
            <a:r>
              <a:rPr lang="en-GB" sz="1300" b="0" i="1" dirty="0">
                <a:latin typeface="Book Antiqua" panose="02040602050305030304" pitchFamily="18" charset="0"/>
              </a:rPr>
              <a:t>. </a:t>
            </a:r>
            <a:r>
              <a:rPr lang="cs-CZ" sz="1300" dirty="0">
                <a:latin typeface="Book Antiqua" panose="02040602050305030304" pitchFamily="18" charset="0"/>
              </a:rPr>
              <a:t>348</a:t>
            </a:r>
            <a:r>
              <a:rPr lang="en-GB" sz="1300" b="0" dirty="0">
                <a:latin typeface="Book Antiqua" panose="02040602050305030304" pitchFamily="18" charset="0"/>
              </a:rPr>
              <a:t>, </a:t>
            </a:r>
            <a:r>
              <a:rPr lang="cs-CZ" sz="1300" b="0" dirty="0">
                <a:latin typeface="Book Antiqua" panose="02040602050305030304" pitchFamily="18" charset="0"/>
              </a:rPr>
              <a:t>530</a:t>
            </a:r>
            <a:r>
              <a:rPr lang="en-GB" sz="1300" b="0" dirty="0">
                <a:latin typeface="Book Antiqua" panose="02040602050305030304" pitchFamily="18" charset="0"/>
              </a:rPr>
              <a:t> (</a:t>
            </a:r>
            <a:r>
              <a:rPr lang="cs-CZ" sz="1300" b="0" dirty="0">
                <a:latin typeface="Book Antiqua" panose="02040602050305030304" pitchFamily="18" charset="0"/>
              </a:rPr>
              <a:t>2008</a:t>
            </a:r>
            <a:r>
              <a:rPr lang="en-GB" sz="1300" b="0" dirty="0">
                <a:latin typeface="Book Antiqua" panose="02040602050305030304" pitchFamily="18" charset="0"/>
              </a:rPr>
              <a:t>)</a:t>
            </a:r>
            <a:endParaRPr lang="cs-CZ" sz="1300" b="0" dirty="0">
              <a:latin typeface="Book Antiqua" panose="02040602050305030304" pitchFamily="18" charset="0"/>
            </a:endParaRPr>
          </a:p>
          <a:p>
            <a:pPr algn="r" eaLnBrk="1" hangingPunct="1">
              <a:spcAft>
                <a:spcPts val="100"/>
              </a:spcAft>
            </a:pPr>
            <a:r>
              <a:rPr lang="cs-CZ" sz="1300" b="0" dirty="0">
                <a:latin typeface="Book Antiqua" panose="02040602050305030304" pitchFamily="18" charset="0"/>
              </a:rPr>
              <a:t>M. Kastner</a:t>
            </a:r>
            <a:r>
              <a:rPr lang="en-GB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 err="1">
                <a:latin typeface="Book Antiqua" panose="02040602050305030304" pitchFamily="18" charset="0"/>
              </a:rPr>
              <a:t>Rev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Mod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</a:t>
            </a:r>
            <a:r>
              <a:rPr lang="en-GB" sz="1300" b="0" i="1" dirty="0">
                <a:latin typeface="Book Antiqua" panose="02040602050305030304" pitchFamily="18" charset="0"/>
              </a:rPr>
              <a:t> </a:t>
            </a:r>
            <a:r>
              <a:rPr lang="cs-CZ" sz="1300" dirty="0">
                <a:latin typeface="Book Antiqua" panose="02040602050305030304" pitchFamily="18" charset="0"/>
              </a:rPr>
              <a:t>80</a:t>
            </a:r>
            <a:r>
              <a:rPr lang="en-GB" sz="1300" b="0" dirty="0">
                <a:latin typeface="Book Antiqua" panose="02040602050305030304" pitchFamily="18" charset="0"/>
              </a:rPr>
              <a:t>, </a:t>
            </a:r>
            <a:r>
              <a:rPr lang="cs-CZ" sz="1300" b="0" dirty="0">
                <a:latin typeface="Book Antiqua" panose="02040602050305030304" pitchFamily="18" charset="0"/>
              </a:rPr>
              <a:t>167 </a:t>
            </a:r>
            <a:r>
              <a:rPr lang="en-GB" sz="1300" b="0" dirty="0">
                <a:latin typeface="Book Antiqua" panose="02040602050305030304" pitchFamily="18" charset="0"/>
              </a:rPr>
              <a:t>(</a:t>
            </a:r>
            <a:r>
              <a:rPr lang="cs-CZ" sz="1300" b="0" dirty="0">
                <a:latin typeface="Book Antiqua" panose="02040602050305030304" pitchFamily="18" charset="0"/>
              </a:rPr>
              <a:t>2008)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791016" y="4762043"/>
            <a:ext cx="3360408" cy="1220870"/>
            <a:chOff x="791016" y="4762043"/>
            <a:chExt cx="3360408" cy="1220870"/>
          </a:xfrm>
        </p:grpSpPr>
        <p:pic>
          <p:nvPicPr>
            <p:cNvPr id="86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9378" y="5759552"/>
              <a:ext cx="1770221" cy="22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463" y="5136397"/>
              <a:ext cx="2366961" cy="65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ovéPole 87"/>
            <p:cNvSpPr txBox="1"/>
            <p:nvPr/>
          </p:nvSpPr>
          <p:spPr>
            <a:xfrm>
              <a:off x="791016" y="4762043"/>
              <a:ext cx="2769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B4"/>
                  </a:solidFill>
                  <a:latin typeface="Trebuchet MS" pitchFamily="34" charset="0"/>
                </a:rPr>
                <a:t>Numerical approximation</a:t>
              </a:r>
              <a:endParaRPr lang="cs-CZ" sz="16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</p:grpSp>
      <p:sp>
        <p:nvSpPr>
          <p:cNvPr id="90" name="Ovál 89"/>
          <p:cNvSpPr/>
          <p:nvPr/>
        </p:nvSpPr>
        <p:spPr>
          <a:xfrm>
            <a:off x="6294347" y="873819"/>
            <a:ext cx="759854" cy="549296"/>
          </a:xfrm>
          <a:prstGeom prst="ellipse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703215" y="1448221"/>
            <a:ext cx="336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9933"/>
                </a:solidFill>
                <a:latin typeface="Trebuchet MS" pitchFamily="34" charset="0"/>
              </a:rPr>
              <a:t>oscillatory component</a:t>
            </a:r>
          </a:p>
          <a:p>
            <a:pPr algn="ctr"/>
            <a:r>
              <a:rPr lang="en-GB" sz="1400" dirty="0">
                <a:latin typeface="Trebuchet MS" pitchFamily="34" charset="0"/>
              </a:rPr>
              <a:t>(</a:t>
            </a:r>
            <a:r>
              <a:rPr lang="cs-CZ" sz="1400" dirty="0" err="1">
                <a:latin typeface="Trebuchet MS" pitchFamily="34" charset="0"/>
              </a:rPr>
              <a:t>semiclassically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given</a:t>
            </a:r>
            <a:r>
              <a:rPr lang="cs-CZ" sz="1400" dirty="0">
                <a:latin typeface="Trebuchet MS" pitchFamily="34" charset="0"/>
              </a:rPr>
              <a:t> by </a:t>
            </a:r>
            <a:r>
              <a:rPr lang="en-GB" sz="1400" dirty="0">
                <a:latin typeface="Trebuchet MS" pitchFamily="34" charset="0"/>
              </a:rPr>
              <a:t>the </a:t>
            </a:r>
            <a:r>
              <a:rPr lang="cs-CZ" sz="1400" dirty="0" err="1">
                <a:latin typeface="Trebuchet MS" pitchFamily="34" charset="0"/>
              </a:rPr>
              <a:t>Gutzwiller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trace</a:t>
            </a:r>
            <a:r>
              <a:rPr lang="cs-CZ" sz="1400" dirty="0">
                <a:latin typeface="Trebuchet MS" pitchFamily="34" charset="0"/>
              </a:rPr>
              <a:t> </a:t>
            </a:r>
            <a:r>
              <a:rPr lang="cs-CZ" sz="1400" dirty="0" err="1">
                <a:latin typeface="Trebuchet MS" pitchFamily="34" charset="0"/>
              </a:rPr>
              <a:t>formula</a:t>
            </a:r>
            <a:r>
              <a:rPr lang="en-GB" sz="1400" dirty="0">
                <a:latin typeface="Trebuchet MS" pitchFamily="34" charset="0"/>
              </a:rPr>
              <a:t>; not relevant here in the infinite-size limit)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93" name="Picture 3" descr="D:\Pavel\Desktop\Spectru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53" y="1511061"/>
            <a:ext cx="2381583" cy="47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3173512" y="2682723"/>
            <a:ext cx="2529220" cy="887404"/>
            <a:chOff x="3182939" y="2673296"/>
            <a:chExt cx="2529220" cy="887404"/>
          </a:xfrm>
        </p:grpSpPr>
        <p:pic>
          <p:nvPicPr>
            <p:cNvPr id="94" name="Picture 5" descr="D:\Pavel\Desktop\LD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97359" y="2673296"/>
              <a:ext cx="2514800" cy="79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bdélník 14"/>
            <p:cNvSpPr/>
            <p:nvPr/>
          </p:nvSpPr>
          <p:spPr>
            <a:xfrm rot="21007889">
              <a:off x="3182939" y="3292289"/>
              <a:ext cx="753415" cy="26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2" name="Line 10"/>
          <p:cNvSpPr>
            <a:spLocks noChangeShapeType="1"/>
          </p:cNvSpPr>
          <p:nvPr/>
        </p:nvSpPr>
        <p:spPr bwMode="auto">
          <a:xfrm flipH="1">
            <a:off x="5688331" y="1423115"/>
            <a:ext cx="0" cy="2273122"/>
          </a:xfrm>
          <a:prstGeom prst="line">
            <a:avLst/>
          </a:prstGeom>
          <a:noFill/>
          <a:ln w="25400">
            <a:solidFill>
              <a:srgbClr val="0000B4"/>
            </a:solidFill>
            <a:round/>
            <a:headEnd type="oval" w="lg" len="lg"/>
            <a:tailEnd type="triangle" w="lg" len="lg"/>
          </a:ln>
        </p:spPr>
        <p:txBody>
          <a:bodyPr/>
          <a:lstStyle/>
          <a:p>
            <a:endParaRPr lang="cs-CZ">
              <a:solidFill>
                <a:srgbClr val="CC3300"/>
              </a:solidFill>
              <a:latin typeface="Trebuchet MS" pitchFamily="34" charset="0"/>
            </a:endParaRPr>
          </a:p>
        </p:txBody>
      </p:sp>
      <p:cxnSp>
        <p:nvCxnSpPr>
          <p:cNvPr id="20" name="Přímá spojnice 1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755576" y="1459299"/>
            <a:ext cx="4981198" cy="1672552"/>
            <a:chOff x="755576" y="1570072"/>
            <a:chExt cx="4981198" cy="167255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054" y="2563827"/>
              <a:ext cx="461772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55576" y="1570072"/>
              <a:ext cx="1685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00B4"/>
                  </a:solidFill>
                  <a:latin typeface="Trebuchet MS" pitchFamily="34" charset="0"/>
                </a:rPr>
                <a:t>Morse lemma</a:t>
              </a:r>
              <a:endParaRPr lang="cs-CZ" sz="20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762014" y="1941742"/>
              <a:ext cx="460203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cs-CZ" sz="1500" dirty="0" err="1">
                  <a:latin typeface="Trebuchet MS" pitchFamily="34" charset="0"/>
                </a:rPr>
                <a:t>Approximation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of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the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Hamiltonian</a:t>
              </a:r>
              <a:r>
                <a:rPr lang="en-GB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with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en-GB" sz="1500" dirty="0">
                  <a:latin typeface="Trebuchet MS" pitchFamily="34" charset="0"/>
                </a:rPr>
                <a:t>a </a:t>
              </a:r>
              <a:r>
                <a:rPr lang="cs-CZ" sz="1500" dirty="0" err="1">
                  <a:latin typeface="Trebuchet MS" pitchFamily="34" charset="0"/>
                </a:rPr>
                <a:t>quadratic</a:t>
              </a:r>
              <a:r>
                <a:rPr lang="cs-CZ" sz="1500" dirty="0">
                  <a:latin typeface="Trebuchet MS" pitchFamily="34" charset="0"/>
                </a:rPr>
                <a:t> </a:t>
              </a:r>
              <a:r>
                <a:rPr lang="cs-CZ" sz="1500" dirty="0" err="1">
                  <a:latin typeface="Trebuchet MS" pitchFamily="34" charset="0"/>
                </a:rPr>
                <a:t>function</a:t>
              </a:r>
              <a:r>
                <a:rPr lang="en-GB" sz="1500" dirty="0">
                  <a:latin typeface="Trebuchet MS" pitchFamily="34" charset="0"/>
                </a:rPr>
                <a:t> in the vicinity of </a:t>
              </a:r>
              <a:r>
                <a:rPr lang="en-GB" sz="1500" b="1" i="1" dirty="0">
                  <a:latin typeface="Trebuchet MS" pitchFamily="34" charset="0"/>
                </a:rPr>
                <a:t>w</a:t>
              </a:r>
              <a:endParaRPr lang="cs-CZ" sz="1500" b="1" i="1" dirty="0">
                <a:latin typeface="Trebuchet MS" pitchFamily="34" charset="0"/>
              </a:endParaRPr>
            </a:p>
          </p:txBody>
        </p:sp>
        <p:sp>
          <p:nvSpPr>
            <p:cNvPr id="31" name="Ovál 30"/>
            <p:cNvSpPr/>
            <p:nvPr/>
          </p:nvSpPr>
          <p:spPr>
            <a:xfrm>
              <a:off x="3160612" y="2702803"/>
              <a:ext cx="174244" cy="165735"/>
            </a:xfrm>
            <a:prstGeom prst="ellipse">
              <a:avLst/>
            </a:prstGeom>
            <a:noFill/>
            <a:ln>
              <a:solidFill>
                <a:srgbClr val="FF0000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1887394" y="2919459"/>
              <a:ext cx="2851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1" dirty="0">
                  <a:solidFill>
                    <a:srgbClr val="FF0000"/>
                  </a:solidFill>
                  <a:latin typeface="Trebuchet MS" pitchFamily="34" charset="0"/>
                </a:rPr>
                <a:t>index</a:t>
              </a:r>
              <a:r>
                <a:rPr lang="cs-CZ" sz="15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GB" sz="1500" b="1" i="1" dirty="0">
                  <a:solidFill>
                    <a:srgbClr val="FF0000"/>
                  </a:solidFill>
                  <a:latin typeface="Trebuchet MS" pitchFamily="34" charset="0"/>
                </a:rPr>
                <a:t>r</a:t>
              </a:r>
              <a:r>
                <a:rPr lang="en-GB" sz="1500" dirty="0">
                  <a:solidFill>
                    <a:srgbClr val="FF0000"/>
                  </a:solidFill>
                  <a:latin typeface="Trebuchet MS" pitchFamily="34" charset="0"/>
                </a:rPr>
                <a:t> of the stationary point</a:t>
              </a:r>
              <a:endParaRPr lang="cs-CZ" sz="150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992425" y="1955605"/>
            <a:ext cx="2118998" cy="2357077"/>
            <a:chOff x="6066050" y="1295049"/>
            <a:chExt cx="2118998" cy="235707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000" y="1295049"/>
              <a:ext cx="1765258" cy="188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6" name="Přímá spojnice se šipkou 65"/>
            <p:cNvCxnSpPr/>
            <p:nvPr/>
          </p:nvCxnSpPr>
          <p:spPr>
            <a:xfrm flipV="1">
              <a:off x="6204447" y="2327837"/>
              <a:ext cx="0" cy="11098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se šipkou 66"/>
            <p:cNvCxnSpPr/>
            <p:nvPr/>
          </p:nvCxnSpPr>
          <p:spPr>
            <a:xfrm flipV="1">
              <a:off x="6212476" y="3223825"/>
              <a:ext cx="195049" cy="2056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nice se šipkou 67"/>
            <p:cNvCxnSpPr/>
            <p:nvPr/>
          </p:nvCxnSpPr>
          <p:spPr>
            <a:xfrm>
              <a:off x="6204447" y="3437663"/>
              <a:ext cx="688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ovéPole 68"/>
            <p:cNvSpPr txBox="1"/>
            <p:nvPr/>
          </p:nvSpPr>
          <p:spPr>
            <a:xfrm>
              <a:off x="6066050" y="2055776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Trebuchet MS" pitchFamily="34" charset="0"/>
                </a:rPr>
                <a:t>E</a:t>
              </a:r>
              <a:endParaRPr lang="cs-CZ" sz="1400" i="1" dirty="0">
                <a:latin typeface="Trebuchet MS" pitchFamily="34" charset="0"/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6321862" y="2979266"/>
              <a:ext cx="431039" cy="39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Trebuchet MS" pitchFamily="34" charset="0"/>
                </a:rPr>
                <a:t>x</a:t>
              </a:r>
              <a:r>
                <a:rPr lang="en-GB" sz="1400" baseline="-25000" dirty="0">
                  <a:latin typeface="Trebuchet MS" pitchFamily="34" charset="0"/>
                </a:rPr>
                <a:t>2</a:t>
              </a:r>
              <a:endParaRPr lang="cs-CZ" sz="1400" baseline="-25000" dirty="0">
                <a:latin typeface="Trebuchet MS" pitchFamily="34" charset="0"/>
              </a:endParaRPr>
            </a:p>
          </p:txBody>
        </p:sp>
        <p:grpSp>
          <p:nvGrpSpPr>
            <p:cNvPr id="5" name="Skupina 4"/>
            <p:cNvGrpSpPr/>
            <p:nvPr/>
          </p:nvGrpSpPr>
          <p:grpSpPr>
            <a:xfrm>
              <a:off x="6833348" y="2576260"/>
              <a:ext cx="1351700" cy="1075866"/>
              <a:chOff x="6585698" y="2823910"/>
              <a:chExt cx="1351700" cy="1075866"/>
            </a:xfrm>
          </p:grpSpPr>
          <p:sp>
            <p:nvSpPr>
              <p:cNvPr id="71" name="TextovéPole 70"/>
              <p:cNvSpPr txBox="1"/>
              <p:nvPr/>
            </p:nvSpPr>
            <p:spPr>
              <a:xfrm>
                <a:off x="6585698" y="3501143"/>
                <a:ext cx="431039" cy="39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latin typeface="Trebuchet MS" pitchFamily="34" charset="0"/>
                  </a:rPr>
                  <a:t>x</a:t>
                </a:r>
                <a:r>
                  <a:rPr lang="en-GB" sz="1400" baseline="-25000" dirty="0">
                    <a:latin typeface="Trebuchet MS" pitchFamily="34" charset="0"/>
                  </a:rPr>
                  <a:t>1</a:t>
                </a:r>
                <a:endParaRPr lang="cs-CZ" sz="1400" baseline="-25000" dirty="0">
                  <a:latin typeface="Trebuchet MS" pitchFamily="34" charset="0"/>
                </a:endParaRPr>
              </a:p>
            </p:txBody>
          </p:sp>
          <p:cxnSp>
            <p:nvCxnSpPr>
              <p:cNvPr id="72" name="Přímá spojnice se šipkou 71"/>
              <p:cNvCxnSpPr/>
              <p:nvPr/>
            </p:nvCxnSpPr>
            <p:spPr>
              <a:xfrm flipV="1">
                <a:off x="7152996" y="3294770"/>
                <a:ext cx="104150" cy="293947"/>
              </a:xfrm>
              <a:prstGeom prst="straightConnector1">
                <a:avLst/>
              </a:prstGeom>
              <a:ln w="12700">
                <a:solidFill>
                  <a:srgbClr val="0000B4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Přímá spojnice se šipkou 72"/>
              <p:cNvCxnSpPr/>
              <p:nvPr/>
            </p:nvCxnSpPr>
            <p:spPr>
              <a:xfrm>
                <a:off x="7150532" y="3581897"/>
                <a:ext cx="421018" cy="5439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římá spojnice se šipkou 73"/>
              <p:cNvCxnSpPr/>
              <p:nvPr/>
            </p:nvCxnSpPr>
            <p:spPr>
              <a:xfrm flipV="1">
                <a:off x="7152996" y="3085533"/>
                <a:ext cx="0" cy="4963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ovéPole 74"/>
              <p:cNvSpPr txBox="1"/>
              <p:nvPr/>
            </p:nvSpPr>
            <p:spPr>
              <a:xfrm>
                <a:off x="7003795" y="2823910"/>
                <a:ext cx="2632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latin typeface="Symbol" panose="05050102010706020507" pitchFamily="18" charset="2"/>
                  </a:rPr>
                  <a:t>e</a:t>
                </a:r>
                <a:endParaRPr lang="cs-CZ" sz="1400" i="1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7508411" y="3461510"/>
                <a:ext cx="428987" cy="39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solidFill>
                      <a:srgbClr val="FF0000"/>
                    </a:solidFill>
                    <a:latin typeface="Trebuchet MS" pitchFamily="34" charset="0"/>
                  </a:rPr>
                  <a:t>y</a:t>
                </a:r>
                <a:r>
                  <a:rPr lang="en-GB" sz="1400" baseline="-25000" dirty="0">
                    <a:solidFill>
                      <a:srgbClr val="FF0000"/>
                    </a:solidFill>
                    <a:latin typeface="Trebuchet MS" pitchFamily="34" charset="0"/>
                  </a:rPr>
                  <a:t>1</a:t>
                </a:r>
                <a:endParaRPr lang="cs-CZ" sz="1400" baseline="-2500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>
                <a:off x="7196454" y="3069330"/>
                <a:ext cx="428987" cy="398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i="1" dirty="0">
                    <a:solidFill>
                      <a:srgbClr val="0000B4"/>
                    </a:solidFill>
                    <a:latin typeface="Trebuchet MS" pitchFamily="34" charset="0"/>
                  </a:rPr>
                  <a:t>y</a:t>
                </a:r>
                <a:r>
                  <a:rPr lang="en-GB" sz="1400" baseline="-25000" dirty="0">
                    <a:solidFill>
                      <a:srgbClr val="0000B4"/>
                    </a:solidFill>
                    <a:latin typeface="Trebuchet MS" pitchFamily="34" charset="0"/>
                  </a:rPr>
                  <a:t>2</a:t>
                </a:r>
                <a:endParaRPr lang="cs-CZ" sz="1400" baseline="-25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p:grpSp>
        <p:grpSp>
          <p:nvGrpSpPr>
            <p:cNvPr id="4" name="Skupina 3"/>
            <p:cNvGrpSpPr/>
            <p:nvPr/>
          </p:nvGrpSpPr>
          <p:grpSpPr>
            <a:xfrm>
              <a:off x="7180935" y="1416435"/>
              <a:ext cx="929598" cy="1299474"/>
              <a:chOff x="7130135" y="2076835"/>
              <a:chExt cx="929598" cy="1299474"/>
            </a:xfrm>
          </p:grpSpPr>
          <p:pic>
            <p:nvPicPr>
              <p:cNvPr id="59" name="Picture 15" descr="D:\Pavel\Desktop\pa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30135" y="2076835"/>
                <a:ext cx="929598" cy="1299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6" descr="D:\Pavel\Desktop\par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8091" y="2187313"/>
                <a:ext cx="239083" cy="1140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ovéPole 5"/>
            <p:cNvSpPr txBox="1"/>
            <p:nvPr/>
          </p:nvSpPr>
          <p:spPr>
            <a:xfrm>
              <a:off x="7463600" y="2567514"/>
              <a:ext cx="35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339933"/>
                  </a:solidFill>
                  <a:latin typeface="Trebuchet MS" pitchFamily="34" charset="0"/>
                </a:rPr>
                <a:t>w</a:t>
              </a:r>
              <a:endParaRPr lang="cs-CZ" sz="1600" b="1" i="1" dirty="0">
                <a:solidFill>
                  <a:srgbClr val="339933"/>
                </a:solidFill>
                <a:latin typeface="Trebuchet MS" pitchFamily="34" charset="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57" y="829339"/>
            <a:ext cx="2366010" cy="43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33" y="929828"/>
            <a:ext cx="1089660" cy="2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Obdélník 256"/>
          <p:cNvSpPr/>
          <p:nvPr/>
        </p:nvSpPr>
        <p:spPr>
          <a:xfrm>
            <a:off x="747880" y="213736"/>
            <a:ext cx="798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Level density: </a:t>
            </a:r>
            <a:r>
              <a:rPr lang="en-GB" sz="2600" i="1" dirty="0">
                <a:solidFill>
                  <a:srgbClr val="0000B4"/>
                </a:solidFill>
                <a:latin typeface="Trebuchet MS" panose="020B0603020202020204" pitchFamily="34" charset="0"/>
              </a:rPr>
              <a:t>Non</a:t>
            </a:r>
            <a:r>
              <a:rPr lang="en-GB" sz="2600" dirty="0">
                <a:solidFill>
                  <a:srgbClr val="0000B4"/>
                </a:solidFill>
                <a:latin typeface="Trebuchet MS" panose="020B0603020202020204" pitchFamily="34" charset="0"/>
              </a:rPr>
              <a:t>degenerate stationary point </a:t>
            </a:r>
            <a:r>
              <a:rPr lang="en-GB" sz="2600" b="1" i="1" dirty="0">
                <a:solidFill>
                  <a:srgbClr val="0000B4"/>
                </a:solidFill>
                <a:latin typeface="Trebuchet MS" panose="020B0603020202020204" pitchFamily="34" charset="0"/>
              </a:rPr>
              <a:t>w</a:t>
            </a:r>
            <a:endParaRPr lang="cs-CZ" sz="2600" b="1" i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/>
          <p:cNvGrpSpPr/>
          <p:nvPr/>
        </p:nvGrpSpPr>
        <p:grpSpPr>
          <a:xfrm>
            <a:off x="682579" y="4787970"/>
            <a:ext cx="8097152" cy="1445654"/>
            <a:chOff x="682579" y="4787970"/>
            <a:chExt cx="8097152" cy="144565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300" y="4787970"/>
              <a:ext cx="3569970" cy="659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861" y="5532584"/>
              <a:ext cx="6960870" cy="70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689018" y="4954697"/>
              <a:ext cx="696437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latin typeface="Trebuchet MS" pitchFamily="34" charset="0"/>
                </a:rPr>
                <a:t>r</a:t>
              </a:r>
              <a:r>
                <a:rPr lang="en-GB" sz="1600" b="1" dirty="0">
                  <a:latin typeface="Trebuchet MS" pitchFamily="34" charset="0"/>
                </a:rPr>
                <a:t> = 0</a:t>
              </a:r>
              <a:endParaRPr lang="cs-CZ" sz="1600" b="1" dirty="0">
                <a:latin typeface="Trebuchet MS" pitchFamily="34" charset="0"/>
              </a:endParaRPr>
            </a:p>
          </p:txBody>
        </p:sp>
        <p:sp>
          <p:nvSpPr>
            <p:cNvPr id="80" name="TextovéPole 79"/>
            <p:cNvSpPr txBox="1"/>
            <p:nvPr/>
          </p:nvSpPr>
          <p:spPr>
            <a:xfrm>
              <a:off x="682579" y="5713827"/>
              <a:ext cx="702876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latin typeface="Trebuchet MS" pitchFamily="34" charset="0"/>
                </a:rPr>
                <a:t>r</a:t>
              </a:r>
              <a:r>
                <a:rPr lang="en-GB" sz="1600" b="1" dirty="0">
                  <a:latin typeface="Trebuchet MS" pitchFamily="34" charset="0"/>
                </a:rPr>
                <a:t> &gt; 0</a:t>
              </a:r>
              <a:endParaRPr lang="cs-CZ" sz="1600" b="1" dirty="0">
                <a:latin typeface="Trebuchet MS" pitchFamily="34" charset="0"/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524" y="5003341"/>
              <a:ext cx="920799" cy="22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0" name="Přímá spojnice 39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475166" y="1672467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energy surface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7350675" y="4121849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local coordinates</a:t>
            </a:r>
            <a:endParaRPr lang="cs-CZ" sz="1400" dirty="0"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2181267" y="3244358"/>
            <a:ext cx="3131192" cy="1339382"/>
            <a:chOff x="2181267" y="3244358"/>
            <a:chExt cx="3131192" cy="1339382"/>
          </a:xfrm>
        </p:grpSpPr>
        <p:sp>
          <p:nvSpPr>
            <p:cNvPr id="12" name="TextovéPole 11"/>
            <p:cNvSpPr txBox="1"/>
            <p:nvPr/>
          </p:nvSpPr>
          <p:spPr>
            <a:xfrm>
              <a:off x="3040544" y="3491191"/>
              <a:ext cx="2271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Trebuchet MS" pitchFamily="34" charset="0"/>
                </a:rPr>
                <a:t>local </a:t>
              </a:r>
              <a:r>
                <a:rPr lang="cs-CZ" sz="1600" dirty="0" err="1">
                  <a:latin typeface="Trebuchet MS" pitchFamily="34" charset="0"/>
                </a:rPr>
                <a:t>volume</a:t>
              </a:r>
              <a:r>
                <a:rPr lang="en-GB" sz="1600" dirty="0">
                  <a:latin typeface="Trebuchet MS" pitchFamily="34" charset="0"/>
                </a:rPr>
                <a:t> </a:t>
              </a:r>
              <a:r>
                <a:rPr lang="cs-CZ" sz="1600" dirty="0" err="1">
                  <a:latin typeface="Trebuchet MS" pitchFamily="34" charset="0"/>
                </a:rPr>
                <a:t>integral</a:t>
              </a:r>
              <a:endParaRPr lang="cs-CZ" sz="1600" dirty="0">
                <a:latin typeface="Trebuchet MS" pitchFamily="34" charset="0"/>
              </a:endParaRPr>
            </a:p>
          </p:txBody>
        </p:sp>
        <p:sp>
          <p:nvSpPr>
            <p:cNvPr id="79" name="Šipka dolů 78"/>
            <p:cNvSpPr/>
            <p:nvPr/>
          </p:nvSpPr>
          <p:spPr>
            <a:xfrm>
              <a:off x="2181267" y="3244358"/>
              <a:ext cx="520465" cy="1339382"/>
            </a:xfrm>
            <a:prstGeom prst="downArrow">
              <a:avLst/>
            </a:prstGeom>
            <a:solidFill>
              <a:srgbClr val="000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301" y="3847488"/>
              <a:ext cx="1788795" cy="42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Obdélník 44"/>
          <p:cNvSpPr/>
          <p:nvPr/>
        </p:nvSpPr>
        <p:spPr>
          <a:xfrm>
            <a:off x="2506151" y="6509458"/>
            <a:ext cx="63103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Cejnar,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A380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2637 (2016)</a:t>
            </a:r>
          </a:p>
        </p:txBody>
      </p:sp>
    </p:spTree>
    <p:extLst>
      <p:ext uri="{BB962C8B-B14F-4D97-AF65-F5344CB8AC3E}">
        <p14:creationId xmlns:p14="http://schemas.microsoft.com/office/powerpoint/2010/main" val="28117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ovéPole 197"/>
          <p:cNvSpPr txBox="1"/>
          <p:nvPr/>
        </p:nvSpPr>
        <p:spPr>
          <a:xfrm>
            <a:off x="5220009" y="1806216"/>
            <a:ext cx="9481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>
                <a:latin typeface="Trebuchet MS" pitchFamily="34" charset="0"/>
              </a:rPr>
              <a:t>r</a:t>
            </a:r>
            <a:r>
              <a:rPr lang="en-GB" b="1" dirty="0">
                <a:latin typeface="Trebuchet MS" pitchFamily="34" charset="0"/>
              </a:rPr>
              <a:t> even</a:t>
            </a:r>
            <a:endParaRPr lang="cs-CZ" b="1" dirty="0">
              <a:latin typeface="Trebuchet MS" pitchFamily="34" charset="0"/>
            </a:endParaRPr>
          </a:p>
        </p:txBody>
      </p:sp>
      <p:sp>
        <p:nvSpPr>
          <p:cNvPr id="199" name="TextovéPole 198"/>
          <p:cNvSpPr txBox="1"/>
          <p:nvPr/>
        </p:nvSpPr>
        <p:spPr>
          <a:xfrm>
            <a:off x="7210119" y="1806216"/>
            <a:ext cx="8096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>
                <a:latin typeface="Trebuchet MS" pitchFamily="34" charset="0"/>
              </a:rPr>
              <a:t>r</a:t>
            </a:r>
            <a:r>
              <a:rPr lang="en-GB" b="1" dirty="0">
                <a:latin typeface="Trebuchet MS" pitchFamily="34" charset="0"/>
              </a:rPr>
              <a:t> odd</a:t>
            </a:r>
            <a:endParaRPr lang="cs-CZ" b="1" dirty="0">
              <a:latin typeface="Trebuchet MS" pitchFamily="34" charset="0"/>
            </a:endParaRPr>
          </a:p>
        </p:txBody>
      </p:sp>
      <p:pic>
        <p:nvPicPr>
          <p:cNvPr id="2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80" y="2318178"/>
            <a:ext cx="1153478" cy="2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83" y="2292689"/>
            <a:ext cx="1763554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5" y="2251550"/>
            <a:ext cx="707231" cy="35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TextovéPole 190"/>
          <p:cNvSpPr txBox="1"/>
          <p:nvPr/>
        </p:nvSpPr>
        <p:spPr>
          <a:xfrm>
            <a:off x="1507664" y="1806216"/>
            <a:ext cx="103098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latin typeface="Trebuchet MS" pitchFamily="34" charset="0"/>
              </a:rPr>
              <a:t>r</a:t>
            </a:r>
            <a:r>
              <a:rPr lang="en-GB" b="1" dirty="0">
                <a:latin typeface="Trebuchet MS" pitchFamily="34" charset="0"/>
              </a:rPr>
              <a:t> even</a:t>
            </a:r>
            <a:endParaRPr lang="cs-CZ" b="1" dirty="0">
              <a:latin typeface="Trebuchet MS" pitchFamily="34" charset="0"/>
            </a:endParaRPr>
          </a:p>
        </p:txBody>
      </p:sp>
      <p:sp>
        <p:nvSpPr>
          <p:cNvPr id="192" name="TextovéPole 191"/>
          <p:cNvSpPr txBox="1"/>
          <p:nvPr/>
        </p:nvSpPr>
        <p:spPr>
          <a:xfrm>
            <a:off x="3315917" y="1806216"/>
            <a:ext cx="8471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latin typeface="Trebuchet MS" pitchFamily="34" charset="0"/>
              </a:rPr>
              <a:t>r</a:t>
            </a:r>
            <a:r>
              <a:rPr lang="en-GB" b="1" dirty="0">
                <a:latin typeface="Trebuchet MS" pitchFamily="34" charset="0"/>
              </a:rPr>
              <a:t> odd</a:t>
            </a:r>
            <a:endParaRPr lang="cs-CZ" b="1" dirty="0">
              <a:latin typeface="Trebuchet MS" pitchFamily="34" charset="0"/>
            </a:endParaRPr>
          </a:p>
        </p:txBody>
      </p:sp>
      <p:pic>
        <p:nvPicPr>
          <p:cNvPr id="1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76" y="2311739"/>
            <a:ext cx="115347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43" y="2284162"/>
            <a:ext cx="1343501" cy="2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73" y="3656684"/>
            <a:ext cx="924420" cy="23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4" y="3533972"/>
            <a:ext cx="948690" cy="5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Šipka dolů 204"/>
          <p:cNvSpPr/>
          <p:nvPr/>
        </p:nvSpPr>
        <p:spPr>
          <a:xfrm>
            <a:off x="2466591" y="2898869"/>
            <a:ext cx="520465" cy="458924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6" name="Skupina 205"/>
          <p:cNvGrpSpPr/>
          <p:nvPr/>
        </p:nvGrpSpPr>
        <p:grpSpPr>
          <a:xfrm>
            <a:off x="3616553" y="2879135"/>
            <a:ext cx="2290278" cy="453330"/>
            <a:chOff x="3616553" y="3315059"/>
            <a:chExt cx="2290278" cy="453330"/>
          </a:xfrm>
        </p:grpSpPr>
        <p:sp>
          <p:nvSpPr>
            <p:cNvPr id="228" name="TextovéPole 227"/>
            <p:cNvSpPr txBox="1"/>
            <p:nvPr/>
          </p:nvSpPr>
          <p:spPr>
            <a:xfrm>
              <a:off x="3616553" y="3315059"/>
              <a:ext cx="2290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00B4"/>
                  </a:solidFill>
                  <a:latin typeface="Trebuchet MS" pitchFamily="34" charset="0"/>
                </a:rPr>
                <a:t>[</a:t>
              </a:r>
              <a:r>
                <a:rPr lang="en-GB" sz="2000" i="1" dirty="0">
                  <a:solidFill>
                    <a:srgbClr val="0000B4"/>
                  </a:solidFill>
                  <a:latin typeface="Trebuchet MS" pitchFamily="34" charset="0"/>
                </a:rPr>
                <a:t>f</a:t>
              </a:r>
              <a:r>
                <a:rPr lang="en-GB" sz="2000" dirty="0">
                  <a:solidFill>
                    <a:srgbClr val="0000B4"/>
                  </a:solidFill>
                  <a:latin typeface="Trebuchet MS" pitchFamily="34" charset="0"/>
                </a:rPr>
                <a:t>-1]-</a:t>
              </a:r>
              <a:r>
                <a:rPr lang="en-GB" sz="2000" dirty="0" err="1">
                  <a:solidFill>
                    <a:srgbClr val="0000B4"/>
                  </a:solidFill>
                  <a:latin typeface="Trebuchet MS" pitchFamily="34" charset="0"/>
                </a:rPr>
                <a:t>th</a:t>
              </a:r>
              <a:r>
                <a:rPr lang="en-GB" sz="2000" dirty="0">
                  <a:solidFill>
                    <a:srgbClr val="0000B4"/>
                  </a:solidFill>
                  <a:latin typeface="Trebuchet MS" pitchFamily="34" charset="0"/>
                </a:rPr>
                <a:t> derivative</a:t>
              </a:r>
              <a:endParaRPr lang="cs-CZ" sz="200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229" name="Obdélník 228"/>
            <p:cNvSpPr/>
            <p:nvPr/>
          </p:nvSpPr>
          <p:spPr>
            <a:xfrm>
              <a:off x="3711822" y="3621081"/>
              <a:ext cx="90493" cy="147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0" name="Obdélník 229"/>
            <p:cNvSpPr/>
            <p:nvPr/>
          </p:nvSpPr>
          <p:spPr>
            <a:xfrm>
              <a:off x="4130518" y="3621081"/>
              <a:ext cx="90493" cy="147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18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34" y="3656685"/>
            <a:ext cx="846773" cy="2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747880" y="4258524"/>
            <a:ext cx="1986370" cy="1419027"/>
            <a:chOff x="747880" y="5021572"/>
            <a:chExt cx="1986370" cy="1419027"/>
          </a:xfrm>
        </p:grpSpPr>
        <p:cxnSp>
          <p:nvCxnSpPr>
            <p:cNvPr id="219" name="Přímá spojnice se šipkou 218"/>
            <p:cNvCxnSpPr/>
            <p:nvPr/>
          </p:nvCxnSpPr>
          <p:spPr>
            <a:xfrm>
              <a:off x="747880" y="6113772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Přímá spojnice se šipkou 219"/>
            <p:cNvCxnSpPr/>
            <p:nvPr/>
          </p:nvCxnSpPr>
          <p:spPr>
            <a:xfrm flipV="1">
              <a:off x="887580" y="5021572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Přímá spojnice 220"/>
            <p:cNvCxnSpPr/>
            <p:nvPr/>
          </p:nvCxnSpPr>
          <p:spPr>
            <a:xfrm>
              <a:off x="1713080" y="5072372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ovéPole 221"/>
            <p:cNvSpPr txBox="1"/>
            <p:nvPr/>
          </p:nvSpPr>
          <p:spPr>
            <a:xfrm>
              <a:off x="2428797" y="6132822"/>
              <a:ext cx="30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Trebuchet MS" pitchFamily="34" charset="0"/>
                </a:rPr>
                <a:t>E</a:t>
              </a:r>
              <a:endParaRPr lang="cs-CZ" sz="1400" i="1" dirty="0">
                <a:latin typeface="Trebuchet MS" pitchFamily="34" charset="0"/>
              </a:endParaRPr>
            </a:p>
          </p:txBody>
        </p:sp>
        <p:sp>
          <p:nvSpPr>
            <p:cNvPr id="223" name="TextovéPole 222"/>
            <p:cNvSpPr txBox="1"/>
            <p:nvPr/>
          </p:nvSpPr>
          <p:spPr>
            <a:xfrm>
              <a:off x="1658486" y="6132822"/>
              <a:ext cx="457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err="1">
                  <a:latin typeface="Trebuchet MS" pitchFamily="34" charset="0"/>
                </a:rPr>
                <a:t>E</a:t>
              </a:r>
              <a:r>
                <a:rPr lang="en-GB" sz="1400" b="1" i="1" baseline="-25000" dirty="0" err="1">
                  <a:latin typeface="Trebuchet MS" pitchFamily="34" charset="0"/>
                </a:rPr>
                <a:t>w</a:t>
              </a:r>
              <a:endParaRPr lang="cs-CZ" sz="1400" b="1" i="1" baseline="-25000" dirty="0">
                <a:latin typeface="Trebuchet MS" pitchFamily="34" charset="0"/>
              </a:endParaRPr>
            </a:p>
          </p:txBody>
        </p:sp>
        <p:sp>
          <p:nvSpPr>
            <p:cNvPr id="224" name="Volný tvar 223"/>
            <p:cNvSpPr/>
            <p:nvPr/>
          </p:nvSpPr>
          <p:spPr>
            <a:xfrm>
              <a:off x="883135" y="5769186"/>
              <a:ext cx="831850" cy="127000"/>
            </a:xfrm>
            <a:custGeom>
              <a:avLst/>
              <a:gdLst>
                <a:gd name="connsiteX0" fmla="*/ 0 w 831850"/>
                <a:gd name="connsiteY0" fmla="*/ 127000 h 127000"/>
                <a:gd name="connsiteX1" fmla="*/ 463550 w 831850"/>
                <a:gd name="connsiteY1" fmla="*/ 95250 h 127000"/>
                <a:gd name="connsiteX2" fmla="*/ 831850 w 831850"/>
                <a:gd name="connsiteY2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850" h="127000">
                  <a:moveTo>
                    <a:pt x="0" y="127000"/>
                  </a:moveTo>
                  <a:cubicBezTo>
                    <a:pt x="162454" y="121708"/>
                    <a:pt x="324908" y="116417"/>
                    <a:pt x="463550" y="95250"/>
                  </a:cubicBezTo>
                  <a:cubicBezTo>
                    <a:pt x="602192" y="74083"/>
                    <a:pt x="717021" y="37041"/>
                    <a:pt x="83185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5" name="Volný tvar 224"/>
            <p:cNvSpPr/>
            <p:nvPr/>
          </p:nvSpPr>
          <p:spPr>
            <a:xfrm>
              <a:off x="1708635" y="5229436"/>
              <a:ext cx="799844" cy="349250"/>
            </a:xfrm>
            <a:custGeom>
              <a:avLst/>
              <a:gdLst>
                <a:gd name="connsiteX0" fmla="*/ 0 w 901700"/>
                <a:gd name="connsiteY0" fmla="*/ 349250 h 349250"/>
                <a:gd name="connsiteX1" fmla="*/ 381000 w 901700"/>
                <a:gd name="connsiteY1" fmla="*/ 254000 h 349250"/>
                <a:gd name="connsiteX2" fmla="*/ 901700 w 901700"/>
                <a:gd name="connsiteY2" fmla="*/ 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349250">
                  <a:moveTo>
                    <a:pt x="0" y="349250"/>
                  </a:moveTo>
                  <a:cubicBezTo>
                    <a:pt x="115358" y="330729"/>
                    <a:pt x="230717" y="312208"/>
                    <a:pt x="381000" y="254000"/>
                  </a:cubicBezTo>
                  <a:cubicBezTo>
                    <a:pt x="531283" y="195792"/>
                    <a:pt x="716491" y="97896"/>
                    <a:pt x="90170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6" name="Obdélník 225"/>
            <p:cNvSpPr/>
            <p:nvPr/>
          </p:nvSpPr>
          <p:spPr>
            <a:xfrm>
              <a:off x="1761909" y="5599720"/>
              <a:ext cx="524091" cy="29646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7" name="TextovéPole 226"/>
            <p:cNvSpPr txBox="1"/>
            <p:nvPr/>
          </p:nvSpPr>
          <p:spPr>
            <a:xfrm>
              <a:off x="1708023" y="5579796"/>
              <a:ext cx="69501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jump</a:t>
              </a:r>
              <a:endParaRPr lang="cs-CZ" sz="1500" dirty="0">
                <a:latin typeface="Trebuchet MS" pitchFamily="34" charset="0"/>
              </a:endParaRPr>
            </a:p>
          </p:txBody>
        </p:sp>
      </p:grpSp>
      <p:grpSp>
        <p:nvGrpSpPr>
          <p:cNvPr id="208" name="Skupina 207"/>
          <p:cNvGrpSpPr/>
          <p:nvPr/>
        </p:nvGrpSpPr>
        <p:grpSpPr>
          <a:xfrm>
            <a:off x="2637658" y="4174749"/>
            <a:ext cx="2226723" cy="1507996"/>
            <a:chOff x="2637658" y="4189681"/>
            <a:chExt cx="2226723" cy="1507996"/>
          </a:xfrm>
        </p:grpSpPr>
        <p:sp>
          <p:nvSpPr>
            <p:cNvPr id="209" name="Volný tvar 208"/>
            <p:cNvSpPr/>
            <p:nvPr/>
          </p:nvSpPr>
          <p:spPr>
            <a:xfrm>
              <a:off x="2777358" y="4405650"/>
              <a:ext cx="800100" cy="760026"/>
            </a:xfrm>
            <a:custGeom>
              <a:avLst/>
              <a:gdLst>
                <a:gd name="connsiteX0" fmla="*/ 0 w 800100"/>
                <a:gd name="connsiteY0" fmla="*/ 1047750 h 1047750"/>
                <a:gd name="connsiteX1" fmla="*/ 654050 w 800100"/>
                <a:gd name="connsiteY1" fmla="*/ 774700 h 1047750"/>
                <a:gd name="connsiteX2" fmla="*/ 800100 w 800100"/>
                <a:gd name="connsiteY2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1047750">
                  <a:moveTo>
                    <a:pt x="0" y="1047750"/>
                  </a:moveTo>
                  <a:cubicBezTo>
                    <a:pt x="260350" y="998537"/>
                    <a:pt x="520700" y="949325"/>
                    <a:pt x="654050" y="774700"/>
                  </a:cubicBezTo>
                  <a:cubicBezTo>
                    <a:pt x="787400" y="600075"/>
                    <a:pt x="793750" y="300037"/>
                    <a:pt x="800100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0" name="Volný tvar 209"/>
            <p:cNvSpPr/>
            <p:nvPr/>
          </p:nvSpPr>
          <p:spPr>
            <a:xfrm>
              <a:off x="3634697" y="4405650"/>
              <a:ext cx="736514" cy="760026"/>
            </a:xfrm>
            <a:custGeom>
              <a:avLst/>
              <a:gdLst>
                <a:gd name="connsiteX0" fmla="*/ 0 w 908050"/>
                <a:gd name="connsiteY0" fmla="*/ 0 h 1225550"/>
                <a:gd name="connsiteX1" fmla="*/ 177800 w 908050"/>
                <a:gd name="connsiteY1" fmla="*/ 774700 h 1225550"/>
                <a:gd name="connsiteX2" fmla="*/ 908050 w 908050"/>
                <a:gd name="connsiteY2" fmla="*/ 1225550 h 122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8050" h="1225550">
                  <a:moveTo>
                    <a:pt x="0" y="0"/>
                  </a:moveTo>
                  <a:cubicBezTo>
                    <a:pt x="13229" y="285221"/>
                    <a:pt x="26458" y="570442"/>
                    <a:pt x="177800" y="774700"/>
                  </a:cubicBezTo>
                  <a:cubicBezTo>
                    <a:pt x="329142" y="978958"/>
                    <a:pt x="618596" y="1102254"/>
                    <a:pt x="908050" y="12255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11" name="Přímá spojnice se šipkou 210"/>
            <p:cNvCxnSpPr/>
            <p:nvPr/>
          </p:nvCxnSpPr>
          <p:spPr>
            <a:xfrm>
              <a:off x="2637658" y="5370850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Přímá spojnice se šipkou 211"/>
            <p:cNvCxnSpPr/>
            <p:nvPr/>
          </p:nvCxnSpPr>
          <p:spPr>
            <a:xfrm flipV="1">
              <a:off x="2777358" y="4278650"/>
              <a:ext cx="0" cy="1244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Přímá spojnice 212"/>
            <p:cNvCxnSpPr/>
            <p:nvPr/>
          </p:nvCxnSpPr>
          <p:spPr>
            <a:xfrm>
              <a:off x="3602858" y="4329450"/>
              <a:ext cx="0" cy="11938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ovéPole 213"/>
            <p:cNvSpPr txBox="1"/>
            <p:nvPr/>
          </p:nvSpPr>
          <p:spPr>
            <a:xfrm>
              <a:off x="4312136" y="5389900"/>
              <a:ext cx="30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Trebuchet MS" pitchFamily="34" charset="0"/>
                </a:rPr>
                <a:t>E</a:t>
              </a:r>
              <a:endParaRPr lang="cs-CZ" sz="1400" i="1" dirty="0">
                <a:latin typeface="Trebuchet MS" pitchFamily="34" charset="0"/>
              </a:endParaRPr>
            </a:p>
          </p:txBody>
        </p:sp>
        <p:sp>
          <p:nvSpPr>
            <p:cNvPr id="215" name="TextovéPole 214"/>
            <p:cNvSpPr txBox="1"/>
            <p:nvPr/>
          </p:nvSpPr>
          <p:spPr>
            <a:xfrm>
              <a:off x="3548264" y="5389900"/>
              <a:ext cx="457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 err="1">
                  <a:latin typeface="Trebuchet MS" pitchFamily="34" charset="0"/>
                </a:rPr>
                <a:t>E</a:t>
              </a:r>
              <a:r>
                <a:rPr lang="en-GB" sz="1400" b="1" i="1" baseline="-25000" dirty="0" err="1">
                  <a:latin typeface="Trebuchet MS" pitchFamily="34" charset="0"/>
                </a:rPr>
                <a:t>w</a:t>
              </a:r>
              <a:endParaRPr lang="cs-CZ" sz="1400" b="1" i="1" baseline="-25000" dirty="0">
                <a:latin typeface="Trebuchet MS" pitchFamily="34" charset="0"/>
              </a:endParaRPr>
            </a:p>
          </p:txBody>
        </p:sp>
        <p:sp>
          <p:nvSpPr>
            <p:cNvPr id="216" name="Obdélník 215"/>
            <p:cNvSpPr/>
            <p:nvPr/>
          </p:nvSpPr>
          <p:spPr>
            <a:xfrm>
              <a:off x="3693349" y="4259333"/>
              <a:ext cx="1068343" cy="440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7" name="TextovéPole 216"/>
            <p:cNvSpPr txBox="1"/>
            <p:nvPr/>
          </p:nvSpPr>
          <p:spPr>
            <a:xfrm>
              <a:off x="3629431" y="4189681"/>
              <a:ext cx="12349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rebuchet MS" pitchFamily="34" charset="0"/>
                </a:rPr>
                <a:t>logarithmic divergence</a:t>
              </a:r>
              <a:endParaRPr lang="cs-CZ" sz="1500" dirty="0">
                <a:latin typeface="Trebuchet MS" pitchFamily="34" charset="0"/>
              </a:endParaRPr>
            </a:p>
          </p:txBody>
        </p:sp>
      </p:grpSp>
      <p:pic>
        <p:nvPicPr>
          <p:cNvPr id="232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81" y="3533972"/>
            <a:ext cx="896779" cy="45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84" y="3530163"/>
            <a:ext cx="1166813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" name="Šipka dolů 233"/>
          <p:cNvSpPr/>
          <p:nvPr/>
        </p:nvSpPr>
        <p:spPr>
          <a:xfrm>
            <a:off x="6601470" y="2892291"/>
            <a:ext cx="520465" cy="458924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4774266" y="4261650"/>
            <a:ext cx="3903949" cy="1424778"/>
            <a:chOff x="4774266" y="5031276"/>
            <a:chExt cx="3903949" cy="1424778"/>
          </a:xfrm>
        </p:grpSpPr>
        <p:grpSp>
          <p:nvGrpSpPr>
            <p:cNvPr id="235" name="Skupina 234"/>
            <p:cNvGrpSpPr/>
            <p:nvPr/>
          </p:nvGrpSpPr>
          <p:grpSpPr>
            <a:xfrm>
              <a:off x="4774266" y="5031276"/>
              <a:ext cx="2811140" cy="1419027"/>
              <a:chOff x="4774266" y="4283160"/>
              <a:chExt cx="2811140" cy="1419027"/>
            </a:xfrm>
          </p:grpSpPr>
          <p:sp>
            <p:nvSpPr>
              <p:cNvPr id="245" name="Volný tvar 244"/>
              <p:cNvSpPr/>
              <p:nvPr/>
            </p:nvSpPr>
            <p:spPr>
              <a:xfrm>
                <a:off x="5771305" y="4584885"/>
                <a:ext cx="736514" cy="682581"/>
              </a:xfrm>
              <a:custGeom>
                <a:avLst/>
                <a:gdLst>
                  <a:gd name="connsiteX0" fmla="*/ 0 w 908050"/>
                  <a:gd name="connsiteY0" fmla="*/ 0 h 1225550"/>
                  <a:gd name="connsiteX1" fmla="*/ 177800 w 908050"/>
                  <a:gd name="connsiteY1" fmla="*/ 774700 h 1225550"/>
                  <a:gd name="connsiteX2" fmla="*/ 908050 w 908050"/>
                  <a:gd name="connsiteY2" fmla="*/ 1225550 h 122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8050" h="1225550">
                    <a:moveTo>
                      <a:pt x="0" y="0"/>
                    </a:moveTo>
                    <a:cubicBezTo>
                      <a:pt x="13229" y="285221"/>
                      <a:pt x="26458" y="570442"/>
                      <a:pt x="177800" y="774700"/>
                    </a:cubicBezTo>
                    <a:cubicBezTo>
                      <a:pt x="329142" y="978958"/>
                      <a:pt x="618596" y="1102254"/>
                      <a:pt x="908050" y="122555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46" name="Přímá spojnice se šipkou 245"/>
              <p:cNvCxnSpPr/>
              <p:nvPr/>
            </p:nvCxnSpPr>
            <p:spPr>
              <a:xfrm>
                <a:off x="4774266" y="5375360"/>
                <a:ext cx="180000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Přímá spojnice se šipkou 246"/>
              <p:cNvCxnSpPr/>
              <p:nvPr/>
            </p:nvCxnSpPr>
            <p:spPr>
              <a:xfrm flipV="1">
                <a:off x="4913966" y="4283160"/>
                <a:ext cx="0" cy="12446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Přímá spojnice 247"/>
              <p:cNvCxnSpPr/>
              <p:nvPr/>
            </p:nvCxnSpPr>
            <p:spPr>
              <a:xfrm>
                <a:off x="5739466" y="4333960"/>
                <a:ext cx="0" cy="11938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TextovéPole 248"/>
              <p:cNvSpPr txBox="1"/>
              <p:nvPr/>
            </p:nvSpPr>
            <p:spPr>
              <a:xfrm>
                <a:off x="6448744" y="5394410"/>
                <a:ext cx="3054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>
                    <a:latin typeface="Trebuchet MS" pitchFamily="34" charset="0"/>
                  </a:rPr>
                  <a:t>E</a:t>
                </a:r>
                <a:endParaRPr lang="cs-CZ" sz="1400" i="1" dirty="0">
                  <a:latin typeface="Trebuchet MS" pitchFamily="34" charset="0"/>
                </a:endParaRPr>
              </a:p>
            </p:txBody>
          </p:sp>
          <p:sp>
            <p:nvSpPr>
              <p:cNvPr id="250" name="TextovéPole 249"/>
              <p:cNvSpPr txBox="1"/>
              <p:nvPr/>
            </p:nvSpPr>
            <p:spPr>
              <a:xfrm>
                <a:off x="5440190" y="5394410"/>
                <a:ext cx="457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 err="1">
                    <a:latin typeface="Trebuchet MS" pitchFamily="34" charset="0"/>
                  </a:rPr>
                  <a:t>E</a:t>
                </a:r>
                <a:r>
                  <a:rPr lang="en-GB" sz="1400" b="1" i="1" baseline="-25000" dirty="0" err="1">
                    <a:latin typeface="Trebuchet MS" pitchFamily="34" charset="0"/>
                  </a:rPr>
                  <a:t>w</a:t>
                </a:r>
                <a:endParaRPr lang="cs-CZ" sz="1400" b="1" i="1" baseline="-25000" dirty="0">
                  <a:latin typeface="Trebuchet MS" pitchFamily="34" charset="0"/>
                </a:endParaRPr>
              </a:p>
            </p:txBody>
          </p:sp>
          <p:sp>
            <p:nvSpPr>
              <p:cNvPr id="251" name="Volný tvar 250"/>
              <p:cNvSpPr/>
              <p:nvPr/>
            </p:nvSpPr>
            <p:spPr>
              <a:xfrm>
                <a:off x="4907527" y="5174360"/>
                <a:ext cx="831850" cy="127000"/>
              </a:xfrm>
              <a:custGeom>
                <a:avLst/>
                <a:gdLst>
                  <a:gd name="connsiteX0" fmla="*/ 0 w 831850"/>
                  <a:gd name="connsiteY0" fmla="*/ 127000 h 127000"/>
                  <a:gd name="connsiteX1" fmla="*/ 463550 w 831850"/>
                  <a:gd name="connsiteY1" fmla="*/ 95250 h 127000"/>
                  <a:gd name="connsiteX2" fmla="*/ 831850 w 831850"/>
                  <a:gd name="connsiteY2" fmla="*/ 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1850" h="127000">
                    <a:moveTo>
                      <a:pt x="0" y="127000"/>
                    </a:moveTo>
                    <a:cubicBezTo>
                      <a:pt x="162454" y="121708"/>
                      <a:pt x="324908" y="116417"/>
                      <a:pt x="463550" y="95250"/>
                    </a:cubicBezTo>
                    <a:cubicBezTo>
                      <a:pt x="602192" y="74083"/>
                      <a:pt x="717021" y="37041"/>
                      <a:pt x="83185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2" name="Obdélník 251"/>
              <p:cNvSpPr/>
              <p:nvPr/>
            </p:nvSpPr>
            <p:spPr>
              <a:xfrm>
                <a:off x="6109230" y="4513515"/>
                <a:ext cx="1210938" cy="30528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3" name="TextovéPole 252"/>
              <p:cNvSpPr txBox="1"/>
              <p:nvPr/>
            </p:nvSpPr>
            <p:spPr>
              <a:xfrm>
                <a:off x="6071265" y="4494527"/>
                <a:ext cx="151414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dirty="0">
                    <a:latin typeface="Trebuchet MS" pitchFamily="34" charset="0"/>
                  </a:rPr>
                  <a:t>inverse  </a:t>
                </a:r>
                <a:r>
                  <a:rPr lang="en-GB" sz="1500" dirty="0" err="1">
                    <a:latin typeface="Trebuchet MS" pitchFamily="34" charset="0"/>
                  </a:rPr>
                  <a:t>sqrt</a:t>
                </a:r>
                <a:endParaRPr lang="cs-CZ" sz="1500" dirty="0">
                  <a:latin typeface="Trebuchet MS" pitchFamily="34" charset="0"/>
                </a:endParaRPr>
              </a:p>
            </p:txBody>
          </p:sp>
        </p:grpSp>
        <p:grpSp>
          <p:nvGrpSpPr>
            <p:cNvPr id="236" name="Skupina 235"/>
            <p:cNvGrpSpPr/>
            <p:nvPr/>
          </p:nvGrpSpPr>
          <p:grpSpPr>
            <a:xfrm>
              <a:off x="6698284" y="5037027"/>
              <a:ext cx="1979931" cy="1419027"/>
              <a:chOff x="6698284" y="4398374"/>
              <a:chExt cx="1979931" cy="1419027"/>
            </a:xfrm>
          </p:grpSpPr>
          <p:grpSp>
            <p:nvGrpSpPr>
              <p:cNvPr id="237" name="Skupina 236"/>
              <p:cNvGrpSpPr/>
              <p:nvPr/>
            </p:nvGrpSpPr>
            <p:grpSpPr>
              <a:xfrm>
                <a:off x="6698284" y="4398374"/>
                <a:ext cx="1979931" cy="1419027"/>
                <a:chOff x="5442386" y="4883150"/>
                <a:chExt cx="1979931" cy="1419027"/>
              </a:xfrm>
            </p:grpSpPr>
            <p:sp>
              <p:nvSpPr>
                <p:cNvPr id="239" name="Volný tvar 238"/>
                <p:cNvSpPr/>
                <p:nvPr/>
              </p:nvSpPr>
              <p:spPr>
                <a:xfrm flipH="1">
                  <a:off x="5582085" y="5182049"/>
                  <a:ext cx="805373" cy="682581"/>
                </a:xfrm>
                <a:custGeom>
                  <a:avLst/>
                  <a:gdLst>
                    <a:gd name="connsiteX0" fmla="*/ 0 w 908050"/>
                    <a:gd name="connsiteY0" fmla="*/ 0 h 1225550"/>
                    <a:gd name="connsiteX1" fmla="*/ 177800 w 908050"/>
                    <a:gd name="connsiteY1" fmla="*/ 774700 h 1225550"/>
                    <a:gd name="connsiteX2" fmla="*/ 908050 w 908050"/>
                    <a:gd name="connsiteY2" fmla="*/ 1225550 h 1225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8050" h="1225550">
                      <a:moveTo>
                        <a:pt x="0" y="0"/>
                      </a:moveTo>
                      <a:cubicBezTo>
                        <a:pt x="13229" y="285221"/>
                        <a:pt x="26458" y="570442"/>
                        <a:pt x="177800" y="774700"/>
                      </a:cubicBezTo>
                      <a:cubicBezTo>
                        <a:pt x="329142" y="978958"/>
                        <a:pt x="618596" y="1102254"/>
                        <a:pt x="908050" y="122555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40" name="Přímá spojnice se šipkou 239"/>
                <p:cNvCxnSpPr/>
                <p:nvPr/>
              </p:nvCxnSpPr>
              <p:spPr>
                <a:xfrm>
                  <a:off x="5442386" y="5975350"/>
                  <a:ext cx="180000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Přímá spojnice se šipkou 240"/>
                <p:cNvCxnSpPr/>
                <p:nvPr/>
              </p:nvCxnSpPr>
              <p:spPr>
                <a:xfrm flipV="1">
                  <a:off x="5582086" y="4883150"/>
                  <a:ext cx="0" cy="12446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Přímá spojnice 241"/>
                <p:cNvCxnSpPr/>
                <p:nvPr/>
              </p:nvCxnSpPr>
              <p:spPr>
                <a:xfrm>
                  <a:off x="6407586" y="4933950"/>
                  <a:ext cx="0" cy="11938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TextovéPole 242"/>
                <p:cNvSpPr txBox="1"/>
                <p:nvPr/>
              </p:nvSpPr>
              <p:spPr>
                <a:xfrm>
                  <a:off x="7116864" y="5994400"/>
                  <a:ext cx="3054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i="1" dirty="0">
                      <a:latin typeface="Trebuchet MS" pitchFamily="34" charset="0"/>
                    </a:rPr>
                    <a:t>E</a:t>
                  </a:r>
                  <a:endParaRPr lang="cs-CZ" sz="1400" i="1" dirty="0">
                    <a:latin typeface="Trebuchet MS" pitchFamily="34" charset="0"/>
                  </a:endParaRPr>
                </a:p>
              </p:txBody>
            </p:sp>
            <p:sp>
              <p:nvSpPr>
                <p:cNvPr id="244" name="TextovéPole 243"/>
                <p:cNvSpPr txBox="1"/>
                <p:nvPr/>
              </p:nvSpPr>
              <p:spPr>
                <a:xfrm>
                  <a:off x="6108310" y="5994400"/>
                  <a:ext cx="4578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i="1" dirty="0" err="1">
                      <a:latin typeface="Trebuchet MS" pitchFamily="34" charset="0"/>
                    </a:rPr>
                    <a:t>E</a:t>
                  </a:r>
                  <a:r>
                    <a:rPr lang="en-GB" sz="1400" b="1" i="1" baseline="-25000" dirty="0" err="1">
                      <a:latin typeface="Trebuchet MS" pitchFamily="34" charset="0"/>
                    </a:rPr>
                    <a:t>w</a:t>
                  </a:r>
                  <a:endParaRPr lang="cs-CZ" sz="1400" b="1" i="1" baseline="-25000" dirty="0">
                    <a:latin typeface="Trebuchet MS" pitchFamily="34" charset="0"/>
                  </a:endParaRPr>
                </a:p>
              </p:txBody>
            </p:sp>
          </p:grpSp>
          <p:sp>
            <p:nvSpPr>
              <p:cNvPr id="238" name="Volný tvar 237"/>
              <p:cNvSpPr/>
              <p:nvPr/>
            </p:nvSpPr>
            <p:spPr>
              <a:xfrm flipV="1">
                <a:off x="7654143" y="5267057"/>
                <a:ext cx="799844" cy="143765"/>
              </a:xfrm>
              <a:custGeom>
                <a:avLst/>
                <a:gdLst>
                  <a:gd name="connsiteX0" fmla="*/ 0 w 901700"/>
                  <a:gd name="connsiteY0" fmla="*/ 349250 h 349250"/>
                  <a:gd name="connsiteX1" fmla="*/ 381000 w 901700"/>
                  <a:gd name="connsiteY1" fmla="*/ 254000 h 349250"/>
                  <a:gd name="connsiteX2" fmla="*/ 901700 w 901700"/>
                  <a:gd name="connsiteY2" fmla="*/ 0 h 34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349250">
                    <a:moveTo>
                      <a:pt x="0" y="349250"/>
                    </a:moveTo>
                    <a:cubicBezTo>
                      <a:pt x="115358" y="330729"/>
                      <a:pt x="230717" y="312208"/>
                      <a:pt x="381000" y="254000"/>
                    </a:cubicBezTo>
                    <a:cubicBezTo>
                      <a:pt x="531283" y="195792"/>
                      <a:pt x="716491" y="97896"/>
                      <a:pt x="901700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03" name="TextovéPole 102"/>
          <p:cNvSpPr txBox="1"/>
          <p:nvPr/>
        </p:nvSpPr>
        <p:spPr>
          <a:xfrm>
            <a:off x="1257270" y="5765364"/>
            <a:ext cx="678070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rebuchet MS" pitchFamily="34" charset="0"/>
              </a:rPr>
              <a:t>Each </a:t>
            </a:r>
            <a:r>
              <a:rPr lang="en-GB" b="1" dirty="0">
                <a:latin typeface="Trebuchet MS" pitchFamily="34" charset="0"/>
              </a:rPr>
              <a:t>singularity</a:t>
            </a:r>
            <a:r>
              <a:rPr lang="en-GB" dirty="0">
                <a:latin typeface="Trebuchet MS" pitchFamily="34" charset="0"/>
              </a:rPr>
              <a:t> of the </a:t>
            </a:r>
            <a:r>
              <a:rPr lang="en-GB" b="1" dirty="0">
                <a:latin typeface="Trebuchet MS" pitchFamily="34" charset="0"/>
              </a:rPr>
              <a:t>level density </a:t>
            </a:r>
            <a:r>
              <a:rPr lang="cs-CZ" dirty="0" err="1">
                <a:latin typeface="Trebuchet MS" pitchFamily="34" charset="0"/>
              </a:rPr>
              <a:t>at</a:t>
            </a:r>
            <a:r>
              <a:rPr lang="cs-CZ" dirty="0">
                <a:latin typeface="Trebuchet MS" pitchFamily="34" charset="0"/>
              </a:rPr>
              <a:t> a </a:t>
            </a:r>
            <a:r>
              <a:rPr lang="cs-CZ" b="1" dirty="0" err="1">
                <a:latin typeface="Trebuchet MS" pitchFamily="34" charset="0"/>
              </a:rPr>
              <a:t>nondegenerate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stationary</a:t>
            </a:r>
            <a:r>
              <a:rPr lang="cs-CZ" dirty="0">
                <a:latin typeface="Trebuchet MS" pitchFamily="34" charset="0"/>
              </a:rPr>
              <a:t> point </a:t>
            </a:r>
            <a:r>
              <a:rPr lang="cs-CZ" dirty="0" err="1">
                <a:latin typeface="Trebuchet MS" pitchFamily="34" charset="0"/>
              </a:rPr>
              <a:t>is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b="1" dirty="0" err="1">
                <a:latin typeface="Trebuchet MS" pitchFamily="34" charset="0"/>
              </a:rPr>
              <a:t>uniquely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classified</a:t>
            </a:r>
            <a:r>
              <a:rPr lang="cs-CZ" dirty="0">
                <a:latin typeface="Trebuchet MS" pitchFamily="34" charset="0"/>
              </a:rPr>
              <a:t> by </a:t>
            </a:r>
            <a:r>
              <a:rPr lang="en-GB" dirty="0">
                <a:latin typeface="Trebuchet MS" pitchFamily="34" charset="0"/>
              </a:rPr>
              <a:t>the </a:t>
            </a:r>
            <a:r>
              <a:rPr lang="cs-CZ" dirty="0" err="1">
                <a:latin typeface="Trebuchet MS" pitchFamily="34" charset="0"/>
              </a:rPr>
              <a:t>two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numbers</a:t>
            </a:r>
            <a:r>
              <a:rPr lang="cs-CZ" dirty="0">
                <a:latin typeface="Trebuchet MS" pitchFamily="34" charset="0"/>
              </a:rPr>
              <a:t> (</a:t>
            </a:r>
            <a:r>
              <a:rPr lang="cs-CZ" i="1" dirty="0" err="1">
                <a:latin typeface="Trebuchet MS" pitchFamily="34" charset="0"/>
              </a:rPr>
              <a:t>f</a:t>
            </a:r>
            <a:r>
              <a:rPr lang="cs-CZ" dirty="0" err="1">
                <a:latin typeface="Trebuchet MS" pitchFamily="34" charset="0"/>
              </a:rPr>
              <a:t>,</a:t>
            </a:r>
            <a:r>
              <a:rPr lang="cs-CZ" i="1" dirty="0" err="1">
                <a:latin typeface="Trebuchet MS" pitchFamily="34" charset="0"/>
              </a:rPr>
              <a:t>r</a:t>
            </a:r>
            <a:r>
              <a:rPr lang="cs-CZ" dirty="0">
                <a:latin typeface="Trebuchet MS" pitchFamily="34" charset="0"/>
              </a:rPr>
              <a:t>)</a:t>
            </a:r>
          </a:p>
        </p:txBody>
      </p:sp>
      <p:sp>
        <p:nvSpPr>
          <p:cNvPr id="115" name="Obdélník 114"/>
          <p:cNvSpPr/>
          <p:nvPr/>
        </p:nvSpPr>
        <p:spPr>
          <a:xfrm>
            <a:off x="770395" y="2198970"/>
            <a:ext cx="254964" cy="23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6" name="Obdélník 115"/>
          <p:cNvSpPr/>
          <p:nvPr/>
        </p:nvSpPr>
        <p:spPr>
          <a:xfrm>
            <a:off x="1109818" y="3432325"/>
            <a:ext cx="254964" cy="23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7" name="Obdélník 116"/>
          <p:cNvSpPr/>
          <p:nvPr/>
        </p:nvSpPr>
        <p:spPr>
          <a:xfrm>
            <a:off x="747880" y="213736"/>
            <a:ext cx="8236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en-GB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Nondegenerate stationary point</a:t>
            </a:r>
            <a:r>
              <a:rPr lang="cs-CZ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</a:t>
            </a:r>
            <a:r>
              <a:rPr lang="cs-CZ" sz="3200" dirty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2600" dirty="0" err="1">
                <a:solidFill>
                  <a:srgbClr val="0000B4"/>
                </a:solidFill>
                <a:latin typeface="Trebuchet MS" panose="020B0603020202020204" pitchFamily="34" charset="0"/>
              </a:rPr>
              <a:t>singularities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5590162" y="865196"/>
            <a:ext cx="2585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339933"/>
                </a:solidFill>
                <a:latin typeface="Trebuchet MS" pitchFamily="34" charset="0"/>
              </a:rPr>
              <a:t>f</a:t>
            </a:r>
            <a:r>
              <a:rPr lang="en-GB" sz="2000" b="1" dirty="0">
                <a:solidFill>
                  <a:srgbClr val="339933"/>
                </a:solidFill>
                <a:latin typeface="Trebuchet MS" pitchFamily="34" charset="0"/>
              </a:rPr>
              <a:t> half-integer</a:t>
            </a:r>
            <a:endParaRPr lang="cs-CZ" sz="2000" b="1" dirty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2233785" y="858618"/>
            <a:ext cx="1273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339933"/>
                </a:solidFill>
                <a:latin typeface="Trebuchet MS" pitchFamily="34" charset="0"/>
              </a:rPr>
              <a:t>f</a:t>
            </a:r>
            <a:r>
              <a:rPr lang="en-GB" sz="2000" b="1" dirty="0">
                <a:solidFill>
                  <a:srgbClr val="339933"/>
                </a:solidFill>
                <a:latin typeface="Trebuchet MS" pitchFamily="34" charset="0"/>
              </a:rPr>
              <a:t> integer</a:t>
            </a:r>
            <a:endParaRPr lang="cs-CZ" sz="2000" b="1" dirty="0">
              <a:solidFill>
                <a:srgbClr val="339933"/>
              </a:solidFill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20009" y="1243509"/>
            <a:ext cx="287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rebuchet MS" pitchFamily="34" charset="0"/>
              </a:rPr>
              <a:t>(relevant for lattices and time-dependent Hamiltonian systems)</a:t>
            </a:r>
            <a:endParaRPr lang="cs-CZ" sz="1400" dirty="0">
              <a:latin typeface="Trebuchet MS" pitchFamily="34" charset="0"/>
            </a:endParaRPr>
          </a:p>
        </p:txBody>
      </p:sp>
      <p:cxnSp>
        <p:nvCxnSpPr>
          <p:cNvPr id="71" name="Přímá spojnice 7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110928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/>
          <p:cNvSpPr/>
          <p:nvPr/>
        </p:nvSpPr>
        <p:spPr>
          <a:xfrm>
            <a:off x="2506151" y="6509458"/>
            <a:ext cx="63103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1300" dirty="0">
                <a:solidFill>
                  <a:prstClr val="black"/>
                </a:solidFill>
                <a:latin typeface="Book Antiqua" panose="02040602050305030304" pitchFamily="18" charset="0"/>
              </a:rPr>
              <a:t>P. </a:t>
            </a:r>
            <a:r>
              <a:rPr lang="en-GB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Str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ánský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P. Cejnar,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Phys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Lett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.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b="1" dirty="0">
                <a:solidFill>
                  <a:prstClr val="black"/>
                </a:solidFill>
                <a:latin typeface="Book Antiqua" panose="02040602050305030304" pitchFamily="18" charset="0"/>
              </a:rPr>
              <a:t>A380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2637 (2016)</a:t>
            </a:r>
          </a:p>
        </p:txBody>
      </p:sp>
    </p:spTree>
    <p:extLst>
      <p:ext uri="{BB962C8B-B14F-4D97-AF65-F5344CB8AC3E}">
        <p14:creationId xmlns:p14="http://schemas.microsoft.com/office/powerpoint/2010/main" val="535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latin typeface="Trebuchet MS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latin typeface="Trebuchet MS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01159440">
  <a:themeElements>
    <a:clrScheme name="01159440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01159440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80"/>
          </a:solidFill>
          <a:prstDash val="solid"/>
          <a:round/>
          <a:headEnd type="oval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80"/>
          </a:solidFill>
          <a:prstDash val="solid"/>
          <a:round/>
          <a:headEnd type="oval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err="1" smtClean="0">
            <a:latin typeface="Trebuchet MS" pitchFamily="34" charset="0"/>
          </a:defRPr>
        </a:defPPr>
      </a:lstStyle>
    </a:txDef>
  </a:objectDefaults>
  <a:extraClrSchemeLst>
    <a:extraClrScheme>
      <a:clrScheme name="0115944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latin typeface="Trebuchet MS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latin typeface="Trebuchet MS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01159440">
  <a:themeElements>
    <a:clrScheme name="01159440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01159440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80"/>
          </a:solidFill>
          <a:prstDash val="solid"/>
          <a:round/>
          <a:headEnd type="oval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80"/>
          </a:solidFill>
          <a:prstDash val="solid"/>
          <a:round/>
          <a:headEnd type="oval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err="1" smtClean="0">
            <a:latin typeface="Trebuchet MS" pitchFamily="34" charset="0"/>
          </a:defRPr>
        </a:defPPr>
      </a:lstStyle>
    </a:txDef>
  </a:objectDefaults>
  <a:extraClrSchemeLst>
    <a:extraClrScheme>
      <a:clrScheme name="0115944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3152</Words>
  <Application>Microsoft Office PowerPoint</Application>
  <PresentationFormat>Předvádění na obrazovce (4:3)</PresentationFormat>
  <Paragraphs>545</Paragraphs>
  <Slides>43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43</vt:i4>
      </vt:variant>
    </vt:vector>
  </HeadingPairs>
  <TitlesOfParts>
    <vt:vector size="57" baseType="lpstr">
      <vt:lpstr>Symbol</vt:lpstr>
      <vt:lpstr>Century Gothic</vt:lpstr>
      <vt:lpstr>Times New Roman</vt:lpstr>
      <vt:lpstr>Arial</vt:lpstr>
      <vt:lpstr>Cambria Math</vt:lpstr>
      <vt:lpstr>Book Antiqua</vt:lpstr>
      <vt:lpstr>Calibri</vt:lpstr>
      <vt:lpstr>Trebuchet MS</vt:lpstr>
      <vt:lpstr>Motiv systému Office</vt:lpstr>
      <vt:lpstr>1_Motiv systému Office</vt:lpstr>
      <vt:lpstr>01159440</vt:lpstr>
      <vt:lpstr>2_Motiv systému Office</vt:lpstr>
      <vt:lpstr>4_Motiv systému Office</vt:lpstr>
      <vt:lpstr>1_01159440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2017-12-07T20:52:47Z</dcterms:created>
  <dcterms:modified xsi:type="dcterms:W3CDTF">2023-06-02T09:28:37Z</dcterms:modified>
</cp:coreProperties>
</file>