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96" r:id="rId3"/>
    <p:sldId id="299" r:id="rId4"/>
    <p:sldId id="300" r:id="rId5"/>
    <p:sldId id="316" r:id="rId6"/>
    <p:sldId id="303" r:id="rId7"/>
    <p:sldId id="344" r:id="rId8"/>
    <p:sldId id="347" r:id="rId9"/>
    <p:sldId id="345" r:id="rId10"/>
    <p:sldId id="351" r:id="rId11"/>
    <p:sldId id="357" r:id="rId12"/>
    <p:sldId id="325" r:id="rId13"/>
    <p:sldId id="338" r:id="rId14"/>
    <p:sldId id="302" r:id="rId15"/>
    <p:sldId id="264" r:id="rId16"/>
    <p:sldId id="341" r:id="rId17"/>
    <p:sldId id="320" r:id="rId18"/>
    <p:sldId id="326" r:id="rId19"/>
    <p:sldId id="331" r:id="rId20"/>
    <p:sldId id="354" r:id="rId21"/>
    <p:sldId id="355" r:id="rId22"/>
    <p:sldId id="328" r:id="rId23"/>
    <p:sldId id="359" r:id="rId24"/>
    <p:sldId id="358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4"/>
    <a:srgbClr val="CC3300"/>
    <a:srgbClr val="339933"/>
    <a:srgbClr val="736941"/>
    <a:srgbClr val="FFDC00"/>
    <a:srgbClr val="FFE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0389" autoAdjust="0"/>
  </p:normalViewPr>
  <p:slideViewPr>
    <p:cSldViewPr snapToGrid="0">
      <p:cViewPr varScale="1">
        <p:scale>
          <a:sx n="103" d="100"/>
          <a:sy n="103" d="100"/>
        </p:scale>
        <p:origin x="145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8D310-6194-4BCF-AB74-295CD09132EA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01CD4-FA8C-4FDF-A007-BCD85A7EF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7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latin typeface="Trebuchet MS" pitchFamily="34" charset="0"/>
              </a:rPr>
              <a:t>Universal to </a:t>
            </a:r>
            <a:r>
              <a:rPr lang="cs-CZ" sz="1200" dirty="0" err="1">
                <a:latin typeface="Trebuchet MS" pitchFamily="34" charset="0"/>
              </a:rPr>
              <a:t>two-level</a:t>
            </a:r>
            <a:r>
              <a:rPr lang="cs-CZ" sz="1200" dirty="0">
                <a:latin typeface="Trebuchet MS" pitchFamily="34" charset="0"/>
              </a:rPr>
              <a:t> </a:t>
            </a:r>
            <a:r>
              <a:rPr lang="cs-CZ" sz="1200" dirty="0" err="1">
                <a:latin typeface="Trebuchet MS" pitchFamily="34" charset="0"/>
              </a:rPr>
              <a:t>bosonic</a:t>
            </a:r>
            <a:r>
              <a:rPr lang="cs-CZ" sz="1200" dirty="0">
                <a:latin typeface="Trebuchet MS" pitchFamily="34" charset="0"/>
              </a:rPr>
              <a:t> and </a:t>
            </a:r>
            <a:r>
              <a:rPr lang="cs-CZ" sz="1200" dirty="0" err="1">
                <a:latin typeface="Trebuchet MS" pitchFamily="34" charset="0"/>
              </a:rPr>
              <a:t>fermionic</a:t>
            </a:r>
            <a:r>
              <a:rPr lang="cs-CZ" sz="1200" dirty="0">
                <a:latin typeface="Trebuchet MS" pitchFamily="34" charset="0"/>
              </a:rPr>
              <a:t> </a:t>
            </a:r>
            <a:r>
              <a:rPr lang="cs-CZ" sz="1200" dirty="0" err="1">
                <a:latin typeface="Trebuchet MS" pitchFamily="34" charset="0"/>
              </a:rPr>
              <a:t>models</a:t>
            </a:r>
            <a:r>
              <a:rPr lang="cs-CZ" sz="1200" dirty="0">
                <a:latin typeface="Trebuchet MS" pitchFamily="34" charset="0"/>
              </a:rPr>
              <a:t> </a:t>
            </a:r>
            <a:r>
              <a:rPr lang="cs-CZ" sz="1200" dirty="0" err="1">
                <a:latin typeface="Trebuchet MS" pitchFamily="34" charset="0"/>
              </a:rPr>
              <a:t>with</a:t>
            </a:r>
            <a:r>
              <a:rPr lang="cs-CZ" sz="1200" dirty="0">
                <a:latin typeface="Trebuchet MS" pitchFamily="34" charset="0"/>
              </a:rPr>
              <a:t> </a:t>
            </a:r>
            <a:r>
              <a:rPr lang="cs-CZ" sz="1200" dirty="0" err="1">
                <a:latin typeface="Trebuchet MS" pitchFamily="34" charset="0"/>
              </a:rPr>
              <a:t>pairing</a:t>
            </a:r>
            <a:r>
              <a:rPr lang="cs-CZ" sz="1200" dirty="0">
                <a:latin typeface="Trebuchet MS" pitchFamily="34" charset="0"/>
              </a:rPr>
              <a:t> </a:t>
            </a:r>
            <a:r>
              <a:rPr lang="cs-CZ" sz="1200" dirty="0" err="1">
                <a:latin typeface="Trebuchet MS" pitchFamily="34" charset="0"/>
              </a:rPr>
              <a:t>interaction</a:t>
            </a:r>
            <a:r>
              <a:rPr lang="cs-CZ" sz="1200" dirty="0">
                <a:latin typeface="Trebuchet MS" pitchFamily="34" charset="0"/>
              </a:rPr>
              <a:t> (</a:t>
            </a:r>
            <a:r>
              <a:rPr lang="cs-CZ" sz="1200" dirty="0" err="1">
                <a:latin typeface="Trebuchet MS" pitchFamily="34" charset="0"/>
              </a:rPr>
              <a:t>Caprio</a:t>
            </a:r>
            <a:r>
              <a:rPr lang="cs-CZ" sz="1200" dirty="0">
                <a:latin typeface="Trebuchet MS" pitchFamily="34" charset="0"/>
              </a:rPr>
              <a:t>)</a:t>
            </a:r>
            <a:endParaRPr lang="en-GB" sz="1200" dirty="0">
              <a:latin typeface="Trebuchet MS" pitchFamily="34" charset="0"/>
            </a:endParaRP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78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16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20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21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42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15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dirty="0"/>
              <a:t>Udělat video z děvčice</a:t>
            </a:r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0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97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596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D6986-538B-4810-8C2B-601281A8D2A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43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22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13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04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83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79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98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0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5000"/>
            <a:duotone>
              <a:prstClr val="black"/>
              <a:srgbClr val="D9C3A5">
                <a:tint val="50000"/>
                <a:satMod val="180000"/>
              </a:srgb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ement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86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3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63.gif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26" Type="http://schemas.openxmlformats.org/officeDocument/2006/relationships/image" Target="../media/image102.png"/><Relationship Id="rId3" Type="http://schemas.openxmlformats.org/officeDocument/2006/relationships/image" Target="../media/image79.png"/><Relationship Id="rId21" Type="http://schemas.openxmlformats.org/officeDocument/2006/relationships/image" Target="../media/image97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5" Type="http://schemas.openxmlformats.org/officeDocument/2006/relationships/image" Target="../media/image10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24" Type="http://schemas.openxmlformats.org/officeDocument/2006/relationships/image" Target="../media/image100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98.png"/><Relationship Id="rId27" Type="http://schemas.openxmlformats.org/officeDocument/2006/relationships/image" Target="../media/image10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6.gi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13.png"/><Relationship Id="rId10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l="-1000" t="-6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ChangeArrowheads="1"/>
          </p:cNvSpPr>
          <p:nvPr/>
        </p:nvSpPr>
        <p:spPr bwMode="auto">
          <a:xfrm>
            <a:off x="467544" y="188640"/>
            <a:ext cx="8136904" cy="161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cs-CZ" sz="4500" dirty="0">
                <a:latin typeface="Trebuchet MS" panose="020B0603020202020204" pitchFamily="34" charset="0"/>
              </a:rPr>
              <a:t>K</a:t>
            </a:r>
            <a:r>
              <a:rPr lang="cs-CZ" sz="3800" dirty="0">
                <a:latin typeface="Trebuchet MS" panose="020B0603020202020204" pitchFamily="34" charset="0"/>
              </a:rPr>
              <a:t>VANTOVÉ FÁZOVÉ PŘECHODY V EXCITOVANÝCH SPEKTRECH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403648" y="1659104"/>
            <a:ext cx="6551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0" u="sng" dirty="0">
                <a:latin typeface="Trebuchet MS" panose="020B0603020202020204" pitchFamily="34" charset="0"/>
              </a:rPr>
              <a:t>Pavel </a:t>
            </a:r>
            <a:r>
              <a:rPr lang="en-US" sz="2400" b="0" u="sng" dirty="0" err="1">
                <a:latin typeface="Trebuchet MS" panose="020B0603020202020204" pitchFamily="34" charset="0"/>
              </a:rPr>
              <a:t>Str</a:t>
            </a:r>
            <a:r>
              <a:rPr lang="cs-CZ" sz="2400" b="0" u="sng" dirty="0" err="1">
                <a:latin typeface="Trebuchet MS" panose="020B0603020202020204" pitchFamily="34" charset="0"/>
              </a:rPr>
              <a:t>ánský</a:t>
            </a:r>
            <a:endParaRPr lang="cs-CZ" sz="2400" b="0" u="sng" baseline="30000" dirty="0">
              <a:latin typeface="Trebuchet MS" panose="020B060302020202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79512" y="6444505"/>
            <a:ext cx="699766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300" b="0" dirty="0">
                <a:latin typeface="Trebuchet MS" panose="020B0603020202020204" pitchFamily="34" charset="0"/>
              </a:rPr>
              <a:t>Seminář UNCE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423808" y="6433591"/>
            <a:ext cx="14686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400" b="0" dirty="0">
                <a:latin typeface="Trebuchet MS" panose="020B0603020202020204" pitchFamily="34" charset="0"/>
              </a:rPr>
              <a:t>26. květen</a:t>
            </a:r>
            <a:r>
              <a:rPr lang="en-US" sz="1400" b="0" dirty="0">
                <a:latin typeface="Trebuchet MS" panose="020B0603020202020204" pitchFamily="34" charset="0"/>
              </a:rPr>
              <a:t> 201</a:t>
            </a:r>
            <a:r>
              <a:rPr lang="cs-CZ" sz="1400" b="0" dirty="0">
                <a:latin typeface="Trebuchet MS" panose="020B0603020202020204" pitchFamily="34" charset="0"/>
              </a:rPr>
              <a:t>5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226939" y="2082967"/>
            <a:ext cx="49023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sz="1600" dirty="0">
                <a:latin typeface="Trebuchet MS" panose="020B0603020202020204" pitchFamily="34" charset="0"/>
              </a:rPr>
              <a:t>Ústav částicové a jaderné fyziky</a:t>
            </a:r>
            <a:endParaRPr lang="cs-CZ" sz="1600" b="0" dirty="0">
              <a:latin typeface="Trebuchet MS" panose="020B0603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12589" y="2383307"/>
            <a:ext cx="6551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dirty="0">
                <a:latin typeface="Courier New" pitchFamily="49" charset="0"/>
                <a:cs typeface="Courier New" pitchFamily="49" charset="0"/>
              </a:rPr>
              <a:t>www.pavelstransky.cz</a:t>
            </a:r>
            <a:endParaRPr lang="cs-CZ" sz="1600" baseline="30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/>
        </p:nvSpPr>
        <p:spPr bwMode="auto">
          <a:xfrm>
            <a:off x="1256826" y="2861281"/>
            <a:ext cx="7056783" cy="58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 eaLnBrk="1" hangingPunct="1">
              <a:spcBef>
                <a:spcPct val="0"/>
              </a:spcBef>
              <a:buFontTx/>
              <a:buNone/>
            </a:pPr>
            <a:r>
              <a:rPr lang="es-MX" sz="2400" dirty="0">
                <a:solidFill>
                  <a:srgbClr val="0000B4"/>
                </a:solidFill>
                <a:latin typeface="Trebuchet MS" panose="020B0603020202020204" pitchFamily="34" charset="0"/>
              </a:rPr>
              <a:t>1.	</a:t>
            </a:r>
            <a:r>
              <a:rPr lang="cs-CZ" sz="2400" u="sng" dirty="0">
                <a:solidFill>
                  <a:srgbClr val="0000B4"/>
                </a:solidFill>
                <a:latin typeface="Trebuchet MS" panose="020B0603020202020204" pitchFamily="34" charset="0"/>
              </a:rPr>
              <a:t>Kvantový fázový přechod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244126" y="4086037"/>
            <a:ext cx="7200799" cy="7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540000" indent="-540000" eaLnBrk="1" hangingPunct="1"/>
            <a:r>
              <a:rPr lang="cs-CZ" sz="2400" b="0" dirty="0">
                <a:solidFill>
                  <a:srgbClr val="CC3300"/>
                </a:solidFill>
                <a:latin typeface="Trebuchet MS" panose="020B0603020202020204" pitchFamily="34" charset="0"/>
              </a:rPr>
              <a:t>3</a:t>
            </a:r>
            <a:r>
              <a:rPr lang="en-US" sz="2400" b="0" dirty="0">
                <a:solidFill>
                  <a:srgbClr val="CC3300"/>
                </a:solidFill>
                <a:latin typeface="Trebuchet MS" panose="020B0603020202020204" pitchFamily="34" charset="0"/>
              </a:rPr>
              <a:t>.	</a:t>
            </a:r>
            <a:r>
              <a:rPr lang="en-GB" sz="2400" b="0" u="sng" dirty="0">
                <a:solidFill>
                  <a:srgbClr val="CC3300"/>
                </a:solidFill>
                <a:latin typeface="Trebuchet MS" panose="020B0603020202020204" pitchFamily="34" charset="0"/>
              </a:rPr>
              <a:t>Model</a:t>
            </a:r>
            <a:r>
              <a:rPr lang="cs-CZ" sz="2400" b="0" u="sng" dirty="0">
                <a:solidFill>
                  <a:srgbClr val="CC3300"/>
                </a:solidFill>
                <a:latin typeface="Trebuchet MS" panose="020B0603020202020204" pitchFamily="34" charset="0"/>
              </a:rPr>
              <a:t>y a aplikace</a:t>
            </a:r>
            <a:endParaRPr lang="en-US" sz="24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  <a:p>
            <a:pPr marL="540000" indent="-540000" eaLnBrk="1" hangingPunct="1"/>
            <a:r>
              <a:rPr lang="en-US" b="0" dirty="0">
                <a:solidFill>
                  <a:srgbClr val="CC3300"/>
                </a:solidFill>
                <a:latin typeface="Trebuchet MS" panose="020B0603020202020204" pitchFamily="34" charset="0"/>
              </a:rPr>
              <a:t>	</a:t>
            </a:r>
            <a:r>
              <a:rPr lang="en-GB" b="0" dirty="0">
                <a:solidFill>
                  <a:srgbClr val="CC3300"/>
                </a:solidFill>
                <a:latin typeface="Trebuchet MS" panose="020B0603020202020204" pitchFamily="34" charset="0"/>
              </a:rPr>
              <a:t>- CUSP</a:t>
            </a:r>
            <a:r>
              <a:rPr lang="cs-CZ" b="0" dirty="0">
                <a:solidFill>
                  <a:srgbClr val="CC3300"/>
                </a:solidFill>
                <a:latin typeface="Trebuchet MS" panose="020B0603020202020204" pitchFamily="34" charset="0"/>
              </a:rPr>
              <a:t>, </a:t>
            </a:r>
            <a:r>
              <a:rPr lang="en-GB" b="0" dirty="0" err="1">
                <a:solidFill>
                  <a:srgbClr val="CC3300"/>
                </a:solidFill>
                <a:latin typeface="Trebuchet MS" panose="020B0603020202020204" pitchFamily="34" charset="0"/>
              </a:rPr>
              <a:t>Creagh</a:t>
            </a:r>
            <a:r>
              <a:rPr lang="en-GB" b="0" dirty="0">
                <a:solidFill>
                  <a:srgbClr val="CC3300"/>
                </a:solidFill>
                <a:latin typeface="Trebuchet MS" panose="020B0603020202020204" pitchFamily="34" charset="0"/>
              </a:rPr>
              <a:t>-Whelan</a:t>
            </a:r>
            <a:r>
              <a:rPr lang="cs-CZ" b="0" dirty="0" err="1">
                <a:solidFill>
                  <a:srgbClr val="CC3300"/>
                </a:solidFill>
                <a:latin typeface="Trebuchet MS" panose="020B0603020202020204" pitchFamily="34" charset="0"/>
              </a:rPr>
              <a:t>ův</a:t>
            </a:r>
            <a:r>
              <a:rPr lang="en-GB" b="0" dirty="0">
                <a:solidFill>
                  <a:srgbClr val="CC3300"/>
                </a:solidFill>
                <a:latin typeface="Trebuchet MS" panose="020B0603020202020204" pitchFamily="34" charset="0"/>
              </a:rPr>
              <a:t> </a:t>
            </a:r>
            <a:r>
              <a:rPr lang="cs-CZ" b="0" dirty="0">
                <a:solidFill>
                  <a:srgbClr val="CC3300"/>
                </a:solidFill>
                <a:latin typeface="Trebuchet MS" panose="020B0603020202020204" pitchFamily="34" charset="0"/>
              </a:rPr>
              <a:t>potenciál, 3 vázané systémy CUSP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244125" y="3349437"/>
            <a:ext cx="6987583" cy="1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540000" indent="-540000" eaLnBrk="1" hangingPunct="1"/>
            <a:r>
              <a:rPr lang="cs-CZ" sz="2400" b="0" dirty="0">
                <a:solidFill>
                  <a:srgbClr val="339933"/>
                </a:solidFill>
                <a:latin typeface="Trebuchet MS" panose="020B0603020202020204" pitchFamily="34" charset="0"/>
              </a:rPr>
              <a:t>2</a:t>
            </a:r>
            <a:r>
              <a:rPr lang="en-US" sz="2400" b="0" dirty="0">
                <a:solidFill>
                  <a:srgbClr val="339933"/>
                </a:solidFill>
                <a:latin typeface="Trebuchet MS" panose="020B0603020202020204" pitchFamily="34" charset="0"/>
              </a:rPr>
              <a:t>.	</a:t>
            </a:r>
            <a:r>
              <a:rPr lang="cs-CZ" sz="2400" b="0" u="sng" dirty="0">
                <a:solidFill>
                  <a:srgbClr val="339933"/>
                </a:solidFill>
                <a:latin typeface="Trebuchet MS" panose="020B0603020202020204" pitchFamily="34" charset="0"/>
              </a:rPr>
              <a:t>Projevy excitovaných fázových přechodů</a:t>
            </a:r>
            <a:endParaRPr lang="en-US" sz="2400" b="0" dirty="0">
              <a:solidFill>
                <a:srgbClr val="339933"/>
              </a:solidFill>
              <a:latin typeface="Trebuchet MS" panose="020B0603020202020204" pitchFamily="34" charset="0"/>
            </a:endParaRPr>
          </a:p>
          <a:p>
            <a:pPr marL="540000" indent="-540000" eaLnBrk="1" hangingPunct="1"/>
            <a:r>
              <a:rPr lang="en-US" b="0" dirty="0">
                <a:solidFill>
                  <a:srgbClr val="339933"/>
                </a:solidFill>
                <a:latin typeface="Trebuchet MS" panose="020B0603020202020204" pitchFamily="34" charset="0"/>
              </a:rPr>
              <a:t>	- </a:t>
            </a:r>
            <a:r>
              <a:rPr lang="cs-CZ" b="0" dirty="0">
                <a:solidFill>
                  <a:srgbClr val="339933"/>
                </a:solidFill>
                <a:latin typeface="Trebuchet MS" panose="020B0603020202020204" pitchFamily="34" charset="0"/>
              </a:rPr>
              <a:t>hustota hladin a její derivace, (tok hladin)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61950" y="509774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rebuchet MS" pitchFamily="34" charset="0"/>
              </a:rPr>
              <a:t>Publikace:</a:t>
            </a:r>
          </a:p>
        </p:txBody>
      </p:sp>
      <p:sp>
        <p:nvSpPr>
          <p:cNvPr id="4" name="Obdélník 3"/>
          <p:cNvSpPr/>
          <p:nvPr/>
        </p:nvSpPr>
        <p:spPr>
          <a:xfrm>
            <a:off x="1476867" y="5097740"/>
            <a:ext cx="6968058" cy="119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prstClr val="black"/>
                </a:solidFill>
                <a:latin typeface="Trebuchet MS" pitchFamily="34" charset="0"/>
              </a:rPr>
              <a:t>P. Cejnar, P. Stránský, </a:t>
            </a:r>
            <a:r>
              <a:rPr lang="cs-CZ" sz="1400" i="1" dirty="0" err="1">
                <a:solidFill>
                  <a:prstClr val="black"/>
                </a:solidFill>
                <a:latin typeface="Trebuchet MS" pitchFamily="34" charset="0"/>
              </a:rPr>
              <a:t>Physical</a:t>
            </a:r>
            <a:r>
              <a:rPr lang="cs-CZ" sz="1400" i="1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400" i="1" dirty="0" err="1">
                <a:solidFill>
                  <a:prstClr val="black"/>
                </a:solidFill>
                <a:latin typeface="Trebuchet MS" pitchFamily="34" charset="0"/>
              </a:rPr>
              <a:t>Review</a:t>
            </a:r>
            <a:r>
              <a:rPr lang="cs-CZ" sz="1400" i="1" dirty="0">
                <a:solidFill>
                  <a:prstClr val="black"/>
                </a:solidFill>
                <a:latin typeface="Trebuchet MS" pitchFamily="34" charset="0"/>
              </a:rPr>
              <a:t> E </a:t>
            </a:r>
            <a:r>
              <a:rPr lang="cs-CZ" sz="1400" b="1" dirty="0">
                <a:solidFill>
                  <a:prstClr val="black"/>
                </a:solidFill>
                <a:latin typeface="Trebuchet MS" pitchFamily="34" charset="0"/>
              </a:rPr>
              <a:t>78</a:t>
            </a:r>
            <a:r>
              <a:rPr lang="cs-CZ" sz="1400" dirty="0">
                <a:solidFill>
                  <a:prstClr val="black"/>
                </a:solidFill>
                <a:latin typeface="Trebuchet MS" pitchFamily="34" charset="0"/>
              </a:rPr>
              <a:t>, 031130 (2008)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prstClr val="black"/>
                </a:solidFill>
                <a:latin typeface="Trebuchet MS" pitchFamily="34" charset="0"/>
              </a:rPr>
              <a:t>P. Stránský, M. Macek, P. Cejnar, </a:t>
            </a:r>
            <a:r>
              <a:rPr lang="cs-CZ" sz="1400" i="1" dirty="0" err="1">
                <a:solidFill>
                  <a:prstClr val="black"/>
                </a:solidFill>
                <a:latin typeface="Trebuchet MS" pitchFamily="34" charset="0"/>
              </a:rPr>
              <a:t>Annals</a:t>
            </a:r>
            <a:r>
              <a:rPr lang="cs-CZ" sz="1400" i="1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400" i="1" dirty="0" err="1">
                <a:solidFill>
                  <a:prstClr val="black"/>
                </a:solidFill>
                <a:latin typeface="Trebuchet MS" pitchFamily="34" charset="0"/>
              </a:rPr>
              <a:t>of</a:t>
            </a:r>
            <a:r>
              <a:rPr lang="cs-CZ" sz="1400" i="1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400" i="1" dirty="0" err="1">
                <a:solidFill>
                  <a:prstClr val="black"/>
                </a:solidFill>
                <a:latin typeface="Trebuchet MS" pitchFamily="34" charset="0"/>
              </a:rPr>
              <a:t>Physics</a:t>
            </a:r>
            <a:r>
              <a:rPr lang="cs-CZ" sz="1400" i="1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400" b="1" dirty="0">
                <a:solidFill>
                  <a:prstClr val="black"/>
                </a:solidFill>
                <a:latin typeface="Trebuchet MS" pitchFamily="34" charset="0"/>
              </a:rPr>
              <a:t>345</a:t>
            </a:r>
            <a:r>
              <a:rPr lang="cs-CZ" sz="1400" dirty="0">
                <a:solidFill>
                  <a:prstClr val="black"/>
                </a:solidFill>
                <a:latin typeface="Trebuchet MS" pitchFamily="34" charset="0"/>
              </a:rPr>
              <a:t>, 73 (2014)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prstClr val="black"/>
                </a:solidFill>
                <a:latin typeface="Trebuchet MS" pitchFamily="34" charset="0"/>
              </a:rPr>
              <a:t>P. Stránský, M. Macek, A. Leviatan, P. Cejnar, </a:t>
            </a:r>
            <a:r>
              <a:rPr lang="cs-CZ" sz="1400" dirty="0" err="1">
                <a:solidFill>
                  <a:prstClr val="black"/>
                </a:solidFill>
                <a:latin typeface="Trebuchet MS" pitchFamily="34" charset="0"/>
              </a:rPr>
              <a:t>Annals</a:t>
            </a:r>
            <a:r>
              <a:rPr lang="cs-CZ" sz="14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400" dirty="0" err="1">
                <a:solidFill>
                  <a:prstClr val="black"/>
                </a:solidFill>
                <a:latin typeface="Trebuchet MS" pitchFamily="34" charset="0"/>
              </a:rPr>
              <a:t>of</a:t>
            </a:r>
            <a:r>
              <a:rPr lang="cs-CZ" sz="14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400" dirty="0" err="1">
                <a:solidFill>
                  <a:prstClr val="black"/>
                </a:solidFill>
                <a:latin typeface="Trebuchet MS" pitchFamily="34" charset="0"/>
              </a:rPr>
              <a:t>Physics</a:t>
            </a:r>
            <a:r>
              <a:rPr lang="cs-CZ" sz="14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cs-CZ" sz="1400" b="1" dirty="0">
                <a:solidFill>
                  <a:prstClr val="black"/>
                </a:solidFill>
                <a:latin typeface="Trebuchet MS" pitchFamily="34" charset="0"/>
              </a:rPr>
              <a:t>356</a:t>
            </a:r>
            <a:r>
              <a:rPr lang="cs-CZ" sz="1400" dirty="0">
                <a:solidFill>
                  <a:prstClr val="black"/>
                </a:solidFill>
                <a:latin typeface="Trebuchet MS" pitchFamily="34" charset="0"/>
              </a:rPr>
              <a:t>, 57 (2015)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prstClr val="black"/>
                </a:solidFill>
                <a:latin typeface="Trebuchet MS" pitchFamily="34" charset="0"/>
              </a:rPr>
              <a:t>P. Stránský, P. Cejnar, v přípravě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prstClr val="black"/>
                </a:solidFill>
                <a:latin typeface="Trebuchet MS" pitchFamily="34" charset="0"/>
              </a:rPr>
              <a:t>M. Macek, P. Stránský, P. Cejnar, A. Leviatan, v přípravě</a:t>
            </a:r>
          </a:p>
        </p:txBody>
      </p:sp>
    </p:spTree>
    <p:extLst>
      <p:ext uri="{BB962C8B-B14F-4D97-AF65-F5344CB8AC3E}">
        <p14:creationId xmlns:p14="http://schemas.microsoft.com/office/powerpoint/2010/main" val="2392251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730176" y="332656"/>
            <a:ext cx="46602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cs-CZ" sz="3200" u="sng" dirty="0">
                <a:solidFill>
                  <a:srgbClr val="339933"/>
                </a:solidFill>
                <a:latin typeface="Trebuchet MS" panose="020B0603020202020204" pitchFamily="34" charset="0"/>
              </a:rPr>
              <a:t>Plošší stacionární body</a:t>
            </a:r>
          </a:p>
          <a:p>
            <a:pPr marL="533400" indent="-533400">
              <a:spcBef>
                <a:spcPct val="0"/>
              </a:spcBef>
            </a:pPr>
            <a:r>
              <a:rPr lang="cs-CZ" sz="2200" dirty="0">
                <a:solidFill>
                  <a:srgbClr val="339933"/>
                </a:solidFill>
                <a:latin typeface="Trebuchet MS" panose="020B0603020202020204" pitchFamily="34" charset="0"/>
              </a:rPr>
              <a:t>(když nelze použít Morseho lemma)</a:t>
            </a:r>
          </a:p>
        </p:txBody>
      </p:sp>
      <p:cxnSp>
        <p:nvCxnSpPr>
          <p:cNvPr id="17" name="Přímá spojnice 16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>
            <a:off x="6862445" y="1868269"/>
            <a:ext cx="1944777" cy="1368917"/>
            <a:chOff x="6832600" y="1309326"/>
            <a:chExt cx="1944777" cy="1368917"/>
          </a:xfrm>
        </p:grpSpPr>
        <p:pic>
          <p:nvPicPr>
            <p:cNvPr id="4100" name="Picture 4" descr="D:\Pavel\Desktop\f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600" y="1535386"/>
              <a:ext cx="1828572" cy="114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150" y="1309326"/>
              <a:ext cx="746760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0222" y="2530606"/>
              <a:ext cx="97155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ovéPole 6"/>
          <p:cNvSpPr txBox="1"/>
          <p:nvPr/>
        </p:nvSpPr>
        <p:spPr>
          <a:xfrm>
            <a:off x="730176" y="1309326"/>
            <a:ext cx="460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- </a:t>
            </a:r>
            <a:r>
              <a:rPr lang="en-GB" sz="1600" dirty="0" err="1">
                <a:latin typeface="Trebuchet MS" pitchFamily="34" charset="0"/>
              </a:rPr>
              <a:t>speci</a:t>
            </a:r>
            <a:r>
              <a:rPr lang="cs-CZ" sz="1600" dirty="0" err="1">
                <a:latin typeface="Trebuchet MS" pitchFamily="34" charset="0"/>
              </a:rPr>
              <a:t>ální</a:t>
            </a:r>
            <a:r>
              <a:rPr lang="cs-CZ" sz="1600" dirty="0">
                <a:latin typeface="Trebuchet MS" pitchFamily="34" charset="0"/>
              </a:rPr>
              <a:t> případ </a:t>
            </a:r>
            <a:r>
              <a:rPr lang="cs-CZ" sz="1600" dirty="0" err="1">
                <a:latin typeface="Trebuchet MS" pitchFamily="34" charset="0"/>
              </a:rPr>
              <a:t>separabilního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>
                <a:latin typeface="Trebuchet MS" pitchFamily="34" charset="0"/>
              </a:rPr>
              <a:t>Hamiltoniánu</a:t>
            </a:r>
            <a:endParaRPr lang="cs-CZ" sz="1600" dirty="0">
              <a:latin typeface="Trebuchet MS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6862445" y="332656"/>
            <a:ext cx="1938427" cy="1368961"/>
            <a:chOff x="4876800" y="1309282"/>
            <a:chExt cx="1938427" cy="1368961"/>
          </a:xfrm>
        </p:grpSpPr>
        <p:pic>
          <p:nvPicPr>
            <p:cNvPr id="4098" name="Picture 2" descr="D:\Pavel\Desktop\f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535386"/>
              <a:ext cx="1828572" cy="114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696" y="1309282"/>
              <a:ext cx="678180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072" y="2530606"/>
              <a:ext cx="97155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95" y="1701617"/>
            <a:ext cx="145161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5" y="2587104"/>
            <a:ext cx="3836194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12"/>
          <p:cNvCxnSpPr/>
          <p:nvPr/>
        </p:nvCxnSpPr>
        <p:spPr>
          <a:xfrm>
            <a:off x="875348" y="2495550"/>
            <a:ext cx="4171950" cy="0"/>
          </a:xfrm>
          <a:prstGeom prst="line">
            <a:avLst/>
          </a:prstGeom>
          <a:ln w="254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Skupina 26"/>
          <p:cNvGrpSpPr/>
          <p:nvPr/>
        </p:nvGrpSpPr>
        <p:grpSpPr>
          <a:xfrm>
            <a:off x="1369695" y="3732323"/>
            <a:ext cx="5089361" cy="565424"/>
            <a:chOff x="730176" y="4126023"/>
            <a:chExt cx="5089361" cy="565424"/>
          </a:xfrm>
        </p:grpSpPr>
        <p:sp>
          <p:nvSpPr>
            <p:cNvPr id="22" name="TextovéPole 21"/>
            <p:cNvSpPr txBox="1"/>
            <p:nvPr/>
          </p:nvSpPr>
          <p:spPr>
            <a:xfrm>
              <a:off x="730176" y="4239458"/>
              <a:ext cx="5089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Trebuchet MS" pitchFamily="34" charset="0"/>
                </a:rPr>
                <a:t>- </a:t>
              </a:r>
              <a:r>
                <a:rPr lang="en-GB" sz="1600" dirty="0" err="1">
                  <a:latin typeface="Trebuchet MS" pitchFamily="34" charset="0"/>
                </a:rPr>
                <a:t>funkce</a:t>
              </a:r>
              <a:r>
                <a:rPr lang="en-GB" sz="1600" dirty="0">
                  <a:latin typeface="Trebuchet MS" pitchFamily="34" charset="0"/>
                </a:rPr>
                <a:t> m</a:t>
              </a:r>
              <a:r>
                <a:rPr lang="cs-CZ" sz="1600" dirty="0">
                  <a:latin typeface="Trebuchet MS" pitchFamily="34" charset="0"/>
                </a:rPr>
                <a:t>á nespojitost v                  - té derivaci</a:t>
              </a:r>
            </a:p>
          </p:txBody>
        </p:sp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750" y="4126023"/>
              <a:ext cx="937413" cy="565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Skupina 7"/>
          <p:cNvGrpSpPr/>
          <p:nvPr/>
        </p:nvGrpSpPr>
        <p:grpSpPr>
          <a:xfrm>
            <a:off x="730176" y="4982043"/>
            <a:ext cx="8034818" cy="373011"/>
            <a:chOff x="730176" y="5045543"/>
            <a:chExt cx="8034818" cy="373011"/>
          </a:xfrm>
        </p:grpSpPr>
        <p:sp>
          <p:nvSpPr>
            <p:cNvPr id="56" name="TextovéPole 55"/>
            <p:cNvSpPr txBox="1"/>
            <p:nvPr/>
          </p:nvSpPr>
          <p:spPr>
            <a:xfrm>
              <a:off x="730176" y="5080000"/>
              <a:ext cx="13653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latin typeface="Trebuchet MS" pitchFamily="34" charset="0"/>
                </a:rPr>
                <a:t>Příklad</a:t>
              </a:r>
              <a:r>
                <a:rPr lang="en-GB" sz="1600" dirty="0">
                  <a:latin typeface="Trebuchet MS" pitchFamily="34" charset="0"/>
                </a:rPr>
                <a:t> </a:t>
              </a:r>
              <a:r>
                <a:rPr lang="cs-CZ" sz="1600" dirty="0">
                  <a:latin typeface="Trebuchet MS" pitchFamily="34" charset="0"/>
                </a:rPr>
                <a:t>2:</a:t>
              </a:r>
            </a:p>
          </p:txBody>
        </p:sp>
        <p:pic>
          <p:nvPicPr>
            <p:cNvPr id="4113" name="Picture 1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688" y="5097141"/>
              <a:ext cx="2108835" cy="261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Skupina 27"/>
            <p:cNvGrpSpPr/>
            <p:nvPr/>
          </p:nvGrpSpPr>
          <p:grpSpPr>
            <a:xfrm>
              <a:off x="4419600" y="5045543"/>
              <a:ext cx="4345394" cy="307777"/>
              <a:chOff x="4413250" y="5464643"/>
              <a:chExt cx="4345394" cy="307777"/>
            </a:xfrm>
          </p:grpSpPr>
          <p:sp>
            <p:nvSpPr>
              <p:cNvPr id="26" name="TextovéPole 25"/>
              <p:cNvSpPr txBox="1"/>
              <p:nvPr/>
            </p:nvSpPr>
            <p:spPr>
              <a:xfrm>
                <a:off x="4413250" y="5464643"/>
                <a:ext cx="43453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rebuchet MS" pitchFamily="34" charset="0"/>
                  </a:rPr>
                  <a:t>- nespojitost samotné hustoty hladin</a:t>
                </a:r>
              </a:p>
            </p:txBody>
          </p:sp>
          <p:pic>
            <p:nvPicPr>
              <p:cNvPr id="4114" name="Picture 18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271" y="5490896"/>
                <a:ext cx="369570" cy="255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43" y="1937837"/>
            <a:ext cx="65913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4489340" y="1813683"/>
            <a:ext cx="2102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rebuchet MS" pitchFamily="34" charset="0"/>
              </a:rPr>
              <a:t>(funkce je analytická pouze pro </a:t>
            </a:r>
            <a:r>
              <a:rPr lang="cs-CZ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200" dirty="0">
                <a:latin typeface="Trebuchet MS" pitchFamily="34" charset="0"/>
              </a:rPr>
              <a:t> celočíselné sudé)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730176" y="4403467"/>
            <a:ext cx="7937574" cy="523220"/>
            <a:chOff x="730176" y="4403467"/>
            <a:chExt cx="7937574" cy="523220"/>
          </a:xfrm>
        </p:grpSpPr>
        <p:sp>
          <p:nvSpPr>
            <p:cNvPr id="24" name="TextovéPole 23"/>
            <p:cNvSpPr txBox="1"/>
            <p:nvPr/>
          </p:nvSpPr>
          <p:spPr>
            <a:xfrm>
              <a:off x="730176" y="4495800"/>
              <a:ext cx="13653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latin typeface="Trebuchet MS" pitchFamily="34" charset="0"/>
                </a:rPr>
                <a:t>Příklad</a:t>
              </a:r>
              <a:r>
                <a:rPr lang="en-GB" sz="1600" dirty="0">
                  <a:latin typeface="Trebuchet MS" pitchFamily="34" charset="0"/>
                </a:rPr>
                <a:t> 1</a:t>
              </a:r>
              <a:r>
                <a:rPr lang="cs-CZ" sz="1600" dirty="0">
                  <a:latin typeface="Trebuchet MS" pitchFamily="34" charset="0"/>
                </a:rPr>
                <a:t>:</a:t>
              </a:r>
            </a:p>
          </p:txBody>
        </p:sp>
        <p:pic>
          <p:nvPicPr>
            <p:cNvPr id="4112" name="Picture 1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770" y="4549348"/>
              <a:ext cx="1993106" cy="23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ovéPole 24"/>
            <p:cNvSpPr txBox="1"/>
            <p:nvPr/>
          </p:nvSpPr>
          <p:spPr>
            <a:xfrm>
              <a:off x="4413250" y="4403467"/>
              <a:ext cx="4254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rebuchet MS" pitchFamily="34" charset="0"/>
                </a:rPr>
                <a:t>- kvadratické minimum, nespojitost v </a:t>
              </a:r>
              <a:r>
                <a:rPr lang="cs-CZ" sz="1400" i="1" dirty="0">
                  <a:latin typeface="Trebuchet MS" pitchFamily="34" charset="0"/>
                </a:rPr>
                <a:t>f</a:t>
              </a:r>
              <a:r>
                <a:rPr lang="cs-CZ" sz="1400" dirty="0">
                  <a:latin typeface="Trebuchet MS" pitchFamily="34" charset="0"/>
                </a:rPr>
                <a:t>-1 derivaci</a:t>
              </a:r>
            </a:p>
            <a:p>
              <a:r>
                <a:rPr lang="cs-CZ" sz="1400" dirty="0">
                  <a:latin typeface="Trebuchet MS" pitchFamily="34" charset="0"/>
                </a:rPr>
                <a:t>- v souladu s výsledkem pomocí Morseho lemmatu</a:t>
              </a: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4870450" y="2572064"/>
            <a:ext cx="4138690" cy="1801745"/>
            <a:chOff x="3299143" y="2444750"/>
            <a:chExt cx="4746307" cy="2051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Obdélník 3"/>
            <p:cNvSpPr/>
            <p:nvPr/>
          </p:nvSpPr>
          <p:spPr>
            <a:xfrm>
              <a:off x="3299143" y="2444750"/>
              <a:ext cx="4746307" cy="2051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9" name="Picture 17" descr="D:\Pavel\Desktop\Lunch Nuclear 2013\2 HO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331" y="2651283"/>
              <a:ext cx="2806098" cy="1699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Ovál 41"/>
            <p:cNvSpPr/>
            <p:nvPr/>
          </p:nvSpPr>
          <p:spPr>
            <a:xfrm>
              <a:off x="5314356" y="3623504"/>
              <a:ext cx="170470" cy="165187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pic>
          <p:nvPicPr>
            <p:cNvPr id="44" name="Picture 18" descr="D:\Pavel\Desktop\Lunch Nuclear 2013\Level density 2 HO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6136243" y="2582638"/>
              <a:ext cx="1714083" cy="1838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ovéPole 44"/>
            <p:cNvSpPr txBox="1"/>
            <p:nvPr/>
          </p:nvSpPr>
          <p:spPr>
            <a:xfrm flipH="1">
              <a:off x="6895403" y="2621739"/>
              <a:ext cx="426017" cy="250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>
                  <a:solidFill>
                    <a:srgbClr val="0000B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1400" dirty="0">
                  <a:solidFill>
                    <a:srgbClr val="0000B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1</a:t>
              </a:r>
            </a:p>
          </p:txBody>
        </p:sp>
        <p:sp>
          <p:nvSpPr>
            <p:cNvPr id="46" name="TextovéPole 45"/>
            <p:cNvSpPr txBox="1"/>
            <p:nvPr/>
          </p:nvSpPr>
          <p:spPr>
            <a:xfrm flipH="1">
              <a:off x="6537866" y="2893301"/>
              <a:ext cx="426017" cy="250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>
                  <a:solidFill>
                    <a:srgbClr val="73694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1400" dirty="0">
                  <a:solidFill>
                    <a:srgbClr val="73694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3</a:t>
              </a:r>
            </a:p>
          </p:txBody>
        </p:sp>
        <p:sp>
          <p:nvSpPr>
            <p:cNvPr id="47" name="TextovéPole 46"/>
            <p:cNvSpPr txBox="1"/>
            <p:nvPr/>
          </p:nvSpPr>
          <p:spPr>
            <a:xfrm flipH="1">
              <a:off x="7374210" y="2942517"/>
              <a:ext cx="426017" cy="250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2</a:t>
              </a:r>
            </a:p>
          </p:txBody>
        </p:sp>
        <p:sp>
          <p:nvSpPr>
            <p:cNvPr id="2" name="TextovéPole 1"/>
            <p:cNvSpPr txBox="1"/>
            <p:nvPr/>
          </p:nvSpPr>
          <p:spPr>
            <a:xfrm>
              <a:off x="6051504" y="2575128"/>
              <a:ext cx="260396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5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257652" y="2571750"/>
              <a:ext cx="260396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5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7653656" y="4041517"/>
              <a:ext cx="279400" cy="3406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600" i="1" dirty="0">
                  <a:latin typeface="Symbol" panose="05050102010706020507" pitchFamily="18" charset="2"/>
                </a:rPr>
                <a:t>r</a:t>
              </a: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730176" y="5403582"/>
            <a:ext cx="8163138" cy="1005978"/>
            <a:chOff x="730176" y="5403582"/>
            <a:chExt cx="8163138" cy="1005978"/>
          </a:xfrm>
        </p:grpSpPr>
        <p:grpSp>
          <p:nvGrpSpPr>
            <p:cNvPr id="9" name="Skupina 8"/>
            <p:cNvGrpSpPr/>
            <p:nvPr/>
          </p:nvGrpSpPr>
          <p:grpSpPr>
            <a:xfrm>
              <a:off x="730176" y="5403582"/>
              <a:ext cx="8163138" cy="945703"/>
              <a:chOff x="730176" y="5530582"/>
              <a:chExt cx="8163138" cy="945703"/>
            </a:xfrm>
          </p:grpSpPr>
          <p:sp>
            <p:nvSpPr>
              <p:cNvPr id="29" name="TextovéPole 28"/>
              <p:cNvSpPr txBox="1"/>
              <p:nvPr/>
            </p:nvSpPr>
            <p:spPr>
              <a:xfrm>
                <a:off x="730176" y="5632450"/>
                <a:ext cx="12201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Trebuchet MS" pitchFamily="34" charset="0"/>
                  </a:rPr>
                  <a:t>P</a:t>
                </a:r>
                <a:r>
                  <a:rPr lang="cs-CZ" sz="1600" dirty="0" err="1">
                    <a:latin typeface="Trebuchet MS" pitchFamily="34" charset="0"/>
                  </a:rPr>
                  <a:t>říklad</a:t>
                </a:r>
                <a:r>
                  <a:rPr lang="cs-CZ" sz="1600" dirty="0">
                    <a:latin typeface="Trebuchet MS" pitchFamily="34" charset="0"/>
                  </a:rPr>
                  <a:t> 3:</a:t>
                </a:r>
              </a:p>
            </p:txBody>
          </p:sp>
          <p:pic>
            <p:nvPicPr>
              <p:cNvPr id="4116" name="Picture 20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102" y="5530582"/>
                <a:ext cx="1443990" cy="529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ovéPole 29"/>
              <p:cNvSpPr txBox="1"/>
              <p:nvPr/>
            </p:nvSpPr>
            <p:spPr>
              <a:xfrm>
                <a:off x="3575354" y="5660538"/>
                <a:ext cx="52131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Trebuchet MS" pitchFamily="34" charset="0"/>
                  </a:rPr>
                  <a:t>- </a:t>
                </a:r>
                <a:r>
                  <a:rPr lang="en-GB" sz="1400" dirty="0" err="1">
                    <a:latin typeface="Trebuchet MS" pitchFamily="34" charset="0"/>
                  </a:rPr>
                  <a:t>standardn</a:t>
                </a:r>
                <a:r>
                  <a:rPr lang="cs-CZ" sz="1400" dirty="0">
                    <a:latin typeface="Trebuchet MS" pitchFamily="34" charset="0"/>
                  </a:rPr>
                  <a:t>í kinetický člen, separované souřadnice a hybnosti</a:t>
                </a:r>
              </a:p>
            </p:txBody>
          </p:sp>
          <p:grpSp>
            <p:nvGrpSpPr>
              <p:cNvPr id="34" name="Skupina 33"/>
              <p:cNvGrpSpPr/>
              <p:nvPr/>
            </p:nvGrpSpPr>
            <p:grpSpPr>
              <a:xfrm>
                <a:off x="3581704" y="5876121"/>
                <a:ext cx="5311610" cy="600164"/>
                <a:chOff x="3581704" y="5901521"/>
                <a:chExt cx="5311610" cy="600164"/>
              </a:xfrm>
            </p:grpSpPr>
            <p:sp>
              <p:nvSpPr>
                <p:cNvPr id="32" name="TextovéPole 31"/>
                <p:cNvSpPr txBox="1"/>
                <p:nvPr/>
              </p:nvSpPr>
              <p:spPr>
                <a:xfrm>
                  <a:off x="3581704" y="5901521"/>
                  <a:ext cx="5311610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cs-CZ" sz="1400" dirty="0">
                      <a:latin typeface="Trebuchet MS" pitchFamily="34" charset="0"/>
                    </a:rPr>
                    <a:t>- i při maximálně plochém potenciálu </a:t>
                  </a:r>
                  <a:r>
                    <a:rPr lang="en-GB" sz="1400" dirty="0">
                      <a:latin typeface="Trebuchet MS" pitchFamily="34" charset="0"/>
                    </a:rPr>
                    <a:t>                </a:t>
                  </a:r>
                  <a:r>
                    <a:rPr lang="cs-CZ" sz="1400" dirty="0">
                      <a:latin typeface="Trebuchet MS" pitchFamily="34" charset="0"/>
                    </a:rPr>
                    <a:t>je nespojitost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cs-CZ" sz="1400" dirty="0">
                      <a:latin typeface="Trebuchet MS" pitchFamily="34" charset="0"/>
                    </a:rPr>
                    <a:t> až v            </a:t>
                  </a:r>
                  <a:r>
                    <a:rPr lang="en-GB" sz="1400" dirty="0" err="1">
                      <a:latin typeface="Trebuchet MS" pitchFamily="34" charset="0"/>
                    </a:rPr>
                    <a:t>derivac</a:t>
                  </a:r>
                  <a:r>
                    <a:rPr lang="cs-CZ" sz="1400" dirty="0">
                      <a:latin typeface="Trebuchet MS" pitchFamily="34" charset="0"/>
                    </a:rPr>
                    <a:t>i hustoty hladin</a:t>
                  </a:r>
                  <a:endParaRPr lang="en-GB" sz="1400" dirty="0">
                    <a:latin typeface="Trebuchet MS" pitchFamily="34" charset="0"/>
                  </a:endParaRPr>
                </a:p>
              </p:txBody>
            </p:sp>
            <p:pic>
              <p:nvPicPr>
                <p:cNvPr id="4117" name="Picture 21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93058" y="5961965"/>
                  <a:ext cx="849630" cy="2171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767" y="6009510"/>
              <a:ext cx="52006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71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730176" y="332656"/>
            <a:ext cx="46602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cs-CZ" sz="3200" u="sng" dirty="0">
                <a:solidFill>
                  <a:srgbClr val="339933"/>
                </a:solidFill>
                <a:latin typeface="Trebuchet MS" panose="020B0603020202020204" pitchFamily="34" charset="0"/>
              </a:rPr>
              <a:t>Plošší stacionární body</a:t>
            </a:r>
          </a:p>
          <a:p>
            <a:pPr marL="533400" indent="-533400">
              <a:spcBef>
                <a:spcPct val="0"/>
              </a:spcBef>
            </a:pPr>
            <a:r>
              <a:rPr lang="cs-CZ" sz="2200" dirty="0">
                <a:solidFill>
                  <a:srgbClr val="339933"/>
                </a:solidFill>
                <a:latin typeface="Trebuchet MS" panose="020B0603020202020204" pitchFamily="34" charset="0"/>
              </a:rPr>
              <a:t>(když nelze použít Morseho lemma)</a:t>
            </a:r>
          </a:p>
        </p:txBody>
      </p:sp>
      <p:cxnSp>
        <p:nvCxnSpPr>
          <p:cNvPr id="17" name="Přímá spojnice 16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>
            <a:off x="6862445" y="1868269"/>
            <a:ext cx="1944777" cy="1368917"/>
            <a:chOff x="6832600" y="1309326"/>
            <a:chExt cx="1944777" cy="1368917"/>
          </a:xfrm>
        </p:grpSpPr>
        <p:pic>
          <p:nvPicPr>
            <p:cNvPr id="4100" name="Picture 4" descr="D:\Pavel\Desktop\f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600" y="1535386"/>
              <a:ext cx="1828572" cy="114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150" y="1309326"/>
              <a:ext cx="746760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0222" y="2530606"/>
              <a:ext cx="97155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ovéPole 6"/>
          <p:cNvSpPr txBox="1"/>
          <p:nvPr/>
        </p:nvSpPr>
        <p:spPr>
          <a:xfrm>
            <a:off x="730176" y="1309326"/>
            <a:ext cx="460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- </a:t>
            </a:r>
            <a:r>
              <a:rPr lang="en-GB" sz="1600" dirty="0" err="1">
                <a:latin typeface="Trebuchet MS" pitchFamily="34" charset="0"/>
              </a:rPr>
              <a:t>speci</a:t>
            </a:r>
            <a:r>
              <a:rPr lang="cs-CZ" sz="1600" dirty="0" err="1">
                <a:latin typeface="Trebuchet MS" pitchFamily="34" charset="0"/>
              </a:rPr>
              <a:t>ální</a:t>
            </a:r>
            <a:r>
              <a:rPr lang="cs-CZ" sz="1600" dirty="0">
                <a:latin typeface="Trebuchet MS" pitchFamily="34" charset="0"/>
              </a:rPr>
              <a:t> případ </a:t>
            </a:r>
            <a:r>
              <a:rPr lang="cs-CZ" sz="1600" dirty="0" err="1">
                <a:latin typeface="Trebuchet MS" pitchFamily="34" charset="0"/>
              </a:rPr>
              <a:t>separabilního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>
                <a:latin typeface="Trebuchet MS" pitchFamily="34" charset="0"/>
              </a:rPr>
              <a:t>Hamiltoniánu</a:t>
            </a:r>
            <a:endParaRPr lang="cs-CZ" sz="1600" dirty="0">
              <a:latin typeface="Trebuchet MS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6862445" y="332656"/>
            <a:ext cx="1938427" cy="1368961"/>
            <a:chOff x="4876800" y="1309282"/>
            <a:chExt cx="1938427" cy="1368961"/>
          </a:xfrm>
        </p:grpSpPr>
        <p:pic>
          <p:nvPicPr>
            <p:cNvPr id="4098" name="Picture 2" descr="D:\Pavel\Desktop\f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535386"/>
              <a:ext cx="1828572" cy="114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696" y="1309282"/>
              <a:ext cx="678180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072" y="2530606"/>
              <a:ext cx="97155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95" y="1701617"/>
            <a:ext cx="145161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5" y="2587104"/>
            <a:ext cx="3836194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12"/>
          <p:cNvCxnSpPr/>
          <p:nvPr/>
        </p:nvCxnSpPr>
        <p:spPr>
          <a:xfrm>
            <a:off x="875348" y="2495550"/>
            <a:ext cx="4171950" cy="0"/>
          </a:xfrm>
          <a:prstGeom prst="line">
            <a:avLst/>
          </a:prstGeom>
          <a:ln w="254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Skupina 26"/>
          <p:cNvGrpSpPr/>
          <p:nvPr/>
        </p:nvGrpSpPr>
        <p:grpSpPr>
          <a:xfrm>
            <a:off x="1369695" y="3732323"/>
            <a:ext cx="5089361" cy="565424"/>
            <a:chOff x="730176" y="4126023"/>
            <a:chExt cx="5089361" cy="565424"/>
          </a:xfrm>
        </p:grpSpPr>
        <p:sp>
          <p:nvSpPr>
            <p:cNvPr id="22" name="TextovéPole 21"/>
            <p:cNvSpPr txBox="1"/>
            <p:nvPr/>
          </p:nvSpPr>
          <p:spPr>
            <a:xfrm>
              <a:off x="730176" y="4239458"/>
              <a:ext cx="5089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Trebuchet MS" pitchFamily="34" charset="0"/>
                </a:rPr>
                <a:t>- </a:t>
              </a:r>
              <a:r>
                <a:rPr lang="en-GB" sz="1600" dirty="0" err="1">
                  <a:latin typeface="Trebuchet MS" pitchFamily="34" charset="0"/>
                </a:rPr>
                <a:t>funkce</a:t>
              </a:r>
              <a:r>
                <a:rPr lang="en-GB" sz="1600" dirty="0">
                  <a:latin typeface="Trebuchet MS" pitchFamily="34" charset="0"/>
                </a:rPr>
                <a:t> m</a:t>
              </a:r>
              <a:r>
                <a:rPr lang="cs-CZ" sz="1600" dirty="0">
                  <a:latin typeface="Trebuchet MS" pitchFamily="34" charset="0"/>
                </a:rPr>
                <a:t>á nespojitost v                  - té derivaci</a:t>
              </a:r>
            </a:p>
          </p:txBody>
        </p:sp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750" y="4126023"/>
              <a:ext cx="937413" cy="565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Skupina 7"/>
          <p:cNvGrpSpPr/>
          <p:nvPr/>
        </p:nvGrpSpPr>
        <p:grpSpPr>
          <a:xfrm>
            <a:off x="730176" y="4982043"/>
            <a:ext cx="8034818" cy="373011"/>
            <a:chOff x="730176" y="5045543"/>
            <a:chExt cx="8034818" cy="373011"/>
          </a:xfrm>
        </p:grpSpPr>
        <p:sp>
          <p:nvSpPr>
            <p:cNvPr id="56" name="TextovéPole 55"/>
            <p:cNvSpPr txBox="1"/>
            <p:nvPr/>
          </p:nvSpPr>
          <p:spPr>
            <a:xfrm>
              <a:off x="730176" y="5080000"/>
              <a:ext cx="13653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latin typeface="Trebuchet MS" pitchFamily="34" charset="0"/>
                </a:rPr>
                <a:t>Příklad</a:t>
              </a:r>
              <a:r>
                <a:rPr lang="en-GB" sz="1600" dirty="0">
                  <a:latin typeface="Trebuchet MS" pitchFamily="34" charset="0"/>
                </a:rPr>
                <a:t> </a:t>
              </a:r>
              <a:r>
                <a:rPr lang="cs-CZ" sz="1600" dirty="0">
                  <a:latin typeface="Trebuchet MS" pitchFamily="34" charset="0"/>
                </a:rPr>
                <a:t>2:</a:t>
              </a:r>
            </a:p>
          </p:txBody>
        </p:sp>
        <p:pic>
          <p:nvPicPr>
            <p:cNvPr id="4113" name="Picture 1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688" y="5097141"/>
              <a:ext cx="2108835" cy="261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Skupina 27"/>
            <p:cNvGrpSpPr/>
            <p:nvPr/>
          </p:nvGrpSpPr>
          <p:grpSpPr>
            <a:xfrm>
              <a:off x="4419600" y="5045543"/>
              <a:ext cx="4345394" cy="307777"/>
              <a:chOff x="4413250" y="5464643"/>
              <a:chExt cx="4345394" cy="307777"/>
            </a:xfrm>
          </p:grpSpPr>
          <p:sp>
            <p:nvSpPr>
              <p:cNvPr id="26" name="TextovéPole 25"/>
              <p:cNvSpPr txBox="1"/>
              <p:nvPr/>
            </p:nvSpPr>
            <p:spPr>
              <a:xfrm>
                <a:off x="4413250" y="5464643"/>
                <a:ext cx="43453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rebuchet MS" pitchFamily="34" charset="0"/>
                  </a:rPr>
                  <a:t>- nespojitost samotné hustoty hladin</a:t>
                </a:r>
              </a:p>
            </p:txBody>
          </p:sp>
          <p:pic>
            <p:nvPicPr>
              <p:cNvPr id="4114" name="Picture 18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271" y="5490896"/>
                <a:ext cx="369570" cy="255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43" y="1937837"/>
            <a:ext cx="65913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4489340" y="1813683"/>
            <a:ext cx="2102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rebuchet MS" pitchFamily="34" charset="0"/>
              </a:rPr>
              <a:t>(funkce je analytická pouze pro </a:t>
            </a:r>
            <a:r>
              <a:rPr lang="cs-CZ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200" dirty="0">
                <a:latin typeface="Trebuchet MS" pitchFamily="34" charset="0"/>
              </a:rPr>
              <a:t> celočíselné sudé)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730176" y="5403582"/>
            <a:ext cx="8163138" cy="945703"/>
            <a:chOff x="730176" y="5530582"/>
            <a:chExt cx="8163138" cy="945703"/>
          </a:xfrm>
        </p:grpSpPr>
        <p:sp>
          <p:nvSpPr>
            <p:cNvPr id="29" name="TextovéPole 28"/>
            <p:cNvSpPr txBox="1"/>
            <p:nvPr/>
          </p:nvSpPr>
          <p:spPr>
            <a:xfrm>
              <a:off x="730176" y="5632450"/>
              <a:ext cx="1220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Trebuchet MS" pitchFamily="34" charset="0"/>
                </a:rPr>
                <a:t>P</a:t>
              </a:r>
              <a:r>
                <a:rPr lang="cs-CZ" sz="1600" dirty="0" err="1">
                  <a:latin typeface="Trebuchet MS" pitchFamily="34" charset="0"/>
                </a:rPr>
                <a:t>říklad</a:t>
              </a:r>
              <a:r>
                <a:rPr lang="cs-CZ" sz="1600" dirty="0">
                  <a:latin typeface="Trebuchet MS" pitchFamily="34" charset="0"/>
                </a:rPr>
                <a:t> 3:</a:t>
              </a:r>
            </a:p>
          </p:txBody>
        </p:sp>
        <p:pic>
          <p:nvPicPr>
            <p:cNvPr id="4116" name="Picture 2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102" y="5530582"/>
              <a:ext cx="1443990" cy="52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ovéPole 29"/>
            <p:cNvSpPr txBox="1"/>
            <p:nvPr/>
          </p:nvSpPr>
          <p:spPr>
            <a:xfrm>
              <a:off x="3575354" y="5660538"/>
              <a:ext cx="52131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Trebuchet MS" pitchFamily="34" charset="0"/>
                </a:rPr>
                <a:t>- </a:t>
              </a:r>
              <a:r>
                <a:rPr lang="en-GB" sz="1400" dirty="0" err="1">
                  <a:latin typeface="Trebuchet MS" pitchFamily="34" charset="0"/>
                </a:rPr>
                <a:t>standardn</a:t>
              </a:r>
              <a:r>
                <a:rPr lang="cs-CZ" sz="1400" dirty="0">
                  <a:latin typeface="Trebuchet MS" pitchFamily="34" charset="0"/>
                </a:rPr>
                <a:t>í kinetický člen, separované souřadnice a hybnosti</a:t>
              </a:r>
            </a:p>
          </p:txBody>
        </p:sp>
        <p:grpSp>
          <p:nvGrpSpPr>
            <p:cNvPr id="34" name="Skupina 33"/>
            <p:cNvGrpSpPr/>
            <p:nvPr/>
          </p:nvGrpSpPr>
          <p:grpSpPr>
            <a:xfrm>
              <a:off x="3581704" y="5876121"/>
              <a:ext cx="5311610" cy="600164"/>
              <a:chOff x="3581704" y="5901521"/>
              <a:chExt cx="5311610" cy="600164"/>
            </a:xfrm>
          </p:grpSpPr>
          <p:sp>
            <p:nvSpPr>
              <p:cNvPr id="32" name="TextovéPole 31"/>
              <p:cNvSpPr txBox="1"/>
              <p:nvPr/>
            </p:nvSpPr>
            <p:spPr>
              <a:xfrm>
                <a:off x="3581704" y="5901521"/>
                <a:ext cx="531161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400" dirty="0">
                    <a:latin typeface="Trebuchet MS" pitchFamily="34" charset="0"/>
                  </a:rPr>
                  <a:t>- i při maximálně plochém potenciálu </a:t>
                </a:r>
                <a:r>
                  <a:rPr lang="en-GB" sz="1400" dirty="0">
                    <a:latin typeface="Trebuchet MS" pitchFamily="34" charset="0"/>
                  </a:rPr>
                  <a:t>                </a:t>
                </a:r>
                <a:r>
                  <a:rPr lang="cs-CZ" sz="1400" dirty="0">
                    <a:latin typeface="Trebuchet MS" pitchFamily="34" charset="0"/>
                  </a:rPr>
                  <a:t>je nespojitost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1400" dirty="0">
                    <a:latin typeface="Trebuchet MS" pitchFamily="34" charset="0"/>
                  </a:rPr>
                  <a:t> až v            </a:t>
                </a:r>
                <a:r>
                  <a:rPr lang="en-GB" sz="1400" dirty="0" err="1">
                    <a:latin typeface="Trebuchet MS" pitchFamily="34" charset="0"/>
                  </a:rPr>
                  <a:t>derivac</a:t>
                </a:r>
                <a:r>
                  <a:rPr lang="cs-CZ" sz="1400" dirty="0">
                    <a:latin typeface="Trebuchet MS" pitchFamily="34" charset="0"/>
                  </a:rPr>
                  <a:t>i hustoty hladin</a:t>
                </a:r>
                <a:endParaRPr lang="en-GB" sz="1400" dirty="0">
                  <a:latin typeface="Trebuchet MS" pitchFamily="34" charset="0"/>
                </a:endParaRPr>
              </a:p>
            </p:txBody>
          </p:sp>
          <p:pic>
            <p:nvPicPr>
              <p:cNvPr id="4117" name="Picture 21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3058" y="5961965"/>
                <a:ext cx="849630" cy="217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" name="Skupina 11"/>
          <p:cNvGrpSpPr/>
          <p:nvPr/>
        </p:nvGrpSpPr>
        <p:grpSpPr>
          <a:xfrm>
            <a:off x="730176" y="4403467"/>
            <a:ext cx="7937574" cy="523220"/>
            <a:chOff x="730176" y="4403467"/>
            <a:chExt cx="7937574" cy="523220"/>
          </a:xfrm>
        </p:grpSpPr>
        <p:sp>
          <p:nvSpPr>
            <p:cNvPr id="24" name="TextovéPole 23"/>
            <p:cNvSpPr txBox="1"/>
            <p:nvPr/>
          </p:nvSpPr>
          <p:spPr>
            <a:xfrm>
              <a:off x="730176" y="4495800"/>
              <a:ext cx="13653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latin typeface="Trebuchet MS" pitchFamily="34" charset="0"/>
                </a:rPr>
                <a:t>Příklad</a:t>
              </a:r>
              <a:r>
                <a:rPr lang="en-GB" sz="1600" dirty="0">
                  <a:latin typeface="Trebuchet MS" pitchFamily="34" charset="0"/>
                </a:rPr>
                <a:t> 1</a:t>
              </a:r>
              <a:r>
                <a:rPr lang="cs-CZ" sz="1600" dirty="0">
                  <a:latin typeface="Trebuchet MS" pitchFamily="34" charset="0"/>
                </a:rPr>
                <a:t>:</a:t>
              </a:r>
            </a:p>
          </p:txBody>
        </p:sp>
        <p:pic>
          <p:nvPicPr>
            <p:cNvPr id="4112" name="Picture 1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770" y="4549348"/>
              <a:ext cx="1993106" cy="23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ovéPole 24"/>
            <p:cNvSpPr txBox="1"/>
            <p:nvPr/>
          </p:nvSpPr>
          <p:spPr>
            <a:xfrm>
              <a:off x="4413250" y="4403467"/>
              <a:ext cx="4254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rebuchet MS" pitchFamily="34" charset="0"/>
                </a:rPr>
                <a:t>- kvadratické minimum, nespojitost v </a:t>
              </a:r>
              <a:r>
                <a:rPr lang="cs-CZ" sz="1400" i="1" dirty="0">
                  <a:latin typeface="Trebuchet MS" pitchFamily="34" charset="0"/>
                </a:rPr>
                <a:t>f</a:t>
              </a:r>
              <a:r>
                <a:rPr lang="cs-CZ" sz="1400" dirty="0">
                  <a:latin typeface="Trebuchet MS" pitchFamily="34" charset="0"/>
                </a:rPr>
                <a:t>-1 derivaci</a:t>
              </a:r>
            </a:p>
            <a:p>
              <a:r>
                <a:rPr lang="cs-CZ" sz="1400" dirty="0">
                  <a:latin typeface="Trebuchet MS" pitchFamily="34" charset="0"/>
                </a:rPr>
                <a:t>- v souladu s výsledkem pomocí Morseho lemmatu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767" y="6009510"/>
            <a:ext cx="52006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Skupina 51"/>
          <p:cNvGrpSpPr/>
          <p:nvPr/>
        </p:nvGrpSpPr>
        <p:grpSpPr>
          <a:xfrm>
            <a:off x="1581150" y="965200"/>
            <a:ext cx="6113234" cy="5272360"/>
            <a:chOff x="4002807" y="1605233"/>
            <a:chExt cx="6113234" cy="5272360"/>
          </a:xfrm>
        </p:grpSpPr>
        <p:sp>
          <p:nvSpPr>
            <p:cNvPr id="53" name="Výbuch 1 52"/>
            <p:cNvSpPr/>
            <p:nvPr/>
          </p:nvSpPr>
          <p:spPr>
            <a:xfrm>
              <a:off x="4002807" y="1605233"/>
              <a:ext cx="6113234" cy="5272360"/>
            </a:xfrm>
            <a:prstGeom prst="irregularSeal1">
              <a:avLst/>
            </a:prstGeom>
            <a:solidFill>
              <a:srgbClr val="92D050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TextovéPole 53"/>
            <p:cNvSpPr txBox="1"/>
            <p:nvPr/>
          </p:nvSpPr>
          <p:spPr>
            <a:xfrm>
              <a:off x="5555064" y="3047905"/>
              <a:ext cx="3482569" cy="230832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latin typeface="Trebuchet MS" pitchFamily="34" charset="0"/>
                </a:rPr>
                <a:t>Charakter neanalytičnosti silně závisí na </a:t>
              </a:r>
              <a:r>
                <a:rPr lang="cs-CZ" sz="1600" b="1" dirty="0" err="1">
                  <a:latin typeface="Trebuchet MS" pitchFamily="34" charset="0"/>
                </a:rPr>
                <a:t>dimenzionalitě</a:t>
              </a:r>
              <a:r>
                <a:rPr lang="cs-CZ" sz="1600" dirty="0">
                  <a:latin typeface="Trebuchet MS" pitchFamily="34" charset="0"/>
                </a:rPr>
                <a:t> systému. </a:t>
              </a:r>
            </a:p>
            <a:p>
              <a:endParaRPr lang="cs-CZ" sz="1600" dirty="0">
                <a:latin typeface="Trebuchet MS" pitchFamily="34" charset="0"/>
              </a:endParaRPr>
            </a:p>
            <a:p>
              <a:r>
                <a:rPr lang="cs-CZ" sz="1600" dirty="0">
                  <a:latin typeface="Trebuchet MS" pitchFamily="34" charset="0"/>
                </a:rPr>
                <a:t>Čím je počet stupňů volnosti vyšší, tím je hustota hladin hladší.</a:t>
              </a:r>
              <a:endParaRPr lang="en-GB" sz="1600" dirty="0">
                <a:latin typeface="Trebuchet MS" pitchFamily="34" charset="0"/>
              </a:endParaRPr>
            </a:p>
            <a:p>
              <a:endParaRPr lang="en-GB" sz="1600" dirty="0">
                <a:latin typeface="Trebuchet MS" pitchFamily="34" charset="0"/>
              </a:endParaRPr>
            </a:p>
            <a:p>
              <a:r>
                <a:rPr lang="en-GB" sz="1600" dirty="0" err="1">
                  <a:latin typeface="Trebuchet MS" pitchFamily="34" charset="0"/>
                </a:rPr>
                <a:t>Zhlazov</a:t>
              </a:r>
              <a:r>
                <a:rPr lang="cs-CZ" sz="1600" dirty="0" err="1">
                  <a:latin typeface="Trebuchet MS" pitchFamily="34" charset="0"/>
                </a:rPr>
                <a:t>ání</a:t>
              </a:r>
              <a:r>
                <a:rPr lang="cs-CZ" sz="1600" dirty="0">
                  <a:latin typeface="Trebuchet MS" pitchFamily="34" charset="0"/>
                </a:rPr>
                <a:t> hustoty hladin lze zamezit jen „zplošťováním“ stacionárních bodů.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7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755576" y="332656"/>
            <a:ext cx="4153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cs-CZ" sz="3200" u="sng" dirty="0">
                <a:solidFill>
                  <a:srgbClr val="339933"/>
                </a:solidFill>
                <a:latin typeface="Trebuchet MS" panose="020B0603020202020204" pitchFamily="34" charset="0"/>
              </a:rPr>
              <a:t>Rychlost toku spektra</a:t>
            </a:r>
            <a:endParaRPr lang="cs-CZ" sz="3200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293" y="957952"/>
            <a:ext cx="3047888" cy="64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Šipka dolů 47"/>
          <p:cNvSpPr/>
          <p:nvPr/>
        </p:nvSpPr>
        <p:spPr>
          <a:xfrm rot="5400000" flipV="1">
            <a:off x="7709584" y="-334559"/>
            <a:ext cx="278477" cy="193559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ovéPole 1"/>
          <p:cNvSpPr txBox="1"/>
          <p:nvPr/>
        </p:nvSpPr>
        <p:spPr>
          <a:xfrm>
            <a:off x="4697086" y="1098776"/>
            <a:ext cx="15499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Trebuchet MS" pitchFamily="34" charset="0"/>
              </a:rPr>
              <a:t>- </a:t>
            </a:r>
            <a:r>
              <a:rPr lang="cs-CZ" sz="1500" dirty="0">
                <a:latin typeface="Trebuchet MS" pitchFamily="34" charset="0"/>
              </a:rPr>
              <a:t>role </a:t>
            </a:r>
            <a:r>
              <a:rPr lang="cs-CZ" sz="1500" b="1" dirty="0">
                <a:solidFill>
                  <a:srgbClr val="CC3300"/>
                </a:solidFill>
                <a:latin typeface="Trebuchet MS" pitchFamily="34" charset="0"/>
              </a:rPr>
              <a:t>rychlosti</a:t>
            </a:r>
            <a:endParaRPr lang="en-GB" sz="1500" dirty="0">
              <a:latin typeface="Trebuchet MS" pitchFamily="34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1032604" y="1637599"/>
            <a:ext cx="5214435" cy="1311197"/>
            <a:chOff x="1032604" y="1637599"/>
            <a:chExt cx="5214435" cy="1311197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727" y="2061478"/>
              <a:ext cx="2628803" cy="42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ovéPole 6"/>
            <p:cNvSpPr txBox="1"/>
            <p:nvPr/>
          </p:nvSpPr>
          <p:spPr>
            <a:xfrm>
              <a:off x="1115154" y="2533440"/>
              <a:ext cx="513188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>
                  <a:latin typeface="Trebuchet MS" pitchFamily="34" charset="0"/>
                </a:rPr>
                <a:t>(</a:t>
              </a:r>
              <a:r>
                <a:rPr lang="cs-CZ" sz="1500" dirty="0">
                  <a:latin typeface="Trebuchet MS" pitchFamily="34" charset="0"/>
                </a:rPr>
                <a:t>spojuje hustotu hladin a její singularity s rychlostí toku)</a:t>
              </a:r>
              <a:endParaRPr lang="en-GB" sz="1500" dirty="0">
                <a:latin typeface="Trebuchet MS" pitchFamily="34" charset="0"/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820823" y="1715235"/>
              <a:ext cx="21048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rgbClr val="339933"/>
                  </a:solidFill>
                  <a:latin typeface="Trebuchet MS" pitchFamily="34" charset="0"/>
                </a:rPr>
                <a:t>Rovnice kontinuity</a:t>
              </a:r>
              <a:endParaRPr lang="en-GB" sz="1600" dirty="0">
                <a:solidFill>
                  <a:srgbClr val="339933"/>
                </a:solidFill>
                <a:latin typeface="Trebuchet MS" pitchFamily="34" charset="0"/>
              </a:endParaRPr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1032604" y="1637599"/>
              <a:ext cx="5214435" cy="1311197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819509" y="5088889"/>
            <a:ext cx="4864477" cy="356629"/>
            <a:chOff x="819509" y="4873103"/>
            <a:chExt cx="4864477" cy="356629"/>
          </a:xfrm>
        </p:grpSpPr>
        <p:sp>
          <p:nvSpPr>
            <p:cNvPr id="16" name="TextovéPole 15"/>
            <p:cNvSpPr txBox="1"/>
            <p:nvPr/>
          </p:nvSpPr>
          <p:spPr>
            <a:xfrm>
              <a:off x="819509" y="4891178"/>
              <a:ext cx="46151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rgbClr val="339933"/>
                  </a:solidFill>
                  <a:latin typeface="Trebuchet MS" pitchFamily="34" charset="0"/>
                </a:rPr>
                <a:t>Neanalytičnost rychlosti toku na kritické hranici</a:t>
              </a:r>
              <a:endParaRPr lang="en-GB" sz="1600" dirty="0">
                <a:solidFill>
                  <a:srgbClr val="339933"/>
                </a:solidFill>
                <a:latin typeface="Trebuchet MS" pitchFamily="34" charset="0"/>
              </a:endParaRPr>
            </a:p>
          </p:txBody>
        </p:sp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6337" y="4873103"/>
              <a:ext cx="347649" cy="338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ovéPole 19"/>
          <p:cNvSpPr txBox="1"/>
          <p:nvPr/>
        </p:nvSpPr>
        <p:spPr>
          <a:xfrm>
            <a:off x="869877" y="5432676"/>
            <a:ext cx="709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rebuchet MS" pitchFamily="34" charset="0"/>
              </a:rPr>
              <a:t>- nespojitá j-</a:t>
            </a:r>
            <a:r>
              <a:rPr lang="cs-CZ" sz="1400" dirty="0" err="1">
                <a:latin typeface="Trebuchet MS" pitchFamily="34" charset="0"/>
              </a:rPr>
              <a:t>tá</a:t>
            </a:r>
            <a:r>
              <a:rPr lang="cs-CZ" sz="1400" dirty="0">
                <a:latin typeface="Trebuchet MS" pitchFamily="34" charset="0"/>
              </a:rPr>
              <a:t> derivace hustoty hladin se projeví singulárním chováním j-té derivace rychlosti toku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755576" y="2493278"/>
            <a:ext cx="8348384" cy="2247144"/>
            <a:chOff x="755576" y="2556778"/>
            <a:chExt cx="8348384" cy="22471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383" y="4278138"/>
              <a:ext cx="4360577" cy="52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ovéPole 54"/>
            <p:cNvSpPr txBox="1"/>
            <p:nvPr/>
          </p:nvSpPr>
          <p:spPr>
            <a:xfrm>
              <a:off x="755576" y="3453472"/>
              <a:ext cx="3956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dirty="0">
                  <a:latin typeface="Trebuchet MS" pitchFamily="34" charset="0"/>
                </a:rPr>
                <a:t>Rychlost toku lze určit</a:t>
              </a:r>
              <a:endParaRPr lang="en-GB" sz="1500" dirty="0">
                <a:latin typeface="Trebuchet MS" pitchFamily="34" charset="0"/>
              </a:endParaRP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cs-CZ" sz="1500" dirty="0">
                  <a:latin typeface="Trebuchet MS" pitchFamily="34" charset="0"/>
                </a:rPr>
                <a:t>integrováním rovnice kontinuity</a:t>
              </a:r>
              <a:r>
                <a:rPr lang="en-GB" sz="1500" dirty="0">
                  <a:latin typeface="Trebuchet MS" pitchFamily="34" charset="0"/>
                </a:rPr>
                <a:t>:</a:t>
              </a:r>
            </a:p>
            <a:p>
              <a:pPr marL="285750" indent="-285750">
                <a:spcBef>
                  <a:spcPts val="1800"/>
                </a:spcBef>
                <a:buFont typeface="Arial" panose="020B0604020202020204" pitchFamily="34" charset="0"/>
                <a:buChar char="•"/>
              </a:pPr>
              <a:r>
                <a:rPr lang="cs-CZ" sz="1500" dirty="0">
                  <a:latin typeface="Trebuchet MS" pitchFamily="34" charset="0"/>
                </a:rPr>
                <a:t>použitím </a:t>
              </a:r>
              <a:r>
                <a:rPr lang="en-GB" sz="1500" dirty="0">
                  <a:latin typeface="Trebuchet MS" pitchFamily="34" charset="0"/>
                </a:rPr>
                <a:t>Hellmann-Feynman</a:t>
              </a:r>
              <a:r>
                <a:rPr lang="cs-CZ" sz="1500" dirty="0">
                  <a:latin typeface="Trebuchet MS" pitchFamily="34" charset="0"/>
                </a:rPr>
                <a:t>ovy</a:t>
              </a:r>
              <a:r>
                <a:rPr lang="en-GB" sz="1500" dirty="0">
                  <a:latin typeface="Trebuchet MS" pitchFamily="34" charset="0"/>
                </a:rPr>
                <a:t> </a:t>
              </a:r>
              <a:r>
                <a:rPr lang="en-GB" sz="1500" dirty="0" err="1">
                  <a:latin typeface="Trebuchet MS" pitchFamily="34" charset="0"/>
                </a:rPr>
                <a:t>formul</a:t>
              </a:r>
              <a:r>
                <a:rPr lang="cs-CZ" sz="1500" dirty="0">
                  <a:latin typeface="Trebuchet MS" pitchFamily="34" charset="0"/>
                </a:rPr>
                <a:t>e pro vlnové funkce</a:t>
              </a:r>
              <a:r>
                <a:rPr lang="en-GB" sz="1500" dirty="0">
                  <a:latin typeface="Trebuchet MS" pitchFamily="34" charset="0"/>
                </a:rPr>
                <a:t>: </a:t>
              </a:r>
            </a:p>
          </p:txBody>
        </p:sp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7842" y="3623719"/>
              <a:ext cx="3398395" cy="491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Přímá spojnice se šipkou 3"/>
            <p:cNvCxnSpPr/>
            <p:nvPr/>
          </p:nvCxnSpPr>
          <p:spPr>
            <a:xfrm flipV="1">
              <a:off x="8136018" y="3329796"/>
              <a:ext cx="0" cy="863030"/>
            </a:xfrm>
            <a:prstGeom prst="straightConnector1">
              <a:avLst/>
            </a:prstGeom>
            <a:ln w="25400">
              <a:solidFill>
                <a:srgbClr val="0000B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ovéPole 5"/>
            <p:cNvSpPr txBox="1"/>
            <p:nvPr/>
          </p:nvSpPr>
          <p:spPr>
            <a:xfrm>
              <a:off x="7505700" y="2556778"/>
              <a:ext cx="1500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Trebuchet MS" pitchFamily="34" charset="0"/>
                </a:rPr>
                <a:t>vážený průměr střední hodnoty poruchy</a:t>
              </a:r>
              <a:endParaRPr lang="en-GB" sz="1000" dirty="0">
                <a:latin typeface="Trebuchet MS" pitchFamily="34" charset="0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7692" y="2996476"/>
              <a:ext cx="116840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ovéPole 33"/>
          <p:cNvSpPr txBox="1"/>
          <p:nvPr/>
        </p:nvSpPr>
        <p:spPr>
          <a:xfrm>
            <a:off x="7121919" y="757545"/>
            <a:ext cx="1439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err="1">
                <a:latin typeface="Trebuchet MS" pitchFamily="34" charset="0"/>
              </a:rPr>
              <a:t>sm</a:t>
            </a:r>
            <a:r>
              <a:rPr lang="cs-CZ" sz="800" dirty="0" err="1">
                <a:latin typeface="Trebuchet MS" pitchFamily="34" charset="0"/>
              </a:rPr>
              <a:t>ěr</a:t>
            </a:r>
            <a:r>
              <a:rPr lang="cs-CZ" sz="800" dirty="0">
                <a:latin typeface="Trebuchet MS" pitchFamily="34" charset="0"/>
              </a:rPr>
              <a:t> řídícího parametru</a:t>
            </a:r>
          </a:p>
        </p:txBody>
      </p:sp>
    </p:spTree>
    <p:extLst>
      <p:ext uri="{BB962C8B-B14F-4D97-AF65-F5344CB8AC3E}">
        <p14:creationId xmlns:p14="http://schemas.microsoft.com/office/powerpoint/2010/main" val="114804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l="-1000" t="-6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283398" y="3317617"/>
            <a:ext cx="8496944" cy="55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s-MX" sz="3200" dirty="0">
                <a:solidFill>
                  <a:srgbClr val="CC3300"/>
                </a:solidFill>
                <a:latin typeface="Trebuchet MS" panose="020B0603020202020204" pitchFamily="34" charset="0"/>
              </a:rPr>
              <a:t>2. </a:t>
            </a:r>
            <a:r>
              <a:rPr lang="cs-CZ" sz="3200" dirty="0">
                <a:solidFill>
                  <a:srgbClr val="CC3300"/>
                </a:solidFill>
                <a:latin typeface="Trebuchet MS" panose="020B0603020202020204" pitchFamily="34" charset="0"/>
              </a:rPr>
              <a:t>Modely</a:t>
            </a:r>
            <a:endParaRPr lang="es-MX" sz="320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040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755576" y="332656"/>
            <a:ext cx="6090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cs-CZ" sz="32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Studované </a:t>
            </a:r>
            <a:r>
              <a:rPr lang="en-GB" sz="3200" u="sng" dirty="0" err="1">
                <a:solidFill>
                  <a:srgbClr val="C00000"/>
                </a:solidFill>
                <a:latin typeface="Trebuchet MS" panose="020B0603020202020204" pitchFamily="34" charset="0"/>
              </a:rPr>
              <a:t>Hamiltoni</a:t>
            </a:r>
            <a:r>
              <a:rPr lang="cs-CZ" sz="32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á</a:t>
            </a:r>
            <a:r>
              <a:rPr lang="en-GB" sz="32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n</a:t>
            </a:r>
            <a:r>
              <a:rPr lang="cs-CZ" sz="32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y obecně</a:t>
            </a:r>
            <a:endParaRPr lang="cs-CZ" sz="26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34" y="3615495"/>
            <a:ext cx="5556622" cy="139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32" y="3929863"/>
            <a:ext cx="1778778" cy="73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888520" y="3475481"/>
            <a:ext cx="5831456" cy="1699403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ovéPole 1"/>
          <p:cNvSpPr txBox="1"/>
          <p:nvPr/>
        </p:nvSpPr>
        <p:spPr>
          <a:xfrm>
            <a:off x="1034976" y="1456733"/>
            <a:ext cx="555896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Trebuchet MS" pitchFamily="34" charset="0"/>
              </a:rPr>
              <a:t>standardní </a:t>
            </a:r>
            <a:r>
              <a:rPr lang="cs-CZ" sz="1600" b="1" dirty="0">
                <a:latin typeface="Trebuchet MS" pitchFamily="34" charset="0"/>
              </a:rPr>
              <a:t>kinetický člen kvadratický v hybnostech</a:t>
            </a:r>
            <a:endParaRPr lang="en-GB" sz="1600" b="1" dirty="0">
              <a:latin typeface="Trebuchet MS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Trebuchet MS" pitchFamily="34" charset="0"/>
              </a:rPr>
              <a:t>hybnosti a souřadnice se nemíchají</a:t>
            </a:r>
            <a:endParaRPr lang="en-GB" sz="1600" dirty="0">
              <a:latin typeface="Trebuchet MS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Trebuchet MS" pitchFamily="34" charset="0"/>
              </a:rPr>
              <a:t>Potenciál</a:t>
            </a:r>
            <a:r>
              <a:rPr lang="en-GB" sz="1600" dirty="0">
                <a:latin typeface="Trebuchet MS" pitchFamily="34" charset="0"/>
              </a:rPr>
              <a:t> </a:t>
            </a: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1600" dirty="0">
                <a:latin typeface="Trebuchet MS" pitchFamily="34" charset="0"/>
              </a:rPr>
              <a:t> </a:t>
            </a:r>
            <a:r>
              <a:rPr lang="cs-CZ" sz="1600" dirty="0">
                <a:latin typeface="Trebuchet MS" pitchFamily="34" charset="0"/>
              </a:rPr>
              <a:t>analytický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Trebuchet MS" pitchFamily="34" charset="0"/>
              </a:rPr>
              <a:t>systém je vázaný (diskrétní spektrum)</a:t>
            </a:r>
            <a:endParaRPr lang="en-GB" sz="16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664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24K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38" y="332655"/>
            <a:ext cx="4173134" cy="186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9" y="1397651"/>
            <a:ext cx="3614604" cy="37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010619" y="6415719"/>
            <a:ext cx="595221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300" b="0" dirty="0">
                <a:latin typeface="Trebuchet MS" panose="020B0603020202020204" pitchFamily="34" charset="0"/>
              </a:rPr>
              <a:t>R. Gilmore, </a:t>
            </a:r>
            <a:r>
              <a:rPr lang="en-GB" sz="1300" b="0" i="1" dirty="0">
                <a:latin typeface="Trebuchet MS" panose="020B0603020202020204" pitchFamily="34" charset="0"/>
              </a:rPr>
              <a:t>Catastrophe Theory for Scientists and Engineers</a:t>
            </a:r>
            <a:r>
              <a:rPr lang="en-GB" sz="1300" b="0" dirty="0">
                <a:latin typeface="Trebuchet MS" panose="020B0603020202020204" pitchFamily="34" charset="0"/>
              </a:rPr>
              <a:t>, Wiley, NY, 1981</a:t>
            </a:r>
          </a:p>
        </p:txBody>
      </p:sp>
      <p:pic>
        <p:nvPicPr>
          <p:cNvPr id="2053" name="Picture 5" descr="D:\Pavel\Desktop\Lunch Nuclear 2013\PT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39" y="2243334"/>
            <a:ext cx="3810532" cy="28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Pavel\Desktop\Lunch Nuclear 2013\PT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2" y="2243333"/>
            <a:ext cx="3810532" cy="28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5576" y="2008499"/>
            <a:ext cx="311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C00000"/>
                </a:solidFill>
                <a:latin typeface="Trebuchet MS" pitchFamily="34" charset="0"/>
              </a:rPr>
              <a:t>Dynamika</a:t>
            </a:r>
            <a:r>
              <a:rPr lang="en-GB" dirty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Trebuchet MS" pitchFamily="34" charset="0"/>
              </a:rPr>
              <a:t>kvanto</a:t>
            </a:r>
            <a:r>
              <a:rPr lang="cs-CZ" dirty="0" err="1">
                <a:solidFill>
                  <a:srgbClr val="C00000"/>
                </a:solidFill>
                <a:latin typeface="Trebuchet MS" pitchFamily="34" charset="0"/>
              </a:rPr>
              <a:t>vých</a:t>
            </a:r>
            <a:r>
              <a:rPr lang="cs-CZ" dirty="0">
                <a:solidFill>
                  <a:srgbClr val="C00000"/>
                </a:solidFill>
                <a:latin typeface="Trebuchet MS" pitchFamily="34" charset="0"/>
              </a:rPr>
              <a:t> stavů</a:t>
            </a:r>
            <a:endParaRPr lang="en-GB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42807" y="239149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755576" y="5396654"/>
            <a:ext cx="311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Trebuchet MS" pitchFamily="34" charset="0"/>
              </a:rPr>
              <a:t>Tvar potenciálu</a:t>
            </a:r>
            <a:endParaRPr lang="en-GB" dirty="0">
              <a:solidFill>
                <a:srgbClr val="C00000"/>
              </a:solidFill>
              <a:latin typeface="Trebuchet MS" pitchFamily="34" charset="0"/>
            </a:endParaRPr>
          </a:p>
        </p:txBody>
      </p:sp>
      <p:grpSp>
        <p:nvGrpSpPr>
          <p:cNvPr id="68" name="Skupina 67"/>
          <p:cNvGrpSpPr/>
          <p:nvPr/>
        </p:nvGrpSpPr>
        <p:grpSpPr>
          <a:xfrm>
            <a:off x="732161" y="5693288"/>
            <a:ext cx="571580" cy="714475"/>
            <a:chOff x="654527" y="2217010"/>
            <a:chExt cx="571580" cy="714475"/>
          </a:xfrm>
        </p:grpSpPr>
        <p:pic>
          <p:nvPicPr>
            <p:cNvPr id="69" name="Picture 7" descr="D:\Pavel\Desktop\Lunch Nuclear 2013\potam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27" y="2217010"/>
              <a:ext cx="571580" cy="714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Ovál 69"/>
            <p:cNvSpPr/>
            <p:nvPr/>
          </p:nvSpPr>
          <p:spPr>
            <a:xfrm>
              <a:off x="1037481" y="2811867"/>
              <a:ext cx="108000" cy="108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1" name="Skupina 70"/>
          <p:cNvGrpSpPr/>
          <p:nvPr/>
        </p:nvGrpSpPr>
        <p:grpSpPr>
          <a:xfrm>
            <a:off x="4064016" y="5693288"/>
            <a:ext cx="571580" cy="717181"/>
            <a:chOff x="4184780" y="2217010"/>
            <a:chExt cx="571580" cy="717181"/>
          </a:xfrm>
        </p:grpSpPr>
        <p:pic>
          <p:nvPicPr>
            <p:cNvPr id="72" name="Picture 10" descr="D:\Pavel\Desktop\Lunch Nuclear 2013\pota2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780" y="2217010"/>
              <a:ext cx="571580" cy="714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Ovál 72"/>
            <p:cNvSpPr/>
            <p:nvPr/>
          </p:nvSpPr>
          <p:spPr>
            <a:xfrm>
              <a:off x="4294718" y="2826191"/>
              <a:ext cx="108000" cy="108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4" name="Skupina 73"/>
          <p:cNvGrpSpPr/>
          <p:nvPr/>
        </p:nvGrpSpPr>
        <p:grpSpPr>
          <a:xfrm>
            <a:off x="6481271" y="5693288"/>
            <a:ext cx="571580" cy="716888"/>
            <a:chOff x="6481271" y="2217010"/>
            <a:chExt cx="571580" cy="716888"/>
          </a:xfrm>
        </p:grpSpPr>
        <p:pic>
          <p:nvPicPr>
            <p:cNvPr id="75" name="Picture 12" descr="D:\Pavel\Desktop\Lunch Nuclear 2013\potb0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1271" y="2217010"/>
              <a:ext cx="571580" cy="714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Ovál 75"/>
            <p:cNvSpPr/>
            <p:nvPr/>
          </p:nvSpPr>
          <p:spPr>
            <a:xfrm>
              <a:off x="6730313" y="2825898"/>
              <a:ext cx="108000" cy="108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7" name="Skupina 76"/>
          <p:cNvGrpSpPr/>
          <p:nvPr/>
        </p:nvGrpSpPr>
        <p:grpSpPr>
          <a:xfrm>
            <a:off x="7356457" y="5693288"/>
            <a:ext cx="571580" cy="716888"/>
            <a:chOff x="7399587" y="2217010"/>
            <a:chExt cx="571580" cy="716888"/>
          </a:xfrm>
        </p:grpSpPr>
        <p:pic>
          <p:nvPicPr>
            <p:cNvPr id="78" name="Picture 13" descr="D:\Pavel\Desktop\Lunch Nuclear 2013\potb1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9587" y="2217010"/>
              <a:ext cx="571580" cy="714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Ovál 78"/>
            <p:cNvSpPr/>
            <p:nvPr/>
          </p:nvSpPr>
          <p:spPr>
            <a:xfrm>
              <a:off x="7648629" y="2825898"/>
              <a:ext cx="108000" cy="108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Skupina 79"/>
          <p:cNvGrpSpPr/>
          <p:nvPr/>
        </p:nvGrpSpPr>
        <p:grpSpPr>
          <a:xfrm>
            <a:off x="8192632" y="5693285"/>
            <a:ext cx="571580" cy="717183"/>
            <a:chOff x="8218510" y="2217007"/>
            <a:chExt cx="571580" cy="717183"/>
          </a:xfrm>
        </p:grpSpPr>
        <p:pic>
          <p:nvPicPr>
            <p:cNvPr id="81" name="Picture 14" descr="D:\Pavel\Desktop\Lunch Nuclear 2013\potb2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8510" y="2217007"/>
              <a:ext cx="571580" cy="714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Ovál 81"/>
            <p:cNvSpPr/>
            <p:nvPr/>
          </p:nvSpPr>
          <p:spPr>
            <a:xfrm>
              <a:off x="8467552" y="2826190"/>
              <a:ext cx="108000" cy="108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3" name="Skupina 82"/>
          <p:cNvGrpSpPr/>
          <p:nvPr/>
        </p:nvGrpSpPr>
        <p:grpSpPr>
          <a:xfrm>
            <a:off x="1565753" y="5693287"/>
            <a:ext cx="571580" cy="714475"/>
            <a:chOff x="1462241" y="2217009"/>
            <a:chExt cx="571580" cy="714475"/>
          </a:xfrm>
        </p:grpSpPr>
        <p:pic>
          <p:nvPicPr>
            <p:cNvPr id="84" name="Picture 11" descr="D:\Pavel\Desktop\Lunch Nuclear 2013\potam1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241" y="2217009"/>
              <a:ext cx="571580" cy="714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Ovál 84"/>
            <p:cNvSpPr/>
            <p:nvPr/>
          </p:nvSpPr>
          <p:spPr>
            <a:xfrm>
              <a:off x="1607204" y="2633880"/>
              <a:ext cx="108000" cy="108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ál 85"/>
            <p:cNvSpPr/>
            <p:nvPr/>
          </p:nvSpPr>
          <p:spPr>
            <a:xfrm>
              <a:off x="1836863" y="2818542"/>
              <a:ext cx="108000" cy="108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ál 86"/>
            <p:cNvSpPr/>
            <p:nvPr/>
          </p:nvSpPr>
          <p:spPr>
            <a:xfrm>
              <a:off x="1685405" y="2607024"/>
              <a:ext cx="108000" cy="108000"/>
            </a:xfrm>
            <a:prstGeom prst="ellipse">
              <a:avLst/>
            </a:prstGeom>
            <a:solidFill>
              <a:srgbClr val="33993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8" name="Skupina 87"/>
          <p:cNvGrpSpPr/>
          <p:nvPr/>
        </p:nvGrpSpPr>
        <p:grpSpPr>
          <a:xfrm>
            <a:off x="2387274" y="5693286"/>
            <a:ext cx="571580" cy="717182"/>
            <a:chOff x="2378648" y="2217008"/>
            <a:chExt cx="571580" cy="717182"/>
          </a:xfrm>
        </p:grpSpPr>
        <p:pic>
          <p:nvPicPr>
            <p:cNvPr id="89" name="Picture 8" descr="D:\Pavel\Desktop\Lunch Nuclear 2013\pota0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648" y="2217008"/>
              <a:ext cx="571580" cy="714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Ovál 89"/>
            <p:cNvSpPr/>
            <p:nvPr/>
          </p:nvSpPr>
          <p:spPr>
            <a:xfrm>
              <a:off x="2513308" y="2826190"/>
              <a:ext cx="108000" cy="108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ál 90"/>
            <p:cNvSpPr/>
            <p:nvPr/>
          </p:nvSpPr>
          <p:spPr>
            <a:xfrm>
              <a:off x="2742636" y="2825212"/>
              <a:ext cx="108000" cy="108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ál 91"/>
            <p:cNvSpPr/>
            <p:nvPr/>
          </p:nvSpPr>
          <p:spPr>
            <a:xfrm>
              <a:off x="2622986" y="2705132"/>
              <a:ext cx="108000" cy="108000"/>
            </a:xfrm>
            <a:prstGeom prst="ellipse">
              <a:avLst/>
            </a:prstGeom>
            <a:solidFill>
              <a:srgbClr val="33993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" name="Skupina 92"/>
          <p:cNvGrpSpPr/>
          <p:nvPr/>
        </p:nvGrpSpPr>
        <p:grpSpPr>
          <a:xfrm>
            <a:off x="3220918" y="5693288"/>
            <a:ext cx="571580" cy="714475"/>
            <a:chOff x="3358934" y="2217010"/>
            <a:chExt cx="571580" cy="714475"/>
          </a:xfrm>
        </p:grpSpPr>
        <p:pic>
          <p:nvPicPr>
            <p:cNvPr id="94" name="Picture 9" descr="D:\Pavel\Desktop\Lunch Nuclear 2013\pota1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934" y="2217010"/>
              <a:ext cx="571580" cy="714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Ovál 94"/>
            <p:cNvSpPr/>
            <p:nvPr/>
          </p:nvSpPr>
          <p:spPr>
            <a:xfrm>
              <a:off x="3477498" y="2822968"/>
              <a:ext cx="108000" cy="108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ál 95"/>
            <p:cNvSpPr/>
            <p:nvPr/>
          </p:nvSpPr>
          <p:spPr>
            <a:xfrm>
              <a:off x="3702414" y="2641528"/>
              <a:ext cx="108000" cy="108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ál 96"/>
            <p:cNvSpPr/>
            <p:nvPr/>
          </p:nvSpPr>
          <p:spPr>
            <a:xfrm>
              <a:off x="3631610" y="2608237"/>
              <a:ext cx="108000" cy="108000"/>
            </a:xfrm>
            <a:prstGeom prst="ellipse">
              <a:avLst/>
            </a:prstGeom>
            <a:solidFill>
              <a:srgbClr val="33993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Skupina 97"/>
          <p:cNvGrpSpPr/>
          <p:nvPr/>
        </p:nvGrpSpPr>
        <p:grpSpPr>
          <a:xfrm>
            <a:off x="4875700" y="5693288"/>
            <a:ext cx="571580" cy="718158"/>
            <a:chOff x="4772188" y="2217010"/>
            <a:chExt cx="571580" cy="718158"/>
          </a:xfrm>
        </p:grpSpPr>
        <p:pic>
          <p:nvPicPr>
            <p:cNvPr id="99" name="Picture 16" descr="D:\Pavel\Desktop\Lunch Nuclear 2013\potbm2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188" y="2217010"/>
              <a:ext cx="571580" cy="714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Ovál 99"/>
            <p:cNvSpPr/>
            <p:nvPr/>
          </p:nvSpPr>
          <p:spPr>
            <a:xfrm>
              <a:off x="4908004" y="2827168"/>
              <a:ext cx="108000" cy="108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ál 100"/>
            <p:cNvSpPr/>
            <p:nvPr/>
          </p:nvSpPr>
          <p:spPr>
            <a:xfrm>
              <a:off x="5132153" y="2826191"/>
              <a:ext cx="108000" cy="108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ál 101"/>
            <p:cNvSpPr/>
            <p:nvPr/>
          </p:nvSpPr>
          <p:spPr>
            <a:xfrm>
              <a:off x="5012604" y="2705132"/>
              <a:ext cx="108000" cy="108000"/>
            </a:xfrm>
            <a:prstGeom prst="ellipse">
              <a:avLst/>
            </a:prstGeom>
            <a:solidFill>
              <a:srgbClr val="33993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" name="Skupina 102"/>
          <p:cNvGrpSpPr/>
          <p:nvPr/>
        </p:nvGrpSpPr>
        <p:grpSpPr>
          <a:xfrm>
            <a:off x="5694823" y="5693284"/>
            <a:ext cx="571580" cy="727762"/>
            <a:chOff x="5608563" y="2217006"/>
            <a:chExt cx="571580" cy="727762"/>
          </a:xfrm>
        </p:grpSpPr>
        <p:pic>
          <p:nvPicPr>
            <p:cNvPr id="104" name="Picture 15" descr="D:\Pavel\Desktop\Lunch Nuclear 2013\potbm1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563" y="2217006"/>
              <a:ext cx="571580" cy="714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Ovál 104"/>
            <p:cNvSpPr/>
            <p:nvPr/>
          </p:nvSpPr>
          <p:spPr>
            <a:xfrm>
              <a:off x="5769101" y="2836768"/>
              <a:ext cx="108000" cy="108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ál 105"/>
            <p:cNvSpPr/>
            <p:nvPr/>
          </p:nvSpPr>
          <p:spPr>
            <a:xfrm>
              <a:off x="5928021" y="2834816"/>
              <a:ext cx="108000" cy="108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ál 106"/>
            <p:cNvSpPr/>
            <p:nvPr/>
          </p:nvSpPr>
          <p:spPr>
            <a:xfrm>
              <a:off x="5848979" y="2788464"/>
              <a:ext cx="108000" cy="108000"/>
            </a:xfrm>
            <a:prstGeom prst="ellipse">
              <a:avLst/>
            </a:prstGeom>
            <a:solidFill>
              <a:srgbClr val="33993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1286616" y="2585942"/>
            <a:ext cx="284706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rebuchet MS" pitchFamily="34" charset="0"/>
              </a:rPr>
              <a:t>kvantový FP 1. řádu</a:t>
            </a:r>
            <a:endParaRPr lang="en-GB" sz="1400" dirty="0">
              <a:latin typeface="Trebuchet MS" pitchFamily="34" charset="0"/>
            </a:endParaRPr>
          </a:p>
        </p:txBody>
      </p:sp>
      <p:sp>
        <p:nvSpPr>
          <p:cNvPr id="111" name="TextovéPole 110"/>
          <p:cNvSpPr txBox="1"/>
          <p:nvPr/>
        </p:nvSpPr>
        <p:spPr>
          <a:xfrm>
            <a:off x="5900339" y="2585941"/>
            <a:ext cx="1862007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rebuchet MS" pitchFamily="34" charset="0"/>
              </a:rPr>
              <a:t>kvantový FP 2. řádu</a:t>
            </a:r>
            <a:endParaRPr lang="en-GB" sz="1400" dirty="0">
              <a:latin typeface="Trebuchet MS" pitchFamily="34" charset="0"/>
            </a:endParaRPr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786" y="5109860"/>
            <a:ext cx="1514420" cy="3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10" y="5140583"/>
            <a:ext cx="1481084" cy="30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2251006" y="3551319"/>
            <a:ext cx="950862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latin typeface="Trebuchet MS" pitchFamily="34" charset="0"/>
              </a:rPr>
              <a:t>oblast fázové koexistence</a:t>
            </a:r>
            <a:endParaRPr lang="en-GB" sz="1000" dirty="0">
              <a:latin typeface="Trebuchet MS" pitchFamily="34" charset="0"/>
            </a:endParaRPr>
          </a:p>
        </p:txBody>
      </p:sp>
      <p:cxnSp>
        <p:nvCxnSpPr>
          <p:cNvPr id="26" name="Přímá spojnice se šipkou 25"/>
          <p:cNvCxnSpPr>
            <a:endCxn id="121" idx="1"/>
          </p:cNvCxnSpPr>
          <p:nvPr/>
        </p:nvCxnSpPr>
        <p:spPr>
          <a:xfrm>
            <a:off x="1358900" y="2988605"/>
            <a:ext cx="812994" cy="174867"/>
          </a:xfrm>
          <a:prstGeom prst="straightConnector1">
            <a:avLst/>
          </a:prstGeom>
          <a:ln w="25400">
            <a:solidFill>
              <a:srgbClr val="00B0F0"/>
            </a:solidFill>
            <a:headEnd type="oval" w="lg" len="lg"/>
            <a:tailEnd type="arrow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nice se šipkou 117"/>
          <p:cNvCxnSpPr/>
          <p:nvPr/>
        </p:nvCxnSpPr>
        <p:spPr>
          <a:xfrm flipH="1">
            <a:off x="3307732" y="2988605"/>
            <a:ext cx="798444" cy="174866"/>
          </a:xfrm>
          <a:prstGeom prst="straightConnector1">
            <a:avLst/>
          </a:prstGeom>
          <a:ln w="25400">
            <a:solidFill>
              <a:srgbClr val="00B0F0"/>
            </a:solidFill>
            <a:headEnd type="oval" w="lg" len="lg"/>
            <a:tailEnd type="arrow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ovéPole 120"/>
          <p:cNvSpPr txBox="1"/>
          <p:nvPr/>
        </p:nvSpPr>
        <p:spPr>
          <a:xfrm>
            <a:off x="2171894" y="3040361"/>
            <a:ext cx="1135838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dirty="0" err="1">
                <a:latin typeface="Trebuchet MS" pitchFamily="34" charset="0"/>
              </a:rPr>
              <a:t>spinodální</a:t>
            </a:r>
            <a:r>
              <a:rPr lang="cs-CZ" sz="1000" dirty="0">
                <a:latin typeface="Trebuchet MS" pitchFamily="34" charset="0"/>
              </a:rPr>
              <a:t> body</a:t>
            </a:r>
            <a:endParaRPr lang="en-GB" sz="1000" dirty="0">
              <a:latin typeface="Trebuchet MS" pitchFamily="34" charset="0"/>
            </a:endParaRPr>
          </a:p>
        </p:txBody>
      </p:sp>
      <p:grpSp>
        <p:nvGrpSpPr>
          <p:cNvPr id="60" name="Skupina 59"/>
          <p:cNvGrpSpPr/>
          <p:nvPr/>
        </p:nvGrpSpPr>
        <p:grpSpPr>
          <a:xfrm>
            <a:off x="4032079" y="2063291"/>
            <a:ext cx="1461888" cy="276999"/>
            <a:chOff x="6622811" y="3657600"/>
            <a:chExt cx="1461888" cy="276999"/>
          </a:xfrm>
        </p:grpSpPr>
        <p:sp>
          <p:nvSpPr>
            <p:cNvPr id="59" name="TextovéPole 58"/>
            <p:cNvSpPr txBox="1"/>
            <p:nvPr/>
          </p:nvSpPr>
          <p:spPr>
            <a:xfrm>
              <a:off x="6622811" y="3657600"/>
              <a:ext cx="14618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rebuchet MS" pitchFamily="34" charset="0"/>
                </a:rPr>
                <a:t>výpočet pro</a:t>
              </a:r>
              <a:endParaRPr lang="en-GB" sz="1200" dirty="0">
                <a:latin typeface="Trebuchet MS" pitchFamily="34" charset="0"/>
              </a:endParaRPr>
            </a:p>
          </p:txBody>
        </p:sp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0267" y="3708786"/>
              <a:ext cx="46037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1" name="TextovéPole 130"/>
          <p:cNvSpPr txBox="1"/>
          <p:nvPr/>
        </p:nvSpPr>
        <p:spPr>
          <a:xfrm>
            <a:off x="4609718" y="239149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20971" y="869230"/>
            <a:ext cx="1584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rebuchet MS" pitchFamily="34" charset="0"/>
              </a:rPr>
              <a:t>(teorie katastrof)</a:t>
            </a:r>
            <a:endParaRPr lang="en-GB" sz="1400" dirty="0">
              <a:latin typeface="Trebuchet MS" pitchFamily="34" charset="0"/>
            </a:endParaRPr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4836464" y="6602623"/>
            <a:ext cx="41608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300" b="0" dirty="0">
                <a:latin typeface="Trebuchet MS" panose="020B0603020202020204" pitchFamily="34" charset="0"/>
              </a:rPr>
              <a:t>P. </a:t>
            </a:r>
            <a:r>
              <a:rPr lang="en-GB" sz="1300" b="0" dirty="0" err="1">
                <a:latin typeface="Trebuchet MS" panose="020B0603020202020204" pitchFamily="34" charset="0"/>
              </a:rPr>
              <a:t>Cejnar</a:t>
            </a:r>
            <a:r>
              <a:rPr lang="en-GB" sz="1300" b="0" dirty="0">
                <a:latin typeface="Trebuchet MS" panose="020B0603020202020204" pitchFamily="34" charset="0"/>
              </a:rPr>
              <a:t>, P. </a:t>
            </a:r>
            <a:r>
              <a:rPr lang="en-GB" sz="1300" b="0" dirty="0" err="1">
                <a:latin typeface="Trebuchet MS" panose="020B0603020202020204" pitchFamily="34" charset="0"/>
              </a:rPr>
              <a:t>Str</a:t>
            </a:r>
            <a:r>
              <a:rPr lang="cs-CZ" sz="1300" b="0" dirty="0" err="1">
                <a:latin typeface="Trebuchet MS" panose="020B0603020202020204" pitchFamily="34" charset="0"/>
              </a:rPr>
              <a:t>ánský</a:t>
            </a:r>
            <a:r>
              <a:rPr lang="cs-CZ" sz="1300" b="0" dirty="0">
                <a:latin typeface="Trebuchet MS" panose="020B0603020202020204" pitchFamily="34" charset="0"/>
              </a:rPr>
              <a:t>, </a:t>
            </a:r>
            <a:r>
              <a:rPr lang="cs-CZ" sz="1300" b="0" dirty="0" err="1">
                <a:latin typeface="Trebuchet MS" panose="020B0603020202020204" pitchFamily="34" charset="0"/>
              </a:rPr>
              <a:t>Phys</a:t>
            </a:r>
            <a:r>
              <a:rPr lang="cs-CZ" sz="1300" b="0" dirty="0">
                <a:latin typeface="Trebuchet MS" panose="020B0603020202020204" pitchFamily="34" charset="0"/>
              </a:rPr>
              <a:t>. </a:t>
            </a:r>
            <a:r>
              <a:rPr lang="cs-CZ" sz="1300" b="0" dirty="0" err="1">
                <a:latin typeface="Trebuchet MS" panose="020B0603020202020204" pitchFamily="34" charset="0"/>
              </a:rPr>
              <a:t>Rev</a:t>
            </a:r>
            <a:r>
              <a:rPr lang="cs-CZ" sz="1300" b="0" dirty="0">
                <a:latin typeface="Trebuchet MS" panose="020B0603020202020204" pitchFamily="34" charset="0"/>
              </a:rPr>
              <a:t>. E </a:t>
            </a:r>
            <a:r>
              <a:rPr lang="cs-CZ" sz="1300" dirty="0">
                <a:latin typeface="Trebuchet MS" panose="020B0603020202020204" pitchFamily="34" charset="0"/>
              </a:rPr>
              <a:t>78</a:t>
            </a:r>
            <a:r>
              <a:rPr lang="cs-CZ" sz="1300" b="0" dirty="0">
                <a:latin typeface="Trebuchet MS" panose="020B0603020202020204" pitchFamily="34" charset="0"/>
              </a:rPr>
              <a:t>, 031130 (2008)</a:t>
            </a:r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755576" y="332655"/>
            <a:ext cx="4852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3200" b="0" i="1" u="sng" dirty="0">
                <a:solidFill>
                  <a:srgbClr val="CC3300"/>
                </a:solidFill>
                <a:latin typeface="Trebuchet MS" panose="020B0603020202020204" pitchFamily="34" charset="0"/>
              </a:rPr>
              <a:t>f</a:t>
            </a:r>
            <a:r>
              <a:rPr lang="cs-CZ" sz="3200" b="0" u="sng" dirty="0">
                <a:solidFill>
                  <a:srgbClr val="CC3300"/>
                </a:solidFill>
                <a:latin typeface="Trebuchet MS" panose="020B0603020202020204" pitchFamily="34" charset="0"/>
              </a:rPr>
              <a:t>=1: </a:t>
            </a:r>
            <a:r>
              <a:rPr lang="en-US" sz="3200" b="0" u="sng" dirty="0">
                <a:solidFill>
                  <a:srgbClr val="CC3300"/>
                </a:solidFill>
                <a:latin typeface="Trebuchet MS" panose="020B0603020202020204" pitchFamily="34" charset="0"/>
              </a:rPr>
              <a:t>CUSP </a:t>
            </a:r>
            <a:r>
              <a:rPr lang="cs-CZ" sz="3200" b="0" u="sng" dirty="0">
                <a:solidFill>
                  <a:srgbClr val="CC3300"/>
                </a:solidFill>
                <a:latin typeface="Trebuchet MS" panose="020B0603020202020204" pitchFamily="34" charset="0"/>
              </a:rPr>
              <a:t>potenciál</a:t>
            </a:r>
            <a:endParaRPr lang="en-US" sz="32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45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55576" y="332655"/>
            <a:ext cx="6795646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3200" b="0" i="1" u="sng" dirty="0">
                <a:solidFill>
                  <a:srgbClr val="CC3300"/>
                </a:solidFill>
                <a:latin typeface="Trebuchet MS" panose="020B0603020202020204" pitchFamily="34" charset="0"/>
              </a:rPr>
              <a:t>f</a:t>
            </a:r>
            <a:r>
              <a:rPr lang="cs-CZ" sz="3200" b="0" u="sng" dirty="0">
                <a:solidFill>
                  <a:srgbClr val="CC3300"/>
                </a:solidFill>
                <a:latin typeface="Trebuchet MS" panose="020B0603020202020204" pitchFamily="34" charset="0"/>
              </a:rPr>
              <a:t>=2: </a:t>
            </a:r>
            <a:r>
              <a:rPr lang="en-US" sz="3200" b="0" u="sng" dirty="0" err="1">
                <a:solidFill>
                  <a:srgbClr val="CC3300"/>
                </a:solidFill>
                <a:latin typeface="Trebuchet MS" panose="020B0603020202020204" pitchFamily="34" charset="0"/>
              </a:rPr>
              <a:t>Creagh</a:t>
            </a:r>
            <a:r>
              <a:rPr lang="cs-CZ" sz="3200" b="0" u="sng" dirty="0" err="1">
                <a:solidFill>
                  <a:srgbClr val="CC3300"/>
                </a:solidFill>
                <a:latin typeface="Trebuchet MS" panose="020B0603020202020204" pitchFamily="34" charset="0"/>
              </a:rPr>
              <a:t>ův</a:t>
            </a:r>
            <a:r>
              <a:rPr lang="en-US" sz="3200" b="0" u="sng" dirty="0">
                <a:solidFill>
                  <a:srgbClr val="CC3300"/>
                </a:solidFill>
                <a:latin typeface="Trebuchet MS" panose="020B0603020202020204" pitchFamily="34" charset="0"/>
              </a:rPr>
              <a:t>-Whelan</a:t>
            </a:r>
            <a:r>
              <a:rPr lang="cs-CZ" sz="3200" b="0" u="sng" dirty="0" err="1">
                <a:solidFill>
                  <a:srgbClr val="CC3300"/>
                </a:solidFill>
                <a:latin typeface="Trebuchet MS" panose="020B0603020202020204" pitchFamily="34" charset="0"/>
              </a:rPr>
              <a:t>ův</a:t>
            </a:r>
            <a:r>
              <a:rPr lang="cs-CZ" sz="3200" b="0" u="sng" dirty="0">
                <a:solidFill>
                  <a:srgbClr val="CC3300"/>
                </a:solidFill>
                <a:latin typeface="Trebuchet MS" panose="020B0603020202020204" pitchFamily="34" charset="0"/>
              </a:rPr>
              <a:t> potenciál</a:t>
            </a:r>
            <a:endParaRPr lang="en-US" sz="32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854669" y="6510605"/>
            <a:ext cx="717282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300" b="0" dirty="0">
                <a:latin typeface="Trebuchet MS" panose="020B0603020202020204" pitchFamily="34" charset="0"/>
              </a:rPr>
              <a:t>S.C. </a:t>
            </a:r>
            <a:r>
              <a:rPr lang="en-GB" sz="1300" b="0" dirty="0" err="1">
                <a:latin typeface="Trebuchet MS" panose="020B0603020202020204" pitchFamily="34" charset="0"/>
              </a:rPr>
              <a:t>Creagh</a:t>
            </a:r>
            <a:r>
              <a:rPr lang="en-GB" sz="1300" b="0" dirty="0">
                <a:latin typeface="Trebuchet MS" panose="020B0603020202020204" pitchFamily="34" charset="0"/>
              </a:rPr>
              <a:t>, N.D. Whelan, </a:t>
            </a:r>
            <a:r>
              <a:rPr lang="en-GB" sz="1300" b="0" i="1" dirty="0">
                <a:latin typeface="Trebuchet MS" panose="020B0603020202020204" pitchFamily="34" charset="0"/>
              </a:rPr>
              <a:t>Phys. Rev. </a:t>
            </a:r>
            <a:r>
              <a:rPr lang="en-GB" sz="1300" b="0" i="1" dirty="0" err="1">
                <a:latin typeface="Trebuchet MS" panose="020B0603020202020204" pitchFamily="34" charset="0"/>
              </a:rPr>
              <a:t>Lett</a:t>
            </a:r>
            <a:r>
              <a:rPr lang="en-GB" sz="1300" b="0" i="1" dirty="0">
                <a:latin typeface="Trebuchet MS" panose="020B0603020202020204" pitchFamily="34" charset="0"/>
              </a:rPr>
              <a:t>. </a:t>
            </a:r>
            <a:r>
              <a:rPr lang="en-GB" sz="1300" dirty="0">
                <a:latin typeface="Trebuchet MS" panose="020B0603020202020204" pitchFamily="34" charset="0"/>
              </a:rPr>
              <a:t>77</a:t>
            </a:r>
            <a:r>
              <a:rPr lang="en-GB" sz="1300" b="0" dirty="0">
                <a:latin typeface="Trebuchet MS" panose="020B0603020202020204" pitchFamily="34" charset="0"/>
              </a:rPr>
              <a:t>, 4975 (1996); </a:t>
            </a:r>
            <a:r>
              <a:rPr lang="en-GB" sz="1300" b="0" i="1" dirty="0">
                <a:latin typeface="Trebuchet MS" panose="020B0603020202020204" pitchFamily="34" charset="0"/>
              </a:rPr>
              <a:t>Phys. Rev. </a:t>
            </a:r>
            <a:r>
              <a:rPr lang="en-GB" sz="1300" b="0" i="1" dirty="0" err="1">
                <a:latin typeface="Trebuchet MS" panose="020B0603020202020204" pitchFamily="34" charset="0"/>
              </a:rPr>
              <a:t>Lett</a:t>
            </a:r>
            <a:r>
              <a:rPr lang="en-GB" sz="1300" b="0" i="1" dirty="0">
                <a:latin typeface="Trebuchet MS" panose="020B0603020202020204" pitchFamily="34" charset="0"/>
              </a:rPr>
              <a:t>. </a:t>
            </a:r>
            <a:r>
              <a:rPr lang="en-GB" sz="1300" dirty="0">
                <a:latin typeface="Trebuchet MS" panose="020B0603020202020204" pitchFamily="34" charset="0"/>
              </a:rPr>
              <a:t>82</a:t>
            </a:r>
            <a:r>
              <a:rPr lang="en-GB" sz="1300" b="0" dirty="0">
                <a:latin typeface="Trebuchet MS" panose="020B0603020202020204" pitchFamily="34" charset="0"/>
              </a:rPr>
              <a:t>, 5237 (1999)</a:t>
            </a:r>
            <a:endParaRPr lang="cs-CZ" sz="1300" b="0" dirty="0">
              <a:latin typeface="Trebuchet MS" panose="020B0603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2" y="1065004"/>
            <a:ext cx="6000530" cy="40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23022" y="1509628"/>
            <a:ext cx="78974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500" dirty="0" err="1">
                <a:latin typeface="Trebuchet MS" pitchFamily="34" charset="0"/>
              </a:rPr>
              <a:t>dvoujámový</a:t>
            </a:r>
            <a:r>
              <a:rPr lang="cs-CZ" sz="1500" dirty="0">
                <a:latin typeface="Trebuchet MS" pitchFamily="34" charset="0"/>
              </a:rPr>
              <a:t> systém pro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500" dirty="0">
                <a:latin typeface="Trebuchet MS" pitchFamily="34" charset="0"/>
              </a:rPr>
              <a:t>profil potenciálu na ose </a:t>
            </a:r>
            <a:r>
              <a:rPr lang="cs-C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stejný jako pro CUSP </a:t>
            </a:r>
            <a:r>
              <a:rPr lang="cs-CZ" sz="1500" dirty="0">
                <a:latin typeface="Trebuchet MS" panose="020B0603020202020204" pitchFamily="34" charset="0"/>
                <a:cs typeface="Times New Roman" panose="02020603050405020304" pitchFamily="18" charset="0"/>
              </a:rPr>
              <a:t>a nezávisí na </a:t>
            </a:r>
            <a:r>
              <a:rPr lang="cs-C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C, D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128715" y="873119"/>
            <a:ext cx="1937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rebuchet MS" pitchFamily="34" charset="0"/>
              </a:rPr>
              <a:t>podmínky pro vázaný systém</a:t>
            </a:r>
            <a:r>
              <a:rPr lang="en-GB" sz="1000" dirty="0">
                <a:latin typeface="Trebuchet MS" pitchFamily="34" charset="0"/>
              </a:rPr>
              <a:t>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222" y="1127966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bdélník 20"/>
          <p:cNvSpPr/>
          <p:nvPr/>
        </p:nvSpPr>
        <p:spPr>
          <a:xfrm>
            <a:off x="3045458" y="2993847"/>
            <a:ext cx="455731" cy="245241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84" y="1523471"/>
            <a:ext cx="1086264" cy="27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Skupina 22"/>
          <p:cNvGrpSpPr/>
          <p:nvPr/>
        </p:nvGrpSpPr>
        <p:grpSpPr>
          <a:xfrm>
            <a:off x="534624" y="2444905"/>
            <a:ext cx="3402447" cy="532153"/>
            <a:chOff x="546656" y="2487017"/>
            <a:chExt cx="3402447" cy="53215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340" y="2779140"/>
              <a:ext cx="733425" cy="24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ovéPole 18"/>
            <p:cNvSpPr txBox="1"/>
            <p:nvPr/>
          </p:nvSpPr>
          <p:spPr>
            <a:xfrm>
              <a:off x="546656" y="2487017"/>
              <a:ext cx="3402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GB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</a:t>
              </a:r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500" dirty="0">
                  <a:latin typeface="Trebuchet MS" panose="020B0603020202020204" pitchFamily="34" charset="0"/>
                  <a:cs typeface="Times New Roman" panose="02020603050405020304" pitchFamily="18" charset="0"/>
                </a:rPr>
                <a:t>- </a:t>
              </a:r>
              <a:r>
                <a:rPr lang="cs-CZ" sz="1500" dirty="0">
                  <a:latin typeface="Trebuchet MS" panose="020B0603020202020204" pitchFamily="34" charset="0"/>
                  <a:cs typeface="Times New Roman" panose="02020603050405020304" pitchFamily="18" charset="0"/>
                </a:rPr>
                <a:t>symetrický při záměně</a:t>
              </a: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3546778" y="3336543"/>
            <a:ext cx="5272444" cy="1031113"/>
            <a:chOff x="441429" y="4376634"/>
            <a:chExt cx="5272444" cy="1031113"/>
          </a:xfrm>
        </p:grpSpPr>
        <p:sp>
          <p:nvSpPr>
            <p:cNvPr id="53" name="TextovéPole 52"/>
            <p:cNvSpPr txBox="1"/>
            <p:nvPr/>
          </p:nvSpPr>
          <p:spPr>
            <a:xfrm>
              <a:off x="441429" y="4636657"/>
              <a:ext cx="2659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pic>
          <p:nvPicPr>
            <p:cNvPr id="59" name="Picture 2" descr="D:\Pavel\Desktop\Lunch Nuclear 2013\p 20 20 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724" y="4376636"/>
              <a:ext cx="1015873" cy="1031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3" descr="D:\Pavel\Desktop\Lunch Nuclear 2013\p 20 20 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877" y="4376634"/>
              <a:ext cx="1015873" cy="1031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D:\Pavel\Desktop\Lunch Nuclear 2013\p 20 20 -1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851" y="4376636"/>
              <a:ext cx="1015873" cy="1031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5" descr="D:\Pavel\Desktop\Lunch Nuclear 2013\p 20 20 2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000" y="4376636"/>
              <a:ext cx="1015873" cy="1031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6" descr="D:\Pavel\Desktop\Lunch Nuclear 2013\p 20 20 -2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00" y="4376636"/>
              <a:ext cx="1015873" cy="1031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Skupina 10"/>
          <p:cNvGrpSpPr/>
          <p:nvPr/>
        </p:nvGrpSpPr>
        <p:grpSpPr>
          <a:xfrm>
            <a:off x="3546777" y="2059295"/>
            <a:ext cx="5271194" cy="1299843"/>
            <a:chOff x="2013904" y="2748806"/>
            <a:chExt cx="5271194" cy="1299843"/>
          </a:xfrm>
        </p:grpSpPr>
        <p:sp>
          <p:nvSpPr>
            <p:cNvPr id="77" name="TextovéPole 76"/>
            <p:cNvSpPr txBox="1"/>
            <p:nvPr/>
          </p:nvSpPr>
          <p:spPr>
            <a:xfrm>
              <a:off x="2013904" y="3277559"/>
              <a:ext cx="2659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78" name="TextovéPole 77"/>
            <p:cNvSpPr txBox="1"/>
            <p:nvPr/>
          </p:nvSpPr>
          <p:spPr>
            <a:xfrm>
              <a:off x="2486871" y="2760683"/>
              <a:ext cx="5769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-2</a:t>
              </a:r>
            </a:p>
          </p:txBody>
        </p:sp>
        <p:sp>
          <p:nvSpPr>
            <p:cNvPr id="79" name="TextovéPole 78"/>
            <p:cNvSpPr txBox="1"/>
            <p:nvPr/>
          </p:nvSpPr>
          <p:spPr>
            <a:xfrm>
              <a:off x="3523060" y="2760682"/>
              <a:ext cx="5769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-1</a:t>
              </a:r>
            </a:p>
          </p:txBody>
        </p:sp>
        <p:sp>
          <p:nvSpPr>
            <p:cNvPr id="80" name="TextovéPole 79"/>
            <p:cNvSpPr txBox="1"/>
            <p:nvPr/>
          </p:nvSpPr>
          <p:spPr>
            <a:xfrm>
              <a:off x="4538176" y="2760683"/>
              <a:ext cx="519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0</a:t>
              </a:r>
            </a:p>
          </p:txBody>
        </p:sp>
        <p:sp>
          <p:nvSpPr>
            <p:cNvPr id="81" name="TextovéPole 80"/>
            <p:cNvSpPr txBox="1"/>
            <p:nvPr/>
          </p:nvSpPr>
          <p:spPr>
            <a:xfrm>
              <a:off x="5545481" y="2760681"/>
              <a:ext cx="519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1</a:t>
              </a:r>
            </a:p>
          </p:txBody>
        </p:sp>
        <p:sp>
          <p:nvSpPr>
            <p:cNvPr id="82" name="TextovéPole 81"/>
            <p:cNvSpPr txBox="1"/>
            <p:nvPr/>
          </p:nvSpPr>
          <p:spPr>
            <a:xfrm>
              <a:off x="6554758" y="2748806"/>
              <a:ext cx="519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2</a:t>
              </a:r>
            </a:p>
          </p:txBody>
        </p:sp>
        <p:pic>
          <p:nvPicPr>
            <p:cNvPr id="83" name="Picture 2" descr="D:\Pavel\Desktop\Lunch Nuclear 2013\p 4 4 0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0075" y="3017537"/>
              <a:ext cx="1015873" cy="1031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3" descr="D:\Pavel\Desktop\Lunch Nuclear 2013\p 4 4 1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5275" y="3017538"/>
              <a:ext cx="1015873" cy="1031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4" descr="D:\Pavel\Desktop\Lunch Nuclear 2013\p 4 4 -1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5326" y="3016879"/>
              <a:ext cx="1015873" cy="1031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5" descr="D:\Pavel\Desktop\Lunch Nuclear 2013\p 4 4 2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225" y="3016880"/>
              <a:ext cx="1015873" cy="1031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6" descr="D:\Pavel\Desktop\Lunch Nuclear 2013\p 4 4 -2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675" y="3016881"/>
              <a:ext cx="1015873" cy="1031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Skupina 17"/>
          <p:cNvGrpSpPr/>
          <p:nvPr/>
        </p:nvGrpSpPr>
        <p:grpSpPr>
          <a:xfrm>
            <a:off x="3546778" y="4349606"/>
            <a:ext cx="5272444" cy="1031116"/>
            <a:chOff x="441429" y="4375970"/>
            <a:chExt cx="5272444" cy="1031116"/>
          </a:xfrm>
        </p:grpSpPr>
        <p:sp>
          <p:nvSpPr>
            <p:cNvPr id="89" name="TextovéPole 88"/>
            <p:cNvSpPr txBox="1"/>
            <p:nvPr/>
          </p:nvSpPr>
          <p:spPr>
            <a:xfrm>
              <a:off x="441429" y="4636657"/>
              <a:ext cx="2659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pic>
          <p:nvPicPr>
            <p:cNvPr id="90" name="Picture 2" descr="D:\Pavel\Desktop\Lunch Nuclear 2013\p 3 1 0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600" y="4375972"/>
              <a:ext cx="1015873" cy="1031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3" descr="D:\Pavel\Desktop\Lunch Nuclear 2013\p 3 1 1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2800" y="4375973"/>
              <a:ext cx="1015873" cy="1031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4" descr="D:\Pavel\Desktop\Lunch Nuclear 2013\p 3 1 -1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400" y="4375971"/>
              <a:ext cx="1015873" cy="1031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5" descr="D:\Pavel\Desktop\Lunch Nuclear 2013\p 3 1 2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000" y="4375975"/>
              <a:ext cx="1015873" cy="1031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6" descr="D:\Pavel\Desktop\Lunch Nuclear 2013\p 3 1 -2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00" y="4375970"/>
              <a:ext cx="1015873" cy="1031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Skupina 21"/>
          <p:cNvGrpSpPr/>
          <p:nvPr/>
        </p:nvGrpSpPr>
        <p:grpSpPr>
          <a:xfrm>
            <a:off x="3546776" y="5362668"/>
            <a:ext cx="5271195" cy="1033633"/>
            <a:chOff x="3546776" y="5362668"/>
            <a:chExt cx="5271195" cy="1033633"/>
          </a:xfrm>
        </p:grpSpPr>
        <p:grpSp>
          <p:nvGrpSpPr>
            <p:cNvPr id="20" name="Skupina 19"/>
            <p:cNvGrpSpPr/>
            <p:nvPr/>
          </p:nvGrpSpPr>
          <p:grpSpPr>
            <a:xfrm>
              <a:off x="3729185" y="5362668"/>
              <a:ext cx="5088786" cy="1033633"/>
              <a:chOff x="3729185" y="5476972"/>
              <a:chExt cx="5088786" cy="1033633"/>
            </a:xfrm>
          </p:grpSpPr>
          <p:pic>
            <p:nvPicPr>
              <p:cNvPr id="4102" name="Picture 6" descr="D:\Pavel\Desktop\-2.png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9185" y="5476972"/>
                <a:ext cx="1015873" cy="10311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3" name="Picture 7" descr="D:\Pavel\Desktop\-1.png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5058" y="5479494"/>
                <a:ext cx="1015873" cy="10311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4" name="Picture 8" descr="D:\Pavel\Desktop\0.png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0931" y="5479494"/>
                <a:ext cx="1015873" cy="10311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5" name="Picture 9" descr="D:\Pavel\Desktop\1.png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9946" y="5479494"/>
                <a:ext cx="1015873" cy="10311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6" name="Picture 10" descr="D:\Pavel\Desktop\2.png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2098" y="5479494"/>
                <a:ext cx="1015873" cy="10311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4" name="TextovéPole 103"/>
            <p:cNvSpPr txBox="1"/>
            <p:nvPr/>
          </p:nvSpPr>
          <p:spPr>
            <a:xfrm>
              <a:off x="3546776" y="5610918"/>
              <a:ext cx="2659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sp>
        <p:nvSpPr>
          <p:cNvPr id="24" name="Obdélník 23"/>
          <p:cNvSpPr/>
          <p:nvPr/>
        </p:nvSpPr>
        <p:spPr>
          <a:xfrm>
            <a:off x="2658805" y="2926602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D=C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endParaRPr lang="cs-CZ" dirty="0"/>
          </a:p>
        </p:txBody>
      </p:sp>
      <p:sp>
        <p:nvSpPr>
          <p:cNvPr id="111" name="Obdélník 110"/>
          <p:cNvSpPr/>
          <p:nvPr/>
        </p:nvSpPr>
        <p:spPr>
          <a:xfrm>
            <a:off x="3021394" y="3966362"/>
            <a:ext cx="501318" cy="245241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bdélník 117"/>
          <p:cNvSpPr/>
          <p:nvPr/>
        </p:nvSpPr>
        <p:spPr>
          <a:xfrm>
            <a:off x="2601098" y="3896415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D=C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=20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548964" y="3494990"/>
            <a:ext cx="19634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1500" dirty="0">
                <a:latin typeface="Trebuchet MS" pitchFamily="34" charset="0"/>
              </a:rPr>
              <a:t> </a:t>
            </a:r>
            <a:r>
              <a:rPr lang="en-GB" sz="1500" dirty="0" err="1">
                <a:latin typeface="Trebuchet MS" pitchFamily="34" charset="0"/>
              </a:rPr>
              <a:t>stla</a:t>
            </a:r>
            <a:r>
              <a:rPr lang="cs-CZ" sz="1500" dirty="0" err="1">
                <a:latin typeface="Trebuchet MS" pitchFamily="34" charset="0"/>
              </a:rPr>
              <a:t>čuje</a:t>
            </a:r>
            <a:r>
              <a:rPr lang="cs-CZ" sz="1500" dirty="0">
                <a:latin typeface="Trebuchet MS" pitchFamily="34" charset="0"/>
              </a:rPr>
              <a:t> potenciál ve směru </a:t>
            </a:r>
            <a:r>
              <a:rPr lang="cs-C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21" name="TextovéPole 120"/>
          <p:cNvSpPr txBox="1"/>
          <p:nvPr/>
        </p:nvSpPr>
        <p:spPr>
          <a:xfrm>
            <a:off x="548963" y="4479488"/>
            <a:ext cx="19634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500" dirty="0">
                <a:latin typeface="Trebuchet MS" pitchFamily="34" charset="0"/>
              </a:rPr>
              <a:t> </a:t>
            </a:r>
            <a:r>
              <a:rPr lang="en-GB" sz="1500" dirty="0" err="1">
                <a:latin typeface="Trebuchet MS" pitchFamily="34" charset="0"/>
              </a:rPr>
              <a:t>stla</a:t>
            </a:r>
            <a:r>
              <a:rPr lang="cs-CZ" sz="1500" dirty="0" err="1">
                <a:latin typeface="Trebuchet MS" pitchFamily="34" charset="0"/>
              </a:rPr>
              <a:t>čuje</a:t>
            </a:r>
            <a:r>
              <a:rPr lang="cs-CZ" sz="1500" dirty="0">
                <a:latin typeface="Trebuchet MS" pitchFamily="34" charset="0"/>
              </a:rPr>
              <a:t> potenciál podél osy </a:t>
            </a:r>
            <a:r>
              <a:rPr lang="cs-C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28" name="Obdélník 127"/>
          <p:cNvSpPr/>
          <p:nvPr/>
        </p:nvSpPr>
        <p:spPr>
          <a:xfrm>
            <a:off x="2601098" y="4894986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</a:p>
        </p:txBody>
      </p:sp>
      <p:sp>
        <p:nvSpPr>
          <p:cNvPr id="131" name="Obdélník 130"/>
          <p:cNvSpPr/>
          <p:nvPr/>
        </p:nvSpPr>
        <p:spPr>
          <a:xfrm>
            <a:off x="3117830" y="4952645"/>
            <a:ext cx="455731" cy="245241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TextovéPole 131"/>
          <p:cNvSpPr txBox="1"/>
          <p:nvPr/>
        </p:nvSpPr>
        <p:spPr>
          <a:xfrm>
            <a:off x="548964" y="5349308"/>
            <a:ext cx="22062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1500" dirty="0">
                <a:latin typeface="Trebuchet MS" pitchFamily="34" charset="0"/>
              </a:rPr>
              <a:t> </a:t>
            </a:r>
            <a:r>
              <a:rPr lang="cs-CZ" sz="1500" dirty="0">
                <a:latin typeface="Trebuchet MS" pitchFamily="34" charset="0"/>
              </a:rPr>
              <a:t>rozšiřuje jednu jámu a </a:t>
            </a:r>
            <a:r>
              <a:rPr lang="cs-CZ" sz="1500" dirty="0" err="1">
                <a:latin typeface="Trebuchet MS" pitchFamily="34" charset="0"/>
              </a:rPr>
              <a:t>splošťuje</a:t>
            </a:r>
            <a:r>
              <a:rPr lang="cs-CZ" sz="1500" dirty="0">
                <a:latin typeface="Trebuchet MS" pitchFamily="34" charset="0"/>
              </a:rPr>
              <a:t> druhou</a:t>
            </a:r>
            <a:endParaRPr lang="cs-CZ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Obdélník 132"/>
          <p:cNvSpPr/>
          <p:nvPr/>
        </p:nvSpPr>
        <p:spPr>
          <a:xfrm>
            <a:off x="3027409" y="5809577"/>
            <a:ext cx="501318" cy="245241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Obdélník 133"/>
          <p:cNvSpPr/>
          <p:nvPr/>
        </p:nvSpPr>
        <p:spPr>
          <a:xfrm>
            <a:off x="2607113" y="5739630"/>
            <a:ext cx="1021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=36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D=C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=20</a:t>
            </a:r>
            <a:endParaRPr lang="cs-CZ" dirty="0"/>
          </a:p>
        </p:txBody>
      </p:sp>
      <p:grpSp>
        <p:nvGrpSpPr>
          <p:cNvPr id="67" name="Skupina 66"/>
          <p:cNvGrpSpPr/>
          <p:nvPr/>
        </p:nvGrpSpPr>
        <p:grpSpPr>
          <a:xfrm>
            <a:off x="547932" y="2495843"/>
            <a:ext cx="3465462" cy="1092607"/>
            <a:chOff x="554282" y="3632493"/>
            <a:chExt cx="3465462" cy="1092607"/>
          </a:xfrm>
        </p:grpSpPr>
        <p:sp>
          <p:nvSpPr>
            <p:cNvPr id="68" name="TextovéPole 67"/>
            <p:cNvSpPr txBox="1"/>
            <p:nvPr/>
          </p:nvSpPr>
          <p:spPr>
            <a:xfrm>
              <a:off x="554282" y="3632493"/>
              <a:ext cx="3465462" cy="109260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500" dirty="0">
                  <a:latin typeface="Trebuchet MS" pitchFamily="34" charset="0"/>
                </a:rPr>
                <a:t>Fázová struktura stejná jako pro </a:t>
              </a:r>
              <a:r>
                <a:rPr lang="en-GB" sz="1500" dirty="0">
                  <a:latin typeface="Trebuchet MS" pitchFamily="34" charset="0"/>
                </a:rPr>
                <a:t>CUSP</a:t>
              </a:r>
              <a:endParaRPr lang="en-GB" sz="1500" dirty="0"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cs-CZ" sz="1500" dirty="0">
                  <a:latin typeface="Trebuchet MS" panose="020B0603020202020204" pitchFamily="34" charset="0"/>
                  <a:cs typeface="Times New Roman" panose="02020603050405020304" pitchFamily="18" charset="0"/>
                </a:rPr>
                <a:t>Kvantový fázový přechod 1. řádu v základním stavu</a:t>
              </a:r>
              <a:endParaRPr lang="en-GB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600"/>
                </a:spcBef>
              </a:pPr>
              <a:r>
                <a:rPr lang="cs-CZ" sz="1500" b="1" dirty="0">
                  <a:latin typeface="Trebuchet MS" panose="020B0603020202020204" pitchFamily="34" charset="0"/>
                  <a:cs typeface="Times New Roman" panose="02020603050405020304" pitchFamily="18" charset="0"/>
                </a:rPr>
                <a:t>	řídící parametr</a:t>
              </a:r>
              <a:endParaRPr lang="en-GB" sz="1500" b="1" dirty="0"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9" name="Picture 4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697" y="4406049"/>
              <a:ext cx="736598" cy="267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334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:\Pavel\Desktop\Lunch Nuclear 2013\potam0.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116" y="120776"/>
            <a:ext cx="1314738" cy="109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bdélník 22"/>
          <p:cNvSpPr/>
          <p:nvPr/>
        </p:nvSpPr>
        <p:spPr>
          <a:xfrm>
            <a:off x="755576" y="332656"/>
            <a:ext cx="2864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cs-CZ" sz="3200" u="sng" dirty="0">
                <a:solidFill>
                  <a:srgbClr val="CC3300"/>
                </a:solidFill>
                <a:latin typeface="Trebuchet MS" panose="020B0603020202020204" pitchFamily="34" charset="0"/>
              </a:rPr>
              <a:t>Hustota hladin</a:t>
            </a:r>
            <a:endParaRPr lang="cs-CZ" sz="3200" u="sng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38" y="4601960"/>
            <a:ext cx="2724150" cy="170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166" y="4601960"/>
            <a:ext cx="2760821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Přímá spojnice 40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898027" y="1045707"/>
            <a:ext cx="2251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CC3300"/>
                </a:solidFill>
                <a:latin typeface="Trebuchet MS" pitchFamily="34" charset="0"/>
              </a:rPr>
              <a:t>CUSP potenciál (</a:t>
            </a:r>
            <a:r>
              <a:rPr lang="cs-CZ" sz="1600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GB" sz="1600" dirty="0">
                <a:solidFill>
                  <a:srgbClr val="CC3300"/>
                </a:solidFill>
                <a:latin typeface="Trebuchet MS" pitchFamily="34" charset="0"/>
              </a:rPr>
              <a:t>)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4733827" y="1038139"/>
            <a:ext cx="3362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CC3300"/>
                </a:solidFill>
                <a:latin typeface="Trebuchet MS" pitchFamily="34" charset="0"/>
              </a:rPr>
              <a:t>Creagh</a:t>
            </a:r>
            <a:r>
              <a:rPr lang="en-GB" sz="1600" dirty="0">
                <a:solidFill>
                  <a:srgbClr val="CC3300"/>
                </a:solidFill>
                <a:latin typeface="Trebuchet MS" pitchFamily="34" charset="0"/>
              </a:rPr>
              <a:t>-Whelan</a:t>
            </a:r>
            <a:r>
              <a:rPr lang="cs-CZ" sz="1600" dirty="0" err="1">
                <a:solidFill>
                  <a:srgbClr val="CC3300"/>
                </a:solidFill>
                <a:latin typeface="Trebuchet MS" pitchFamily="34" charset="0"/>
              </a:rPr>
              <a:t>ův</a:t>
            </a:r>
            <a:r>
              <a:rPr lang="en-GB" sz="1600" dirty="0">
                <a:solidFill>
                  <a:srgbClr val="CC3300"/>
                </a:solidFill>
                <a:latin typeface="Trebuchet MS" pitchFamily="34" charset="0"/>
              </a:rPr>
              <a:t> </a:t>
            </a:r>
            <a:r>
              <a:rPr lang="cs-CZ" sz="1600" dirty="0">
                <a:solidFill>
                  <a:srgbClr val="CC3300"/>
                </a:solidFill>
                <a:latin typeface="Trebuchet MS" pitchFamily="34" charset="0"/>
              </a:rPr>
              <a:t>potenciál (</a:t>
            </a:r>
            <a:r>
              <a:rPr lang="cs-CZ" sz="1600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GB" sz="1600" dirty="0">
                <a:solidFill>
                  <a:srgbClr val="CC3300"/>
                </a:solidFill>
                <a:latin typeface="Trebuchet MS" pitchFamily="34" charset="0"/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154" y="4528618"/>
            <a:ext cx="2739866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:\Pavel\Desktop\Lunch Nuclear 2013\Density C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245" y="1906395"/>
            <a:ext cx="2539683" cy="262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Pavel\Desktop\Lunch Nuclear 2013\d Density C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04" y="1906394"/>
            <a:ext cx="2539683" cy="261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173760" y="1751165"/>
            <a:ext cx="242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8945515" y="4194398"/>
            <a:ext cx="242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393403" y="1759042"/>
            <a:ext cx="242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135733" y="4194398"/>
            <a:ext cx="242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373587" y="1592971"/>
            <a:ext cx="1457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>
                <a:latin typeface="Trebuchet MS" pitchFamily="34" charset="0"/>
              </a:rPr>
              <a:t>hustota hladin</a:t>
            </a:r>
            <a:endParaRPr lang="en-GB" sz="1400" i="1" dirty="0">
              <a:latin typeface="Trebuchet MS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243302" y="1591482"/>
            <a:ext cx="1457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>
                <a:latin typeface="Trebuchet MS" pitchFamily="34" charset="0"/>
              </a:rPr>
              <a:t>derivace</a:t>
            </a:r>
            <a:endParaRPr lang="en-GB" sz="1400" i="1" dirty="0">
              <a:latin typeface="Trebuchet MS" pitchFamily="34" charset="0"/>
            </a:endParaRPr>
          </a:p>
        </p:txBody>
      </p:sp>
      <p:pic>
        <p:nvPicPr>
          <p:cNvPr id="2053" name="Picture 5" descr="D:\Pavel\Desktop\Lunch Nuclear 2013\Density CUS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1" y="1899259"/>
            <a:ext cx="2539683" cy="262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606522" y="1576093"/>
            <a:ext cx="242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128779" y="4177521"/>
            <a:ext cx="242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29" y="1384261"/>
            <a:ext cx="1571567" cy="16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294" y="1376693"/>
            <a:ext cx="2857395" cy="19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551409" y="1577541"/>
            <a:ext cx="655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-2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5714016" y="1558800"/>
            <a:ext cx="1520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30, 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=20</a:t>
            </a:r>
          </a:p>
        </p:txBody>
      </p:sp>
    </p:spTree>
    <p:extLst>
      <p:ext uri="{BB962C8B-B14F-4D97-AF65-F5344CB8AC3E}">
        <p14:creationId xmlns:p14="http://schemas.microsoft.com/office/powerpoint/2010/main" val="1842990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2" y="1069400"/>
            <a:ext cx="381190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délník 22"/>
          <p:cNvSpPr/>
          <p:nvPr/>
        </p:nvSpPr>
        <p:spPr>
          <a:xfrm>
            <a:off x="702544" y="306778"/>
            <a:ext cx="53057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cs-CZ" sz="3000" u="sng" dirty="0">
                <a:solidFill>
                  <a:srgbClr val="CC3300"/>
                </a:solidFill>
                <a:latin typeface="Trebuchet MS" panose="020B0603020202020204" pitchFamily="34" charset="0"/>
              </a:rPr>
              <a:t>Rychlost toku v </a:t>
            </a:r>
            <a:r>
              <a:rPr lang="en-GB" sz="3000" u="sng" dirty="0">
                <a:solidFill>
                  <a:srgbClr val="CC3300"/>
                </a:solidFill>
                <a:latin typeface="Trebuchet MS" panose="020B0603020202020204" pitchFamily="34" charset="0"/>
              </a:rPr>
              <a:t>CUSP </a:t>
            </a:r>
            <a:r>
              <a:rPr lang="en-GB" sz="3000" u="sng" dirty="0" err="1">
                <a:solidFill>
                  <a:srgbClr val="CC3300"/>
                </a:solidFill>
                <a:latin typeface="Trebuchet MS" panose="020B0603020202020204" pitchFamily="34" charset="0"/>
              </a:rPr>
              <a:t>syst</a:t>
            </a:r>
            <a:r>
              <a:rPr lang="cs-CZ" sz="3000" u="sng" dirty="0">
                <a:solidFill>
                  <a:srgbClr val="CC3300"/>
                </a:solidFill>
                <a:latin typeface="Trebuchet MS" panose="020B0603020202020204" pitchFamily="34" charset="0"/>
              </a:rPr>
              <a:t>é</a:t>
            </a:r>
            <a:r>
              <a:rPr lang="en-GB" sz="3000" u="sng" dirty="0">
                <a:solidFill>
                  <a:srgbClr val="CC3300"/>
                </a:solidFill>
                <a:latin typeface="Trebuchet MS" panose="020B0603020202020204" pitchFamily="34" charset="0"/>
              </a:rPr>
              <a:t>m</a:t>
            </a:r>
            <a:r>
              <a:rPr lang="cs-CZ" sz="3000" u="sng" dirty="0">
                <a:solidFill>
                  <a:srgbClr val="CC3300"/>
                </a:solidFill>
                <a:latin typeface="Trebuchet MS" panose="020B0603020202020204" pitchFamily="34" charset="0"/>
              </a:rPr>
              <a:t>u</a:t>
            </a:r>
            <a:endParaRPr lang="cs-CZ" sz="3000" u="sng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Přímá spojnice 40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149350" y="3571322"/>
            <a:ext cx="1111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pozitivní</a:t>
            </a:r>
            <a:r>
              <a:rPr lang="en-GB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(</a:t>
            </a:r>
            <a:r>
              <a:rPr lang="cs-CZ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hladiny rostou</a:t>
            </a:r>
            <a:r>
              <a:rPr lang="en-GB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740328" y="3571322"/>
            <a:ext cx="1304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negativní</a:t>
            </a:r>
          </a:p>
          <a:p>
            <a:pPr algn="ctr"/>
            <a:r>
              <a:rPr lang="en-GB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(</a:t>
            </a:r>
            <a:r>
              <a:rPr lang="cs-CZ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hladiny klesají</a:t>
            </a:r>
            <a:r>
              <a:rPr lang="en-GB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846054" y="2648299"/>
            <a:ext cx="1043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přibližně 0</a:t>
            </a:r>
            <a:endParaRPr lang="en-GB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79" y="1724231"/>
            <a:ext cx="3854693" cy="249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6847817" y="1206646"/>
            <a:ext cx="1822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rebuchet MS" pitchFamily="34" charset="0"/>
              </a:rPr>
              <a:t>vymizí díky symetrii potenciálu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947" y="1750109"/>
            <a:ext cx="1714436" cy="2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847817" y="1187597"/>
            <a:ext cx="1822422" cy="1155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ál 2"/>
          <p:cNvSpPr/>
          <p:nvPr/>
        </p:nvSpPr>
        <p:spPr>
          <a:xfrm rot="21135708">
            <a:off x="5055078" y="3686733"/>
            <a:ext cx="983411" cy="333146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720" y="3320181"/>
            <a:ext cx="1578663" cy="35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ál 21"/>
          <p:cNvSpPr/>
          <p:nvPr/>
        </p:nvSpPr>
        <p:spPr>
          <a:xfrm>
            <a:off x="5987432" y="2848354"/>
            <a:ext cx="430621" cy="254082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ál 25"/>
          <p:cNvSpPr/>
          <p:nvPr/>
        </p:nvSpPr>
        <p:spPr>
          <a:xfrm>
            <a:off x="6369618" y="2794269"/>
            <a:ext cx="215311" cy="351846"/>
          </a:xfrm>
          <a:prstGeom prst="ellipse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Skupina 15"/>
          <p:cNvGrpSpPr/>
          <p:nvPr/>
        </p:nvGrpSpPr>
        <p:grpSpPr>
          <a:xfrm>
            <a:off x="1950372" y="5480476"/>
            <a:ext cx="2405969" cy="808966"/>
            <a:chOff x="1950372" y="5480476"/>
            <a:chExt cx="2405969" cy="808966"/>
          </a:xfrm>
        </p:grpSpPr>
        <p:grpSp>
          <p:nvGrpSpPr>
            <p:cNvPr id="11" name="Skupina 10"/>
            <p:cNvGrpSpPr/>
            <p:nvPr/>
          </p:nvGrpSpPr>
          <p:grpSpPr>
            <a:xfrm>
              <a:off x="1950373" y="5566196"/>
              <a:ext cx="2405968" cy="682097"/>
              <a:chOff x="1760601" y="5402302"/>
              <a:chExt cx="2405968" cy="682097"/>
            </a:xfrm>
          </p:grpSpPr>
          <p:sp>
            <p:nvSpPr>
              <p:cNvPr id="4" name="TextovéPole 3"/>
              <p:cNvSpPr txBox="1"/>
              <p:nvPr/>
            </p:nvSpPr>
            <p:spPr>
              <a:xfrm>
                <a:off x="1760601" y="5402302"/>
                <a:ext cx="24059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rebuchet MS" pitchFamily="34" charset="0"/>
                  </a:rPr>
                  <a:t>Vlnová funkce lokalizovaná v okolí globálního minima</a:t>
                </a:r>
                <a:endParaRPr lang="en-GB" sz="1400" dirty="0">
                  <a:latin typeface="Trebuchet MS" pitchFamily="34" charset="0"/>
                </a:endParaRPr>
              </a:p>
            </p:txBody>
          </p:sp>
          <p:pic>
            <p:nvPicPr>
              <p:cNvPr id="7174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5492" y="5897874"/>
                <a:ext cx="682600" cy="18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Obdélník 14"/>
            <p:cNvSpPr/>
            <p:nvPr/>
          </p:nvSpPr>
          <p:spPr>
            <a:xfrm>
              <a:off x="1950372" y="5480476"/>
              <a:ext cx="2405968" cy="8089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4516631" y="5157122"/>
            <a:ext cx="3351019" cy="808966"/>
            <a:chOff x="4516631" y="4967350"/>
            <a:chExt cx="3351019" cy="808966"/>
          </a:xfrm>
        </p:grpSpPr>
        <p:grpSp>
          <p:nvGrpSpPr>
            <p:cNvPr id="10" name="Skupina 9"/>
            <p:cNvGrpSpPr/>
            <p:nvPr/>
          </p:nvGrpSpPr>
          <p:grpSpPr>
            <a:xfrm>
              <a:off x="4516631" y="5013727"/>
              <a:ext cx="3231534" cy="738664"/>
              <a:chOff x="4407344" y="4466206"/>
              <a:chExt cx="3231534" cy="738664"/>
            </a:xfrm>
          </p:grpSpPr>
          <p:sp>
            <p:nvSpPr>
              <p:cNvPr id="5" name="TextovéPole 4"/>
              <p:cNvSpPr txBox="1"/>
              <p:nvPr/>
            </p:nvSpPr>
            <p:spPr>
              <a:xfrm>
                <a:off x="4407344" y="4466206"/>
                <a:ext cx="3231534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rebuchet MS" pitchFamily="34" charset="0"/>
                  </a:rPr>
                  <a:t>Obě minima dostupná</a:t>
                </a:r>
                <a:r>
                  <a:rPr lang="en-GB" sz="1400" dirty="0">
                    <a:latin typeface="Trebuchet MS" pitchFamily="34" charset="0"/>
                  </a:rPr>
                  <a:t> – </a:t>
                </a:r>
                <a:r>
                  <a:rPr lang="cs-CZ" sz="1400" dirty="0">
                    <a:latin typeface="Trebuchet MS" pitchFamily="34" charset="0"/>
                  </a:rPr>
                  <a:t>vlnová funkce je směs stavů lokalizovaných okolo</a:t>
                </a:r>
              </a:p>
              <a:p>
                <a:r>
                  <a:rPr lang="cs-CZ" sz="1400" dirty="0">
                    <a:latin typeface="Trebuchet MS" pitchFamily="34" charset="0"/>
                  </a:rPr>
                  <a:t>             a </a:t>
                </a:r>
              </a:p>
            </p:txBody>
          </p:sp>
          <p:pic>
            <p:nvPicPr>
              <p:cNvPr id="24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478" y="4968772"/>
                <a:ext cx="682600" cy="186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7175" name="Picture 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5464" y="4948929"/>
                <a:ext cx="563541" cy="206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sp>
          <p:nvSpPr>
            <p:cNvPr id="34" name="Obdélník 33"/>
            <p:cNvSpPr/>
            <p:nvPr/>
          </p:nvSpPr>
          <p:spPr>
            <a:xfrm>
              <a:off x="4561767" y="4967350"/>
              <a:ext cx="3305883" cy="8089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6433620" y="4233406"/>
            <a:ext cx="2678629" cy="764542"/>
            <a:chOff x="6300270" y="4216154"/>
            <a:chExt cx="2678629" cy="764542"/>
          </a:xfrm>
        </p:grpSpPr>
        <p:grpSp>
          <p:nvGrpSpPr>
            <p:cNvPr id="12" name="Skupina 11"/>
            <p:cNvGrpSpPr/>
            <p:nvPr/>
          </p:nvGrpSpPr>
          <p:grpSpPr>
            <a:xfrm>
              <a:off x="6300270" y="4242032"/>
              <a:ext cx="2678629" cy="738664"/>
              <a:chOff x="6369617" y="5359172"/>
              <a:chExt cx="2678629" cy="738664"/>
            </a:xfrm>
          </p:grpSpPr>
          <p:sp>
            <p:nvSpPr>
              <p:cNvPr id="9" name="TextovéPole 8"/>
              <p:cNvSpPr txBox="1"/>
              <p:nvPr/>
            </p:nvSpPr>
            <p:spPr>
              <a:xfrm>
                <a:off x="6369617" y="5359172"/>
                <a:ext cx="267862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rebuchet MS" pitchFamily="34" charset="0"/>
                  </a:rPr>
                  <a:t>Vlnová funkce </a:t>
                </a:r>
                <a:r>
                  <a:rPr lang="cs-CZ" sz="1400" dirty="0" err="1">
                    <a:latin typeface="Trebuchet MS" pitchFamily="34" charset="0"/>
                  </a:rPr>
                  <a:t>sinlulárně</a:t>
                </a:r>
                <a:r>
                  <a:rPr lang="cs-CZ" sz="1400" dirty="0">
                    <a:latin typeface="Trebuchet MS" pitchFamily="34" charset="0"/>
                  </a:rPr>
                  <a:t> lokalizovaná</a:t>
                </a:r>
                <a:r>
                  <a:rPr lang="en-GB" sz="1400" dirty="0">
                    <a:latin typeface="Trebuchet MS" pitchFamily="34" charset="0"/>
                  </a:rPr>
                  <a:t> </a:t>
                </a:r>
                <a:r>
                  <a:rPr lang="cs-CZ" sz="1400" dirty="0">
                    <a:latin typeface="Trebuchet MS" pitchFamily="34" charset="0"/>
                  </a:rPr>
                  <a:t>v bodě lokálního maxima</a:t>
                </a:r>
                <a:endParaRPr lang="en-GB" sz="1400" dirty="0">
                  <a:latin typeface="Trebuchet MS" pitchFamily="34" charset="0"/>
                </a:endParaRPr>
              </a:p>
            </p:txBody>
          </p:sp>
          <p:pic>
            <p:nvPicPr>
              <p:cNvPr id="7176" name="Picture 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9694" y="5842989"/>
                <a:ext cx="984214" cy="202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Obdélník 19"/>
            <p:cNvSpPr/>
            <p:nvPr/>
          </p:nvSpPr>
          <p:spPr>
            <a:xfrm>
              <a:off x="6317523" y="4216154"/>
              <a:ext cx="2502949" cy="76454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7" name="Přímá spojnice se šipkou 26"/>
          <p:cNvCxnSpPr>
            <a:stCxn id="3" idx="3"/>
          </p:cNvCxnSpPr>
          <p:nvPr/>
        </p:nvCxnSpPr>
        <p:spPr>
          <a:xfrm flipH="1">
            <a:off x="3881888" y="4016834"/>
            <a:ext cx="1336233" cy="14636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22" idx="4"/>
          </p:cNvCxnSpPr>
          <p:nvPr/>
        </p:nvCxnSpPr>
        <p:spPr>
          <a:xfrm>
            <a:off x="6202743" y="3102436"/>
            <a:ext cx="0" cy="205468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>
            <a:off x="6492725" y="3142463"/>
            <a:ext cx="398222" cy="1073691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546100" y="5022850"/>
            <a:ext cx="327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rgbClr val="C00000"/>
                </a:solidFill>
                <a:latin typeface="Trebuchet MS" pitchFamily="34" charset="0"/>
              </a:rPr>
              <a:t>Hellmann-Feynmanova</a:t>
            </a:r>
            <a:r>
              <a:rPr lang="cs-CZ" sz="1600" dirty="0">
                <a:solidFill>
                  <a:srgbClr val="C00000"/>
                </a:solidFill>
                <a:latin typeface="Trebuchet MS" pitchFamily="34" charset="0"/>
              </a:rPr>
              <a:t> formule:</a:t>
            </a:r>
          </a:p>
        </p:txBody>
      </p:sp>
    </p:spTree>
    <p:extLst>
      <p:ext uri="{BB962C8B-B14F-4D97-AF65-F5344CB8AC3E}">
        <p14:creationId xmlns:p14="http://schemas.microsoft.com/office/powerpoint/2010/main" val="1768757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702544" y="306778"/>
            <a:ext cx="76466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cs-CZ" sz="3000" u="sng" dirty="0">
                <a:solidFill>
                  <a:srgbClr val="CC3300"/>
                </a:solidFill>
                <a:latin typeface="Trebuchet MS" panose="020B0603020202020204" pitchFamily="34" charset="0"/>
              </a:rPr>
              <a:t>Rychlost toku v</a:t>
            </a:r>
            <a:r>
              <a:rPr lang="en-GB" sz="3000" u="sng" dirty="0">
                <a:solidFill>
                  <a:srgbClr val="CC3300"/>
                </a:solidFill>
                <a:latin typeface="Trebuchet MS" panose="020B0603020202020204" pitchFamily="34" charset="0"/>
              </a:rPr>
              <a:t> </a:t>
            </a:r>
            <a:r>
              <a:rPr lang="en-GB" sz="3000" u="sng" dirty="0" err="1">
                <a:solidFill>
                  <a:srgbClr val="CC3300"/>
                </a:solidFill>
                <a:latin typeface="Trebuchet MS" panose="020B0603020202020204" pitchFamily="34" charset="0"/>
              </a:rPr>
              <a:t>Creagh</a:t>
            </a:r>
            <a:r>
              <a:rPr lang="en-GB" sz="3000" u="sng" dirty="0">
                <a:solidFill>
                  <a:srgbClr val="CC3300"/>
                </a:solidFill>
                <a:latin typeface="Trebuchet MS" panose="020B0603020202020204" pitchFamily="34" charset="0"/>
              </a:rPr>
              <a:t>-Whelan</a:t>
            </a:r>
            <a:r>
              <a:rPr lang="cs-CZ" sz="3000" u="sng" dirty="0" err="1">
                <a:solidFill>
                  <a:srgbClr val="CC3300"/>
                </a:solidFill>
                <a:latin typeface="Trebuchet MS" panose="020B0603020202020204" pitchFamily="34" charset="0"/>
              </a:rPr>
              <a:t>ově</a:t>
            </a:r>
            <a:r>
              <a:rPr lang="en-GB" sz="3000" u="sng" dirty="0">
                <a:solidFill>
                  <a:srgbClr val="CC3300"/>
                </a:solidFill>
                <a:latin typeface="Trebuchet MS" panose="020B0603020202020204" pitchFamily="34" charset="0"/>
              </a:rPr>
              <a:t> </a:t>
            </a:r>
            <a:r>
              <a:rPr lang="en-GB" sz="3000" u="sng" dirty="0" err="1">
                <a:solidFill>
                  <a:srgbClr val="CC3300"/>
                </a:solidFill>
                <a:latin typeface="Trebuchet MS" panose="020B0603020202020204" pitchFamily="34" charset="0"/>
              </a:rPr>
              <a:t>syst</a:t>
            </a:r>
            <a:r>
              <a:rPr lang="cs-CZ" sz="3000" u="sng" dirty="0" err="1">
                <a:solidFill>
                  <a:srgbClr val="CC3300"/>
                </a:solidFill>
                <a:latin typeface="Trebuchet MS" panose="020B0603020202020204" pitchFamily="34" charset="0"/>
              </a:rPr>
              <a:t>ému</a:t>
            </a:r>
            <a:endParaRPr lang="cs-CZ" sz="3000" u="sng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Přímá spojnice 40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87" y="983412"/>
            <a:ext cx="3194685" cy="527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4" y="1009290"/>
            <a:ext cx="3183255" cy="524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692477" y="1148512"/>
            <a:ext cx="19079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rebuchet MS" pitchFamily="34" charset="0"/>
              </a:rPr>
              <a:t>Systém s f=2</a:t>
            </a:r>
            <a:r>
              <a:rPr lang="en-GB" sz="1400" dirty="0">
                <a:latin typeface="Trebuchet MS" pitchFamily="34" charset="0"/>
              </a:rPr>
              <a:t> </a:t>
            </a:r>
            <a:r>
              <a:rPr lang="cs-CZ" sz="1400" dirty="0">
                <a:latin typeface="Trebuchet MS" pitchFamily="34" charset="0"/>
              </a:rPr>
              <a:t>se snáze studuje, když se díváme na derivace</a:t>
            </a:r>
            <a:endParaRPr lang="en-GB" sz="1400" dirty="0">
              <a:latin typeface="Trebuchet MS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73522" y="929784"/>
            <a:ext cx="11776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err="1">
                <a:latin typeface="Trebuchet MS" pitchFamily="34" charset="0"/>
              </a:rPr>
              <a:t>rychost</a:t>
            </a:r>
            <a:r>
              <a:rPr lang="cs-CZ" sz="1400" dirty="0">
                <a:latin typeface="Trebuchet MS" pitchFamily="34" charset="0"/>
              </a:rPr>
              <a:t> toku</a:t>
            </a:r>
            <a:endParaRPr lang="en-GB" sz="1400" dirty="0">
              <a:latin typeface="Trebuchet MS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952221" y="954905"/>
            <a:ext cx="25059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rebuchet MS" pitchFamily="34" charset="0"/>
              </a:rPr>
              <a:t>energetická derivace</a:t>
            </a:r>
            <a:endParaRPr lang="en-GB" sz="1400" dirty="0">
              <a:latin typeface="Trebuchet MS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736780" y="4453619"/>
            <a:ext cx="182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rebuchet MS" pitchFamily="34" charset="0"/>
              </a:rPr>
              <a:t>Singularity rychlosti toku jsou stejného typu jako u hustoty hladin</a:t>
            </a:r>
            <a:endParaRPr lang="en-GB" sz="1200" dirty="0">
              <a:latin typeface="Trebuchet MS" pitchFamily="34" charset="0"/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4032250" y="1050155"/>
            <a:ext cx="123825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160" y="5158935"/>
            <a:ext cx="1730309" cy="108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71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l="-1000" t="-6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/>
        </p:nvSpPr>
        <p:spPr bwMode="auto">
          <a:xfrm>
            <a:off x="1850510" y="3125610"/>
            <a:ext cx="5534540" cy="58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 eaLnBrk="1" hangingPunct="1">
              <a:spcBef>
                <a:spcPct val="0"/>
              </a:spcBef>
              <a:buFontTx/>
              <a:buNone/>
            </a:pPr>
            <a:r>
              <a:rPr lang="es-MX" sz="3000" dirty="0">
                <a:solidFill>
                  <a:srgbClr val="0000B4"/>
                </a:solidFill>
                <a:latin typeface="Trebuchet MS" panose="020B0603020202020204" pitchFamily="34" charset="0"/>
              </a:rPr>
              <a:t>1.	</a:t>
            </a:r>
            <a:r>
              <a:rPr lang="cs-CZ" sz="3200" dirty="0">
                <a:solidFill>
                  <a:srgbClr val="0000B4"/>
                </a:solidFill>
                <a:latin typeface="Trebuchet MS" panose="020B0603020202020204" pitchFamily="34" charset="0"/>
              </a:rPr>
              <a:t>Kvantové fázové přechody</a:t>
            </a:r>
            <a:endParaRPr lang="cs-CZ" sz="30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69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55576" y="332655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3200" b="0" i="1" u="sng" dirty="0">
                <a:solidFill>
                  <a:srgbClr val="CC3300"/>
                </a:solidFill>
                <a:latin typeface="Trebuchet MS" panose="020B0603020202020204" pitchFamily="34" charset="0"/>
              </a:rPr>
              <a:t>f</a:t>
            </a:r>
            <a:r>
              <a:rPr lang="cs-CZ" sz="3200" b="0" u="sng" dirty="0">
                <a:solidFill>
                  <a:srgbClr val="CC3300"/>
                </a:solidFill>
                <a:latin typeface="Trebuchet MS" panose="020B0603020202020204" pitchFamily="34" charset="0"/>
              </a:rPr>
              <a:t>=3: 3 separované </a:t>
            </a:r>
            <a:r>
              <a:rPr lang="en-US" sz="3200" b="0" u="sng" dirty="0">
                <a:solidFill>
                  <a:srgbClr val="CC3300"/>
                </a:solidFill>
                <a:latin typeface="Trebuchet MS" panose="020B0603020202020204" pitchFamily="34" charset="0"/>
              </a:rPr>
              <a:t>CUSP </a:t>
            </a:r>
            <a:r>
              <a:rPr lang="cs-CZ" sz="3200" b="0" u="sng" dirty="0">
                <a:solidFill>
                  <a:srgbClr val="CC3300"/>
                </a:solidFill>
                <a:latin typeface="Trebuchet MS" panose="020B0603020202020204" pitchFamily="34" charset="0"/>
              </a:rPr>
              <a:t>systémy</a:t>
            </a:r>
            <a:endParaRPr lang="en-US" sz="32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146175"/>
            <a:ext cx="3398520" cy="5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3" y="1804920"/>
            <a:ext cx="75390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8" name="Přímá spojnice 107"/>
          <p:cNvCxnSpPr/>
          <p:nvPr/>
        </p:nvCxnSpPr>
        <p:spPr>
          <a:xfrm flipH="1">
            <a:off x="755576" y="2395686"/>
            <a:ext cx="6756474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755576" y="2539999"/>
            <a:ext cx="27114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Trebuchet MS" pitchFamily="34" charset="0"/>
              </a:rPr>
              <a:t>- </a:t>
            </a:r>
            <a:r>
              <a:rPr lang="en-GB" sz="1500" dirty="0" err="1">
                <a:latin typeface="Trebuchet MS" pitchFamily="34" charset="0"/>
              </a:rPr>
              <a:t>speci</a:t>
            </a:r>
            <a:r>
              <a:rPr lang="cs-CZ" sz="1500" dirty="0" err="1">
                <a:latin typeface="Trebuchet MS" pitchFamily="34" charset="0"/>
              </a:rPr>
              <a:t>ální</a:t>
            </a:r>
            <a:r>
              <a:rPr lang="cs-CZ" sz="1500" dirty="0">
                <a:latin typeface="Trebuchet MS" pitchFamily="34" charset="0"/>
              </a:rPr>
              <a:t> volba parametrů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55576" y="3767952"/>
            <a:ext cx="368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Trebuchet MS" pitchFamily="34" charset="0"/>
              </a:rPr>
              <a:t>27 </a:t>
            </a:r>
            <a:r>
              <a:rPr lang="cs-CZ" dirty="0" err="1">
                <a:solidFill>
                  <a:srgbClr val="C00000"/>
                </a:solidFill>
                <a:latin typeface="Trebuchet MS" pitchFamily="34" charset="0"/>
              </a:rPr>
              <a:t>stacinárních</a:t>
            </a:r>
            <a:r>
              <a:rPr lang="cs-CZ" dirty="0">
                <a:solidFill>
                  <a:srgbClr val="C00000"/>
                </a:solidFill>
                <a:latin typeface="Trebuchet MS" pitchFamily="34" charset="0"/>
              </a:rPr>
              <a:t> bodů: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504950" y="2878554"/>
            <a:ext cx="1143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i="1" dirty="0">
                <a:latin typeface="Trebuchet MS" pitchFamily="34" charset="0"/>
              </a:rPr>
              <a:t>A</a:t>
            </a:r>
            <a:r>
              <a:rPr lang="cs-CZ" sz="1500" dirty="0">
                <a:latin typeface="Trebuchet MS" pitchFamily="34" charset="0"/>
              </a:rPr>
              <a:t> = 0.25</a:t>
            </a:r>
          </a:p>
          <a:p>
            <a:r>
              <a:rPr lang="cs-CZ" sz="1500" i="1" dirty="0">
                <a:latin typeface="Trebuchet MS" pitchFamily="34" charset="0"/>
              </a:rPr>
              <a:t>B</a:t>
            </a:r>
            <a:r>
              <a:rPr lang="cs-CZ" sz="1500" dirty="0">
                <a:latin typeface="Trebuchet MS" pitchFamily="34" charset="0"/>
              </a:rPr>
              <a:t> = 0.5</a:t>
            </a:r>
          </a:p>
          <a:p>
            <a:r>
              <a:rPr lang="cs-CZ" sz="1500" i="1" dirty="0">
                <a:latin typeface="Trebuchet MS" pitchFamily="34" charset="0"/>
              </a:rPr>
              <a:t>C</a:t>
            </a:r>
            <a:r>
              <a:rPr lang="cs-CZ" sz="1500" dirty="0">
                <a:latin typeface="Trebuchet MS" pitchFamily="34" charset="0"/>
              </a:rPr>
              <a:t> = 0.75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85787" y="4387850"/>
            <a:ext cx="3267113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500" b="1" dirty="0">
                <a:latin typeface="Trebuchet MS" pitchFamily="34" charset="0"/>
              </a:rPr>
              <a:t>8 minim </a:t>
            </a:r>
            <a:r>
              <a:rPr lang="cs-CZ" sz="1500" dirty="0">
                <a:latin typeface="Trebuchet MS" pitchFamily="34" charset="0"/>
              </a:rPr>
              <a:t>(kladný skok)</a:t>
            </a:r>
          </a:p>
          <a:p>
            <a:r>
              <a:rPr lang="cs-CZ" sz="1500" b="1" dirty="0">
                <a:latin typeface="Trebuchet MS" pitchFamily="34" charset="0"/>
              </a:rPr>
              <a:t>12 sedlových bodů k=1</a:t>
            </a:r>
          </a:p>
          <a:p>
            <a:pPr>
              <a:spcAft>
                <a:spcPts val="300"/>
              </a:spcAft>
            </a:pPr>
            <a:r>
              <a:rPr lang="cs-CZ" sz="1500" dirty="0">
                <a:latin typeface="Trebuchet MS" pitchFamily="34" charset="0"/>
              </a:rPr>
              <a:t>(kladná logaritmická divergence)</a:t>
            </a:r>
          </a:p>
          <a:p>
            <a:r>
              <a:rPr lang="cs-CZ" sz="1500" b="1" dirty="0">
                <a:latin typeface="Trebuchet MS" pitchFamily="34" charset="0"/>
              </a:rPr>
              <a:t>6 sedlových bodů k=2</a:t>
            </a:r>
          </a:p>
          <a:p>
            <a:pPr>
              <a:spcAft>
                <a:spcPts val="300"/>
              </a:spcAft>
            </a:pPr>
            <a:r>
              <a:rPr lang="cs-CZ" sz="1500" dirty="0">
                <a:latin typeface="Trebuchet MS" pitchFamily="34" charset="0"/>
              </a:rPr>
              <a:t>(záporný skok)</a:t>
            </a:r>
          </a:p>
          <a:p>
            <a:r>
              <a:rPr lang="cs-CZ" sz="1500" b="1" dirty="0">
                <a:latin typeface="Trebuchet MS" pitchFamily="34" charset="0"/>
              </a:rPr>
              <a:t>1 lokální maximum</a:t>
            </a:r>
          </a:p>
          <a:p>
            <a:r>
              <a:rPr lang="cs-CZ" sz="1500" dirty="0">
                <a:latin typeface="Trebuchet MS" pitchFamily="34" charset="0"/>
              </a:rPr>
              <a:t>(záporná logaritmická divergence)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21501" y="4057506"/>
            <a:ext cx="39417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>
                <a:solidFill>
                  <a:srgbClr val="C00000"/>
                </a:solidFill>
                <a:latin typeface="Trebuchet MS" pitchFamily="34" charset="0"/>
              </a:rPr>
              <a:t>(singularity ve 2. derivaci hustoty hladin)</a:t>
            </a:r>
          </a:p>
        </p:txBody>
      </p:sp>
    </p:spTree>
    <p:extLst>
      <p:ext uri="{BB962C8B-B14F-4D97-AF65-F5344CB8AC3E}">
        <p14:creationId xmlns:p14="http://schemas.microsoft.com/office/powerpoint/2010/main" val="3065064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55576" y="332655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3200" b="0" i="1" u="sng" dirty="0">
                <a:solidFill>
                  <a:srgbClr val="CC3300"/>
                </a:solidFill>
                <a:latin typeface="Trebuchet MS" panose="020B0603020202020204" pitchFamily="34" charset="0"/>
              </a:rPr>
              <a:t>f</a:t>
            </a:r>
            <a:r>
              <a:rPr lang="cs-CZ" sz="3200" b="0" u="sng" dirty="0">
                <a:solidFill>
                  <a:srgbClr val="CC3300"/>
                </a:solidFill>
                <a:latin typeface="Trebuchet MS" panose="020B0603020202020204" pitchFamily="34" charset="0"/>
              </a:rPr>
              <a:t>=3: 3 separované </a:t>
            </a:r>
            <a:r>
              <a:rPr lang="en-US" sz="3200" b="0" u="sng" dirty="0">
                <a:solidFill>
                  <a:srgbClr val="CC3300"/>
                </a:solidFill>
                <a:latin typeface="Trebuchet MS" panose="020B0603020202020204" pitchFamily="34" charset="0"/>
              </a:rPr>
              <a:t>CUSP </a:t>
            </a:r>
            <a:r>
              <a:rPr lang="cs-CZ" sz="3200" b="0" u="sng" dirty="0">
                <a:solidFill>
                  <a:srgbClr val="CC3300"/>
                </a:solidFill>
                <a:latin typeface="Trebuchet MS" panose="020B0603020202020204" pitchFamily="34" charset="0"/>
              </a:rPr>
              <a:t>systémy</a:t>
            </a:r>
            <a:endParaRPr lang="en-US" sz="32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146175"/>
            <a:ext cx="3398520" cy="5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3" y="1804920"/>
            <a:ext cx="75390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8" name="Přímá spojnice 107"/>
          <p:cNvCxnSpPr/>
          <p:nvPr/>
        </p:nvCxnSpPr>
        <p:spPr>
          <a:xfrm flipH="1">
            <a:off x="755576" y="2395686"/>
            <a:ext cx="6756474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755576" y="2539999"/>
            <a:ext cx="27114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Trebuchet MS" pitchFamily="34" charset="0"/>
              </a:rPr>
              <a:t>- </a:t>
            </a:r>
            <a:r>
              <a:rPr lang="en-GB" sz="1500" dirty="0" err="1">
                <a:latin typeface="Trebuchet MS" pitchFamily="34" charset="0"/>
              </a:rPr>
              <a:t>speci</a:t>
            </a:r>
            <a:r>
              <a:rPr lang="cs-CZ" sz="1500" dirty="0" err="1">
                <a:latin typeface="Trebuchet MS" pitchFamily="34" charset="0"/>
              </a:rPr>
              <a:t>ální</a:t>
            </a:r>
            <a:r>
              <a:rPr lang="cs-CZ" sz="1500" dirty="0">
                <a:latin typeface="Trebuchet MS" pitchFamily="34" charset="0"/>
              </a:rPr>
              <a:t> volba parametrů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504950" y="2878554"/>
            <a:ext cx="1143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i="1" dirty="0">
                <a:latin typeface="Trebuchet MS" pitchFamily="34" charset="0"/>
              </a:rPr>
              <a:t>A</a:t>
            </a:r>
            <a:r>
              <a:rPr lang="cs-CZ" sz="1500" dirty="0">
                <a:latin typeface="Trebuchet MS" pitchFamily="34" charset="0"/>
              </a:rPr>
              <a:t> = 0.25</a:t>
            </a:r>
          </a:p>
          <a:p>
            <a:r>
              <a:rPr lang="cs-CZ" sz="1500" i="1" dirty="0">
                <a:latin typeface="Trebuchet MS" pitchFamily="34" charset="0"/>
              </a:rPr>
              <a:t>B</a:t>
            </a:r>
            <a:r>
              <a:rPr lang="cs-CZ" sz="1500" dirty="0">
                <a:latin typeface="Trebuchet MS" pitchFamily="34" charset="0"/>
              </a:rPr>
              <a:t> = 0.5</a:t>
            </a:r>
          </a:p>
          <a:p>
            <a:r>
              <a:rPr lang="cs-CZ" sz="1500" i="1" dirty="0">
                <a:latin typeface="Trebuchet MS" pitchFamily="34" charset="0"/>
              </a:rPr>
              <a:t>C</a:t>
            </a:r>
            <a:r>
              <a:rPr lang="cs-CZ" sz="1500" dirty="0">
                <a:latin typeface="Trebuchet MS" pitchFamily="34" charset="0"/>
              </a:rPr>
              <a:t> = 0.75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23" y="869230"/>
            <a:ext cx="5019199" cy="55292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584200" y="4559300"/>
            <a:ext cx="341219" cy="1257300"/>
            <a:chOff x="584200" y="4559300"/>
            <a:chExt cx="341219" cy="1257300"/>
          </a:xfrm>
        </p:grpSpPr>
        <p:cxnSp>
          <p:nvCxnSpPr>
            <p:cNvPr id="3" name="Přímá spojnice 2"/>
            <p:cNvCxnSpPr/>
            <p:nvPr/>
          </p:nvCxnSpPr>
          <p:spPr>
            <a:xfrm>
              <a:off x="584200" y="4559300"/>
              <a:ext cx="33968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>
              <a:off x="585732" y="4826000"/>
              <a:ext cx="339687" cy="0"/>
            </a:xfrm>
            <a:prstGeom prst="line">
              <a:avLst/>
            </a:prstGeom>
            <a:ln w="12700">
              <a:solidFill>
                <a:srgbClr val="0000B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585732" y="5312338"/>
              <a:ext cx="339687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>
              <a:off x="585732" y="5816600"/>
              <a:ext cx="339687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ovéPole 19"/>
          <p:cNvSpPr txBox="1"/>
          <p:nvPr/>
        </p:nvSpPr>
        <p:spPr>
          <a:xfrm>
            <a:off x="885787" y="4387850"/>
            <a:ext cx="3267113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500" b="1" dirty="0">
                <a:latin typeface="Trebuchet MS" pitchFamily="34" charset="0"/>
              </a:rPr>
              <a:t>8 minim </a:t>
            </a:r>
            <a:r>
              <a:rPr lang="cs-CZ" sz="1500" dirty="0">
                <a:latin typeface="Trebuchet MS" pitchFamily="34" charset="0"/>
              </a:rPr>
              <a:t>(kladný skok)</a:t>
            </a:r>
          </a:p>
          <a:p>
            <a:r>
              <a:rPr lang="cs-CZ" sz="1500" b="1" dirty="0">
                <a:latin typeface="Trebuchet MS" pitchFamily="34" charset="0"/>
              </a:rPr>
              <a:t>12 sedlových bodů k=1</a:t>
            </a:r>
          </a:p>
          <a:p>
            <a:pPr>
              <a:spcAft>
                <a:spcPts val="300"/>
              </a:spcAft>
            </a:pPr>
            <a:r>
              <a:rPr lang="cs-CZ" sz="1500" dirty="0">
                <a:latin typeface="Trebuchet MS" pitchFamily="34" charset="0"/>
              </a:rPr>
              <a:t>(kladná logaritmická divergence)</a:t>
            </a:r>
          </a:p>
          <a:p>
            <a:r>
              <a:rPr lang="cs-CZ" sz="1500" b="1" dirty="0">
                <a:latin typeface="Trebuchet MS" pitchFamily="34" charset="0"/>
              </a:rPr>
              <a:t>6 sedlových bodů k=2</a:t>
            </a:r>
          </a:p>
          <a:p>
            <a:pPr>
              <a:spcAft>
                <a:spcPts val="300"/>
              </a:spcAft>
            </a:pPr>
            <a:r>
              <a:rPr lang="cs-CZ" sz="1500" dirty="0">
                <a:latin typeface="Trebuchet MS" pitchFamily="34" charset="0"/>
              </a:rPr>
              <a:t>(záporný skok)</a:t>
            </a:r>
          </a:p>
          <a:p>
            <a:r>
              <a:rPr lang="cs-CZ" sz="1500" b="1" dirty="0">
                <a:latin typeface="Trebuchet MS" pitchFamily="34" charset="0"/>
              </a:rPr>
              <a:t>1 lokální maximum</a:t>
            </a:r>
          </a:p>
          <a:p>
            <a:r>
              <a:rPr lang="cs-CZ" sz="1500" dirty="0">
                <a:latin typeface="Trebuchet MS" pitchFamily="34" charset="0"/>
              </a:rPr>
              <a:t>(záporná logaritmická divergence)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55576" y="3767952"/>
            <a:ext cx="368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Trebuchet MS" pitchFamily="34" charset="0"/>
              </a:rPr>
              <a:t>27 </a:t>
            </a:r>
            <a:r>
              <a:rPr lang="cs-CZ" dirty="0" err="1">
                <a:solidFill>
                  <a:srgbClr val="C00000"/>
                </a:solidFill>
                <a:latin typeface="Trebuchet MS" pitchFamily="34" charset="0"/>
              </a:rPr>
              <a:t>stacinárních</a:t>
            </a:r>
            <a:r>
              <a:rPr lang="cs-CZ" dirty="0">
                <a:solidFill>
                  <a:srgbClr val="C00000"/>
                </a:solidFill>
                <a:latin typeface="Trebuchet MS" pitchFamily="34" charset="0"/>
              </a:rPr>
              <a:t> bodů: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21501" y="4057506"/>
            <a:ext cx="39417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>
                <a:solidFill>
                  <a:srgbClr val="C00000"/>
                </a:solidFill>
                <a:latin typeface="Trebuchet MS" pitchFamily="34" charset="0"/>
              </a:rPr>
              <a:t>(singularity ve 2. derivaci hustoty hladin)</a:t>
            </a:r>
          </a:p>
        </p:txBody>
      </p:sp>
    </p:spTree>
    <p:extLst>
      <p:ext uri="{BB962C8B-B14F-4D97-AF65-F5344CB8AC3E}">
        <p14:creationId xmlns:p14="http://schemas.microsoft.com/office/powerpoint/2010/main" val="330136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l="-1000" t="-6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ovéPole 18"/>
          <p:cNvSpPr txBox="1"/>
          <p:nvPr/>
        </p:nvSpPr>
        <p:spPr>
          <a:xfrm>
            <a:off x="491704" y="250172"/>
            <a:ext cx="49084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u="sng" dirty="0">
                <a:latin typeface="Trebuchet MS" pitchFamily="34" charset="0"/>
              </a:rPr>
              <a:t>Závěr</a:t>
            </a:r>
            <a:endParaRPr lang="en-GB" sz="3000" u="sng" dirty="0">
              <a:latin typeface="Trebuchet MS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88386" y="1016866"/>
            <a:ext cx="8715913" cy="165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>
                <a:latin typeface="Trebuchet MS" pitchFamily="34" charset="0"/>
              </a:rPr>
              <a:t>ESQPT </a:t>
            </a:r>
            <a:r>
              <a:rPr lang="cs-CZ" sz="1700" dirty="0">
                <a:latin typeface="Trebuchet MS" pitchFamily="34" charset="0"/>
              </a:rPr>
              <a:t>mají původ v klasických stacionárních bodech potenciálu</a:t>
            </a:r>
          </a:p>
          <a:p>
            <a:pPr>
              <a:spcAft>
                <a:spcPts val="1000"/>
              </a:spcAft>
            </a:pPr>
            <a:r>
              <a:rPr lang="en-GB" sz="1700" dirty="0">
                <a:latin typeface="Trebuchet MS" pitchFamily="34" charset="0"/>
              </a:rPr>
              <a:t>	(</a:t>
            </a:r>
            <a:r>
              <a:rPr lang="cs-CZ" sz="1700" dirty="0">
                <a:latin typeface="Trebuchet MS" pitchFamily="34" charset="0"/>
              </a:rPr>
              <a:t>lokální minima</a:t>
            </a:r>
            <a:r>
              <a:rPr lang="en-GB" sz="1700" dirty="0">
                <a:latin typeface="Trebuchet MS" pitchFamily="34" charset="0"/>
              </a:rPr>
              <a:t>, maxima and </a:t>
            </a:r>
            <a:r>
              <a:rPr lang="cs-CZ" sz="1700" dirty="0">
                <a:latin typeface="Trebuchet MS" pitchFamily="34" charset="0"/>
              </a:rPr>
              <a:t>sedlové body</a:t>
            </a:r>
            <a:r>
              <a:rPr lang="en-GB" sz="1700" dirty="0">
                <a:latin typeface="Trebuchet MS" pitchFamily="34" charset="0"/>
              </a:rPr>
              <a:t>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Trebuchet MS" pitchFamily="34" charset="0"/>
              </a:rPr>
              <a:t>ESQPT </a:t>
            </a:r>
            <a:r>
              <a:rPr lang="cs-CZ" sz="1700" dirty="0">
                <a:latin typeface="Trebuchet MS" pitchFamily="34" charset="0"/>
              </a:rPr>
              <a:t>se projevují jako singularity v hladké části hustoty hladin (směr </a:t>
            </a:r>
            <a:r>
              <a:rPr lang="cs-CZ" sz="1700" b="1" dirty="0">
                <a:latin typeface="Trebuchet MS" pitchFamily="34" charset="0"/>
              </a:rPr>
              <a:t>energie</a:t>
            </a:r>
            <a:r>
              <a:rPr lang="cs-CZ" sz="1700" dirty="0">
                <a:latin typeface="Trebuchet MS" pitchFamily="34" charset="0"/>
              </a:rPr>
              <a:t>) a v rychlosti toku (směr </a:t>
            </a:r>
            <a:r>
              <a:rPr lang="cs-CZ" sz="1700" b="1" dirty="0">
                <a:latin typeface="Trebuchet MS" pitchFamily="34" charset="0"/>
              </a:rPr>
              <a:t>řídící parametr</a:t>
            </a:r>
            <a:r>
              <a:rPr lang="cs-CZ" sz="1700" dirty="0">
                <a:latin typeface="Trebuchet MS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>
                <a:latin typeface="Trebuchet MS" pitchFamily="34" charset="0"/>
              </a:rPr>
              <a:t>Neanalytičnost se odsouvá k vyšším derivacím s </a:t>
            </a:r>
            <a:r>
              <a:rPr lang="cs-CZ" sz="1700" dirty="0" err="1">
                <a:latin typeface="Trebuchet MS" pitchFamily="34" charset="0"/>
              </a:rPr>
              <a:t>roustoucím</a:t>
            </a:r>
            <a:r>
              <a:rPr lang="cs-CZ" sz="1700" dirty="0">
                <a:latin typeface="Trebuchet MS" pitchFamily="34" charset="0"/>
              </a:rPr>
              <a:t> počtem stupňů volnosti 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cs-CZ" sz="1700" dirty="0">
              <a:latin typeface="Trebuchet MS" pitchFamily="34" charset="0"/>
            </a:endParaRPr>
          </a:p>
        </p:txBody>
      </p:sp>
      <p:grpSp>
        <p:nvGrpSpPr>
          <p:cNvPr id="21" name="Skupina 20"/>
          <p:cNvGrpSpPr/>
          <p:nvPr/>
        </p:nvGrpSpPr>
        <p:grpSpPr>
          <a:xfrm>
            <a:off x="288386" y="3199150"/>
            <a:ext cx="7401464" cy="1748092"/>
            <a:chOff x="288386" y="2976900"/>
            <a:chExt cx="7401464" cy="1748092"/>
          </a:xfrm>
        </p:grpSpPr>
        <p:sp>
          <p:nvSpPr>
            <p:cNvPr id="22" name="TextovéPole 21"/>
            <p:cNvSpPr txBox="1"/>
            <p:nvPr/>
          </p:nvSpPr>
          <p:spPr>
            <a:xfrm>
              <a:off x="288386" y="3591348"/>
              <a:ext cx="7401464" cy="1133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cs-CZ" sz="1700" dirty="0">
                  <a:latin typeface="Trebuchet MS" pitchFamily="34" charset="0"/>
                </a:rPr>
                <a:t>Efekty konečné velikosti, kritické trojúhelníky, jejich vztah k chaosu</a:t>
              </a:r>
            </a:p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cs-CZ" sz="1700" dirty="0">
                  <a:latin typeface="Trebuchet MS" pitchFamily="34" charset="0"/>
                </a:rPr>
                <a:t>Termodynamické důsledky ESQPT</a:t>
              </a:r>
              <a:endParaRPr lang="en-GB" sz="1700" dirty="0">
                <a:latin typeface="Trebuchet MS" pitchFamily="34" charset="0"/>
              </a:endParaRPr>
            </a:p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cs-CZ" sz="1700" dirty="0">
                  <a:latin typeface="Trebuchet MS" pitchFamily="34" charset="0"/>
                </a:rPr>
                <a:t>ESQPT v algebraických modelech</a:t>
              </a:r>
              <a:endParaRPr lang="en-GB" sz="1700" dirty="0">
                <a:latin typeface="Trebuchet MS" pitchFamily="34" charset="0"/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491704" y="2976900"/>
              <a:ext cx="478514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000" u="sng" dirty="0">
                  <a:latin typeface="Trebuchet MS" pitchFamily="34" charset="0"/>
                </a:rPr>
                <a:t>Co se do semináře nevešlo</a:t>
              </a:r>
              <a:endParaRPr lang="en-GB" sz="3000" u="sng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990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l="-1000" t="-6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91704" y="250172"/>
            <a:ext cx="49084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u="sng" dirty="0">
                <a:latin typeface="Trebuchet MS" pitchFamily="34" charset="0"/>
              </a:rPr>
              <a:t>Závěr</a:t>
            </a:r>
            <a:endParaRPr lang="en-GB" sz="3000" u="sng" dirty="0">
              <a:latin typeface="Trebuchet MS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88386" y="1016866"/>
            <a:ext cx="8715913" cy="165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>
                <a:latin typeface="Trebuchet MS" pitchFamily="34" charset="0"/>
              </a:rPr>
              <a:t>ESQPT </a:t>
            </a:r>
            <a:r>
              <a:rPr lang="cs-CZ" sz="1700" dirty="0">
                <a:latin typeface="Trebuchet MS" pitchFamily="34" charset="0"/>
              </a:rPr>
              <a:t>mají původ v klasických stacionárních bodech potenciálu</a:t>
            </a:r>
          </a:p>
          <a:p>
            <a:pPr>
              <a:spcAft>
                <a:spcPts val="1000"/>
              </a:spcAft>
            </a:pPr>
            <a:r>
              <a:rPr lang="en-GB" sz="1700" dirty="0">
                <a:latin typeface="Trebuchet MS" pitchFamily="34" charset="0"/>
              </a:rPr>
              <a:t>	(</a:t>
            </a:r>
            <a:r>
              <a:rPr lang="cs-CZ" sz="1700" dirty="0">
                <a:latin typeface="Trebuchet MS" pitchFamily="34" charset="0"/>
              </a:rPr>
              <a:t>lokální minima</a:t>
            </a:r>
            <a:r>
              <a:rPr lang="en-GB" sz="1700" dirty="0">
                <a:latin typeface="Trebuchet MS" pitchFamily="34" charset="0"/>
              </a:rPr>
              <a:t>, maxima and </a:t>
            </a:r>
            <a:r>
              <a:rPr lang="cs-CZ" sz="1700" dirty="0">
                <a:latin typeface="Trebuchet MS" pitchFamily="34" charset="0"/>
              </a:rPr>
              <a:t>sedlové body</a:t>
            </a:r>
            <a:r>
              <a:rPr lang="en-GB" sz="1700" dirty="0">
                <a:latin typeface="Trebuchet MS" pitchFamily="34" charset="0"/>
              </a:rPr>
              <a:t>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Trebuchet MS" pitchFamily="34" charset="0"/>
              </a:rPr>
              <a:t>ESQPT </a:t>
            </a:r>
            <a:r>
              <a:rPr lang="cs-CZ" sz="1700" dirty="0">
                <a:latin typeface="Trebuchet MS" pitchFamily="34" charset="0"/>
              </a:rPr>
              <a:t>se projevují jako singularity v hladké části hustoty hladin (směr </a:t>
            </a:r>
            <a:r>
              <a:rPr lang="cs-CZ" sz="1700" b="1" dirty="0">
                <a:latin typeface="Trebuchet MS" pitchFamily="34" charset="0"/>
              </a:rPr>
              <a:t>energie</a:t>
            </a:r>
            <a:r>
              <a:rPr lang="cs-CZ" sz="1700" dirty="0">
                <a:latin typeface="Trebuchet MS" pitchFamily="34" charset="0"/>
              </a:rPr>
              <a:t>) a v rychlosti toku (směr </a:t>
            </a:r>
            <a:r>
              <a:rPr lang="cs-CZ" sz="1700" b="1" dirty="0">
                <a:latin typeface="Trebuchet MS" pitchFamily="34" charset="0"/>
              </a:rPr>
              <a:t>řídící parametr</a:t>
            </a:r>
            <a:r>
              <a:rPr lang="cs-CZ" sz="1700" dirty="0">
                <a:latin typeface="Trebuchet MS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>
                <a:latin typeface="Trebuchet MS" pitchFamily="34" charset="0"/>
              </a:rPr>
              <a:t>Neanalytičnost se odsouvá k vyšším derivacím s </a:t>
            </a:r>
            <a:r>
              <a:rPr lang="cs-CZ" sz="1700" dirty="0" err="1">
                <a:latin typeface="Trebuchet MS" pitchFamily="34" charset="0"/>
              </a:rPr>
              <a:t>roustoucím</a:t>
            </a:r>
            <a:r>
              <a:rPr lang="cs-CZ" sz="1700" dirty="0">
                <a:latin typeface="Trebuchet MS" pitchFamily="34" charset="0"/>
              </a:rPr>
              <a:t> počtem stupňů volnosti 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cs-CZ" sz="1700" dirty="0">
              <a:latin typeface="Trebuchet MS" pitchFamily="34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288386" y="3199150"/>
            <a:ext cx="7401464" cy="1748092"/>
            <a:chOff x="288386" y="2976900"/>
            <a:chExt cx="7401464" cy="1748092"/>
          </a:xfrm>
        </p:grpSpPr>
        <p:sp>
          <p:nvSpPr>
            <p:cNvPr id="5" name="TextovéPole 4"/>
            <p:cNvSpPr txBox="1"/>
            <p:nvPr/>
          </p:nvSpPr>
          <p:spPr>
            <a:xfrm>
              <a:off x="288386" y="3591348"/>
              <a:ext cx="7401464" cy="1133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cs-CZ" sz="1700" dirty="0">
                  <a:latin typeface="Trebuchet MS" pitchFamily="34" charset="0"/>
                </a:rPr>
                <a:t>Efekty konečné velikosti, kritické trojúhelníky, jejich vztah k chaosu</a:t>
              </a:r>
            </a:p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cs-CZ" sz="1700" dirty="0">
                  <a:latin typeface="Trebuchet MS" pitchFamily="34" charset="0"/>
                </a:rPr>
                <a:t>Termodynamické důsledky ESQPT</a:t>
              </a:r>
              <a:endParaRPr lang="en-GB" sz="1700" dirty="0">
                <a:latin typeface="Trebuchet MS" pitchFamily="34" charset="0"/>
              </a:endParaRPr>
            </a:p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cs-CZ" sz="1700" dirty="0">
                  <a:latin typeface="Trebuchet MS" pitchFamily="34" charset="0"/>
                </a:rPr>
                <a:t>ESQPT v algebraických modelech</a:t>
              </a:r>
              <a:endParaRPr lang="en-GB" sz="1700" dirty="0">
                <a:latin typeface="Trebuchet MS" pitchFamily="34" charset="0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91704" y="2976900"/>
              <a:ext cx="478514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000" u="sng" dirty="0">
                  <a:latin typeface="Trebuchet MS" pitchFamily="34" charset="0"/>
                </a:rPr>
                <a:t>Co se do semináře nevešlo</a:t>
              </a:r>
              <a:endParaRPr lang="en-GB" sz="3000" u="sng" dirty="0">
                <a:latin typeface="Trebuchet MS" pitchFamily="34" charset="0"/>
              </a:endParaRPr>
            </a:p>
          </p:txBody>
        </p:sp>
      </p:grpSp>
      <p:pic>
        <p:nvPicPr>
          <p:cNvPr id="12" name="Picture 6" descr="http://burianova.eu/obrazy/61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94" y="4257541"/>
            <a:ext cx="165354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642581" y="5521499"/>
            <a:ext cx="3528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cap="small" dirty="0">
                <a:latin typeface="Trebuchet MS" pitchFamily="34" charset="0"/>
              </a:rPr>
              <a:t>Díky za pozornost.</a:t>
            </a:r>
            <a:endParaRPr lang="en-US" sz="3200" cap="small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6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l="-1000" t="-6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burianova.eu/obrazy/61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266" y="4249657"/>
            <a:ext cx="1659955" cy="267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642581" y="5521499"/>
            <a:ext cx="3528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cap="small" dirty="0">
                <a:latin typeface="Trebuchet MS" pitchFamily="34" charset="0"/>
              </a:rPr>
              <a:t>Díky za pozornost.</a:t>
            </a:r>
            <a:endParaRPr lang="en-US" sz="3200" cap="small" dirty="0">
              <a:latin typeface="Trebuchet MS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91704" y="250172"/>
            <a:ext cx="49084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u="sng" dirty="0">
                <a:latin typeface="Trebuchet MS" pitchFamily="34" charset="0"/>
              </a:rPr>
              <a:t>Závěr</a:t>
            </a:r>
            <a:endParaRPr lang="en-GB" sz="3000" u="sng" dirty="0">
              <a:latin typeface="Trebuchet MS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88386" y="1016866"/>
            <a:ext cx="8715913" cy="165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>
                <a:latin typeface="Trebuchet MS" pitchFamily="34" charset="0"/>
              </a:rPr>
              <a:t>ESQPT </a:t>
            </a:r>
            <a:r>
              <a:rPr lang="cs-CZ" sz="1700" dirty="0">
                <a:latin typeface="Trebuchet MS" pitchFamily="34" charset="0"/>
              </a:rPr>
              <a:t>mají původ v klasických stacionárních bodech potenciálu</a:t>
            </a:r>
          </a:p>
          <a:p>
            <a:pPr>
              <a:spcAft>
                <a:spcPts val="1000"/>
              </a:spcAft>
            </a:pPr>
            <a:r>
              <a:rPr lang="en-GB" sz="1700" dirty="0">
                <a:latin typeface="Trebuchet MS" pitchFamily="34" charset="0"/>
              </a:rPr>
              <a:t>	(</a:t>
            </a:r>
            <a:r>
              <a:rPr lang="cs-CZ" sz="1700" dirty="0">
                <a:latin typeface="Trebuchet MS" pitchFamily="34" charset="0"/>
              </a:rPr>
              <a:t>lokální minima</a:t>
            </a:r>
            <a:r>
              <a:rPr lang="en-GB" sz="1700" dirty="0">
                <a:latin typeface="Trebuchet MS" pitchFamily="34" charset="0"/>
              </a:rPr>
              <a:t>, maxima and </a:t>
            </a:r>
            <a:r>
              <a:rPr lang="cs-CZ" sz="1700" dirty="0">
                <a:latin typeface="Trebuchet MS" pitchFamily="34" charset="0"/>
              </a:rPr>
              <a:t>sedlové body</a:t>
            </a:r>
            <a:r>
              <a:rPr lang="en-GB" sz="1700" dirty="0">
                <a:latin typeface="Trebuchet MS" pitchFamily="34" charset="0"/>
              </a:rPr>
              <a:t>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Trebuchet MS" pitchFamily="34" charset="0"/>
              </a:rPr>
              <a:t>ESQPT </a:t>
            </a:r>
            <a:r>
              <a:rPr lang="cs-CZ" sz="1700" dirty="0">
                <a:latin typeface="Trebuchet MS" pitchFamily="34" charset="0"/>
              </a:rPr>
              <a:t>se projevují jako singularity v hladké části hustoty hladin (směr </a:t>
            </a:r>
            <a:r>
              <a:rPr lang="cs-CZ" sz="1700" b="1" dirty="0">
                <a:latin typeface="Trebuchet MS" pitchFamily="34" charset="0"/>
              </a:rPr>
              <a:t>energie</a:t>
            </a:r>
            <a:r>
              <a:rPr lang="cs-CZ" sz="1700" dirty="0">
                <a:latin typeface="Trebuchet MS" pitchFamily="34" charset="0"/>
              </a:rPr>
              <a:t>) a v rychlosti toku (směr </a:t>
            </a:r>
            <a:r>
              <a:rPr lang="cs-CZ" sz="1700" b="1" dirty="0">
                <a:latin typeface="Trebuchet MS" pitchFamily="34" charset="0"/>
              </a:rPr>
              <a:t>řídící parametr</a:t>
            </a:r>
            <a:r>
              <a:rPr lang="cs-CZ" sz="1700" dirty="0">
                <a:latin typeface="Trebuchet MS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>
                <a:latin typeface="Trebuchet MS" pitchFamily="34" charset="0"/>
              </a:rPr>
              <a:t>Neanalytičnost se odsouvá k vyšším derivacím s </a:t>
            </a:r>
            <a:r>
              <a:rPr lang="cs-CZ" sz="1700" dirty="0" err="1">
                <a:latin typeface="Trebuchet MS" pitchFamily="34" charset="0"/>
              </a:rPr>
              <a:t>roustoucím</a:t>
            </a:r>
            <a:r>
              <a:rPr lang="cs-CZ" sz="1700" dirty="0">
                <a:latin typeface="Trebuchet MS" pitchFamily="34" charset="0"/>
              </a:rPr>
              <a:t> počtem stupňů volnosti 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cs-CZ" sz="1700" dirty="0">
              <a:latin typeface="Trebuchet MS" pitchFamily="34" charset="0"/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288386" y="3199150"/>
            <a:ext cx="7401464" cy="1748092"/>
            <a:chOff x="288386" y="2976900"/>
            <a:chExt cx="7401464" cy="1748092"/>
          </a:xfrm>
        </p:grpSpPr>
        <p:sp>
          <p:nvSpPr>
            <p:cNvPr id="17" name="TextovéPole 16"/>
            <p:cNvSpPr txBox="1"/>
            <p:nvPr/>
          </p:nvSpPr>
          <p:spPr>
            <a:xfrm>
              <a:off x="288386" y="3591348"/>
              <a:ext cx="7401464" cy="1133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cs-CZ" sz="1700" dirty="0">
                  <a:latin typeface="Trebuchet MS" pitchFamily="34" charset="0"/>
                </a:rPr>
                <a:t>Efekty konečné velikosti, kritické trojúhelníky, jejich vztah k chaosu</a:t>
              </a:r>
            </a:p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cs-CZ" sz="1700" dirty="0">
                  <a:latin typeface="Trebuchet MS" pitchFamily="34" charset="0"/>
                </a:rPr>
                <a:t>Termodynamické důsledky ESQPT</a:t>
              </a:r>
              <a:endParaRPr lang="en-GB" sz="1700" dirty="0">
                <a:latin typeface="Trebuchet MS" pitchFamily="34" charset="0"/>
              </a:endParaRPr>
            </a:p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cs-CZ" sz="1700" dirty="0">
                  <a:latin typeface="Trebuchet MS" pitchFamily="34" charset="0"/>
                </a:rPr>
                <a:t>ESQPT v algebraických modelech</a:t>
              </a:r>
              <a:endParaRPr lang="en-GB" sz="1700" dirty="0">
                <a:latin typeface="Trebuchet MS" pitchFamily="34" charset="0"/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491704" y="2976900"/>
              <a:ext cx="478514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000" u="sng" dirty="0">
                  <a:latin typeface="Trebuchet MS" pitchFamily="34" charset="0"/>
                </a:rPr>
                <a:t>Co se do semináře nevešlo</a:t>
              </a:r>
              <a:endParaRPr lang="en-GB" sz="3000" u="sng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40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chemeClr val="tx2">
                <a:lumMod val="60000"/>
                <a:lumOff val="40000"/>
              </a:schemeClr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chemeClr val="tx2">
                <a:lumMod val="60000"/>
                <a:lumOff val="40000"/>
              </a:schemeClr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755576" y="332656"/>
            <a:ext cx="6061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s-MX" sz="3200" u="sng" dirty="0">
                <a:solidFill>
                  <a:srgbClr val="0000B4"/>
                </a:solidFill>
                <a:latin typeface="Trebuchet MS" panose="020B0603020202020204" pitchFamily="34" charset="0"/>
              </a:rPr>
              <a:t>Co je </a:t>
            </a:r>
            <a:r>
              <a:rPr lang="en-GB" sz="3200" b="1" u="sng" dirty="0" err="1">
                <a:solidFill>
                  <a:srgbClr val="0000B4"/>
                </a:solidFill>
                <a:latin typeface="Trebuchet MS" panose="020B0603020202020204" pitchFamily="34" charset="0"/>
              </a:rPr>
              <a:t>kvantov</a:t>
            </a:r>
            <a:r>
              <a:rPr lang="cs-CZ" sz="3200" b="1" u="sng" dirty="0">
                <a:solidFill>
                  <a:srgbClr val="0000B4"/>
                </a:solidFill>
                <a:latin typeface="Trebuchet MS" panose="020B0603020202020204" pitchFamily="34" charset="0"/>
              </a:rPr>
              <a:t>ý</a:t>
            </a:r>
            <a:r>
              <a:rPr lang="cs-CZ" sz="3200" u="sng" dirty="0">
                <a:solidFill>
                  <a:srgbClr val="0000B4"/>
                </a:solidFill>
                <a:latin typeface="Trebuchet MS" panose="020B0603020202020204" pitchFamily="34" charset="0"/>
              </a:rPr>
              <a:t> fázový přechod?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97147" y="937673"/>
            <a:ext cx="6305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rebuchet MS" pitchFamily="34" charset="0"/>
              </a:rPr>
              <a:t>- </a:t>
            </a:r>
            <a:r>
              <a:rPr lang="cs-CZ" sz="1400" i="1" dirty="0">
                <a:latin typeface="Trebuchet MS" pitchFamily="34" charset="0"/>
              </a:rPr>
              <a:t>neanalytická</a:t>
            </a:r>
            <a:r>
              <a:rPr lang="cs-CZ" sz="1400" dirty="0">
                <a:latin typeface="Trebuchet MS" pitchFamily="34" charset="0"/>
              </a:rPr>
              <a:t> změna</a:t>
            </a:r>
            <a:r>
              <a:rPr lang="en-US" sz="1400" dirty="0">
                <a:latin typeface="Trebuchet MS" pitchFamily="34" charset="0"/>
              </a:rPr>
              <a:t> </a:t>
            </a:r>
            <a:r>
              <a:rPr lang="cs-CZ" sz="1400" dirty="0">
                <a:latin typeface="Trebuchet MS" pitchFamily="34" charset="0"/>
              </a:rPr>
              <a:t>vlastností </a:t>
            </a:r>
            <a:r>
              <a:rPr lang="cs-CZ" sz="1400" b="1" dirty="0">
                <a:latin typeface="Trebuchet MS" pitchFamily="34" charset="0"/>
              </a:rPr>
              <a:t>základního stavu</a:t>
            </a:r>
            <a:r>
              <a:rPr lang="en-US" sz="1400" b="1" dirty="0">
                <a:latin typeface="Trebuchet MS" pitchFamily="34" charset="0"/>
              </a:rPr>
              <a:t> </a:t>
            </a:r>
            <a:r>
              <a:rPr lang="en-US" sz="1400" dirty="0" err="1">
                <a:latin typeface="Trebuchet MS" pitchFamily="34" charset="0"/>
              </a:rPr>
              <a:t>syst</a:t>
            </a:r>
            <a:r>
              <a:rPr lang="cs-CZ" sz="1400" dirty="0" err="1">
                <a:latin typeface="Trebuchet MS" pitchFamily="34" charset="0"/>
              </a:rPr>
              <a:t>ému</a:t>
            </a:r>
            <a:r>
              <a:rPr lang="en-US" sz="1400" dirty="0">
                <a:latin typeface="Trebuchet MS" pitchFamily="34" charset="0"/>
              </a:rPr>
              <a:t> </a:t>
            </a:r>
            <a:r>
              <a:rPr lang="cs-CZ" sz="1400" dirty="0">
                <a:latin typeface="Trebuchet MS" pitchFamily="34" charset="0"/>
              </a:rPr>
              <a:t>při změně </a:t>
            </a:r>
            <a:r>
              <a:rPr lang="cs-CZ" sz="1400" b="1" dirty="0">
                <a:latin typeface="Trebuchet MS" pitchFamily="34" charset="0"/>
              </a:rPr>
              <a:t>vnějšího parametru</a:t>
            </a:r>
            <a:r>
              <a:rPr lang="en-US" sz="1400" b="1" dirty="0">
                <a:latin typeface="Trebuchet MS" pitchFamily="34" charset="0"/>
              </a:rPr>
              <a:t> </a:t>
            </a:r>
            <a:r>
              <a:rPr lang="cs-CZ" sz="1400" dirty="0">
                <a:latin typeface="Trebuchet MS" pitchFamily="34" charset="0"/>
              </a:rPr>
              <a:t>za teploty absolutní nuly</a:t>
            </a:r>
            <a:endParaRPr lang="en-US" sz="1400" dirty="0">
              <a:latin typeface="Trebuchet MS" pitchFamily="34" charset="0"/>
            </a:endParaRPr>
          </a:p>
        </p:txBody>
      </p:sp>
      <p:pic>
        <p:nvPicPr>
          <p:cNvPr id="12" name="Picture 4" descr="D:\Pavel\Desktop\ESQPT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220" y="1603785"/>
            <a:ext cx="4171950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Volný tvar 12"/>
          <p:cNvSpPr/>
          <p:nvPr/>
        </p:nvSpPr>
        <p:spPr>
          <a:xfrm>
            <a:off x="2458528" y="1526897"/>
            <a:ext cx="4356340" cy="3390181"/>
          </a:xfrm>
          <a:custGeom>
            <a:avLst/>
            <a:gdLst>
              <a:gd name="connsiteX0" fmla="*/ 0 w 4356340"/>
              <a:gd name="connsiteY0" fmla="*/ 370936 h 3390181"/>
              <a:gd name="connsiteX1" fmla="*/ 43132 w 4356340"/>
              <a:gd name="connsiteY1" fmla="*/ 3114136 h 3390181"/>
              <a:gd name="connsiteX2" fmla="*/ 414068 w 4356340"/>
              <a:gd name="connsiteY2" fmla="*/ 3390181 h 3390181"/>
              <a:gd name="connsiteX3" fmla="*/ 1345721 w 4356340"/>
              <a:gd name="connsiteY3" fmla="*/ 2277374 h 3390181"/>
              <a:gd name="connsiteX4" fmla="*/ 3027872 w 4356340"/>
              <a:gd name="connsiteY4" fmla="*/ 2294626 h 3390181"/>
              <a:gd name="connsiteX5" fmla="*/ 3640347 w 4356340"/>
              <a:gd name="connsiteY5" fmla="*/ 2605177 h 3390181"/>
              <a:gd name="connsiteX6" fmla="*/ 4356340 w 4356340"/>
              <a:gd name="connsiteY6" fmla="*/ 3312543 h 3390181"/>
              <a:gd name="connsiteX7" fmla="*/ 4356340 w 4356340"/>
              <a:gd name="connsiteY7" fmla="*/ 0 h 3390181"/>
              <a:gd name="connsiteX8" fmla="*/ 0 w 4356340"/>
              <a:gd name="connsiteY8" fmla="*/ 370936 h 339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6340" h="3390181">
                <a:moveTo>
                  <a:pt x="0" y="370936"/>
                </a:moveTo>
                <a:lnTo>
                  <a:pt x="43132" y="3114136"/>
                </a:lnTo>
                <a:lnTo>
                  <a:pt x="414068" y="3390181"/>
                </a:lnTo>
                <a:lnTo>
                  <a:pt x="1345721" y="2277374"/>
                </a:lnTo>
                <a:lnTo>
                  <a:pt x="3027872" y="2294626"/>
                </a:lnTo>
                <a:lnTo>
                  <a:pt x="3640347" y="2605177"/>
                </a:lnTo>
                <a:lnTo>
                  <a:pt x="4356340" y="3312543"/>
                </a:lnTo>
                <a:lnTo>
                  <a:pt x="4356340" y="0"/>
                </a:lnTo>
                <a:lnTo>
                  <a:pt x="0" y="370936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2342075" y="1897833"/>
            <a:ext cx="0" cy="3019245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3545447" y="6016847"/>
            <a:ext cx="25102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1759789" y="1889207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ál 30"/>
          <p:cNvSpPr/>
          <p:nvPr/>
        </p:nvSpPr>
        <p:spPr>
          <a:xfrm>
            <a:off x="3781432" y="3795642"/>
            <a:ext cx="180000" cy="18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ál 31"/>
          <p:cNvSpPr/>
          <p:nvPr/>
        </p:nvSpPr>
        <p:spPr>
          <a:xfrm>
            <a:off x="5543042" y="3839631"/>
            <a:ext cx="180000" cy="18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5" name="Picture 3" descr="D:\Pavel\Desktop\Lunch Nuclear 2013\potential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062" y="4897782"/>
            <a:ext cx="571580" cy="9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Pavel\Desktop\Lunch Nuclear 2013\potential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42" y="4897783"/>
            <a:ext cx="571580" cy="9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Pavel\Desktop\Lunch Nuclear 2013\potential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671" y="4897784"/>
            <a:ext cx="571580" cy="9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Pavel\Desktop\Lunch Nuclear 2013\potential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332" y="4897784"/>
            <a:ext cx="571580" cy="9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Pavel\Desktop\Lunch Nuclear 2013\potential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912" y="4897784"/>
            <a:ext cx="571580" cy="9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5520621" y="6016847"/>
            <a:ext cx="50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416191" y="4293334"/>
            <a:ext cx="1378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Trebuchet MS" pitchFamily="34" charset="0"/>
              </a:rPr>
              <a:t>Kvantový FP 1. řádu</a:t>
            </a:r>
            <a:endParaRPr lang="en-GB" sz="1600" dirty="0">
              <a:latin typeface="Trebuchet MS" pitchFamily="34" charset="0"/>
            </a:endParaRPr>
          </a:p>
        </p:txBody>
      </p:sp>
      <p:pic>
        <p:nvPicPr>
          <p:cNvPr id="3078" name="Picture 6" descr="D:\Pavel\Desktop\Lunch Nuclear 2013\potential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316" y="4880355"/>
            <a:ext cx="571580" cy="9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4659436" y="4283496"/>
            <a:ext cx="1809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Trebuchet MS" pitchFamily="34" charset="0"/>
              </a:rPr>
              <a:t>kvantový FP </a:t>
            </a:r>
          </a:p>
          <a:p>
            <a:pPr algn="ctr"/>
            <a:r>
              <a:rPr lang="cs-CZ" sz="1600" dirty="0">
                <a:latin typeface="Trebuchet MS" pitchFamily="34" charset="0"/>
              </a:rPr>
              <a:t>2. řádu (spojitý)</a:t>
            </a:r>
            <a:endParaRPr lang="en-GB" sz="1600" dirty="0">
              <a:latin typeface="Trebuchet MS" pitchFamily="34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1376130" y="1515064"/>
            <a:ext cx="2001290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rebuchet MS" pitchFamily="34" charset="0"/>
              </a:rPr>
              <a:t>schematický příklad</a:t>
            </a:r>
            <a:endParaRPr lang="en-GB" sz="1600" dirty="0">
              <a:latin typeface="Trebuchet MS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808135" y="2539549"/>
            <a:ext cx="1943902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rebuchet MS" pitchFamily="34" charset="0"/>
              </a:rPr>
              <a:t>kvantové </a:t>
            </a:r>
            <a:r>
              <a:rPr lang="en-GB" sz="1600" dirty="0" err="1">
                <a:latin typeface="Trebuchet MS" pitchFamily="34" charset="0"/>
              </a:rPr>
              <a:t>spe</a:t>
            </a:r>
            <a:r>
              <a:rPr lang="cs-CZ" sz="1600" dirty="0" err="1">
                <a:latin typeface="Trebuchet MS" pitchFamily="34" charset="0"/>
              </a:rPr>
              <a:t>ktrum</a:t>
            </a:r>
            <a:endParaRPr lang="en-GB" sz="1600" dirty="0">
              <a:latin typeface="Trebuchet MS" pitchFamily="34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961432" y="6087028"/>
            <a:ext cx="1671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Trebuchet MS" pitchFamily="34" charset="0"/>
              </a:rPr>
              <a:t>řídící parametr</a:t>
            </a:r>
            <a:endParaRPr lang="en-GB" sz="1600" b="1" dirty="0">
              <a:latin typeface="Trebuchet MS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83577" y="5316985"/>
            <a:ext cx="191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rebuchet MS" pitchFamily="34" charset="0"/>
              </a:rPr>
              <a:t>tvary </a:t>
            </a:r>
            <a:r>
              <a:rPr lang="cs-CZ" sz="1400" dirty="0" err="1">
                <a:latin typeface="Trebuchet MS" pitchFamily="34" charset="0"/>
              </a:rPr>
              <a:t>potentiálu</a:t>
            </a:r>
            <a:endParaRPr lang="en-GB" sz="1400" dirty="0">
              <a:latin typeface="Trebuchet MS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52090" y="5236228"/>
            <a:ext cx="25534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Trebuchet MS" pitchFamily="34" charset="0"/>
              </a:rPr>
              <a:t>parametr uspořádání</a:t>
            </a:r>
            <a:r>
              <a:rPr lang="en-GB" sz="1600" b="1" dirty="0">
                <a:latin typeface="Trebuchet MS" pitchFamily="34" charset="0"/>
              </a:rPr>
              <a:t>: </a:t>
            </a:r>
          </a:p>
          <a:p>
            <a:r>
              <a:rPr lang="cs-CZ" sz="1400" dirty="0">
                <a:latin typeface="Trebuchet MS" pitchFamily="34" charset="0"/>
              </a:rPr>
              <a:t>energie základního stavu</a:t>
            </a:r>
            <a:r>
              <a:rPr lang="en-GB" sz="1400" dirty="0">
                <a:latin typeface="Trebuchet MS" pitchFamily="34" charset="0"/>
              </a:rPr>
              <a:t> </a:t>
            </a:r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07" y="1557216"/>
            <a:ext cx="1491912" cy="24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ál 33"/>
          <p:cNvSpPr/>
          <p:nvPr/>
        </p:nvSpPr>
        <p:spPr>
          <a:xfrm>
            <a:off x="3390791" y="5752800"/>
            <a:ext cx="90000" cy="90000"/>
          </a:xfrm>
          <a:prstGeom prst="ellipse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ál 35"/>
          <p:cNvSpPr/>
          <p:nvPr/>
        </p:nvSpPr>
        <p:spPr>
          <a:xfrm>
            <a:off x="3728727" y="5752800"/>
            <a:ext cx="90000" cy="9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ál 38"/>
          <p:cNvSpPr/>
          <p:nvPr/>
        </p:nvSpPr>
        <p:spPr>
          <a:xfrm>
            <a:off x="3961432" y="5752800"/>
            <a:ext cx="90000" cy="9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ál 39"/>
          <p:cNvSpPr/>
          <p:nvPr/>
        </p:nvSpPr>
        <p:spPr>
          <a:xfrm>
            <a:off x="4342632" y="5752800"/>
            <a:ext cx="90000" cy="90000"/>
          </a:xfrm>
          <a:prstGeom prst="ellipse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ál 40"/>
          <p:cNvSpPr/>
          <p:nvPr/>
        </p:nvSpPr>
        <p:spPr>
          <a:xfrm>
            <a:off x="5134797" y="5752800"/>
            <a:ext cx="90000" cy="90000"/>
          </a:xfrm>
          <a:prstGeom prst="ellipse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ál 41"/>
          <p:cNvSpPr/>
          <p:nvPr/>
        </p:nvSpPr>
        <p:spPr>
          <a:xfrm>
            <a:off x="5603439" y="5752800"/>
            <a:ext cx="90000" cy="9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ál 42"/>
          <p:cNvSpPr/>
          <p:nvPr/>
        </p:nvSpPr>
        <p:spPr>
          <a:xfrm>
            <a:off x="6059976" y="5752800"/>
            <a:ext cx="90000" cy="90000"/>
          </a:xfrm>
          <a:prstGeom prst="ellipse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ál 43"/>
          <p:cNvSpPr/>
          <p:nvPr/>
        </p:nvSpPr>
        <p:spPr>
          <a:xfrm>
            <a:off x="6305441" y="5752800"/>
            <a:ext cx="90000" cy="90000"/>
          </a:xfrm>
          <a:prstGeom prst="ellipse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ovéPole 46"/>
          <p:cNvSpPr txBox="1"/>
          <p:nvPr/>
        </p:nvSpPr>
        <p:spPr>
          <a:xfrm>
            <a:off x="6207126" y="3688043"/>
            <a:ext cx="2819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00B4"/>
                </a:solidFill>
                <a:latin typeface="Trebuchet MS" pitchFamily="34" charset="0"/>
              </a:rPr>
              <a:t>neanalytičnost pouze</a:t>
            </a:r>
          </a:p>
          <a:p>
            <a:r>
              <a:rPr lang="cs-CZ" sz="1600" dirty="0">
                <a:solidFill>
                  <a:srgbClr val="0000B4"/>
                </a:solidFill>
                <a:latin typeface="Trebuchet MS" pitchFamily="34" charset="0"/>
              </a:rPr>
              <a:t>v limitě nekonečné velikosti</a:t>
            </a:r>
            <a:endParaRPr lang="en-GB" sz="1600" dirty="0">
              <a:solidFill>
                <a:srgbClr val="0000B4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2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chemeClr val="tx2">
                <a:lumMod val="60000"/>
                <a:lumOff val="40000"/>
              </a:schemeClr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chemeClr val="tx2">
                <a:lumMod val="60000"/>
                <a:lumOff val="40000"/>
              </a:schemeClr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603176" y="332656"/>
            <a:ext cx="8489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cs-CZ" sz="3200" u="sng" dirty="0">
                <a:solidFill>
                  <a:srgbClr val="0000B4"/>
                </a:solidFill>
                <a:latin typeface="Trebuchet MS" panose="020B0603020202020204" pitchFamily="34" charset="0"/>
              </a:rPr>
              <a:t>A co je </a:t>
            </a:r>
            <a:r>
              <a:rPr lang="cs-CZ" sz="3200" b="1" u="sng" dirty="0">
                <a:solidFill>
                  <a:srgbClr val="0000B4"/>
                </a:solidFill>
                <a:latin typeface="Trebuchet MS" panose="020B0603020202020204" pitchFamily="34" charset="0"/>
              </a:rPr>
              <a:t>excitovaný </a:t>
            </a:r>
            <a:r>
              <a:rPr lang="cs-CZ" sz="3200" u="sng" dirty="0">
                <a:solidFill>
                  <a:srgbClr val="0000B4"/>
                </a:solidFill>
                <a:latin typeface="Trebuchet MS" panose="020B0603020202020204" pitchFamily="34" charset="0"/>
              </a:rPr>
              <a:t>kvantový fázový přechod?</a:t>
            </a:r>
          </a:p>
        </p:txBody>
      </p:sp>
      <p:pic>
        <p:nvPicPr>
          <p:cNvPr id="12" name="Picture 4" descr="D:\Pavel\Desktop\ESQPT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220" y="1603785"/>
            <a:ext cx="4171950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Přímá spojnice se šipkou 15"/>
          <p:cNvCxnSpPr/>
          <p:nvPr/>
        </p:nvCxnSpPr>
        <p:spPr>
          <a:xfrm flipV="1">
            <a:off x="2342075" y="1897833"/>
            <a:ext cx="0" cy="3019245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3545447" y="5085239"/>
            <a:ext cx="25102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1759789" y="1889207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590471" y="5111117"/>
            <a:ext cx="50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3" name="Volný tvar 2"/>
          <p:cNvSpPr/>
          <p:nvPr/>
        </p:nvSpPr>
        <p:spPr>
          <a:xfrm>
            <a:off x="3269411" y="2053087"/>
            <a:ext cx="612476" cy="1828800"/>
          </a:xfrm>
          <a:custGeom>
            <a:avLst/>
            <a:gdLst>
              <a:gd name="connsiteX0" fmla="*/ 0 w 612476"/>
              <a:gd name="connsiteY0" fmla="*/ 0 h 1820174"/>
              <a:gd name="connsiteX1" fmla="*/ 8627 w 612476"/>
              <a:gd name="connsiteY1" fmla="*/ 43132 h 1820174"/>
              <a:gd name="connsiteX2" fmla="*/ 25880 w 612476"/>
              <a:gd name="connsiteY2" fmla="*/ 94891 h 1820174"/>
              <a:gd name="connsiteX3" fmla="*/ 34506 w 612476"/>
              <a:gd name="connsiteY3" fmla="*/ 120770 h 1820174"/>
              <a:gd name="connsiteX4" fmla="*/ 51759 w 612476"/>
              <a:gd name="connsiteY4" fmla="*/ 172529 h 1820174"/>
              <a:gd name="connsiteX5" fmla="*/ 60385 w 612476"/>
              <a:gd name="connsiteY5" fmla="*/ 198408 h 1820174"/>
              <a:gd name="connsiteX6" fmla="*/ 77638 w 612476"/>
              <a:gd name="connsiteY6" fmla="*/ 319178 h 1820174"/>
              <a:gd name="connsiteX7" fmla="*/ 86264 w 612476"/>
              <a:gd name="connsiteY7" fmla="*/ 345057 h 1820174"/>
              <a:gd name="connsiteX8" fmla="*/ 103517 w 612476"/>
              <a:gd name="connsiteY8" fmla="*/ 560717 h 1820174"/>
              <a:gd name="connsiteX9" fmla="*/ 129397 w 612476"/>
              <a:gd name="connsiteY9" fmla="*/ 638355 h 1820174"/>
              <a:gd name="connsiteX10" fmla="*/ 138023 w 612476"/>
              <a:gd name="connsiteY10" fmla="*/ 664234 h 1820174"/>
              <a:gd name="connsiteX11" fmla="*/ 146649 w 612476"/>
              <a:gd name="connsiteY11" fmla="*/ 690113 h 1820174"/>
              <a:gd name="connsiteX12" fmla="*/ 172529 w 612476"/>
              <a:gd name="connsiteY12" fmla="*/ 776378 h 1820174"/>
              <a:gd name="connsiteX13" fmla="*/ 181155 w 612476"/>
              <a:gd name="connsiteY13" fmla="*/ 802257 h 1820174"/>
              <a:gd name="connsiteX14" fmla="*/ 189781 w 612476"/>
              <a:gd name="connsiteY14" fmla="*/ 828136 h 1820174"/>
              <a:gd name="connsiteX15" fmla="*/ 224287 w 612476"/>
              <a:gd name="connsiteY15" fmla="*/ 905774 h 1820174"/>
              <a:gd name="connsiteX16" fmla="*/ 241540 w 612476"/>
              <a:gd name="connsiteY16" fmla="*/ 957532 h 1820174"/>
              <a:gd name="connsiteX17" fmla="*/ 250166 w 612476"/>
              <a:gd name="connsiteY17" fmla="*/ 983412 h 1820174"/>
              <a:gd name="connsiteX18" fmla="*/ 276046 w 612476"/>
              <a:gd name="connsiteY18" fmla="*/ 1078302 h 1820174"/>
              <a:gd name="connsiteX19" fmla="*/ 293298 w 612476"/>
              <a:gd name="connsiteY19" fmla="*/ 1112808 h 1820174"/>
              <a:gd name="connsiteX20" fmla="*/ 319178 w 612476"/>
              <a:gd name="connsiteY20" fmla="*/ 1164566 h 1820174"/>
              <a:gd name="connsiteX21" fmla="*/ 345057 w 612476"/>
              <a:gd name="connsiteY21" fmla="*/ 1250830 h 1820174"/>
              <a:gd name="connsiteX22" fmla="*/ 362310 w 612476"/>
              <a:gd name="connsiteY22" fmla="*/ 1276710 h 1820174"/>
              <a:gd name="connsiteX23" fmla="*/ 379563 w 612476"/>
              <a:gd name="connsiteY23" fmla="*/ 1337095 h 1820174"/>
              <a:gd name="connsiteX24" fmla="*/ 396815 w 612476"/>
              <a:gd name="connsiteY24" fmla="*/ 1388853 h 1820174"/>
              <a:gd name="connsiteX25" fmla="*/ 405442 w 612476"/>
              <a:gd name="connsiteY25" fmla="*/ 1414732 h 1820174"/>
              <a:gd name="connsiteX26" fmla="*/ 431321 w 612476"/>
              <a:gd name="connsiteY26" fmla="*/ 1440612 h 1820174"/>
              <a:gd name="connsiteX27" fmla="*/ 448574 w 612476"/>
              <a:gd name="connsiteY27" fmla="*/ 1492370 h 1820174"/>
              <a:gd name="connsiteX28" fmla="*/ 457200 w 612476"/>
              <a:gd name="connsiteY28" fmla="*/ 1526876 h 1820174"/>
              <a:gd name="connsiteX29" fmla="*/ 491706 w 612476"/>
              <a:gd name="connsiteY29" fmla="*/ 1578634 h 1820174"/>
              <a:gd name="connsiteX30" fmla="*/ 508959 w 612476"/>
              <a:gd name="connsiteY30" fmla="*/ 1630393 h 1820174"/>
              <a:gd name="connsiteX31" fmla="*/ 543464 w 612476"/>
              <a:gd name="connsiteY31" fmla="*/ 1682151 h 1820174"/>
              <a:gd name="connsiteX32" fmla="*/ 569344 w 612476"/>
              <a:gd name="connsiteY32" fmla="*/ 1733910 h 1820174"/>
              <a:gd name="connsiteX33" fmla="*/ 595223 w 612476"/>
              <a:gd name="connsiteY33" fmla="*/ 1794295 h 1820174"/>
              <a:gd name="connsiteX34" fmla="*/ 612476 w 612476"/>
              <a:gd name="connsiteY34" fmla="*/ 1820174 h 182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2476" h="1820174">
                <a:moveTo>
                  <a:pt x="0" y="0"/>
                </a:moveTo>
                <a:cubicBezTo>
                  <a:pt x="2876" y="14377"/>
                  <a:pt x="4769" y="28987"/>
                  <a:pt x="8627" y="43132"/>
                </a:cubicBezTo>
                <a:cubicBezTo>
                  <a:pt x="13412" y="60677"/>
                  <a:pt x="20129" y="77638"/>
                  <a:pt x="25880" y="94891"/>
                </a:cubicBezTo>
                <a:lnTo>
                  <a:pt x="34506" y="120770"/>
                </a:lnTo>
                <a:lnTo>
                  <a:pt x="51759" y="172529"/>
                </a:lnTo>
                <a:lnTo>
                  <a:pt x="60385" y="198408"/>
                </a:lnTo>
                <a:cubicBezTo>
                  <a:pt x="65753" y="246712"/>
                  <a:pt x="66653" y="275236"/>
                  <a:pt x="77638" y="319178"/>
                </a:cubicBezTo>
                <a:cubicBezTo>
                  <a:pt x="79843" y="327999"/>
                  <a:pt x="83389" y="336431"/>
                  <a:pt x="86264" y="345057"/>
                </a:cubicBezTo>
                <a:cubicBezTo>
                  <a:pt x="92015" y="416944"/>
                  <a:pt x="80712" y="492301"/>
                  <a:pt x="103517" y="560717"/>
                </a:cubicBezTo>
                <a:lnTo>
                  <a:pt x="129397" y="638355"/>
                </a:lnTo>
                <a:lnTo>
                  <a:pt x="138023" y="664234"/>
                </a:lnTo>
                <a:cubicBezTo>
                  <a:pt x="140898" y="672860"/>
                  <a:pt x="144444" y="681292"/>
                  <a:pt x="146649" y="690113"/>
                </a:cubicBezTo>
                <a:cubicBezTo>
                  <a:pt x="159688" y="742264"/>
                  <a:pt x="151526" y="713368"/>
                  <a:pt x="172529" y="776378"/>
                </a:cubicBezTo>
                <a:lnTo>
                  <a:pt x="181155" y="802257"/>
                </a:lnTo>
                <a:cubicBezTo>
                  <a:pt x="184030" y="810883"/>
                  <a:pt x="184737" y="820570"/>
                  <a:pt x="189781" y="828136"/>
                </a:cubicBezTo>
                <a:cubicBezTo>
                  <a:pt x="217123" y="869148"/>
                  <a:pt x="203754" y="844178"/>
                  <a:pt x="224287" y="905774"/>
                </a:cubicBezTo>
                <a:lnTo>
                  <a:pt x="241540" y="957532"/>
                </a:lnTo>
                <a:cubicBezTo>
                  <a:pt x="244415" y="966159"/>
                  <a:pt x="248383" y="974495"/>
                  <a:pt x="250166" y="983412"/>
                </a:cubicBezTo>
                <a:cubicBezTo>
                  <a:pt x="256477" y="1014966"/>
                  <a:pt x="261453" y="1049114"/>
                  <a:pt x="276046" y="1078302"/>
                </a:cubicBezTo>
                <a:cubicBezTo>
                  <a:pt x="281797" y="1089804"/>
                  <a:pt x="288232" y="1100988"/>
                  <a:pt x="293298" y="1112808"/>
                </a:cubicBezTo>
                <a:cubicBezTo>
                  <a:pt x="314724" y="1162803"/>
                  <a:pt x="286026" y="1114839"/>
                  <a:pt x="319178" y="1164566"/>
                </a:cubicBezTo>
                <a:cubicBezTo>
                  <a:pt x="324000" y="1183857"/>
                  <a:pt x="336654" y="1238226"/>
                  <a:pt x="345057" y="1250830"/>
                </a:cubicBezTo>
                <a:lnTo>
                  <a:pt x="362310" y="1276710"/>
                </a:lnTo>
                <a:cubicBezTo>
                  <a:pt x="391299" y="1363680"/>
                  <a:pt x="347068" y="1228778"/>
                  <a:pt x="379563" y="1337095"/>
                </a:cubicBezTo>
                <a:cubicBezTo>
                  <a:pt x="384789" y="1354514"/>
                  <a:pt x="391064" y="1371600"/>
                  <a:pt x="396815" y="1388853"/>
                </a:cubicBezTo>
                <a:cubicBezTo>
                  <a:pt x="399690" y="1397479"/>
                  <a:pt x="399012" y="1408302"/>
                  <a:pt x="405442" y="1414732"/>
                </a:cubicBezTo>
                <a:lnTo>
                  <a:pt x="431321" y="1440612"/>
                </a:lnTo>
                <a:cubicBezTo>
                  <a:pt x="437072" y="1457865"/>
                  <a:pt x="444164" y="1474727"/>
                  <a:pt x="448574" y="1492370"/>
                </a:cubicBezTo>
                <a:cubicBezTo>
                  <a:pt x="451449" y="1503872"/>
                  <a:pt x="451898" y="1516272"/>
                  <a:pt x="457200" y="1526876"/>
                </a:cubicBezTo>
                <a:cubicBezTo>
                  <a:pt x="466473" y="1545422"/>
                  <a:pt x="491706" y="1578634"/>
                  <a:pt x="491706" y="1578634"/>
                </a:cubicBezTo>
                <a:cubicBezTo>
                  <a:pt x="497457" y="1595887"/>
                  <a:pt x="498871" y="1615261"/>
                  <a:pt x="508959" y="1630393"/>
                </a:cubicBezTo>
                <a:cubicBezTo>
                  <a:pt x="520461" y="1647646"/>
                  <a:pt x="536907" y="1662480"/>
                  <a:pt x="543464" y="1682151"/>
                </a:cubicBezTo>
                <a:cubicBezTo>
                  <a:pt x="555370" y="1717866"/>
                  <a:pt x="547047" y="1700464"/>
                  <a:pt x="569344" y="1733910"/>
                </a:cubicBezTo>
                <a:cubicBezTo>
                  <a:pt x="579022" y="1762944"/>
                  <a:pt x="578167" y="1764448"/>
                  <a:pt x="595223" y="1794295"/>
                </a:cubicBezTo>
                <a:cubicBezTo>
                  <a:pt x="600367" y="1803297"/>
                  <a:pt x="612476" y="1820174"/>
                  <a:pt x="612476" y="1820174"/>
                </a:cubicBezTo>
              </a:path>
            </a:pathLst>
          </a:cu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Volný tvar 3"/>
          <p:cNvSpPr/>
          <p:nvPr/>
        </p:nvSpPr>
        <p:spPr>
          <a:xfrm>
            <a:off x="3286664" y="2032797"/>
            <a:ext cx="2458528" cy="1969860"/>
          </a:xfrm>
          <a:custGeom>
            <a:avLst/>
            <a:gdLst>
              <a:gd name="connsiteX0" fmla="*/ 2458528 w 2458528"/>
              <a:gd name="connsiteY0" fmla="*/ 1969860 h 1969860"/>
              <a:gd name="connsiteX1" fmla="*/ 2432649 w 2458528"/>
              <a:gd name="connsiteY1" fmla="*/ 1926728 h 1969860"/>
              <a:gd name="connsiteX2" fmla="*/ 2415396 w 2458528"/>
              <a:gd name="connsiteY2" fmla="*/ 1874969 h 1969860"/>
              <a:gd name="connsiteX3" fmla="*/ 2380891 w 2458528"/>
              <a:gd name="connsiteY3" fmla="*/ 1823211 h 1969860"/>
              <a:gd name="connsiteX4" fmla="*/ 2355011 w 2458528"/>
              <a:gd name="connsiteY4" fmla="*/ 1771452 h 1969860"/>
              <a:gd name="connsiteX5" fmla="*/ 2337759 w 2458528"/>
              <a:gd name="connsiteY5" fmla="*/ 1719694 h 1969860"/>
              <a:gd name="connsiteX6" fmla="*/ 2320506 w 2458528"/>
              <a:gd name="connsiteY6" fmla="*/ 1693814 h 1969860"/>
              <a:gd name="connsiteX7" fmla="*/ 2303253 w 2458528"/>
              <a:gd name="connsiteY7" fmla="*/ 1642056 h 1969860"/>
              <a:gd name="connsiteX8" fmla="*/ 2294627 w 2458528"/>
              <a:gd name="connsiteY8" fmla="*/ 1616177 h 1969860"/>
              <a:gd name="connsiteX9" fmla="*/ 2286000 w 2458528"/>
              <a:gd name="connsiteY9" fmla="*/ 1590297 h 1969860"/>
              <a:gd name="connsiteX10" fmla="*/ 2277374 w 2458528"/>
              <a:gd name="connsiteY10" fmla="*/ 1555792 h 1969860"/>
              <a:gd name="connsiteX11" fmla="*/ 2225615 w 2458528"/>
              <a:gd name="connsiteY11" fmla="*/ 1478154 h 1969860"/>
              <a:gd name="connsiteX12" fmla="*/ 2208362 w 2458528"/>
              <a:gd name="connsiteY12" fmla="*/ 1452275 h 1969860"/>
              <a:gd name="connsiteX13" fmla="*/ 2191110 w 2458528"/>
              <a:gd name="connsiteY13" fmla="*/ 1400516 h 1969860"/>
              <a:gd name="connsiteX14" fmla="*/ 2156604 w 2458528"/>
              <a:gd name="connsiteY14" fmla="*/ 1348758 h 1969860"/>
              <a:gd name="connsiteX15" fmla="*/ 2130725 w 2458528"/>
              <a:gd name="connsiteY15" fmla="*/ 1296999 h 1969860"/>
              <a:gd name="connsiteX16" fmla="*/ 2122098 w 2458528"/>
              <a:gd name="connsiteY16" fmla="*/ 1271120 h 1969860"/>
              <a:gd name="connsiteX17" fmla="*/ 2070340 w 2458528"/>
              <a:gd name="connsiteY17" fmla="*/ 1193482 h 1969860"/>
              <a:gd name="connsiteX18" fmla="*/ 2035834 w 2458528"/>
              <a:gd name="connsiteY18" fmla="*/ 1141724 h 1969860"/>
              <a:gd name="connsiteX19" fmla="*/ 2018581 w 2458528"/>
              <a:gd name="connsiteY19" fmla="*/ 1115845 h 1969860"/>
              <a:gd name="connsiteX20" fmla="*/ 1992702 w 2458528"/>
              <a:gd name="connsiteY20" fmla="*/ 1089965 h 1969860"/>
              <a:gd name="connsiteX21" fmla="*/ 1949570 w 2458528"/>
              <a:gd name="connsiteY21" fmla="*/ 1046833 h 1969860"/>
              <a:gd name="connsiteX22" fmla="*/ 1915064 w 2458528"/>
              <a:gd name="connsiteY22" fmla="*/ 986448 h 1969860"/>
              <a:gd name="connsiteX23" fmla="*/ 1889185 w 2458528"/>
              <a:gd name="connsiteY23" fmla="*/ 969195 h 1969860"/>
              <a:gd name="connsiteX24" fmla="*/ 1854679 w 2458528"/>
              <a:gd name="connsiteY24" fmla="*/ 917437 h 1969860"/>
              <a:gd name="connsiteX25" fmla="*/ 1837427 w 2458528"/>
              <a:gd name="connsiteY25" fmla="*/ 891558 h 1969860"/>
              <a:gd name="connsiteX26" fmla="*/ 1802921 w 2458528"/>
              <a:gd name="connsiteY26" fmla="*/ 874305 h 1969860"/>
              <a:gd name="connsiteX27" fmla="*/ 1777042 w 2458528"/>
              <a:gd name="connsiteY27" fmla="*/ 857052 h 1969860"/>
              <a:gd name="connsiteX28" fmla="*/ 1759789 w 2458528"/>
              <a:gd name="connsiteY28" fmla="*/ 831173 h 1969860"/>
              <a:gd name="connsiteX29" fmla="*/ 1708030 w 2458528"/>
              <a:gd name="connsiteY29" fmla="*/ 813920 h 1969860"/>
              <a:gd name="connsiteX30" fmla="*/ 1664898 w 2458528"/>
              <a:gd name="connsiteY30" fmla="*/ 770788 h 1969860"/>
              <a:gd name="connsiteX31" fmla="*/ 1613140 w 2458528"/>
              <a:gd name="connsiteY31" fmla="*/ 736282 h 1969860"/>
              <a:gd name="connsiteX32" fmla="*/ 1544128 w 2458528"/>
              <a:gd name="connsiteY32" fmla="*/ 693150 h 1969860"/>
              <a:gd name="connsiteX33" fmla="*/ 1492370 w 2458528"/>
              <a:gd name="connsiteY33" fmla="*/ 658645 h 1969860"/>
              <a:gd name="connsiteX34" fmla="*/ 1466491 w 2458528"/>
              <a:gd name="connsiteY34" fmla="*/ 641392 h 1969860"/>
              <a:gd name="connsiteX35" fmla="*/ 1440611 w 2458528"/>
              <a:gd name="connsiteY35" fmla="*/ 632765 h 1969860"/>
              <a:gd name="connsiteX36" fmla="*/ 1414732 w 2458528"/>
              <a:gd name="connsiteY36" fmla="*/ 606886 h 1969860"/>
              <a:gd name="connsiteX37" fmla="*/ 1388853 w 2458528"/>
              <a:gd name="connsiteY37" fmla="*/ 598260 h 1969860"/>
              <a:gd name="connsiteX38" fmla="*/ 1328468 w 2458528"/>
              <a:gd name="connsiteY38" fmla="*/ 563754 h 1969860"/>
              <a:gd name="connsiteX39" fmla="*/ 1311215 w 2458528"/>
              <a:gd name="connsiteY39" fmla="*/ 537875 h 1969860"/>
              <a:gd name="connsiteX40" fmla="*/ 1285336 w 2458528"/>
              <a:gd name="connsiteY40" fmla="*/ 529248 h 1969860"/>
              <a:gd name="connsiteX41" fmla="*/ 1233578 w 2458528"/>
              <a:gd name="connsiteY41" fmla="*/ 503369 h 1969860"/>
              <a:gd name="connsiteX42" fmla="*/ 1216325 w 2458528"/>
              <a:gd name="connsiteY42" fmla="*/ 477490 h 1969860"/>
              <a:gd name="connsiteX43" fmla="*/ 1190445 w 2458528"/>
              <a:gd name="connsiteY43" fmla="*/ 468863 h 1969860"/>
              <a:gd name="connsiteX44" fmla="*/ 1138687 w 2458528"/>
              <a:gd name="connsiteY44" fmla="*/ 434358 h 1969860"/>
              <a:gd name="connsiteX45" fmla="*/ 1112808 w 2458528"/>
              <a:gd name="connsiteY45" fmla="*/ 417105 h 1969860"/>
              <a:gd name="connsiteX46" fmla="*/ 1069676 w 2458528"/>
              <a:gd name="connsiteY46" fmla="*/ 382599 h 1969860"/>
              <a:gd name="connsiteX47" fmla="*/ 1026544 w 2458528"/>
              <a:gd name="connsiteY47" fmla="*/ 348094 h 1969860"/>
              <a:gd name="connsiteX48" fmla="*/ 948906 w 2458528"/>
              <a:gd name="connsiteY48" fmla="*/ 296335 h 1969860"/>
              <a:gd name="connsiteX49" fmla="*/ 923027 w 2458528"/>
              <a:gd name="connsiteY49" fmla="*/ 279082 h 1969860"/>
              <a:gd name="connsiteX50" fmla="*/ 897147 w 2458528"/>
              <a:gd name="connsiteY50" fmla="*/ 270456 h 1969860"/>
              <a:gd name="connsiteX51" fmla="*/ 845389 w 2458528"/>
              <a:gd name="connsiteY51" fmla="*/ 235950 h 1969860"/>
              <a:gd name="connsiteX52" fmla="*/ 819510 w 2458528"/>
              <a:gd name="connsiteY52" fmla="*/ 218697 h 1969860"/>
              <a:gd name="connsiteX53" fmla="*/ 793630 w 2458528"/>
              <a:gd name="connsiteY53" fmla="*/ 210071 h 1969860"/>
              <a:gd name="connsiteX54" fmla="*/ 741872 w 2458528"/>
              <a:gd name="connsiteY54" fmla="*/ 184192 h 1969860"/>
              <a:gd name="connsiteX55" fmla="*/ 690113 w 2458528"/>
              <a:gd name="connsiteY55" fmla="*/ 149686 h 1969860"/>
              <a:gd name="connsiteX56" fmla="*/ 664234 w 2458528"/>
              <a:gd name="connsiteY56" fmla="*/ 132433 h 1969860"/>
              <a:gd name="connsiteX57" fmla="*/ 457200 w 2458528"/>
              <a:gd name="connsiteY57" fmla="*/ 63422 h 1969860"/>
              <a:gd name="connsiteX58" fmla="*/ 379562 w 2458528"/>
              <a:gd name="connsiteY58" fmla="*/ 37543 h 1969860"/>
              <a:gd name="connsiteX59" fmla="*/ 310551 w 2458528"/>
              <a:gd name="connsiteY59" fmla="*/ 20290 h 1969860"/>
              <a:gd name="connsiteX60" fmla="*/ 129396 w 2458528"/>
              <a:gd name="connsiteY60" fmla="*/ 11663 h 1969860"/>
              <a:gd name="connsiteX61" fmla="*/ 0 w 2458528"/>
              <a:gd name="connsiteY61" fmla="*/ 3037 h 19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458528" h="1969860">
                <a:moveTo>
                  <a:pt x="2458528" y="1969860"/>
                </a:moveTo>
                <a:cubicBezTo>
                  <a:pt x="2449902" y="1955483"/>
                  <a:pt x="2439587" y="1941992"/>
                  <a:pt x="2432649" y="1926728"/>
                </a:cubicBezTo>
                <a:cubicBezTo>
                  <a:pt x="2425124" y="1910172"/>
                  <a:pt x="2425484" y="1890101"/>
                  <a:pt x="2415396" y="1874969"/>
                </a:cubicBezTo>
                <a:cubicBezTo>
                  <a:pt x="2403894" y="1857716"/>
                  <a:pt x="2387448" y="1842882"/>
                  <a:pt x="2380891" y="1823211"/>
                </a:cubicBezTo>
                <a:cubicBezTo>
                  <a:pt x="2368985" y="1787495"/>
                  <a:pt x="2377308" y="1804897"/>
                  <a:pt x="2355011" y="1771452"/>
                </a:cubicBezTo>
                <a:cubicBezTo>
                  <a:pt x="2349260" y="1754199"/>
                  <a:pt x="2347847" y="1734826"/>
                  <a:pt x="2337759" y="1719694"/>
                </a:cubicBezTo>
                <a:cubicBezTo>
                  <a:pt x="2332008" y="1711067"/>
                  <a:pt x="2324717" y="1703288"/>
                  <a:pt x="2320506" y="1693814"/>
                </a:cubicBezTo>
                <a:cubicBezTo>
                  <a:pt x="2313120" y="1677195"/>
                  <a:pt x="2309004" y="1659309"/>
                  <a:pt x="2303253" y="1642056"/>
                </a:cubicBezTo>
                <a:lnTo>
                  <a:pt x="2294627" y="1616177"/>
                </a:lnTo>
                <a:cubicBezTo>
                  <a:pt x="2291751" y="1607550"/>
                  <a:pt x="2288205" y="1599119"/>
                  <a:pt x="2286000" y="1590297"/>
                </a:cubicBezTo>
                <a:cubicBezTo>
                  <a:pt x="2283125" y="1578795"/>
                  <a:pt x="2282676" y="1566396"/>
                  <a:pt x="2277374" y="1555792"/>
                </a:cubicBezTo>
                <a:cubicBezTo>
                  <a:pt x="2277372" y="1555787"/>
                  <a:pt x="2234243" y="1491096"/>
                  <a:pt x="2225615" y="1478154"/>
                </a:cubicBezTo>
                <a:lnTo>
                  <a:pt x="2208362" y="1452275"/>
                </a:lnTo>
                <a:cubicBezTo>
                  <a:pt x="2202611" y="1435022"/>
                  <a:pt x="2201198" y="1415648"/>
                  <a:pt x="2191110" y="1400516"/>
                </a:cubicBezTo>
                <a:lnTo>
                  <a:pt x="2156604" y="1348758"/>
                </a:lnTo>
                <a:cubicBezTo>
                  <a:pt x="2134926" y="1283717"/>
                  <a:pt x="2164166" y="1363879"/>
                  <a:pt x="2130725" y="1296999"/>
                </a:cubicBezTo>
                <a:cubicBezTo>
                  <a:pt x="2126658" y="1288866"/>
                  <a:pt x="2126514" y="1279069"/>
                  <a:pt x="2122098" y="1271120"/>
                </a:cubicBezTo>
                <a:cubicBezTo>
                  <a:pt x="2122088" y="1271103"/>
                  <a:pt x="2078972" y="1206430"/>
                  <a:pt x="2070340" y="1193482"/>
                </a:cubicBezTo>
                <a:lnTo>
                  <a:pt x="2035834" y="1141724"/>
                </a:lnTo>
                <a:cubicBezTo>
                  <a:pt x="2030083" y="1133098"/>
                  <a:pt x="2025912" y="1123176"/>
                  <a:pt x="2018581" y="1115845"/>
                </a:cubicBezTo>
                <a:cubicBezTo>
                  <a:pt x="2009955" y="1107218"/>
                  <a:pt x="2000512" y="1099337"/>
                  <a:pt x="1992702" y="1089965"/>
                </a:cubicBezTo>
                <a:cubicBezTo>
                  <a:pt x="1956760" y="1046834"/>
                  <a:pt x="1997013" y="1078462"/>
                  <a:pt x="1949570" y="1046833"/>
                </a:cubicBezTo>
                <a:cubicBezTo>
                  <a:pt x="1942805" y="1033303"/>
                  <a:pt x="1927256" y="998640"/>
                  <a:pt x="1915064" y="986448"/>
                </a:cubicBezTo>
                <a:cubicBezTo>
                  <a:pt x="1907733" y="979117"/>
                  <a:pt x="1897811" y="974946"/>
                  <a:pt x="1889185" y="969195"/>
                </a:cubicBezTo>
                <a:cubicBezTo>
                  <a:pt x="1874025" y="923714"/>
                  <a:pt x="1890579" y="960517"/>
                  <a:pt x="1854679" y="917437"/>
                </a:cubicBezTo>
                <a:cubicBezTo>
                  <a:pt x="1848042" y="909473"/>
                  <a:pt x="1845391" y="898195"/>
                  <a:pt x="1837427" y="891558"/>
                </a:cubicBezTo>
                <a:cubicBezTo>
                  <a:pt x="1827548" y="883325"/>
                  <a:pt x="1814086" y="880685"/>
                  <a:pt x="1802921" y="874305"/>
                </a:cubicBezTo>
                <a:cubicBezTo>
                  <a:pt x="1793919" y="869161"/>
                  <a:pt x="1785668" y="862803"/>
                  <a:pt x="1777042" y="857052"/>
                </a:cubicBezTo>
                <a:cubicBezTo>
                  <a:pt x="1771291" y="848426"/>
                  <a:pt x="1768581" y="836668"/>
                  <a:pt x="1759789" y="831173"/>
                </a:cubicBezTo>
                <a:cubicBezTo>
                  <a:pt x="1744367" y="821534"/>
                  <a:pt x="1708030" y="813920"/>
                  <a:pt x="1708030" y="813920"/>
                </a:cubicBezTo>
                <a:cubicBezTo>
                  <a:pt x="1676402" y="766476"/>
                  <a:pt x="1708030" y="806731"/>
                  <a:pt x="1664898" y="770788"/>
                </a:cubicBezTo>
                <a:cubicBezTo>
                  <a:pt x="1621818" y="734889"/>
                  <a:pt x="1658621" y="751443"/>
                  <a:pt x="1613140" y="736282"/>
                </a:cubicBezTo>
                <a:cubicBezTo>
                  <a:pt x="1571753" y="674203"/>
                  <a:pt x="1630361" y="750638"/>
                  <a:pt x="1544128" y="693150"/>
                </a:cubicBezTo>
                <a:lnTo>
                  <a:pt x="1492370" y="658645"/>
                </a:lnTo>
                <a:cubicBezTo>
                  <a:pt x="1483744" y="652894"/>
                  <a:pt x="1476327" y="644671"/>
                  <a:pt x="1466491" y="641392"/>
                </a:cubicBezTo>
                <a:lnTo>
                  <a:pt x="1440611" y="632765"/>
                </a:lnTo>
                <a:cubicBezTo>
                  <a:pt x="1431985" y="624139"/>
                  <a:pt x="1424883" y="613653"/>
                  <a:pt x="1414732" y="606886"/>
                </a:cubicBezTo>
                <a:cubicBezTo>
                  <a:pt x="1407166" y="601842"/>
                  <a:pt x="1397211" y="601842"/>
                  <a:pt x="1388853" y="598260"/>
                </a:cubicBezTo>
                <a:cubicBezTo>
                  <a:pt x="1358208" y="585126"/>
                  <a:pt x="1354458" y="581081"/>
                  <a:pt x="1328468" y="563754"/>
                </a:cubicBezTo>
                <a:cubicBezTo>
                  <a:pt x="1322717" y="555128"/>
                  <a:pt x="1319311" y="544352"/>
                  <a:pt x="1311215" y="537875"/>
                </a:cubicBezTo>
                <a:cubicBezTo>
                  <a:pt x="1304115" y="532195"/>
                  <a:pt x="1293469" y="533315"/>
                  <a:pt x="1285336" y="529248"/>
                </a:cubicBezTo>
                <a:cubicBezTo>
                  <a:pt x="1218454" y="495806"/>
                  <a:pt x="1298619" y="525048"/>
                  <a:pt x="1233578" y="503369"/>
                </a:cubicBezTo>
                <a:cubicBezTo>
                  <a:pt x="1227827" y="494743"/>
                  <a:pt x="1224421" y="483967"/>
                  <a:pt x="1216325" y="477490"/>
                </a:cubicBezTo>
                <a:cubicBezTo>
                  <a:pt x="1209224" y="471809"/>
                  <a:pt x="1198394" y="473279"/>
                  <a:pt x="1190445" y="468863"/>
                </a:cubicBezTo>
                <a:cubicBezTo>
                  <a:pt x="1172319" y="458793"/>
                  <a:pt x="1155940" y="445860"/>
                  <a:pt x="1138687" y="434358"/>
                </a:cubicBezTo>
                <a:lnTo>
                  <a:pt x="1112808" y="417105"/>
                </a:lnTo>
                <a:cubicBezTo>
                  <a:pt x="1063363" y="342939"/>
                  <a:pt x="1129201" y="430219"/>
                  <a:pt x="1069676" y="382599"/>
                </a:cubicBezTo>
                <a:cubicBezTo>
                  <a:pt x="1013937" y="338007"/>
                  <a:pt x="1091589" y="369775"/>
                  <a:pt x="1026544" y="348094"/>
                </a:cubicBezTo>
                <a:lnTo>
                  <a:pt x="948906" y="296335"/>
                </a:lnTo>
                <a:cubicBezTo>
                  <a:pt x="940280" y="290584"/>
                  <a:pt x="932863" y="282360"/>
                  <a:pt x="923027" y="279082"/>
                </a:cubicBezTo>
                <a:lnTo>
                  <a:pt x="897147" y="270456"/>
                </a:lnTo>
                <a:lnTo>
                  <a:pt x="845389" y="235950"/>
                </a:lnTo>
                <a:cubicBezTo>
                  <a:pt x="836763" y="230199"/>
                  <a:pt x="829346" y="221975"/>
                  <a:pt x="819510" y="218697"/>
                </a:cubicBezTo>
                <a:lnTo>
                  <a:pt x="793630" y="210071"/>
                </a:lnTo>
                <a:cubicBezTo>
                  <a:pt x="678750" y="133483"/>
                  <a:pt x="849009" y="243712"/>
                  <a:pt x="741872" y="184192"/>
                </a:cubicBezTo>
                <a:cubicBezTo>
                  <a:pt x="723746" y="174122"/>
                  <a:pt x="707366" y="161188"/>
                  <a:pt x="690113" y="149686"/>
                </a:cubicBezTo>
                <a:cubicBezTo>
                  <a:pt x="681487" y="143935"/>
                  <a:pt x="674070" y="135712"/>
                  <a:pt x="664234" y="132433"/>
                </a:cubicBezTo>
                <a:lnTo>
                  <a:pt x="457200" y="63422"/>
                </a:lnTo>
                <a:lnTo>
                  <a:pt x="379562" y="37543"/>
                </a:lnTo>
                <a:cubicBezTo>
                  <a:pt x="355262" y="29443"/>
                  <a:pt x="337625" y="22373"/>
                  <a:pt x="310551" y="20290"/>
                </a:cubicBezTo>
                <a:cubicBezTo>
                  <a:pt x="250276" y="15653"/>
                  <a:pt x="189781" y="14539"/>
                  <a:pt x="129396" y="11663"/>
                </a:cubicBezTo>
                <a:cubicBezTo>
                  <a:pt x="70782" y="-7874"/>
                  <a:pt x="112610" y="3037"/>
                  <a:pt x="0" y="3037"/>
                </a:cubicBezTo>
              </a:path>
            </a:pathLst>
          </a:cu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ál 27"/>
          <p:cNvSpPr/>
          <p:nvPr/>
        </p:nvSpPr>
        <p:spPr>
          <a:xfrm>
            <a:off x="3365447" y="2787487"/>
            <a:ext cx="180000" cy="18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3725447" y="1628542"/>
            <a:ext cx="0" cy="2131291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3939036" y="1539642"/>
            <a:ext cx="305866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rebuchet MS" pitchFamily="34" charset="0"/>
              </a:rPr>
              <a:t>neanalytičnost </a:t>
            </a:r>
            <a:r>
              <a:rPr lang="cs-CZ" sz="1400" b="1" dirty="0">
                <a:latin typeface="Trebuchet MS" pitchFamily="34" charset="0"/>
              </a:rPr>
              <a:t>hustoty hladin </a:t>
            </a:r>
            <a:r>
              <a:rPr lang="en-GB" sz="1400" b="1" i="1" dirty="0">
                <a:latin typeface="Symbol" panose="05050102010706020507" pitchFamily="18" charset="2"/>
              </a:rPr>
              <a:t>r</a:t>
            </a:r>
            <a:r>
              <a:rPr lang="cs-CZ" sz="1400" b="1" i="1" dirty="0">
                <a:latin typeface="Symbol" panose="05050102010706020507" pitchFamily="18" charset="2"/>
              </a:rPr>
              <a:t>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Přímá spojnice se šipkou 35"/>
          <p:cNvCxnSpPr/>
          <p:nvPr/>
        </p:nvCxnSpPr>
        <p:spPr>
          <a:xfrm>
            <a:off x="3455447" y="3501008"/>
            <a:ext cx="2721066" cy="69669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6220963" y="3404317"/>
            <a:ext cx="286397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rebuchet MS" pitchFamily="34" charset="0"/>
              </a:rPr>
              <a:t>n</a:t>
            </a:r>
            <a:r>
              <a:rPr lang="cs-CZ" sz="1400" dirty="0" err="1">
                <a:latin typeface="Trebuchet MS" pitchFamily="34" charset="0"/>
              </a:rPr>
              <a:t>eanalytičnost</a:t>
            </a:r>
            <a:r>
              <a:rPr lang="cs-CZ" sz="1400" dirty="0">
                <a:latin typeface="Trebuchet MS" pitchFamily="34" charset="0"/>
              </a:rPr>
              <a:t> </a:t>
            </a:r>
            <a:r>
              <a:rPr lang="cs-CZ" sz="1400" b="1" dirty="0">
                <a:latin typeface="Trebuchet MS" pitchFamily="34" charset="0"/>
              </a:rPr>
              <a:t>toku hladin </a:t>
            </a:r>
            <a:r>
              <a:rPr lang="en-GB" sz="1400" b="1" i="1" dirty="0">
                <a:latin typeface="Symbol" panose="05050102010706020507" pitchFamily="18" charset="2"/>
              </a:rPr>
              <a:t>f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400" b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400" dirty="0">
              <a:latin typeface="Trebuchet MS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84001" y="963551"/>
            <a:ext cx="6607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rebuchet MS" pitchFamily="34" charset="0"/>
              </a:rPr>
              <a:t>- rozšíření konceptu kvantového fázového přechodu do vzbuzené části spektra</a:t>
            </a:r>
            <a:endParaRPr lang="en-US" sz="1400" dirty="0">
              <a:latin typeface="Trebuchet MS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16658" y="5800741"/>
            <a:ext cx="6594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rebuchet MS" pitchFamily="34" charset="0"/>
              </a:rPr>
              <a:t>- neanalytičnost souvisí s topologickými změnami fázového prostoru při změně řídícího parametru a energie</a:t>
            </a:r>
            <a:endParaRPr lang="en-GB" sz="1600" dirty="0">
              <a:latin typeface="Trebuchet MS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711645" y="5470226"/>
            <a:ext cx="434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rebuchet MS" pitchFamily="34" charset="0"/>
              </a:rPr>
              <a:t>- klíčová je </a:t>
            </a:r>
            <a:r>
              <a:rPr lang="cs-CZ" sz="1600" dirty="0" err="1">
                <a:latin typeface="Trebuchet MS" pitchFamily="34" charset="0"/>
              </a:rPr>
              <a:t>dimensionalita</a:t>
            </a:r>
            <a:r>
              <a:rPr lang="cs-CZ" sz="1600" dirty="0">
                <a:latin typeface="Trebuchet MS" pitchFamily="34" charset="0"/>
              </a:rPr>
              <a:t> systému</a:t>
            </a:r>
            <a:endParaRPr lang="en-GB" sz="1600" dirty="0">
              <a:latin typeface="Trebuchet MS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803650" y="4003977"/>
            <a:ext cx="1922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FF0000"/>
                </a:solidFill>
                <a:latin typeface="Trebuchet MS" pitchFamily="34" charset="0"/>
              </a:rPr>
              <a:t>hranice kritické oblasti v rovině </a:t>
            </a:r>
            <a:r>
              <a:rPr lang="cs-CZ" sz="1400" i="1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cs-CZ" sz="1400" dirty="0">
                <a:solidFill>
                  <a:srgbClr val="FF0000"/>
                </a:solidFill>
                <a:latin typeface="Trebuchet MS" pitchFamily="34" charset="0"/>
              </a:rPr>
              <a:t> x </a:t>
            </a:r>
            <a:r>
              <a:rPr lang="cs-CZ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GB" sz="14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376130" y="1515064"/>
            <a:ext cx="2001290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rebuchet MS" pitchFamily="34" charset="0"/>
              </a:rPr>
              <a:t>schematický příklad</a:t>
            </a:r>
            <a:endParaRPr lang="en-GB" sz="16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31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l="-1000" t="-6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/>
        </p:nvSpPr>
        <p:spPr bwMode="auto">
          <a:xfrm>
            <a:off x="1013608" y="3362244"/>
            <a:ext cx="7233225" cy="58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 algn="ctr" eaLnBrk="1" hangingPunct="1">
              <a:spcBef>
                <a:spcPct val="0"/>
              </a:spcBef>
              <a:buFontTx/>
              <a:buNone/>
            </a:pPr>
            <a:r>
              <a:rPr lang="es-MX" sz="3000" dirty="0">
                <a:solidFill>
                  <a:srgbClr val="339933"/>
                </a:solidFill>
                <a:latin typeface="Trebuchet MS" panose="020B0603020202020204" pitchFamily="34" charset="0"/>
              </a:rPr>
              <a:t>3.	</a:t>
            </a:r>
            <a:r>
              <a:rPr lang="cs-CZ" sz="3200" dirty="0">
                <a:solidFill>
                  <a:srgbClr val="339933"/>
                </a:solidFill>
                <a:latin typeface="Trebuchet MS" panose="020B0603020202020204" pitchFamily="34" charset="0"/>
              </a:rPr>
              <a:t>Projevy fázových přechodů</a:t>
            </a:r>
            <a:endParaRPr lang="cs-CZ" sz="3000" dirty="0">
              <a:solidFill>
                <a:srgbClr val="33993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6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44" y="371351"/>
            <a:ext cx="3124086" cy="54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ovéPole 34"/>
          <p:cNvSpPr txBox="1"/>
          <p:nvPr/>
        </p:nvSpPr>
        <p:spPr>
          <a:xfrm>
            <a:off x="2759807" y="1254435"/>
            <a:ext cx="1607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dirty="0">
                <a:latin typeface="Trebuchet MS" pitchFamily="34" charset="0"/>
              </a:rPr>
              <a:t>hladká část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64505"/>
            <a:ext cx="669038" cy="34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bdélník 22"/>
          <p:cNvSpPr/>
          <p:nvPr/>
        </p:nvSpPr>
        <p:spPr>
          <a:xfrm>
            <a:off x="755576" y="332656"/>
            <a:ext cx="2864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cs-CZ" sz="3200" u="sng" dirty="0">
                <a:solidFill>
                  <a:srgbClr val="339933"/>
                </a:solidFill>
                <a:latin typeface="Trebuchet MS" panose="020B0603020202020204" pitchFamily="34" charset="0"/>
              </a:rPr>
              <a:t>Hustota hladin</a:t>
            </a:r>
          </a:p>
        </p:txBody>
      </p:sp>
      <p:cxnSp>
        <p:nvCxnSpPr>
          <p:cNvPr id="17" name="Přímá spojnice 16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ine 10"/>
          <p:cNvSpPr>
            <a:spLocks noChangeShapeType="1"/>
          </p:cNvSpPr>
          <p:nvPr/>
        </p:nvSpPr>
        <p:spPr bwMode="auto">
          <a:xfrm flipH="1">
            <a:off x="3480259" y="917431"/>
            <a:ext cx="1661083" cy="1331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lg" len="lg"/>
            <a:tailEnd type="triangle" w="lg" len="lg"/>
          </a:ln>
        </p:spPr>
        <p:txBody>
          <a:bodyPr/>
          <a:lstStyle/>
          <a:p>
            <a:endParaRPr lang="cs-CZ">
              <a:latin typeface="Trebuchet MS" pitchFamily="34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306" y="492260"/>
            <a:ext cx="1794444" cy="44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58" y="3943888"/>
            <a:ext cx="308038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445" y="3941190"/>
            <a:ext cx="2997041" cy="235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94" y="3033422"/>
            <a:ext cx="1760305" cy="41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346" y="3435642"/>
            <a:ext cx="1563700" cy="44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" name="Skupina 60"/>
          <p:cNvGrpSpPr/>
          <p:nvPr/>
        </p:nvGrpSpPr>
        <p:grpSpPr>
          <a:xfrm>
            <a:off x="1644107" y="2249269"/>
            <a:ext cx="3796380" cy="738664"/>
            <a:chOff x="1582070" y="2451436"/>
            <a:chExt cx="3796380" cy="738664"/>
          </a:xfrm>
        </p:grpSpPr>
        <p:sp>
          <p:nvSpPr>
            <p:cNvPr id="91" name="TextovéPole 90"/>
            <p:cNvSpPr txBox="1"/>
            <p:nvPr/>
          </p:nvSpPr>
          <p:spPr>
            <a:xfrm>
              <a:off x="1582070" y="2451436"/>
              <a:ext cx="37963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rebuchet MS" pitchFamily="34" charset="0"/>
                </a:rPr>
                <a:t>- dána </a:t>
              </a:r>
              <a:r>
                <a:rPr lang="cs-CZ" sz="1400" b="1" dirty="0" err="1">
                  <a:solidFill>
                    <a:srgbClr val="C00000"/>
                  </a:solidFill>
                  <a:latin typeface="Trebuchet MS" pitchFamily="34" charset="0"/>
                </a:rPr>
                <a:t>zhlazením</a:t>
              </a:r>
              <a:r>
                <a:rPr lang="cs-CZ" sz="1400" b="1" dirty="0">
                  <a:solidFill>
                    <a:srgbClr val="C00000"/>
                  </a:solidFill>
                  <a:latin typeface="Trebuchet MS" pitchFamily="34" charset="0"/>
                </a:rPr>
                <a:t> </a:t>
              </a:r>
              <a:r>
                <a:rPr lang="cs-CZ" sz="1400" dirty="0">
                  <a:latin typeface="Trebuchet MS" pitchFamily="34" charset="0"/>
                </a:rPr>
                <a:t>kvantového energetického spektra (v limitě nekonečné velikosti systému            )</a:t>
              </a:r>
              <a:endParaRPr lang="en-GB" sz="1400" dirty="0">
                <a:latin typeface="Trebuchet MS" pitchFamily="34" charset="0"/>
              </a:endParaRPr>
            </a:p>
          </p:txBody>
        </p:sp>
        <p:pic>
          <p:nvPicPr>
            <p:cNvPr id="90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773" y="2921761"/>
              <a:ext cx="609577" cy="220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5" name="Šipka dolů 94"/>
          <p:cNvSpPr/>
          <p:nvPr/>
        </p:nvSpPr>
        <p:spPr>
          <a:xfrm flipV="1">
            <a:off x="91878" y="313671"/>
            <a:ext cx="278477" cy="193559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ovéPole 61"/>
          <p:cNvSpPr txBox="1"/>
          <p:nvPr/>
        </p:nvSpPr>
        <p:spPr>
          <a:xfrm>
            <a:off x="-63501" y="2279650"/>
            <a:ext cx="577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err="1">
                <a:latin typeface="Trebuchet MS" pitchFamily="34" charset="0"/>
              </a:rPr>
              <a:t>sm</a:t>
            </a:r>
            <a:r>
              <a:rPr lang="cs-CZ" sz="800" dirty="0" err="1">
                <a:latin typeface="Trebuchet MS" pitchFamily="34" charset="0"/>
              </a:rPr>
              <a:t>ěr</a:t>
            </a:r>
            <a:r>
              <a:rPr lang="cs-CZ" sz="800" dirty="0">
                <a:latin typeface="Trebuchet MS" pitchFamily="34" charset="0"/>
              </a:rPr>
              <a:t> energie</a:t>
            </a:r>
          </a:p>
        </p:txBody>
      </p:sp>
      <p:grpSp>
        <p:nvGrpSpPr>
          <p:cNvPr id="25" name="Skupina 24"/>
          <p:cNvGrpSpPr/>
          <p:nvPr/>
        </p:nvGrpSpPr>
        <p:grpSpPr>
          <a:xfrm>
            <a:off x="5794898" y="941500"/>
            <a:ext cx="3231852" cy="2557642"/>
            <a:chOff x="5794898" y="947850"/>
            <a:chExt cx="3231852" cy="2557642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892676" y="2976854"/>
              <a:ext cx="303180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ovéPole 26"/>
            <p:cNvSpPr txBox="1"/>
            <p:nvPr/>
          </p:nvSpPr>
          <p:spPr>
            <a:xfrm>
              <a:off x="6447151" y="1387135"/>
              <a:ext cx="1560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0" dirty="0">
                  <a:solidFill>
                    <a:srgbClr val="CC3300"/>
                  </a:solidFill>
                  <a:latin typeface="Trebuchet MS" pitchFamily="34" charset="0"/>
                </a:rPr>
                <a:t>oscilující část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5794898" y="2255619"/>
              <a:ext cx="32318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latin typeface="Trebuchet MS" pitchFamily="34" charset="0"/>
                </a:rPr>
                <a:t>Gutzwiller</a:t>
              </a:r>
              <a:r>
                <a:rPr lang="cs-CZ" sz="1400" b="1" dirty="0">
                  <a:latin typeface="Trebuchet MS" pitchFamily="34" charset="0"/>
                </a:rPr>
                <a:t>ova</a:t>
              </a:r>
              <a:r>
                <a:rPr lang="en-US" sz="1400" b="1" dirty="0">
                  <a:latin typeface="Trebuchet MS" pitchFamily="34" charset="0"/>
                </a:rPr>
                <a:t> </a:t>
              </a:r>
              <a:r>
                <a:rPr lang="cs-CZ" sz="1400" b="1" dirty="0">
                  <a:latin typeface="Trebuchet MS" pitchFamily="34" charset="0"/>
                </a:rPr>
                <a:t>formule</a:t>
              </a:r>
              <a:endParaRPr lang="en-US" sz="1400" b="1" dirty="0">
                <a:latin typeface="Trebuchet MS" pitchFamily="34" charset="0"/>
              </a:endParaRPr>
            </a:p>
            <a:p>
              <a:r>
                <a:rPr lang="en-US" sz="1400" b="0" dirty="0">
                  <a:latin typeface="Trebuchet MS" pitchFamily="34" charset="0"/>
                </a:rPr>
                <a:t>(</a:t>
              </a:r>
              <a:r>
                <a:rPr lang="cs-CZ" sz="1400" b="0" dirty="0">
                  <a:latin typeface="Trebuchet MS" pitchFamily="34" charset="0"/>
                </a:rPr>
                <a:t>součet všech klasických periodických trajektorií a jejich opakování</a:t>
              </a:r>
              <a:r>
                <a:rPr lang="en-US" sz="1400" b="0" dirty="0">
                  <a:latin typeface="Trebuchet MS" pitchFamily="34" charset="0"/>
                </a:rPr>
                <a:t>)</a:t>
              </a:r>
              <a:endParaRPr lang="cs-CZ" sz="1400" b="0" dirty="0">
                <a:latin typeface="Trebuchet MS" pitchFamily="34" charset="0"/>
              </a:endParaRPr>
            </a:p>
          </p:txBody>
        </p: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075255" y="963195"/>
              <a:ext cx="745217" cy="1584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Line 10"/>
            <p:cNvSpPr>
              <a:spLocks noChangeShapeType="1"/>
            </p:cNvSpPr>
            <p:nvPr/>
          </p:nvSpPr>
          <p:spPr bwMode="auto">
            <a:xfrm>
              <a:off x="6328769" y="947850"/>
              <a:ext cx="0" cy="1269604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 type="oval" w="lg" len="lg"/>
              <a:tailEnd type="triangle" w="lg" len="lg"/>
            </a:ln>
          </p:spPr>
          <p:txBody>
            <a:bodyPr/>
            <a:lstStyle/>
            <a:p>
              <a:endParaRPr lang="cs-CZ">
                <a:solidFill>
                  <a:srgbClr val="CC3300"/>
                </a:solidFill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963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ovéPole 35"/>
          <p:cNvSpPr txBox="1"/>
          <p:nvPr/>
        </p:nvSpPr>
        <p:spPr>
          <a:xfrm>
            <a:off x="1636948" y="2249204"/>
            <a:ext cx="4221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400" dirty="0">
                <a:latin typeface="Trebuchet MS" pitchFamily="34" charset="0"/>
              </a:rPr>
              <a:t>... nebo </a:t>
            </a:r>
            <a:r>
              <a:rPr lang="en-GB" sz="1400" b="1" dirty="0" err="1">
                <a:solidFill>
                  <a:srgbClr val="C00000"/>
                </a:solidFill>
                <a:latin typeface="Trebuchet MS" pitchFamily="34" charset="0"/>
              </a:rPr>
              <a:t>semiklasicky</a:t>
            </a:r>
            <a:r>
              <a:rPr lang="en-GB" sz="1400" b="0" dirty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cs-CZ" sz="1400" b="0" dirty="0">
                <a:latin typeface="Trebuchet MS" pitchFamily="34" charset="0"/>
              </a:rPr>
              <a:t>velikostí</a:t>
            </a:r>
            <a:r>
              <a:rPr lang="en-US" sz="1400" b="0" dirty="0">
                <a:latin typeface="Trebuchet MS" pitchFamily="34" charset="0"/>
              </a:rPr>
              <a:t> </a:t>
            </a:r>
            <a:r>
              <a:rPr lang="cs-CZ" sz="1400" i="1" dirty="0">
                <a:latin typeface="Trebuchet MS" pitchFamily="34" charset="0"/>
              </a:rPr>
              <a:t>energetické </a:t>
            </a:r>
            <a:r>
              <a:rPr lang="cs-CZ" sz="1400" i="1" dirty="0" err="1">
                <a:latin typeface="Trebuchet MS" pitchFamily="34" charset="0"/>
              </a:rPr>
              <a:t>nadplochy</a:t>
            </a:r>
            <a:r>
              <a:rPr lang="cs-CZ" sz="1400" i="1" dirty="0">
                <a:latin typeface="Trebuchet MS" pitchFamily="34" charset="0"/>
              </a:rPr>
              <a:t> klasického fázového prostoru</a:t>
            </a:r>
            <a:endParaRPr lang="en-GB" sz="1400" i="1" dirty="0">
              <a:latin typeface="Trebuchet MS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44" y="371351"/>
            <a:ext cx="3124086" cy="54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ovéPole 34"/>
          <p:cNvSpPr txBox="1"/>
          <p:nvPr/>
        </p:nvSpPr>
        <p:spPr>
          <a:xfrm>
            <a:off x="2759807" y="1254435"/>
            <a:ext cx="1607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dirty="0">
                <a:latin typeface="Trebuchet MS" pitchFamily="34" charset="0"/>
              </a:rPr>
              <a:t>hladká část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55576" y="332656"/>
            <a:ext cx="2864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cs-CZ" sz="3200" u="sng" dirty="0">
                <a:solidFill>
                  <a:srgbClr val="339933"/>
                </a:solidFill>
                <a:latin typeface="Trebuchet MS" panose="020B0603020202020204" pitchFamily="34" charset="0"/>
              </a:rPr>
              <a:t>Hustota hladin</a:t>
            </a:r>
          </a:p>
        </p:txBody>
      </p:sp>
      <p:cxnSp>
        <p:nvCxnSpPr>
          <p:cNvPr id="17" name="Přímá spojnice 16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306" y="492260"/>
            <a:ext cx="1794444" cy="44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Line 10"/>
          <p:cNvSpPr>
            <a:spLocks noChangeShapeType="1"/>
          </p:cNvSpPr>
          <p:nvPr/>
        </p:nvSpPr>
        <p:spPr bwMode="auto">
          <a:xfrm flipH="1">
            <a:off x="3480259" y="917431"/>
            <a:ext cx="1661083" cy="1331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lg" len="lg"/>
            <a:tailEnd type="triangle" w="lg" len="lg"/>
          </a:ln>
        </p:spPr>
        <p:txBody>
          <a:bodyPr/>
          <a:lstStyle/>
          <a:p>
            <a:endParaRPr lang="cs-CZ">
              <a:latin typeface="Trebuchet MS" pitchFamily="34" charset="0"/>
            </a:endParaRP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964505"/>
            <a:ext cx="669038" cy="34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71" y="2804174"/>
            <a:ext cx="3510439" cy="546735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2" name="Šipka dolů 71"/>
          <p:cNvSpPr/>
          <p:nvPr/>
        </p:nvSpPr>
        <p:spPr>
          <a:xfrm flipV="1">
            <a:off x="91878" y="313671"/>
            <a:ext cx="278477" cy="193559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ovéPole 72"/>
          <p:cNvSpPr txBox="1"/>
          <p:nvPr/>
        </p:nvSpPr>
        <p:spPr>
          <a:xfrm>
            <a:off x="-63501" y="2279650"/>
            <a:ext cx="577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err="1">
                <a:latin typeface="Trebuchet MS" pitchFamily="34" charset="0"/>
              </a:rPr>
              <a:t>sm</a:t>
            </a:r>
            <a:r>
              <a:rPr lang="cs-CZ" sz="800" dirty="0" err="1">
                <a:latin typeface="Trebuchet MS" pitchFamily="34" charset="0"/>
              </a:rPr>
              <a:t>ěr</a:t>
            </a:r>
            <a:r>
              <a:rPr lang="cs-CZ" sz="800" dirty="0">
                <a:latin typeface="Trebuchet MS" pitchFamily="34" charset="0"/>
              </a:rPr>
              <a:t> energie</a:t>
            </a:r>
          </a:p>
        </p:txBody>
      </p:sp>
      <p:grpSp>
        <p:nvGrpSpPr>
          <p:cNvPr id="20" name="Skupina 19"/>
          <p:cNvGrpSpPr/>
          <p:nvPr/>
        </p:nvGrpSpPr>
        <p:grpSpPr>
          <a:xfrm>
            <a:off x="5794898" y="941500"/>
            <a:ext cx="3231852" cy="2557642"/>
            <a:chOff x="5794898" y="947850"/>
            <a:chExt cx="3231852" cy="2557642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92676" y="2976854"/>
              <a:ext cx="303180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ovéPole 23"/>
            <p:cNvSpPr txBox="1"/>
            <p:nvPr/>
          </p:nvSpPr>
          <p:spPr>
            <a:xfrm>
              <a:off x="6447151" y="1387135"/>
              <a:ext cx="1560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0" dirty="0">
                  <a:solidFill>
                    <a:srgbClr val="CC3300"/>
                  </a:solidFill>
                  <a:latin typeface="Trebuchet MS" pitchFamily="34" charset="0"/>
                </a:rPr>
                <a:t>oscilující část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5794898" y="2255619"/>
              <a:ext cx="32318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latin typeface="Trebuchet MS" pitchFamily="34" charset="0"/>
                </a:rPr>
                <a:t>Gutzwiller</a:t>
              </a:r>
              <a:r>
                <a:rPr lang="cs-CZ" sz="1400" b="1" dirty="0">
                  <a:latin typeface="Trebuchet MS" pitchFamily="34" charset="0"/>
                </a:rPr>
                <a:t>ova</a:t>
              </a:r>
              <a:r>
                <a:rPr lang="en-US" sz="1400" b="1" dirty="0">
                  <a:latin typeface="Trebuchet MS" pitchFamily="34" charset="0"/>
                </a:rPr>
                <a:t> </a:t>
              </a:r>
              <a:r>
                <a:rPr lang="cs-CZ" sz="1400" b="1" dirty="0">
                  <a:latin typeface="Trebuchet MS" pitchFamily="34" charset="0"/>
                </a:rPr>
                <a:t>formule</a:t>
              </a:r>
              <a:endParaRPr lang="en-US" sz="1400" b="1" dirty="0">
                <a:latin typeface="Trebuchet MS" pitchFamily="34" charset="0"/>
              </a:endParaRPr>
            </a:p>
            <a:p>
              <a:r>
                <a:rPr lang="en-US" sz="1400" b="0" dirty="0">
                  <a:latin typeface="Trebuchet MS" pitchFamily="34" charset="0"/>
                </a:rPr>
                <a:t>(</a:t>
              </a:r>
              <a:r>
                <a:rPr lang="cs-CZ" sz="1400" b="0" dirty="0">
                  <a:latin typeface="Trebuchet MS" pitchFamily="34" charset="0"/>
                </a:rPr>
                <a:t>součet všech klasických periodických trajektorií a jejich opakování</a:t>
              </a:r>
              <a:r>
                <a:rPr lang="en-US" sz="1400" b="0" dirty="0">
                  <a:latin typeface="Trebuchet MS" pitchFamily="34" charset="0"/>
                </a:rPr>
                <a:t>)</a:t>
              </a:r>
              <a:endParaRPr lang="cs-CZ" sz="1400" b="0" dirty="0">
                <a:latin typeface="Trebuchet MS" pitchFamily="34" charset="0"/>
              </a:endParaRP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075255" y="963195"/>
              <a:ext cx="745217" cy="1584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6328769" y="947850"/>
              <a:ext cx="0" cy="1269604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 type="oval" w="lg" len="lg"/>
              <a:tailEnd type="triangle" w="lg" len="lg"/>
            </a:ln>
          </p:spPr>
          <p:txBody>
            <a:bodyPr/>
            <a:lstStyle/>
            <a:p>
              <a:endParaRPr lang="cs-CZ">
                <a:solidFill>
                  <a:srgbClr val="CC3300"/>
                </a:solidFill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85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64505"/>
            <a:ext cx="669038" cy="34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ovéPole 35"/>
          <p:cNvSpPr txBox="1"/>
          <p:nvPr/>
        </p:nvSpPr>
        <p:spPr>
          <a:xfrm>
            <a:off x="1636948" y="2249204"/>
            <a:ext cx="4221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400" dirty="0">
                <a:latin typeface="Trebuchet MS" pitchFamily="34" charset="0"/>
              </a:rPr>
              <a:t>... nebo </a:t>
            </a:r>
            <a:r>
              <a:rPr lang="en-GB" sz="1400" b="1" dirty="0" err="1">
                <a:solidFill>
                  <a:srgbClr val="C00000"/>
                </a:solidFill>
                <a:latin typeface="Trebuchet MS" pitchFamily="34" charset="0"/>
              </a:rPr>
              <a:t>semiklasicky</a:t>
            </a:r>
            <a:r>
              <a:rPr lang="en-GB" sz="1400" b="0" dirty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cs-CZ" sz="1400" b="0" dirty="0">
                <a:latin typeface="Trebuchet MS" pitchFamily="34" charset="0"/>
              </a:rPr>
              <a:t>velikostí</a:t>
            </a:r>
            <a:r>
              <a:rPr lang="en-US" sz="1400" b="0" dirty="0">
                <a:latin typeface="Trebuchet MS" pitchFamily="34" charset="0"/>
              </a:rPr>
              <a:t> </a:t>
            </a:r>
            <a:r>
              <a:rPr lang="cs-CZ" sz="1400" i="1" dirty="0">
                <a:latin typeface="Trebuchet MS" pitchFamily="34" charset="0"/>
              </a:rPr>
              <a:t>energetické </a:t>
            </a:r>
            <a:r>
              <a:rPr lang="cs-CZ" sz="1400" i="1" dirty="0" err="1">
                <a:latin typeface="Trebuchet MS" pitchFamily="34" charset="0"/>
              </a:rPr>
              <a:t>nadplochy</a:t>
            </a:r>
            <a:r>
              <a:rPr lang="cs-CZ" sz="1400" i="1" dirty="0">
                <a:latin typeface="Trebuchet MS" pitchFamily="34" charset="0"/>
              </a:rPr>
              <a:t> klasického fázového prostoru</a:t>
            </a:r>
            <a:endParaRPr lang="en-GB" sz="1400" i="1" dirty="0">
              <a:latin typeface="Trebuchet MS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44" y="371351"/>
            <a:ext cx="3124086" cy="54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ovéPole 34"/>
          <p:cNvSpPr txBox="1"/>
          <p:nvPr/>
        </p:nvSpPr>
        <p:spPr>
          <a:xfrm>
            <a:off x="2759807" y="1254435"/>
            <a:ext cx="1607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dirty="0">
                <a:latin typeface="Trebuchet MS" pitchFamily="34" charset="0"/>
              </a:rPr>
              <a:t>hladká část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55576" y="332656"/>
            <a:ext cx="2864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cs-CZ" sz="3200" u="sng" dirty="0">
                <a:solidFill>
                  <a:srgbClr val="339933"/>
                </a:solidFill>
                <a:latin typeface="Trebuchet MS" panose="020B0603020202020204" pitchFamily="34" charset="0"/>
              </a:rPr>
              <a:t>Hustota hladin</a:t>
            </a:r>
          </a:p>
        </p:txBody>
      </p:sp>
      <p:cxnSp>
        <p:nvCxnSpPr>
          <p:cNvPr id="17" name="Přímá spojnice 16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306" y="492260"/>
            <a:ext cx="1794444" cy="44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Line 10"/>
          <p:cNvSpPr>
            <a:spLocks noChangeShapeType="1"/>
          </p:cNvSpPr>
          <p:nvPr/>
        </p:nvSpPr>
        <p:spPr bwMode="auto">
          <a:xfrm flipH="1">
            <a:off x="3480259" y="917431"/>
            <a:ext cx="1661083" cy="1331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lg" len="lg"/>
            <a:tailEnd type="triangle" w="lg" len="lg"/>
          </a:ln>
        </p:spPr>
        <p:txBody>
          <a:bodyPr/>
          <a:lstStyle/>
          <a:p>
            <a:endParaRPr lang="cs-CZ">
              <a:latin typeface="Trebuchet MS" pitchFamily="34" charset="0"/>
            </a:endParaRPr>
          </a:p>
        </p:txBody>
      </p:sp>
      <p:grpSp>
        <p:nvGrpSpPr>
          <p:cNvPr id="56" name="Skupina 55"/>
          <p:cNvGrpSpPr/>
          <p:nvPr/>
        </p:nvGrpSpPr>
        <p:grpSpPr>
          <a:xfrm>
            <a:off x="6066050" y="1241716"/>
            <a:ext cx="2601598" cy="2416964"/>
            <a:chOff x="514112" y="4660900"/>
            <a:chExt cx="2033721" cy="1866094"/>
          </a:xfrm>
        </p:grpSpPr>
        <p:pic>
          <p:nvPicPr>
            <p:cNvPr id="57" name="Picture 8" descr="D:\Pavel\Desktop\Morse ESQPT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045" y="4660900"/>
              <a:ext cx="1666296" cy="1686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5" descr="D:\Pavel\Desktop\pa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36013" y="4861352"/>
              <a:ext cx="726685" cy="1003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6" name="Přímá spojnice se šipkou 65"/>
            <p:cNvCxnSpPr/>
            <p:nvPr/>
          </p:nvCxnSpPr>
          <p:spPr>
            <a:xfrm flipV="1">
              <a:off x="622300" y="5499474"/>
              <a:ext cx="0" cy="85687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se šipkou 66"/>
            <p:cNvCxnSpPr/>
            <p:nvPr/>
          </p:nvCxnSpPr>
          <p:spPr>
            <a:xfrm flipV="1">
              <a:off x="628576" y="6191250"/>
              <a:ext cx="152474" cy="1587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římá spojnice se šipkou 67"/>
            <p:cNvCxnSpPr/>
            <p:nvPr/>
          </p:nvCxnSpPr>
          <p:spPr>
            <a:xfrm>
              <a:off x="622300" y="6356350"/>
              <a:ext cx="53836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ovéPole 68"/>
            <p:cNvSpPr txBox="1"/>
            <p:nvPr/>
          </p:nvSpPr>
          <p:spPr>
            <a:xfrm>
              <a:off x="514112" y="5289420"/>
              <a:ext cx="219543" cy="237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>
                  <a:latin typeface="Trebuchet MS" pitchFamily="34" charset="0"/>
                </a:rPr>
                <a:t>E</a:t>
              </a:r>
              <a:endParaRPr lang="cs-CZ" sz="1400" i="1" dirty="0">
                <a:latin typeface="Trebuchet MS" pitchFamily="34" charset="0"/>
              </a:endParaRPr>
            </a:p>
          </p:txBody>
        </p:sp>
        <p:sp>
          <p:nvSpPr>
            <p:cNvPr id="70" name="TextovéPole 69"/>
            <p:cNvSpPr txBox="1"/>
            <p:nvPr/>
          </p:nvSpPr>
          <p:spPr>
            <a:xfrm>
              <a:off x="714085" y="6002430"/>
              <a:ext cx="3369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>
                  <a:latin typeface="Trebuchet MS" pitchFamily="34" charset="0"/>
                </a:rPr>
                <a:t>x</a:t>
              </a:r>
              <a:r>
                <a:rPr lang="en-GB" sz="1400" baseline="-25000" dirty="0">
                  <a:latin typeface="Trebuchet MS" pitchFamily="34" charset="0"/>
                </a:rPr>
                <a:t>2</a:t>
              </a:r>
              <a:endParaRPr lang="cs-CZ" sz="1400" baseline="-25000" dirty="0">
                <a:latin typeface="Trebuchet MS" pitchFamily="34" charset="0"/>
              </a:endParaRPr>
            </a:p>
          </p:txBody>
        </p:sp>
        <p:sp>
          <p:nvSpPr>
            <p:cNvPr id="71" name="TextovéPole 70"/>
            <p:cNvSpPr txBox="1"/>
            <p:nvPr/>
          </p:nvSpPr>
          <p:spPr>
            <a:xfrm>
              <a:off x="1113329" y="6219217"/>
              <a:ext cx="3369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>
                  <a:latin typeface="Trebuchet MS" pitchFamily="34" charset="0"/>
                </a:rPr>
                <a:t>x</a:t>
              </a:r>
              <a:r>
                <a:rPr lang="en-GB" sz="1400" baseline="-25000" dirty="0">
                  <a:latin typeface="Trebuchet MS" pitchFamily="34" charset="0"/>
                </a:rPr>
                <a:t>1</a:t>
              </a:r>
              <a:endParaRPr lang="cs-CZ" sz="1400" baseline="-25000" dirty="0">
                <a:latin typeface="Trebuchet MS" pitchFamily="34" charset="0"/>
              </a:endParaRPr>
            </a:p>
          </p:txBody>
        </p:sp>
        <p:cxnSp>
          <p:nvCxnSpPr>
            <p:cNvPr id="72" name="Přímá spojnice se šipkou 71"/>
            <p:cNvCxnSpPr/>
            <p:nvPr/>
          </p:nvCxnSpPr>
          <p:spPr>
            <a:xfrm flipV="1">
              <a:off x="1934650" y="5927348"/>
              <a:ext cx="81416" cy="226951"/>
            </a:xfrm>
            <a:prstGeom prst="straightConnector1">
              <a:avLst/>
            </a:prstGeom>
            <a:ln w="12700">
              <a:solidFill>
                <a:srgbClr val="0000B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římá spojnice se šipkou 72"/>
            <p:cNvCxnSpPr/>
            <p:nvPr/>
          </p:nvCxnSpPr>
          <p:spPr>
            <a:xfrm>
              <a:off x="1932724" y="6149034"/>
              <a:ext cx="329118" cy="4199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Přímá spojnice se šipkou 73"/>
            <p:cNvCxnSpPr/>
            <p:nvPr/>
          </p:nvCxnSpPr>
          <p:spPr>
            <a:xfrm flipV="1">
              <a:off x="1934650" y="5765800"/>
              <a:ext cx="0" cy="38323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ovéPole 74"/>
            <p:cNvSpPr txBox="1"/>
            <p:nvPr/>
          </p:nvSpPr>
          <p:spPr>
            <a:xfrm>
              <a:off x="1738594" y="5617736"/>
              <a:ext cx="205760" cy="237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>
                  <a:latin typeface="Symbol" panose="05050102010706020507" pitchFamily="18" charset="2"/>
                </a:rPr>
                <a:t>e</a:t>
              </a:r>
              <a:endParaRPr lang="cs-CZ" sz="1400" i="1" dirty="0">
                <a:latin typeface="Symbol" panose="05050102010706020507" pitchFamily="18" charset="2"/>
              </a:endParaRPr>
            </a:p>
          </p:txBody>
        </p:sp>
        <p:sp>
          <p:nvSpPr>
            <p:cNvPr id="76" name="TextovéPole 75"/>
            <p:cNvSpPr txBox="1"/>
            <p:nvPr/>
          </p:nvSpPr>
          <p:spPr>
            <a:xfrm>
              <a:off x="2212485" y="6056085"/>
              <a:ext cx="335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>
                  <a:solidFill>
                    <a:srgbClr val="FF0000"/>
                  </a:solidFill>
                  <a:latin typeface="Trebuchet MS" pitchFamily="34" charset="0"/>
                </a:rPr>
                <a:t>y</a:t>
              </a:r>
              <a:r>
                <a:rPr lang="en-GB" sz="1400" baseline="-25000" dirty="0">
                  <a:solidFill>
                    <a:srgbClr val="FF0000"/>
                  </a:solidFill>
                  <a:latin typeface="Trebuchet MS" pitchFamily="34" charset="0"/>
                </a:rPr>
                <a:t>1</a:t>
              </a:r>
              <a:endParaRPr lang="cs-CZ" sz="1400" baseline="-25000" dirty="0">
                <a:solidFill>
                  <a:srgbClr val="FF0000"/>
                </a:solidFill>
                <a:latin typeface="Trebuchet MS" pitchFamily="34" charset="0"/>
              </a:endParaRPr>
            </a:p>
          </p:txBody>
        </p:sp>
        <p:sp>
          <p:nvSpPr>
            <p:cNvPr id="77" name="TextovéPole 76"/>
            <p:cNvSpPr txBox="1"/>
            <p:nvPr/>
          </p:nvSpPr>
          <p:spPr>
            <a:xfrm>
              <a:off x="1968622" y="5753290"/>
              <a:ext cx="335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>
                  <a:solidFill>
                    <a:srgbClr val="0000B4"/>
                  </a:solidFill>
                  <a:latin typeface="Trebuchet MS" pitchFamily="34" charset="0"/>
                </a:rPr>
                <a:t>y</a:t>
              </a:r>
              <a:r>
                <a:rPr lang="en-GB" sz="1400" baseline="-25000" dirty="0">
                  <a:solidFill>
                    <a:srgbClr val="0000B4"/>
                  </a:solidFill>
                  <a:latin typeface="Trebuchet MS" pitchFamily="34" charset="0"/>
                </a:rPr>
                <a:t>2</a:t>
              </a:r>
              <a:endParaRPr lang="cs-CZ" sz="1400" baseline="-25000" dirty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  <p:pic>
          <p:nvPicPr>
            <p:cNvPr id="78" name="Picture 16" descr="D:\Pavel\Desktop\par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00" y="4946650"/>
              <a:ext cx="186896" cy="880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71" y="2804174"/>
            <a:ext cx="3510439" cy="546735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1" name="Šipka dolů 80"/>
          <p:cNvSpPr/>
          <p:nvPr/>
        </p:nvSpPr>
        <p:spPr>
          <a:xfrm flipV="1">
            <a:off x="91878" y="313671"/>
            <a:ext cx="278477" cy="193559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ovéPole 81"/>
          <p:cNvSpPr txBox="1"/>
          <p:nvPr/>
        </p:nvSpPr>
        <p:spPr>
          <a:xfrm>
            <a:off x="-63501" y="2279650"/>
            <a:ext cx="577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err="1">
                <a:latin typeface="Trebuchet MS" pitchFamily="34" charset="0"/>
              </a:rPr>
              <a:t>sm</a:t>
            </a:r>
            <a:r>
              <a:rPr lang="cs-CZ" sz="800" dirty="0" err="1">
                <a:latin typeface="Trebuchet MS" pitchFamily="34" charset="0"/>
              </a:rPr>
              <a:t>ěr</a:t>
            </a:r>
            <a:r>
              <a:rPr lang="cs-CZ" sz="800" dirty="0">
                <a:latin typeface="Trebuchet MS" pitchFamily="34" charset="0"/>
              </a:rPr>
              <a:t> energie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457201" y="3377769"/>
            <a:ext cx="8363271" cy="3021456"/>
            <a:chOff x="457201" y="3377769"/>
            <a:chExt cx="8363271" cy="3021456"/>
          </a:xfrm>
        </p:grpSpPr>
        <p:sp>
          <p:nvSpPr>
            <p:cNvPr id="20" name="TextovéPole 19"/>
            <p:cNvSpPr txBox="1"/>
            <p:nvPr/>
          </p:nvSpPr>
          <p:spPr>
            <a:xfrm>
              <a:off x="1511882" y="3377769"/>
              <a:ext cx="16859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err="1">
                  <a:solidFill>
                    <a:srgbClr val="339933"/>
                  </a:solidFill>
                  <a:latin typeface="Trebuchet MS" pitchFamily="34" charset="0"/>
                </a:rPr>
                <a:t>Morseho</a:t>
              </a:r>
              <a:r>
                <a:rPr lang="en-GB" sz="1600" b="1" dirty="0">
                  <a:solidFill>
                    <a:srgbClr val="339933"/>
                  </a:solidFill>
                  <a:latin typeface="Trebuchet MS" pitchFamily="34" charset="0"/>
                </a:rPr>
                <a:t> lemma</a:t>
              </a:r>
              <a:endParaRPr lang="cs-CZ" sz="1600" b="1" dirty="0">
                <a:solidFill>
                  <a:srgbClr val="339933"/>
                </a:solidFill>
                <a:latin typeface="Trebuchet MS" pitchFamily="34" charset="0"/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1545904" y="3670156"/>
              <a:ext cx="7477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Trebuchet MS" pitchFamily="34" charset="0"/>
                </a:rPr>
                <a:t>m</a:t>
              </a:r>
              <a:r>
                <a:rPr lang="cs-CZ" sz="1400" dirty="0" err="1">
                  <a:latin typeface="Trebuchet MS" pitchFamily="34" charset="0"/>
                </a:rPr>
                <a:t>áme</a:t>
              </a:r>
              <a:r>
                <a:rPr lang="en-GB" sz="1400" dirty="0">
                  <a:latin typeface="Trebuchet MS" pitchFamily="34" charset="0"/>
                </a:rPr>
                <a:t>:</a:t>
              </a:r>
              <a:endParaRPr lang="cs-CZ" sz="1400" dirty="0">
                <a:latin typeface="Trebuchet MS" pitchFamily="34" charset="0"/>
              </a:endParaRPr>
            </a:p>
          </p:txBody>
        </p:sp>
        <p:grpSp>
          <p:nvGrpSpPr>
            <p:cNvPr id="24" name="Skupina 23"/>
            <p:cNvGrpSpPr/>
            <p:nvPr/>
          </p:nvGrpSpPr>
          <p:grpSpPr>
            <a:xfrm>
              <a:off x="2356141" y="3676507"/>
              <a:ext cx="6165559" cy="548868"/>
              <a:chOff x="2432663" y="4694654"/>
              <a:chExt cx="6165559" cy="548868"/>
            </a:xfrm>
          </p:grpSpPr>
          <p:sp>
            <p:nvSpPr>
              <p:cNvPr id="33" name="Obdélník 32"/>
              <p:cNvSpPr/>
              <p:nvPr/>
            </p:nvSpPr>
            <p:spPr>
              <a:xfrm>
                <a:off x="2432663" y="4694654"/>
                <a:ext cx="6015200" cy="548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cs-CZ" sz="1400" dirty="0">
                    <a:latin typeface="Trebuchet MS" pitchFamily="34" charset="0"/>
                  </a:rPr>
                  <a:t>funkci</a:t>
                </a:r>
                <a:endParaRPr lang="en-GB" sz="1400" dirty="0">
                  <a:latin typeface="Trebuchet MS" pitchFamily="34" charset="0"/>
                </a:endParaRPr>
              </a:p>
              <a:p>
                <a:pPr marL="285750" indent="-28575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cs-CZ" sz="1400" dirty="0">
                    <a:latin typeface="Trebuchet MS" pitchFamily="34" charset="0"/>
                  </a:rPr>
                  <a:t>nedegenerovaný stacionární bod </a:t>
                </a:r>
                <a:r>
                  <a:rPr lang="cs-CZ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cs-CZ" sz="1400" dirty="0">
                    <a:latin typeface="Trebuchet MS" pitchFamily="34" charset="0"/>
                  </a:rPr>
                  <a:t> (                  )</a:t>
                </a:r>
              </a:p>
            </p:txBody>
          </p:sp>
          <p:pic>
            <p:nvPicPr>
              <p:cNvPr id="34" name="Picture 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4690" y="4743300"/>
                <a:ext cx="1256824" cy="230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TextovéPole 36"/>
              <p:cNvSpPr txBox="1"/>
              <p:nvPr/>
            </p:nvSpPr>
            <p:spPr>
              <a:xfrm>
                <a:off x="4613276" y="4701002"/>
                <a:ext cx="39849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rebuchet MS" pitchFamily="34" charset="0"/>
                  </a:rPr>
                  <a:t>na </a:t>
                </a:r>
                <a:r>
                  <a:rPr lang="cs-CZ" sz="1400" i="1" dirty="0">
                    <a:latin typeface="Trebuchet MS" pitchFamily="34" charset="0"/>
                  </a:rPr>
                  <a:t>2f</a:t>
                </a:r>
                <a:r>
                  <a:rPr lang="cs-CZ" sz="1400" dirty="0">
                    <a:latin typeface="Trebuchet MS" pitchFamily="34" charset="0"/>
                  </a:rPr>
                  <a:t>-rozměrné varietě (</a:t>
                </a:r>
                <a:r>
                  <a:rPr lang="cs-CZ" sz="1400" dirty="0" err="1">
                    <a:latin typeface="Trebuchet MS" pitchFamily="34" charset="0"/>
                  </a:rPr>
                  <a:t>Hamiltonián</a:t>
                </a:r>
                <a:r>
                  <a:rPr lang="cs-CZ" sz="1400" dirty="0">
                    <a:latin typeface="Trebuchet MS" pitchFamily="34" charset="0"/>
                  </a:rPr>
                  <a:t>)</a:t>
                </a:r>
              </a:p>
            </p:txBody>
          </p:sp>
          <p:pic>
            <p:nvPicPr>
              <p:cNvPr id="38" name="Picture 6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2520" y="5008780"/>
                <a:ext cx="956786" cy="21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" name="TextovéPole 24"/>
            <p:cNvSpPr txBox="1"/>
            <p:nvPr/>
          </p:nvSpPr>
          <p:spPr>
            <a:xfrm>
              <a:off x="1545904" y="4271403"/>
              <a:ext cx="8429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err="1">
                  <a:latin typeface="Trebuchet MS" pitchFamily="34" charset="0"/>
                </a:rPr>
                <a:t>tvrzen</a:t>
              </a:r>
              <a:r>
                <a:rPr lang="cs-CZ" sz="1400" dirty="0">
                  <a:latin typeface="Trebuchet MS" pitchFamily="34" charset="0"/>
                </a:rPr>
                <a:t>í: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2356140" y="4271403"/>
              <a:ext cx="6089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rebuchet MS" pitchFamily="34" charset="0"/>
                </a:rPr>
                <a:t>V okolí </a:t>
              </a:r>
              <a:r>
                <a:rPr lang="cs-CZ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cs-CZ" sz="1400" dirty="0">
                  <a:latin typeface="Trebuchet MS" pitchFamily="34" charset="0"/>
                </a:rPr>
                <a:t> lze nalézt souřadnou soustavu, ve které bude funkce ve všech směrech lokálně kvadratická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1545904" y="5358658"/>
              <a:ext cx="27657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rebuchet MS" pitchFamily="34" charset="0"/>
                </a:rPr>
                <a:t>použití k výpočtu integrálu:</a:t>
              </a:r>
            </a:p>
          </p:txBody>
        </p:sp>
        <p:pic>
          <p:nvPicPr>
            <p:cNvPr id="28" name="Picture 1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763" y="5679135"/>
              <a:ext cx="6220778" cy="72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457201" y="5660084"/>
              <a:ext cx="157606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Trebuchet MS" pitchFamily="34" charset="0"/>
                </a:rPr>
                <a:t>p</a:t>
              </a:r>
              <a:r>
                <a:rPr lang="cs-CZ" sz="1100" dirty="0" err="1">
                  <a:latin typeface="Trebuchet MS" pitchFamily="34" charset="0"/>
                </a:rPr>
                <a:t>říspěvek</a:t>
              </a:r>
              <a:r>
                <a:rPr lang="cs-CZ" sz="1100" dirty="0">
                  <a:latin typeface="Trebuchet MS" pitchFamily="34" charset="0"/>
                </a:rPr>
                <a:t> k hustotě hladin z okolí </a:t>
              </a:r>
              <a:r>
                <a:rPr lang="en-GB" sz="1100" dirty="0" err="1">
                  <a:latin typeface="Trebuchet MS" pitchFamily="34" charset="0"/>
                </a:rPr>
                <a:t>stacion</a:t>
              </a:r>
              <a:r>
                <a:rPr lang="cs-CZ" sz="1100" dirty="0" err="1">
                  <a:latin typeface="Trebuchet MS" pitchFamily="34" charset="0"/>
                </a:rPr>
                <a:t>árního</a:t>
              </a:r>
              <a:r>
                <a:rPr lang="cs-CZ" sz="1100" dirty="0">
                  <a:latin typeface="Trebuchet MS" pitchFamily="34" charset="0"/>
                </a:rPr>
                <a:t> bodu </a:t>
              </a:r>
              <a:r>
                <a:rPr lang="cs-CZ" sz="1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endParaRPr lang="cs-CZ" sz="1100" dirty="0">
                <a:latin typeface="Trebuchet MS" pitchFamily="34" charset="0"/>
              </a:endParaRP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407" y="4805062"/>
              <a:ext cx="3764280" cy="331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Ovál 30"/>
            <p:cNvSpPr/>
            <p:nvPr/>
          </p:nvSpPr>
          <p:spPr>
            <a:xfrm>
              <a:off x="5141343" y="4964447"/>
              <a:ext cx="174244" cy="165735"/>
            </a:xfrm>
            <a:prstGeom prst="ellipse">
              <a:avLst/>
            </a:prstGeom>
            <a:noFill/>
            <a:ln>
              <a:solidFill>
                <a:srgbClr val="C00000">
                  <a:alpha val="7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4200896" y="5131258"/>
              <a:ext cx="22780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solidFill>
                    <a:srgbClr val="C00000"/>
                  </a:solidFill>
                  <a:latin typeface="Trebuchet MS" pitchFamily="34" charset="0"/>
                </a:rPr>
                <a:t>index stacionárního bodu</a:t>
              </a:r>
            </a:p>
          </p:txBody>
        </p:sp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072" y="5387829"/>
              <a:ext cx="1168400" cy="249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197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59" y="1433711"/>
            <a:ext cx="5517833" cy="5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délník 22"/>
          <p:cNvSpPr/>
          <p:nvPr/>
        </p:nvSpPr>
        <p:spPr>
          <a:xfrm>
            <a:off x="730176" y="332656"/>
            <a:ext cx="799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cs-CZ" sz="3200" u="sng" dirty="0">
                <a:solidFill>
                  <a:srgbClr val="339933"/>
                </a:solidFill>
                <a:latin typeface="Trebuchet MS" panose="020B0603020202020204" pitchFamily="34" charset="0"/>
              </a:rPr>
              <a:t>Neanalytičnost hladké části hustoty hladin</a:t>
            </a:r>
          </a:p>
        </p:txBody>
      </p:sp>
      <p:cxnSp>
        <p:nvCxnSpPr>
          <p:cNvPr id="17" name="Přímá spojnice 16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339933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603176" y="1517650"/>
            <a:ext cx="147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339933"/>
                </a:solidFill>
                <a:latin typeface="Trebuchet MS" pitchFamily="34" charset="0"/>
              </a:rPr>
              <a:t>1. </a:t>
            </a:r>
            <a:r>
              <a:rPr lang="cs-CZ" i="1" dirty="0">
                <a:solidFill>
                  <a:srgbClr val="339933"/>
                </a:solidFill>
                <a:latin typeface="Symbol" panose="05050102010706020507" pitchFamily="18" charset="2"/>
              </a:rPr>
              <a:t>k</a:t>
            </a:r>
            <a:r>
              <a:rPr lang="cs-CZ" dirty="0">
                <a:solidFill>
                  <a:srgbClr val="339933"/>
                </a:solidFill>
                <a:latin typeface="Trebuchet MS" pitchFamily="34" charset="0"/>
              </a:rPr>
              <a:t> liché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74626" y="949181"/>
            <a:ext cx="4692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rebuchet MS" pitchFamily="34" charset="0"/>
              </a:rPr>
              <a:t>Co se děje v okolí stacionárního bodu </a:t>
            </a:r>
            <a:r>
              <a:rPr lang="cs-CZ" dirty="0">
                <a:latin typeface="Symbol" panose="05050102010706020507" pitchFamily="18" charset="2"/>
              </a:rPr>
              <a:t>e</a:t>
            </a:r>
            <a:r>
              <a:rPr lang="cs-CZ" dirty="0">
                <a:latin typeface="Trebuchet MS" pitchFamily="34" charset="0"/>
              </a:rPr>
              <a:t> = 0?</a:t>
            </a:r>
          </a:p>
        </p:txBody>
      </p:sp>
      <p:sp>
        <p:nvSpPr>
          <p:cNvPr id="6" name="Obdélník 5"/>
          <p:cNvSpPr/>
          <p:nvPr/>
        </p:nvSpPr>
        <p:spPr>
          <a:xfrm>
            <a:off x="3748806" y="1511300"/>
            <a:ext cx="682601" cy="369332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1104826" y="2356713"/>
            <a:ext cx="383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- </a:t>
            </a:r>
            <a:r>
              <a:rPr lang="en-GB" sz="1600" dirty="0" err="1">
                <a:latin typeface="Trebuchet MS" pitchFamily="34" charset="0"/>
              </a:rPr>
              <a:t>logaritmick</a:t>
            </a:r>
            <a:r>
              <a:rPr lang="cs-CZ" sz="1600" dirty="0">
                <a:latin typeface="Trebuchet MS" pitchFamily="34" charset="0"/>
              </a:rPr>
              <a:t>á divergence </a:t>
            </a:r>
            <a:r>
              <a:rPr lang="cs-CZ" sz="16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f</a:t>
            </a:r>
            <a:r>
              <a:rPr lang="cs-CZ" sz="1600" dirty="0">
                <a:latin typeface="Trebuchet MS" pitchFamily="34" charset="0"/>
              </a:rPr>
              <a:t>-1 derivace</a:t>
            </a:r>
          </a:p>
        </p:txBody>
      </p:sp>
      <p:grpSp>
        <p:nvGrpSpPr>
          <p:cNvPr id="16" name="Skupina 15"/>
          <p:cNvGrpSpPr/>
          <p:nvPr/>
        </p:nvGrpSpPr>
        <p:grpSpPr>
          <a:xfrm>
            <a:off x="6508751" y="2197109"/>
            <a:ext cx="2243772" cy="1645748"/>
            <a:chOff x="5340351" y="2108209"/>
            <a:chExt cx="2243772" cy="1645748"/>
          </a:xfrm>
        </p:grpSpPr>
        <p:pic>
          <p:nvPicPr>
            <p:cNvPr id="3076" name="Picture 4" descr="D:\Pavel\Desktop\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0351" y="2369830"/>
              <a:ext cx="2114286" cy="138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680" y="3540378"/>
              <a:ext cx="111443" cy="158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050" y="2108209"/>
              <a:ext cx="685800" cy="293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TextovéPole 54"/>
          <p:cNvSpPr txBox="1"/>
          <p:nvPr/>
        </p:nvSpPr>
        <p:spPr>
          <a:xfrm>
            <a:off x="730176" y="4368800"/>
            <a:ext cx="147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39933"/>
                </a:solidFill>
                <a:latin typeface="Trebuchet MS" pitchFamily="34" charset="0"/>
              </a:rPr>
              <a:t>2</a:t>
            </a:r>
            <a:r>
              <a:rPr lang="cs-CZ" dirty="0">
                <a:solidFill>
                  <a:srgbClr val="339933"/>
                </a:solidFill>
                <a:latin typeface="Trebuchet MS" pitchFamily="34" charset="0"/>
              </a:rPr>
              <a:t>. </a:t>
            </a:r>
            <a:r>
              <a:rPr lang="cs-CZ" i="1" dirty="0">
                <a:solidFill>
                  <a:srgbClr val="339933"/>
                </a:solidFill>
                <a:latin typeface="Symbol" panose="05050102010706020507" pitchFamily="18" charset="2"/>
              </a:rPr>
              <a:t>k</a:t>
            </a:r>
            <a:r>
              <a:rPr lang="cs-CZ" dirty="0">
                <a:solidFill>
                  <a:srgbClr val="339933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339933"/>
                </a:solidFill>
                <a:latin typeface="Trebuchet MS" pitchFamily="34" charset="0"/>
              </a:rPr>
              <a:t>sud</a:t>
            </a:r>
            <a:r>
              <a:rPr lang="cs-CZ" dirty="0">
                <a:solidFill>
                  <a:srgbClr val="339933"/>
                </a:solidFill>
                <a:latin typeface="Trebuchet MS" pitchFamily="34" charset="0"/>
              </a:rPr>
              <a:t>é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1104826" y="5023713"/>
            <a:ext cx="383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- </a:t>
            </a:r>
            <a:r>
              <a:rPr lang="en-GB" sz="1600" dirty="0" err="1">
                <a:latin typeface="Trebuchet MS" pitchFamily="34" charset="0"/>
              </a:rPr>
              <a:t>skok</a:t>
            </a:r>
            <a:r>
              <a:rPr lang="en-GB" sz="1600" dirty="0">
                <a:latin typeface="Trebuchet MS" pitchFamily="34" charset="0"/>
              </a:rPr>
              <a:t> v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f</a:t>
            </a:r>
            <a:r>
              <a:rPr lang="cs-CZ" sz="1600" dirty="0">
                <a:latin typeface="Trebuchet MS" pitchFamily="34" charset="0"/>
              </a:rPr>
              <a:t>-1 </a:t>
            </a:r>
            <a:r>
              <a:rPr lang="en-GB" sz="1600" dirty="0" err="1">
                <a:latin typeface="Trebuchet MS" pitchFamily="34" charset="0"/>
              </a:rPr>
              <a:t>derivaci</a:t>
            </a:r>
            <a:endParaRPr lang="cs-CZ" sz="1600" dirty="0">
              <a:latin typeface="Trebuchet MS" pitchFamily="34" charset="0"/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6504887" y="4393446"/>
            <a:ext cx="2244779" cy="1639404"/>
            <a:chOff x="6384237" y="4310896"/>
            <a:chExt cx="2244779" cy="1639404"/>
          </a:xfrm>
        </p:grpSpPr>
        <p:pic>
          <p:nvPicPr>
            <p:cNvPr id="3085" name="Picture 13" descr="D:\Pavel\Desktop\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237" y="4623316"/>
              <a:ext cx="2114286" cy="1326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7573" y="5742067"/>
              <a:ext cx="111443" cy="158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9150" y="4310896"/>
              <a:ext cx="685800" cy="293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99" y="2808292"/>
            <a:ext cx="3095625" cy="661988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59" y="4234854"/>
            <a:ext cx="3417570" cy="63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5469017"/>
            <a:ext cx="4648200" cy="723900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8537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latin typeface="Trebuchet M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15648</TotalTime>
  <Words>1575</Words>
  <Application>Microsoft Office PowerPoint</Application>
  <PresentationFormat>Předvádění na obrazovce (4:3)</PresentationFormat>
  <Paragraphs>279</Paragraphs>
  <Slides>24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Symbol</vt:lpstr>
      <vt:lpstr>Times New Roman</vt:lpstr>
      <vt:lpstr>Trebuchet MS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Stránský</dc:creator>
  <cp:lastModifiedBy>Pavel Stránský</cp:lastModifiedBy>
  <cp:revision>644</cp:revision>
  <dcterms:created xsi:type="dcterms:W3CDTF">2013-07-20T18:40:47Z</dcterms:created>
  <dcterms:modified xsi:type="dcterms:W3CDTF">2022-01-13T10:33:24Z</dcterms:modified>
</cp:coreProperties>
</file>