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7" r:id="rId2"/>
    <p:sldId id="363" r:id="rId3"/>
    <p:sldId id="365" r:id="rId4"/>
    <p:sldId id="360" r:id="rId5"/>
    <p:sldId id="361" r:id="rId6"/>
    <p:sldId id="366" r:id="rId7"/>
    <p:sldId id="368" r:id="rId8"/>
    <p:sldId id="351" r:id="rId9"/>
    <p:sldId id="369" r:id="rId10"/>
    <p:sldId id="362" r:id="rId11"/>
    <p:sldId id="354" r:id="rId12"/>
    <p:sldId id="370" r:id="rId13"/>
    <p:sldId id="328" r:id="rId14"/>
    <p:sldId id="3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DC00"/>
    <a:srgbClr val="0000B4"/>
    <a:srgbClr val="CC3300"/>
    <a:srgbClr val="736941"/>
    <a:srgbClr val="FFE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389" autoAdjust="0"/>
  </p:normalViewPr>
  <p:slideViewPr>
    <p:cSldViewPr snapToGrid="0">
      <p:cViewPr varScale="1"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11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12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3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6986-538B-4810-8C2B-601281A8D2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7.png"/><Relationship Id="rId5" Type="http://schemas.openxmlformats.org/officeDocument/2006/relationships/image" Target="../media/image3.pn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579252" y="271190"/>
            <a:ext cx="8136904" cy="16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cs-CZ" sz="4500" dirty="0">
                <a:latin typeface="Trebuchet MS" panose="020B0603020202020204" pitchFamily="34" charset="0"/>
              </a:rPr>
              <a:t>K</a:t>
            </a:r>
            <a:r>
              <a:rPr lang="cs-CZ" sz="3800" dirty="0">
                <a:latin typeface="Trebuchet MS" panose="020B0603020202020204" pitchFamily="34" charset="0"/>
              </a:rPr>
              <a:t>VANTOVÉ FÁZOVÉ PŘECHODY V EXCITOVANÝCH SPEKTRECH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378248" y="2313154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u="sng" dirty="0">
                <a:latin typeface="Trebuchet MS" panose="020B0603020202020204" pitchFamily="34" charset="0"/>
              </a:rPr>
              <a:t>Pavel </a:t>
            </a:r>
            <a:r>
              <a:rPr lang="en-US" sz="2400" b="0" u="sng" dirty="0" err="1">
                <a:latin typeface="Trebuchet MS" panose="020B0603020202020204" pitchFamily="34" charset="0"/>
              </a:rPr>
              <a:t>Str</a:t>
            </a:r>
            <a:r>
              <a:rPr lang="cs-CZ" sz="2400" b="0" u="sng" dirty="0" err="1">
                <a:latin typeface="Trebuchet MS" panose="020B0603020202020204" pitchFamily="34" charset="0"/>
              </a:rPr>
              <a:t>ánský</a:t>
            </a:r>
            <a:endParaRPr lang="cs-CZ" sz="24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44505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300" b="0" dirty="0">
                <a:latin typeface="Trebuchet MS" panose="020B0603020202020204" pitchFamily="34" charset="0"/>
              </a:rPr>
              <a:t>Seminář UNCE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423808" y="6433591"/>
            <a:ext cx="1468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31. květen</a:t>
            </a:r>
            <a:r>
              <a:rPr lang="en-US" sz="1400" b="0" dirty="0">
                <a:latin typeface="Trebuchet MS" panose="020B0603020202020204" pitchFamily="34" charset="0"/>
              </a:rPr>
              <a:t> 201</a:t>
            </a:r>
            <a:r>
              <a:rPr lang="cs-CZ" sz="1400" b="0" dirty="0"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139404" y="3054517"/>
            <a:ext cx="4902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>
                <a:latin typeface="Trebuchet MS" panose="020B0603020202020204" pitchFamily="34" charset="0"/>
              </a:rPr>
              <a:t>Ústav částicové a jaderné fyziky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02047" y="3638432"/>
            <a:ext cx="6551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www.pavelstransky.cz</a:t>
            </a:r>
            <a:endParaRPr lang="cs-CZ" sz="1600" baseline="30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2055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Tok hladin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19" y="260076"/>
            <a:ext cx="4411028" cy="8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661506" y="2820074"/>
            <a:ext cx="2673424" cy="1344475"/>
            <a:chOff x="5744056" y="4436646"/>
            <a:chExt cx="2673424" cy="1344475"/>
          </a:xfrm>
        </p:grpSpPr>
        <p:sp>
          <p:nvSpPr>
            <p:cNvPr id="31" name="TextovéPole 30"/>
            <p:cNvSpPr txBox="1"/>
            <p:nvPr/>
          </p:nvSpPr>
          <p:spPr>
            <a:xfrm>
              <a:off x="5744056" y="4436646"/>
              <a:ext cx="2673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339933"/>
                  </a:solidFill>
                  <a:latin typeface="Trebuchet MS" pitchFamily="34" charset="0"/>
                </a:rPr>
                <a:t>Rovnice kontinuity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6048930" y="5473344"/>
              <a:ext cx="702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(</a:t>
              </a:r>
              <a:r>
                <a:rPr lang="cs-CZ" sz="1400" i="1" dirty="0">
                  <a:latin typeface="Trebuchet MS" pitchFamily="34" charset="0"/>
                </a:rPr>
                <a:t>čas</a:t>
              </a:r>
              <a:r>
                <a:rPr lang="en-GB" sz="1400" i="1" dirty="0">
                  <a:latin typeface="Trebuchet MS" pitchFamily="34" charset="0"/>
                </a:rPr>
                <a:t>)</a:t>
              </a:r>
              <a:endParaRPr lang="cs-CZ" sz="1400" i="1" dirty="0">
                <a:latin typeface="Trebuchet MS" pitchFamily="34" charset="0"/>
              </a:endParaRP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751907" y="5473344"/>
              <a:ext cx="1200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(</a:t>
              </a:r>
              <a:r>
                <a:rPr lang="cs-CZ" sz="1400" i="1" dirty="0">
                  <a:latin typeface="Trebuchet MS" pitchFamily="34" charset="0"/>
                </a:rPr>
                <a:t>souřadnice</a:t>
              </a:r>
              <a:r>
                <a:rPr lang="en-GB" sz="1400" i="1" dirty="0">
                  <a:latin typeface="Trebuchet MS" pitchFamily="34" charset="0"/>
                </a:rPr>
                <a:t>)</a:t>
              </a:r>
              <a:endParaRPr lang="cs-CZ" sz="1400" i="1" dirty="0">
                <a:latin typeface="Trebuchet MS" pitchFamily="34" charset="0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176" y="4771669"/>
              <a:ext cx="21812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Skupina 2"/>
          <p:cNvGrpSpPr/>
          <p:nvPr/>
        </p:nvGrpSpPr>
        <p:grpSpPr>
          <a:xfrm>
            <a:off x="696133" y="1800000"/>
            <a:ext cx="4318333" cy="3604932"/>
            <a:chOff x="696133" y="1138578"/>
            <a:chExt cx="4318333" cy="3604932"/>
          </a:xfrm>
        </p:grpSpPr>
        <p:pic>
          <p:nvPicPr>
            <p:cNvPr id="2061" name="Picture 13" descr="D:\Pavel\Desktop\Graph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512000"/>
              <a:ext cx="411446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D:\Pavel\Desktop\Graph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512000"/>
              <a:ext cx="411446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696133" y="2659678"/>
              <a:ext cx="311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>
                  <a:latin typeface="Trebuchet MS" pitchFamily="34" charset="0"/>
                </a:rPr>
                <a:t>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194733" y="4374178"/>
              <a:ext cx="2252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řídící parametr </a:t>
              </a:r>
              <a:r>
                <a:rPr lang="cs-CZ" dirty="0">
                  <a:solidFill>
                    <a:srgbClr val="C00000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 flipV="1">
              <a:off x="2105833" y="3294678"/>
              <a:ext cx="320800" cy="3111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>
              <a:off x="2632883" y="3116878"/>
              <a:ext cx="44577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>
              <a:off x="3937362" y="3294678"/>
              <a:ext cx="320229" cy="3111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7" descr="D:\Pavel\Desktop\Lunch Nuclear 2013\potam2.pn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853" y="1684352"/>
              <a:ext cx="54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D:\Pavel\Desktop\Lunch Nuclear 2013\pota2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883" y="1683395"/>
              <a:ext cx="54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1" descr="D:\Pavel\Desktop\Lunch Nuclear 2013\potam1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883" y="1684352"/>
              <a:ext cx="54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D:\Pavel\Desktop\Lunch Nuclear 2013\pota0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853" y="1684352"/>
              <a:ext cx="54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9" descr="D:\Pavel\Desktop\Lunch Nuclear 2013\pota1.png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612" y="1684352"/>
              <a:ext cx="54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1204133" y="2729240"/>
              <a:ext cx="1333500" cy="55399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500" dirty="0">
                  <a:solidFill>
                    <a:srgbClr val="FF0000"/>
                  </a:solidFill>
                  <a:latin typeface="Trebuchet MS" pitchFamily="34" charset="0"/>
                </a:rPr>
                <a:t>nespojitost toku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44496" y="1138578"/>
              <a:ext cx="345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rebuchet MS" pitchFamily="34" charset="0"/>
                </a:rPr>
                <a:t>Dynamika hladin</a:t>
              </a:r>
              <a:r>
                <a:rPr lang="en-GB" dirty="0">
                  <a:latin typeface="Trebuchet MS" pitchFamily="34" charset="0"/>
                </a:rPr>
                <a:t> (CUSP):</a:t>
              </a: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744497" y="1193209"/>
            <a:ext cx="774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>
                <a:latin typeface="Trebuchet MS" pitchFamily="34" charset="0"/>
              </a:rPr>
              <a:t>průměrný sklon </a:t>
            </a:r>
            <a:r>
              <a:rPr lang="en-US" sz="1600" dirty="0" err="1">
                <a:latin typeface="Trebuchet MS" pitchFamily="34" charset="0"/>
              </a:rPr>
              <a:t>energ</a:t>
            </a:r>
            <a:r>
              <a:rPr lang="cs-CZ" sz="1600" dirty="0">
                <a:latin typeface="Trebuchet MS" pitchFamily="34" charset="0"/>
              </a:rPr>
              <a:t>etických hladin při změně řídícího parametru </a:t>
            </a:r>
            <a:r>
              <a:rPr lang="en-US" sz="1600" dirty="0">
                <a:latin typeface="Symbol" panose="05050102010706020507" pitchFamily="18" charset="2"/>
              </a:rPr>
              <a:t>l</a:t>
            </a:r>
            <a:endParaRPr lang="cs-CZ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rebuchet MS" pitchFamily="34" charset="0"/>
              </a:rPr>
              <a:t>role rychlosti</a:t>
            </a:r>
            <a:endParaRPr lang="cs-CZ" sz="1600" dirty="0">
              <a:latin typeface="Symbol" panose="05050102010706020507" pitchFamily="18" charset="2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22301" y="5607413"/>
            <a:ext cx="583750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rebuchet MS" pitchFamily="34" charset="0"/>
              </a:rPr>
              <a:t>Nespojitá </a:t>
            </a:r>
            <a:r>
              <a:rPr lang="cs-CZ" sz="1600" i="1" dirty="0">
                <a:latin typeface="Trebuchet MS" pitchFamily="34" charset="0"/>
              </a:rPr>
              <a:t>k</a:t>
            </a:r>
            <a:r>
              <a:rPr lang="cs-CZ" sz="1600" dirty="0">
                <a:latin typeface="Trebuchet MS" pitchFamily="34" charset="0"/>
              </a:rPr>
              <a:t>-</a:t>
            </a:r>
            <a:r>
              <a:rPr lang="cs-CZ" sz="1600" dirty="0" err="1">
                <a:latin typeface="Trebuchet MS" pitchFamily="34" charset="0"/>
              </a:rPr>
              <a:t>tá</a:t>
            </a:r>
            <a:r>
              <a:rPr lang="cs-CZ" sz="1600" dirty="0">
                <a:latin typeface="Trebuchet MS" pitchFamily="34" charset="0"/>
              </a:rPr>
              <a:t> derivace hustoty hladin se projeví singulárním chováním stejného typu v </a:t>
            </a:r>
            <a:r>
              <a:rPr lang="cs-CZ" sz="1600" i="1" dirty="0">
                <a:latin typeface="Trebuchet MS" pitchFamily="34" charset="0"/>
              </a:rPr>
              <a:t>k</a:t>
            </a:r>
            <a:r>
              <a:rPr lang="cs-CZ" sz="1600" dirty="0">
                <a:latin typeface="Trebuchet MS" pitchFamily="34" charset="0"/>
              </a:rPr>
              <a:t>-té derivaci rychlosti toku.</a:t>
            </a:r>
          </a:p>
        </p:txBody>
      </p:sp>
    </p:spTree>
    <p:extLst>
      <p:ext uri="{BB962C8B-B14F-4D97-AF65-F5344CB8AC3E}">
        <p14:creationId xmlns:p14="http://schemas.microsoft.com/office/powerpoint/2010/main" val="27004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33265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P</a:t>
            </a:r>
            <a:r>
              <a:rPr lang="cs-CZ" sz="32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říklad</a:t>
            </a:r>
            <a:r>
              <a:rPr lang="cs-CZ" sz="32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3 separované </a:t>
            </a:r>
            <a:r>
              <a:rPr lang="en-US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systémy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 flipH="1">
            <a:off x="755576" y="2395686"/>
            <a:ext cx="6756474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2590799"/>
            <a:ext cx="2711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- </a:t>
            </a:r>
            <a:r>
              <a:rPr lang="en-GB" sz="1500" dirty="0" err="1">
                <a:latin typeface="Trebuchet MS" pitchFamily="34" charset="0"/>
              </a:rPr>
              <a:t>speci</a:t>
            </a:r>
            <a:r>
              <a:rPr lang="cs-CZ" sz="1500" dirty="0" err="1">
                <a:latin typeface="Trebuchet MS" pitchFamily="34" charset="0"/>
              </a:rPr>
              <a:t>ální</a:t>
            </a:r>
            <a:r>
              <a:rPr lang="cs-CZ" sz="1500" dirty="0">
                <a:latin typeface="Trebuchet MS" pitchFamily="34" charset="0"/>
              </a:rPr>
              <a:t> volba parametrů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04950" y="2929354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ymbol" panose="05050102010706020507" pitchFamily="18" charset="2"/>
              </a:rPr>
              <a:t>l</a:t>
            </a:r>
            <a:r>
              <a:rPr lang="en-GB" sz="1600" baseline="-25000" dirty="0">
                <a:latin typeface="Trebuchet MS" pitchFamily="34" charset="0"/>
              </a:rPr>
              <a:t>1</a:t>
            </a:r>
            <a:r>
              <a:rPr lang="cs-CZ" sz="1600" dirty="0">
                <a:latin typeface="Trebuchet MS" pitchFamily="34" charset="0"/>
              </a:rPr>
              <a:t> = 0.25</a:t>
            </a:r>
          </a:p>
          <a:p>
            <a:r>
              <a:rPr lang="en-GB" sz="1600" dirty="0">
                <a:latin typeface="Symbol" panose="05050102010706020507" pitchFamily="18" charset="2"/>
              </a:rPr>
              <a:t>l</a:t>
            </a:r>
            <a:r>
              <a:rPr lang="en-GB" sz="1600" baseline="-25000" dirty="0">
                <a:latin typeface="Trebuchet MS" pitchFamily="34" charset="0"/>
              </a:rPr>
              <a:t>2</a:t>
            </a:r>
            <a:r>
              <a:rPr lang="cs-CZ" sz="1600" dirty="0">
                <a:latin typeface="Trebuchet MS" pitchFamily="34" charset="0"/>
              </a:rPr>
              <a:t> = 0.5</a:t>
            </a:r>
          </a:p>
          <a:p>
            <a:r>
              <a:rPr lang="en-GB" sz="1600" dirty="0">
                <a:latin typeface="Symbol" panose="05050102010706020507" pitchFamily="18" charset="2"/>
              </a:rPr>
              <a:t>l</a:t>
            </a:r>
            <a:r>
              <a:rPr lang="en-GB" sz="1600" baseline="-25000" dirty="0">
                <a:latin typeface="Trebuchet MS" pitchFamily="34" charset="0"/>
              </a:rPr>
              <a:t>3</a:t>
            </a:r>
            <a:r>
              <a:rPr lang="cs-CZ" sz="1600" dirty="0">
                <a:latin typeface="Trebuchet MS" pitchFamily="34" charset="0"/>
              </a:rPr>
              <a:t> = 0.75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1513036"/>
            <a:ext cx="3305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1" y="1059963"/>
            <a:ext cx="3017044" cy="4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72" y="964713"/>
            <a:ext cx="5692362" cy="524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429401" y="3742552"/>
            <a:ext cx="3964799" cy="2642315"/>
            <a:chOff x="429401" y="3742552"/>
            <a:chExt cx="3964799" cy="2642315"/>
          </a:xfrm>
        </p:grpSpPr>
        <p:sp>
          <p:nvSpPr>
            <p:cNvPr id="7" name="TextovéPole 6"/>
            <p:cNvSpPr txBox="1"/>
            <p:nvPr/>
          </p:nvSpPr>
          <p:spPr>
            <a:xfrm>
              <a:off x="711126" y="3742552"/>
              <a:ext cx="368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rebuchet MS" pitchFamily="34" charset="0"/>
                </a:rPr>
                <a:t>27 stacionárních bodů:</a:t>
              </a: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580206" y="4364737"/>
              <a:ext cx="2812572" cy="2020130"/>
              <a:chOff x="573561" y="866908"/>
              <a:chExt cx="2812572" cy="20201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Obdélník 18"/>
              <p:cNvSpPr/>
              <p:nvPr/>
            </p:nvSpPr>
            <p:spPr>
              <a:xfrm>
                <a:off x="573561" y="866908"/>
                <a:ext cx="2812572" cy="2020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0" name="Skupina 19"/>
              <p:cNvGrpSpPr/>
              <p:nvPr/>
            </p:nvGrpSpPr>
            <p:grpSpPr>
              <a:xfrm>
                <a:off x="730248" y="925393"/>
                <a:ext cx="2655884" cy="1923545"/>
                <a:chOff x="730248" y="925393"/>
                <a:chExt cx="2655884" cy="1923545"/>
              </a:xfrm>
            </p:grpSpPr>
            <p:cxnSp>
              <p:nvCxnSpPr>
                <p:cNvPr id="21" name="Přímá spojnice 20"/>
                <p:cNvCxnSpPr/>
                <p:nvPr/>
              </p:nvCxnSpPr>
              <p:spPr>
                <a:xfrm>
                  <a:off x="730249" y="2062043"/>
                  <a:ext cx="468000" cy="0"/>
                </a:xfrm>
                <a:prstGeom prst="line">
                  <a:avLst/>
                </a:prstGeom>
                <a:ln w="12700">
                  <a:solidFill>
                    <a:srgbClr val="339933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21"/>
                <p:cNvCxnSpPr/>
                <p:nvPr/>
              </p:nvCxnSpPr>
              <p:spPr>
                <a:xfrm>
                  <a:off x="730249" y="2522855"/>
                  <a:ext cx="46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22"/>
                <p:cNvCxnSpPr/>
                <p:nvPr/>
              </p:nvCxnSpPr>
              <p:spPr>
                <a:xfrm>
                  <a:off x="730248" y="1555365"/>
                  <a:ext cx="468000" cy="0"/>
                </a:xfrm>
                <a:prstGeom prst="line">
                  <a:avLst/>
                </a:prstGeom>
                <a:ln w="12700">
                  <a:solidFill>
                    <a:srgbClr val="0000B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23"/>
                <p:cNvCxnSpPr/>
                <p:nvPr/>
              </p:nvCxnSpPr>
              <p:spPr>
                <a:xfrm>
                  <a:off x="730248" y="1091128"/>
                  <a:ext cx="468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ovéPole 24"/>
                <p:cNvSpPr txBox="1"/>
                <p:nvPr/>
              </p:nvSpPr>
              <p:spPr>
                <a:xfrm>
                  <a:off x="1250949" y="925393"/>
                  <a:ext cx="207803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rebuchet MS" pitchFamily="34" charset="0"/>
                    </a:rPr>
                    <a:t>8 lokálních minim</a:t>
                  </a:r>
                  <a:r>
                    <a:rPr lang="en-GB" sz="1400" dirty="0">
                      <a:latin typeface="Trebuchet MS" pitchFamily="34" charset="0"/>
                    </a:rPr>
                    <a:t> </a:t>
                  </a:r>
                  <a:r>
                    <a:rPr lang="en-GB" sz="1400" b="1" dirty="0">
                      <a:solidFill>
                        <a:srgbClr val="FF0000"/>
                      </a:solidFill>
                      <a:latin typeface="Trebuchet MS" pitchFamily="34" charset="0"/>
                    </a:rPr>
                    <a:t>(3,0)</a:t>
                  </a:r>
                </a:p>
                <a:p>
                  <a:r>
                    <a:rPr lang="en-GB" sz="1200" i="1" dirty="0">
                      <a:latin typeface="Trebuchet MS" pitchFamily="34" charset="0"/>
                    </a:rPr>
                    <a:t>- </a:t>
                  </a:r>
                  <a:r>
                    <a:rPr lang="cs-CZ" sz="1200" i="1" dirty="0">
                      <a:latin typeface="Trebuchet MS" pitchFamily="34" charset="0"/>
                    </a:rPr>
                    <a:t>skok vzhůru</a:t>
                  </a:r>
                </a:p>
              </p:txBody>
            </p:sp>
            <p:sp>
              <p:nvSpPr>
                <p:cNvPr id="26" name="TextovéPole 25"/>
                <p:cNvSpPr txBox="1"/>
                <p:nvPr/>
              </p:nvSpPr>
              <p:spPr>
                <a:xfrm>
                  <a:off x="1180120" y="1401476"/>
                  <a:ext cx="213518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rebuchet MS" pitchFamily="34" charset="0"/>
                    </a:rPr>
                    <a:t>12 sedlových bodů </a:t>
                  </a:r>
                  <a:r>
                    <a:rPr lang="en-GB" sz="1400" b="1" dirty="0">
                      <a:solidFill>
                        <a:srgbClr val="0000B4"/>
                      </a:solidFill>
                      <a:latin typeface="Trebuchet MS" pitchFamily="34" charset="0"/>
                    </a:rPr>
                    <a:t>(3,1)</a:t>
                  </a:r>
                </a:p>
                <a:p>
                  <a:r>
                    <a:rPr lang="en-GB" sz="1200" i="1" dirty="0">
                      <a:latin typeface="Trebuchet MS" pitchFamily="34" charset="0"/>
                    </a:rPr>
                    <a:t>- log divergence</a:t>
                  </a:r>
                  <a:r>
                    <a:rPr lang="cs-CZ" sz="1200" i="1" dirty="0">
                      <a:latin typeface="Trebuchet MS" pitchFamily="34" charset="0"/>
                    </a:rPr>
                    <a:t> vzhůru</a:t>
                  </a:r>
                </a:p>
              </p:txBody>
            </p:sp>
            <p:sp>
              <p:nvSpPr>
                <p:cNvPr id="27" name="TextovéPole 26"/>
                <p:cNvSpPr txBox="1"/>
                <p:nvPr/>
              </p:nvSpPr>
              <p:spPr>
                <a:xfrm>
                  <a:off x="1250949" y="1893403"/>
                  <a:ext cx="21351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rebuchet MS" pitchFamily="34" charset="0"/>
                    </a:rPr>
                    <a:t>6 sedlových bodů </a:t>
                  </a:r>
                  <a:r>
                    <a:rPr lang="en-GB" sz="1400" b="1" dirty="0">
                      <a:solidFill>
                        <a:srgbClr val="339933"/>
                      </a:solidFill>
                      <a:latin typeface="Trebuchet MS" pitchFamily="34" charset="0"/>
                    </a:rPr>
                    <a:t>(3,2)</a:t>
                  </a:r>
                </a:p>
                <a:p>
                  <a:r>
                    <a:rPr lang="en-GB" sz="1200" i="1" dirty="0">
                      <a:latin typeface="Trebuchet MS" pitchFamily="34" charset="0"/>
                    </a:rPr>
                    <a:t>- </a:t>
                  </a:r>
                  <a:r>
                    <a:rPr lang="cs-CZ" sz="1200" i="1" dirty="0">
                      <a:latin typeface="Trebuchet MS" pitchFamily="34" charset="0"/>
                    </a:rPr>
                    <a:t>skok dolů</a:t>
                  </a:r>
                </a:p>
              </p:txBody>
            </p:sp>
            <p:sp>
              <p:nvSpPr>
                <p:cNvPr id="28" name="TextovéPole 27"/>
                <p:cNvSpPr txBox="1"/>
                <p:nvPr/>
              </p:nvSpPr>
              <p:spPr>
                <a:xfrm>
                  <a:off x="1250951" y="2356495"/>
                  <a:ext cx="204025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latin typeface="Trebuchet MS" pitchFamily="34" charset="0"/>
                    </a:rPr>
                    <a:t>lo</a:t>
                  </a:r>
                  <a:r>
                    <a:rPr lang="cs-CZ" sz="1400" dirty="0" err="1">
                      <a:latin typeface="Trebuchet MS" pitchFamily="34" charset="0"/>
                    </a:rPr>
                    <a:t>kální</a:t>
                  </a:r>
                  <a:r>
                    <a:rPr lang="cs-CZ" sz="1400" dirty="0">
                      <a:latin typeface="Trebuchet MS" pitchFamily="34" charset="0"/>
                    </a:rPr>
                    <a:t> </a:t>
                  </a:r>
                  <a:r>
                    <a:rPr lang="en-GB" sz="1400" dirty="0">
                      <a:latin typeface="Trebuchet MS" pitchFamily="34" charset="0"/>
                    </a:rPr>
                    <a:t>maximum </a:t>
                  </a:r>
                  <a:r>
                    <a:rPr lang="en-GB" sz="1400" b="1" dirty="0">
                      <a:latin typeface="Trebuchet MS" pitchFamily="34" charset="0"/>
                    </a:rPr>
                    <a:t>(3,3)</a:t>
                  </a:r>
                </a:p>
                <a:p>
                  <a:r>
                    <a:rPr lang="en-GB" sz="1200" i="1" dirty="0">
                      <a:latin typeface="Trebuchet MS" pitchFamily="34" charset="0"/>
                    </a:rPr>
                    <a:t>- log divergence</a:t>
                  </a:r>
                  <a:r>
                    <a:rPr lang="cs-CZ" sz="1200" i="1" dirty="0">
                      <a:latin typeface="Trebuchet MS" pitchFamily="34" charset="0"/>
                    </a:rPr>
                    <a:t> dolů</a:t>
                  </a:r>
                </a:p>
              </p:txBody>
            </p:sp>
          </p:grpSp>
        </p:grpSp>
        <p:sp>
          <p:nvSpPr>
            <p:cNvPr id="4" name="TextovéPole 3"/>
            <p:cNvSpPr txBox="1"/>
            <p:nvPr/>
          </p:nvSpPr>
          <p:spPr>
            <a:xfrm>
              <a:off x="429401" y="4019406"/>
              <a:ext cx="394179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>
                  <a:solidFill>
                    <a:srgbClr val="C00000"/>
                  </a:solidFill>
                  <a:latin typeface="Trebuchet MS" pitchFamily="34" charset="0"/>
                </a:rPr>
                <a:t>(singularity ve 2. derivaci hustoty hladin)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5356038" y="3353439"/>
            <a:ext cx="3188763" cy="2406403"/>
            <a:chOff x="3858568" y="3418076"/>
            <a:chExt cx="3188763" cy="240640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58568" y="4487290"/>
              <a:ext cx="1730562" cy="1337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ttp://www.broadwaytovegas.com/BadHairDay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63763" y="3418076"/>
              <a:ext cx="1083568" cy="108356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650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33265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P</a:t>
            </a:r>
            <a:r>
              <a:rPr lang="cs-CZ" sz="32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říklad</a:t>
            </a:r>
            <a:r>
              <a:rPr lang="cs-CZ" sz="32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3 separované </a:t>
            </a:r>
            <a:r>
              <a:rPr lang="en-US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systémy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66" y="1130301"/>
            <a:ext cx="5674171" cy="511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5953599" y="3405887"/>
            <a:ext cx="2812572" cy="2020130"/>
            <a:chOff x="573561" y="866908"/>
            <a:chExt cx="2812572" cy="2020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Obdélník 18"/>
            <p:cNvSpPr/>
            <p:nvPr/>
          </p:nvSpPr>
          <p:spPr>
            <a:xfrm>
              <a:off x="573561" y="866908"/>
              <a:ext cx="2812572" cy="20201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730248" y="925393"/>
              <a:ext cx="2655884" cy="1923545"/>
              <a:chOff x="730248" y="925393"/>
              <a:chExt cx="2655884" cy="1923545"/>
            </a:xfrm>
          </p:grpSpPr>
          <p:cxnSp>
            <p:nvCxnSpPr>
              <p:cNvPr id="21" name="Přímá spojnice 20"/>
              <p:cNvCxnSpPr/>
              <p:nvPr/>
            </p:nvCxnSpPr>
            <p:spPr>
              <a:xfrm>
                <a:off x="730249" y="2062043"/>
                <a:ext cx="468000" cy="0"/>
              </a:xfrm>
              <a:prstGeom prst="line">
                <a:avLst/>
              </a:prstGeom>
              <a:ln w="12700">
                <a:solidFill>
                  <a:srgbClr val="33993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30249" y="2522855"/>
                <a:ext cx="4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30248" y="1555365"/>
                <a:ext cx="468000" cy="0"/>
              </a:xfrm>
              <a:prstGeom prst="line">
                <a:avLst/>
              </a:prstGeom>
              <a:ln w="12700">
                <a:solidFill>
                  <a:srgbClr val="0000B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30248" y="1091128"/>
                <a:ext cx="468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1250949" y="925393"/>
                <a:ext cx="207803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8 lokálních minim</a:t>
                </a:r>
                <a:r>
                  <a:rPr lang="en-GB" sz="1400" dirty="0">
                    <a:latin typeface="Trebuchet MS" pitchFamily="34" charset="0"/>
                  </a:rPr>
                  <a:t> </a:t>
                </a:r>
                <a:r>
                  <a:rPr lang="en-GB" sz="1400" b="1" dirty="0">
                    <a:solidFill>
                      <a:srgbClr val="FF0000"/>
                    </a:solidFill>
                    <a:latin typeface="Trebuchet MS" pitchFamily="34" charset="0"/>
                  </a:rPr>
                  <a:t>(3,0)</a:t>
                </a:r>
              </a:p>
              <a:p>
                <a:r>
                  <a:rPr lang="en-GB" sz="1200" i="1" dirty="0">
                    <a:latin typeface="Trebuchet MS" pitchFamily="34" charset="0"/>
                  </a:rPr>
                  <a:t>- </a:t>
                </a:r>
                <a:r>
                  <a:rPr lang="cs-CZ" sz="1200" i="1" dirty="0">
                    <a:latin typeface="Trebuchet MS" pitchFamily="34" charset="0"/>
                  </a:rPr>
                  <a:t>skok vzhůru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180120" y="1401476"/>
                <a:ext cx="2135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12 sedlových bodů </a:t>
                </a:r>
                <a:r>
                  <a:rPr lang="en-GB" sz="1400" b="1" dirty="0">
                    <a:solidFill>
                      <a:srgbClr val="0000B4"/>
                    </a:solidFill>
                    <a:latin typeface="Trebuchet MS" pitchFamily="34" charset="0"/>
                  </a:rPr>
                  <a:t>(3,1)</a:t>
                </a:r>
              </a:p>
              <a:p>
                <a:r>
                  <a:rPr lang="en-GB" sz="1200" i="1" dirty="0">
                    <a:latin typeface="Trebuchet MS" pitchFamily="34" charset="0"/>
                  </a:rPr>
                  <a:t>- log divergence</a:t>
                </a:r>
                <a:r>
                  <a:rPr lang="cs-CZ" sz="1200" i="1" dirty="0">
                    <a:latin typeface="Trebuchet MS" pitchFamily="34" charset="0"/>
                  </a:rPr>
                  <a:t> vzhůru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250949" y="1893403"/>
                <a:ext cx="213518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6 sedlových bodů </a:t>
                </a:r>
                <a:r>
                  <a:rPr lang="en-GB" sz="1400" b="1" dirty="0">
                    <a:solidFill>
                      <a:srgbClr val="339933"/>
                    </a:solidFill>
                    <a:latin typeface="Trebuchet MS" pitchFamily="34" charset="0"/>
                  </a:rPr>
                  <a:t>(3,2)</a:t>
                </a:r>
              </a:p>
              <a:p>
                <a:r>
                  <a:rPr lang="en-GB" sz="1200" i="1" dirty="0">
                    <a:latin typeface="Trebuchet MS" pitchFamily="34" charset="0"/>
                  </a:rPr>
                  <a:t>- </a:t>
                </a:r>
                <a:r>
                  <a:rPr lang="cs-CZ" sz="1200" i="1" dirty="0">
                    <a:latin typeface="Trebuchet MS" pitchFamily="34" charset="0"/>
                  </a:rPr>
                  <a:t>skok dolů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1250951" y="2356495"/>
                <a:ext cx="20402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Trebuchet MS" pitchFamily="34" charset="0"/>
                  </a:rPr>
                  <a:t>lo</a:t>
                </a:r>
                <a:r>
                  <a:rPr lang="cs-CZ" sz="1400" dirty="0" err="1">
                    <a:latin typeface="Trebuchet MS" pitchFamily="34" charset="0"/>
                  </a:rPr>
                  <a:t>kální</a:t>
                </a:r>
                <a:r>
                  <a:rPr lang="cs-CZ" sz="1400" dirty="0">
                    <a:latin typeface="Trebuchet MS" pitchFamily="34" charset="0"/>
                  </a:rPr>
                  <a:t> </a:t>
                </a:r>
                <a:r>
                  <a:rPr lang="en-GB" sz="1400" dirty="0">
                    <a:latin typeface="Trebuchet MS" pitchFamily="34" charset="0"/>
                  </a:rPr>
                  <a:t>maximum </a:t>
                </a:r>
                <a:r>
                  <a:rPr lang="en-GB" sz="1400" b="1" dirty="0">
                    <a:latin typeface="Trebuchet MS" pitchFamily="34" charset="0"/>
                  </a:rPr>
                  <a:t>(3,3)</a:t>
                </a:r>
              </a:p>
              <a:p>
                <a:r>
                  <a:rPr lang="en-GB" sz="1200" i="1" dirty="0">
                    <a:latin typeface="Trebuchet MS" pitchFamily="34" charset="0"/>
                  </a:rPr>
                  <a:t>- log divergence</a:t>
                </a:r>
                <a:r>
                  <a:rPr lang="cs-CZ" sz="1200" i="1" dirty="0">
                    <a:latin typeface="Trebuchet MS" pitchFamily="34" charset="0"/>
                  </a:rPr>
                  <a:t> dolů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31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491704" y="269222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u="sng" dirty="0">
                <a:latin typeface="Trebuchet MS" pitchFamily="34" charset="0"/>
              </a:rPr>
              <a:t>Závěr</a:t>
            </a:r>
            <a:endParaRPr lang="en-GB" sz="3000" u="sng" dirty="0"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88386" y="896216"/>
            <a:ext cx="8804814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mají původ v klasických stacionárních bodech potenciálu</a:t>
            </a:r>
          </a:p>
          <a:p>
            <a:pPr>
              <a:spcAft>
                <a:spcPts val="1000"/>
              </a:spcAft>
            </a:pPr>
            <a:r>
              <a:rPr lang="en-GB" sz="1700" dirty="0">
                <a:latin typeface="Trebuchet MS" pitchFamily="34" charset="0"/>
              </a:rPr>
              <a:t>	(</a:t>
            </a:r>
            <a:r>
              <a:rPr lang="cs-CZ" sz="1700" dirty="0">
                <a:latin typeface="Trebuchet MS" pitchFamily="34" charset="0"/>
              </a:rPr>
              <a:t>lokální minima</a:t>
            </a:r>
            <a:r>
              <a:rPr lang="en-GB" sz="1700" dirty="0">
                <a:latin typeface="Trebuchet MS" pitchFamily="34" charset="0"/>
              </a:rPr>
              <a:t>, maxima and </a:t>
            </a:r>
            <a:r>
              <a:rPr lang="cs-CZ" sz="1700" dirty="0">
                <a:latin typeface="Trebuchet MS" pitchFamily="34" charset="0"/>
              </a:rPr>
              <a:t>sedlové body</a:t>
            </a:r>
            <a:r>
              <a:rPr lang="en-GB" sz="1700" dirty="0">
                <a:latin typeface="Trebuchet MS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se projevují jako singularity v hladké části hustoty hladin (směr </a:t>
            </a:r>
            <a:r>
              <a:rPr lang="cs-CZ" sz="1700" b="1" dirty="0">
                <a:latin typeface="Trebuchet MS" pitchFamily="34" charset="0"/>
              </a:rPr>
              <a:t>energie</a:t>
            </a:r>
            <a:r>
              <a:rPr lang="cs-CZ" sz="1700" dirty="0">
                <a:latin typeface="Trebuchet MS" pitchFamily="34" charset="0"/>
              </a:rPr>
              <a:t>) a v rychlosti toku (směr </a:t>
            </a:r>
            <a:r>
              <a:rPr lang="cs-CZ" sz="1700" b="1" dirty="0">
                <a:latin typeface="Trebuchet MS" pitchFamily="34" charset="0"/>
              </a:rPr>
              <a:t>řídící parametr</a:t>
            </a:r>
            <a:r>
              <a:rPr lang="cs-CZ" sz="1700" dirty="0">
                <a:latin typeface="Trebuchet MS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latin typeface="Trebuchet MS" pitchFamily="34" charset="0"/>
              </a:rPr>
              <a:t>Pro nedegenerované stacionární body lze ESQPT klasifikovat pomocí dvou čísel (</a:t>
            </a:r>
            <a:r>
              <a:rPr lang="cs-CZ" sz="1700" i="1" dirty="0">
                <a:latin typeface="Trebuchet MS" pitchFamily="34" charset="0"/>
              </a:rPr>
              <a:t>f</a:t>
            </a:r>
            <a:r>
              <a:rPr lang="cs-CZ" sz="1700" dirty="0">
                <a:latin typeface="Trebuchet MS" pitchFamily="34" charset="0"/>
              </a:rPr>
              <a:t>, </a:t>
            </a:r>
            <a:r>
              <a:rPr lang="cs-CZ" sz="1700" i="1" dirty="0">
                <a:latin typeface="Trebuchet MS" pitchFamily="34" charset="0"/>
              </a:rPr>
              <a:t>r</a:t>
            </a:r>
            <a:r>
              <a:rPr lang="cs-CZ" sz="1700" dirty="0">
                <a:latin typeface="Trebuchet MS" pitchFamily="34" charset="0"/>
              </a:rPr>
              <a:t>), přičemž f určuje derivaci, v níž se neanalytičnost projevuje, r určuje její typ (skok nebo logaritmická divergence)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288386" y="3472200"/>
            <a:ext cx="7401464" cy="1358241"/>
            <a:chOff x="288386" y="2976900"/>
            <a:chExt cx="7401464" cy="1358241"/>
          </a:xfrm>
        </p:grpSpPr>
        <p:sp>
          <p:nvSpPr>
            <p:cNvPr id="22" name="TextovéPole 21"/>
            <p:cNvSpPr txBox="1"/>
            <p:nvPr/>
          </p:nvSpPr>
          <p:spPr>
            <a:xfrm>
              <a:off x="288386" y="3591348"/>
              <a:ext cx="7401464" cy="743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Efekty konečné velikosti, vztah ESQPT k chaosu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Termodynamické důsledky ESQPT</a:t>
              </a:r>
              <a:endParaRPr lang="en-GB" sz="1700" dirty="0">
                <a:latin typeface="Trebuchet MS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91704" y="2976900"/>
              <a:ext cx="47851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000" u="sng" dirty="0">
                  <a:latin typeface="Trebuchet MS" pitchFamily="34" charset="0"/>
                </a:rPr>
                <a:t>Co se do semináře nevešlo</a:t>
              </a:r>
              <a:endParaRPr lang="en-GB" sz="3000" u="sng" dirty="0">
                <a:latin typeface="Trebuchet MS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08000" y="5265117"/>
            <a:ext cx="8082975" cy="1195199"/>
            <a:chOff x="508000" y="5265117"/>
            <a:chExt cx="8082975" cy="1195199"/>
          </a:xfrm>
        </p:grpSpPr>
        <p:sp>
          <p:nvSpPr>
            <p:cNvPr id="7" name="TextovéPole 6"/>
            <p:cNvSpPr txBox="1"/>
            <p:nvPr/>
          </p:nvSpPr>
          <p:spPr>
            <a:xfrm>
              <a:off x="508000" y="5265117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rebuchet MS" pitchFamily="34" charset="0"/>
                </a:rPr>
                <a:t>Publikace: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1622917" y="5265117"/>
              <a:ext cx="6968058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P. Cejnar, P. Stránský, </a:t>
              </a:r>
              <a:r>
                <a:rPr lang="cs-CZ" sz="1400" i="1" dirty="0" err="1">
                  <a:solidFill>
                    <a:prstClr val="black"/>
                  </a:solidFill>
                  <a:latin typeface="Trebuchet MS" pitchFamily="34" charset="0"/>
                </a:rPr>
                <a:t>Physical</a:t>
              </a:r>
              <a:r>
                <a:rPr lang="cs-CZ" sz="1400" i="1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i="1" dirty="0" err="1">
                  <a:solidFill>
                    <a:prstClr val="black"/>
                  </a:solidFill>
                  <a:latin typeface="Trebuchet MS" pitchFamily="34" charset="0"/>
                </a:rPr>
                <a:t>Review</a:t>
              </a:r>
              <a:r>
                <a:rPr lang="cs-CZ" sz="1400" i="1" dirty="0">
                  <a:solidFill>
                    <a:prstClr val="black"/>
                  </a:solidFill>
                  <a:latin typeface="Trebuchet MS" pitchFamily="34" charset="0"/>
                </a:rPr>
                <a:t> E </a:t>
              </a:r>
              <a:r>
                <a:rPr lang="cs-CZ" sz="1400" b="1" dirty="0">
                  <a:solidFill>
                    <a:prstClr val="black"/>
                  </a:solidFill>
                  <a:latin typeface="Trebuchet MS" pitchFamily="34" charset="0"/>
                </a:rPr>
                <a:t>78</a:t>
              </a: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, 031130 (2008)</a:t>
              </a:r>
            </a:p>
            <a:p>
              <a:pPr marL="285750" lvl="0" indent="-28575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P. Stránský, M. Macek, P. Cejnar, </a:t>
              </a:r>
              <a:r>
                <a:rPr lang="cs-CZ" sz="1400" i="1" dirty="0" err="1">
                  <a:solidFill>
                    <a:prstClr val="black"/>
                  </a:solidFill>
                  <a:latin typeface="Trebuchet MS" pitchFamily="34" charset="0"/>
                </a:rPr>
                <a:t>Annals</a:t>
              </a:r>
              <a:r>
                <a:rPr lang="cs-CZ" sz="1400" i="1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i="1" dirty="0" err="1">
                  <a:solidFill>
                    <a:prstClr val="black"/>
                  </a:solidFill>
                  <a:latin typeface="Trebuchet MS" pitchFamily="34" charset="0"/>
                </a:rPr>
                <a:t>of</a:t>
              </a:r>
              <a:r>
                <a:rPr lang="cs-CZ" sz="1400" i="1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i="1" dirty="0" err="1">
                  <a:solidFill>
                    <a:prstClr val="black"/>
                  </a:solidFill>
                  <a:latin typeface="Trebuchet MS" pitchFamily="34" charset="0"/>
                </a:rPr>
                <a:t>Physics</a:t>
              </a:r>
              <a:r>
                <a:rPr lang="cs-CZ" sz="1400" i="1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b="1" dirty="0">
                  <a:solidFill>
                    <a:prstClr val="black"/>
                  </a:solidFill>
                  <a:latin typeface="Trebuchet MS" pitchFamily="34" charset="0"/>
                </a:rPr>
                <a:t>345</a:t>
              </a: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, 73 (2014)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P. Stránský, M. Macek, A. Leviatan, P. Cejnar, </a:t>
              </a:r>
              <a:r>
                <a:rPr lang="cs-CZ" sz="1400" dirty="0" err="1">
                  <a:solidFill>
                    <a:prstClr val="black"/>
                  </a:solidFill>
                  <a:latin typeface="Trebuchet MS" pitchFamily="34" charset="0"/>
                </a:rPr>
                <a:t>Annals</a:t>
              </a: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dirty="0" err="1">
                  <a:solidFill>
                    <a:prstClr val="black"/>
                  </a:solidFill>
                  <a:latin typeface="Trebuchet MS" pitchFamily="34" charset="0"/>
                </a:rPr>
                <a:t>of</a:t>
              </a: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dirty="0" err="1">
                  <a:solidFill>
                    <a:prstClr val="black"/>
                  </a:solidFill>
                  <a:latin typeface="Trebuchet MS" pitchFamily="34" charset="0"/>
                </a:rPr>
                <a:t>Physics</a:t>
              </a: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cs-CZ" sz="1400" b="1" dirty="0">
                  <a:solidFill>
                    <a:prstClr val="black"/>
                  </a:solidFill>
                  <a:latin typeface="Trebuchet MS" pitchFamily="34" charset="0"/>
                </a:rPr>
                <a:t>356</a:t>
              </a: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, 57 (2015)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P. Stránský, P. Cejnar, v přípravě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prstClr val="black"/>
                  </a:solidFill>
                  <a:latin typeface="Trebuchet MS" pitchFamily="34" charset="0"/>
                </a:rPr>
                <a:t>M. Macek, P. Stránský, P. Cejnar, A. Leviatan, v přípravě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22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4770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Kvantový fázový přechod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/>
          <p:cNvGrpSpPr/>
          <p:nvPr/>
        </p:nvGrpSpPr>
        <p:grpSpPr>
          <a:xfrm>
            <a:off x="683433" y="3228405"/>
            <a:ext cx="4318333" cy="3231510"/>
            <a:chOff x="696133" y="1512000"/>
            <a:chExt cx="4318333" cy="3231510"/>
          </a:xfrm>
        </p:grpSpPr>
        <p:pic>
          <p:nvPicPr>
            <p:cNvPr id="2061" name="Picture 13" descr="D:\Pavel\Desktop\Graph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512000"/>
              <a:ext cx="411446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D:\Pavel\Desktop\Graph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518350"/>
              <a:ext cx="411446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696133" y="2659678"/>
              <a:ext cx="311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>
                  <a:latin typeface="Trebuchet MS" pitchFamily="34" charset="0"/>
                </a:rPr>
                <a:t>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194733" y="4374178"/>
              <a:ext cx="2252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řídící parametr </a:t>
              </a:r>
              <a:r>
                <a:rPr lang="cs-CZ" dirty="0">
                  <a:solidFill>
                    <a:srgbClr val="C00000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1348340" y="1927390"/>
              <a:ext cx="2576322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rebuchet MS" pitchFamily="34" charset="0"/>
                </a:rPr>
                <a:t>Dynamika hladin</a:t>
              </a:r>
              <a:r>
                <a:rPr lang="en-GB" dirty="0">
                  <a:latin typeface="Trebuchet MS" pitchFamily="34" charset="0"/>
                </a:rPr>
                <a:t>:</a:t>
              </a: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755576" y="946877"/>
            <a:ext cx="791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rebuchet MS" pitchFamily="34" charset="0"/>
              </a:rPr>
              <a:t>- neanalytická</a:t>
            </a:r>
            <a:r>
              <a:rPr lang="cs-CZ" dirty="0">
                <a:latin typeface="Trebuchet MS" pitchFamily="34" charset="0"/>
              </a:rPr>
              <a:t> změna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parametru uspořádání</a:t>
            </a:r>
            <a:r>
              <a:rPr lang="cs-CZ" dirty="0">
                <a:latin typeface="Trebuchet MS" pitchFamily="34" charset="0"/>
              </a:rPr>
              <a:t> (= základní stav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rebuchet MS" pitchFamily="34" charset="0"/>
              </a:rPr>
              <a:t>0</a:t>
            </a:r>
            <a:r>
              <a:rPr lang="cs-CZ" dirty="0">
                <a:latin typeface="Trebuchet MS" pitchFamily="34" charset="0"/>
              </a:rPr>
              <a:t>)</a:t>
            </a:r>
            <a:r>
              <a:rPr lang="cs-CZ" b="1" dirty="0">
                <a:latin typeface="Trebuchet MS" pitchFamily="34" charset="0"/>
              </a:rPr>
              <a:t> </a:t>
            </a:r>
          </a:p>
          <a:p>
            <a:r>
              <a:rPr lang="cs-CZ" dirty="0">
                <a:latin typeface="Trebuchet MS" pitchFamily="34" charset="0"/>
              </a:rPr>
              <a:t>  při změně </a:t>
            </a:r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řídícího parametru</a:t>
            </a:r>
            <a:r>
              <a:rPr lang="cs-CZ" b="1" dirty="0">
                <a:latin typeface="Trebuchet MS" pitchFamily="34" charset="0"/>
              </a:rPr>
              <a:t> </a:t>
            </a:r>
            <a:r>
              <a:rPr lang="cs-CZ" b="1" dirty="0">
                <a:latin typeface="Symbol" panose="05050102010706020507" pitchFamily="18" charset="2"/>
              </a:rPr>
              <a:t>l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cs-CZ" dirty="0">
                <a:latin typeface="Trebuchet MS" pitchFamily="34" charset="0"/>
              </a:rPr>
              <a:t>v limitě nekonečné velikosti systému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51" y="3676026"/>
            <a:ext cx="126682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4950966" y="5062956"/>
            <a:ext cx="263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000B4"/>
                </a:solidFill>
                <a:latin typeface="Trebuchet MS" pitchFamily="34" charset="0"/>
              </a:rPr>
              <a:t>Kvantový FP 1. řádu</a:t>
            </a:r>
          </a:p>
          <a:p>
            <a:pPr algn="ctr"/>
            <a:r>
              <a:rPr lang="cs-CZ" sz="1600" b="1" dirty="0">
                <a:solidFill>
                  <a:srgbClr val="0000B4"/>
                </a:solidFill>
                <a:latin typeface="Trebuchet MS" pitchFamily="34" charset="0"/>
              </a:rPr>
              <a:t>(nespojitá derivace)</a:t>
            </a:r>
            <a:endParaRPr lang="en-GB" sz="1600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382183" y="5205760"/>
            <a:ext cx="651859" cy="699740"/>
          </a:xfrm>
          <a:prstGeom prst="line">
            <a:avLst/>
          </a:prstGeom>
          <a:ln w="31750">
            <a:solidFill>
              <a:srgbClr val="00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3027850" y="5205760"/>
            <a:ext cx="620109" cy="693390"/>
          </a:xfrm>
          <a:prstGeom prst="line">
            <a:avLst/>
          </a:prstGeom>
          <a:ln w="31750">
            <a:solidFill>
              <a:srgbClr val="00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ál 43"/>
          <p:cNvSpPr/>
          <p:nvPr/>
        </p:nvSpPr>
        <p:spPr>
          <a:xfrm>
            <a:off x="2944042" y="5135883"/>
            <a:ext cx="180000" cy="180000"/>
          </a:xfrm>
          <a:prstGeom prst="ellipse">
            <a:avLst/>
          </a:prstGeom>
          <a:solidFill>
            <a:srgbClr val="0000B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ovéPole 47"/>
          <p:cNvSpPr txBox="1"/>
          <p:nvPr/>
        </p:nvSpPr>
        <p:spPr>
          <a:xfrm>
            <a:off x="1254932" y="4140993"/>
            <a:ext cx="915945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Trebuchet MS" pitchFamily="34" charset="0"/>
              </a:rPr>
              <a:t>kritická hranice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16" y="2096004"/>
            <a:ext cx="3771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ovéPole 50"/>
          <p:cNvSpPr txBox="1"/>
          <p:nvPr/>
        </p:nvSpPr>
        <p:spPr>
          <a:xfrm>
            <a:off x="755576" y="1691769"/>
            <a:ext cx="315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339933"/>
                </a:solidFill>
                <a:latin typeface="Trebuchet MS" pitchFamily="34" charset="0"/>
              </a:rPr>
              <a:t>Příklad</a:t>
            </a:r>
            <a:r>
              <a:rPr lang="en-GB" sz="2000" dirty="0">
                <a:solidFill>
                  <a:srgbClr val="339933"/>
                </a:solidFill>
                <a:latin typeface="Trebuchet MS" pitchFamily="34" charset="0"/>
              </a:rPr>
              <a:t>: CUSP </a:t>
            </a:r>
            <a:r>
              <a:rPr lang="cs-CZ" sz="2000" dirty="0">
                <a:solidFill>
                  <a:srgbClr val="339933"/>
                </a:solidFill>
                <a:latin typeface="Trebuchet MS" pitchFamily="34" charset="0"/>
              </a:rPr>
              <a:t>systém</a:t>
            </a:r>
          </a:p>
        </p:txBody>
      </p:sp>
      <p:pic>
        <p:nvPicPr>
          <p:cNvPr id="52" name="Picture 2" descr="24K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83" y="2053074"/>
            <a:ext cx="3729817" cy="14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b="1" u="sng" dirty="0">
                <a:solidFill>
                  <a:srgbClr val="339933"/>
                </a:solidFill>
                <a:latin typeface="Trebuchet MS" panose="020B0603020202020204" pitchFamily="34" charset="0"/>
              </a:rPr>
              <a:t>Excitovaný</a:t>
            </a: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 kvantový fázový přechod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755576" y="1691769"/>
            <a:ext cx="315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339933"/>
                </a:solidFill>
                <a:latin typeface="Trebuchet MS" pitchFamily="34" charset="0"/>
              </a:rPr>
              <a:t>Příklad</a:t>
            </a:r>
            <a:r>
              <a:rPr lang="en-GB" sz="2000" dirty="0">
                <a:solidFill>
                  <a:srgbClr val="339933"/>
                </a:solidFill>
                <a:latin typeface="Trebuchet MS" pitchFamily="34" charset="0"/>
              </a:rPr>
              <a:t>: CUSP </a:t>
            </a:r>
            <a:r>
              <a:rPr lang="cs-CZ" sz="2000" dirty="0">
                <a:solidFill>
                  <a:srgbClr val="339933"/>
                </a:solidFill>
                <a:latin typeface="Trebuchet MS" pitchFamily="34" charset="0"/>
              </a:rPr>
              <a:t>systém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683433" y="3228405"/>
            <a:ext cx="4318333" cy="3231510"/>
            <a:chOff x="696133" y="1512000"/>
            <a:chExt cx="4318333" cy="3231510"/>
          </a:xfrm>
        </p:grpSpPr>
        <p:pic>
          <p:nvPicPr>
            <p:cNvPr id="2061" name="Picture 13" descr="D:\Pavel\Desktop\Graph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512000"/>
              <a:ext cx="411446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D:\Pavel\Desktop\Graph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1518350"/>
              <a:ext cx="411446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696133" y="2659678"/>
              <a:ext cx="311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>
                  <a:latin typeface="Trebuchet MS" pitchFamily="34" charset="0"/>
                </a:rPr>
                <a:t>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194733" y="4374178"/>
              <a:ext cx="2252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řídící parametr </a:t>
              </a:r>
              <a:r>
                <a:rPr lang="cs-CZ" dirty="0">
                  <a:solidFill>
                    <a:srgbClr val="C00000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1348340" y="1927390"/>
              <a:ext cx="2576322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rebuchet MS" pitchFamily="34" charset="0"/>
                </a:rPr>
                <a:t>Dynamika hladin</a:t>
              </a:r>
              <a:r>
                <a:rPr lang="en-GB" dirty="0">
                  <a:latin typeface="Trebuchet MS" pitchFamily="34" charset="0"/>
                </a:rPr>
                <a:t>:</a:t>
              </a:r>
            </a:p>
          </p:txBody>
        </p:sp>
      </p:grpSp>
      <p:pic>
        <p:nvPicPr>
          <p:cNvPr id="36" name="Picture 2" descr="24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83" y="2053074"/>
            <a:ext cx="3729817" cy="14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51" y="3676026"/>
            <a:ext cx="126682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721533" y="949181"/>
            <a:ext cx="83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itchFamily="34" charset="0"/>
              </a:rPr>
              <a:t>- rozšíření konceptu kvantového fázového přechodu do </a:t>
            </a:r>
            <a:r>
              <a:rPr lang="cs-CZ" b="1" dirty="0">
                <a:latin typeface="Trebuchet MS" pitchFamily="34" charset="0"/>
              </a:rPr>
              <a:t>vzbuzené části spektra</a:t>
            </a:r>
            <a:endParaRPr lang="en-US" b="1" dirty="0">
              <a:latin typeface="Trebuchet MS" pitchFamily="34" charset="0"/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 flipV="1">
            <a:off x="2629399" y="4018159"/>
            <a:ext cx="2003" cy="1325891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775968" y="4074656"/>
            <a:ext cx="30586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neanalytičnost </a:t>
            </a:r>
            <a:r>
              <a:rPr lang="cs-CZ" sz="1400" b="1" dirty="0">
                <a:latin typeface="Trebuchet MS" pitchFamily="34" charset="0"/>
              </a:rPr>
              <a:t>hustoty hladin </a:t>
            </a:r>
            <a:r>
              <a:rPr lang="en-GB" sz="1400" b="1" i="1" dirty="0">
                <a:latin typeface="Symbol" panose="05050102010706020507" pitchFamily="18" charset="2"/>
              </a:rPr>
              <a:t>r</a:t>
            </a:r>
            <a:r>
              <a:rPr lang="cs-CZ" sz="1400" b="1" i="1" dirty="0">
                <a:latin typeface="Symbol" panose="05050102010706020507" pitchFamily="18" charset="2"/>
              </a:rPr>
              <a:t>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2125529" y="4828158"/>
            <a:ext cx="2160721" cy="69669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668263" y="5054699"/>
            <a:ext cx="286397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n</a:t>
            </a:r>
            <a:r>
              <a:rPr lang="cs-CZ" sz="1400" dirty="0" err="1">
                <a:latin typeface="Trebuchet MS" pitchFamily="34" charset="0"/>
              </a:rPr>
              <a:t>eanalytičnost</a:t>
            </a:r>
            <a:r>
              <a:rPr lang="cs-CZ" sz="1400" dirty="0">
                <a:latin typeface="Trebuchet MS" pitchFamily="34" charset="0"/>
              </a:rPr>
              <a:t> </a:t>
            </a:r>
            <a:r>
              <a:rPr lang="cs-CZ" sz="1400" b="1" dirty="0">
                <a:latin typeface="Trebuchet MS" pitchFamily="34" charset="0"/>
              </a:rPr>
              <a:t>toku hladin </a:t>
            </a:r>
            <a:r>
              <a:rPr lang="en-GB" sz="1400" b="1" i="1" dirty="0">
                <a:latin typeface="Symbol" panose="05050102010706020507" pitchFamily="18" charset="2"/>
              </a:rPr>
              <a:t>f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b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254932" y="4140993"/>
            <a:ext cx="915945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Trebuchet MS" pitchFamily="34" charset="0"/>
              </a:rPr>
              <a:t>kritická hranice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234377" y="1293113"/>
            <a:ext cx="685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1200" b="0" dirty="0">
                <a:latin typeface="Trebuchet MS" panose="020B0603020202020204" pitchFamily="34" charset="0"/>
              </a:rPr>
              <a:t>P. Cejnar, M. Macek, S. Heinze, J. </a:t>
            </a:r>
            <a:r>
              <a:rPr lang="cs-CZ" sz="1200" b="0" dirty="0" err="1">
                <a:latin typeface="Trebuchet MS" panose="020B0603020202020204" pitchFamily="34" charset="0"/>
              </a:rPr>
              <a:t>Jolie</a:t>
            </a:r>
            <a:r>
              <a:rPr lang="cs-CZ" sz="1200" b="0" dirty="0">
                <a:latin typeface="Trebuchet MS" panose="020B0603020202020204" pitchFamily="34" charset="0"/>
              </a:rPr>
              <a:t>, J. Dobeš</a:t>
            </a:r>
            <a:r>
              <a:rPr lang="en-GB" sz="1200" b="0" dirty="0">
                <a:latin typeface="Trebuchet MS" panose="020B0603020202020204" pitchFamily="34" charset="0"/>
              </a:rPr>
              <a:t>, </a:t>
            </a:r>
            <a:r>
              <a:rPr lang="cs-CZ" sz="1200" b="0" i="1" dirty="0">
                <a:latin typeface="Trebuchet MS" panose="020B0603020202020204" pitchFamily="34" charset="0"/>
              </a:rPr>
              <a:t>J. </a:t>
            </a:r>
            <a:r>
              <a:rPr lang="cs-CZ" sz="1200" b="0" i="1" dirty="0" err="1">
                <a:latin typeface="Trebuchet MS" panose="020B0603020202020204" pitchFamily="34" charset="0"/>
              </a:rPr>
              <a:t>Phys</a:t>
            </a:r>
            <a:r>
              <a:rPr lang="cs-CZ" sz="1200" b="0" i="1" dirty="0">
                <a:latin typeface="Trebuchet MS" panose="020B0603020202020204" pitchFamily="34" charset="0"/>
              </a:rPr>
              <a:t>. </a:t>
            </a:r>
            <a:r>
              <a:rPr lang="cs-CZ" sz="1200" b="0" dirty="0">
                <a:latin typeface="Trebuchet MS" panose="020B0603020202020204" pitchFamily="34" charset="0"/>
              </a:rPr>
              <a:t>A</a:t>
            </a:r>
            <a:r>
              <a:rPr lang="en-GB" sz="1200" b="0" i="1" dirty="0">
                <a:latin typeface="Trebuchet MS" panose="020B0603020202020204" pitchFamily="34" charset="0"/>
              </a:rPr>
              <a:t> </a:t>
            </a:r>
            <a:r>
              <a:rPr lang="cs-CZ" sz="1200" dirty="0">
                <a:latin typeface="Trebuchet MS" panose="020B0603020202020204" pitchFamily="34" charset="0"/>
              </a:rPr>
              <a:t>39</a:t>
            </a:r>
            <a:r>
              <a:rPr lang="en-GB" sz="1200" b="0" dirty="0">
                <a:latin typeface="Trebuchet MS" panose="020B0603020202020204" pitchFamily="34" charset="0"/>
              </a:rPr>
              <a:t>, </a:t>
            </a:r>
            <a:r>
              <a:rPr lang="cs-CZ" sz="1200" b="0" dirty="0">
                <a:latin typeface="Trebuchet MS" panose="020B0603020202020204" pitchFamily="34" charset="0"/>
              </a:rPr>
              <a:t>L515 </a:t>
            </a:r>
            <a:r>
              <a:rPr lang="en-GB" sz="1200" b="0" dirty="0">
                <a:latin typeface="Trebuchet MS" panose="020B0603020202020204" pitchFamily="34" charset="0"/>
              </a:rPr>
              <a:t>(</a:t>
            </a:r>
            <a:r>
              <a:rPr lang="cs-CZ" sz="1200" b="0" dirty="0">
                <a:latin typeface="Trebuchet MS" panose="020B0603020202020204" pitchFamily="34" charset="0"/>
              </a:rPr>
              <a:t>2006)</a:t>
            </a:r>
          </a:p>
          <a:p>
            <a:pPr algn="r" eaLnBrk="1" hangingPunct="1"/>
            <a:r>
              <a:rPr lang="cs-CZ" sz="1200" b="0" dirty="0">
                <a:latin typeface="Trebuchet MS" panose="020B0603020202020204" pitchFamily="34" charset="0"/>
              </a:rPr>
              <a:t>M.A. </a:t>
            </a:r>
            <a:r>
              <a:rPr lang="cs-CZ" sz="1200" b="0" dirty="0" err="1">
                <a:latin typeface="Trebuchet MS" panose="020B0603020202020204" pitchFamily="34" charset="0"/>
              </a:rPr>
              <a:t>Caprio</a:t>
            </a:r>
            <a:r>
              <a:rPr lang="cs-CZ" sz="1200" b="0" dirty="0">
                <a:latin typeface="Trebuchet MS" panose="020B0603020202020204" pitchFamily="34" charset="0"/>
              </a:rPr>
              <a:t>, P. Cejnar, F. </a:t>
            </a:r>
            <a:r>
              <a:rPr lang="cs-CZ" sz="1200" b="0" dirty="0" err="1">
                <a:latin typeface="Trebuchet MS" panose="020B0603020202020204" pitchFamily="34" charset="0"/>
              </a:rPr>
              <a:t>Iachello</a:t>
            </a:r>
            <a:r>
              <a:rPr lang="cs-CZ" sz="1200" b="0" dirty="0">
                <a:latin typeface="Trebuchet MS" panose="020B0603020202020204" pitchFamily="34" charset="0"/>
              </a:rPr>
              <a:t>, Ann. </a:t>
            </a:r>
            <a:r>
              <a:rPr lang="cs-CZ" sz="1200" b="0" dirty="0" err="1">
                <a:latin typeface="Trebuchet MS" panose="020B0603020202020204" pitchFamily="34" charset="0"/>
              </a:rPr>
              <a:t>Phys</a:t>
            </a:r>
            <a:r>
              <a:rPr lang="cs-CZ" sz="1200" b="0" dirty="0">
                <a:latin typeface="Trebuchet MS" panose="020B0603020202020204" pitchFamily="34" charset="0"/>
              </a:rPr>
              <a:t>. 323, 1106 (2008)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16" y="2096004"/>
            <a:ext cx="3771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7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93" y="5772150"/>
            <a:ext cx="3145553" cy="64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03176" y="332656"/>
            <a:ext cx="3403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err="1">
                <a:solidFill>
                  <a:srgbClr val="0000B4"/>
                </a:solidFill>
                <a:latin typeface="Trebuchet MS" panose="020B0603020202020204" pitchFamily="34" charset="0"/>
              </a:rPr>
              <a:t>Objemov</a:t>
            </a: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á funkce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7" y="2055145"/>
            <a:ext cx="1951606" cy="326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1295401" y="2403656"/>
            <a:ext cx="0" cy="23131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1625982" y="5427540"/>
            <a:ext cx="25938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855533" y="3254837"/>
            <a:ext cx="319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>
                <a:latin typeface="Trebuchet MS" pitchFamily="34" charset="0"/>
              </a:rPr>
              <a:t>z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842155" y="5423044"/>
            <a:ext cx="847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Trebuchet MS" pitchFamily="34" charset="0"/>
              </a:rPr>
              <a:t>x, y</a:t>
            </a:r>
            <a:endParaRPr lang="cs-CZ" sz="2200" i="1" dirty="0">
              <a:latin typeface="Trebuchet MS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14466" y="1060463"/>
            <a:ext cx="355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rebuchet MS" pitchFamily="34" charset="0"/>
              </a:rPr>
              <a:t>zn</a:t>
            </a:r>
            <a:r>
              <a:rPr lang="cs-CZ" dirty="0" err="1">
                <a:latin typeface="Trebuchet MS" pitchFamily="34" charset="0"/>
              </a:rPr>
              <a:t>áme</a:t>
            </a:r>
            <a:r>
              <a:rPr lang="cs-CZ" dirty="0">
                <a:latin typeface="Trebuchet MS" pitchFamily="34" charset="0"/>
              </a:rPr>
              <a:t>: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413155" y="1075852"/>
            <a:ext cx="486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(v</a:t>
            </a:r>
            <a:r>
              <a:rPr lang="cs-CZ" sz="1600" dirty="0" err="1">
                <a:latin typeface="Trebuchet MS" pitchFamily="34" charset="0"/>
              </a:rPr>
              <a:t>ýška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en-GB" sz="1600" dirty="0" err="1">
                <a:latin typeface="Trebuchet MS" pitchFamily="34" charset="0"/>
              </a:rPr>
              <a:t>kbel</a:t>
            </a:r>
            <a:r>
              <a:rPr lang="cs-CZ" sz="1600" dirty="0" err="1">
                <a:latin typeface="Trebuchet MS" pitchFamily="34" charset="0"/>
              </a:rPr>
              <a:t>íku</a:t>
            </a:r>
            <a:r>
              <a:rPr lang="cs-CZ" sz="1600" dirty="0">
                <a:latin typeface="Trebuchet MS" pitchFamily="34" charset="0"/>
              </a:rPr>
              <a:t>, analytická funkce souřadnic)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03176" y="1466007"/>
            <a:ext cx="355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rebuchet MS" pitchFamily="34" charset="0"/>
              </a:rPr>
              <a:t>hledáme: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409292" y="1481396"/>
            <a:ext cx="282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(</a:t>
            </a:r>
            <a:r>
              <a:rPr lang="cs-CZ" sz="1600" dirty="0">
                <a:latin typeface="Trebuchet MS" pitchFamily="34" charset="0"/>
              </a:rPr>
              <a:t>objem kbelíku do výšky </a:t>
            </a:r>
            <a:r>
              <a:rPr lang="cs-CZ" sz="1600" i="1" dirty="0">
                <a:latin typeface="Trebuchet MS" pitchFamily="34" charset="0"/>
              </a:rPr>
              <a:t>z</a:t>
            </a:r>
            <a:r>
              <a:rPr lang="cs-CZ" sz="1600" dirty="0">
                <a:latin typeface="Trebuchet MS" pitchFamily="34" charset="0"/>
              </a:rPr>
              <a:t>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67" y="1054089"/>
            <a:ext cx="1290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1451600"/>
            <a:ext cx="1194435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D:\Pavel\Desktop\pr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77" y="4521200"/>
            <a:ext cx="863600" cy="5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Skupina 32"/>
          <p:cNvGrpSpPr/>
          <p:nvPr/>
        </p:nvGrpSpPr>
        <p:grpSpPr>
          <a:xfrm>
            <a:off x="4933950" y="2165350"/>
            <a:ext cx="3865540" cy="3879681"/>
            <a:chOff x="4933950" y="1905000"/>
            <a:chExt cx="3865540" cy="3879681"/>
          </a:xfrm>
        </p:grpSpPr>
        <p:sp>
          <p:nvSpPr>
            <p:cNvPr id="31" name="TextovéPole 30"/>
            <p:cNvSpPr txBox="1"/>
            <p:nvPr/>
          </p:nvSpPr>
          <p:spPr>
            <a:xfrm>
              <a:off x="5067300" y="1905000"/>
              <a:ext cx="332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Trebuchet MS" pitchFamily="34" charset="0"/>
                </a:rPr>
                <a:t>Studium analytických vlastností objemové funkce – </a:t>
              </a:r>
              <a:r>
                <a:rPr lang="cs-CZ" sz="1600" b="1" dirty="0">
                  <a:latin typeface="Trebuchet MS" pitchFamily="34" charset="0"/>
                </a:rPr>
                <a:t>radioterapie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400" dirty="0">
                  <a:latin typeface="Trebuchet MS" pitchFamily="34" charset="0"/>
                </a:rPr>
                <a:t>(dose-</a:t>
              </a:r>
              <a:r>
                <a:rPr lang="cs-CZ" sz="1400" dirty="0" err="1">
                  <a:latin typeface="Trebuchet MS" pitchFamily="34" charset="0"/>
                </a:rPr>
                <a:t>volume</a:t>
              </a:r>
              <a:r>
                <a:rPr lang="cs-CZ" sz="1400" dirty="0">
                  <a:latin typeface="Trebuchet MS" pitchFamily="34" charset="0"/>
                </a:rPr>
                <a:t> </a:t>
              </a:r>
              <a:r>
                <a:rPr lang="cs-CZ" sz="1400" dirty="0" err="1">
                  <a:latin typeface="Trebuchet MS" pitchFamily="34" charset="0"/>
                </a:rPr>
                <a:t>function</a:t>
              </a:r>
              <a:r>
                <a:rPr lang="cs-CZ" sz="1400" dirty="0">
                  <a:latin typeface="Trebuchet MS" pitchFamily="34" charset="0"/>
                </a:rPr>
                <a:t>)</a:t>
              </a:r>
            </a:p>
          </p:txBody>
        </p:sp>
        <p:pic>
          <p:nvPicPr>
            <p:cNvPr id="1038" name="Picture 14" descr="http://www.melbourneurology.net.au/assets/default/radiotherapy-138461180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650" y="2754166"/>
              <a:ext cx="2559050" cy="270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4933950" y="5492293"/>
              <a:ext cx="386554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300" b="0" dirty="0">
                  <a:latin typeface="Trebuchet MS" panose="020B0603020202020204" pitchFamily="34" charset="0"/>
                </a:rPr>
                <a:t>I. </a:t>
              </a:r>
              <a:r>
                <a:rPr lang="cs-CZ" sz="1300" b="0" dirty="0" err="1">
                  <a:latin typeface="Trebuchet MS" panose="020B0603020202020204" pitchFamily="34" charset="0"/>
                </a:rPr>
                <a:t>Hoveijn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i="1" dirty="0">
                  <a:latin typeface="Trebuchet MS" panose="020B0603020202020204" pitchFamily="34" charset="0"/>
                </a:rPr>
                <a:t>J.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Math</a:t>
              </a:r>
              <a:r>
                <a:rPr lang="cs-CZ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Anal</a:t>
              </a:r>
              <a:r>
                <a:rPr lang="cs-CZ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Appl</a:t>
              </a:r>
              <a:r>
                <a:rPr lang="en-GB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dirty="0">
                  <a:latin typeface="Trebuchet MS" panose="020B0603020202020204" pitchFamily="34" charset="0"/>
                </a:rPr>
                <a:t>348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dirty="0">
                  <a:latin typeface="Trebuchet MS" panose="020B0603020202020204" pitchFamily="34" charset="0"/>
                </a:rPr>
                <a:t>530</a:t>
              </a:r>
              <a:r>
                <a:rPr lang="en-GB" sz="1300" b="0" dirty="0">
                  <a:latin typeface="Trebuchet MS" panose="020B0603020202020204" pitchFamily="34" charset="0"/>
                </a:rPr>
                <a:t> (</a:t>
              </a:r>
              <a:r>
                <a:rPr lang="cs-CZ" sz="1300" b="0" dirty="0">
                  <a:latin typeface="Trebuchet MS" panose="020B0603020202020204" pitchFamily="34" charset="0"/>
                </a:rPr>
                <a:t>2008</a:t>
              </a:r>
              <a:r>
                <a:rPr lang="en-GB" sz="1300" b="0" dirty="0">
                  <a:latin typeface="Trebuchet MS" panose="020B0603020202020204" pitchFamily="34" charset="0"/>
                </a:rPr>
                <a:t>)</a:t>
              </a:r>
              <a:endParaRPr lang="cs-CZ" sz="1300" b="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9" y="3655427"/>
            <a:ext cx="4229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3008276" y="4467522"/>
            <a:ext cx="172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rebuchet MS" pitchFamily="34" charset="0"/>
              </a:rPr>
              <a:t>objem</a:t>
            </a:r>
            <a:r>
              <a:rPr lang="en-GB" sz="1400" b="1" dirty="0" err="1">
                <a:latin typeface="Trebuchet MS" pitchFamily="34" charset="0"/>
              </a:rPr>
              <a:t>ov</a:t>
            </a:r>
            <a:r>
              <a:rPr lang="cs-CZ" sz="1400" b="1" dirty="0">
                <a:latin typeface="Trebuchet MS" pitchFamily="34" charset="0"/>
              </a:rPr>
              <a:t>á funkce </a:t>
            </a:r>
            <a:r>
              <a:rPr lang="cs-CZ" sz="1400" dirty="0">
                <a:latin typeface="Trebuchet MS" pitchFamily="34" charset="0"/>
              </a:rPr>
              <a:t>fázového prostoru</a:t>
            </a:r>
            <a:endParaRPr lang="cs-CZ" sz="1400" b="1" dirty="0">
              <a:latin typeface="Trebuchet MS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202589" y="2476077"/>
            <a:ext cx="191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solidFill>
                  <a:srgbClr val="CC3300"/>
                </a:solidFill>
                <a:latin typeface="Trebuchet MS" pitchFamily="34" charset="0"/>
              </a:rPr>
              <a:t>oscilující část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55576" y="332656"/>
            <a:ext cx="5049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Hustota kvantových hladin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892300" y="1246382"/>
            <a:ext cx="128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rebuchet MS" pitchFamily="34" charset="0"/>
              </a:rPr>
              <a:t>spe</a:t>
            </a:r>
            <a:r>
              <a:rPr lang="cs-CZ" dirty="0">
                <a:latin typeface="Trebuchet MS" pitchFamily="34" charset="0"/>
              </a:rPr>
              <a:t>k</a:t>
            </a:r>
            <a:r>
              <a:rPr lang="en-GB" dirty="0" err="1">
                <a:latin typeface="Trebuchet MS" pitchFamily="34" charset="0"/>
              </a:rPr>
              <a:t>trum</a:t>
            </a:r>
            <a:r>
              <a:rPr lang="en-GB" dirty="0">
                <a:latin typeface="Trebuchet MS" pitchFamily="34" charset="0"/>
              </a:rPr>
              <a:t>: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27" name="Picture 3" descr="D:\Pavel\Desktop\Spectr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1156558"/>
            <a:ext cx="2381583" cy="4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avel\Desktop\L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1632875"/>
            <a:ext cx="2381583" cy="1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2429616" y="2290760"/>
            <a:ext cx="979520" cy="1304925"/>
          </a:xfrm>
          <a:prstGeom prst="line">
            <a:avLst/>
          </a:prstGeom>
          <a:noFill/>
          <a:ln w="19050">
            <a:solidFill>
              <a:srgbClr val="0000B4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93750" y="2463900"/>
            <a:ext cx="1989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0" dirty="0">
                <a:solidFill>
                  <a:srgbClr val="0000B4"/>
                </a:solidFill>
                <a:latin typeface="Trebuchet MS" pitchFamily="34" charset="0"/>
              </a:rPr>
              <a:t>hladká část</a:t>
            </a:r>
            <a:endParaRPr lang="en-GB" sz="1800" b="0" dirty="0">
              <a:solidFill>
                <a:srgbClr val="0000B4"/>
              </a:solidFill>
              <a:latin typeface="Trebuchet MS" pitchFamily="34" charset="0"/>
            </a:endParaRPr>
          </a:p>
          <a:p>
            <a:pPr algn="ctr"/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(</a:t>
            </a:r>
            <a:r>
              <a:rPr lang="en-GB" sz="1600" dirty="0" err="1">
                <a:solidFill>
                  <a:srgbClr val="0000B4"/>
                </a:solidFill>
                <a:latin typeface="Trebuchet MS" pitchFamily="34" charset="0"/>
              </a:rPr>
              <a:t>Weylova</a:t>
            </a:r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GB" sz="1600" dirty="0" err="1">
                <a:solidFill>
                  <a:srgbClr val="0000B4"/>
                </a:solidFill>
                <a:latin typeface="Trebuchet MS" pitchFamily="34" charset="0"/>
              </a:rPr>
              <a:t>formule</a:t>
            </a:r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)</a:t>
            </a:r>
            <a:endParaRPr lang="cs-CZ" sz="1600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594101" y="3257550"/>
            <a:ext cx="2381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622967" y="3259723"/>
            <a:ext cx="31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Trebuchet MS" pitchFamily="34" charset="0"/>
              </a:rPr>
              <a:t>E</a:t>
            </a:r>
            <a:endParaRPr lang="cs-CZ" sz="1600" i="1" dirty="0">
              <a:latin typeface="Trebuchet MS" pitchFamily="34" charset="0"/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6654800" y="1061592"/>
            <a:ext cx="996950" cy="947985"/>
            <a:chOff x="6565900" y="1131442"/>
            <a:chExt cx="996950" cy="947985"/>
          </a:xfrm>
        </p:grpSpPr>
        <p:pic>
          <p:nvPicPr>
            <p:cNvPr id="27" name="Picture 16" descr="D:\Pavel\Desktop\Lunch Nuclear 2013\potbm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860" y="1131442"/>
              <a:ext cx="742990" cy="58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Přímá spojnice se šipkou 19"/>
            <p:cNvCxnSpPr/>
            <p:nvPr/>
          </p:nvCxnSpPr>
          <p:spPr>
            <a:xfrm>
              <a:off x="7073900" y="1809750"/>
              <a:ext cx="317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V="1">
              <a:off x="6813550" y="1294086"/>
              <a:ext cx="0" cy="418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6565900" y="1377950"/>
              <a:ext cx="165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E</a:t>
              </a:r>
              <a:endParaRPr lang="cs-CZ" sz="1400" i="1" dirty="0">
                <a:latin typeface="Trebuchet MS" pitchFamily="34" charset="0"/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7079884" y="1771650"/>
              <a:ext cx="165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x</a:t>
              </a:r>
              <a:endParaRPr lang="cs-CZ" sz="1400" i="1" dirty="0">
                <a:latin typeface="Trebuchet MS" pitchFamily="34" charset="0"/>
              </a:endParaRPr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7" y="417377"/>
            <a:ext cx="2928461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755576" y="5046602"/>
            <a:ext cx="7821954" cy="1213227"/>
            <a:chOff x="755576" y="5046602"/>
            <a:chExt cx="7821954" cy="121322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402" y="6036468"/>
              <a:ext cx="1770221" cy="2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Skupina 46"/>
            <p:cNvGrpSpPr/>
            <p:nvPr/>
          </p:nvGrpSpPr>
          <p:grpSpPr>
            <a:xfrm>
              <a:off x="1108321" y="5546486"/>
              <a:ext cx="2366961" cy="652462"/>
              <a:chOff x="1161778" y="5441156"/>
              <a:chExt cx="2366961" cy="652462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778" y="5441156"/>
                <a:ext cx="2366961" cy="652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vál 32"/>
              <p:cNvSpPr/>
              <p:nvPr/>
            </p:nvSpPr>
            <p:spPr>
              <a:xfrm>
                <a:off x="2173873" y="5525616"/>
                <a:ext cx="342769" cy="334640"/>
              </a:xfrm>
              <a:prstGeom prst="ellipse">
                <a:avLst/>
              </a:prstGeom>
              <a:solidFill>
                <a:srgbClr val="FFC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5" name="Skupina 44"/>
            <p:cNvGrpSpPr/>
            <p:nvPr/>
          </p:nvGrpSpPr>
          <p:grpSpPr>
            <a:xfrm>
              <a:off x="5227369" y="5630015"/>
              <a:ext cx="3350161" cy="346181"/>
              <a:chOff x="2835071" y="5165792"/>
              <a:chExt cx="3350161" cy="346181"/>
            </a:xfrm>
          </p:grpSpPr>
          <p:sp>
            <p:nvSpPr>
              <p:cNvPr id="34" name="TextovéPole 33"/>
              <p:cNvSpPr txBox="1"/>
              <p:nvPr/>
            </p:nvSpPr>
            <p:spPr>
              <a:xfrm>
                <a:off x="2913918" y="5165792"/>
                <a:ext cx="325226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500" dirty="0" err="1">
                    <a:latin typeface="Trebuchet MS" pitchFamily="34" charset="0"/>
                  </a:rPr>
                  <a:t>zhlazující</a:t>
                </a:r>
                <a:r>
                  <a:rPr lang="cs-CZ" sz="1500" dirty="0">
                    <a:latin typeface="Trebuchet MS" pitchFamily="34" charset="0"/>
                  </a:rPr>
                  <a:t> funkce (např. </a:t>
                </a:r>
                <a:r>
                  <a:rPr lang="cs-CZ" sz="1500" dirty="0" err="1">
                    <a:latin typeface="Trebuchet MS" pitchFamily="34" charset="0"/>
                  </a:rPr>
                  <a:t>Gaussovka</a:t>
                </a:r>
                <a:r>
                  <a:rPr lang="cs-CZ" sz="1500" dirty="0">
                    <a:latin typeface="Trebuchet MS" pitchFamily="34" charset="0"/>
                  </a:rPr>
                  <a:t>)</a:t>
                </a:r>
              </a:p>
            </p:txBody>
          </p:sp>
          <p:sp>
            <p:nvSpPr>
              <p:cNvPr id="60" name="Ovál 59"/>
              <p:cNvSpPr/>
              <p:nvPr/>
            </p:nvSpPr>
            <p:spPr>
              <a:xfrm>
                <a:off x="2835071" y="5177333"/>
                <a:ext cx="3350161" cy="334640"/>
              </a:xfrm>
              <a:prstGeom prst="ellipse">
                <a:avLst/>
              </a:prstGeom>
              <a:solidFill>
                <a:srgbClr val="FFC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755576" y="5046602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339933"/>
                  </a:solidFill>
                  <a:latin typeface="Trebuchet MS" pitchFamily="34" charset="0"/>
                </a:rPr>
                <a:t>Aproximace</a:t>
              </a:r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627" y="5291656"/>
              <a:ext cx="1131561" cy="74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bdélník 3"/>
          <p:cNvSpPr/>
          <p:nvPr/>
        </p:nvSpPr>
        <p:spPr>
          <a:xfrm>
            <a:off x="2827828" y="3595685"/>
            <a:ext cx="2156660" cy="14509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61" y="3649570"/>
            <a:ext cx="2409639" cy="72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" y="3193483"/>
            <a:ext cx="461772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576" y="1979936"/>
            <a:ext cx="231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39933"/>
                </a:solidFill>
                <a:latin typeface="Trebuchet MS" pitchFamily="34" charset="0"/>
              </a:rPr>
              <a:t>Morse</a:t>
            </a:r>
            <a:r>
              <a:rPr lang="cs-CZ" sz="2000" dirty="0">
                <a:solidFill>
                  <a:srgbClr val="339933"/>
                </a:solidFill>
                <a:latin typeface="Trebuchet MS" pitchFamily="34" charset="0"/>
              </a:rPr>
              <a:t>ho</a:t>
            </a:r>
            <a:r>
              <a:rPr lang="en-GB" sz="2000" dirty="0">
                <a:solidFill>
                  <a:srgbClr val="339933"/>
                </a:solidFill>
                <a:latin typeface="Trebuchet MS" pitchFamily="34" charset="0"/>
              </a:rPr>
              <a:t> lemma</a:t>
            </a:r>
            <a:endParaRPr lang="cs-CZ" sz="2000" dirty="0">
              <a:solidFill>
                <a:srgbClr val="339933"/>
              </a:solidFill>
              <a:latin typeface="Trebuchet MS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749300" y="2313150"/>
            <a:ext cx="4184650" cy="784830"/>
            <a:chOff x="717550" y="1894050"/>
            <a:chExt cx="4184650" cy="784830"/>
          </a:xfrm>
        </p:grpSpPr>
        <p:sp>
          <p:nvSpPr>
            <p:cNvPr id="33" name="Obdélník 32"/>
            <p:cNvSpPr/>
            <p:nvPr/>
          </p:nvSpPr>
          <p:spPr>
            <a:xfrm>
              <a:off x="717550" y="1894050"/>
              <a:ext cx="418465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cs-CZ" sz="1500" dirty="0">
                  <a:latin typeface="Trebuchet MS" pitchFamily="34" charset="0"/>
                </a:rPr>
                <a:t>Rozvoj </a:t>
              </a:r>
              <a:r>
                <a:rPr lang="en-GB" sz="1500" dirty="0" err="1">
                  <a:latin typeface="Trebuchet MS" pitchFamily="34" charset="0"/>
                </a:rPr>
                <a:t>Hamiltoni</a:t>
              </a:r>
              <a:r>
                <a:rPr lang="cs-CZ" sz="1500" dirty="0" err="1">
                  <a:latin typeface="Trebuchet MS" pitchFamily="34" charset="0"/>
                </a:rPr>
                <a:t>ánu</a:t>
              </a:r>
              <a:r>
                <a:rPr lang="cs-CZ" sz="1500" dirty="0">
                  <a:latin typeface="Trebuchet MS" pitchFamily="34" charset="0"/>
                </a:rPr>
                <a:t>                            v okolí nedegenerovaného stacionárního bodu </a:t>
              </a:r>
              <a:r>
                <a:rPr lang="cs-CZ" sz="1500" b="1" i="1" dirty="0">
                  <a:latin typeface="Trebuchet MS" pitchFamily="34" charset="0"/>
                </a:rPr>
                <a:t>w</a:t>
              </a:r>
              <a:r>
                <a:rPr lang="cs-CZ" sz="1500" dirty="0">
                  <a:latin typeface="Trebuchet MS" pitchFamily="34" charset="0"/>
                </a:rPr>
                <a:t> do lokálně kvadratické funkce:</a:t>
              </a:r>
              <a:endParaRPr lang="en-GB" sz="1500" dirty="0">
                <a:latin typeface="Trebuchet MS" pitchFamily="34" charset="0"/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374" y="1949587"/>
              <a:ext cx="1436370" cy="26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Ovál 30"/>
          <p:cNvSpPr/>
          <p:nvPr/>
        </p:nvSpPr>
        <p:spPr>
          <a:xfrm>
            <a:off x="2835857" y="3338898"/>
            <a:ext cx="174244" cy="165735"/>
          </a:xfrm>
          <a:prstGeom prst="ellipse">
            <a:avLst/>
          </a:prstGeom>
          <a:noFill/>
          <a:ln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1782629" y="3594743"/>
            <a:ext cx="237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solidFill>
                  <a:srgbClr val="C00000"/>
                </a:solidFill>
                <a:latin typeface="Trebuchet MS" pitchFamily="34" charset="0"/>
              </a:rPr>
              <a:t>index </a:t>
            </a:r>
            <a:r>
              <a:rPr lang="en-GB" sz="1500" dirty="0" err="1">
                <a:solidFill>
                  <a:srgbClr val="C00000"/>
                </a:solidFill>
                <a:latin typeface="Trebuchet MS" pitchFamily="34" charset="0"/>
              </a:rPr>
              <a:t>sta</a:t>
            </a:r>
            <a:r>
              <a:rPr lang="cs-CZ" sz="1500" dirty="0">
                <a:solidFill>
                  <a:srgbClr val="C00000"/>
                </a:solidFill>
                <a:latin typeface="Trebuchet MS" pitchFamily="34" charset="0"/>
              </a:rPr>
              <a:t>c</a:t>
            </a:r>
            <a:r>
              <a:rPr lang="en-GB" sz="1500" dirty="0">
                <a:solidFill>
                  <a:srgbClr val="C00000"/>
                </a:solidFill>
                <a:latin typeface="Trebuchet MS" pitchFamily="34" charset="0"/>
              </a:rPr>
              <a:t>ion</a:t>
            </a:r>
            <a:r>
              <a:rPr lang="cs-CZ" sz="1500" dirty="0" err="1">
                <a:solidFill>
                  <a:srgbClr val="C00000"/>
                </a:solidFill>
                <a:latin typeface="Trebuchet MS" pitchFamily="34" charset="0"/>
              </a:rPr>
              <a:t>árního</a:t>
            </a:r>
            <a:r>
              <a:rPr lang="en-GB" sz="150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sz="1500" dirty="0">
                <a:solidFill>
                  <a:srgbClr val="C00000"/>
                </a:solidFill>
                <a:latin typeface="Trebuchet MS" pitchFamily="34" charset="0"/>
              </a:rPr>
              <a:t>bodu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5881900" y="1898299"/>
            <a:ext cx="2118998" cy="2357077"/>
            <a:chOff x="6066050" y="1295049"/>
            <a:chExt cx="2118998" cy="23570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000" y="1295049"/>
              <a:ext cx="1765258" cy="188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04447" y="2327837"/>
              <a:ext cx="0" cy="1109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12476" y="3223825"/>
              <a:ext cx="195049" cy="205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04447" y="3437663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066050" y="20557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E</a:t>
              </a:r>
              <a:endParaRPr lang="cs-CZ" sz="1400" i="1" dirty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6321862" y="2979266"/>
              <a:ext cx="431039" cy="39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x</a:t>
              </a:r>
              <a:r>
                <a:rPr lang="en-GB" sz="1400" baseline="-25000" dirty="0">
                  <a:latin typeface="Trebuchet MS" pitchFamily="34" charset="0"/>
                </a:rPr>
                <a:t>2</a:t>
              </a:r>
              <a:endParaRPr lang="cs-CZ" sz="1400" baseline="-25000" dirty="0">
                <a:latin typeface="Trebuchet MS" pitchFamily="34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6833348" y="2576260"/>
              <a:ext cx="1351700" cy="1075866"/>
              <a:chOff x="6585698" y="2823910"/>
              <a:chExt cx="1351700" cy="1075866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6585698" y="3501143"/>
                <a:ext cx="431039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latin typeface="Trebuchet MS" pitchFamily="34" charset="0"/>
                  </a:rPr>
                  <a:t>x</a:t>
                </a:r>
                <a:r>
                  <a:rPr lang="en-GB" sz="1400" baseline="-25000" dirty="0">
                    <a:latin typeface="Trebuchet MS" pitchFamily="34" charset="0"/>
                  </a:rPr>
                  <a:t>1</a:t>
                </a:r>
                <a:endParaRPr lang="cs-CZ" sz="1400" baseline="-25000" dirty="0">
                  <a:latin typeface="Trebuchet MS" pitchFamily="34" charset="0"/>
                </a:endParaRPr>
              </a:p>
            </p:txBody>
          </p:sp>
          <p:cxnSp>
            <p:nvCxnSpPr>
              <p:cNvPr id="72" name="Přímá spojnice se šipkou 71"/>
              <p:cNvCxnSpPr/>
              <p:nvPr/>
            </p:nvCxnSpPr>
            <p:spPr>
              <a:xfrm flipV="1">
                <a:off x="7152996" y="3294770"/>
                <a:ext cx="104150" cy="293947"/>
              </a:xfrm>
              <a:prstGeom prst="straightConnector1">
                <a:avLst/>
              </a:prstGeom>
              <a:ln w="12700">
                <a:solidFill>
                  <a:srgbClr val="0000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se šipkou 72"/>
              <p:cNvCxnSpPr/>
              <p:nvPr/>
            </p:nvCxnSpPr>
            <p:spPr>
              <a:xfrm>
                <a:off x="7150532" y="3581897"/>
                <a:ext cx="421018" cy="543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se šipkou 73"/>
              <p:cNvCxnSpPr/>
              <p:nvPr/>
            </p:nvCxnSpPr>
            <p:spPr>
              <a:xfrm flipV="1">
                <a:off x="7152996" y="3085533"/>
                <a:ext cx="0" cy="4963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ovéPole 74"/>
              <p:cNvSpPr txBox="1"/>
              <p:nvPr/>
            </p:nvSpPr>
            <p:spPr>
              <a:xfrm>
                <a:off x="7003795" y="2823910"/>
                <a:ext cx="26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latin typeface="Symbol" panose="05050102010706020507" pitchFamily="18" charset="2"/>
                  </a:rPr>
                  <a:t>e</a:t>
                </a:r>
                <a:endParaRPr lang="cs-CZ" sz="1400" i="1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7508411" y="346151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solidFill>
                      <a:srgbClr val="FF0000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FF0000"/>
                    </a:solidFill>
                    <a:latin typeface="Trebuchet MS" pitchFamily="34" charset="0"/>
                  </a:rPr>
                  <a:t>1</a:t>
                </a:r>
                <a:endParaRPr lang="cs-CZ" sz="1400" baseline="-25000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196454" y="306933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solidFill>
                      <a:srgbClr val="0000B4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0000B4"/>
                    </a:solidFill>
                    <a:latin typeface="Trebuchet MS" pitchFamily="34" charset="0"/>
                  </a:rPr>
                  <a:t>2</a:t>
                </a:r>
                <a:endParaRPr lang="cs-CZ" sz="1400" baseline="-25000" dirty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7180935" y="1416435"/>
              <a:ext cx="929598" cy="1299474"/>
              <a:chOff x="7130135" y="2076835"/>
              <a:chExt cx="929598" cy="1299474"/>
            </a:xfrm>
          </p:grpSpPr>
          <p:pic>
            <p:nvPicPr>
              <p:cNvPr id="59" name="Picture 15" descr="D:\Pavel\Desktop\pa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30135" y="2076835"/>
                <a:ext cx="929598" cy="1299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6" descr="D:\Pavel\Desktop\par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091" y="2187313"/>
                <a:ext cx="239083" cy="114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7463600" y="2567514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>
                  <a:solidFill>
                    <a:srgbClr val="339933"/>
                  </a:solidFill>
                  <a:latin typeface="Trebuchet MS" pitchFamily="34" charset="0"/>
                </a:rPr>
                <a:t>w</a:t>
              </a:r>
              <a:endParaRPr lang="cs-CZ" sz="1600" b="1" i="1" dirty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4" y="960373"/>
            <a:ext cx="236601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83" y="1060862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55" y="4588545"/>
            <a:ext cx="27289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71" y="3160787"/>
            <a:ext cx="109728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2307001" y="5017962"/>
            <a:ext cx="890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09539" y="5256252"/>
            <a:ext cx="277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Trebuchet MS" pitchFamily="34" charset="0"/>
              </a:rPr>
              <a:t>analytická</a:t>
            </a:r>
            <a:r>
              <a:rPr lang="en-GB" sz="1500" dirty="0">
                <a:latin typeface="Trebuchet MS" pitchFamily="34" charset="0"/>
              </a:rPr>
              <a:t>, </a:t>
            </a:r>
            <a:r>
              <a:rPr lang="cs-CZ" sz="1500" dirty="0">
                <a:latin typeface="Trebuchet MS" pitchFamily="34" charset="0"/>
              </a:rPr>
              <a:t>daná vlastnostmi fázového prostoru mimo</a:t>
            </a:r>
            <a:r>
              <a:rPr lang="en-GB" sz="1500" dirty="0">
                <a:latin typeface="Trebuchet MS" pitchFamily="34" charset="0"/>
              </a:rPr>
              <a:t> </a:t>
            </a:r>
            <a:r>
              <a:rPr lang="en-GB" sz="1500" b="1" i="1" dirty="0">
                <a:latin typeface="Trebuchet MS" pitchFamily="34" charset="0"/>
              </a:rPr>
              <a:t>w</a:t>
            </a:r>
            <a:endParaRPr lang="cs-CZ" sz="1500" b="1" i="1" dirty="0">
              <a:latin typeface="Trebuchet MS" pitchFamily="34" charset="0"/>
            </a:endParaRPr>
          </a:p>
        </p:txBody>
      </p:sp>
      <p:cxnSp>
        <p:nvCxnSpPr>
          <p:cNvPr id="84" name="Přímá spojnice 83"/>
          <p:cNvCxnSpPr/>
          <p:nvPr/>
        </p:nvCxnSpPr>
        <p:spPr>
          <a:xfrm>
            <a:off x="3401900" y="5017962"/>
            <a:ext cx="8902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3526422" y="5260183"/>
            <a:ext cx="3331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Trebuchet MS" pitchFamily="34" charset="0"/>
              </a:rPr>
              <a:t>zachycuje </a:t>
            </a:r>
            <a:r>
              <a:rPr lang="cs-CZ" sz="1500" dirty="0">
                <a:solidFill>
                  <a:srgbClr val="FF0000"/>
                </a:solidFill>
                <a:latin typeface="Trebuchet MS" pitchFamily="34" charset="0"/>
              </a:rPr>
              <a:t>neanalytické</a:t>
            </a:r>
            <a:r>
              <a:rPr lang="en-GB" sz="15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500" dirty="0">
                <a:solidFill>
                  <a:srgbClr val="FF0000"/>
                </a:solidFill>
                <a:latin typeface="Trebuchet MS" pitchFamily="34" charset="0"/>
              </a:rPr>
              <a:t>vlastnosti </a:t>
            </a:r>
            <a:r>
              <a:rPr lang="cs-CZ" sz="1500" dirty="0">
                <a:latin typeface="Trebuchet MS" pitchFamily="34" charset="0"/>
              </a:rPr>
              <a:t>způsobené změnou topologie FP při průchodu stacionárním bodem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747880" y="287624"/>
            <a:ext cx="800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Hustota hladin</a:t>
            </a:r>
            <a:r>
              <a:rPr lang="en-GB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: </a:t>
            </a:r>
            <a:r>
              <a:rPr lang="cs-CZ" sz="2600" b="1" i="1" dirty="0">
                <a:solidFill>
                  <a:srgbClr val="339933"/>
                </a:solidFill>
                <a:latin typeface="Trebuchet MS" panose="020B0603020202020204" pitchFamily="34" charset="0"/>
              </a:rPr>
              <a:t>Ne</a:t>
            </a:r>
            <a:r>
              <a:rPr lang="en-GB" sz="2600" dirty="0" err="1">
                <a:solidFill>
                  <a:srgbClr val="339933"/>
                </a:solidFill>
                <a:latin typeface="Trebuchet MS" panose="020B0603020202020204" pitchFamily="34" charset="0"/>
              </a:rPr>
              <a:t>degene</a:t>
            </a:r>
            <a:r>
              <a:rPr lang="cs-CZ" sz="2600" dirty="0" err="1">
                <a:solidFill>
                  <a:srgbClr val="339933"/>
                </a:solidFill>
                <a:latin typeface="Trebuchet MS" panose="020B0603020202020204" pitchFamily="34" charset="0"/>
              </a:rPr>
              <a:t>rovaný</a:t>
            </a:r>
            <a:r>
              <a:rPr lang="cs-CZ" sz="2600" dirty="0">
                <a:solidFill>
                  <a:srgbClr val="339933"/>
                </a:solidFill>
                <a:latin typeface="Trebuchet MS" panose="020B0603020202020204" pitchFamily="34" charset="0"/>
              </a:rPr>
              <a:t> stacionární bod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875764" y="4248967"/>
            <a:ext cx="2460308" cy="625861"/>
            <a:chOff x="6415514" y="3848917"/>
            <a:chExt cx="2460308" cy="62586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14" y="3848917"/>
              <a:ext cx="2460308" cy="45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6685641" y="4228557"/>
              <a:ext cx="1117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Trebuchet MS" pitchFamily="34" charset="0"/>
                </a:rPr>
                <a:t>okolí</a:t>
              </a:r>
              <a:r>
                <a:rPr lang="en-GB" sz="1000" dirty="0">
                  <a:latin typeface="Trebuchet MS" pitchFamily="34" charset="0"/>
                </a:rPr>
                <a:t> </a:t>
              </a:r>
              <a:r>
                <a:rPr lang="en-GB" sz="1000" b="1" i="1" dirty="0">
                  <a:latin typeface="Trebuchet MS" pitchFamily="34" charset="0"/>
                </a:rPr>
                <a:t>w</a:t>
              </a:r>
              <a:endParaRPr lang="cs-CZ" sz="1000" b="1" i="1" dirty="0">
                <a:latin typeface="Trebuchet MS" pitchFamily="34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828589" y="1003345"/>
            <a:ext cx="310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- systém o </a:t>
            </a:r>
            <a:r>
              <a:rPr lang="cs-CZ" sz="1600" i="1" dirty="0">
                <a:latin typeface="Trebuchet MS" pitchFamily="34" charset="0"/>
              </a:rPr>
              <a:t>f</a:t>
            </a:r>
            <a:r>
              <a:rPr lang="cs-CZ" sz="1600" dirty="0">
                <a:latin typeface="Trebuchet MS" pitchFamily="34" charset="0"/>
              </a:rPr>
              <a:t> stupních volnosti</a:t>
            </a:r>
          </a:p>
        </p:txBody>
      </p:sp>
    </p:spTree>
    <p:extLst>
      <p:ext uri="{BB962C8B-B14F-4D97-AF65-F5344CB8AC3E}">
        <p14:creationId xmlns:p14="http://schemas.microsoft.com/office/powerpoint/2010/main" val="260378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kupina 80"/>
          <p:cNvGrpSpPr/>
          <p:nvPr/>
        </p:nvGrpSpPr>
        <p:grpSpPr>
          <a:xfrm>
            <a:off x="528033" y="2115258"/>
            <a:ext cx="8224657" cy="4279767"/>
            <a:chOff x="528033" y="2115258"/>
            <a:chExt cx="8327681" cy="4279767"/>
          </a:xfrm>
        </p:grpSpPr>
        <p:sp>
          <p:nvSpPr>
            <p:cNvPr id="83" name="Obdélník 82"/>
            <p:cNvSpPr/>
            <p:nvPr/>
          </p:nvSpPr>
          <p:spPr>
            <a:xfrm>
              <a:off x="528033" y="2115258"/>
              <a:ext cx="8327681" cy="4279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1348581" y="5702389"/>
              <a:ext cx="6574119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Trebuchet MS" pitchFamily="34" charset="0"/>
                </a:rPr>
                <a:t>S</a:t>
              </a:r>
              <a:r>
                <a:rPr lang="en-GB" dirty="0" err="1">
                  <a:latin typeface="Trebuchet MS" pitchFamily="34" charset="0"/>
                </a:rPr>
                <a:t>ingularit</a:t>
              </a:r>
              <a:r>
                <a:rPr lang="cs-CZ" dirty="0">
                  <a:latin typeface="Trebuchet MS" pitchFamily="34" charset="0"/>
                </a:rPr>
                <a:t>a</a:t>
              </a:r>
              <a:r>
                <a:rPr lang="en-GB" dirty="0">
                  <a:latin typeface="Trebuchet MS" pitchFamily="34" charset="0"/>
                </a:rPr>
                <a:t> </a:t>
              </a:r>
              <a:r>
                <a:rPr lang="cs-CZ" dirty="0">
                  <a:latin typeface="Trebuchet MS" pitchFamily="34" charset="0"/>
                </a:rPr>
                <a:t>hustoty hladin</a:t>
              </a:r>
              <a:r>
                <a:rPr lang="en-GB" dirty="0">
                  <a:latin typeface="Trebuchet MS" pitchFamily="34" charset="0"/>
                </a:rPr>
                <a:t> </a:t>
              </a:r>
              <a:r>
                <a:rPr lang="cs-CZ" dirty="0">
                  <a:latin typeface="Trebuchet MS" pitchFamily="34" charset="0"/>
                </a:rPr>
                <a:t>je jednoznačně klasifikována dvěma celými čísly </a:t>
              </a:r>
              <a:r>
                <a:rPr lang="cs-CZ" b="1" dirty="0">
                  <a:latin typeface="Trebuchet MS" pitchFamily="34" charset="0"/>
                </a:rPr>
                <a:t>(</a:t>
              </a:r>
              <a:r>
                <a:rPr lang="cs-CZ" b="1" i="1" dirty="0" err="1">
                  <a:latin typeface="Trebuchet MS" pitchFamily="34" charset="0"/>
                </a:rPr>
                <a:t>f</a:t>
              </a:r>
              <a:r>
                <a:rPr lang="cs-CZ" b="1" dirty="0" err="1">
                  <a:latin typeface="Trebuchet MS" pitchFamily="34" charset="0"/>
                </a:rPr>
                <a:t>,</a:t>
              </a:r>
              <a:r>
                <a:rPr lang="cs-CZ" b="1" i="1" dirty="0" err="1">
                  <a:latin typeface="Trebuchet MS" pitchFamily="34" charset="0"/>
                </a:rPr>
                <a:t>r</a:t>
              </a:r>
              <a:r>
                <a:rPr lang="cs-CZ" b="1" dirty="0">
                  <a:latin typeface="Trebuchet MS" pitchFamily="34" charset="0"/>
                </a:rPr>
                <a:t>)</a:t>
              </a:r>
            </a:p>
          </p:txBody>
        </p:sp>
      </p:grp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3" y="2879509"/>
            <a:ext cx="707231" cy="3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17" y="1035815"/>
            <a:ext cx="6286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92" y="1475026"/>
            <a:ext cx="5375684" cy="54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20" y="1638459"/>
            <a:ext cx="708660" cy="23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27732" y="2516037"/>
            <a:ext cx="10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  <a:latin typeface="Trebuchet MS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sudé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490856" y="2516037"/>
            <a:ext cx="94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  <a:latin typeface="Trebuchet MS" pitchFamily="34" charset="0"/>
              </a:rPr>
              <a:t>r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liché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0887"/>
            <a:ext cx="3417094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27208" y="2128136"/>
            <a:ext cx="200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400" u="sng" dirty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2400" u="sng" dirty="0">
                <a:solidFill>
                  <a:srgbClr val="339933"/>
                </a:solidFill>
                <a:latin typeface="Trebuchet MS" pitchFamily="34" charset="0"/>
              </a:rPr>
              <a:t>celočíselné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5860828" y="2115258"/>
            <a:ext cx="258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400" u="sng" dirty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2400" u="sng" dirty="0">
                <a:solidFill>
                  <a:srgbClr val="339933"/>
                </a:solidFill>
                <a:latin typeface="Trebuchet MS" pitchFamily="34" charset="0"/>
              </a:rPr>
              <a:t>poločíselné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2" y="2919964"/>
            <a:ext cx="131826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2" y="2892387"/>
            <a:ext cx="1535430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Skupina 20"/>
          <p:cNvGrpSpPr/>
          <p:nvPr/>
        </p:nvGrpSpPr>
        <p:grpSpPr>
          <a:xfrm>
            <a:off x="5131848" y="2495804"/>
            <a:ext cx="3601525" cy="709910"/>
            <a:chOff x="5131848" y="2495804"/>
            <a:chExt cx="3601525" cy="709910"/>
          </a:xfrm>
        </p:grpSpPr>
        <p:sp>
          <p:nvSpPr>
            <p:cNvPr id="38" name="TextovéPole 37"/>
            <p:cNvSpPr txBox="1"/>
            <p:nvPr/>
          </p:nvSpPr>
          <p:spPr>
            <a:xfrm>
              <a:off x="5306122" y="2495804"/>
              <a:ext cx="123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  <a:latin typeface="Trebuchet MS" pitchFamily="34" charset="0"/>
                </a:rPr>
                <a:t>r</a:t>
              </a:r>
              <a:r>
                <a:rPr lang="en-GB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cs-CZ" dirty="0">
                  <a:solidFill>
                    <a:srgbClr val="C00000"/>
                  </a:solidFill>
                  <a:latin typeface="Trebuchet MS" pitchFamily="34" charset="0"/>
                </a:rPr>
                <a:t>sudé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351317" y="2495804"/>
              <a:ext cx="94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  <a:latin typeface="Trebuchet MS" pitchFamily="34" charset="0"/>
                </a:rPr>
                <a:t>r</a:t>
              </a:r>
              <a:r>
                <a:rPr lang="en-GB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cs-CZ" dirty="0">
                  <a:solidFill>
                    <a:srgbClr val="C00000"/>
                  </a:solidFill>
                  <a:latin typeface="Trebuchet MS" pitchFamily="34" charset="0"/>
                </a:rPr>
                <a:t>liché</a:t>
              </a: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848" y="2926403"/>
              <a:ext cx="1318260" cy="2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883" y="2900914"/>
              <a:ext cx="201549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576214" y="3315059"/>
            <a:ext cx="5330617" cy="2382618"/>
            <a:chOff x="576214" y="3315059"/>
            <a:chExt cx="5330617" cy="2382618"/>
          </a:xfrm>
        </p:grpSpPr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181" y="3868957"/>
              <a:ext cx="1154430" cy="30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14" y="3746244"/>
              <a:ext cx="948690" cy="51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Šipka dolů 7"/>
            <p:cNvSpPr/>
            <p:nvPr/>
          </p:nvSpPr>
          <p:spPr>
            <a:xfrm>
              <a:off x="2473169" y="3315059"/>
              <a:ext cx="520465" cy="458924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3616553" y="3315059"/>
              <a:ext cx="2290278" cy="453330"/>
              <a:chOff x="3616553" y="3315059"/>
              <a:chExt cx="2290278" cy="453330"/>
            </a:xfrm>
          </p:grpSpPr>
          <p:sp>
            <p:nvSpPr>
              <p:cNvPr id="44" name="TextovéPole 43"/>
              <p:cNvSpPr txBox="1"/>
              <p:nvPr/>
            </p:nvSpPr>
            <p:spPr>
              <a:xfrm>
                <a:off x="3616553" y="3315059"/>
                <a:ext cx="2290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00B4"/>
                    </a:solidFill>
                    <a:latin typeface="Trebuchet MS" pitchFamily="34" charset="0"/>
                  </a:rPr>
                  <a:t>[</a:t>
                </a:r>
                <a:r>
                  <a:rPr lang="en-GB" sz="2000" i="1" dirty="0">
                    <a:solidFill>
                      <a:srgbClr val="0000B4"/>
                    </a:solidFill>
                    <a:latin typeface="Trebuchet MS" pitchFamily="34" charset="0"/>
                  </a:rPr>
                  <a:t>f</a:t>
                </a:r>
                <a:r>
                  <a:rPr lang="en-GB" sz="2000" dirty="0">
                    <a:solidFill>
                      <a:srgbClr val="0000B4"/>
                    </a:solidFill>
                    <a:latin typeface="Trebuchet MS" pitchFamily="34" charset="0"/>
                  </a:rPr>
                  <a:t>-1] </a:t>
                </a:r>
                <a:r>
                  <a:rPr lang="cs-CZ" sz="2000" dirty="0">
                    <a:solidFill>
                      <a:srgbClr val="0000B4"/>
                    </a:solidFill>
                    <a:latin typeface="Trebuchet MS" pitchFamily="34" charset="0"/>
                  </a:rPr>
                  <a:t>derivace</a:t>
                </a:r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3711822" y="3621081"/>
                <a:ext cx="90493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/>
              <p:cNvSpPr/>
              <p:nvPr/>
            </p:nvSpPr>
            <p:spPr>
              <a:xfrm>
                <a:off x="4130518" y="3621081"/>
                <a:ext cx="90493" cy="147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747880" y="3868957"/>
              <a:ext cx="1986370" cy="1823526"/>
              <a:chOff x="747880" y="3868957"/>
              <a:chExt cx="1986370" cy="1823526"/>
            </a:xfrm>
          </p:grpSpPr>
          <p:pic>
            <p:nvPicPr>
              <p:cNvPr id="4113" name="Picture 1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9533" y="3868957"/>
                <a:ext cx="967740" cy="297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1" name="Přímá spojnice se šipkou 90"/>
              <p:cNvCxnSpPr/>
              <p:nvPr/>
            </p:nvCxnSpPr>
            <p:spPr>
              <a:xfrm>
                <a:off x="747880" y="5365656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se šipkou 91"/>
              <p:cNvCxnSpPr/>
              <p:nvPr/>
            </p:nvCxnSpPr>
            <p:spPr>
              <a:xfrm flipV="1">
                <a:off x="887580" y="4273456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/>
              <p:cNvCxnSpPr/>
              <p:nvPr/>
            </p:nvCxnSpPr>
            <p:spPr>
              <a:xfrm>
                <a:off x="1713080" y="4324256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ovéPole 93"/>
              <p:cNvSpPr txBox="1"/>
              <p:nvPr/>
            </p:nvSpPr>
            <p:spPr>
              <a:xfrm>
                <a:off x="2428797" y="5384706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latin typeface="Trebuchet MS" pitchFamily="34" charset="0"/>
                  </a:rPr>
                  <a:t>E</a:t>
                </a:r>
                <a:endParaRPr lang="cs-CZ" sz="1400" i="1" dirty="0">
                  <a:latin typeface="Trebuchet MS" pitchFamily="34" charset="0"/>
                </a:endParaRPr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1658486" y="5384706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>
                    <a:latin typeface="Trebuchet MS" pitchFamily="34" charset="0"/>
                  </a:rPr>
                  <a:t>w</a:t>
                </a:r>
                <a:endParaRPr lang="cs-CZ" sz="1400" b="1" i="1" baseline="-25000" dirty="0">
                  <a:latin typeface="Trebuchet MS" pitchFamily="34" charset="0"/>
                </a:endParaRPr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883135" y="502107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1708635" y="4481320"/>
                <a:ext cx="799844" cy="349250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1761909" y="4851604"/>
                <a:ext cx="524091" cy="2964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1733423" y="4831680"/>
                <a:ext cx="6950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500" dirty="0">
                    <a:latin typeface="Trebuchet MS" pitchFamily="34" charset="0"/>
                  </a:rPr>
                  <a:t>skok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2637658" y="4199634"/>
              <a:ext cx="2251326" cy="1498043"/>
              <a:chOff x="2637658" y="4199634"/>
              <a:chExt cx="2251326" cy="1498043"/>
            </a:xfrm>
          </p:grpSpPr>
          <p:sp>
            <p:nvSpPr>
              <p:cNvPr id="15" name="Volný tvar 14"/>
              <p:cNvSpPr/>
              <p:nvPr/>
            </p:nvSpPr>
            <p:spPr>
              <a:xfrm>
                <a:off x="2777358" y="4405650"/>
                <a:ext cx="800100" cy="760026"/>
              </a:xfrm>
              <a:custGeom>
                <a:avLst/>
                <a:gdLst>
                  <a:gd name="connsiteX0" fmla="*/ 0 w 800100"/>
                  <a:gd name="connsiteY0" fmla="*/ 1047750 h 1047750"/>
                  <a:gd name="connsiteX1" fmla="*/ 654050 w 800100"/>
                  <a:gd name="connsiteY1" fmla="*/ 774700 h 1047750"/>
                  <a:gd name="connsiteX2" fmla="*/ 800100 w 800100"/>
                  <a:gd name="connsiteY2" fmla="*/ 0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47750">
                    <a:moveTo>
                      <a:pt x="0" y="1047750"/>
                    </a:moveTo>
                    <a:cubicBezTo>
                      <a:pt x="260350" y="998537"/>
                      <a:pt x="520700" y="949325"/>
                      <a:pt x="654050" y="774700"/>
                    </a:cubicBezTo>
                    <a:cubicBezTo>
                      <a:pt x="787400" y="600075"/>
                      <a:pt x="793750" y="300037"/>
                      <a:pt x="8001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3634697" y="4405650"/>
                <a:ext cx="736514" cy="760026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6" name="Přímá spojnice se šipkou 25"/>
              <p:cNvCxnSpPr/>
              <p:nvPr/>
            </p:nvCxnSpPr>
            <p:spPr>
              <a:xfrm>
                <a:off x="2637658" y="537085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se šipkou 78"/>
              <p:cNvCxnSpPr/>
              <p:nvPr/>
            </p:nvCxnSpPr>
            <p:spPr>
              <a:xfrm flipV="1">
                <a:off x="2777358" y="427865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>
                <a:off x="3602858" y="432945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Pole 36"/>
              <p:cNvSpPr txBox="1"/>
              <p:nvPr/>
            </p:nvSpPr>
            <p:spPr>
              <a:xfrm>
                <a:off x="4312136" y="538990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latin typeface="Trebuchet MS" pitchFamily="34" charset="0"/>
                  </a:rPr>
                  <a:t>E</a:t>
                </a:r>
                <a:endParaRPr lang="cs-CZ" sz="1400" i="1" dirty="0">
                  <a:latin typeface="Trebuchet MS" pitchFamily="34" charset="0"/>
                </a:endParaRP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3548264" y="538990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>
                    <a:latin typeface="Trebuchet MS" pitchFamily="34" charset="0"/>
                  </a:rPr>
                  <a:t>w</a:t>
                </a:r>
                <a:endParaRPr lang="cs-CZ" sz="1400" b="1" i="1" baseline="-25000" dirty="0">
                  <a:latin typeface="Trebuchet MS" pitchFamily="34" charset="0"/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3680649" y="4259333"/>
                <a:ext cx="1132651" cy="44060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3604449" y="4199634"/>
                <a:ext cx="128453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500" dirty="0">
                    <a:latin typeface="Trebuchet MS" pitchFamily="34" charset="0"/>
                  </a:rPr>
                  <a:t>logaritmická </a:t>
                </a:r>
                <a:r>
                  <a:rPr lang="en-GB" sz="1500" dirty="0">
                    <a:latin typeface="Trebuchet MS" pitchFamily="34" charset="0"/>
                  </a:rPr>
                  <a:t>divergence</a:t>
                </a:r>
                <a:endParaRPr lang="cs-CZ" sz="1500" dirty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22" name="Skupina 21"/>
          <p:cNvGrpSpPr/>
          <p:nvPr/>
        </p:nvGrpSpPr>
        <p:grpSpPr>
          <a:xfrm>
            <a:off x="4774266" y="3315059"/>
            <a:ext cx="3903949" cy="2392879"/>
            <a:chOff x="4774266" y="3315059"/>
            <a:chExt cx="3903949" cy="2392879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380" y="3746244"/>
              <a:ext cx="102489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883" y="3742434"/>
              <a:ext cx="1333500" cy="52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Šipka dolů 76"/>
            <p:cNvSpPr/>
            <p:nvPr/>
          </p:nvSpPr>
          <p:spPr>
            <a:xfrm>
              <a:off x="6601470" y="3315059"/>
              <a:ext cx="520465" cy="458924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4774266" y="4283160"/>
              <a:ext cx="2584002" cy="1419027"/>
              <a:chOff x="4774266" y="4283160"/>
              <a:chExt cx="2584002" cy="1419027"/>
            </a:xfrm>
          </p:grpSpPr>
          <p:sp>
            <p:nvSpPr>
              <p:cNvPr id="55" name="Volný tvar 54"/>
              <p:cNvSpPr/>
              <p:nvPr/>
            </p:nvSpPr>
            <p:spPr>
              <a:xfrm>
                <a:off x="5771305" y="4584885"/>
                <a:ext cx="736514" cy="682581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6" name="Přímá spojnice se šipkou 55"/>
              <p:cNvCxnSpPr/>
              <p:nvPr/>
            </p:nvCxnSpPr>
            <p:spPr>
              <a:xfrm>
                <a:off x="4774266" y="537536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se šipkou 56"/>
              <p:cNvCxnSpPr/>
              <p:nvPr/>
            </p:nvCxnSpPr>
            <p:spPr>
              <a:xfrm flipV="1">
                <a:off x="4913966" y="428316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>
                <a:off x="5739466" y="433396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ovéPole 58"/>
              <p:cNvSpPr txBox="1"/>
              <p:nvPr/>
            </p:nvSpPr>
            <p:spPr>
              <a:xfrm>
                <a:off x="6448744" y="539441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latin typeface="Trebuchet MS" pitchFamily="34" charset="0"/>
                  </a:rPr>
                  <a:t>E</a:t>
                </a:r>
                <a:endParaRPr lang="cs-CZ" sz="1400" i="1" dirty="0">
                  <a:latin typeface="Trebuchet MS" pitchFamily="34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440190" y="539441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>
                    <a:latin typeface="Trebuchet MS" pitchFamily="34" charset="0"/>
                  </a:rPr>
                  <a:t>w</a:t>
                </a:r>
                <a:endParaRPr lang="cs-CZ" sz="1400" b="1" i="1" baseline="-25000" dirty="0">
                  <a:latin typeface="Trebuchet MS" pitchFamily="34" charset="0"/>
                </a:endParaRPr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4907527" y="517436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bdélník 81"/>
              <p:cNvSpPr/>
              <p:nvPr/>
            </p:nvSpPr>
            <p:spPr>
              <a:xfrm>
                <a:off x="6147330" y="4513515"/>
                <a:ext cx="1210938" cy="3052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6179216" y="4494527"/>
                <a:ext cx="11694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500" dirty="0">
                    <a:latin typeface="Trebuchet MS" pitchFamily="34" charset="0"/>
                  </a:rPr>
                  <a:t>odmocnina</a:t>
                </a: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6698284" y="4288911"/>
              <a:ext cx="1979931" cy="1419027"/>
              <a:chOff x="6698284" y="4398374"/>
              <a:chExt cx="1979931" cy="1419027"/>
            </a:xfrm>
          </p:grpSpPr>
          <p:grpSp>
            <p:nvGrpSpPr>
              <p:cNvPr id="62" name="Skupina 61"/>
              <p:cNvGrpSpPr/>
              <p:nvPr/>
            </p:nvGrpSpPr>
            <p:grpSpPr>
              <a:xfrm>
                <a:off x="6698284" y="4398374"/>
                <a:ext cx="1979931" cy="1419027"/>
                <a:chOff x="5442386" y="4883150"/>
                <a:chExt cx="1979931" cy="1419027"/>
              </a:xfrm>
            </p:grpSpPr>
            <p:sp>
              <p:nvSpPr>
                <p:cNvPr id="65" name="Volný tvar 64"/>
                <p:cNvSpPr/>
                <p:nvPr/>
              </p:nvSpPr>
              <p:spPr>
                <a:xfrm flipH="1">
                  <a:off x="5582085" y="5182049"/>
                  <a:ext cx="805373" cy="682581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>
                  <a:off x="5442386" y="59753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Přímá spojnice se šipkou 66"/>
                <p:cNvCxnSpPr/>
                <p:nvPr/>
              </p:nvCxnSpPr>
              <p:spPr>
                <a:xfrm flipV="1">
                  <a:off x="5582086" y="48831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>
                  <a:off x="6407586" y="49339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ovéPole 68"/>
                <p:cNvSpPr txBox="1"/>
                <p:nvPr/>
              </p:nvSpPr>
              <p:spPr>
                <a:xfrm>
                  <a:off x="7116864" y="59944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>
                      <a:latin typeface="Trebuchet MS" pitchFamily="34" charset="0"/>
                    </a:rPr>
                    <a:t>E</a:t>
                  </a:r>
                  <a:endParaRPr lang="cs-CZ" sz="1400" i="1" dirty="0">
                    <a:latin typeface="Trebuchet MS" pitchFamily="34" charset="0"/>
                  </a:endParaRPr>
                </a:p>
              </p:txBody>
            </p:sp>
            <p:sp>
              <p:nvSpPr>
                <p:cNvPr id="70" name="TextovéPole 69"/>
                <p:cNvSpPr txBox="1"/>
                <p:nvPr/>
              </p:nvSpPr>
              <p:spPr>
                <a:xfrm>
                  <a:off x="6108310" y="59944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>
                      <a:latin typeface="Trebuchet MS" pitchFamily="34" charset="0"/>
                    </a:rPr>
                    <a:t>w</a:t>
                  </a:r>
                  <a:endParaRPr lang="cs-CZ" sz="1400" b="1" i="1" baseline="-25000" dirty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71" name="Volný tvar 70"/>
              <p:cNvSpPr/>
              <p:nvPr/>
            </p:nvSpPr>
            <p:spPr>
              <a:xfrm flipV="1">
                <a:off x="7654143" y="5267057"/>
                <a:ext cx="799844" cy="143765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27" name="Skupina 26"/>
          <p:cNvGrpSpPr/>
          <p:nvPr/>
        </p:nvGrpSpPr>
        <p:grpSpPr>
          <a:xfrm>
            <a:off x="4130518" y="872400"/>
            <a:ext cx="3910977" cy="1161398"/>
            <a:chOff x="2406110" y="966739"/>
            <a:chExt cx="3910977" cy="1161398"/>
          </a:xfrm>
        </p:grpSpPr>
        <p:sp>
          <p:nvSpPr>
            <p:cNvPr id="24" name="Zaoblený obdélníkový popisek 23"/>
            <p:cNvSpPr/>
            <p:nvPr/>
          </p:nvSpPr>
          <p:spPr>
            <a:xfrm>
              <a:off x="2406110" y="966739"/>
              <a:ext cx="3910977" cy="1161398"/>
            </a:xfrm>
            <a:prstGeom prst="wedgeRoundRectCallout">
              <a:avLst>
                <a:gd name="adj1" fmla="val -4120"/>
                <a:gd name="adj2" fmla="val 6780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29334" y="1050028"/>
              <a:ext cx="205180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dirty="0" err="1">
                  <a:solidFill>
                    <a:srgbClr val="339933"/>
                  </a:solidFill>
                  <a:latin typeface="Trebuchet MS" pitchFamily="34" charset="0"/>
                </a:rPr>
                <a:t>Relevantn</a:t>
              </a:r>
              <a:r>
                <a:rPr lang="cs-CZ" sz="1700" dirty="0">
                  <a:solidFill>
                    <a:srgbClr val="339933"/>
                  </a:solidFill>
                  <a:latin typeface="Trebuchet MS" pitchFamily="34" charset="0"/>
                </a:rPr>
                <a:t>í pro</a:t>
              </a:r>
              <a:r>
                <a:rPr lang="en-GB" sz="1700" dirty="0">
                  <a:solidFill>
                    <a:srgbClr val="339933"/>
                  </a:solidFill>
                  <a:latin typeface="Trebuchet MS" pitchFamily="34" charset="0"/>
                </a:rPr>
                <a:t>:</a:t>
              </a:r>
              <a:endParaRPr lang="cs-CZ" sz="1700" dirty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2606602" y="1422881"/>
              <a:ext cx="36267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rebuchet MS" pitchFamily="34" charset="0"/>
                </a:rPr>
                <a:t>mřížkové systémy</a:t>
              </a:r>
              <a:endParaRPr lang="en-GB" sz="1400" dirty="0">
                <a:latin typeface="Trebuchet MS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rebuchet MS" pitchFamily="34" charset="0"/>
                </a:rPr>
                <a:t>časově závislé</a:t>
              </a:r>
              <a:r>
                <a:rPr lang="en-GB" sz="1400" dirty="0">
                  <a:latin typeface="Trebuchet MS" pitchFamily="34" charset="0"/>
                </a:rPr>
                <a:t> </a:t>
              </a:r>
              <a:r>
                <a:rPr lang="cs-CZ" sz="1400" dirty="0">
                  <a:latin typeface="Trebuchet MS" pitchFamily="34" charset="0"/>
                </a:rPr>
                <a:t>h</a:t>
              </a:r>
              <a:r>
                <a:rPr lang="en-GB" sz="1400" dirty="0" err="1">
                  <a:latin typeface="Trebuchet MS" pitchFamily="34" charset="0"/>
                </a:rPr>
                <a:t>amilton</a:t>
              </a:r>
              <a:r>
                <a:rPr lang="cs-CZ" sz="1400" dirty="0" err="1">
                  <a:latin typeface="Trebuchet MS" pitchFamily="34" charset="0"/>
                </a:rPr>
                <a:t>ovské</a:t>
              </a:r>
              <a:r>
                <a:rPr lang="en-GB" sz="1400" dirty="0">
                  <a:latin typeface="Trebuchet MS" pitchFamily="34" charset="0"/>
                </a:rPr>
                <a:t> </a:t>
              </a:r>
              <a:r>
                <a:rPr lang="cs-CZ" sz="1400" dirty="0">
                  <a:latin typeface="Trebuchet MS" pitchFamily="34" charset="0"/>
                </a:rPr>
                <a:t>systémy</a:t>
              </a:r>
            </a:p>
          </p:txBody>
        </p:sp>
      </p:grpSp>
      <p:sp>
        <p:nvSpPr>
          <p:cNvPr id="80" name="Obdélník 79"/>
          <p:cNvSpPr/>
          <p:nvPr/>
        </p:nvSpPr>
        <p:spPr>
          <a:xfrm>
            <a:off x="747880" y="287624"/>
            <a:ext cx="800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Hustota hladin</a:t>
            </a:r>
            <a:r>
              <a:rPr lang="en-GB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: </a:t>
            </a:r>
            <a:r>
              <a:rPr lang="cs-CZ" sz="2600" b="1" i="1" dirty="0">
                <a:solidFill>
                  <a:srgbClr val="339933"/>
                </a:solidFill>
                <a:latin typeface="Trebuchet MS" panose="020B0603020202020204" pitchFamily="34" charset="0"/>
              </a:rPr>
              <a:t>Ne</a:t>
            </a:r>
            <a:r>
              <a:rPr lang="en-GB" sz="2600" dirty="0" err="1">
                <a:solidFill>
                  <a:srgbClr val="339933"/>
                </a:solidFill>
                <a:latin typeface="Trebuchet MS" panose="020B0603020202020204" pitchFamily="34" charset="0"/>
              </a:rPr>
              <a:t>degene</a:t>
            </a:r>
            <a:r>
              <a:rPr lang="cs-CZ" sz="2600" dirty="0" err="1">
                <a:solidFill>
                  <a:srgbClr val="339933"/>
                </a:solidFill>
                <a:latin typeface="Trebuchet MS" panose="020B0603020202020204" pitchFamily="34" charset="0"/>
              </a:rPr>
              <a:t>rovaný</a:t>
            </a:r>
            <a:r>
              <a:rPr lang="cs-CZ" sz="2600" dirty="0">
                <a:solidFill>
                  <a:srgbClr val="339933"/>
                </a:solidFill>
                <a:latin typeface="Trebuchet MS" panose="020B0603020202020204" pitchFamily="34" charset="0"/>
              </a:rPr>
              <a:t> stacionární bod</a:t>
            </a:r>
          </a:p>
        </p:txBody>
      </p:sp>
    </p:spTree>
    <p:extLst>
      <p:ext uri="{BB962C8B-B14F-4D97-AF65-F5344CB8AC3E}">
        <p14:creationId xmlns:p14="http://schemas.microsoft.com/office/powerpoint/2010/main" val="38494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30176" y="332656"/>
            <a:ext cx="4660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Plošší stacionární body</a:t>
            </a:r>
          </a:p>
          <a:p>
            <a:pPr marL="533400" indent="-533400">
              <a:spcBef>
                <a:spcPct val="0"/>
              </a:spcBef>
            </a:pPr>
            <a:r>
              <a:rPr lang="cs-CZ" sz="2200" dirty="0">
                <a:solidFill>
                  <a:srgbClr val="339933"/>
                </a:solidFill>
                <a:latin typeface="Trebuchet MS" panose="020B0603020202020204" pitchFamily="34" charset="0"/>
              </a:rPr>
              <a:t>(když nelze použít Morseho lemma)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6862445" y="1868269"/>
            <a:ext cx="1944777" cy="1368917"/>
            <a:chOff x="6832600" y="1309326"/>
            <a:chExt cx="1944777" cy="1368917"/>
          </a:xfrm>
        </p:grpSpPr>
        <p:pic>
          <p:nvPicPr>
            <p:cNvPr id="4100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730176" y="1309326"/>
            <a:ext cx="460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en-GB" sz="1600" dirty="0" err="1">
                <a:latin typeface="Trebuchet MS" pitchFamily="34" charset="0"/>
              </a:rPr>
              <a:t>speci</a:t>
            </a:r>
            <a:r>
              <a:rPr lang="cs-CZ" sz="1600" dirty="0" err="1">
                <a:latin typeface="Trebuchet MS" pitchFamily="34" charset="0"/>
              </a:rPr>
              <a:t>ální</a:t>
            </a:r>
            <a:r>
              <a:rPr lang="cs-CZ" sz="1600" dirty="0">
                <a:latin typeface="Trebuchet MS" pitchFamily="34" charset="0"/>
              </a:rPr>
              <a:t> případ </a:t>
            </a:r>
            <a:r>
              <a:rPr lang="cs-CZ" sz="1600" dirty="0" err="1">
                <a:latin typeface="Trebuchet MS" pitchFamily="34" charset="0"/>
              </a:rPr>
              <a:t>separabilního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Hamiltoniánu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862445" y="332656"/>
            <a:ext cx="1938427" cy="1368961"/>
            <a:chOff x="4876800" y="1309282"/>
            <a:chExt cx="1938427" cy="1368961"/>
          </a:xfrm>
        </p:grpSpPr>
        <p:pic>
          <p:nvPicPr>
            <p:cNvPr id="4098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5" y="1701617"/>
            <a:ext cx="14516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875348" y="2495550"/>
            <a:ext cx="4171950" cy="0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937895" y="3668823"/>
            <a:ext cx="5089361" cy="565424"/>
            <a:chOff x="298376" y="4062523"/>
            <a:chExt cx="5089361" cy="565424"/>
          </a:xfrm>
        </p:grpSpPr>
        <p:sp>
          <p:nvSpPr>
            <p:cNvPr id="22" name="TextovéPole 21"/>
            <p:cNvSpPr txBox="1"/>
            <p:nvPr/>
          </p:nvSpPr>
          <p:spPr>
            <a:xfrm>
              <a:off x="298376" y="4175958"/>
              <a:ext cx="5089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- </a:t>
              </a:r>
              <a:r>
                <a:rPr lang="en-GB" sz="1600" dirty="0" err="1">
                  <a:latin typeface="Trebuchet MS" pitchFamily="34" charset="0"/>
                </a:rPr>
                <a:t>funkce</a:t>
              </a:r>
              <a:r>
                <a:rPr lang="en-GB" sz="1600" dirty="0">
                  <a:latin typeface="Trebuchet MS" pitchFamily="34" charset="0"/>
                </a:rPr>
                <a:t> m</a:t>
              </a:r>
              <a:r>
                <a:rPr lang="cs-CZ" sz="1600" dirty="0">
                  <a:latin typeface="Trebuchet MS" pitchFamily="34" charset="0"/>
                </a:rPr>
                <a:t>á nespojitost v                  - té derivaci</a:t>
              </a:r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50" y="4062523"/>
              <a:ext cx="937413" cy="56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3" y="1937837"/>
            <a:ext cx="65913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489340" y="1813683"/>
            <a:ext cx="210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rebuchet MS" pitchFamily="34" charset="0"/>
              </a:rPr>
              <a:t>(funkce je analytická pouze pro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celočíselné sudé)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1" y="2905742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53" y="2770972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bdélník 53"/>
          <p:cNvSpPr/>
          <p:nvPr/>
        </p:nvSpPr>
        <p:spPr>
          <a:xfrm>
            <a:off x="880682" y="2647612"/>
            <a:ext cx="4431535" cy="921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51210"/>
            <a:ext cx="633413" cy="4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Přímá spojnice 5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Příklad </a:t>
            </a:r>
            <a:r>
              <a:rPr lang="en-GB" sz="1600" dirty="0">
                <a:latin typeface="Trebuchet MS" pitchFamily="34" charset="0"/>
              </a:rPr>
              <a:t>1: </a:t>
            </a:r>
            <a:r>
              <a:rPr lang="cs-CZ" sz="1600" dirty="0">
                <a:latin typeface="Trebuchet MS" pitchFamily="34" charset="0"/>
              </a:rPr>
              <a:t>Vyžadujeme nespojitost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i="1" dirty="0">
                <a:latin typeface="Trebuchet MS" pitchFamily="34" charset="0"/>
              </a:rPr>
              <a:t>t</a:t>
            </a:r>
            <a:r>
              <a:rPr lang="en-GB" sz="1600" dirty="0">
                <a:latin typeface="Trebuchet MS" pitchFamily="34" charset="0"/>
              </a:rPr>
              <a:t>-</a:t>
            </a:r>
            <a:r>
              <a:rPr lang="cs-CZ" sz="1600" dirty="0">
                <a:latin typeface="Trebuchet MS" pitchFamily="34" charset="0"/>
              </a:rPr>
              <a:t>té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derivace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55576" y="5597263"/>
            <a:ext cx="7169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Příklad </a:t>
            </a:r>
            <a:r>
              <a:rPr lang="en-GB" sz="1600" dirty="0">
                <a:latin typeface="Trebuchet MS" pitchFamily="34" charset="0"/>
              </a:rPr>
              <a:t>2: </a:t>
            </a:r>
            <a:r>
              <a:rPr lang="en-GB" sz="1600" dirty="0" err="1">
                <a:latin typeface="Trebuchet MS" pitchFamily="34" charset="0"/>
              </a:rPr>
              <a:t>Hamiltoni</a:t>
            </a:r>
            <a:r>
              <a:rPr lang="cs-CZ" sz="1600" dirty="0" err="1">
                <a:latin typeface="Trebuchet MS" pitchFamily="34" charset="0"/>
              </a:rPr>
              <a:t>án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ve standardním tvaru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latin typeface="Trebuchet MS" pitchFamily="34" charset="0"/>
            </a:endParaRPr>
          </a:p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cs-CZ" sz="1600" dirty="0">
                <a:latin typeface="Trebuchet MS" pitchFamily="34" charset="0"/>
              </a:rPr>
              <a:t>splněno, pokud</a:t>
            </a:r>
          </a:p>
        </p:txBody>
      </p:sp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Šipka doprava 61"/>
          <p:cNvSpPr/>
          <p:nvPr/>
        </p:nvSpPr>
        <p:spPr>
          <a:xfrm>
            <a:off x="4852987" y="498823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ovéPole 62"/>
          <p:cNvSpPr txBox="1"/>
          <p:nvPr/>
        </p:nvSpPr>
        <p:spPr>
          <a:xfrm>
            <a:off x="5583598" y="4853496"/>
            <a:ext cx="310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i při termodynamické limitě</a:t>
            </a:r>
          </a:p>
          <a:p>
            <a:r>
              <a:rPr lang="cs-CZ" sz="1400" dirty="0">
                <a:latin typeface="Trebuchet MS" pitchFamily="34" charset="0"/>
              </a:rPr>
              <a:t>může být hustota hladin nespojitá</a:t>
            </a:r>
            <a:endParaRPr lang="en-GB" sz="1400" dirty="0">
              <a:latin typeface="Trebuchet MS" pitchFamily="34" charset="0"/>
            </a:endParaRPr>
          </a:p>
        </p:txBody>
      </p:sp>
      <p:pic>
        <p:nvPicPr>
          <p:cNvPr id="64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62" y="5888038"/>
            <a:ext cx="14249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893485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3103943" y="6000750"/>
            <a:ext cx="620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cs-CZ" sz="1600" dirty="0">
                <a:latin typeface="Trebuchet MS" pitchFamily="34" charset="0"/>
              </a:rPr>
              <a:t>pro nekonečně plochý potenciál </a:t>
            </a:r>
            <a:r>
              <a:rPr lang="en-GB" sz="1600" dirty="0">
                <a:latin typeface="Trebuchet MS" pitchFamily="34" charset="0"/>
              </a:rPr>
              <a:t>   </a:t>
            </a:r>
            <a:r>
              <a:rPr lang="cs-CZ" sz="1600" dirty="0">
                <a:latin typeface="Trebuchet MS" pitchFamily="34" charset="0"/>
              </a:rPr>
              <a:t>      </a:t>
            </a:r>
            <a:r>
              <a:rPr lang="en-GB" sz="1600" dirty="0" err="1">
                <a:latin typeface="Trebuchet MS" pitchFamily="34" charset="0"/>
              </a:rPr>
              <a:t>deriva</a:t>
            </a:r>
            <a:r>
              <a:rPr lang="cs-CZ" sz="1600" dirty="0" err="1">
                <a:latin typeface="Trebuchet MS" pitchFamily="34" charset="0"/>
              </a:rPr>
              <a:t>ce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nespojitá</a:t>
            </a:r>
          </a:p>
        </p:txBody>
      </p:sp>
    </p:spTree>
    <p:extLst>
      <p:ext uri="{BB962C8B-B14F-4D97-AF65-F5344CB8AC3E}">
        <p14:creationId xmlns:p14="http://schemas.microsoft.com/office/powerpoint/2010/main" val="185718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30176" y="332656"/>
            <a:ext cx="4660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Plošší stacionární body</a:t>
            </a:r>
          </a:p>
          <a:p>
            <a:pPr marL="533400" indent="-533400">
              <a:spcBef>
                <a:spcPct val="0"/>
              </a:spcBef>
            </a:pPr>
            <a:r>
              <a:rPr lang="cs-CZ" sz="2200" dirty="0">
                <a:solidFill>
                  <a:srgbClr val="339933"/>
                </a:solidFill>
                <a:latin typeface="Trebuchet MS" panose="020B0603020202020204" pitchFamily="34" charset="0"/>
              </a:rPr>
              <a:t>(když nelze použít Morseho lemma)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6862445" y="1868269"/>
            <a:ext cx="1944777" cy="1368917"/>
            <a:chOff x="6832600" y="1309326"/>
            <a:chExt cx="1944777" cy="1368917"/>
          </a:xfrm>
        </p:grpSpPr>
        <p:pic>
          <p:nvPicPr>
            <p:cNvPr id="4100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730176" y="1309326"/>
            <a:ext cx="460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en-GB" sz="1600" dirty="0" err="1">
                <a:latin typeface="Trebuchet MS" pitchFamily="34" charset="0"/>
              </a:rPr>
              <a:t>speci</a:t>
            </a:r>
            <a:r>
              <a:rPr lang="cs-CZ" sz="1600" dirty="0" err="1">
                <a:latin typeface="Trebuchet MS" pitchFamily="34" charset="0"/>
              </a:rPr>
              <a:t>ální</a:t>
            </a:r>
            <a:r>
              <a:rPr lang="cs-CZ" sz="1600" dirty="0">
                <a:latin typeface="Trebuchet MS" pitchFamily="34" charset="0"/>
              </a:rPr>
              <a:t> případ </a:t>
            </a:r>
            <a:r>
              <a:rPr lang="cs-CZ" sz="1600" dirty="0" err="1">
                <a:latin typeface="Trebuchet MS" pitchFamily="34" charset="0"/>
              </a:rPr>
              <a:t>separabilního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Hamiltoniánu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862445" y="332656"/>
            <a:ext cx="1938427" cy="1368961"/>
            <a:chOff x="4876800" y="1309282"/>
            <a:chExt cx="1938427" cy="1368961"/>
          </a:xfrm>
        </p:grpSpPr>
        <p:pic>
          <p:nvPicPr>
            <p:cNvPr id="4098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5" y="1701617"/>
            <a:ext cx="14516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875348" y="2495550"/>
            <a:ext cx="4171950" cy="0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937895" y="3668823"/>
            <a:ext cx="5089361" cy="565424"/>
            <a:chOff x="298376" y="4062523"/>
            <a:chExt cx="5089361" cy="565424"/>
          </a:xfrm>
        </p:grpSpPr>
        <p:sp>
          <p:nvSpPr>
            <p:cNvPr id="22" name="TextovéPole 21"/>
            <p:cNvSpPr txBox="1"/>
            <p:nvPr/>
          </p:nvSpPr>
          <p:spPr>
            <a:xfrm>
              <a:off x="298376" y="4175958"/>
              <a:ext cx="5089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- </a:t>
              </a:r>
              <a:r>
                <a:rPr lang="en-GB" sz="1600" dirty="0" err="1">
                  <a:latin typeface="Trebuchet MS" pitchFamily="34" charset="0"/>
                </a:rPr>
                <a:t>funkce</a:t>
              </a:r>
              <a:r>
                <a:rPr lang="en-GB" sz="1600" dirty="0">
                  <a:latin typeface="Trebuchet MS" pitchFamily="34" charset="0"/>
                </a:rPr>
                <a:t> m</a:t>
              </a:r>
              <a:r>
                <a:rPr lang="cs-CZ" sz="1600" dirty="0">
                  <a:latin typeface="Trebuchet MS" pitchFamily="34" charset="0"/>
                </a:rPr>
                <a:t>á nespojitost v                  - té derivaci</a:t>
              </a:r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50" y="4062523"/>
              <a:ext cx="937413" cy="56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3" y="1937837"/>
            <a:ext cx="65913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489340" y="1813683"/>
            <a:ext cx="210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rebuchet MS" pitchFamily="34" charset="0"/>
              </a:rPr>
              <a:t>(funkce je analytická pouze pro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celočíselné sudé)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1" y="2905742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53" y="2770972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bdélník 53"/>
          <p:cNvSpPr/>
          <p:nvPr/>
        </p:nvSpPr>
        <p:spPr>
          <a:xfrm>
            <a:off x="880682" y="2647612"/>
            <a:ext cx="4431535" cy="921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51210"/>
            <a:ext cx="633413" cy="4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Přímá spojnice 5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Příklad </a:t>
            </a:r>
            <a:r>
              <a:rPr lang="en-GB" sz="1600" dirty="0">
                <a:latin typeface="Trebuchet MS" pitchFamily="34" charset="0"/>
              </a:rPr>
              <a:t>1: </a:t>
            </a:r>
            <a:r>
              <a:rPr lang="cs-CZ" sz="1600" dirty="0">
                <a:latin typeface="Trebuchet MS" pitchFamily="34" charset="0"/>
              </a:rPr>
              <a:t>Vyžadujeme nespojitost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i="1" dirty="0">
                <a:latin typeface="Trebuchet MS" pitchFamily="34" charset="0"/>
              </a:rPr>
              <a:t>t</a:t>
            </a:r>
            <a:r>
              <a:rPr lang="en-GB" sz="1600" dirty="0">
                <a:latin typeface="Trebuchet MS" pitchFamily="34" charset="0"/>
              </a:rPr>
              <a:t>-</a:t>
            </a:r>
            <a:r>
              <a:rPr lang="cs-CZ" sz="1600" dirty="0">
                <a:latin typeface="Trebuchet MS" pitchFamily="34" charset="0"/>
              </a:rPr>
              <a:t>té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derivace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55576" y="5597263"/>
            <a:ext cx="7169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Příklad </a:t>
            </a:r>
            <a:r>
              <a:rPr lang="en-GB" sz="1600" dirty="0">
                <a:latin typeface="Trebuchet MS" pitchFamily="34" charset="0"/>
              </a:rPr>
              <a:t>2: </a:t>
            </a:r>
            <a:r>
              <a:rPr lang="en-GB" sz="1600" dirty="0" err="1">
                <a:latin typeface="Trebuchet MS" pitchFamily="34" charset="0"/>
              </a:rPr>
              <a:t>Hamiltoni</a:t>
            </a:r>
            <a:r>
              <a:rPr lang="cs-CZ" sz="1600" dirty="0" err="1">
                <a:latin typeface="Trebuchet MS" pitchFamily="34" charset="0"/>
              </a:rPr>
              <a:t>án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ve standardním tvaru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latin typeface="Trebuchet MS" pitchFamily="34" charset="0"/>
            </a:endParaRPr>
          </a:p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cs-CZ" sz="1600" dirty="0">
                <a:latin typeface="Trebuchet MS" pitchFamily="34" charset="0"/>
              </a:rPr>
              <a:t>splněno, pokud</a:t>
            </a:r>
          </a:p>
        </p:txBody>
      </p:sp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Šipka doprava 61"/>
          <p:cNvSpPr/>
          <p:nvPr/>
        </p:nvSpPr>
        <p:spPr>
          <a:xfrm>
            <a:off x="4852987" y="498823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ovéPole 62"/>
          <p:cNvSpPr txBox="1"/>
          <p:nvPr/>
        </p:nvSpPr>
        <p:spPr>
          <a:xfrm>
            <a:off x="5583598" y="4853496"/>
            <a:ext cx="310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i při termodynamické limitě</a:t>
            </a:r>
          </a:p>
          <a:p>
            <a:r>
              <a:rPr lang="cs-CZ" sz="1400" dirty="0">
                <a:latin typeface="Trebuchet MS" pitchFamily="34" charset="0"/>
              </a:rPr>
              <a:t>může být hustota hladin nespojitá</a:t>
            </a:r>
            <a:endParaRPr lang="en-GB" sz="1400" dirty="0">
              <a:latin typeface="Trebuchet MS" pitchFamily="34" charset="0"/>
            </a:endParaRPr>
          </a:p>
        </p:txBody>
      </p:sp>
      <p:pic>
        <p:nvPicPr>
          <p:cNvPr id="64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62" y="5888038"/>
            <a:ext cx="14249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893485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3103943" y="6000750"/>
            <a:ext cx="620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cs-CZ" sz="1600" dirty="0">
                <a:latin typeface="Trebuchet MS" pitchFamily="34" charset="0"/>
              </a:rPr>
              <a:t>pro nekonečně plochý potenciál </a:t>
            </a:r>
            <a:r>
              <a:rPr lang="en-GB" sz="1600" dirty="0">
                <a:latin typeface="Trebuchet MS" pitchFamily="34" charset="0"/>
              </a:rPr>
              <a:t>   </a:t>
            </a:r>
            <a:r>
              <a:rPr lang="cs-CZ" sz="1600" dirty="0">
                <a:latin typeface="Trebuchet MS" pitchFamily="34" charset="0"/>
              </a:rPr>
              <a:t>      </a:t>
            </a:r>
            <a:r>
              <a:rPr lang="en-GB" sz="1600" dirty="0" err="1">
                <a:latin typeface="Trebuchet MS" pitchFamily="34" charset="0"/>
              </a:rPr>
              <a:t>deriva</a:t>
            </a:r>
            <a:r>
              <a:rPr lang="cs-CZ" sz="1600" dirty="0" err="1">
                <a:latin typeface="Trebuchet MS" pitchFamily="34" charset="0"/>
              </a:rPr>
              <a:t>ce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nespojitá</a:t>
            </a:r>
          </a:p>
        </p:txBody>
      </p:sp>
      <p:grpSp>
        <p:nvGrpSpPr>
          <p:cNvPr id="34" name="Skupina 33"/>
          <p:cNvGrpSpPr/>
          <p:nvPr/>
        </p:nvGrpSpPr>
        <p:grpSpPr>
          <a:xfrm>
            <a:off x="667404" y="1737044"/>
            <a:ext cx="5818160" cy="3714112"/>
            <a:chOff x="1740052" y="1294065"/>
            <a:chExt cx="5818160" cy="3714112"/>
          </a:xfrm>
        </p:grpSpPr>
        <p:sp>
          <p:nvSpPr>
            <p:cNvPr id="35" name="Obdélník 34"/>
            <p:cNvSpPr/>
            <p:nvPr/>
          </p:nvSpPr>
          <p:spPr>
            <a:xfrm>
              <a:off x="1740052" y="1294065"/>
              <a:ext cx="5818160" cy="37141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1891408" y="1466088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339933"/>
                  </a:solidFill>
                  <a:latin typeface="Trebuchet MS" pitchFamily="34" charset="0"/>
                </a:rPr>
                <a:t>Strukturální stabilita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1904108" y="1931013"/>
              <a:ext cx="4015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- malá porucha převede libovolnou funkci na Morseho funkci:</a:t>
              </a: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4903235" y="2997812"/>
              <a:ext cx="1957403" cy="1157378"/>
              <a:chOff x="4903235" y="2997812"/>
              <a:chExt cx="1957403" cy="1157378"/>
            </a:xfrm>
          </p:grpSpPr>
          <p:grpSp>
            <p:nvGrpSpPr>
              <p:cNvPr id="49" name="Skupina 48"/>
              <p:cNvGrpSpPr/>
              <p:nvPr/>
            </p:nvGrpSpPr>
            <p:grpSpPr>
              <a:xfrm rot="359177">
                <a:off x="4903235" y="2997812"/>
                <a:ext cx="1957403" cy="1142857"/>
                <a:chOff x="6630509" y="1556580"/>
                <a:chExt cx="1957403" cy="1142857"/>
              </a:xfrm>
            </p:grpSpPr>
            <p:pic>
              <p:nvPicPr>
                <p:cNvPr id="51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0509" y="1556580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0757" y="2550475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0" name="Ovál 49"/>
              <p:cNvSpPr/>
              <p:nvPr/>
            </p:nvSpPr>
            <p:spPr>
              <a:xfrm>
                <a:off x="6149371" y="4000736"/>
                <a:ext cx="156179" cy="154454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0" name="TextovéPole 39"/>
            <p:cNvSpPr txBox="1"/>
            <p:nvPr/>
          </p:nvSpPr>
          <p:spPr>
            <a:xfrm>
              <a:off x="5168399" y="4270180"/>
              <a:ext cx="1976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CC3300"/>
                  </a:solidFill>
                  <a:latin typeface="Trebuchet MS" pitchFamily="34" charset="0"/>
                </a:rPr>
                <a:t>kvadratické minimum</a:t>
              </a:r>
            </a:p>
          </p:txBody>
        </p:sp>
        <p:sp>
          <p:nvSpPr>
            <p:cNvPr id="41" name="Šipka doprava 40"/>
            <p:cNvSpPr/>
            <p:nvPr/>
          </p:nvSpPr>
          <p:spPr>
            <a:xfrm>
              <a:off x="4279900" y="3409950"/>
              <a:ext cx="450850" cy="18675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2" name="Skupina 41"/>
            <p:cNvGrpSpPr/>
            <p:nvPr/>
          </p:nvGrpSpPr>
          <p:grpSpPr>
            <a:xfrm>
              <a:off x="2189019" y="2777434"/>
              <a:ext cx="1944777" cy="1368917"/>
              <a:chOff x="2189019" y="2777434"/>
              <a:chExt cx="1944777" cy="1368917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2189019" y="2777434"/>
                <a:ext cx="1944777" cy="1368917"/>
                <a:chOff x="6832600" y="1309326"/>
                <a:chExt cx="1944777" cy="1368917"/>
              </a:xfrm>
            </p:grpSpPr>
            <p:pic>
              <p:nvPicPr>
                <p:cNvPr id="46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2600" y="1535386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3150" y="1309326"/>
                  <a:ext cx="746760" cy="21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80222" y="2530606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5" name="Ovál 44"/>
              <p:cNvSpPr/>
              <p:nvPr/>
            </p:nvSpPr>
            <p:spPr>
              <a:xfrm>
                <a:off x="3044903" y="3971493"/>
                <a:ext cx="156179" cy="154454"/>
              </a:xfrm>
              <a:prstGeom prst="ellipse">
                <a:avLst/>
              </a:prstGeom>
              <a:solidFill>
                <a:srgbClr val="000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3963390" y="4672202"/>
              <a:ext cx="354617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cs-CZ" sz="1300" b="0" dirty="0">
                  <a:latin typeface="Trebuchet MS" panose="020B0603020202020204" pitchFamily="34" charset="0"/>
                </a:rPr>
                <a:t>M. Kastner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Rev</a:t>
              </a:r>
              <a:r>
                <a:rPr lang="cs-CZ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Mod</a:t>
              </a:r>
              <a:r>
                <a:rPr lang="cs-CZ" sz="1300" b="0" i="1" dirty="0">
                  <a:latin typeface="Trebuchet MS" panose="020B0603020202020204" pitchFamily="34" charset="0"/>
                </a:rPr>
                <a:t>. </a:t>
              </a:r>
              <a:r>
                <a:rPr lang="cs-CZ" sz="1300" b="0" i="1" dirty="0" err="1">
                  <a:latin typeface="Trebuchet MS" panose="020B0603020202020204" pitchFamily="34" charset="0"/>
                </a:rPr>
                <a:t>Phys</a:t>
              </a:r>
              <a:r>
                <a:rPr lang="cs-CZ" sz="1300" b="0" i="1" dirty="0">
                  <a:latin typeface="Trebuchet MS" panose="020B0603020202020204" pitchFamily="34" charset="0"/>
                </a:rPr>
                <a:t>.</a:t>
              </a:r>
              <a:r>
                <a:rPr lang="en-GB" sz="1300" b="0" i="1" dirty="0">
                  <a:latin typeface="Trebuchet MS" panose="020B0603020202020204" pitchFamily="34" charset="0"/>
                </a:rPr>
                <a:t> </a:t>
              </a:r>
              <a:r>
                <a:rPr lang="cs-CZ" sz="1300" dirty="0">
                  <a:latin typeface="Trebuchet MS" panose="020B0603020202020204" pitchFamily="34" charset="0"/>
                </a:rPr>
                <a:t>80</a:t>
              </a:r>
              <a:r>
                <a:rPr lang="en-GB" sz="1300" b="0" dirty="0">
                  <a:latin typeface="Trebuchet MS" panose="020B0603020202020204" pitchFamily="34" charset="0"/>
                </a:rPr>
                <a:t>, </a:t>
              </a:r>
              <a:r>
                <a:rPr lang="cs-CZ" sz="1300" b="0" dirty="0">
                  <a:latin typeface="Trebuchet MS" panose="020B0603020202020204" pitchFamily="34" charset="0"/>
                </a:rPr>
                <a:t>167 </a:t>
              </a:r>
              <a:r>
                <a:rPr lang="en-GB" sz="1300" b="0" dirty="0">
                  <a:latin typeface="Trebuchet MS" panose="020B0603020202020204" pitchFamily="34" charset="0"/>
                </a:rPr>
                <a:t>(</a:t>
              </a:r>
              <a:r>
                <a:rPr lang="cs-CZ" sz="1300" b="0" dirty="0">
                  <a:latin typeface="Trebuchet MS" panose="020B0603020202020204" pitchFamily="34" charset="0"/>
                </a:rPr>
                <a:t>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5170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Předvádění na obrazovce (4:3)</PresentationFormat>
  <Paragraphs>173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Times New Roman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2022-01-13T12:42:56Z</dcterms:created>
  <dcterms:modified xsi:type="dcterms:W3CDTF">2022-01-13T12:43:03Z</dcterms:modified>
</cp:coreProperties>
</file>