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7" r:id="rId2"/>
    <p:sldId id="399" r:id="rId3"/>
    <p:sldId id="438" r:id="rId4"/>
    <p:sldId id="456" r:id="rId5"/>
    <p:sldId id="464" r:id="rId6"/>
    <p:sldId id="465" r:id="rId7"/>
    <p:sldId id="429" r:id="rId8"/>
    <p:sldId id="449" r:id="rId9"/>
    <p:sldId id="463" r:id="rId10"/>
    <p:sldId id="459" r:id="rId11"/>
    <p:sldId id="450" r:id="rId12"/>
    <p:sldId id="454" r:id="rId13"/>
    <p:sldId id="451" r:id="rId14"/>
    <p:sldId id="457" r:id="rId15"/>
    <p:sldId id="453" r:id="rId16"/>
    <p:sldId id="458" r:id="rId17"/>
    <p:sldId id="436" r:id="rId18"/>
    <p:sldId id="44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  <a:srgbClr val="339933"/>
    <a:srgbClr val="FFDC00"/>
    <a:srgbClr val="CC3300"/>
    <a:srgbClr val="736941"/>
    <a:srgbClr val="00FF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577" autoAdjust="0"/>
    <p:restoredTop sz="88736" autoAdjust="0"/>
  </p:normalViewPr>
  <p:slideViewPr>
    <p:cSldViewPr snapToGrid="0">
      <p:cViewPr varScale="1">
        <p:scale>
          <a:sx n="102" d="100"/>
          <a:sy n="102" d="100"/>
        </p:scale>
        <p:origin x="14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D310-6194-4BCF-AB74-295CD09132EA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1CD4-FA8C-4FDF-A007-BCD85A7EF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4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R(0,sigma^2) – a number with uniform distribution on [-</a:t>
            </a:r>
            <a:r>
              <a:rPr lang="en-GB" dirty="0" err="1"/>
              <a:t>sqrt</a:t>
            </a:r>
            <a:r>
              <a:rPr lang="en-GB" dirty="0"/>
              <a:t>(3)*sigma, +</a:t>
            </a:r>
            <a:r>
              <a:rPr lang="en-GB" dirty="0" err="1"/>
              <a:t>sqrt</a:t>
            </a:r>
            <a:r>
              <a:rPr lang="en-GB" dirty="0"/>
              <a:t>(3)*sigma]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0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Trebuchet MS" pitchFamily="34" charset="0"/>
              </a:rPr>
              <a:t>probability of conserving the unperturbed basis</a:t>
            </a:r>
            <a:r>
              <a:rPr lang="en-GB" sz="1200" baseline="0" dirty="0">
                <a:latin typeface="Trebuchet MS" pitchFamily="34" charset="0"/>
              </a:rPr>
              <a:t> is zero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8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question:</a:t>
            </a:r>
            <a:r>
              <a:rPr lang="en-GB" baseline="0" dirty="0"/>
              <a:t> relation between thermal phase transitions and </a:t>
            </a:r>
            <a:r>
              <a:rPr lang="en-GB" baseline="0" dirty="0" err="1"/>
              <a:t>ESQPT</a:t>
            </a:r>
            <a:r>
              <a:rPr lang="en-GB" baseline="0" dirty="0"/>
              <a:t> in EPs</a:t>
            </a:r>
          </a:p>
          <a:p>
            <a:r>
              <a:rPr lang="en-GB" baseline="0" dirty="0"/>
              <a:t>Open systems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3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field strength</a:t>
            </a:r>
          </a:p>
          <a:p>
            <a:r>
              <a:rPr lang="en-US" dirty="0"/>
              <a:t>all operators Hermitian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6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energy</a:t>
            </a:r>
          </a:p>
          <a:p>
            <a:r>
              <a:rPr lang="en-US" dirty="0"/>
              <a:t>EP</a:t>
            </a:r>
            <a:r>
              <a:rPr lang="en-US" baseline="0" dirty="0"/>
              <a:t> – square-</a:t>
            </a:r>
            <a:r>
              <a:rPr lang="en-US" baseline="0" dirty="0" err="1"/>
              <a:t>root</a:t>
            </a:r>
            <a:r>
              <a:rPr lang="en-US" baseline="0" dirty="0"/>
              <a:t> type of branch points connecting two </a:t>
            </a:r>
            <a:r>
              <a:rPr lang="en-US" b="1" baseline="0" dirty="0"/>
              <a:t>Riemann sheets</a:t>
            </a:r>
          </a:p>
          <a:p>
            <a:r>
              <a:rPr lang="en-US" baseline="0" dirty="0"/>
              <a:t>EP distribution symmetric under the complex conjugation</a:t>
            </a:r>
          </a:p>
          <a:p>
            <a:r>
              <a:rPr lang="en-US" baseline="0" dirty="0"/>
              <a:t>Peculiarity – self-orthogonality and degeneracy of eigenvector at the EP</a:t>
            </a:r>
          </a:p>
          <a:p>
            <a:endParaRPr lang="en-US" baseline="0" dirty="0"/>
          </a:p>
          <a:p>
            <a:r>
              <a:rPr lang="en-US" baseline="0" dirty="0"/>
              <a:t>Ways to find EPs: </a:t>
            </a:r>
          </a:p>
          <a:p>
            <a:r>
              <a:rPr lang="en-US" baseline="0" dirty="0"/>
              <a:t>Resultant (</a:t>
            </a:r>
            <a:r>
              <a:rPr lang="en-US" baseline="0" dirty="0" err="1"/>
              <a:t>diskriminant</a:t>
            </a:r>
            <a:r>
              <a:rPr lang="en-US" baseline="0" dirty="0"/>
              <a:t>)</a:t>
            </a:r>
          </a:p>
          <a:p>
            <a:r>
              <a:rPr lang="en-US" baseline="0" dirty="0"/>
              <a:t>Encircling an EP swaps two </a:t>
            </a:r>
            <a:r>
              <a:rPr lang="en-US" baseline="0" dirty="0" err="1"/>
              <a:t>eigenlevels</a:t>
            </a:r>
            <a:endParaRPr lang="en-US" baseline="0" dirty="0"/>
          </a:p>
          <a:p>
            <a:r>
              <a:rPr lang="en-US" baseline="0" dirty="0"/>
              <a:t>Looking for eigenvector degeneracies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6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Level dynamics</a:t>
            </a:r>
          </a:p>
          <a:p>
            <a:r>
              <a:rPr lang="en-GB" baseline="0" dirty="0"/>
              <a:t>1</a:t>
            </a:r>
            <a:r>
              <a:rPr lang="en-GB" baseline="30000" dirty="0"/>
              <a:t>st</a:t>
            </a:r>
            <a:r>
              <a:rPr lang="en-GB" baseline="0" dirty="0"/>
              <a:t> vs 2</a:t>
            </a:r>
            <a:r>
              <a:rPr lang="en-GB" baseline="30000" dirty="0"/>
              <a:t>nd</a:t>
            </a:r>
            <a:r>
              <a:rPr lang="en-GB" baseline="0" dirty="0"/>
              <a:t> order, generic cases (potentials)</a:t>
            </a:r>
          </a:p>
          <a:p>
            <a:r>
              <a:rPr lang="en-GB" baseline="0" dirty="0"/>
              <a:t>Assumptions: Zero temperature, Infinite size of the system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2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Dicke</a:t>
            </a:r>
            <a:r>
              <a:rPr lang="en-GB" dirty="0"/>
              <a:t> without the photonic field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 to </a:t>
            </a:r>
            <a:r>
              <a:rPr lang="cs-CZ" dirty="0" err="1"/>
              <a:t>introduce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model: </a:t>
            </a:r>
          </a:p>
          <a:p>
            <a:r>
              <a:rPr lang="cs-CZ" dirty="0"/>
              <a:t>N </a:t>
            </a:r>
            <a:r>
              <a:rPr lang="cs-CZ" dirty="0" err="1"/>
              <a:t>interacting</a:t>
            </a:r>
            <a:r>
              <a:rPr lang="cs-CZ" dirty="0"/>
              <a:t> </a:t>
            </a:r>
            <a:r>
              <a:rPr lang="cs-CZ" dirty="0" err="1"/>
              <a:t>fermions</a:t>
            </a:r>
            <a:r>
              <a:rPr lang="cs-CZ" dirty="0"/>
              <a:t> on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levels</a:t>
            </a:r>
            <a:endParaRPr lang="cs-CZ" dirty="0"/>
          </a:p>
          <a:p>
            <a:r>
              <a:rPr lang="cs-CZ" dirty="0"/>
              <a:t>N </a:t>
            </a:r>
            <a:r>
              <a:rPr lang="cs-CZ" dirty="0" err="1"/>
              <a:t>interacting</a:t>
            </a:r>
            <a:r>
              <a:rPr lang="cs-CZ" dirty="0"/>
              <a:t> ½ spin </a:t>
            </a:r>
            <a:r>
              <a:rPr lang="cs-CZ" dirty="0" err="1"/>
              <a:t>particles</a:t>
            </a:r>
            <a:endParaRPr lang="cs-CZ" dirty="0"/>
          </a:p>
          <a:p>
            <a:r>
              <a:rPr lang="cs-CZ" dirty="0"/>
              <a:t>N</a:t>
            </a:r>
            <a:r>
              <a:rPr lang="cs-CZ" baseline="0" dirty="0"/>
              <a:t> </a:t>
            </a:r>
            <a:r>
              <a:rPr lang="cs-CZ" baseline="0" dirty="0" err="1"/>
              <a:t>two</a:t>
            </a:r>
            <a:r>
              <a:rPr lang="cs-CZ" baseline="0" dirty="0"/>
              <a:t> </a:t>
            </a:r>
            <a:r>
              <a:rPr lang="cs-CZ" baseline="0" dirty="0" err="1"/>
              <a:t>level</a:t>
            </a:r>
            <a:r>
              <a:rPr lang="cs-CZ" baseline="0" dirty="0"/>
              <a:t> </a:t>
            </a:r>
            <a:r>
              <a:rPr lang="cs-CZ" baseline="0" dirty="0" err="1"/>
              <a:t>atoms</a:t>
            </a:r>
            <a:endParaRPr lang="cs-CZ" baseline="0" dirty="0"/>
          </a:p>
          <a:p>
            <a:r>
              <a:rPr lang="cs-CZ" baseline="0" dirty="0" err="1"/>
              <a:t>Two</a:t>
            </a:r>
            <a:r>
              <a:rPr lang="cs-CZ" baseline="0" dirty="0"/>
              <a:t> </a:t>
            </a:r>
            <a:r>
              <a:rPr lang="cs-CZ" baseline="0" dirty="0" err="1"/>
              <a:t>interacting</a:t>
            </a:r>
            <a:r>
              <a:rPr lang="cs-CZ" baseline="0" dirty="0"/>
              <a:t> </a:t>
            </a:r>
            <a:r>
              <a:rPr lang="cs-CZ" baseline="0" dirty="0" err="1"/>
              <a:t>bosons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Minimal</a:t>
            </a:r>
            <a:r>
              <a:rPr lang="en-US" baseline="0" dirty="0"/>
              <a:t> spacing between levels proportional to the distance of the EP from real axis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Parity symmetric</a:t>
            </a:r>
            <a:r>
              <a:rPr lang="en-US" baseline="0" dirty="0"/>
              <a:t> </a:t>
            </a:r>
            <a:r>
              <a:rPr lang="en-US" baseline="0"/>
              <a:t>vs asymmetric case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Closest EP to the real axis</a:t>
            </a:r>
            <a:endParaRPr lang="cs-CZ" dirty="0"/>
          </a:p>
          <a:p>
            <a:r>
              <a:rPr lang="cs-CZ" dirty="0" err="1"/>
              <a:t>exponential</a:t>
            </a:r>
            <a:r>
              <a:rPr lang="cs-CZ" dirty="0"/>
              <a:t> </a:t>
            </a:r>
            <a:r>
              <a:rPr lang="cs-CZ" dirty="0" err="1"/>
              <a:t>decrease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tunelling</a:t>
            </a:r>
            <a:r>
              <a:rPr lang="cs-CZ" dirty="0"/>
              <a:t> probability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wells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Impossible</a:t>
            </a:r>
            <a:r>
              <a:rPr lang="en-US" baseline="0" dirty="0"/>
              <a:t> to link all avoided crossings between levels with EPs.</a:t>
            </a:r>
          </a:p>
          <a:p>
            <a:r>
              <a:rPr lang="en-US" baseline="0" dirty="0"/>
              <a:t>Screening</a:t>
            </a:r>
            <a:endParaRPr lang="cs-CZ" baseline="0" dirty="0"/>
          </a:p>
          <a:p>
            <a:r>
              <a:rPr lang="cs-CZ" baseline="0" dirty="0" err="1"/>
              <a:t>Connection</a:t>
            </a:r>
            <a:r>
              <a:rPr lang="cs-CZ" baseline="0" dirty="0"/>
              <a:t> to </a:t>
            </a:r>
            <a:r>
              <a:rPr lang="cs-CZ" baseline="0" dirty="0" err="1"/>
              <a:t>Yang-Lee</a:t>
            </a:r>
            <a:r>
              <a:rPr lang="cs-CZ" baseline="0" dirty="0"/>
              <a:t> </a:t>
            </a:r>
            <a:r>
              <a:rPr lang="cs-CZ" baseline="0" dirty="0" err="1"/>
              <a:t>zeros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</a:t>
            </a:r>
            <a:r>
              <a:rPr lang="cs-CZ" baseline="0" dirty="0" err="1"/>
              <a:t>partition</a:t>
            </a:r>
            <a:r>
              <a:rPr lang="cs-CZ" baseline="0" dirty="0"/>
              <a:t> </a:t>
            </a:r>
            <a:r>
              <a:rPr lang="cs-CZ" baseline="0" dirty="0" err="1"/>
              <a:t>function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01CD4-FA8C-4FDF-A007-BCD85A7EF7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3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5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9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0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DEA-3F01-4351-9AEA-F79A7CE12100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AD78-8FA1-4AFE-9A01-E03ED05FC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6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18" Type="http://schemas.openxmlformats.org/officeDocument/2006/relationships/image" Target="../media/image28.png"/><Relationship Id="rId3" Type="http://schemas.openxmlformats.org/officeDocument/2006/relationships/image" Target="../media/image31.png"/><Relationship Id="rId21" Type="http://schemas.openxmlformats.org/officeDocument/2006/relationships/image" Target="../media/image34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0.png"/><Relationship Id="rId24" Type="http://schemas.openxmlformats.org/officeDocument/2006/relationships/image" Target="../media/image35.png"/><Relationship Id="rId15" Type="http://schemas.openxmlformats.org/officeDocument/2006/relationships/image" Target="../media/image290.png"/><Relationship Id="rId23" Type="http://schemas.openxmlformats.org/officeDocument/2006/relationships/image" Target="../media/image331.png"/><Relationship Id="rId10" Type="http://schemas.openxmlformats.org/officeDocument/2006/relationships/image" Target="../media/image240.png"/><Relationship Id="rId19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Relationship Id="rId22" Type="http://schemas.openxmlformats.org/officeDocument/2006/relationships/image" Target="../media/image32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1.png"/><Relationship Id="rId3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3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3" Type="http://schemas.openxmlformats.org/officeDocument/2006/relationships/image" Target="../media/image400.png"/><Relationship Id="rId7" Type="http://schemas.openxmlformats.org/officeDocument/2006/relationships/image" Target="../media/image4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11" Type="http://schemas.openxmlformats.org/officeDocument/2006/relationships/image" Target="../media/image502.png"/><Relationship Id="rId5" Type="http://schemas.openxmlformats.org/officeDocument/2006/relationships/image" Target="../media/image46.png"/><Relationship Id="rId10" Type="http://schemas.openxmlformats.org/officeDocument/2006/relationships/image" Target="../media/image492.png"/><Relationship Id="rId4" Type="http://schemas.openxmlformats.org/officeDocument/2006/relationships/image" Target="../media/image45.png"/><Relationship Id="rId9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54.png"/><Relationship Id="rId4" Type="http://schemas.openxmlformats.org/officeDocument/2006/relationships/image" Target="../media/image4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1.png"/><Relationship Id="rId4" Type="http://schemas.openxmlformats.org/officeDocument/2006/relationships/image" Target="../media/image5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5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711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5.png"/><Relationship Id="rId4" Type="http://schemas.openxmlformats.org/officeDocument/2006/relationships/image" Target="../media/image8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26" Type="http://schemas.openxmlformats.org/officeDocument/2006/relationships/image" Target="../media/image281.png"/><Relationship Id="rId3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5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9" Type="http://schemas.openxmlformats.org/officeDocument/2006/relationships/image" Target="../media/image230.png"/><Relationship Id="rId14" Type="http://schemas.openxmlformats.org/officeDocument/2006/relationships/image" Target="../media/image180.png"/><Relationship Id="rId22" Type="http://schemas.openxmlformats.org/officeDocument/2006/relationships/image" Target="../media/image3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18" Type="http://schemas.openxmlformats.org/officeDocument/2006/relationships/image" Target="../media/image28.png"/><Relationship Id="rId3" Type="http://schemas.openxmlformats.org/officeDocument/2006/relationships/image" Target="../media/image31.png"/><Relationship Id="rId21" Type="http://schemas.openxmlformats.org/officeDocument/2006/relationships/image" Target="../media/image34.png"/><Relationship Id="rId17" Type="http://schemas.openxmlformats.org/officeDocument/2006/relationships/image" Target="../media/image27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0.png"/><Relationship Id="rId24" Type="http://schemas.openxmlformats.org/officeDocument/2006/relationships/image" Target="../media/image39.png"/><Relationship Id="rId15" Type="http://schemas.openxmlformats.org/officeDocument/2006/relationships/image" Target="../media/image290.png"/><Relationship Id="rId23" Type="http://schemas.openxmlformats.org/officeDocument/2006/relationships/image" Target="../media/image331.png"/><Relationship Id="rId10" Type="http://schemas.openxmlformats.org/officeDocument/2006/relationships/image" Target="../media/image240.png"/><Relationship Id="rId19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Relationship Id="rId22" Type="http://schemas.openxmlformats.org/officeDocument/2006/relationships/image" Target="../media/image3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Pavel\Documents\Fyzika\ESQPT 2015\Fotky\P92565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1193" y="2644712"/>
            <a:ext cx="4972819" cy="37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0" y="-39706"/>
            <a:ext cx="9144000" cy="217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cs-CZ" sz="50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Nonhermitian</a:t>
            </a:r>
            <a:r>
              <a:rPr lang="cs-CZ" sz="50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sz="50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approach</a:t>
            </a:r>
            <a:endParaRPr lang="en-GB" sz="4200" b="1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cs-CZ" sz="32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TO </a:t>
            </a:r>
            <a:r>
              <a:rPr lang="cs-CZ" sz="32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QUANTUM</a:t>
            </a:r>
            <a:r>
              <a:rPr lang="cs-CZ" sz="32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PHASE</a:t>
            </a:r>
            <a:r>
              <a:rPr lang="cs-CZ" sz="3200" b="1" cap="small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cs-CZ" sz="3200" b="1" cap="small" dirty="0" err="1">
                <a:solidFill>
                  <a:srgbClr val="C00000"/>
                </a:solidFill>
                <a:latin typeface="Trebuchet MS" panose="020B0603020202020204" pitchFamily="34" charset="0"/>
              </a:rPr>
              <a:t>TRANSITIONS</a:t>
            </a:r>
            <a:endParaRPr lang="cs-CZ" sz="3200" b="1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9684" y="6433590"/>
            <a:ext cx="1397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0" dirty="0" err="1">
                <a:latin typeface="Trebuchet MS" panose="020B0603020202020204" pitchFamily="34" charset="0"/>
              </a:rPr>
              <a:t>UNCE</a:t>
            </a:r>
            <a:r>
              <a:rPr lang="en-GB" sz="1400" b="0" dirty="0">
                <a:latin typeface="Trebuchet MS" panose="020B0603020202020204" pitchFamily="34" charset="0"/>
              </a:rPr>
              <a:t> Seminar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220227" y="6433591"/>
            <a:ext cx="16722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12 </a:t>
            </a:r>
            <a:r>
              <a:rPr lang="cs-CZ" sz="1400" b="0" dirty="0" err="1">
                <a:latin typeface="Trebuchet MS" panose="020B0603020202020204" pitchFamily="34" charset="0"/>
              </a:rPr>
              <a:t>December</a:t>
            </a:r>
            <a:r>
              <a:rPr lang="cs-CZ" sz="1400" b="0" dirty="0">
                <a:latin typeface="Trebuchet MS" panose="020B0603020202020204" pitchFamily="34" charset="0"/>
              </a:rPr>
              <a:t> </a:t>
            </a:r>
            <a:r>
              <a:rPr lang="en-US" sz="1400" b="0" dirty="0">
                <a:latin typeface="Trebuchet MS" panose="020B0603020202020204" pitchFamily="34" charset="0"/>
              </a:rPr>
              <a:t>2018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pic>
        <p:nvPicPr>
          <p:cNvPr id="18" name="Picture 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56" y="3296051"/>
            <a:ext cx="1621671" cy="16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178283" y="5130087"/>
            <a:ext cx="4124950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sz="1400" dirty="0">
                <a:latin typeface="Trebuchet MS" panose="020B0603020202020204" pitchFamily="34" charset="0"/>
              </a:rPr>
              <a:t>Institute </a:t>
            </a:r>
            <a:r>
              <a:rPr lang="cs-CZ" sz="1400" dirty="0" err="1">
                <a:latin typeface="Trebuchet MS" panose="020B0603020202020204" pitchFamily="34" charset="0"/>
              </a:rPr>
              <a:t>of</a:t>
            </a:r>
            <a:r>
              <a:rPr lang="cs-CZ" sz="1400" dirty="0">
                <a:latin typeface="Trebuchet MS" panose="020B0603020202020204" pitchFamily="34" charset="0"/>
              </a:rPr>
              <a:t> </a:t>
            </a:r>
            <a:r>
              <a:rPr lang="cs-CZ" sz="1400" dirty="0" err="1">
                <a:latin typeface="Trebuchet MS" panose="020B0603020202020204" pitchFamily="34" charset="0"/>
              </a:rPr>
              <a:t>Particle</a:t>
            </a:r>
            <a:r>
              <a:rPr lang="cs-CZ" sz="1400" dirty="0">
                <a:latin typeface="Trebuchet MS" panose="020B0603020202020204" pitchFamily="34" charset="0"/>
              </a:rPr>
              <a:t> and </a:t>
            </a:r>
            <a:r>
              <a:rPr lang="cs-CZ" sz="1400" dirty="0" err="1">
                <a:latin typeface="Trebuchet MS" panose="020B0603020202020204" pitchFamily="34" charset="0"/>
              </a:rPr>
              <a:t>Nuclear</a:t>
            </a:r>
            <a:r>
              <a:rPr lang="cs-CZ" sz="1400" dirty="0">
                <a:latin typeface="Trebuchet MS" panose="020B0603020202020204" pitchFamily="34" charset="0"/>
              </a:rPr>
              <a:t> </a:t>
            </a:r>
            <a:r>
              <a:rPr lang="cs-CZ" sz="1400" dirty="0" err="1">
                <a:latin typeface="Trebuchet MS" panose="020B0603020202020204" pitchFamily="34" charset="0"/>
              </a:rPr>
              <a:t>Physics</a:t>
            </a:r>
            <a:r>
              <a:rPr lang="en-US" sz="1400" b="0" dirty="0">
                <a:latin typeface="Trebuchet MS" panose="020B0603020202020204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cs-CZ" sz="1400" b="0" dirty="0">
                <a:latin typeface="Trebuchet MS" panose="020B0603020202020204" pitchFamily="34" charset="0"/>
              </a:rPr>
              <a:t>Charles University, Prague</a:t>
            </a:r>
            <a:endParaRPr lang="en-GB" sz="1400" b="0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1400" b="0" dirty="0">
                <a:latin typeface="Trebuchet MS" panose="020B0603020202020204" pitchFamily="34" charset="0"/>
              </a:rPr>
              <a:t>Czech Republic</a:t>
            </a:r>
            <a:endParaRPr lang="cs-CZ" sz="1400" b="0" dirty="0">
              <a:latin typeface="Trebuchet MS" panose="020B0603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780410" y="2642664"/>
            <a:ext cx="3206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rebuchet MS" panose="020B0603020202020204" pitchFamily="34" charset="0"/>
              </a:rPr>
              <a:t>Martin </a:t>
            </a:r>
            <a:r>
              <a:rPr lang="en-US" dirty="0" err="1">
                <a:latin typeface="Trebuchet MS" panose="020B0603020202020204" pitchFamily="34" charset="0"/>
              </a:rPr>
              <a:t>Dvo</a:t>
            </a:r>
            <a:r>
              <a:rPr lang="cs-CZ" dirty="0" err="1">
                <a:latin typeface="Trebuchet MS" panose="020B0603020202020204" pitchFamily="34" charset="0"/>
              </a:rPr>
              <a:t>řák</a:t>
            </a:r>
            <a:r>
              <a:rPr lang="cs-CZ" dirty="0">
                <a:latin typeface="Trebuchet MS" panose="020B0603020202020204" pitchFamily="34" charset="0"/>
              </a:rPr>
              <a:t>, </a:t>
            </a:r>
            <a:r>
              <a:rPr lang="es-MX" dirty="0">
                <a:latin typeface="Trebuchet MS" panose="020B0603020202020204" pitchFamily="34" charset="0"/>
              </a:rPr>
              <a:t>Pavel Cejnar</a:t>
            </a:r>
            <a:endParaRPr lang="cs-CZ" baseline="30000" dirty="0">
              <a:latin typeface="Trebuchet MS" panose="020B0603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693084" y="2145721"/>
            <a:ext cx="2765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Trebuchet MS" panose="020B0603020202020204" pitchFamily="34" charset="0"/>
              </a:rPr>
              <a:t>Pavel </a:t>
            </a:r>
            <a:r>
              <a:rPr lang="en-US" sz="2800" dirty="0" err="1">
                <a:latin typeface="Trebuchet MS" panose="020B0603020202020204" pitchFamily="34" charset="0"/>
              </a:rPr>
              <a:t>Str</a:t>
            </a:r>
            <a:r>
              <a:rPr lang="cs-CZ" sz="2800" dirty="0" err="1">
                <a:latin typeface="Trebuchet MS" panose="020B0603020202020204" pitchFamily="34" charset="0"/>
              </a:rPr>
              <a:t>ánský</a:t>
            </a:r>
            <a:endParaRPr lang="cs-CZ" sz="2800" baseline="30000" dirty="0">
              <a:latin typeface="Trebuchet MS" panose="020B0603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89683" y="2250140"/>
            <a:ext cx="4724541" cy="342792"/>
            <a:chOff x="89683" y="2148544"/>
            <a:chExt cx="4724541" cy="342792"/>
          </a:xfrm>
        </p:grpSpPr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340195" y="2152782"/>
              <a:ext cx="34740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cs-CZ" sz="1600" b="0" dirty="0" err="1">
                  <a:latin typeface="Book Antiqua" panose="02040602050305030304" pitchFamily="18" charset="0"/>
                </a:rPr>
                <a:t>Physical</a:t>
              </a:r>
              <a:r>
                <a:rPr lang="cs-CZ" sz="1600" b="0" dirty="0">
                  <a:latin typeface="Book Antiqua" panose="02040602050305030304" pitchFamily="18" charset="0"/>
                </a:rPr>
                <a:t> </a:t>
              </a:r>
              <a:r>
                <a:rPr lang="cs-CZ" sz="1600" b="0" dirty="0" err="1">
                  <a:latin typeface="Book Antiqua" panose="02040602050305030304" pitchFamily="18" charset="0"/>
                </a:rPr>
                <a:t>Review</a:t>
              </a:r>
              <a:r>
                <a:rPr lang="cs-CZ" sz="1600" b="0" dirty="0">
                  <a:latin typeface="Book Antiqua" panose="02040602050305030304" pitchFamily="18" charset="0"/>
                </a:rPr>
                <a:t> E </a:t>
              </a:r>
              <a:r>
                <a:rPr lang="cs-CZ" sz="1600" dirty="0">
                  <a:latin typeface="Book Antiqua" panose="02040602050305030304" pitchFamily="18" charset="0"/>
                </a:rPr>
                <a:t>97</a:t>
              </a:r>
              <a:r>
                <a:rPr lang="cs-CZ" sz="1600" b="0" dirty="0">
                  <a:latin typeface="Book Antiqua" panose="02040602050305030304" pitchFamily="18" charset="0"/>
                </a:rPr>
                <a:t>, 012112 (2018) </a:t>
              </a:r>
              <a:endParaRPr lang="cs-CZ" sz="1600" b="0" baseline="30000" dirty="0">
                <a:latin typeface="Book Antiqua" panose="02040602050305030304" pitchFamily="18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89683" y="2148544"/>
              <a:ext cx="1967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rebuchet MS" pitchFamily="34" charset="0"/>
                </a:rPr>
                <a:t>Published in:</a:t>
              </a: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821193" y="6448979"/>
            <a:ext cx="1397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0" dirty="0">
                <a:latin typeface="Trebuchet MS" panose="020B0603020202020204" pitchFamily="34" charset="0"/>
              </a:rPr>
              <a:t>UNCE/</a:t>
            </a:r>
            <a:r>
              <a:rPr lang="cs-CZ" sz="1200" b="0" dirty="0" err="1">
                <a:latin typeface="Trebuchet MS" panose="020B0603020202020204" pitchFamily="34" charset="0"/>
              </a:rPr>
              <a:t>SCI</a:t>
            </a:r>
            <a:r>
              <a:rPr lang="cs-CZ" sz="1200" b="0" dirty="0">
                <a:latin typeface="Trebuchet MS" panose="020B0603020202020204" pitchFamily="34" charset="0"/>
              </a:rPr>
              <a:t>/013</a:t>
            </a:r>
          </a:p>
        </p:txBody>
      </p:sp>
    </p:spTree>
    <p:extLst>
      <p:ext uri="{BB962C8B-B14F-4D97-AF65-F5344CB8AC3E}">
        <p14:creationId xmlns:p14="http://schemas.microsoft.com/office/powerpoint/2010/main" val="239225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8" y="1636452"/>
            <a:ext cx="367188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4922707" y="822036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0" y="1724173"/>
            <a:ext cx="36337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680" y="831272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79388" y="237261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blipFill rotWithShape="1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78397" y="930535"/>
                <a:ext cx="86363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97" y="930535"/>
                <a:ext cx="863634" cy="323165"/>
              </a:xfrm>
              <a:prstGeom prst="rect">
                <a:avLst/>
              </a:prstGeom>
              <a:blipFill rotWithShape="1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215277" y="791695"/>
                <a:ext cx="2442720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77" y="791695"/>
                <a:ext cx="2442720" cy="5763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deformed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blipFill rotWithShape="1">
                <a:blip r:embed="rId13"/>
                <a:stretch>
                  <a:fillRect l="-1500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855623" y="5829315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spherical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⟷</m:t>
                    </m:r>
                  </m:oMath>
                </a14:m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623" y="5829315"/>
                <a:ext cx="2438396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500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471350" y="413493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6457349" y="1646205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bdélník 25"/>
          <p:cNvSpPr/>
          <p:nvPr/>
        </p:nvSpPr>
        <p:spPr>
          <a:xfrm>
            <a:off x="6454130" y="4152058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939147" y="6481611"/>
                <a:ext cx="1458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47" y="6481611"/>
                <a:ext cx="145824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5</a:t>
            </a:r>
          </a:p>
        </p:txBody>
      </p:sp>
      <p:pic>
        <p:nvPicPr>
          <p:cNvPr id="1029" name="Picture 5" descr="D:\Pavel\Desktop\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27" y="146406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avel\Desktop\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6" y="1464061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avel\Desktop\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2" y="146406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avel\Desktop\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92" y="1464058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avel\Desktop\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54" y="1464057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avel\Desktop\6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9" y="146694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1008895" y="174430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bdélník 39"/>
          <p:cNvSpPr/>
          <p:nvPr/>
        </p:nvSpPr>
        <p:spPr>
          <a:xfrm>
            <a:off x="4922707" y="1668757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ovéPole 14"/>
          <p:cNvSpPr txBox="1"/>
          <p:nvPr/>
        </p:nvSpPr>
        <p:spPr>
          <a:xfrm>
            <a:off x="4133271" y="1549496"/>
            <a:ext cx="988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Trebuchet MS" pitchFamily="34" charset="0"/>
              </a:rPr>
              <a:t>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4650375" y="2141411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5" y="2141411"/>
                <a:ext cx="383438" cy="33855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Skupina 30"/>
          <p:cNvGrpSpPr/>
          <p:nvPr/>
        </p:nvGrpSpPr>
        <p:grpSpPr>
          <a:xfrm>
            <a:off x="2137381" y="1630388"/>
            <a:ext cx="5156121" cy="4652461"/>
            <a:chOff x="2137381" y="1630388"/>
            <a:chExt cx="5156121" cy="4652461"/>
          </a:xfrm>
        </p:grpSpPr>
        <p:sp>
          <p:nvSpPr>
            <p:cNvPr id="32" name="Ovál 31"/>
            <p:cNvSpPr/>
            <p:nvPr/>
          </p:nvSpPr>
          <p:spPr>
            <a:xfrm>
              <a:off x="5851458" y="5938887"/>
              <a:ext cx="270000" cy="270000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ál 32"/>
            <p:cNvSpPr/>
            <p:nvPr/>
          </p:nvSpPr>
          <p:spPr>
            <a:xfrm>
              <a:off x="2496914" y="6012849"/>
              <a:ext cx="270000" cy="270000"/>
            </a:xfrm>
            <a:prstGeom prst="ellipse">
              <a:avLst/>
            </a:prstGeom>
            <a:solidFill>
              <a:srgbClr val="FF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Skupina 33"/>
            <p:cNvGrpSpPr/>
            <p:nvPr/>
          </p:nvGrpSpPr>
          <p:grpSpPr>
            <a:xfrm>
              <a:off x="2137381" y="1630388"/>
              <a:ext cx="5156121" cy="3066472"/>
              <a:chOff x="5822845" y="2216728"/>
              <a:chExt cx="5156121" cy="3066472"/>
            </a:xfrm>
          </p:grpSpPr>
          <p:sp>
            <p:nvSpPr>
              <p:cNvPr id="39" name="Obdélník 38"/>
              <p:cNvSpPr/>
              <p:nvPr/>
            </p:nvSpPr>
            <p:spPr>
              <a:xfrm>
                <a:off x="5822845" y="2216728"/>
                <a:ext cx="5156121" cy="3066472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400" y="2437419"/>
                <a:ext cx="4686776" cy="2625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Obdélník 42"/>
              <p:cNvSpPr/>
              <p:nvPr/>
            </p:nvSpPr>
            <p:spPr>
              <a:xfrm>
                <a:off x="8248506" y="2437419"/>
                <a:ext cx="503382" cy="3889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7983742" y="2631873"/>
                <a:ext cx="25492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exponential</a:t>
                </a:r>
                <a:r>
                  <a:rPr lang="en-GB" sz="1600" dirty="0">
                    <a:solidFill>
                      <a:srgbClr val="C00000"/>
                    </a:solidFill>
                    <a:latin typeface="Trebuchet MS" pitchFamily="34" charset="0"/>
                  </a:rPr>
                  <a:t> </a:t>
                </a:r>
                <a:r>
                  <a:rPr lang="en-GB" sz="1600" dirty="0">
                    <a:latin typeface="Trebuchet MS" pitchFamily="34" charset="0"/>
                  </a:rPr>
                  <a:t>convergence towards the real axis</a:t>
                </a:r>
              </a:p>
            </p:txBody>
          </p:sp>
        </p:grpSp>
        <p:sp>
          <p:nvSpPr>
            <p:cNvPr id="35" name="Obdélník 34"/>
            <p:cNvSpPr/>
            <p:nvPr/>
          </p:nvSpPr>
          <p:spPr>
            <a:xfrm>
              <a:off x="3138408" y="3352800"/>
              <a:ext cx="1555916" cy="600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Přímá spojnice se šipkou 35"/>
            <p:cNvCxnSpPr>
              <a:stCxn id="32" idx="0"/>
            </p:cNvCxnSpPr>
            <p:nvPr/>
          </p:nvCxnSpPr>
          <p:spPr>
            <a:xfrm flipV="1">
              <a:off x="5986458" y="3501008"/>
              <a:ext cx="0" cy="2437879"/>
            </a:xfrm>
            <a:prstGeom prst="straightConnector1">
              <a:avLst/>
            </a:prstGeom>
            <a:ln w="19050">
              <a:solidFill>
                <a:srgbClr val="0000B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>
              <a:stCxn id="33" idx="7"/>
            </p:cNvCxnSpPr>
            <p:nvPr/>
          </p:nvCxnSpPr>
          <p:spPr>
            <a:xfrm flipV="1">
              <a:off x="2727373" y="3288145"/>
              <a:ext cx="2087360" cy="27642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9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" y="1976578"/>
            <a:ext cx="364807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4100945" y="1502634"/>
            <a:ext cx="4952922" cy="3475765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79388" y="237261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733648" y="877590"/>
            <a:ext cx="3164098" cy="629163"/>
            <a:chOff x="733648" y="794466"/>
            <a:chExt cx="3164098" cy="629163"/>
          </a:xfrm>
        </p:grpSpPr>
        <p:sp>
          <p:nvSpPr>
            <p:cNvPr id="12" name="Obdélník 11"/>
            <p:cNvSpPr/>
            <p:nvPr/>
          </p:nvSpPr>
          <p:spPr>
            <a:xfrm>
              <a:off x="733648" y="794466"/>
              <a:ext cx="3164098" cy="6291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958377" y="939770"/>
                  <a:ext cx="9089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377" y="939770"/>
                  <a:ext cx="90890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2517981" y="832370"/>
                  <a:ext cx="1205458" cy="553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981" y="832370"/>
                  <a:ext cx="1205458" cy="55335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63" y="2215525"/>
            <a:ext cx="4723924" cy="260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251025" y="4271465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 13"/>
          <p:cNvSpPr/>
          <p:nvPr/>
        </p:nvSpPr>
        <p:spPr>
          <a:xfrm>
            <a:off x="6469352" y="2204996"/>
            <a:ext cx="414506" cy="395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5164257" y="4073738"/>
            <a:ext cx="1425167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378135" y="1609037"/>
                <a:ext cx="2549237" cy="915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algebraic</a:t>
                </a:r>
                <a:r>
                  <a:rPr lang="en-GB" sz="1600" b="1" dirty="0">
                    <a:latin typeface="Trebuchet MS" pitchFamily="34" charset="0"/>
                  </a:rPr>
                  <a:t> </a:t>
                </a:r>
                <a:r>
                  <a:rPr lang="en-GB" sz="1600" dirty="0">
                    <a:latin typeface="Trebuchet MS" pitchFamily="34" charset="0"/>
                  </a:rPr>
                  <a:t>convergence towards the real axis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Im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EP</m:t>
                          </m:r>
                        </m:sup>
                      </m:sSubSup>
                      <m:r>
                        <a:rPr lang="en-US" sz="16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135" y="1609037"/>
                <a:ext cx="2549237" cy="915956"/>
              </a:xfrm>
              <a:prstGeom prst="rect">
                <a:avLst/>
              </a:prstGeom>
              <a:blipFill rotWithShape="1">
                <a:blip r:embed="rId9"/>
                <a:stretch>
                  <a:fillRect t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ál 22"/>
          <p:cNvSpPr/>
          <p:nvPr/>
        </p:nvSpPr>
        <p:spPr>
          <a:xfrm>
            <a:off x="1096648" y="6040557"/>
            <a:ext cx="270000" cy="270000"/>
          </a:xfrm>
          <a:prstGeom prst="ellipse">
            <a:avLst/>
          </a:prstGeom>
          <a:solidFill>
            <a:schemeClr val="accent6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Přímá spojnice se šipkou 23"/>
          <p:cNvCxnSpPr>
            <a:stCxn id="23" idx="7"/>
          </p:cNvCxnSpPr>
          <p:nvPr/>
        </p:nvCxnSpPr>
        <p:spPr>
          <a:xfrm flipV="1">
            <a:off x="1327107" y="3666836"/>
            <a:ext cx="4787366" cy="24132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6</a:t>
            </a:r>
          </a:p>
        </p:txBody>
      </p:sp>
      <p:pic>
        <p:nvPicPr>
          <p:cNvPr id="2050" name="Picture 2" descr="D:\Pavel\Desktop\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162144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Pavel\Desktop\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60" y="162144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Pavel\Desktop\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20" y="162144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3203081" y="6424186"/>
            <a:ext cx="5681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cs-CZ" sz="1300" b="0" dirty="0" err="1">
                <a:latin typeface="Book Antiqua" panose="02040602050305030304" pitchFamily="18" charset="0"/>
              </a:rPr>
              <a:t>W.D</a:t>
            </a:r>
            <a:r>
              <a:rPr lang="cs-CZ" sz="1300" b="0" dirty="0"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latin typeface="Book Antiqua" panose="02040602050305030304" pitchFamily="18" charset="0"/>
              </a:rPr>
              <a:t>Heiss</a:t>
            </a:r>
            <a:r>
              <a:rPr lang="cs-CZ" sz="1300" b="0" dirty="0">
                <a:latin typeface="Book Antiqua" panose="02040602050305030304" pitchFamily="18" charset="0"/>
              </a:rPr>
              <a:t>, </a:t>
            </a:r>
            <a:r>
              <a:rPr lang="cs-CZ" sz="1300" b="0" dirty="0" err="1">
                <a:latin typeface="Book Antiqua" panose="02040602050305030304" pitchFamily="18" charset="0"/>
              </a:rPr>
              <a:t>F.G</a:t>
            </a:r>
            <a:r>
              <a:rPr lang="cs-CZ" sz="1300" b="0" dirty="0"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latin typeface="Book Antiqua" panose="02040602050305030304" pitchFamily="18" charset="0"/>
              </a:rPr>
              <a:t>Scholz</a:t>
            </a:r>
            <a:r>
              <a:rPr lang="cs-CZ" sz="1300" b="0" dirty="0">
                <a:latin typeface="Book Antiqua" panose="02040602050305030304" pitchFamily="18" charset="0"/>
              </a:rPr>
              <a:t>, </a:t>
            </a:r>
            <a:r>
              <a:rPr lang="cs-CZ" sz="1300" b="0" dirty="0" err="1">
                <a:latin typeface="Book Antiqua" panose="02040602050305030304" pitchFamily="18" charset="0"/>
              </a:rPr>
              <a:t>H.B</a:t>
            </a:r>
            <a:r>
              <a:rPr lang="cs-CZ" sz="1300" b="0" dirty="0"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latin typeface="Book Antiqua" panose="02040602050305030304" pitchFamily="18" charset="0"/>
              </a:rPr>
              <a:t>Geyer</a:t>
            </a:r>
            <a:r>
              <a:rPr lang="cs-CZ" sz="1300" b="0" dirty="0">
                <a:latin typeface="Book Antiqua" panose="02040602050305030304" pitchFamily="18" charset="0"/>
              </a:rPr>
              <a:t>, J. </a:t>
            </a:r>
            <a:r>
              <a:rPr lang="cs-CZ" sz="1300" b="0" dirty="0" err="1">
                <a:latin typeface="Book Antiqua" panose="02040602050305030304" pitchFamily="18" charset="0"/>
              </a:rPr>
              <a:t>Phys</a:t>
            </a:r>
            <a:r>
              <a:rPr lang="cs-CZ" sz="1300" b="0" dirty="0">
                <a:latin typeface="Book Antiqua" panose="02040602050305030304" pitchFamily="18" charset="0"/>
              </a:rPr>
              <a:t>. A: </a:t>
            </a:r>
            <a:r>
              <a:rPr lang="cs-CZ" sz="1300" b="0" dirty="0" err="1">
                <a:latin typeface="Book Antiqua" panose="02040602050305030304" pitchFamily="18" charset="0"/>
              </a:rPr>
              <a:t>Math</a:t>
            </a:r>
            <a:r>
              <a:rPr lang="cs-CZ" sz="1300" b="0" dirty="0">
                <a:latin typeface="Book Antiqua" panose="02040602050305030304" pitchFamily="18" charset="0"/>
              </a:rPr>
              <a:t>. Gen. </a:t>
            </a:r>
            <a:r>
              <a:rPr lang="cs-CZ" sz="1300" dirty="0">
                <a:latin typeface="Book Antiqua" panose="02040602050305030304" pitchFamily="18" charset="0"/>
              </a:rPr>
              <a:t>38</a:t>
            </a:r>
            <a:r>
              <a:rPr lang="cs-CZ" sz="1300" b="0" dirty="0">
                <a:latin typeface="Book Antiqua" panose="02040602050305030304" pitchFamily="18" charset="0"/>
              </a:rPr>
              <a:t>, 1843 (2005)</a:t>
            </a:r>
          </a:p>
          <a:p>
            <a:pPr algn="r" eaLnBrk="1" hangingPunct="1"/>
            <a:r>
              <a:rPr lang="en-US" sz="1300" b="0" dirty="0">
                <a:latin typeface="Book Antiqua" panose="02040602050305030304" pitchFamily="18" charset="0"/>
              </a:rPr>
              <a:t>M. </a:t>
            </a:r>
            <a:r>
              <a:rPr lang="cs-CZ" sz="1300" b="0" dirty="0">
                <a:latin typeface="Book Antiqua" panose="02040602050305030304" pitchFamily="18" charset="0"/>
              </a:rPr>
              <a:t>Šindelka, </a:t>
            </a:r>
            <a:r>
              <a:rPr lang="cs-CZ" sz="1300" b="0" dirty="0" err="1">
                <a:latin typeface="Book Antiqua" panose="02040602050305030304" pitchFamily="18" charset="0"/>
              </a:rPr>
              <a:t>L.F</a:t>
            </a:r>
            <a:r>
              <a:rPr lang="cs-CZ" sz="1300" b="0" dirty="0">
                <a:latin typeface="Book Antiqua" panose="02040602050305030304" pitchFamily="18" charset="0"/>
              </a:rPr>
              <a:t>. Santos, N. </a:t>
            </a:r>
            <a:r>
              <a:rPr lang="cs-CZ" sz="1300" b="0" dirty="0" err="1">
                <a:latin typeface="Book Antiqua" panose="02040602050305030304" pitchFamily="18" charset="0"/>
              </a:rPr>
              <a:t>Moiseyev</a:t>
            </a:r>
            <a:r>
              <a:rPr lang="cs-CZ" sz="1300" b="0" dirty="0">
                <a:latin typeface="Book Antiqua" panose="02040602050305030304" pitchFamily="18" charset="0"/>
              </a:rPr>
              <a:t>, </a:t>
            </a:r>
            <a:r>
              <a:rPr lang="cs-CZ" sz="1300" b="0" dirty="0" err="1">
                <a:latin typeface="Book Antiqua" panose="02040602050305030304" pitchFamily="18" charset="0"/>
              </a:rPr>
              <a:t>Phys</a:t>
            </a:r>
            <a:r>
              <a:rPr lang="cs-CZ" sz="1300" b="0" dirty="0">
                <a:latin typeface="Book Antiqua" panose="02040602050305030304" pitchFamily="18" charset="0"/>
              </a:rPr>
              <a:t>. </a:t>
            </a:r>
            <a:r>
              <a:rPr lang="cs-CZ" sz="1300" b="0" dirty="0" err="1">
                <a:latin typeface="Book Antiqua" panose="02040602050305030304" pitchFamily="18" charset="0"/>
              </a:rPr>
              <a:t>Rev</a:t>
            </a:r>
            <a:r>
              <a:rPr lang="cs-CZ" sz="1300" b="0" dirty="0">
                <a:latin typeface="Book Antiqua" panose="02040602050305030304" pitchFamily="18" charset="0"/>
              </a:rPr>
              <a:t>. A </a:t>
            </a:r>
            <a:r>
              <a:rPr lang="cs-CZ" sz="1300" dirty="0">
                <a:latin typeface="Book Antiqua" panose="02040602050305030304" pitchFamily="18" charset="0"/>
              </a:rPr>
              <a:t>95</a:t>
            </a:r>
            <a:r>
              <a:rPr lang="cs-CZ" sz="1300" b="0" dirty="0">
                <a:latin typeface="Book Antiqua" panose="02040602050305030304" pitchFamily="18" charset="0"/>
              </a:rPr>
              <a:t>, 010103 (2017)</a:t>
            </a:r>
            <a:endParaRPr lang="cs-CZ" sz="1300" b="0" baseline="300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671748" y="6485741"/>
                <a:ext cx="2320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=15</m:t>
                    </m:r>
                  </m:oMath>
                </a14:m>
                <a:r>
                  <a:rPr lang="cs-CZ" dirty="0">
                    <a:latin typeface="Trebuchet MS" pitchFamily="34" charset="0"/>
                  </a:rPr>
                  <a:t> </a:t>
                </a:r>
                <a:r>
                  <a:rPr lang="cs-CZ" dirty="0" err="1">
                    <a:latin typeface="Trebuchet MS" pitchFamily="34" charset="0"/>
                  </a:rPr>
                  <a:t>even</a:t>
                </a:r>
                <a:r>
                  <a:rPr lang="cs-CZ" dirty="0">
                    <a:latin typeface="Trebuchet MS" pitchFamily="34" charset="0"/>
                  </a:rPr>
                  <a:t> parity</a:t>
                </a:r>
                <a:endParaRPr lang="en-GB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48" y="6485741"/>
                <a:ext cx="232083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48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579388" y="237261"/>
                <a:ext cx="46388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u="sng" dirty="0">
                    <a:solidFill>
                      <a:srgbClr val="0000B4"/>
                    </a:solidFill>
                    <a:latin typeface="Trebuchet MS" pitchFamily="34" charset="0"/>
                  </a:rPr>
                  <a:t>Critical Hamiltonians</a:t>
                </a:r>
                <a:r>
                  <a:rPr lang="en-GB" sz="3200" dirty="0">
                    <a:solidFill>
                      <a:srgbClr val="0000B4"/>
                    </a:solidFill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B4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sz="3200" dirty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88" y="237261"/>
                <a:ext cx="463883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285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4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2699" y="1182247"/>
            <a:ext cx="2380725" cy="168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2781" y="1259768"/>
            <a:ext cx="2359395" cy="160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1872005" y="3168493"/>
            <a:ext cx="937492" cy="2239822"/>
            <a:chOff x="2352277" y="2928357"/>
            <a:chExt cx="937492" cy="2239822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2356897" y="3658020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356897" y="5168179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352285" y="5135859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2352277" y="4480070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2352277" y="4406177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2356897" y="3787339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352277" y="3131558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2352277" y="2928357"/>
              <a:ext cx="9328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/>
          <p:cNvGrpSpPr/>
          <p:nvPr/>
        </p:nvGrpSpPr>
        <p:grpSpPr>
          <a:xfrm>
            <a:off x="4319691" y="3215096"/>
            <a:ext cx="932872" cy="2207079"/>
            <a:chOff x="6037587" y="3215096"/>
            <a:chExt cx="932872" cy="2207079"/>
          </a:xfrm>
        </p:grpSpPr>
        <p:cxnSp>
          <p:nvCxnSpPr>
            <p:cNvPr id="19" name="Přímá spojnice 18"/>
            <p:cNvCxnSpPr/>
            <p:nvPr/>
          </p:nvCxnSpPr>
          <p:spPr>
            <a:xfrm>
              <a:off x="6037587" y="5334427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6037587" y="5218971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6037587" y="4997297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037587" y="4655972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6037587" y="4249147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6037587" y="3778513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6037587" y="5422175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6037587" y="3215096"/>
              <a:ext cx="932872" cy="0"/>
            </a:xfrm>
            <a:prstGeom prst="line">
              <a:avLst/>
            </a:prstGeom>
            <a:ln w="19050">
              <a:solidFill>
                <a:srgbClr val="000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Přímá spojnice se šipkou 28"/>
          <p:cNvCxnSpPr/>
          <p:nvPr/>
        </p:nvCxnSpPr>
        <p:spPr>
          <a:xfrm flipV="1">
            <a:off x="1171171" y="3602594"/>
            <a:ext cx="0" cy="1505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632693" y="4185870"/>
                <a:ext cx="4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3" y="4185870"/>
                <a:ext cx="43191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/>
          <p:cNvSpPr txBox="1"/>
          <p:nvPr/>
        </p:nvSpPr>
        <p:spPr>
          <a:xfrm>
            <a:off x="2107534" y="881079"/>
            <a:ext cx="47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rebuchet MS" pitchFamily="34" charset="0"/>
              </a:rPr>
              <a:t>C1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550600" y="890436"/>
            <a:ext cx="4710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C2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194739" y="773357"/>
            <a:ext cx="279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rebuchet MS" pitchFamily="34" charset="0"/>
              </a:rPr>
              <a:t>... to be compared with the Harmonic Oscillator </a:t>
            </a:r>
          </a:p>
          <a:p>
            <a:pPr algn="ctr"/>
            <a:r>
              <a:rPr lang="en-GB" sz="1600" dirty="0">
                <a:latin typeface="Trebuchet MS" pitchFamily="34" charset="0"/>
              </a:rPr>
              <a:t>(</a:t>
            </a:r>
            <a:r>
              <a:rPr lang="en-GB" sz="1600" dirty="0" err="1">
                <a:latin typeface="Trebuchet MS" pitchFamily="34" charset="0"/>
              </a:rPr>
              <a:t>HO</a:t>
            </a:r>
            <a:r>
              <a:rPr lang="en-GB" sz="1600" dirty="0">
                <a:latin typeface="Trebuchet MS" pitchFamily="34" charset="0"/>
              </a:rPr>
              <a:t>)</a:t>
            </a:r>
          </a:p>
        </p:txBody>
      </p:sp>
      <p:grpSp>
        <p:nvGrpSpPr>
          <p:cNvPr id="42" name="Skupina 41"/>
          <p:cNvGrpSpPr/>
          <p:nvPr/>
        </p:nvGrpSpPr>
        <p:grpSpPr>
          <a:xfrm>
            <a:off x="7206482" y="3265037"/>
            <a:ext cx="948822" cy="2157138"/>
            <a:chOff x="7206482" y="3265037"/>
            <a:chExt cx="948822" cy="2157138"/>
          </a:xfrm>
        </p:grpSpPr>
        <p:cxnSp>
          <p:nvCxnSpPr>
            <p:cNvPr id="34" name="Přímá spojnice 33"/>
            <p:cNvCxnSpPr/>
            <p:nvPr/>
          </p:nvCxnSpPr>
          <p:spPr>
            <a:xfrm>
              <a:off x="7222432" y="5422175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7222432" y="5153880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7222432" y="4854119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7222432" y="4553712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7206482" y="4239903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206482" y="3920819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206482" y="3593358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7206482" y="3265037"/>
              <a:ext cx="932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bdélník 42"/>
          <p:cNvSpPr/>
          <p:nvPr/>
        </p:nvSpPr>
        <p:spPr>
          <a:xfrm>
            <a:off x="1246910" y="2355273"/>
            <a:ext cx="323272" cy="21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bdélník 43"/>
          <p:cNvSpPr/>
          <p:nvPr/>
        </p:nvSpPr>
        <p:spPr>
          <a:xfrm>
            <a:off x="3810001" y="2364508"/>
            <a:ext cx="323272" cy="21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666662" y="5837380"/>
                <a:ext cx="3764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000B4"/>
                    </a:solidFill>
                    <a:latin typeface="Trebuchet MS" pitchFamily="34" charset="0"/>
                  </a:rPr>
                  <a:t>+ random perturbation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B4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GB" sz="2400" dirty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62" y="5837380"/>
                <a:ext cx="376474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42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4953310" y="5775823"/>
                <a:ext cx="2789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Trebuchet MS" pitchFamily="34" charset="0"/>
                  </a:rPr>
                  <a:t>(</a:t>
                </a:r>
                <a:r>
                  <a:rPr lang="cs-CZ" sz="1600" dirty="0" err="1">
                    <a:latin typeface="Trebuchet MS" pitchFamily="34" charset="0"/>
                  </a:rPr>
                  <a:t>averaged</a:t>
                </a:r>
                <a:r>
                  <a:rPr lang="cs-CZ" sz="1600" dirty="0">
                    <a:latin typeface="Trebuchet MS" pitchFamily="34" charset="0"/>
                  </a:rPr>
                  <a:t> </a:t>
                </a:r>
                <a:r>
                  <a:rPr lang="cs-CZ" sz="1600" dirty="0" err="1">
                    <a:latin typeface="Trebuchet MS" pitchFamily="34" charset="0"/>
                  </a:rPr>
                  <a:t>over</a:t>
                </a:r>
                <a:r>
                  <a:rPr lang="cs-CZ" sz="1600" dirty="0">
                    <a:latin typeface="Trebuchet MS" pitchFamily="34" charset="0"/>
                  </a:rPr>
                  <a:t> </a:t>
                </a:r>
                <a:r>
                  <a:rPr lang="cs-CZ" sz="1600" dirty="0" err="1">
                    <a:latin typeface="Trebuchet MS" pitchFamily="34" charset="0"/>
                  </a:rPr>
                  <a:t>the</a:t>
                </a:r>
                <a:r>
                  <a:rPr lang="cs-CZ" sz="1600" dirty="0">
                    <a:latin typeface="Trebuchet MS" pitchFamily="34" charset="0"/>
                  </a:rPr>
                  <a:t> </a:t>
                </a:r>
                <a:r>
                  <a:rPr lang="cs-CZ" sz="1600" dirty="0" err="1">
                    <a:latin typeface="Trebuchet MS" pitchFamily="34" charset="0"/>
                  </a:rPr>
                  <a:t>whole</a:t>
                </a:r>
                <a:r>
                  <a:rPr lang="cs-CZ" sz="1600" dirty="0">
                    <a:latin typeface="Trebuchet MS" pitchFamily="34" charset="0"/>
                  </a:rPr>
                  <a:t> ensemble </a:t>
                </a:r>
                <a:r>
                  <a:rPr lang="cs-CZ" sz="1600" dirty="0" err="1">
                    <a:latin typeface="Trebuchet MS" pitchFamily="34" charset="0"/>
                  </a:rPr>
                  <a:t>of</a:t>
                </a:r>
                <a:r>
                  <a:rPr lang="cs-CZ" sz="1600" dirty="0">
                    <a:latin typeface="Trebuchet MS" pitchFamily="34" charset="0"/>
                  </a:rPr>
                  <a:t> </a:t>
                </a:r>
                <a:r>
                  <a:rPr lang="cs-CZ" sz="1600" dirty="0" err="1">
                    <a:latin typeface="Trebuchet MS" pitchFamily="34" charset="0"/>
                  </a:rPr>
                  <a:t>interactions</a:t>
                </a:r>
                <a:r>
                  <a:rPr lang="cs-CZ" sz="1600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cs-CZ" sz="1600" dirty="0">
                    <a:latin typeface="Trebuchet MS" pitchFamily="34" charset="0"/>
                  </a:rPr>
                  <a:t>)</a:t>
                </a:r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10" y="5775823"/>
                <a:ext cx="2789705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313" t="-4167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56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9388" y="237261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Diagonal perturbation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7096" y="895931"/>
            <a:ext cx="83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- corresponds to perturbations preserving all the symmetries of the original Hamiltonian</a:t>
            </a:r>
          </a:p>
        </p:txBody>
      </p:sp>
      <p:sp>
        <p:nvSpPr>
          <p:cNvPr id="12" name="Ovál 11"/>
          <p:cNvSpPr/>
          <p:nvPr/>
        </p:nvSpPr>
        <p:spPr>
          <a:xfrm>
            <a:off x="4044507" y="146349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ál 15"/>
          <p:cNvSpPr/>
          <p:nvPr/>
        </p:nvSpPr>
        <p:spPr>
          <a:xfrm>
            <a:off x="4045452" y="170496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ál 16"/>
          <p:cNvSpPr/>
          <p:nvPr/>
        </p:nvSpPr>
        <p:spPr>
          <a:xfrm>
            <a:off x="4045452" y="184953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ál 17"/>
          <p:cNvSpPr/>
          <p:nvPr/>
        </p:nvSpPr>
        <p:spPr>
          <a:xfrm>
            <a:off x="4045452" y="203615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ál 18"/>
          <p:cNvSpPr/>
          <p:nvPr/>
        </p:nvSpPr>
        <p:spPr>
          <a:xfrm>
            <a:off x="4045452" y="221626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ál 19"/>
          <p:cNvSpPr/>
          <p:nvPr/>
        </p:nvSpPr>
        <p:spPr>
          <a:xfrm>
            <a:off x="4043562" y="2380915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Přímá spojnice 14"/>
          <p:cNvCxnSpPr/>
          <p:nvPr/>
        </p:nvCxnSpPr>
        <p:spPr>
          <a:xfrm>
            <a:off x="3646003" y="1356702"/>
            <a:ext cx="3364321" cy="10242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2320057" y="1535497"/>
            <a:ext cx="4690267" cy="53665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2320057" y="1347466"/>
            <a:ext cx="4690267" cy="8595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320057" y="1356702"/>
            <a:ext cx="3101613" cy="122947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320057" y="2182904"/>
            <a:ext cx="4690267" cy="17953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3756214" y="1393646"/>
            <a:ext cx="1942914" cy="122641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Skupina 45"/>
          <p:cNvGrpSpPr/>
          <p:nvPr/>
        </p:nvGrpSpPr>
        <p:grpSpPr>
          <a:xfrm>
            <a:off x="2385711" y="1553969"/>
            <a:ext cx="4596905" cy="864486"/>
            <a:chOff x="2949107" y="1553969"/>
            <a:chExt cx="4596905" cy="864486"/>
          </a:xfrm>
        </p:grpSpPr>
        <p:sp>
          <p:nvSpPr>
            <p:cNvPr id="48" name="Obdélník 47"/>
            <p:cNvSpPr/>
            <p:nvPr/>
          </p:nvSpPr>
          <p:spPr>
            <a:xfrm>
              <a:off x="5146878" y="2225025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4830238" y="2218673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4967233" y="214426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5891559" y="1831533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7438012" y="2310455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5092878" y="1749824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5516816" y="179506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5783559" y="1624322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5390344" y="1676906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5615580" y="1740142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4265610" y="1886129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2949107" y="2135025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3438632" y="1553969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Skupina 65"/>
          <p:cNvGrpSpPr/>
          <p:nvPr/>
        </p:nvGrpSpPr>
        <p:grpSpPr>
          <a:xfrm>
            <a:off x="1740426" y="1274050"/>
            <a:ext cx="431913" cy="1178865"/>
            <a:chOff x="2072922" y="1274050"/>
            <a:chExt cx="431913" cy="1178865"/>
          </a:xfrm>
        </p:grpSpPr>
        <p:cxnSp>
          <p:nvCxnSpPr>
            <p:cNvPr id="64" name="Přímá spojnice se šipkou 63"/>
            <p:cNvCxnSpPr/>
            <p:nvPr/>
          </p:nvCxnSpPr>
          <p:spPr>
            <a:xfrm flipV="1">
              <a:off x="2504835" y="1274050"/>
              <a:ext cx="0" cy="11788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ovéPole 64"/>
                <p:cNvSpPr txBox="1"/>
                <p:nvPr/>
              </p:nvSpPr>
              <p:spPr>
                <a:xfrm>
                  <a:off x="2072922" y="1386160"/>
                  <a:ext cx="431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dirty="0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cs-CZ" sz="2000" i="1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5" name="TextovéPol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922" y="1386160"/>
                  <a:ext cx="431913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Skupina 61"/>
          <p:cNvGrpSpPr/>
          <p:nvPr/>
        </p:nvGrpSpPr>
        <p:grpSpPr>
          <a:xfrm>
            <a:off x="4090475" y="2505153"/>
            <a:ext cx="2576530" cy="400110"/>
            <a:chOff x="4653871" y="2588277"/>
            <a:chExt cx="2576530" cy="400110"/>
          </a:xfrm>
        </p:grpSpPr>
        <p:sp>
          <p:nvSpPr>
            <p:cNvPr id="67" name="TextovéPole 66"/>
            <p:cNvSpPr txBox="1"/>
            <p:nvPr/>
          </p:nvSpPr>
          <p:spPr>
            <a:xfrm>
              <a:off x="6922868" y="2588277"/>
              <a:ext cx="30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latin typeface="Symbol" panose="05050102010706020507" pitchFamily="18" charset="2"/>
                </a:rPr>
                <a:t>l</a:t>
              </a:r>
            </a:p>
          </p:txBody>
        </p:sp>
        <p:cxnSp>
          <p:nvCxnSpPr>
            <p:cNvPr id="68" name="Přímá spojnice se šipkou 67"/>
            <p:cNvCxnSpPr/>
            <p:nvPr/>
          </p:nvCxnSpPr>
          <p:spPr>
            <a:xfrm>
              <a:off x="4653871" y="2794979"/>
              <a:ext cx="229632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ovéPole 74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919760" y="1538709"/>
            <a:ext cx="1650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  <a:latin typeface="Trebuchet MS" pitchFamily="34" charset="0"/>
              </a:rPr>
              <a:t>real</a:t>
            </a:r>
            <a:r>
              <a:rPr lang="cs-CZ" sz="16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sz="1600" dirty="0" err="1">
                <a:solidFill>
                  <a:srgbClr val="FF0000"/>
                </a:solidFill>
                <a:latin typeface="Trebuchet MS" pitchFamily="34" charset="0"/>
              </a:rPr>
              <a:t>crossings</a:t>
            </a:r>
            <a:endParaRPr lang="en-GB" sz="1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655884" y="2992526"/>
            <a:ext cx="8567109" cy="3846111"/>
            <a:chOff x="655884" y="2992526"/>
            <a:chExt cx="8567109" cy="38461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4" y="3906366"/>
              <a:ext cx="3986689" cy="239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003" y="3906366"/>
              <a:ext cx="3976211" cy="2394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ovéPole 2"/>
                <p:cNvSpPr txBox="1"/>
                <p:nvPr/>
              </p:nvSpPr>
              <p:spPr>
                <a:xfrm>
                  <a:off x="4828951" y="2992526"/>
                  <a:ext cx="4063185" cy="934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7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b="0" i="1" smtClean="0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7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17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700" b="0" i="1" smtClean="0">
                                          <a:latin typeface="Cambria Math"/>
                                        </a:rPr>
                                        <m:t>0,</m:t>
                                      </m:r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17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3" name="TextovéPol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951" y="2992526"/>
                  <a:ext cx="4063185" cy="93455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673408" y="2992526"/>
                  <a:ext cx="4063185" cy="934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17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7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17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700" b="0" i="1" smtClean="0">
                                          <a:latin typeface="Cambria Math"/>
                                        </a:rPr>
                                        <m:t>0,</m:t>
                                      </m:r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17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408" y="2992526"/>
                  <a:ext cx="4063185" cy="93455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bdélník 8"/>
            <p:cNvSpPr/>
            <p:nvPr/>
          </p:nvSpPr>
          <p:spPr>
            <a:xfrm>
              <a:off x="2338507" y="3906366"/>
              <a:ext cx="544946" cy="369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6509635" y="3874039"/>
              <a:ext cx="544946" cy="369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1625599" y="4758381"/>
              <a:ext cx="1257853" cy="1217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5732816" y="4782300"/>
              <a:ext cx="1355002" cy="1217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ovéPole 68"/>
                <p:cNvSpPr txBox="1"/>
                <p:nvPr/>
              </p:nvSpPr>
              <p:spPr>
                <a:xfrm>
                  <a:off x="6267356" y="3933195"/>
                  <a:ext cx="29556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1400" dirty="0">
                      <a:latin typeface="Trebuchet MS" pitchFamily="34" charset="0"/>
                    </a:rPr>
                    <a:t> fixed so that it is comparable with the variance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1400" dirty="0">
                      <a:latin typeface="Trebuchet MS" pitchFamily="34" charset="0"/>
                    </a:rPr>
                    <a:t> spectrum</a:t>
                  </a:r>
                </a:p>
              </p:txBody>
            </p:sp>
          </mc:Choice>
          <mc:Fallback xmlns="">
            <p:sp>
              <p:nvSpPr>
                <p:cNvPr id="69" name="TextovéPole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356" y="3933195"/>
                  <a:ext cx="2955637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12" t="-2326" b="-930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TextovéPole 72"/>
            <p:cNvSpPr txBox="1"/>
            <p:nvPr/>
          </p:nvSpPr>
          <p:spPr>
            <a:xfrm>
              <a:off x="1149033" y="3893537"/>
              <a:ext cx="3947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Trebuchet MS" pitchFamily="34" charset="0"/>
                </a:rPr>
                <a:t>EP distribution can be calculated analytically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4162732" y="6500083"/>
                  <a:ext cx="8678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=16</m:t>
                        </m:r>
                      </m:oMath>
                    </m:oMathPara>
                  </a14:m>
                  <a:endParaRPr lang="en-GB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2732" y="6500083"/>
                  <a:ext cx="867866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5563055" y="4970966"/>
                  <a:ext cx="24753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FF0000"/>
                      </a:solidFill>
                      <a:latin typeface="Trebuchet MS" pitchFamily="34" charset="0"/>
                    </a:rPr>
                    <a:t>S</a:t>
                  </a:r>
                  <a:r>
                    <a:rPr lang="cs-CZ" sz="1400" dirty="0" err="1">
                      <a:solidFill>
                        <a:srgbClr val="FF0000"/>
                      </a:solidFill>
                      <a:latin typeface="Trebuchet MS" pitchFamily="34" charset="0"/>
                    </a:rPr>
                    <a:t>harp</a:t>
                  </a:r>
                  <a:r>
                    <a:rPr lang="cs-CZ" sz="1400" dirty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:r>
                    <a:rPr lang="cs-CZ" sz="1400" dirty="0" err="1">
                      <a:solidFill>
                        <a:srgbClr val="FF0000"/>
                      </a:solidFill>
                      <a:latin typeface="Trebuchet MS" pitchFamily="34" charset="0"/>
                    </a:rPr>
                    <a:t>peak</a:t>
                  </a:r>
                  <a:r>
                    <a:rPr lang="cs-CZ" sz="1400" dirty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:r>
                    <a:rPr lang="cs-CZ" sz="1400" dirty="0" err="1">
                      <a:solidFill>
                        <a:srgbClr val="FF0000"/>
                      </a:solidFill>
                      <a:latin typeface="Trebuchet MS" pitchFamily="34" charset="0"/>
                    </a:rPr>
                    <a:t>at</a:t>
                  </a:r>
                  <a:r>
                    <a:rPr lang="cs-CZ" sz="1400" dirty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:r>
                    <a:rPr lang="cs-CZ" sz="1400" dirty="0" err="1">
                      <a:solidFill>
                        <a:srgbClr val="FF0000"/>
                      </a:solidFill>
                      <a:latin typeface="Trebuchet MS" pitchFamily="34" charset="0"/>
                    </a:rPr>
                    <a:t>small</a:t>
                  </a:r>
                  <a:r>
                    <a:rPr lang="cs-CZ" sz="1400" dirty="0">
                      <a:solidFill>
                        <a:srgbClr val="FF0000"/>
                      </a:solidFill>
                      <a:latin typeface="Trebuchet MS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endParaRPr lang="en-GB" sz="1400" dirty="0">
                    <a:solidFill>
                      <a:srgbClr val="FF0000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055" y="4970966"/>
                  <a:ext cx="2475346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39" t="-392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ovéPole 60"/>
                <p:cNvSpPr txBox="1"/>
                <p:nvPr/>
              </p:nvSpPr>
              <p:spPr>
                <a:xfrm>
                  <a:off x="5563055" y="5292942"/>
                  <a:ext cx="27681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B4"/>
                      </a:solidFill>
                      <a:latin typeface="Trebuchet MS" pitchFamily="34" charset="0"/>
                    </a:rPr>
                    <a:t>EPs shifted towards smaller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4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1400" b="0" i="1" smtClean="0">
                          <a:solidFill>
                            <a:srgbClr val="0000B4"/>
                          </a:solidFill>
                          <a:latin typeface="Cambria Math"/>
                        </a:rPr>
                        <m:t>|</m:t>
                      </m:r>
                    </m:oMath>
                  </a14:m>
                  <a:endParaRPr lang="en-GB" sz="1400" dirty="0">
                    <a:solidFill>
                      <a:srgbClr val="0000B4"/>
                    </a:solidFill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61" name="TextovéPol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3055" y="5292942"/>
                  <a:ext cx="2768148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61" t="-392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75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79388" y="237261"/>
            <a:ext cx="341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GOE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perturbation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4" y="1907254"/>
            <a:ext cx="4286250" cy="45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338507" y="1907254"/>
            <a:ext cx="544946" cy="36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1322507" y="4710546"/>
            <a:ext cx="2880038" cy="21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53976" y="972703"/>
                <a:ext cx="4063185" cy="93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𝑉</m:t>
                      </m:r>
                      <m:r>
                        <a:rPr lang="en-US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7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0,2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/>
                        </a:rPr>
                        <m:t>GOE</m:t>
                      </m:r>
                    </m:oMath>
                  </m:oMathPara>
                </a14:m>
                <a:endParaRPr lang="en-GB" sz="17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6" y="972703"/>
                <a:ext cx="4063185" cy="934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ovéPole 1"/>
          <p:cNvSpPr txBox="1"/>
          <p:nvPr/>
        </p:nvSpPr>
        <p:spPr>
          <a:xfrm>
            <a:off x="5190836" y="1129118"/>
            <a:ext cx="297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Trebuchet MS" pitchFamily="34" charset="0"/>
              </a:rPr>
              <a:t>eigenbasis</a:t>
            </a:r>
            <a:r>
              <a:rPr lang="en-GB" sz="1600" dirty="0">
                <a:latin typeface="Trebuchet MS" pitchFamily="34" charset="0"/>
              </a:rPr>
              <a:t> = random rotation of the unperturbed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886023" y="4892632"/>
                <a:ext cx="40085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EP distribution in the complex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plane is rotationally symmetric around the origin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𝜆</m:t>
                    </m:r>
                    <m:r>
                      <a:rPr lang="en-US" sz="16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023" y="4892632"/>
                <a:ext cx="4008598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913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833323" y="6500083"/>
                <a:ext cx="1821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𝑑</m:t>
                    </m:r>
                    <m:r>
                      <a:rPr lang="en-US" sz="1600" b="0" i="1" smtClean="0">
                        <a:latin typeface="Cambria Math"/>
                      </a:rPr>
                      <m:t>=16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600" dirty="0">
                    <a:latin typeface="Trebuchet MS" pitchFamily="34" charset="0"/>
                  </a:rPr>
                  <a:t> EPs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23" y="6500083"/>
                <a:ext cx="1821461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7143" r="-1338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1303968" y="4611953"/>
            <a:ext cx="47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C1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496222" y="4611953"/>
            <a:ext cx="47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B4"/>
                </a:solidFill>
                <a:latin typeface="Trebuchet MS" pitchFamily="34" charset="0"/>
              </a:rPr>
              <a:t>C2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673255" y="4611953"/>
            <a:ext cx="54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Trebuchet MS" pitchFamily="34" charset="0"/>
              </a:rPr>
              <a:t>HO</a:t>
            </a:r>
            <a:endParaRPr lang="en-GB" sz="1600" b="1" dirty="0">
              <a:latin typeface="Trebuchet MS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itchFamily="34" charset="0"/>
              </a:rPr>
              <a:t>9</a:t>
            </a:r>
            <a:endParaRPr lang="en-GB" sz="1400" dirty="0">
              <a:latin typeface="Trebuchet MS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50674" y="5839394"/>
            <a:ext cx="36298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B.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Shapiro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K. Zarembo, </a:t>
            </a:r>
          </a:p>
          <a:p>
            <a:pPr lvl="0" algn="ctr"/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J.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Phys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A: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Math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dirty="0" err="1">
                <a:solidFill>
                  <a:prstClr val="black"/>
                </a:solidFill>
                <a:latin typeface="Book Antiqua" panose="02040602050305030304" pitchFamily="18" charset="0"/>
              </a:rPr>
              <a:t>Theor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. </a:t>
            </a:r>
            <a:r>
              <a:rPr lang="cs-CZ" sz="1300" b="1" dirty="0">
                <a:solidFill>
                  <a:prstClr val="black"/>
                </a:solidFill>
                <a:latin typeface="Book Antiqua" panose="02040602050305030304" pitchFamily="18" charset="0"/>
              </a:rPr>
              <a:t>50</a:t>
            </a:r>
            <a:r>
              <a:rPr lang="cs-CZ" sz="1300" dirty="0">
                <a:solidFill>
                  <a:prstClr val="black"/>
                </a:solidFill>
                <a:latin typeface="Book Antiqua" panose="02040602050305030304" pitchFamily="18" charset="0"/>
              </a:rPr>
              <a:t>, 045201 (2017)</a:t>
            </a:r>
          </a:p>
        </p:txBody>
      </p:sp>
    </p:spTree>
    <p:extLst>
      <p:ext uri="{BB962C8B-B14F-4D97-AF65-F5344CB8AC3E}">
        <p14:creationId xmlns:p14="http://schemas.microsoft.com/office/powerpoint/2010/main" val="192985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1" y="1908177"/>
            <a:ext cx="4281987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7544" y="295709"/>
            <a:ext cx="4924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Off-diagonal perturbation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53976" y="972703"/>
                <a:ext cx="4063185" cy="93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/>
                        </a:rPr>
                        <m:t>𝑉</m:t>
                      </m:r>
                      <m:r>
                        <a:rPr lang="en-US" sz="17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/>
                                      </a:rPr>
                                      <m:t>0,</m:t>
                                    </m:r>
                                    <m:sSup>
                                      <m:sSup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17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7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6" y="972703"/>
                <a:ext cx="4063185" cy="9345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2338507" y="1907254"/>
            <a:ext cx="544946" cy="36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 10"/>
          <p:cNvSpPr/>
          <p:nvPr/>
        </p:nvSpPr>
        <p:spPr>
          <a:xfrm>
            <a:off x="1322507" y="4701308"/>
            <a:ext cx="2880038" cy="221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5237015" y="903979"/>
                <a:ext cx="3334329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sz="1600" dirty="0" err="1">
                    <a:latin typeface="Trebuchet MS" pitchFamily="34" charset="0"/>
                  </a:rPr>
                  <a:t>iInitial</a:t>
                </a:r>
                <a:r>
                  <a:rPr lang="en-GB" sz="1600" dirty="0">
                    <a:latin typeface="Trebuchet MS" pitchFamily="34" charset="0"/>
                  </a:rPr>
                  <a:t> symmetries are violated in a maximal way</a:t>
                </a:r>
              </a:p>
              <a:p>
                <a:pPr marL="285750" indent="-285750">
                  <a:spcAft>
                    <a:spcPts val="600"/>
                  </a:spcAft>
                  <a:buFontTx/>
                  <a:buChar char="-"/>
                </a:pPr>
                <a:r>
                  <a:rPr lang="en-GB" sz="1600" dirty="0">
                    <a:latin typeface="Trebuchet MS" pitchFamily="34" charset="0"/>
                  </a:rPr>
                  <a:t>Expected results partly similar to the matrices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GUE</m:t>
                    </m:r>
                  </m:oMath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15" y="903979"/>
                <a:ext cx="3334329" cy="1154162"/>
              </a:xfrm>
              <a:prstGeom prst="rect">
                <a:avLst/>
              </a:prstGeom>
              <a:blipFill rotWithShape="1">
                <a:blip r:embed="rId5"/>
                <a:stretch>
                  <a:fillRect l="-731" t="-2105" r="-2742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833323" y="6500083"/>
                <a:ext cx="1821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𝑑</m:t>
                    </m:r>
                    <m:r>
                      <a:rPr lang="en-US" sz="1600" b="0" i="1" smtClean="0">
                        <a:latin typeface="Cambria Math"/>
                      </a:rPr>
                      <m:t>=16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600" dirty="0">
                    <a:latin typeface="Trebuchet MS" pitchFamily="34" charset="0"/>
                  </a:rPr>
                  <a:t> EPs</a:t>
                </a: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23" y="6500083"/>
                <a:ext cx="1821461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143" r="-1338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1303968" y="4611953"/>
            <a:ext cx="47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C1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496222" y="4611953"/>
            <a:ext cx="471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B4"/>
                </a:solidFill>
                <a:latin typeface="Trebuchet MS" pitchFamily="34" charset="0"/>
              </a:rPr>
              <a:t>C2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673255" y="4611953"/>
            <a:ext cx="54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Trebuchet MS" pitchFamily="34" charset="0"/>
              </a:rPr>
              <a:t>HO</a:t>
            </a:r>
            <a:endParaRPr lang="en-GB" sz="1600" b="1" dirty="0">
              <a:latin typeface="Trebuchet MS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10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182615" y="5325822"/>
            <a:ext cx="338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Trebuchet MS" pitchFamily="34" charset="0"/>
              </a:rPr>
              <a:t>EPs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the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furthest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from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the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cs-CZ" sz="1600" dirty="0" err="1">
                <a:latin typeface="Trebuchet MS" pitchFamily="34" charset="0"/>
              </a:rPr>
              <a:t>real</a:t>
            </a:r>
            <a:r>
              <a:rPr lang="cs-CZ" sz="1600" dirty="0">
                <a:latin typeface="Trebuchet MS" pitchFamily="34" charset="0"/>
              </a:rPr>
              <a:t> axis</a:t>
            </a:r>
            <a:endParaRPr lang="en-GB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237015" y="3047417"/>
                <a:ext cx="34174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rebuchet MS" pitchFamily="34" charset="0"/>
                  </a:rPr>
                  <a:t>Small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1600" dirty="0">
                    <a:latin typeface="Trebuchet MS" pitchFamily="34" charset="0"/>
                  </a:rPr>
                  <a:t> </a:t>
                </a:r>
                <a:r>
                  <a:rPr lang="en-US" sz="1600" dirty="0" err="1">
                    <a:latin typeface="Trebuchet MS" pitchFamily="34" charset="0"/>
                  </a:rPr>
                  <a:t>behaviour</a:t>
                </a:r>
                <a:r>
                  <a:rPr lang="en-US" sz="1600" dirty="0">
                    <a:latin typeface="Trebuchet MS" pitchFamily="34" charset="0"/>
                  </a:rPr>
                  <a:t> similar with the diagonal and </a:t>
                </a:r>
                <a:r>
                  <a:rPr lang="en-US" sz="1600" dirty="0" err="1">
                    <a:latin typeface="Trebuchet MS" pitchFamily="34" charset="0"/>
                  </a:rPr>
                  <a:t>GOE</a:t>
                </a:r>
                <a:r>
                  <a:rPr lang="en-US" sz="1600" dirty="0">
                    <a:latin typeface="Trebuchet MS" pitchFamily="34" charset="0"/>
                  </a:rPr>
                  <a:t> perturbation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15" y="3047417"/>
                <a:ext cx="3417459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891" t="-4167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42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67544" y="295709"/>
                <a:ext cx="60951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u="sng" dirty="0">
                    <a:solidFill>
                      <a:srgbClr val="0000B4"/>
                    </a:solidFill>
                    <a:latin typeface="Trebuchet MS" pitchFamily="34" charset="0"/>
                  </a:rPr>
                  <a:t>Scaling with matrix dimension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0000B4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cs-CZ" sz="3200" u="sng" dirty="0">
                  <a:solidFill>
                    <a:srgbClr val="0000B4"/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5709"/>
                <a:ext cx="609513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600" t="-13684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92" y="1736458"/>
            <a:ext cx="6340399" cy="35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8914" y="106855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rebuchet MS" pitchFamily="34" charset="0"/>
              </a:rPr>
              <a:t>Ensemble average of the distance of the closest EP from the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364187" y="1068556"/>
                <a:ext cx="3597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Trebuchet MS" pitchFamily="34" charset="0"/>
                  </a:rPr>
                  <a:t>Distance of the closest EP from the origin in an ensemble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1400" dirty="0">
                    <a:latin typeface="Trebuchet MS" pitchFamily="34" charset="0"/>
                  </a:rPr>
                  <a:t> generated EPs</a:t>
                </a: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7" y="1068556"/>
                <a:ext cx="359755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2326" r="-678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738914" y="5790649"/>
                <a:ext cx="7638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rebuchet MS" pitchFamily="34" charset="0"/>
                  </a:rPr>
                  <a:t>Power-law behaviour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dirty="0">
                    <a:latin typeface="Trebuchet MS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>
                    <a:latin typeface="Trebuchet MS" pitchFamily="34" charset="0"/>
                  </a:rPr>
                  <a:t> is higher for the critical Hamiltonian</a:t>
                </a: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4" y="5790649"/>
                <a:ext cx="763846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38" t="-100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0125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320" y="442109"/>
            <a:ext cx="237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Trebuchet MS" pitchFamily="34" charset="0"/>
              </a:rPr>
              <a:t>Conclusions</a:t>
            </a:r>
            <a:endParaRPr lang="cs-CZ" sz="3200" u="sng" dirty="0">
              <a:latin typeface="Trebuchet MS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44419" y="599773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small" dirty="0" err="1">
                <a:latin typeface="Trebuchet MS" pitchFamily="34" charset="0"/>
              </a:rPr>
              <a:t>Thanks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for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your</a:t>
            </a:r>
            <a:r>
              <a:rPr lang="cs-CZ" sz="3200" cap="small" dirty="0">
                <a:latin typeface="Trebuchet MS" pitchFamily="34" charset="0"/>
              </a:rPr>
              <a:t> </a:t>
            </a:r>
            <a:r>
              <a:rPr lang="cs-CZ" sz="3200" cap="small" dirty="0" err="1">
                <a:latin typeface="Trebuchet MS" pitchFamily="34" charset="0"/>
              </a:rPr>
              <a:t>attention</a:t>
            </a:r>
            <a:endParaRPr lang="cs-CZ" sz="3200" cap="small" dirty="0">
              <a:latin typeface="Trebuchet MS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05446" y="1068396"/>
            <a:ext cx="166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Trebuchet MS" pitchFamily="34" charset="0"/>
              </a:rPr>
              <a:t>1</a:t>
            </a:r>
            <a:r>
              <a:rPr lang="en-GB" u="sng" baseline="30000" dirty="0">
                <a:solidFill>
                  <a:srgbClr val="FF0000"/>
                </a:solidFill>
                <a:latin typeface="Trebuchet MS" pitchFamily="34" charset="0"/>
              </a:rPr>
              <a:t>st</a:t>
            </a:r>
            <a:r>
              <a:rPr lang="en-GB" u="sng" dirty="0">
                <a:solidFill>
                  <a:srgbClr val="FF0000"/>
                </a:solidFill>
                <a:latin typeface="Trebuchet MS" pitchFamily="34" charset="0"/>
              </a:rPr>
              <a:t> order </a:t>
            </a:r>
            <a:r>
              <a:rPr lang="en-GB" u="sng" dirty="0" err="1">
                <a:solidFill>
                  <a:srgbClr val="FF0000"/>
                </a:solidFill>
                <a:latin typeface="Trebuchet MS" pitchFamily="34" charset="0"/>
              </a:rPr>
              <a:t>QPT</a:t>
            </a:r>
            <a:endParaRPr lang="en-GB" u="sng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34172" y="1068396"/>
            <a:ext cx="166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00B4"/>
                </a:solidFill>
                <a:latin typeface="Trebuchet MS" pitchFamily="34" charset="0"/>
              </a:rPr>
              <a:t>2</a:t>
            </a:r>
            <a:r>
              <a:rPr lang="en-GB" u="sng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en-GB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10127" y="1679458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Connected with a single pair of EPs.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899873" y="143323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Ground-state affected by several EPs located at comparable distances from the real axis.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46477" y="2390520"/>
            <a:ext cx="138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rebuchet MS" pitchFamily="34" charset="0"/>
              </a:rPr>
              <a:t>Exponential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016237" y="2390520"/>
            <a:ext cx="138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rebuchet MS" pitchFamily="34" charset="0"/>
              </a:rPr>
              <a:t>Algebraic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587873" y="2720571"/>
                <a:ext cx="4265518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Trebuchet MS" pitchFamily="34" charset="0"/>
                  </a:rPr>
                  <a:t>convergence of the EPs to the real axis when the system’s size grows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Trebuchet MS" pitchFamily="34" charset="0"/>
                  </a:rPr>
                  <a:t>accumulation of the EPs near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𝜆</m:t>
                    </m:r>
                    <m:r>
                      <a:rPr lang="en-US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when the system is arbitrarily perturbed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873" y="2720571"/>
                <a:ext cx="4265518" cy="1154162"/>
              </a:xfrm>
              <a:prstGeom prst="rect">
                <a:avLst/>
              </a:prstGeom>
              <a:blipFill rotWithShape="1">
                <a:blip r:embed="rId3"/>
                <a:stretch>
                  <a:fillRect l="-572" t="-2105" r="-1574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748145" y="4064009"/>
            <a:ext cx="74629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Trebuchet MS" pitchFamily="34" charset="0"/>
              </a:rPr>
              <a:t>EP</a:t>
            </a:r>
            <a:r>
              <a:rPr lang="cs-CZ" sz="1600" dirty="0">
                <a:latin typeface="Trebuchet MS" pitchFamily="34" charset="0"/>
              </a:rPr>
              <a:t> </a:t>
            </a:r>
            <a:r>
              <a:rPr lang="en-GB" sz="1600" dirty="0">
                <a:latin typeface="Trebuchet MS" pitchFamily="34" charset="0"/>
              </a:rPr>
              <a:t>distribution represents a strong signature of quantum criticality allowing us to discriminate between the first- and higher-order critical Hamiltonians</a:t>
            </a:r>
            <a:endParaRPr lang="cs-CZ" sz="1600" dirty="0">
              <a:latin typeface="Trebuchet MS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rebuchet MS" pitchFamily="34" charset="0"/>
              </a:rPr>
              <a:t>EP </a:t>
            </a:r>
            <a:r>
              <a:rPr lang="en-US" sz="1600" dirty="0">
                <a:latin typeface="Trebuchet MS" pitchFamily="34" charset="0"/>
              </a:rPr>
              <a:t>distribution may have consequences for the </a:t>
            </a:r>
            <a:r>
              <a:rPr lang="en-US" sz="1600" dirty="0" err="1">
                <a:latin typeface="Trebuchet MS" pitchFamily="34" charset="0"/>
              </a:rPr>
              <a:t>superradiance</a:t>
            </a:r>
            <a:r>
              <a:rPr lang="en-US" sz="1600" dirty="0">
                <a:latin typeface="Trebuchet MS" pitchFamily="34" charset="0"/>
              </a:rPr>
              <a:t> phenomenon in open quantum systems (</a:t>
            </a:r>
            <a:r>
              <a:rPr lang="en-US" sz="1600" i="1" dirty="0">
                <a:latin typeface="Trebuchet MS" pitchFamily="34" charset="0"/>
              </a:rPr>
              <a:t>work in progress</a:t>
            </a:r>
            <a:r>
              <a:rPr lang="en-US" sz="1600" dirty="0">
                <a:latin typeface="Trebuchet MS" pitchFamily="34" charset="0"/>
              </a:rPr>
              <a:t>)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289070" y="5503102"/>
            <a:ext cx="6604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600" b="0" dirty="0">
                <a:latin typeface="Book Antiqua" panose="02040602050305030304" pitchFamily="18" charset="0"/>
              </a:rPr>
              <a:t>P. </a:t>
            </a:r>
            <a:r>
              <a:rPr lang="en-US" sz="1600" b="0" dirty="0" err="1">
                <a:latin typeface="Book Antiqua" panose="02040602050305030304" pitchFamily="18" charset="0"/>
              </a:rPr>
              <a:t>Str</a:t>
            </a:r>
            <a:r>
              <a:rPr lang="cs-CZ" sz="1600" b="0" dirty="0" err="1">
                <a:latin typeface="Book Antiqua" panose="02040602050305030304" pitchFamily="18" charset="0"/>
              </a:rPr>
              <a:t>ánský</a:t>
            </a:r>
            <a:r>
              <a:rPr lang="cs-CZ" sz="1600" b="0" dirty="0">
                <a:latin typeface="Book Antiqua" panose="02040602050305030304" pitchFamily="18" charset="0"/>
              </a:rPr>
              <a:t>, M. Dvořák, P. Cejnar, </a:t>
            </a:r>
            <a:r>
              <a:rPr lang="cs-CZ" sz="1600" b="0" dirty="0" err="1">
                <a:latin typeface="Book Antiqua" panose="02040602050305030304" pitchFamily="18" charset="0"/>
              </a:rPr>
              <a:t>Physical</a:t>
            </a:r>
            <a:r>
              <a:rPr lang="cs-CZ" sz="1600" b="0" dirty="0">
                <a:latin typeface="Book Antiqua" panose="02040602050305030304" pitchFamily="18" charset="0"/>
              </a:rPr>
              <a:t> </a:t>
            </a:r>
            <a:r>
              <a:rPr lang="cs-CZ" sz="1600" b="0" dirty="0" err="1">
                <a:latin typeface="Book Antiqua" panose="02040602050305030304" pitchFamily="18" charset="0"/>
              </a:rPr>
              <a:t>Review</a:t>
            </a:r>
            <a:r>
              <a:rPr lang="cs-CZ" sz="1600" b="0" dirty="0">
                <a:latin typeface="Book Antiqua" panose="02040602050305030304" pitchFamily="18" charset="0"/>
              </a:rPr>
              <a:t> E </a:t>
            </a:r>
            <a:r>
              <a:rPr lang="cs-CZ" sz="1600" dirty="0">
                <a:latin typeface="Book Antiqua" panose="02040602050305030304" pitchFamily="18" charset="0"/>
              </a:rPr>
              <a:t>97</a:t>
            </a:r>
            <a:r>
              <a:rPr lang="cs-CZ" sz="1600" b="0" dirty="0">
                <a:latin typeface="Book Antiqua" panose="02040602050305030304" pitchFamily="18" charset="0"/>
              </a:rPr>
              <a:t>, 012112 (2018) </a:t>
            </a:r>
            <a:endParaRPr lang="cs-CZ" sz="1600" b="0" baseline="30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21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53350" y="2417353"/>
            <a:ext cx="671903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600" dirty="0" err="1">
                <a:latin typeface="Trebuchet MS" pitchFamily="34" charset="0"/>
              </a:rPr>
              <a:t>Exceptional</a:t>
            </a:r>
            <a:r>
              <a:rPr lang="cs-CZ" sz="2600" dirty="0">
                <a:latin typeface="Trebuchet MS" pitchFamily="34" charset="0"/>
              </a:rPr>
              <a:t> </a:t>
            </a:r>
            <a:r>
              <a:rPr lang="cs-CZ" sz="2600" dirty="0" err="1">
                <a:latin typeface="Trebuchet MS" pitchFamily="34" charset="0"/>
              </a:rPr>
              <a:t>points</a:t>
            </a:r>
            <a:r>
              <a:rPr lang="en-US" sz="2600" dirty="0">
                <a:latin typeface="Trebuchet MS" pitchFamily="34" charset="0"/>
              </a:rPr>
              <a:t> </a:t>
            </a:r>
            <a:r>
              <a:rPr lang="en-US" sz="2000" dirty="0">
                <a:latin typeface="Trebuchet MS" pitchFamily="34" charset="0"/>
              </a:rPr>
              <a:t>(EPs)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rebuchet MS" pitchFamily="34" charset="0"/>
              </a:rPr>
              <a:t>Quantum phase transitions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1600" dirty="0">
                <a:latin typeface="Trebuchet MS" pitchFamily="34" charset="0"/>
              </a:rPr>
              <a:t>(</a:t>
            </a:r>
            <a:r>
              <a:rPr lang="en-US" sz="1600" dirty="0" err="1">
                <a:latin typeface="Trebuchet MS" pitchFamily="34" charset="0"/>
              </a:rPr>
              <a:t>QPTs</a:t>
            </a:r>
            <a:r>
              <a:rPr lang="en-US" sz="1600" dirty="0">
                <a:latin typeface="Trebuchet MS" pitchFamily="34" charset="0"/>
              </a:rPr>
              <a:t>)</a:t>
            </a:r>
            <a:endParaRPr lang="cs-CZ" sz="2000" dirty="0">
              <a:latin typeface="Trebuchet MS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latin typeface="Trebuchet MS" pitchFamily="34" charset="0"/>
              </a:rPr>
              <a:t>Lipkin</a:t>
            </a:r>
            <a:r>
              <a:rPr lang="en-GB" sz="2600" dirty="0">
                <a:latin typeface="Trebuchet MS" pitchFamily="34" charset="0"/>
              </a:rPr>
              <a:t> model</a:t>
            </a:r>
            <a:r>
              <a:rPr lang="cs-CZ" sz="2600" dirty="0">
                <a:latin typeface="Trebuchet MS" pitchFamily="34" charset="0"/>
              </a:rPr>
              <a:t>: </a:t>
            </a:r>
            <a:r>
              <a:rPr lang="cs-CZ" sz="2000" dirty="0">
                <a:latin typeface="Trebuchet MS" pitchFamily="34" charset="0"/>
              </a:rPr>
              <a:t>A </a:t>
            </a:r>
            <a:r>
              <a:rPr lang="en-US" sz="2000" dirty="0">
                <a:latin typeface="Trebuchet MS" pitchFamily="34" charset="0"/>
              </a:rPr>
              <a:t>simple </a:t>
            </a:r>
            <a:r>
              <a:rPr lang="cs-CZ" sz="2000" dirty="0" err="1">
                <a:latin typeface="Trebuchet MS" pitchFamily="34" charset="0"/>
              </a:rPr>
              <a:t>critical</a:t>
            </a:r>
            <a:r>
              <a:rPr lang="cs-CZ" sz="2000" dirty="0">
                <a:latin typeface="Trebuchet MS" pitchFamily="34" charset="0"/>
              </a:rPr>
              <a:t> </a:t>
            </a:r>
            <a:r>
              <a:rPr lang="cs-CZ" sz="2000" dirty="0" err="1">
                <a:latin typeface="Trebuchet MS" pitchFamily="34" charset="0"/>
              </a:rPr>
              <a:t>system</a:t>
            </a:r>
            <a:r>
              <a:rPr lang="cs-CZ" sz="2000" dirty="0">
                <a:latin typeface="Trebuchet MS" pitchFamily="34" charset="0"/>
              </a:rPr>
              <a:t> </a:t>
            </a:r>
            <a:r>
              <a:rPr lang="cs-CZ" sz="2000" dirty="0" err="1">
                <a:latin typeface="Trebuchet MS" pitchFamily="34" charset="0"/>
              </a:rPr>
              <a:t>with</a:t>
            </a:r>
            <a:r>
              <a:rPr lang="cs-CZ" sz="2000" dirty="0">
                <a:latin typeface="Trebuchet MS" pitchFamily="34" charset="0"/>
              </a:rPr>
              <a:t> </a:t>
            </a:r>
            <a:r>
              <a:rPr lang="en-US" sz="2000" dirty="0">
                <a:latin typeface="Trebuchet MS" pitchFamily="34" charset="0"/>
              </a:rPr>
              <a:t>both </a:t>
            </a:r>
            <a:r>
              <a:rPr lang="en-GB" sz="2000" dirty="0">
                <a:latin typeface="Trebuchet MS" pitchFamily="34" charset="0"/>
              </a:rPr>
              <a:t>1</a:t>
            </a:r>
            <a:r>
              <a:rPr lang="en-GB" sz="2000" baseline="30000" dirty="0">
                <a:latin typeface="Trebuchet MS" pitchFamily="34" charset="0"/>
              </a:rPr>
              <a:t>st</a:t>
            </a:r>
            <a:r>
              <a:rPr lang="en-GB" sz="2000" dirty="0">
                <a:latin typeface="Trebuchet MS" pitchFamily="34" charset="0"/>
              </a:rPr>
              <a:t> and 2</a:t>
            </a:r>
            <a:r>
              <a:rPr lang="en-GB" sz="2000" baseline="30000" dirty="0">
                <a:latin typeface="Trebuchet MS" pitchFamily="34" charset="0"/>
              </a:rPr>
              <a:t>nd</a:t>
            </a:r>
            <a:r>
              <a:rPr lang="en-GB" sz="2000" dirty="0">
                <a:latin typeface="Trebuchet MS" pitchFamily="34" charset="0"/>
              </a:rPr>
              <a:t> order </a:t>
            </a:r>
            <a:r>
              <a:rPr lang="en-GB" sz="2000" dirty="0" err="1">
                <a:latin typeface="Trebuchet MS" pitchFamily="34" charset="0"/>
              </a:rPr>
              <a:t>QPTs</a:t>
            </a:r>
            <a:endParaRPr lang="en-GB" sz="2000" dirty="0">
              <a:latin typeface="Trebuchet MS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Trebuchet MS" pitchFamily="34" charset="0"/>
              </a:rPr>
              <a:t>EP distribution </a:t>
            </a:r>
            <a:r>
              <a:rPr lang="en-GB" dirty="0">
                <a:latin typeface="Trebuchet MS" pitchFamily="34" charset="0"/>
              </a:rPr>
              <a:t>of randomly perturbed </a:t>
            </a:r>
            <a:r>
              <a:rPr lang="cs-CZ" dirty="0" err="1">
                <a:latin typeface="Trebuchet MS" pitchFamily="34" charset="0"/>
              </a:rPr>
              <a:t>Hamiltonian</a:t>
            </a:r>
            <a:r>
              <a:rPr lang="en-US" dirty="0">
                <a:latin typeface="Trebuchet MS" pitchFamily="34" charset="0"/>
              </a:rPr>
              <a:t>s</a:t>
            </a:r>
            <a:endParaRPr lang="en-GB" dirty="0">
              <a:latin typeface="Trebuchet MS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7847" y="569351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>
                <a:latin typeface="Trebuchet MS" pitchFamily="34" charset="0"/>
              </a:rPr>
              <a:t>Outline</a:t>
            </a:r>
            <a:endParaRPr lang="cs-CZ" sz="4000" u="sng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2727" y="320361"/>
            <a:ext cx="3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r>
                        <a:rPr lang="en-US" sz="2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sz="2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D:\Pavel\Desktop\Graph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5693" y="2320046"/>
            <a:ext cx="2941764" cy="1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V="1">
            <a:off x="5451235" y="2412040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2000" i="1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8288274" y="4257031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6019277" y="4463733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0437" y="2290596"/>
            <a:ext cx="43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itchFamily="34" charset="0"/>
              </a:rPr>
              <a:t>In a generic situation: no real crossings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772566" y="3169621"/>
            <a:ext cx="231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latin typeface="Trebuchet MS" pitchFamily="34" charset="0"/>
              </a:rPr>
              <a:t>(energies from the same symmetry subspace)</a:t>
            </a:r>
            <a:endParaRPr lang="cs-CZ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2973750" y="2721961"/>
                <a:ext cx="1819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50" y="2721961"/>
                <a:ext cx="181921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2556829" y="3896799"/>
            <a:ext cx="27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Avoided</a:t>
            </a:r>
            <a:r>
              <a:rPr lang="cs-CZ" b="1" cap="small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crossing</a:t>
            </a:r>
            <a:r>
              <a:rPr lang="cs-CZ" b="1" cap="small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theorem</a:t>
            </a:r>
            <a:endParaRPr lang="en-GB" b="1" cap="small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5" name="Picture 4" descr="Výsledek obrázku pro avoided cross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6" y="2678401"/>
            <a:ext cx="1168270" cy="15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2727" y="320361"/>
            <a:ext cx="394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Exceptional points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/>
                        </a:rPr>
                        <m:t>+</m:t>
                      </m:r>
                      <m:r>
                        <a:rPr lang="en-GB" sz="2600" b="0" i="1" smtClean="0">
                          <a:latin typeface="Cambria Math"/>
                        </a:rPr>
                        <m:t>𝜆</m:t>
                      </m:r>
                      <m:r>
                        <a:rPr lang="en-US" sz="2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cs-CZ" sz="2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00" y="1364019"/>
                <a:ext cx="290965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≠0</m:t>
                      </m:r>
                    </m:oMath>
                  </m:oMathPara>
                </a14:m>
                <a:endParaRPr lang="cs-CZ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07" y="1428671"/>
                <a:ext cx="226607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720437" y="2290596"/>
            <a:ext cx="437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itchFamily="34" charset="0"/>
              </a:rPr>
              <a:t>In a generic situation: no real crossings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772566" y="3169621"/>
            <a:ext cx="2310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latin typeface="Trebuchet MS" pitchFamily="34" charset="0"/>
              </a:rPr>
              <a:t>(energies from the same symmetry subspace)</a:t>
            </a:r>
            <a:endParaRPr lang="cs-CZ" sz="1500" dirty="0"/>
          </a:p>
        </p:txBody>
      </p:sp>
      <p:pic>
        <p:nvPicPr>
          <p:cNvPr id="24" name="Picture 2" descr="D:\Pavel\Desktop\Graph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5693" y="2320046"/>
            <a:ext cx="2941764" cy="19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V="1">
            <a:off x="5451235" y="2412040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8288274" y="4257031"/>
                <a:ext cx="60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Re</m:t>
                      </m:r>
                      <m:r>
                        <a:rPr lang="en-US" sz="2000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cs-CZ" sz="2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274" y="4257031"/>
                <a:ext cx="60634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Přímá spojnice se šipkou 27"/>
          <p:cNvCxnSpPr/>
          <p:nvPr/>
        </p:nvCxnSpPr>
        <p:spPr>
          <a:xfrm>
            <a:off x="6019277" y="4463733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2973750" y="2721961"/>
                <a:ext cx="1819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</m:t>
                          </m:r>
                          <m:r>
                            <a:rPr lang="en-GB" i="1">
                              <a:latin typeface="Cambria Math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cs-CZ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750" y="2721961"/>
                <a:ext cx="181921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/>
              <p:cNvSpPr txBox="1"/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 sz="2000" i="1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6" name="TextovéPol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327" y="1958361"/>
                <a:ext cx="43191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ovéPole 66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1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196106" y="3141202"/>
            <a:ext cx="6296389" cy="3279914"/>
            <a:chOff x="1196106" y="3141202"/>
            <a:chExt cx="6296389" cy="3279914"/>
          </a:xfrm>
        </p:grpSpPr>
        <p:cxnSp>
          <p:nvCxnSpPr>
            <p:cNvPr id="36" name="Přímá spojnice se šipkou 35"/>
            <p:cNvCxnSpPr/>
            <p:nvPr/>
          </p:nvCxnSpPr>
          <p:spPr>
            <a:xfrm flipH="1">
              <a:off x="6725360" y="4486374"/>
              <a:ext cx="223480" cy="20787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1848117" y="5734903"/>
                  <a:ext cx="5464517" cy="686213"/>
                </a:xfrm>
                <a:prstGeom prst="rect">
                  <a:avLst/>
                </a:prstGeom>
                <a:solidFill>
                  <a:srgbClr val="FFDC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latin typeface="Trebuchet MS" pitchFamily="34" charset="0"/>
                    </a:rPr>
                    <a:t>Energy levels </a:t>
                  </a:r>
                  <a:r>
                    <a:rPr lang="en-GB" sz="1600" b="1" dirty="0">
                      <a:latin typeface="Trebuchet MS" pitchFamily="34" charset="0"/>
                    </a:rPr>
                    <a:t>cross</a:t>
                  </a:r>
                  <a:r>
                    <a:rPr lang="en-GB" sz="1600" dirty="0">
                      <a:latin typeface="Trebuchet MS" pitchFamily="34" charset="0"/>
                    </a:rPr>
                    <a:t> at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6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en-GB" sz="1600" dirty="0">
                      <a:latin typeface="Trebuchet MS" pitchFamily="34" charset="0"/>
                    </a:rPr>
                    <a:t> </a:t>
                  </a:r>
                  <a:r>
                    <a:rPr lang="cs-CZ" sz="1600" dirty="0" err="1">
                      <a:latin typeface="Trebuchet MS" pitchFamily="34" charset="0"/>
                    </a:rPr>
                    <a:t>complex</a:t>
                  </a:r>
                  <a:r>
                    <a:rPr lang="cs-CZ" sz="1600" dirty="0">
                      <a:latin typeface="Trebuchet MS" pitchFamily="34" charset="0"/>
                    </a:rPr>
                    <a:t> </a:t>
                  </a:r>
                  <a:r>
                    <a:rPr lang="cs-CZ" sz="1600" dirty="0" err="1">
                      <a:latin typeface="Trebuchet MS" pitchFamily="34" charset="0"/>
                    </a:rPr>
                    <a:t>conjugate</a:t>
                  </a:r>
                  <a:r>
                    <a:rPr lang="cs-CZ" sz="1600" dirty="0">
                      <a:latin typeface="Trebuchet MS" pitchFamily="34" charset="0"/>
                    </a:rPr>
                    <a:t> </a:t>
                  </a:r>
                  <a:r>
                    <a:rPr lang="cs-CZ" sz="1600" dirty="0" err="1">
                      <a:latin typeface="Trebuchet MS" pitchFamily="34" charset="0"/>
                    </a:rPr>
                    <a:t>pairs</a:t>
                  </a:r>
                  <a:r>
                    <a:rPr lang="cs-CZ" sz="1600" dirty="0">
                      <a:latin typeface="Trebuchet MS" pitchFamily="34" charset="0"/>
                    </a:rPr>
                    <a:t> </a:t>
                  </a:r>
                  <a:r>
                    <a:rPr lang="cs-CZ" sz="1600" dirty="0" err="1">
                      <a:latin typeface="Trebuchet MS" pitchFamily="34" charset="0"/>
                    </a:rPr>
                    <a:t>of</a:t>
                  </a:r>
                  <a:r>
                    <a:rPr lang="cs-CZ" sz="1600" dirty="0">
                      <a:latin typeface="Trebuchet MS" pitchFamily="34" charset="0"/>
                    </a:rPr>
                    <a:t> </a:t>
                  </a:r>
                  <a:r>
                    <a:rPr lang="en-GB" sz="1600" b="1" dirty="0">
                      <a:latin typeface="Trebuchet MS" pitchFamily="34" charset="0"/>
                    </a:rPr>
                    <a:t>exceptional points</a:t>
                  </a:r>
                  <a14:m>
                    <m:oMath xmlns:m="http://schemas.openxmlformats.org/officeDocument/2006/math">
                      <m:r>
                        <a:rPr lang="en-GB" sz="1600" b="1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𝐸𝑃</m:t>
                          </m:r>
                        </m:sup>
                      </m:sSup>
                      <m:r>
                        <a:rPr lang="cs-CZ" sz="16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𝐸𝑃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ℂ</m:t>
                      </m:r>
                    </m:oMath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117" y="5734903"/>
                  <a:ext cx="5464517" cy="68621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0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Přímá spojnice se šipkou 16"/>
            <p:cNvCxnSpPr/>
            <p:nvPr/>
          </p:nvCxnSpPr>
          <p:spPr>
            <a:xfrm flipH="1">
              <a:off x="4412129" y="4740814"/>
              <a:ext cx="919038" cy="9328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/>
                <p:cNvSpPr txBox="1"/>
                <p:nvPr/>
              </p:nvSpPr>
              <p:spPr>
                <a:xfrm>
                  <a:off x="3921105" y="5062611"/>
                  <a:ext cx="60634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Im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cs-CZ" sz="2000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30" name="TextovéPol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105" y="5062611"/>
                  <a:ext cx="606344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1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Přímá spojnice se šipkou 30"/>
            <p:cNvCxnSpPr/>
            <p:nvPr/>
          </p:nvCxnSpPr>
          <p:spPr>
            <a:xfrm flipH="1">
              <a:off x="6153842" y="4478938"/>
              <a:ext cx="595126" cy="5836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>
              <a:off x="6748968" y="3381898"/>
              <a:ext cx="0" cy="107518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>
              <a:off x="6976624" y="3141202"/>
              <a:ext cx="0" cy="1322532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>
              <a:off x="7051386" y="3592945"/>
              <a:ext cx="0" cy="87078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 flipH="1">
              <a:off x="5920509" y="4463734"/>
              <a:ext cx="1142816" cy="111503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>
              <a:off x="7492495" y="3225527"/>
              <a:ext cx="0" cy="123820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se šipkou 50"/>
            <p:cNvCxnSpPr/>
            <p:nvPr/>
          </p:nvCxnSpPr>
          <p:spPr>
            <a:xfrm flipH="1">
              <a:off x="6878701" y="4454690"/>
              <a:ext cx="595126" cy="5836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55"/>
            <p:cNvCxnSpPr/>
            <p:nvPr/>
          </p:nvCxnSpPr>
          <p:spPr>
            <a:xfrm>
              <a:off x="6451405" y="3225527"/>
              <a:ext cx="0" cy="123820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/>
            <p:nvPr/>
          </p:nvCxnSpPr>
          <p:spPr>
            <a:xfrm flipH="1">
              <a:off x="5331167" y="4464068"/>
              <a:ext cx="1120238" cy="111469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bdélník 58"/>
            <p:cNvSpPr/>
            <p:nvPr/>
          </p:nvSpPr>
          <p:spPr>
            <a:xfrm>
              <a:off x="6671360" y="465714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6099842" y="500861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6785265" y="5008611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5253518" y="5565686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5866509" y="5544609"/>
              <a:ext cx="108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1196106" y="4613239"/>
              <a:ext cx="2503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>
                  <a:solidFill>
                    <a:srgbClr val="0000B4"/>
                  </a:solidFill>
                  <a:latin typeface="Trebuchet MS" pitchFamily="34" charset="0"/>
                </a:rPr>
                <a:t>Nonhermitian</a:t>
              </a:r>
              <a:r>
                <a:rPr lang="en-GB" sz="1600" b="1" dirty="0">
                  <a:solidFill>
                    <a:srgbClr val="0000B4"/>
                  </a:solidFill>
                  <a:latin typeface="Trebuchet MS" pitchFamily="34" charset="0"/>
                </a:rPr>
                <a:t> extension of the Hamiltonian</a:t>
              </a: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2556829" y="3896799"/>
            <a:ext cx="27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Avoided</a:t>
            </a:r>
            <a:r>
              <a:rPr lang="cs-CZ" b="1" cap="small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crossing</a:t>
            </a:r>
            <a:r>
              <a:rPr lang="cs-CZ" b="1" cap="small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cs-CZ" b="1" cap="small" dirty="0" err="1">
                <a:solidFill>
                  <a:srgbClr val="FF0000"/>
                </a:solidFill>
                <a:latin typeface="Trebuchet MS" pitchFamily="34" charset="0"/>
              </a:rPr>
              <a:t>theorem</a:t>
            </a:r>
            <a:endParaRPr lang="en-GB" b="1" cap="small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8" name="Picture 4" descr="Výsledek obrázku pro avoided cross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6" y="2678401"/>
            <a:ext cx="1168270" cy="15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24491" y="4981355"/>
            <a:ext cx="4162131" cy="1053577"/>
            <a:chOff x="773863" y="5035166"/>
            <a:chExt cx="4162131" cy="1053577"/>
          </a:xfrm>
        </p:grpSpPr>
        <p:pic>
          <p:nvPicPr>
            <p:cNvPr id="151" name="Picture 11" descr="D:\Pavel\Desktop\Lunch Nuclear 2013\potam1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375" y="509888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7" descr="D:\Pavel\Desktop\Lunch Nuclear 2013\potam2.pn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886" y="512277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9" descr="D:\Pavel\Desktop\Lunch Nuclear 2013\pota1.png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960" y="5099556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8" descr="D:\Pavel\Desktop\Lunch Nuclear 2013\pota0.png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84" y="5035166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" name="Přímá spojnice se šipkou 162"/>
            <p:cNvCxnSpPr/>
            <p:nvPr/>
          </p:nvCxnSpPr>
          <p:spPr>
            <a:xfrm>
              <a:off x="1533126" y="5903688"/>
              <a:ext cx="3175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Přímá spojnice se šipkou 163"/>
            <p:cNvCxnSpPr/>
            <p:nvPr/>
          </p:nvCxnSpPr>
          <p:spPr>
            <a:xfrm flipV="1">
              <a:off x="1378301" y="5307348"/>
              <a:ext cx="0" cy="418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468" y="5948725"/>
              <a:ext cx="85725" cy="140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10" descr="D:\Pavel\Desktop\Lunch Nuclear 2013\pota2.png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994" y="5156592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Ovál 151"/>
            <p:cNvSpPr/>
            <p:nvPr/>
          </p:nvSpPr>
          <p:spPr>
            <a:xfrm>
              <a:off x="2451911" y="57155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Ovál 154"/>
            <p:cNvSpPr/>
            <p:nvPr/>
          </p:nvSpPr>
          <p:spPr>
            <a:xfrm>
              <a:off x="1742387" y="5752049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Ovál 157"/>
            <p:cNvSpPr/>
            <p:nvPr/>
          </p:nvSpPr>
          <p:spPr>
            <a:xfrm>
              <a:off x="3745364" y="572498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1" name="Ovál 160"/>
            <p:cNvSpPr/>
            <p:nvPr/>
          </p:nvSpPr>
          <p:spPr>
            <a:xfrm>
              <a:off x="2983830" y="566501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Ovál 161"/>
            <p:cNvSpPr/>
            <p:nvPr/>
          </p:nvSpPr>
          <p:spPr>
            <a:xfrm>
              <a:off x="3220608" y="566408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9" name="Ovál 168"/>
            <p:cNvSpPr/>
            <p:nvPr/>
          </p:nvSpPr>
          <p:spPr>
            <a:xfrm>
              <a:off x="4489084" y="578431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773863" y="5363660"/>
                  <a:ext cx="6687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/>
                          </a:rPr>
                          <m:t>𝑉</m:t>
                        </m:r>
                        <m:r>
                          <a:rPr lang="en-GB" sz="1600" b="0" i="1" smtClean="0">
                            <a:latin typeface="Cambria Math"/>
                          </a:rPr>
                          <m:t>(</m:t>
                        </m:r>
                        <m:r>
                          <a:rPr lang="en-GB" sz="1600" b="0" i="1" smtClean="0">
                            <a:latin typeface="Cambria Math"/>
                          </a:rPr>
                          <m:t>𝑞</m:t>
                        </m:r>
                        <m:r>
                          <a:rPr lang="en-GB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cs-CZ" sz="16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63" y="5363660"/>
                  <a:ext cx="668709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Přímá spojnice 3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105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bdélník 132"/>
          <p:cNvSpPr/>
          <p:nvPr/>
        </p:nvSpPr>
        <p:spPr>
          <a:xfrm>
            <a:off x="755576" y="231060"/>
            <a:ext cx="5846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spcBef>
                <a:spcPct val="0"/>
              </a:spcBef>
            </a:pPr>
            <a:r>
              <a:rPr lang="en-GB" sz="3200" u="sng" dirty="0">
                <a:solidFill>
                  <a:srgbClr val="0000B4"/>
                </a:solidFill>
                <a:latin typeface="Trebuchet MS" panose="020B0603020202020204" pitchFamily="34" charset="0"/>
              </a:rPr>
              <a:t>Quantum phase transition</a:t>
            </a:r>
            <a:r>
              <a:rPr lang="en-GB" sz="3200" dirty="0">
                <a:solidFill>
                  <a:srgbClr val="0000B4"/>
                </a:solidFill>
                <a:latin typeface="Trebuchet MS" panose="020B0603020202020204" pitchFamily="34" charset="0"/>
              </a:rPr>
              <a:t> 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(</a:t>
            </a:r>
            <a:r>
              <a:rPr lang="en-GB" sz="2400" dirty="0" err="1">
                <a:solidFill>
                  <a:srgbClr val="0000B4"/>
                </a:solidFill>
                <a:latin typeface="Trebuchet MS" panose="020B0603020202020204" pitchFamily="34" charset="0"/>
              </a:rPr>
              <a:t>QPT</a:t>
            </a:r>
            <a:r>
              <a:rPr lang="en-GB" sz="2400" dirty="0">
                <a:solidFill>
                  <a:srgbClr val="0000B4"/>
                </a:solidFill>
                <a:latin typeface="Trebuchet MS" panose="020B0603020202020204" pitchFamily="34" charset="0"/>
              </a:rPr>
              <a:t>)</a:t>
            </a:r>
            <a:endParaRPr lang="cs-CZ" sz="2400" dirty="0">
              <a:solidFill>
                <a:srgbClr val="0000B4"/>
              </a:solidFill>
              <a:latin typeface="Trebuchet MS" panose="020B0603020202020204" pitchFamily="34" charset="0"/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9" y="2529167"/>
            <a:ext cx="3708958" cy="232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Přímá spojnice se šipkou 70"/>
          <p:cNvCxnSpPr/>
          <p:nvPr/>
        </p:nvCxnSpPr>
        <p:spPr>
          <a:xfrm flipV="1">
            <a:off x="925417" y="2836572"/>
            <a:ext cx="0" cy="16807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>
            <a:off x="566438" y="350265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Trebuchet MS" pitchFamily="34" charset="0"/>
              </a:rPr>
              <a:t>E</a:t>
            </a:r>
            <a:endParaRPr lang="cs-CZ" sz="2000" i="1" dirty="0">
              <a:latin typeface="Trebuchet MS" pitchFamily="34" charset="0"/>
            </a:endParaRPr>
          </a:p>
        </p:txBody>
      </p:sp>
      <p:cxnSp>
        <p:nvCxnSpPr>
          <p:cNvPr id="74" name="Přímá spojnice 73"/>
          <p:cNvCxnSpPr/>
          <p:nvPr/>
        </p:nvCxnSpPr>
        <p:spPr>
          <a:xfrm flipH="1">
            <a:off x="2360477" y="3970788"/>
            <a:ext cx="508795" cy="6445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2878508" y="3970788"/>
            <a:ext cx="500085" cy="6501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/>
          <p:cNvSpPr/>
          <p:nvPr/>
        </p:nvSpPr>
        <p:spPr>
          <a:xfrm>
            <a:off x="2824508" y="3929647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5093624" y="2501398"/>
            <a:ext cx="3537069" cy="2338781"/>
            <a:chOff x="5202154" y="2459268"/>
            <a:chExt cx="3537069" cy="2338781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1742" b="2075"/>
            <a:stretch/>
          </p:blipFill>
          <p:spPr bwMode="auto">
            <a:xfrm>
              <a:off x="5202154" y="2459268"/>
              <a:ext cx="3537069" cy="226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Obdélník 80"/>
            <p:cNvSpPr/>
            <p:nvPr/>
          </p:nvSpPr>
          <p:spPr>
            <a:xfrm>
              <a:off x="7097198" y="3687534"/>
              <a:ext cx="1642025" cy="111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délník 81"/>
            <p:cNvSpPr/>
            <p:nvPr/>
          </p:nvSpPr>
          <p:spPr>
            <a:xfrm>
              <a:off x="5852222" y="4354258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bdélník 82"/>
            <p:cNvSpPr/>
            <p:nvPr/>
          </p:nvSpPr>
          <p:spPr>
            <a:xfrm>
              <a:off x="6862159" y="3890789"/>
              <a:ext cx="470078" cy="400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Volný tvar 83"/>
            <p:cNvSpPr/>
            <p:nvPr/>
          </p:nvSpPr>
          <p:spPr>
            <a:xfrm>
              <a:off x="6002495" y="3588766"/>
              <a:ext cx="2485623" cy="585989"/>
            </a:xfrm>
            <a:custGeom>
              <a:avLst/>
              <a:gdLst>
                <a:gd name="connsiteX0" fmla="*/ 0 w 2485623"/>
                <a:gd name="connsiteY0" fmla="*/ 585989 h 585989"/>
                <a:gd name="connsiteX1" fmla="*/ 283336 w 2485623"/>
                <a:gd name="connsiteY1" fmla="*/ 386366 h 585989"/>
                <a:gd name="connsiteX2" fmla="*/ 585989 w 2485623"/>
                <a:gd name="connsiteY2" fmla="*/ 225380 h 585989"/>
                <a:gd name="connsiteX3" fmla="*/ 888643 w 2485623"/>
                <a:gd name="connsiteY3" fmla="*/ 103031 h 585989"/>
                <a:gd name="connsiteX4" fmla="*/ 1229933 w 2485623"/>
                <a:gd name="connsiteY4" fmla="*/ 38637 h 585989"/>
                <a:gd name="connsiteX5" fmla="*/ 1539026 w 2485623"/>
                <a:gd name="connsiteY5" fmla="*/ 19318 h 585989"/>
                <a:gd name="connsiteX6" fmla="*/ 2234485 w 2485623"/>
                <a:gd name="connsiteY6" fmla="*/ 6440 h 585989"/>
                <a:gd name="connsiteX7" fmla="*/ 2485623 w 2485623"/>
                <a:gd name="connsiteY7" fmla="*/ 0 h 5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5623" h="585989">
                  <a:moveTo>
                    <a:pt x="0" y="585989"/>
                  </a:moveTo>
                  <a:cubicBezTo>
                    <a:pt x="92835" y="516228"/>
                    <a:pt x="185671" y="446467"/>
                    <a:pt x="283336" y="386366"/>
                  </a:cubicBezTo>
                  <a:cubicBezTo>
                    <a:pt x="381001" y="326264"/>
                    <a:pt x="485105" y="272602"/>
                    <a:pt x="585989" y="225380"/>
                  </a:cubicBezTo>
                  <a:cubicBezTo>
                    <a:pt x="686873" y="178158"/>
                    <a:pt x="781319" y="134155"/>
                    <a:pt x="888643" y="103031"/>
                  </a:cubicBezTo>
                  <a:cubicBezTo>
                    <a:pt x="995967" y="71907"/>
                    <a:pt x="1121536" y="52589"/>
                    <a:pt x="1229933" y="38637"/>
                  </a:cubicBezTo>
                  <a:cubicBezTo>
                    <a:pt x="1338330" y="24685"/>
                    <a:pt x="1371601" y="24684"/>
                    <a:pt x="1539026" y="19318"/>
                  </a:cubicBezTo>
                  <a:cubicBezTo>
                    <a:pt x="1706451" y="13952"/>
                    <a:pt x="2234485" y="6440"/>
                    <a:pt x="2234485" y="6440"/>
                  </a:cubicBezTo>
                  <a:lnTo>
                    <a:pt x="2485623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vál 85"/>
            <p:cNvSpPr/>
            <p:nvPr/>
          </p:nvSpPr>
          <p:spPr>
            <a:xfrm>
              <a:off x="7285831" y="356622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026322" y="5040141"/>
            <a:ext cx="2364372" cy="777638"/>
            <a:chOff x="6024355" y="3662021"/>
            <a:chExt cx="2364372" cy="777638"/>
          </a:xfrm>
        </p:grpSpPr>
        <p:pic>
          <p:nvPicPr>
            <p:cNvPr id="176" name="Picture 8" descr="D:\Pavel\Desktop\Lunch Nuclear 2013\potential6.png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355" y="3719659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3" descr="D:\Pavel\Desktop\Graph.png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003" y="3662021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6" descr="D:\Pavel\Desktop\Lunch Nuclear 2013\potential4.png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727" y="3662205"/>
              <a:ext cx="576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Ovál 176"/>
            <p:cNvSpPr/>
            <p:nvPr/>
          </p:nvSpPr>
          <p:spPr>
            <a:xfrm>
              <a:off x="6163246" y="435990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Ovál 177"/>
            <p:cNvSpPr/>
            <p:nvPr/>
          </p:nvSpPr>
          <p:spPr>
            <a:xfrm>
              <a:off x="6409438" y="436569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Ovál 180"/>
            <p:cNvSpPr/>
            <p:nvPr/>
          </p:nvSpPr>
          <p:spPr>
            <a:xfrm>
              <a:off x="7218688" y="429739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Ovál 183"/>
            <p:cNvSpPr/>
            <p:nvPr/>
          </p:nvSpPr>
          <p:spPr>
            <a:xfrm>
              <a:off x="8074971" y="430399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116004" y="196239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b="1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b="1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148" name="TextovéPole 147"/>
          <p:cNvSpPr txBox="1"/>
          <p:nvPr/>
        </p:nvSpPr>
        <p:spPr>
          <a:xfrm>
            <a:off x="4086931" y="4789811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149" name="Přímá spojnice se šipkou 148"/>
          <p:cNvCxnSpPr/>
          <p:nvPr/>
        </p:nvCxnSpPr>
        <p:spPr>
          <a:xfrm>
            <a:off x="1778322" y="4999101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/>
          <p:cNvSpPr txBox="1"/>
          <p:nvPr/>
        </p:nvSpPr>
        <p:spPr>
          <a:xfrm>
            <a:off x="5310485" y="1962394"/>
            <a:ext cx="311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Continuous </a:t>
            </a:r>
            <a:r>
              <a:rPr lang="en-GB" b="1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(2</a:t>
            </a:r>
            <a:r>
              <a:rPr lang="en-GB" b="1" baseline="30000" dirty="0">
                <a:solidFill>
                  <a:srgbClr val="0000B4"/>
                </a:solidFill>
                <a:latin typeface="Trebuchet MS" pitchFamily="34" charset="0"/>
              </a:rPr>
              <a:t>nd</a:t>
            </a:r>
            <a:r>
              <a:rPr lang="en-GB" b="1" dirty="0">
                <a:solidFill>
                  <a:srgbClr val="0000B4"/>
                </a:solidFill>
                <a:latin typeface="Trebuchet MS" pitchFamily="34" charset="0"/>
              </a:rPr>
              <a:t> order)</a:t>
            </a:r>
            <a:endParaRPr lang="cs-CZ" b="1" dirty="0">
              <a:solidFill>
                <a:srgbClr val="0000B4"/>
              </a:solidFill>
              <a:latin typeface="Trebuchet MS" pitchFamily="34" charset="0"/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8102478" y="4785782"/>
            <a:ext cx="3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89" name="Přímá spojnice se šipkou 88"/>
          <p:cNvCxnSpPr/>
          <p:nvPr/>
        </p:nvCxnSpPr>
        <p:spPr>
          <a:xfrm>
            <a:off x="5793869" y="4995072"/>
            <a:ext cx="22963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62851" y="6073617"/>
            <a:ext cx="3877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double-well</a:t>
            </a:r>
            <a:r>
              <a:rPr lang="en-GB" sz="1600" dirty="0">
                <a:latin typeface="Trebuchet MS" pitchFamily="34" charset="0"/>
              </a:rPr>
              <a:t> form of the energy surface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5038209" y="6090321"/>
            <a:ext cx="3935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Trebuchet MS" pitchFamily="34" charset="0"/>
              </a:rPr>
              <a:t>quartic</a:t>
            </a:r>
            <a:r>
              <a:rPr lang="en-GB" sz="1600" dirty="0">
                <a:latin typeface="Trebuchet MS" pitchFamily="34" charset="0"/>
              </a:rPr>
              <a:t> minimum in the energy surface</a:t>
            </a:r>
            <a:endParaRPr lang="cs-CZ" sz="1600" dirty="0">
              <a:latin typeface="Trebuchet MS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82465" y="2615455"/>
            <a:ext cx="2248238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Energy level dynamics</a:t>
            </a:r>
            <a:endParaRPr lang="cs-CZ" sz="1600" dirty="0">
              <a:latin typeface="Trebuchet MS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3007236" y="3626322"/>
            <a:ext cx="1594469" cy="696178"/>
            <a:chOff x="3007236" y="2738061"/>
            <a:chExt cx="1594469" cy="69617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19539" y="2738061"/>
              <a:ext cx="982166" cy="6961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2" name="Přímá spojnice se šipkou 21"/>
            <p:cNvCxnSpPr>
              <a:stCxn id="11266" idx="1"/>
            </p:cNvCxnSpPr>
            <p:nvPr/>
          </p:nvCxnSpPr>
          <p:spPr>
            <a:xfrm flipH="1">
              <a:off x="3007236" y="3086150"/>
              <a:ext cx="6123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630814" y="820874"/>
            <a:ext cx="8204345" cy="911326"/>
            <a:chOff x="624992" y="836118"/>
            <a:chExt cx="6389832" cy="1010118"/>
          </a:xfrm>
        </p:grpSpPr>
        <p:sp>
          <p:nvSpPr>
            <p:cNvPr id="55" name="Obdélník 54"/>
            <p:cNvSpPr/>
            <p:nvPr/>
          </p:nvSpPr>
          <p:spPr>
            <a:xfrm>
              <a:off x="624992" y="836118"/>
              <a:ext cx="6389832" cy="10009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ovéPole 55"/>
                <p:cNvSpPr txBox="1"/>
                <p:nvPr/>
              </p:nvSpPr>
              <p:spPr>
                <a:xfrm>
                  <a:off x="624992" y="852368"/>
                  <a:ext cx="6389832" cy="993868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cs-CZ" sz="2400" i="1" dirty="0">
                      <a:latin typeface="Trebuchet MS" pitchFamily="34" charset="0"/>
                    </a:rPr>
                    <a:t>N</a:t>
                  </a:r>
                  <a:r>
                    <a:rPr lang="en-GB" sz="2400" i="1" dirty="0" err="1">
                      <a:latin typeface="Trebuchet MS" pitchFamily="34" charset="0"/>
                    </a:rPr>
                    <a:t>onanalytic</a:t>
                  </a:r>
                  <a:r>
                    <a:rPr lang="en-GB" sz="2400" i="1" dirty="0">
                      <a:latin typeface="Trebuchet MS" pitchFamily="34" charset="0"/>
                    </a:rPr>
                    <a:t> </a:t>
                  </a:r>
                  <a:r>
                    <a:rPr lang="en-GB" sz="2400" dirty="0">
                      <a:latin typeface="Trebuchet MS" pitchFamily="34" charset="0"/>
                    </a:rPr>
                    <a:t>change</a:t>
                  </a:r>
                  <a:r>
                    <a:rPr lang="en-US" sz="2400" dirty="0">
                      <a:latin typeface="Trebuchet MS" pitchFamily="34" charset="0"/>
                    </a:rPr>
                    <a:t> of the </a:t>
                  </a:r>
                  <a:r>
                    <a:rPr lang="en-GB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ground state</a:t>
                  </a:r>
                  <a:r>
                    <a:rPr lang="cs-CZ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 </a:t>
                  </a:r>
                  <a:r>
                    <a:rPr lang="en-GB" sz="2400" dirty="0">
                      <a:solidFill>
                        <a:schemeClr val="tx1"/>
                      </a:solidFill>
                      <a:latin typeface="Trebuchet MS" pitchFamily="34" charset="0"/>
                    </a:rPr>
                    <a:t>energy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Trebuchet MS" pitchFamily="34" charset="0"/>
                    </a:rPr>
                    <a:t> </a:t>
                  </a:r>
                  <a:r>
                    <a:rPr lang="en-GB" sz="2400" dirty="0">
                      <a:latin typeface="Trebuchet MS" pitchFamily="34" charset="0"/>
                    </a:rPr>
                    <a:t>under a continuous change of </a:t>
                  </a:r>
                  <a:r>
                    <a:rPr lang="cs-CZ" sz="2400" dirty="0" err="1">
                      <a:latin typeface="Trebuchet MS" pitchFamily="34" charset="0"/>
                    </a:rPr>
                    <a:t>the</a:t>
                  </a:r>
                  <a:r>
                    <a:rPr lang="en-GB" sz="2400" dirty="0">
                      <a:latin typeface="Trebuchet MS" pitchFamily="34" charset="0"/>
                    </a:rPr>
                    <a:t> control parameter.</a:t>
                  </a:r>
                  <a:endParaRPr lang="cs-CZ" sz="2400" dirty="0">
                    <a:latin typeface="Trebuchet MS" pitchFamily="34" charset="0"/>
                  </a:endParaRPr>
                </a:p>
              </p:txBody>
            </p:sp>
          </mc:Choice>
          <mc:Fallback xmlns="">
            <p:sp>
              <p:nvSpPr>
                <p:cNvPr id="56" name="TextovéPole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92" y="852368"/>
                  <a:ext cx="6389832" cy="99386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4762" b="-1224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ovéPole 56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000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94314" y="2768957"/>
            <a:ext cx="6574652" cy="1074781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  <a:effectLst>
            <a:outerShdw blurRad="63500" dist="63500" dir="2700000" algn="tl" rotWithShape="0">
              <a:srgbClr val="FFC0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latin typeface="Trebuchet MS" pitchFamily="34" charset="0"/>
              </a:rPr>
              <a:t>Exceptional points play an important role in the description of </a:t>
            </a:r>
            <a:r>
              <a:rPr lang="en-GB" sz="2800" b="1" dirty="0" err="1">
                <a:latin typeface="Trebuchet MS" pitchFamily="34" charset="0"/>
              </a:rPr>
              <a:t>QPTs</a:t>
            </a:r>
            <a:endParaRPr lang="en-GB" sz="28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6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9388" y="332655"/>
            <a:ext cx="5610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Lipkin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(-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Meshkov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-Glick) model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1406547" y="2181014"/>
            <a:ext cx="375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406547" y="2887595"/>
            <a:ext cx="375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523342" y="2350443"/>
                <a:ext cx="255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2 levels with capacity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/>
                      </a:rPr>
                      <m:t>𝑁</m:t>
                    </m:r>
                  </m:oMath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342" y="2350443"/>
                <a:ext cx="2558475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1190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ál 10"/>
          <p:cNvSpPr/>
          <p:nvPr/>
        </p:nvSpPr>
        <p:spPr>
          <a:xfrm>
            <a:off x="1565134" y="203701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2004370" y="204541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2350631" y="2743595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2704122" y="2062443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3022481" y="2743595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3435498" y="2738973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3841898" y="2746766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4211352" y="2045414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4579187" y="2746766"/>
            <a:ext cx="288000" cy="288000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060092" y="3211754"/>
                <a:ext cx="23509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interacting fermions</a:t>
                </a:r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092" y="3211754"/>
                <a:ext cx="235098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ousměrná vodorovná šipka 11"/>
          <p:cNvSpPr/>
          <p:nvPr/>
        </p:nvSpPr>
        <p:spPr>
          <a:xfrm rot="1796488">
            <a:off x="3125923" y="2312617"/>
            <a:ext cx="666571" cy="323272"/>
          </a:xfrm>
          <a:prstGeom prst="leftRightArrow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036225" y="3785351"/>
                <a:ext cx="2659643" cy="74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1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5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en-GB" sz="15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25" y="3785351"/>
                <a:ext cx="2659643" cy="7413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046906" y="4572728"/>
                <a:ext cx="1710820" cy="74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GB" sz="15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15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GB" sz="15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5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06" y="4572728"/>
                <a:ext cx="1710820" cy="7413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451771" y="4781823"/>
                <a:ext cx="158328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5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GB" sz="15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sz="1500" b="0" i="1" smtClean="0"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5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cs-CZ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771" y="4781823"/>
                <a:ext cx="1583286" cy="323165"/>
              </a:xfrm>
              <a:prstGeom prst="rect">
                <a:avLst/>
              </a:prstGeom>
              <a:blipFill rotWithShape="1"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Šipka doprava 32"/>
          <p:cNvSpPr/>
          <p:nvPr/>
        </p:nvSpPr>
        <p:spPr>
          <a:xfrm>
            <a:off x="4211352" y="4378767"/>
            <a:ext cx="1439630" cy="302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6409451" y="4051142"/>
            <a:ext cx="149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rebuchet MS" pitchFamily="34" charset="0"/>
              </a:rPr>
              <a:t>SU(2) algebra</a:t>
            </a:r>
            <a:endParaRPr lang="cs-CZ" sz="1600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1765796" y="5598439"/>
                <a:ext cx="5797817" cy="4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𝑗</m:t>
                    </m:r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Trebuchet MS" pitchFamily="34" charset="0"/>
                  </a:rPr>
                  <a:t> subspace considered – </a:t>
                </a:r>
                <a:r>
                  <a:rPr lang="en-GB" sz="1600" b="1" dirty="0">
                    <a:latin typeface="Trebuchet MS" pitchFamily="34" charset="0"/>
                  </a:rPr>
                  <a:t>1 degree of freedom</a:t>
                </a:r>
                <a:endParaRPr lang="cs-CZ" sz="1600" b="1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96" y="5598439"/>
                <a:ext cx="5797817" cy="440633"/>
              </a:xfrm>
              <a:prstGeom prst="rect">
                <a:avLst/>
              </a:prstGeom>
              <a:blipFill rotWithShape="1">
                <a:blip r:embed="rId8"/>
                <a:stretch>
                  <a:fillRect l="-63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937262" y="4538020"/>
                <a:ext cx="2453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Trebuchet MS" pitchFamily="34" charset="0"/>
                  </a:rPr>
                  <a:t>Quasispin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is conserved</a:t>
                </a:r>
                <a:r>
                  <a:rPr lang="cs-CZ" sz="1600" dirty="0">
                    <a:latin typeface="Trebuchet MS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62" y="4538020"/>
                <a:ext cx="2453551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1493" t="-4167" r="-249" b="-5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3748021" y="953610"/>
            <a:ext cx="5015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Book Antiqua" panose="02040602050305030304" pitchFamily="18" charset="0"/>
              </a:rPr>
              <a:t>H.J. </a:t>
            </a:r>
            <a:r>
              <a:rPr lang="en-GB" sz="1400" dirty="0" err="1">
                <a:latin typeface="Book Antiqua" panose="02040602050305030304" pitchFamily="18" charset="0"/>
              </a:rPr>
              <a:t>Lipkin</a:t>
            </a:r>
            <a:r>
              <a:rPr lang="en-GB" sz="1400" dirty="0">
                <a:latin typeface="Book Antiqua" panose="02040602050305030304" pitchFamily="18" charset="0"/>
              </a:rPr>
              <a:t>, N. </a:t>
            </a:r>
            <a:r>
              <a:rPr lang="en-GB" sz="1400" dirty="0" err="1">
                <a:latin typeface="Book Antiqua" panose="02040602050305030304" pitchFamily="18" charset="0"/>
              </a:rPr>
              <a:t>Meshkov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A.J</a:t>
            </a:r>
            <a:r>
              <a:rPr lang="en-GB" sz="1400" dirty="0">
                <a:latin typeface="Book Antiqua" panose="02040602050305030304" pitchFamily="18" charset="0"/>
              </a:rPr>
              <a:t>. Glick</a:t>
            </a:r>
            <a:r>
              <a:rPr lang="cs-CZ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188 </a:t>
            </a:r>
            <a:r>
              <a:rPr lang="en-GB" sz="1400" dirty="0">
                <a:latin typeface="Book Antiqua" panose="02040602050305030304" pitchFamily="18" charset="0"/>
              </a:rPr>
              <a:t>(1965)</a:t>
            </a:r>
          </a:p>
          <a:p>
            <a:pPr algn="r"/>
            <a:r>
              <a:rPr lang="en-GB" sz="1400" dirty="0">
                <a:latin typeface="Book Antiqua" panose="02040602050305030304" pitchFamily="18" charset="0"/>
              </a:rPr>
              <a:t>N. </a:t>
            </a:r>
            <a:r>
              <a:rPr lang="en-GB" sz="1400" dirty="0" err="1">
                <a:latin typeface="Book Antiqua" panose="02040602050305030304" pitchFamily="18" charset="0"/>
              </a:rPr>
              <a:t>Meshkov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n-GB" sz="1400" dirty="0" err="1">
                <a:latin typeface="Book Antiqua" panose="02040602050305030304" pitchFamily="18" charset="0"/>
              </a:rPr>
              <a:t>A.J</a:t>
            </a:r>
            <a:r>
              <a:rPr lang="en-GB" sz="1400" dirty="0">
                <a:latin typeface="Book Antiqua" panose="02040602050305030304" pitchFamily="18" charset="0"/>
              </a:rPr>
              <a:t>. Glick, H.J. </a:t>
            </a:r>
            <a:r>
              <a:rPr lang="en-GB" sz="1400" dirty="0" err="1">
                <a:latin typeface="Book Antiqua" panose="02040602050305030304" pitchFamily="18" charset="0"/>
              </a:rPr>
              <a:t>Lipkin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199 </a:t>
            </a:r>
            <a:r>
              <a:rPr lang="en-GB" sz="1400" dirty="0">
                <a:latin typeface="Book Antiqua" panose="02040602050305030304" pitchFamily="18" charset="0"/>
              </a:rPr>
              <a:t>(1965)</a:t>
            </a:r>
          </a:p>
          <a:p>
            <a:pPr algn="r"/>
            <a:r>
              <a:rPr lang="en-GB" sz="1400" dirty="0" err="1">
                <a:latin typeface="Book Antiqua" panose="02040602050305030304" pitchFamily="18" charset="0"/>
              </a:rPr>
              <a:t>A.J</a:t>
            </a:r>
            <a:r>
              <a:rPr lang="en-GB" sz="1400" dirty="0">
                <a:latin typeface="Book Antiqua" panose="02040602050305030304" pitchFamily="18" charset="0"/>
              </a:rPr>
              <a:t>. Glick, H.J. </a:t>
            </a:r>
            <a:r>
              <a:rPr lang="en-GB" sz="1400" dirty="0" err="1">
                <a:latin typeface="Book Antiqua" panose="02040602050305030304" pitchFamily="18" charset="0"/>
              </a:rPr>
              <a:t>Lipkin</a:t>
            </a:r>
            <a:r>
              <a:rPr lang="en-GB" sz="1400" dirty="0">
                <a:latin typeface="Book Antiqua" panose="02040602050305030304" pitchFamily="18" charset="0"/>
              </a:rPr>
              <a:t>, N. </a:t>
            </a:r>
            <a:r>
              <a:rPr lang="en-GB" sz="1400" dirty="0" err="1">
                <a:latin typeface="Book Antiqua" panose="02040602050305030304" pitchFamily="18" charset="0"/>
              </a:rPr>
              <a:t>Meshkov</a:t>
            </a:r>
            <a:r>
              <a:rPr lang="en-GB" sz="1400" dirty="0">
                <a:latin typeface="Book Antiqua" panose="02040602050305030304" pitchFamily="18" charset="0"/>
              </a:rPr>
              <a:t>, </a:t>
            </a:r>
            <a:r>
              <a:rPr lang="es-MX" sz="1400" i="1" dirty="0">
                <a:latin typeface="Book Antiqua" panose="02040602050305030304" pitchFamily="18" charset="0"/>
              </a:rPr>
              <a:t>Nucl. Phys. </a:t>
            </a:r>
            <a:r>
              <a:rPr lang="es-MX" sz="1400" b="1" dirty="0">
                <a:latin typeface="Book Antiqua" panose="02040602050305030304" pitchFamily="18" charset="0"/>
              </a:rPr>
              <a:t>62</a:t>
            </a:r>
            <a:r>
              <a:rPr lang="es-MX" sz="1400" dirty="0">
                <a:latin typeface="Book Antiqua" panose="02040602050305030304" pitchFamily="18" charset="0"/>
              </a:rPr>
              <a:t>, 211 </a:t>
            </a:r>
            <a:r>
              <a:rPr lang="en-GB" sz="1400" dirty="0">
                <a:latin typeface="Book Antiqua" panose="02040602050305030304" pitchFamily="18" charset="0"/>
              </a:rPr>
              <a:t>(1965)</a:t>
            </a:r>
            <a:endParaRPr lang="cs-CZ" sz="1400" dirty="0">
              <a:latin typeface="Book Antiqua" panose="02040602050305030304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92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0" y="1724173"/>
            <a:ext cx="36337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680" y="831272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79388" y="237261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blipFill rotWithShape="1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deformed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blipFill rotWithShape="1">
                <a:blip r:embed="rId13"/>
                <a:stretch>
                  <a:fillRect l="-1500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471350" y="413493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bdélník 25"/>
          <p:cNvSpPr/>
          <p:nvPr/>
        </p:nvSpPr>
        <p:spPr>
          <a:xfrm>
            <a:off x="6454130" y="4152058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898075" y="6474706"/>
                <a:ext cx="1458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075" y="6474706"/>
                <a:ext cx="145824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4</a:t>
            </a:r>
          </a:p>
        </p:txBody>
      </p:sp>
      <p:pic>
        <p:nvPicPr>
          <p:cNvPr id="1029" name="Picture 5" descr="D:\Pavel\Desktop\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27" y="146406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avel\Desktop\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6" y="1464061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avel\Desktop\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2" y="146406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1008895" y="174430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bdélník 39"/>
          <p:cNvSpPr/>
          <p:nvPr/>
        </p:nvSpPr>
        <p:spPr>
          <a:xfrm>
            <a:off x="4922707" y="1668757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ovéPole 14"/>
          <p:cNvSpPr txBox="1"/>
          <p:nvPr/>
        </p:nvSpPr>
        <p:spPr>
          <a:xfrm>
            <a:off x="4133271" y="1549496"/>
            <a:ext cx="988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Trebuchet MS" pitchFamily="34" charset="0"/>
              </a:rPr>
              <a:t>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4809330" y="4219722"/>
            <a:ext cx="4205354" cy="2550463"/>
            <a:chOff x="4643082" y="4219722"/>
            <a:chExt cx="4205354" cy="25504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082" y="4236535"/>
              <a:ext cx="340042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bdélník 31"/>
            <p:cNvSpPr/>
            <p:nvPr/>
          </p:nvSpPr>
          <p:spPr>
            <a:xfrm>
              <a:off x="5459314" y="4219722"/>
              <a:ext cx="304800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7121859" y="4219722"/>
              <a:ext cx="304800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7978852" y="6391564"/>
              <a:ext cx="869584" cy="25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075107" y="3408218"/>
                <a:ext cx="1434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b="0" i="0" smtClean="0">
                        <a:latin typeface="Cambria Math"/>
                      </a:rPr>
                      <m:t>Re</m:t>
                    </m:r>
                    <m:r>
                      <a:rPr lang="cs-CZ" sz="1600" b="0" i="1" smtClean="0">
                        <a:latin typeface="Cambria Math"/>
                      </a:rPr>
                      <m:t> </m:t>
                    </m:r>
                    <m:r>
                      <a:rPr lang="cs-CZ" sz="16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cs-CZ" sz="1600" dirty="0">
                    <a:latin typeface="Trebuchet MS" pitchFamily="34" charset="0"/>
                  </a:rPr>
                  <a:t> </a:t>
                </a:r>
                <a:r>
                  <a:rPr lang="cs-CZ" sz="1600" dirty="0" err="1">
                    <a:latin typeface="Trebuchet MS" pitchFamily="34" charset="0"/>
                  </a:rPr>
                  <a:t>merges</a:t>
                </a:r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07" y="3408218"/>
                <a:ext cx="1434435" cy="338554"/>
              </a:xfrm>
              <a:prstGeom prst="rect">
                <a:avLst/>
              </a:prstGeom>
              <a:blipFill rotWithShape="1">
                <a:blip r:embed="rId24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6723289" y="3408218"/>
                <a:ext cx="1434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smtClean="0"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/>
                      </a:rPr>
                      <m:t>m</m:t>
                    </m:r>
                    <m:r>
                      <a:rPr lang="cs-CZ" sz="1600" b="0" i="0" smtClean="0">
                        <a:latin typeface="Cambria Math"/>
                      </a:rPr>
                      <m:t> </m:t>
                    </m:r>
                    <m:r>
                      <a:rPr lang="cs-CZ" sz="16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cs-CZ" sz="1600" dirty="0">
                    <a:latin typeface="Trebuchet MS" pitchFamily="34" charset="0"/>
                  </a:rPr>
                  <a:t> diverges</a:t>
                </a:r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289" y="3408218"/>
                <a:ext cx="1434435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678885" y="3750200"/>
                <a:ext cx="2135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>
                    <a:latin typeface="Trebuchet MS" pitchFamily="34" charset="0"/>
                  </a:rPr>
                  <a:t>at </a:t>
                </a:r>
                <a:r>
                  <a:rPr lang="cs-CZ" sz="1600" dirty="0" err="1">
                    <a:latin typeface="Trebuchet MS" pitchFamily="34" charset="0"/>
                  </a:rPr>
                  <a:t>an</a:t>
                </a:r>
                <a:r>
                  <a:rPr lang="cs-CZ" sz="1600" dirty="0">
                    <a:latin typeface="Trebuchet MS" pitchFamily="34" charset="0"/>
                  </a:rPr>
                  <a:t> </a:t>
                </a:r>
                <a:r>
                  <a:rPr lang="cs-CZ" sz="1600" dirty="0" err="1">
                    <a:latin typeface="Trebuchet MS" pitchFamily="34" charset="0"/>
                  </a:rPr>
                  <a:t>individual</a:t>
                </a:r>
                <a:r>
                  <a:rPr lang="cs-CZ" sz="1600" dirty="0">
                    <a:latin typeface="Trebuchet MS" pitchFamily="34" charset="0"/>
                  </a:rPr>
                  <a:t> EP</a:t>
                </a:r>
                <a:r>
                  <a:rPr lang="en-US" sz="1600" dirty="0">
                    <a:latin typeface="Trebuchet MS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Im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GB" sz="1600" dirty="0">
                    <a:latin typeface="Trebuchet MS" pitchFamily="34" charset="0"/>
                  </a:rPr>
                  <a:t> increased</a:t>
                </a: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885" y="3750200"/>
                <a:ext cx="2135079" cy="584775"/>
              </a:xfrm>
              <a:prstGeom prst="rect">
                <a:avLst/>
              </a:prstGeom>
              <a:blipFill rotWithShape="1">
                <a:blip r:embed="rId26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54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8" y="1636452"/>
            <a:ext cx="367188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4922707" y="822036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0" y="1724173"/>
            <a:ext cx="36337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0680" y="831272"/>
            <a:ext cx="3669646" cy="549371"/>
          </a:xfrm>
          <a:prstGeom prst="rect">
            <a:avLst/>
          </a:prstGeom>
          <a:solidFill>
            <a:schemeClr val="bg1"/>
          </a:solidFill>
          <a:ln>
            <a:solidFill>
              <a:srgbClr val="0000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579388" y="237261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1</a:t>
            </a:r>
            <a:r>
              <a:rPr lang="en-GB" sz="3200" u="sng" baseline="30000" dirty="0">
                <a:solidFill>
                  <a:srgbClr val="0000B4"/>
                </a:solidFill>
                <a:latin typeface="Trebuchet MS" pitchFamily="34" charset="0"/>
              </a:rPr>
              <a:t>st</a:t>
            </a:r>
            <a:r>
              <a:rPr lang="en-GB" sz="3200" u="sng" dirty="0">
                <a:solidFill>
                  <a:srgbClr val="0000B4"/>
                </a:solidFill>
                <a:latin typeface="Trebuchet MS" pitchFamily="34" charset="0"/>
              </a:rPr>
              <a:t> order </a:t>
            </a:r>
            <a:r>
              <a:rPr lang="en-GB" sz="3200" u="sng" dirty="0" err="1">
                <a:solidFill>
                  <a:srgbClr val="0000B4"/>
                </a:solidFill>
                <a:latin typeface="Trebuchet MS" pitchFamily="34" charset="0"/>
              </a:rPr>
              <a:t>QPT</a:t>
            </a:r>
            <a:endParaRPr lang="cs-CZ" sz="3200" u="sng" dirty="0">
              <a:solidFill>
                <a:srgbClr val="0000B4"/>
              </a:solidFill>
              <a:latin typeface="Trebuchet MS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467544" y="332656"/>
            <a:ext cx="0" cy="6336704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110928" y="6453336"/>
            <a:ext cx="8640960" cy="0"/>
          </a:xfrm>
          <a:prstGeom prst="line">
            <a:avLst/>
          </a:prstGeom>
          <a:ln w="25400" cap="rnd">
            <a:solidFill>
              <a:srgbClr val="0000B4"/>
            </a:solidFill>
            <a:bevel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bSup>
                        <m:sSub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6" y="812184"/>
                <a:ext cx="1438535" cy="524503"/>
              </a:xfrm>
              <a:prstGeom prst="rect">
                <a:avLst/>
              </a:prstGeom>
              <a:blipFill rotWithShape="1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666" y="828432"/>
                <a:ext cx="2308773" cy="524503"/>
              </a:xfrm>
              <a:prstGeom prst="rect">
                <a:avLst/>
              </a:prstGeom>
              <a:blipFill rotWithShape="1">
                <a:blip r:embed="rId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978397" y="930535"/>
                <a:ext cx="86363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97" y="930535"/>
                <a:ext cx="863634" cy="323165"/>
              </a:xfrm>
              <a:prstGeom prst="rect">
                <a:avLst/>
              </a:prstGeom>
              <a:blipFill rotWithShape="1">
                <a:blip r:embed="rId10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215277" y="791695"/>
                <a:ext cx="2442720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𝑉</m:t>
                      </m:r>
                      <m:r>
                        <a:rPr lang="en-US" sz="15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5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77" y="791695"/>
                <a:ext cx="2442720" cy="5763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deformed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77" y="5825766"/>
                <a:ext cx="2438396" cy="338554"/>
              </a:xfrm>
              <a:prstGeom prst="rect">
                <a:avLst/>
              </a:prstGeom>
              <a:blipFill rotWithShape="1">
                <a:blip r:embed="rId13"/>
                <a:stretch>
                  <a:fillRect l="-1500" t="-7273" b="-2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855623" y="5829315"/>
                <a:ext cx="2438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spherical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1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⟷</m:t>
                    </m:r>
                  </m:oMath>
                </a14:m>
                <a:r>
                  <a:rPr lang="en-GB" sz="1600" b="1" dirty="0">
                    <a:solidFill>
                      <a:srgbClr val="C00000"/>
                    </a:solidFill>
                    <a:latin typeface="Trebuchet MS" pitchFamily="34" charset="0"/>
                  </a:rPr>
                  <a:t> deformed</a:t>
                </a: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623" y="5829315"/>
                <a:ext cx="2438396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1500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2471350" y="413493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6457349" y="1646205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bdélník 25"/>
          <p:cNvSpPr/>
          <p:nvPr/>
        </p:nvSpPr>
        <p:spPr>
          <a:xfrm>
            <a:off x="6454130" y="4152058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939147" y="6481611"/>
                <a:ext cx="1458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GB" sz="20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47" y="6481611"/>
                <a:ext cx="145824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0" y="652087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rebuchet MS" pitchFamily="34" charset="0"/>
              </a:rPr>
              <a:t>5</a:t>
            </a:r>
          </a:p>
        </p:txBody>
      </p:sp>
      <p:pic>
        <p:nvPicPr>
          <p:cNvPr id="1029" name="Picture 5" descr="D:\Pavel\Desktop\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27" y="146406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avel\Desktop\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56" y="1464061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avel\Desktop\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2" y="1464060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avel\Desktop\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92" y="1464058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avel\Desktop\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54" y="1464057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avel\Desktop\6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9" y="1466942"/>
            <a:ext cx="914286" cy="6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délník 36"/>
          <p:cNvSpPr/>
          <p:nvPr/>
        </p:nvSpPr>
        <p:spPr>
          <a:xfrm>
            <a:off x="1008895" y="1744304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bdélník 39"/>
          <p:cNvSpPr/>
          <p:nvPr/>
        </p:nvSpPr>
        <p:spPr>
          <a:xfrm>
            <a:off x="4922707" y="1668757"/>
            <a:ext cx="304800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ovéPole 14"/>
          <p:cNvSpPr txBox="1"/>
          <p:nvPr/>
        </p:nvSpPr>
        <p:spPr>
          <a:xfrm>
            <a:off x="4133271" y="1549496"/>
            <a:ext cx="988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Trebuchet MS" pitchFamily="34" charset="0"/>
              </a:rPr>
              <a:t>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0" y="2158288"/>
                <a:ext cx="383438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4650375" y="2141411"/>
                <a:ext cx="3834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sz="16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5" y="2141411"/>
                <a:ext cx="383438" cy="338554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8056837" y="1552006"/>
                <a:ext cx="3175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37" y="1552006"/>
                <a:ext cx="317586" cy="27699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980631" y="1549496"/>
                <a:ext cx="3175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31" y="1549496"/>
                <a:ext cx="317586" cy="27699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2263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Microsoft Office PowerPoint</Application>
  <PresentationFormat>Předvádění na obrazovce (4:3)</PresentationFormat>
  <Paragraphs>220</Paragraphs>
  <Slides>18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Cambria Math</vt:lpstr>
      <vt:lpstr>Symbol</vt:lpstr>
      <vt:lpstr>Trebuchet MS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2022-01-13T12:49:13Z</dcterms:created>
  <dcterms:modified xsi:type="dcterms:W3CDTF">2022-01-13T12:49:33Z</dcterms:modified>
</cp:coreProperties>
</file>