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7" r:id="rId2"/>
    <p:sldId id="476" r:id="rId3"/>
    <p:sldId id="477" r:id="rId4"/>
    <p:sldId id="466" r:id="rId5"/>
    <p:sldId id="468" r:id="rId6"/>
    <p:sldId id="464" r:id="rId7"/>
    <p:sldId id="475" r:id="rId8"/>
    <p:sldId id="438" r:id="rId9"/>
    <p:sldId id="456" r:id="rId10"/>
    <p:sldId id="474" r:id="rId11"/>
    <p:sldId id="472" r:id="rId12"/>
    <p:sldId id="469" r:id="rId13"/>
    <p:sldId id="471" r:id="rId14"/>
    <p:sldId id="470" r:id="rId15"/>
    <p:sldId id="473" r:id="rId16"/>
    <p:sldId id="47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254874D-70E7-4204-AE49-AD359C56CE65}">
          <p14:sldIdLst>
            <p14:sldId id="257"/>
            <p14:sldId id="476"/>
            <p14:sldId id="477"/>
            <p14:sldId id="466"/>
            <p14:sldId id="468"/>
            <p14:sldId id="464"/>
            <p14:sldId id="475"/>
            <p14:sldId id="438"/>
            <p14:sldId id="456"/>
            <p14:sldId id="474"/>
            <p14:sldId id="472"/>
            <p14:sldId id="469"/>
            <p14:sldId id="471"/>
            <p14:sldId id="470"/>
            <p14:sldId id="473"/>
            <p14:sldId id="4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4"/>
    <a:srgbClr val="339933"/>
    <a:srgbClr val="FFDC00"/>
    <a:srgbClr val="CC3300"/>
    <a:srgbClr val="736941"/>
    <a:srgbClr val="00FF00"/>
    <a:srgbClr val="FF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577" autoAdjust="0"/>
    <p:restoredTop sz="93436" autoAdjust="0"/>
  </p:normalViewPr>
  <p:slideViewPr>
    <p:cSldViewPr snapToGrid="0">
      <p:cViewPr varScale="1">
        <p:scale>
          <a:sx n="107" d="100"/>
          <a:sy n="107" d="100"/>
        </p:scale>
        <p:origin x="13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8D310-6194-4BCF-AB74-295CD09132EA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01CD4-FA8C-4FDF-A007-BCD85A7EF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7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4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Level dynamics</a:t>
            </a:r>
          </a:p>
          <a:p>
            <a:r>
              <a:rPr lang="en-GB" baseline="0" dirty="0"/>
              <a:t>1</a:t>
            </a:r>
            <a:r>
              <a:rPr lang="en-GB" baseline="30000" dirty="0"/>
              <a:t>st</a:t>
            </a:r>
            <a:r>
              <a:rPr lang="en-GB" baseline="0" dirty="0"/>
              <a:t> vs 2</a:t>
            </a:r>
            <a:r>
              <a:rPr lang="en-GB" baseline="30000" dirty="0"/>
              <a:t>nd</a:t>
            </a:r>
            <a:r>
              <a:rPr lang="en-GB" baseline="0" dirty="0"/>
              <a:t> order, generic cases (potentials)</a:t>
            </a:r>
          </a:p>
          <a:p>
            <a:r>
              <a:rPr lang="en-GB" baseline="0" dirty="0"/>
              <a:t>Assumptions: Zero temperature, Infinite size of the system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9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external field strength</a:t>
            </a:r>
          </a:p>
          <a:p>
            <a:r>
              <a:rPr lang="en-US" dirty="0"/>
              <a:t>all operators Hermitian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466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Complex energy</a:t>
            </a:r>
          </a:p>
          <a:p>
            <a:r>
              <a:rPr lang="en-US" dirty="0"/>
              <a:t>EP</a:t>
            </a:r>
            <a:r>
              <a:rPr lang="en-US" baseline="0" dirty="0"/>
              <a:t> – square-</a:t>
            </a:r>
            <a:r>
              <a:rPr lang="en-US" baseline="0" dirty="0" err="1"/>
              <a:t>root</a:t>
            </a:r>
            <a:r>
              <a:rPr lang="en-US" baseline="0" dirty="0"/>
              <a:t> type of branch points connecting two </a:t>
            </a:r>
            <a:r>
              <a:rPr lang="en-US" b="1" baseline="0" dirty="0"/>
              <a:t>Riemann sheets</a:t>
            </a:r>
          </a:p>
          <a:p>
            <a:r>
              <a:rPr lang="en-US" baseline="0" dirty="0"/>
              <a:t>EP distribution symmetric under the complex conjugation</a:t>
            </a:r>
          </a:p>
          <a:p>
            <a:r>
              <a:rPr lang="en-US" baseline="0" dirty="0"/>
              <a:t>Peculiarity – self-orthogonality and degeneracy of eigenvector at the EP</a:t>
            </a:r>
          </a:p>
          <a:p>
            <a:endParaRPr lang="en-US" baseline="0" dirty="0"/>
          </a:p>
          <a:p>
            <a:r>
              <a:rPr lang="en-US" baseline="0" dirty="0"/>
              <a:t>Ways to find EPs: </a:t>
            </a:r>
          </a:p>
          <a:p>
            <a:r>
              <a:rPr lang="en-US" baseline="0" dirty="0"/>
              <a:t>Resultant (</a:t>
            </a:r>
            <a:r>
              <a:rPr lang="en-US" baseline="0" dirty="0" err="1"/>
              <a:t>diskriminant</a:t>
            </a:r>
            <a:r>
              <a:rPr lang="en-US" baseline="0" dirty="0"/>
              <a:t>)</a:t>
            </a:r>
          </a:p>
          <a:p>
            <a:r>
              <a:rPr lang="en-US" baseline="0" dirty="0"/>
              <a:t>Encircling an EP swaps two </a:t>
            </a:r>
            <a:r>
              <a:rPr lang="en-US" baseline="0" dirty="0" err="1"/>
              <a:t>eigenlevels</a:t>
            </a:r>
            <a:endParaRPr lang="en-US" baseline="0" dirty="0"/>
          </a:p>
          <a:p>
            <a:r>
              <a:rPr lang="en-US" baseline="0" dirty="0"/>
              <a:t>Looking for eigenvector degeneracies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466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92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0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97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59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43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22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13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04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83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79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98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0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duotone>
              <a:prstClr val="black"/>
              <a:srgbClr val="D9C3A5">
                <a:tint val="50000"/>
                <a:satMod val="180000"/>
              </a:srgb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ement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86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50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10.png"/><Relationship Id="rId7" Type="http://schemas.openxmlformats.org/officeDocument/2006/relationships/image" Target="../media/image8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2.png"/><Relationship Id="rId5" Type="http://schemas.openxmlformats.org/officeDocument/2006/relationships/image" Target="../media/image26.png"/><Relationship Id="rId4" Type="http://schemas.openxmlformats.org/officeDocument/2006/relationships/image" Target="../media/image5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1.png"/><Relationship Id="rId13" Type="http://schemas.openxmlformats.org/officeDocument/2006/relationships/image" Target="../media/image27.png"/><Relationship Id="rId3" Type="http://schemas.openxmlformats.org/officeDocument/2006/relationships/image" Target="../media/image410.png"/><Relationship Id="rId7" Type="http://schemas.openxmlformats.org/officeDocument/2006/relationships/image" Target="../media/image1011.png"/><Relationship Id="rId12" Type="http://schemas.openxmlformats.org/officeDocument/2006/relationships/image" Target="../media/image11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6.png"/><Relationship Id="rId5" Type="http://schemas.openxmlformats.org/officeDocument/2006/relationships/image" Target="../media/image26.png"/><Relationship Id="rId10" Type="http://schemas.openxmlformats.org/officeDocument/2006/relationships/image" Target="../media/image712.png"/><Relationship Id="rId4" Type="http://schemas.openxmlformats.org/officeDocument/2006/relationships/image" Target="../media/image5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ChangeArrowheads="1"/>
          </p:cNvSpPr>
          <p:nvPr/>
        </p:nvSpPr>
        <p:spPr bwMode="auto">
          <a:xfrm>
            <a:off x="0" y="-39706"/>
            <a:ext cx="9144000" cy="217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cs-CZ" sz="5000" b="1" cap="small" dirty="0" err="1">
                <a:solidFill>
                  <a:srgbClr val="C00000"/>
                </a:solidFill>
                <a:latin typeface="Trebuchet MS" panose="020B0603020202020204" pitchFamily="34" charset="0"/>
              </a:rPr>
              <a:t>Nonhermitian</a:t>
            </a:r>
            <a:r>
              <a:rPr lang="cs-CZ" sz="5000" b="1" cap="small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cs-CZ" sz="5000" b="1" cap="small" dirty="0" err="1">
                <a:solidFill>
                  <a:srgbClr val="C00000"/>
                </a:solidFill>
                <a:latin typeface="Trebuchet MS" panose="020B0603020202020204" pitchFamily="34" charset="0"/>
              </a:rPr>
              <a:t>Superradiance</a:t>
            </a:r>
            <a:endParaRPr lang="en-GB" sz="4200" b="1" cap="small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9684" y="6433590"/>
            <a:ext cx="1397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0" dirty="0" err="1">
                <a:latin typeface="Trebuchet MS" panose="020B0603020202020204" pitchFamily="34" charset="0"/>
              </a:rPr>
              <a:t>UNCE</a:t>
            </a:r>
            <a:r>
              <a:rPr lang="en-GB" sz="1400" b="0" dirty="0">
                <a:latin typeface="Trebuchet MS" panose="020B0603020202020204" pitchFamily="34" charset="0"/>
              </a:rPr>
              <a:t> Seminar</a:t>
            </a:r>
            <a:endParaRPr lang="cs-CZ" sz="1400" b="0" dirty="0">
              <a:latin typeface="Trebuchet MS" panose="020B060302020202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218624" y="6433591"/>
            <a:ext cx="16738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400" b="0" dirty="0">
                <a:latin typeface="Trebuchet MS" panose="020B0603020202020204" pitchFamily="34" charset="0"/>
              </a:rPr>
              <a:t>29 </a:t>
            </a:r>
            <a:r>
              <a:rPr lang="en-US" sz="1400" b="0" dirty="0">
                <a:latin typeface="Trebuchet MS" panose="020B0603020202020204" pitchFamily="34" charset="0"/>
              </a:rPr>
              <a:t>November 201</a:t>
            </a:r>
            <a:r>
              <a:rPr lang="cs-CZ" sz="1400" b="0" dirty="0">
                <a:latin typeface="Trebuchet MS" panose="020B0603020202020204" pitchFamily="34" charset="0"/>
              </a:rPr>
              <a:t>9</a:t>
            </a:r>
          </a:p>
        </p:txBody>
      </p:sp>
      <p:pic>
        <p:nvPicPr>
          <p:cNvPr id="18" name="Picture 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905" y="2991529"/>
            <a:ext cx="1621671" cy="160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9075" y="4903155"/>
            <a:ext cx="4124950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sz="1400" dirty="0">
                <a:latin typeface="Trebuchet MS" panose="020B0603020202020204" pitchFamily="34" charset="0"/>
              </a:rPr>
              <a:t>Institute </a:t>
            </a:r>
            <a:r>
              <a:rPr lang="cs-CZ" sz="1400" dirty="0" err="1">
                <a:latin typeface="Trebuchet MS" panose="020B0603020202020204" pitchFamily="34" charset="0"/>
              </a:rPr>
              <a:t>of</a:t>
            </a:r>
            <a:r>
              <a:rPr lang="cs-CZ" sz="1400" dirty="0">
                <a:latin typeface="Trebuchet MS" panose="020B0603020202020204" pitchFamily="34" charset="0"/>
              </a:rPr>
              <a:t> </a:t>
            </a:r>
            <a:r>
              <a:rPr lang="cs-CZ" sz="1400" dirty="0" err="1">
                <a:latin typeface="Trebuchet MS" panose="020B0603020202020204" pitchFamily="34" charset="0"/>
              </a:rPr>
              <a:t>Particle</a:t>
            </a:r>
            <a:r>
              <a:rPr lang="cs-CZ" sz="1400" dirty="0">
                <a:latin typeface="Trebuchet MS" panose="020B0603020202020204" pitchFamily="34" charset="0"/>
              </a:rPr>
              <a:t> and </a:t>
            </a:r>
            <a:r>
              <a:rPr lang="cs-CZ" sz="1400" dirty="0" err="1">
                <a:latin typeface="Trebuchet MS" panose="020B0603020202020204" pitchFamily="34" charset="0"/>
              </a:rPr>
              <a:t>Nuclear</a:t>
            </a:r>
            <a:r>
              <a:rPr lang="cs-CZ" sz="1400" dirty="0">
                <a:latin typeface="Trebuchet MS" panose="020B0603020202020204" pitchFamily="34" charset="0"/>
              </a:rPr>
              <a:t> </a:t>
            </a:r>
            <a:r>
              <a:rPr lang="cs-CZ" sz="1400" dirty="0" err="1">
                <a:latin typeface="Trebuchet MS" panose="020B0603020202020204" pitchFamily="34" charset="0"/>
              </a:rPr>
              <a:t>Physics</a:t>
            </a:r>
            <a:r>
              <a:rPr lang="en-US" sz="1400" b="0" dirty="0">
                <a:latin typeface="Trebuchet MS" panose="020B0603020202020204" pitchFamily="34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sz="1400" b="0" dirty="0">
                <a:latin typeface="Trebuchet MS" panose="020B0603020202020204" pitchFamily="34" charset="0"/>
              </a:rPr>
              <a:t>Charles University, Prague</a:t>
            </a:r>
            <a:endParaRPr lang="en-GB" sz="1400" b="0" dirty="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1400" b="0" dirty="0">
                <a:latin typeface="Trebuchet MS" panose="020B0603020202020204" pitchFamily="34" charset="0"/>
              </a:rPr>
              <a:t>Czech Republic</a:t>
            </a:r>
            <a:endParaRPr lang="cs-CZ" sz="1400" b="0" dirty="0">
              <a:latin typeface="Trebuchet MS" panose="020B0603020202020204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6396092" y="2647962"/>
            <a:ext cx="1542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MX" dirty="0">
                <a:latin typeface="Trebuchet MS" panose="020B0603020202020204" pitchFamily="34" charset="0"/>
              </a:rPr>
              <a:t>Pavel Cejnar</a:t>
            </a:r>
            <a:endParaRPr lang="cs-CZ" baseline="30000" dirty="0">
              <a:latin typeface="Trebuchet MS" panose="020B0603020202020204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693084" y="2145721"/>
            <a:ext cx="27653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latin typeface="Trebuchet MS" panose="020B0603020202020204" pitchFamily="34" charset="0"/>
              </a:rPr>
              <a:t>Pavel </a:t>
            </a:r>
            <a:r>
              <a:rPr lang="en-US" sz="2800" dirty="0" err="1">
                <a:latin typeface="Trebuchet MS" panose="020B0603020202020204" pitchFamily="34" charset="0"/>
              </a:rPr>
              <a:t>Str</a:t>
            </a:r>
            <a:r>
              <a:rPr lang="cs-CZ" sz="2800" dirty="0" err="1">
                <a:latin typeface="Trebuchet MS" panose="020B0603020202020204" pitchFamily="34" charset="0"/>
              </a:rPr>
              <a:t>ánský</a:t>
            </a:r>
            <a:endParaRPr lang="cs-CZ" sz="2800" baseline="30000" dirty="0">
              <a:latin typeface="Trebuchet MS" panose="020B0603020202020204" pitchFamily="34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257097" y="2250140"/>
            <a:ext cx="4763175" cy="349231"/>
            <a:chOff x="89683" y="2148544"/>
            <a:chExt cx="4763175" cy="349231"/>
          </a:xfrm>
        </p:grpSpPr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1378829" y="2159221"/>
              <a:ext cx="34740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 type="none" w="sm" len="sm"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cs-CZ" sz="1600" b="0" dirty="0" err="1">
                  <a:latin typeface="Book Antiqua" panose="02040602050305030304" pitchFamily="18" charset="0"/>
                </a:rPr>
                <a:t>Physical</a:t>
              </a:r>
              <a:r>
                <a:rPr lang="cs-CZ" sz="1600" b="0" dirty="0">
                  <a:latin typeface="Book Antiqua" panose="02040602050305030304" pitchFamily="18" charset="0"/>
                </a:rPr>
                <a:t> </a:t>
              </a:r>
              <a:r>
                <a:rPr lang="cs-CZ" sz="1600" b="0" dirty="0" err="1">
                  <a:latin typeface="Book Antiqua" panose="02040602050305030304" pitchFamily="18" charset="0"/>
                </a:rPr>
                <a:t>Review</a:t>
              </a:r>
              <a:r>
                <a:rPr lang="cs-CZ" sz="1600" b="0" dirty="0">
                  <a:latin typeface="Book Antiqua" panose="02040602050305030304" pitchFamily="18" charset="0"/>
                </a:rPr>
                <a:t> E </a:t>
              </a:r>
              <a:r>
                <a:rPr lang="cs-CZ" sz="1600" dirty="0">
                  <a:latin typeface="Book Antiqua" panose="02040602050305030304" pitchFamily="18" charset="0"/>
                </a:rPr>
                <a:t>97</a:t>
              </a:r>
              <a:r>
                <a:rPr lang="cs-CZ" sz="1600" b="0" dirty="0">
                  <a:latin typeface="Book Antiqua" panose="02040602050305030304" pitchFamily="18" charset="0"/>
                </a:rPr>
                <a:t>, 012112 (2019) </a:t>
              </a:r>
              <a:endParaRPr lang="cs-CZ" sz="1600" b="0" baseline="30000" dirty="0">
                <a:latin typeface="Book Antiqua" panose="02040602050305030304" pitchFamily="18" charset="0"/>
              </a:endParaRPr>
            </a:p>
          </p:txBody>
        </p:sp>
        <p:sp>
          <p:nvSpPr>
            <p:cNvPr id="2" name="TextovéPole 1"/>
            <p:cNvSpPr txBox="1"/>
            <p:nvPr/>
          </p:nvSpPr>
          <p:spPr>
            <a:xfrm>
              <a:off x="89683" y="2148544"/>
              <a:ext cx="19673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latin typeface="Trebuchet MS" pitchFamily="34" charset="0"/>
                </a:rPr>
                <a:t>Published in:</a:t>
              </a:r>
            </a:p>
          </p:txBody>
        </p: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821193" y="6448979"/>
            <a:ext cx="13978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200" b="0" dirty="0">
                <a:latin typeface="Trebuchet MS" panose="020B0603020202020204" pitchFamily="34" charset="0"/>
              </a:rPr>
              <a:t>UNCE/</a:t>
            </a:r>
            <a:r>
              <a:rPr lang="cs-CZ" sz="1200" b="0" dirty="0" err="1">
                <a:latin typeface="Trebuchet MS" panose="020B0603020202020204" pitchFamily="34" charset="0"/>
              </a:rPr>
              <a:t>SCI</a:t>
            </a:r>
            <a:r>
              <a:rPr lang="cs-CZ" sz="1200" b="0" dirty="0">
                <a:latin typeface="Trebuchet MS" panose="020B0603020202020204" pitchFamily="34" charset="0"/>
              </a:rPr>
              <a:t>/013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8376" y="3410201"/>
            <a:ext cx="2937692" cy="236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251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36" y="2207398"/>
            <a:ext cx="6241137" cy="391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2188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bg1"/>
                </a:solidFill>
                <a:latin typeface="Trebuchet MS" pitchFamily="34" charset="0"/>
              </a:rPr>
              <a:t>2D toy </a:t>
            </a:r>
            <a:r>
              <a:rPr lang="cs-CZ" sz="3200" u="sng" dirty="0">
                <a:solidFill>
                  <a:schemeClr val="bg1"/>
                </a:solidFill>
                <a:latin typeface="Trebuchet MS" pitchFamily="34" charset="0"/>
              </a:rPr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836504" y="6197716"/>
                <a:ext cx="3639311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EP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±2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cs-CZ" dirty="0">
                  <a:solidFill>
                    <a:schemeClr val="bg1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504" y="6197716"/>
                <a:ext cx="3639311" cy="5068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392936" y="985695"/>
                <a:ext cx="6358128" cy="897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</m:sup>
                      </m:sSup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+(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sz="20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c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os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𝜃</m:t>
                                    </m:r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2000" dirty="0">
                  <a:solidFill>
                    <a:schemeClr val="bg1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36" y="985695"/>
                <a:ext cx="6358128" cy="8974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2529840" y="5248656"/>
                <a:ext cx="6217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Γ</m:t>
                      </m:r>
                      <m:r>
                        <a:rPr lang="en-US" sz="1600" b="0" i="1" smtClean="0">
                          <a:latin typeface="Cambria Math"/>
                        </a:rPr>
                        <m:t>~</m:t>
                      </m:r>
                      <m:r>
                        <a:rPr lang="en-US" sz="1600" b="0" i="1" smtClean="0"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840" y="5248656"/>
                <a:ext cx="621792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7045209" y="2235056"/>
                <a:ext cx="621792" cy="338554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Γ</m:t>
                      </m:r>
                      <m:r>
                        <a:rPr lang="en-US" sz="1600" b="0" i="1" smtClean="0">
                          <a:latin typeface="Cambria Math"/>
                        </a:rPr>
                        <m:t>~</m:t>
                      </m:r>
                      <m:r>
                        <a:rPr lang="en-US" sz="1600" b="0" i="1" smtClean="0"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209" y="2235056"/>
                <a:ext cx="621792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7046976" y="5003395"/>
                <a:ext cx="621792" cy="593496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Γ</m:t>
                      </m:r>
                      <m:r>
                        <a:rPr lang="en-US" sz="1600" b="0" i="1" smtClean="0">
                          <a:latin typeface="Cambria Math"/>
                        </a:rPr>
                        <m:t>~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976" y="5003395"/>
                <a:ext cx="621792" cy="5934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5504688" y="2241152"/>
            <a:ext cx="149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solidFill>
                  <a:srgbClr val="FF0000"/>
                </a:solidFill>
                <a:latin typeface="Trebuchet MS" pitchFamily="34" charset="0"/>
              </a:rPr>
              <a:t>superradiant</a:t>
            </a:r>
            <a:endParaRPr lang="cs-CZ" sz="16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504688" y="5247243"/>
            <a:ext cx="149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solidFill>
                  <a:srgbClr val="00B0F0"/>
                </a:solidFill>
                <a:latin typeface="Trebuchet MS" pitchFamily="34" charset="0"/>
              </a:rPr>
              <a:t>subradiant</a:t>
            </a:r>
            <a:endParaRPr lang="cs-CZ" sz="1600" dirty="0">
              <a:solidFill>
                <a:srgbClr val="00B0F0"/>
              </a:solidFill>
              <a:latin typeface="Trebuchet MS" pitchFamily="34" charset="0"/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3325368" y="3078480"/>
            <a:ext cx="2490216" cy="1155967"/>
            <a:chOff x="2459736" y="3169920"/>
            <a:chExt cx="2490216" cy="1155967"/>
          </a:xfrm>
        </p:grpSpPr>
        <p:sp>
          <p:nvSpPr>
            <p:cNvPr id="14" name="Výbuch 1 13"/>
            <p:cNvSpPr/>
            <p:nvPr/>
          </p:nvSpPr>
          <p:spPr>
            <a:xfrm>
              <a:off x="3806952" y="4025042"/>
              <a:ext cx="262128" cy="300845"/>
            </a:xfrm>
            <a:prstGeom prst="irregularSeal1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Výbuch 1 16"/>
            <p:cNvSpPr/>
            <p:nvPr/>
          </p:nvSpPr>
          <p:spPr>
            <a:xfrm>
              <a:off x="2459736" y="3287426"/>
              <a:ext cx="262128" cy="300845"/>
            </a:xfrm>
            <a:prstGeom prst="irregularSeal1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3517392" y="3169920"/>
              <a:ext cx="14325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Exceptional point</a:t>
              </a:r>
              <a:endParaRPr lang="cs-CZ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702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50" y="658368"/>
            <a:ext cx="6356794" cy="614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73152" y="42672"/>
                <a:ext cx="90098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  <a:latin typeface="Trebuchet MS" pitchFamily="34" charset="0"/>
                  </a:rPr>
                  <a:t>Distribution of the exceptional points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</a:rPr>
                      <m:t>=16</m:t>
                    </m:r>
                  </m:oMath>
                </a14:m>
                <a:endParaRPr lang="cs-CZ" sz="3200" dirty="0">
                  <a:solidFill>
                    <a:schemeClr val="bg1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42672"/>
                <a:ext cx="9009888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Přímá spojnice 5"/>
          <p:cNvCxnSpPr/>
          <p:nvPr/>
        </p:nvCxnSpPr>
        <p:spPr>
          <a:xfrm>
            <a:off x="2609088" y="1048512"/>
            <a:ext cx="0" cy="560832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023616" y="1048512"/>
            <a:ext cx="0" cy="560832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Šipka dolů 6"/>
          <p:cNvSpPr/>
          <p:nvPr/>
        </p:nvSpPr>
        <p:spPr>
          <a:xfrm rot="16200000">
            <a:off x="2189987" y="1251204"/>
            <a:ext cx="198122" cy="5059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1699136">
            <a:off x="3104339" y="1421844"/>
            <a:ext cx="198122" cy="5059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30096" y="2834640"/>
            <a:ext cx="5937504" cy="1743456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21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467542" y="332656"/>
            <a:ext cx="669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00B4"/>
                </a:solidFill>
                <a:latin typeface="Trebuchet MS" pitchFamily="34" charset="0"/>
              </a:rPr>
              <a:t>Bifurcation of decay widths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439889" y="883502"/>
            <a:ext cx="5458965" cy="4734889"/>
            <a:chOff x="555713" y="1282720"/>
            <a:chExt cx="5458965" cy="473488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13" y="1282720"/>
              <a:ext cx="5458965" cy="4734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ovéPole 3"/>
                <p:cNvSpPr txBox="1"/>
                <p:nvPr/>
              </p:nvSpPr>
              <p:spPr>
                <a:xfrm>
                  <a:off x="2562896" y="1681806"/>
                  <a:ext cx="1056068" cy="4924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latin typeface="Cambria Math"/>
                          </a:rPr>
                          <m:t>𝜖</m:t>
                        </m:r>
                        <m:r>
                          <a:rPr lang="en-US" sz="2600" b="0" i="1" smtClean="0"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cs-CZ" sz="26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4" name="TextovéPo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2896" y="1681806"/>
                  <a:ext cx="1056068" cy="49244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04201" y="5581472"/>
                <a:ext cx="16227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ℰ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Γ</m:t>
                      </m:r>
                    </m:oMath>
                  </m:oMathPara>
                </a14:m>
                <a:endParaRPr lang="cs-CZ" sz="24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01" y="5581472"/>
                <a:ext cx="162276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/>
          <a:stretch/>
        </p:blipFill>
        <p:spPr bwMode="auto">
          <a:xfrm>
            <a:off x="2212023" y="4242816"/>
            <a:ext cx="3614166" cy="21149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08155" y="1223522"/>
            <a:ext cx="1547813" cy="133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06157" y="2689876"/>
            <a:ext cx="1572578" cy="128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Skupina 12"/>
          <p:cNvGrpSpPr/>
          <p:nvPr/>
        </p:nvGrpSpPr>
        <p:grpSpPr>
          <a:xfrm>
            <a:off x="5790140" y="4043599"/>
            <a:ext cx="1584960" cy="1607632"/>
            <a:chOff x="5790140" y="4043599"/>
            <a:chExt cx="1584960" cy="1607632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9" b="1"/>
            <a:stretch/>
          </p:blipFill>
          <p:spPr bwMode="auto">
            <a:xfrm>
              <a:off x="5790140" y="4043599"/>
              <a:ext cx="1584960" cy="1314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ovéPole 9"/>
                <p:cNvSpPr txBox="1"/>
                <p:nvPr/>
              </p:nvSpPr>
              <p:spPr>
                <a:xfrm>
                  <a:off x="6182094" y="5328066"/>
                  <a:ext cx="978795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500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latin typeface="Cambria Math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1500" b="0" i="0" smtClean="0">
                                <a:latin typeface="Cambria Math"/>
                              </a:rPr>
                              <m:t>Γ</m:t>
                            </m:r>
                          </m:e>
                        </m:func>
                      </m:oMath>
                    </m:oMathPara>
                  </a14:m>
                  <a:endParaRPr lang="cs-CZ" sz="15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0" name="TextovéPol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2094" y="5328066"/>
                  <a:ext cx="978795" cy="3231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132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t="3256"/>
          <a:stretch/>
        </p:blipFill>
        <p:spPr bwMode="auto">
          <a:xfrm>
            <a:off x="7479000" y="1296539"/>
            <a:ext cx="1542197" cy="124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661" y="2662665"/>
            <a:ext cx="1660684" cy="125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6194286" y="874406"/>
                <a:ext cx="950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𝑵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cs-CZ" b="1" dirty="0">
                  <a:solidFill>
                    <a:srgbClr val="C00000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286" y="874406"/>
                <a:ext cx="95022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7626096" y="872632"/>
                <a:ext cx="1261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𝑵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𝟏𝟎𝟐𝟒</m:t>
                      </m:r>
                    </m:oMath>
                  </m:oMathPara>
                </a14:m>
                <a:endParaRPr lang="cs-CZ" b="1" dirty="0">
                  <a:solidFill>
                    <a:srgbClr val="C00000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096" y="872632"/>
                <a:ext cx="1261872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Skupina 13"/>
          <p:cNvGrpSpPr/>
          <p:nvPr/>
        </p:nvGrpSpPr>
        <p:grpSpPr>
          <a:xfrm>
            <a:off x="7404945" y="4019215"/>
            <a:ext cx="1697355" cy="1632016"/>
            <a:chOff x="7404945" y="4019215"/>
            <a:chExt cx="1697355" cy="1632016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945" y="4019215"/>
              <a:ext cx="1697355" cy="1246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ovéPole 22"/>
                <p:cNvSpPr txBox="1"/>
                <p:nvPr/>
              </p:nvSpPr>
              <p:spPr>
                <a:xfrm>
                  <a:off x="7860405" y="5328066"/>
                  <a:ext cx="978795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500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latin typeface="Cambria Math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1500" b="0" i="0" smtClean="0">
                                <a:latin typeface="Cambria Math"/>
                              </a:rPr>
                              <m:t>Γ</m:t>
                            </m:r>
                          </m:e>
                        </m:func>
                      </m:oMath>
                    </m:oMathPara>
                  </a14:m>
                  <a:endParaRPr lang="cs-CZ" sz="15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23" name="TextovéPole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0405" y="5328066"/>
                  <a:ext cx="978795" cy="3231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132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3775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51" y="1272159"/>
            <a:ext cx="6532270" cy="489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23670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u="sng" dirty="0" err="1">
                <a:solidFill>
                  <a:schemeClr val="bg1"/>
                </a:solidFill>
                <a:latin typeface="Trebuchet MS" pitchFamily="34" charset="0"/>
              </a:rPr>
              <a:t>Minimal</a:t>
            </a:r>
            <a:r>
              <a:rPr lang="cs-CZ" sz="3200" u="sng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cs-CZ" sz="3200" u="sng" dirty="0" err="1">
                <a:solidFill>
                  <a:schemeClr val="bg1"/>
                </a:solidFill>
                <a:latin typeface="Trebuchet MS" pitchFamily="34" charset="0"/>
              </a:rPr>
              <a:t>decay</a:t>
            </a:r>
            <a:r>
              <a:rPr lang="cs-CZ" sz="3200" u="sng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cs-CZ" sz="3200" u="sng" dirty="0" err="1">
                <a:solidFill>
                  <a:schemeClr val="bg1"/>
                </a:solidFill>
                <a:latin typeface="Trebuchet MS" pitchFamily="34" charset="0"/>
              </a:rPr>
              <a:t>width</a:t>
            </a:r>
            <a:r>
              <a:rPr lang="cs-CZ" sz="3200" u="sng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cs-CZ" sz="3200" u="sng" dirty="0" err="1">
                <a:solidFill>
                  <a:schemeClr val="bg1"/>
                </a:solidFill>
                <a:latin typeface="Trebuchet MS" pitchFamily="34" charset="0"/>
              </a:rPr>
              <a:t>scaling</a:t>
            </a:r>
            <a:endParaRPr lang="cs-CZ" sz="3200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3816096" y="1391519"/>
                <a:ext cx="2670048" cy="46166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𝜆</m:t>
                      </m:r>
                      <m:r>
                        <a:rPr lang="en-US" sz="2400" b="0" i="1" smtClean="0">
                          <a:latin typeface="Cambria Math"/>
                        </a:rPr>
                        <m:t>=0−</m:t>
                      </m:r>
                      <m:r>
                        <a:rPr lang="en-US" sz="2400" b="0" i="1" smtClean="0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16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cs-CZ" sz="24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096" y="1391519"/>
                <a:ext cx="267004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181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"/>
          <a:stretch/>
        </p:blipFill>
        <p:spPr bwMode="auto">
          <a:xfrm>
            <a:off x="1681901" y="871728"/>
            <a:ext cx="6084060" cy="310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467542" y="332656"/>
            <a:ext cx="669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00B4"/>
                </a:solidFill>
                <a:latin typeface="Trebuchet MS" pitchFamily="34" charset="0"/>
              </a:rPr>
              <a:t>Bifurcation of decay widths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30" y="4183471"/>
            <a:ext cx="21812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59984" y="4183471"/>
            <a:ext cx="2152650" cy="192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20" y="4183471"/>
            <a:ext cx="21812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4201775" y="6108192"/>
                <a:ext cx="97879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/>
                            </a:rPr>
                            <m:t>Γ</m:t>
                          </m:r>
                        </m:e>
                      </m:func>
                    </m:oMath>
                  </m:oMathPara>
                </a14:m>
                <a:endParaRPr lang="cs-CZ" sz="15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775" y="6108192"/>
                <a:ext cx="978795" cy="323165"/>
              </a:xfrm>
              <a:prstGeom prst="rect">
                <a:avLst/>
              </a:prstGeom>
              <a:blipFill rotWithShape="1">
                <a:blip r:embed="rId6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692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6240" y="395799"/>
            <a:ext cx="2048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rebuchet MS" pitchFamily="34" charset="0"/>
              </a:rPr>
              <a:t>Summary</a:t>
            </a:r>
            <a:endParaRPr lang="cs-CZ" sz="3200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633984" y="1207008"/>
                <a:ext cx="7869936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1600" b="1" dirty="0">
                    <a:latin typeface="Trebuchet MS" pitchFamily="34" charset="0"/>
                  </a:rPr>
                  <a:t>Nonhermitian </a:t>
                </a:r>
                <a:r>
                  <a:rPr lang="en-US" sz="1600" b="1" dirty="0" err="1">
                    <a:latin typeface="Trebuchet MS" pitchFamily="34" charset="0"/>
                  </a:rPr>
                  <a:t>superradiance</a:t>
                </a:r>
                <a:r>
                  <a:rPr lang="en-US" sz="1600" dirty="0">
                    <a:latin typeface="Trebuchet MS" pitchFamily="34" charset="0"/>
                  </a:rPr>
                  <a:t> (NHSR) is a splitting of energy eigenstates in an open quantum system into the groups of short- and long-living states with decay widths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Γ</m:t>
                    </m:r>
                    <m:r>
                      <a:rPr lang="en-US" sz="1600" b="0" i="1" smtClean="0">
                        <a:latin typeface="Cambria Math"/>
                      </a:rPr>
                      <m:t>→∞</m:t>
                    </m:r>
                  </m:oMath>
                </a14:m>
                <a:r>
                  <a:rPr lang="en-US" sz="1600" dirty="0">
                    <a:latin typeface="Trebuchet MS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Γ</m:t>
                    </m:r>
                    <m:r>
                      <a:rPr lang="en-US" sz="1600" b="0" i="1" smtClean="0">
                        <a:latin typeface="Cambria Math"/>
                      </a:rPr>
                      <m:t>→0</m:t>
                    </m:r>
                  </m:oMath>
                </a14:m>
                <a:r>
                  <a:rPr lang="en-US" sz="1600" dirty="0">
                    <a:latin typeface="Trebuchet MS" pitchFamily="34" charset="0"/>
                  </a:rPr>
                  <a:t>.</a:t>
                </a: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1600" dirty="0">
                    <a:latin typeface="Trebuchet MS" pitchFamily="34" charset="0"/>
                  </a:rPr>
                  <a:t>NHSR is a universal effect qualitatively independent of the form of the initial Hamiltonian and the choice of the decaying subspace.</a:t>
                </a: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1600" dirty="0">
                    <a:latin typeface="Trebuchet MS" pitchFamily="34" charset="0"/>
                  </a:rPr>
                  <a:t>Initial (small-coupling) and asymptotic (large-coupling) are understood from elementary perturbative theory.</a:t>
                </a: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1600" dirty="0">
                    <a:latin typeface="Trebuchet MS" pitchFamily="34" charset="0"/>
                  </a:rPr>
                  <a:t>Intermediate stage is strongly influenced by the distribution of the </a:t>
                </a:r>
                <a:r>
                  <a:rPr lang="en-US" sz="1600" b="1" dirty="0">
                    <a:latin typeface="Trebuchet MS" pitchFamily="34" charset="0"/>
                  </a:rPr>
                  <a:t>exceptional points</a:t>
                </a:r>
                <a:endParaRPr lang="en-US" sz="1600" dirty="0">
                  <a:latin typeface="Trebuchet MS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1600" dirty="0">
                    <a:latin typeface="Trebuchet MS" pitchFamily="34" charset="0"/>
                  </a:rPr>
                  <a:t>Details of the NHSR dynamics depend on the structure of the real-energy spectrum of 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𝛾</m:t>
                    </m:r>
                    <m:r>
                      <a:rPr lang="en-US" sz="16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1600" dirty="0">
                    <a:latin typeface="Trebuchet MS" pitchFamily="34" charset="0"/>
                  </a:rPr>
                  <a:t> Hamiltonian.</a:t>
                </a: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84" y="1207008"/>
                <a:ext cx="7869936" cy="3108543"/>
              </a:xfrm>
              <a:prstGeom prst="rect">
                <a:avLst/>
              </a:prstGeom>
              <a:blipFill rotWithShape="1">
                <a:blip r:embed="rId2"/>
                <a:stretch>
                  <a:fillRect l="-310" t="-784" r="-542" b="-13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609600" y="5497336"/>
            <a:ext cx="80893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cap="small" dirty="0">
                <a:solidFill>
                  <a:srgbClr val="0000B4"/>
                </a:solidFill>
                <a:latin typeface="Trebuchet MS" pitchFamily="34" charset="0"/>
              </a:rPr>
              <a:t>Thank you for you attention</a:t>
            </a:r>
            <a:endParaRPr lang="cs-CZ" sz="5000" cap="small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6240" y="4669536"/>
            <a:ext cx="817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rebuchet MS" pitchFamily="34" charset="0"/>
              </a:rPr>
              <a:t>I acknowledge the support form the </a:t>
            </a:r>
            <a:r>
              <a:rPr lang="cs-CZ" sz="1600" b="1" dirty="0">
                <a:latin typeface="Trebuchet MS" panose="020B0603020202020204" pitchFamily="34" charset="0"/>
              </a:rPr>
              <a:t>UNCE/SCI/013</a:t>
            </a:r>
            <a:r>
              <a:rPr lang="en-US" sz="1600" b="1" dirty="0">
                <a:latin typeface="Trebuchet MS" pitchFamily="34" charset="0"/>
              </a:rPr>
              <a:t> project.</a:t>
            </a:r>
            <a:endParaRPr lang="cs-CZ" sz="16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1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02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ál 5"/>
          <p:cNvSpPr/>
          <p:nvPr/>
        </p:nvSpPr>
        <p:spPr>
          <a:xfrm>
            <a:off x="3677784" y="2362826"/>
            <a:ext cx="4730088" cy="3596425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4398678" y="1175670"/>
                <a:ext cx="3734874" cy="1032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u="sng" dirty="0" err="1">
                    <a:solidFill>
                      <a:srgbClr val="FFC000"/>
                    </a:solidFill>
                    <a:latin typeface="Trebuchet MS" pitchFamily="34" charset="0"/>
                  </a:rPr>
                  <a:t>System</a:t>
                </a:r>
                <a:r>
                  <a:rPr lang="cs-CZ" u="sng" dirty="0">
                    <a:solidFill>
                      <a:srgbClr val="FFC000"/>
                    </a:solidFill>
                    <a:latin typeface="Trebuchet MS" pitchFamily="34" charset="0"/>
                  </a:rPr>
                  <a:t> </a:t>
                </a:r>
                <a:r>
                  <a:rPr lang="cs-CZ" u="sng" dirty="0" err="1">
                    <a:solidFill>
                      <a:srgbClr val="FFC000"/>
                    </a:solidFill>
                    <a:latin typeface="Trebuchet MS" pitchFamily="34" charset="0"/>
                  </a:rPr>
                  <a:t>under</a:t>
                </a:r>
                <a:r>
                  <a:rPr lang="cs-CZ" u="sng" dirty="0">
                    <a:solidFill>
                      <a:srgbClr val="FFC000"/>
                    </a:solidFill>
                    <a:latin typeface="Trebuchet MS" pitchFamily="34" charset="0"/>
                  </a:rPr>
                  <a:t> study</a:t>
                </a:r>
              </a:p>
              <a:p>
                <a:pPr marL="285750" indent="-285750">
                  <a:spcAft>
                    <a:spcPts val="600"/>
                  </a:spcAft>
                  <a:buFontTx/>
                  <a:buChar char="-"/>
                </a:pPr>
                <a:r>
                  <a:rPr lang="en-US" sz="1600" dirty="0">
                    <a:solidFill>
                      <a:srgbClr val="FFC000"/>
                    </a:solidFill>
                    <a:latin typeface="Trebuchet MS" pitchFamily="34" charset="0"/>
                  </a:rPr>
                  <a:t>described by Hamiltonian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cs-CZ" sz="1600" b="0" dirty="0">
                  <a:solidFill>
                    <a:srgbClr val="FFC000"/>
                  </a:solidFill>
                  <a:latin typeface="Trebuchet MS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Tx/>
                  <a:buChar char="-"/>
                </a:pPr>
                <a:r>
                  <a:rPr lang="cs-CZ" sz="1600" dirty="0">
                    <a:solidFill>
                      <a:srgbClr val="FFC000"/>
                    </a:solidFill>
                    <a:latin typeface="Trebuchet MS" pitchFamily="34" charset="0"/>
                  </a:rPr>
                  <a:t>𝑑-</a:t>
                </a:r>
                <a:r>
                  <a:rPr lang="cs-CZ" sz="1600" dirty="0" err="1">
                    <a:solidFill>
                      <a:srgbClr val="FFC000"/>
                    </a:solidFill>
                    <a:latin typeface="Trebuchet MS" pitchFamily="34" charset="0"/>
                  </a:rPr>
                  <a:t>dimensional</a:t>
                </a:r>
                <a:r>
                  <a:rPr lang="cs-CZ" sz="1600" dirty="0">
                    <a:solidFill>
                      <a:srgbClr val="FFC000"/>
                    </a:solidFill>
                    <a:latin typeface="Trebuchet MS" pitchFamily="34" charset="0"/>
                  </a:rPr>
                  <a:t> </a:t>
                </a:r>
                <a:r>
                  <a:rPr lang="cs-CZ" sz="1600" dirty="0" err="1">
                    <a:solidFill>
                      <a:srgbClr val="FFC000"/>
                    </a:solidFill>
                    <a:latin typeface="Trebuchet MS" pitchFamily="34" charset="0"/>
                  </a:rPr>
                  <a:t>Hilbert</a:t>
                </a:r>
                <a:r>
                  <a:rPr lang="cs-CZ" sz="1600" dirty="0">
                    <a:solidFill>
                      <a:srgbClr val="FFC000"/>
                    </a:solidFill>
                    <a:latin typeface="Trebuchet MS" pitchFamily="34" charset="0"/>
                  </a:rPr>
                  <a:t> </a:t>
                </a:r>
                <a:r>
                  <a:rPr lang="cs-CZ" sz="1600" dirty="0" err="1">
                    <a:solidFill>
                      <a:srgbClr val="FFC000"/>
                    </a:solidFill>
                    <a:latin typeface="Trebuchet MS" pitchFamily="34" charset="0"/>
                  </a:rPr>
                  <a:t>space</a:t>
                </a:r>
                <a:r>
                  <a:rPr lang="cs-CZ" sz="1600" dirty="0">
                    <a:solidFill>
                      <a:srgbClr val="FFC000"/>
                    </a:solidFill>
                    <a:latin typeface="Trebuchet MS" pitchFamily="34" charset="0"/>
                  </a:rPr>
                  <a:t> ℋ</a:t>
                </a: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678" y="1175670"/>
                <a:ext cx="3734874" cy="1032334"/>
              </a:xfrm>
              <a:prstGeom prst="rect">
                <a:avLst/>
              </a:prstGeom>
              <a:blipFill rotWithShape="1">
                <a:blip r:embed="rId2"/>
                <a:stretch>
                  <a:fillRect l="-1471" t="-3550" b="-65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/>
          <p:cNvSpPr txBox="1"/>
          <p:nvPr/>
        </p:nvSpPr>
        <p:spPr>
          <a:xfrm>
            <a:off x="331007" y="261940"/>
            <a:ext cx="7048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err="1">
                <a:solidFill>
                  <a:schemeClr val="bg1"/>
                </a:solidFill>
                <a:latin typeface="Trebuchet MS" pitchFamily="34" charset="0"/>
              </a:rPr>
              <a:t>Effective</a:t>
            </a:r>
            <a:r>
              <a:rPr lang="cs-CZ" sz="2800" u="sng" dirty="0">
                <a:solidFill>
                  <a:schemeClr val="bg1"/>
                </a:solidFill>
                <a:latin typeface="Trebuchet MS" pitchFamily="34" charset="0"/>
              </a:rPr>
              <a:t> study </a:t>
            </a:r>
            <a:r>
              <a:rPr lang="cs-CZ" sz="2800" u="sng" dirty="0" err="1">
                <a:solidFill>
                  <a:schemeClr val="bg1"/>
                </a:solidFill>
                <a:latin typeface="Trebuchet MS" pitchFamily="34" charset="0"/>
              </a:rPr>
              <a:t>of</a:t>
            </a:r>
            <a:r>
              <a:rPr lang="cs-CZ" sz="2800" u="sng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cs-CZ" sz="2800" u="sng" dirty="0" err="1">
                <a:solidFill>
                  <a:schemeClr val="bg1"/>
                </a:solidFill>
                <a:latin typeface="Trebuchet MS" pitchFamily="34" charset="0"/>
              </a:rPr>
              <a:t>composite</a:t>
            </a:r>
            <a:r>
              <a:rPr lang="cs-CZ" sz="2800" u="sng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u="sng" dirty="0">
                <a:solidFill>
                  <a:schemeClr val="bg1"/>
                </a:solidFill>
                <a:latin typeface="Trebuchet MS" pitchFamily="34" charset="0"/>
              </a:rPr>
              <a:t>systems</a:t>
            </a:r>
            <a:endParaRPr lang="cs-CZ" sz="2800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182880" y="890016"/>
            <a:ext cx="8705088" cy="4797552"/>
            <a:chOff x="182880" y="890016"/>
            <a:chExt cx="8705088" cy="4797552"/>
          </a:xfrm>
        </p:grpSpPr>
        <p:sp>
          <p:nvSpPr>
            <p:cNvPr id="2" name="Obdélník 1"/>
            <p:cNvSpPr/>
            <p:nvPr/>
          </p:nvSpPr>
          <p:spPr>
            <a:xfrm>
              <a:off x="331006" y="890016"/>
              <a:ext cx="35574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spcAft>
                  <a:spcPts val="600"/>
                </a:spcAft>
                <a:buAutoNum type="arabicPeriod"/>
              </a:pPr>
              <a:r>
                <a:rPr lang="cs-CZ" dirty="0" err="1">
                  <a:solidFill>
                    <a:schemeClr val="bg1"/>
                  </a:solidFill>
                  <a:latin typeface="Trebuchet MS" pitchFamily="34" charset="0"/>
                </a:rPr>
                <a:t>Time-dependent</a:t>
              </a:r>
              <a:r>
                <a:rPr lang="cs-CZ" dirty="0">
                  <a:solidFill>
                    <a:schemeClr val="bg1"/>
                  </a:solidFill>
                  <a:latin typeface="Trebuchet MS" pitchFamily="34" charset="0"/>
                </a:rPr>
                <a:t> </a:t>
              </a:r>
              <a:r>
                <a:rPr lang="cs-CZ" dirty="0" err="1">
                  <a:solidFill>
                    <a:schemeClr val="bg1"/>
                  </a:solidFill>
                  <a:latin typeface="Trebuchet MS" pitchFamily="34" charset="0"/>
                </a:rPr>
                <a:t>Hamiltonian</a:t>
              </a:r>
              <a:endParaRPr lang="cs-CZ" dirty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7" name="Volný tvar 6"/>
            <p:cNvSpPr/>
            <p:nvPr/>
          </p:nvSpPr>
          <p:spPr>
            <a:xfrm>
              <a:off x="182880" y="4852395"/>
              <a:ext cx="8552688" cy="835173"/>
            </a:xfrm>
            <a:custGeom>
              <a:avLst/>
              <a:gdLst>
                <a:gd name="connsiteX0" fmla="*/ 0 w 8552688"/>
                <a:gd name="connsiteY0" fmla="*/ 609621 h 659311"/>
                <a:gd name="connsiteX1" fmla="*/ 249936 w 8552688"/>
                <a:gd name="connsiteY1" fmla="*/ 176805 h 659311"/>
                <a:gd name="connsiteX2" fmla="*/ 457200 w 8552688"/>
                <a:gd name="connsiteY2" fmla="*/ 597429 h 659311"/>
                <a:gd name="connsiteX3" fmla="*/ 664464 w 8552688"/>
                <a:gd name="connsiteY3" fmla="*/ 152421 h 659311"/>
                <a:gd name="connsiteX4" fmla="*/ 865632 w 8552688"/>
                <a:gd name="connsiteY4" fmla="*/ 548661 h 659311"/>
                <a:gd name="connsiteX5" fmla="*/ 1072896 w 8552688"/>
                <a:gd name="connsiteY5" fmla="*/ 170709 h 659311"/>
                <a:gd name="connsiteX6" fmla="*/ 1359408 w 8552688"/>
                <a:gd name="connsiteY6" fmla="*/ 615717 h 659311"/>
                <a:gd name="connsiteX7" fmla="*/ 1609344 w 8552688"/>
                <a:gd name="connsiteY7" fmla="*/ 182901 h 659311"/>
                <a:gd name="connsiteX8" fmla="*/ 1816608 w 8552688"/>
                <a:gd name="connsiteY8" fmla="*/ 579141 h 659311"/>
                <a:gd name="connsiteX9" fmla="*/ 2023872 w 8552688"/>
                <a:gd name="connsiteY9" fmla="*/ 195093 h 659311"/>
                <a:gd name="connsiteX10" fmla="*/ 2237232 w 8552688"/>
                <a:gd name="connsiteY10" fmla="*/ 603525 h 659311"/>
                <a:gd name="connsiteX11" fmla="*/ 2420112 w 8552688"/>
                <a:gd name="connsiteY11" fmla="*/ 176805 h 659311"/>
                <a:gd name="connsiteX12" fmla="*/ 2621280 w 8552688"/>
                <a:gd name="connsiteY12" fmla="*/ 603525 h 659311"/>
                <a:gd name="connsiteX13" fmla="*/ 2834640 w 8552688"/>
                <a:gd name="connsiteY13" fmla="*/ 170709 h 659311"/>
                <a:gd name="connsiteX14" fmla="*/ 3066288 w 8552688"/>
                <a:gd name="connsiteY14" fmla="*/ 579141 h 659311"/>
                <a:gd name="connsiteX15" fmla="*/ 3273552 w 8552688"/>
                <a:gd name="connsiteY15" fmla="*/ 128037 h 659311"/>
                <a:gd name="connsiteX16" fmla="*/ 3499104 w 8552688"/>
                <a:gd name="connsiteY16" fmla="*/ 560853 h 659311"/>
                <a:gd name="connsiteX17" fmla="*/ 3718560 w 8552688"/>
                <a:gd name="connsiteY17" fmla="*/ 121941 h 659311"/>
                <a:gd name="connsiteX18" fmla="*/ 3986784 w 8552688"/>
                <a:gd name="connsiteY18" fmla="*/ 536469 h 659311"/>
                <a:gd name="connsiteX19" fmla="*/ 4163568 w 8552688"/>
                <a:gd name="connsiteY19" fmla="*/ 85365 h 659311"/>
                <a:gd name="connsiteX20" fmla="*/ 4419600 w 8552688"/>
                <a:gd name="connsiteY20" fmla="*/ 566949 h 659311"/>
                <a:gd name="connsiteX21" fmla="*/ 4657344 w 8552688"/>
                <a:gd name="connsiteY21" fmla="*/ 121941 h 659311"/>
                <a:gd name="connsiteX22" fmla="*/ 4882896 w 8552688"/>
                <a:gd name="connsiteY22" fmla="*/ 615717 h 659311"/>
                <a:gd name="connsiteX23" fmla="*/ 5157216 w 8552688"/>
                <a:gd name="connsiteY23" fmla="*/ 79269 h 659311"/>
                <a:gd name="connsiteX24" fmla="*/ 5437632 w 8552688"/>
                <a:gd name="connsiteY24" fmla="*/ 609621 h 659311"/>
                <a:gd name="connsiteX25" fmla="*/ 5730240 w 8552688"/>
                <a:gd name="connsiteY25" fmla="*/ 73173 h 659311"/>
                <a:gd name="connsiteX26" fmla="*/ 5992368 w 8552688"/>
                <a:gd name="connsiteY26" fmla="*/ 573045 h 659311"/>
                <a:gd name="connsiteX27" fmla="*/ 6230112 w 8552688"/>
                <a:gd name="connsiteY27" fmla="*/ 21 h 659311"/>
                <a:gd name="connsiteX28" fmla="*/ 6516624 w 8552688"/>
                <a:gd name="connsiteY28" fmla="*/ 597429 h 659311"/>
                <a:gd name="connsiteX29" fmla="*/ 6717792 w 8552688"/>
                <a:gd name="connsiteY29" fmla="*/ 73173 h 659311"/>
                <a:gd name="connsiteX30" fmla="*/ 7083552 w 8552688"/>
                <a:gd name="connsiteY30" fmla="*/ 627909 h 659311"/>
                <a:gd name="connsiteX31" fmla="*/ 7351776 w 8552688"/>
                <a:gd name="connsiteY31" fmla="*/ 213381 h 659311"/>
                <a:gd name="connsiteX32" fmla="*/ 7534656 w 8552688"/>
                <a:gd name="connsiteY32" fmla="*/ 566949 h 659311"/>
                <a:gd name="connsiteX33" fmla="*/ 7711440 w 8552688"/>
                <a:gd name="connsiteY33" fmla="*/ 134133 h 659311"/>
                <a:gd name="connsiteX34" fmla="*/ 7967472 w 8552688"/>
                <a:gd name="connsiteY34" fmla="*/ 627909 h 659311"/>
                <a:gd name="connsiteX35" fmla="*/ 8138160 w 8552688"/>
                <a:gd name="connsiteY35" fmla="*/ 115845 h 659311"/>
                <a:gd name="connsiteX36" fmla="*/ 8382000 w 8552688"/>
                <a:gd name="connsiteY36" fmla="*/ 658389 h 659311"/>
                <a:gd name="connsiteX37" fmla="*/ 8552688 w 8552688"/>
                <a:gd name="connsiteY37" fmla="*/ 219477 h 65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552688" h="659311">
                  <a:moveTo>
                    <a:pt x="0" y="609621"/>
                  </a:moveTo>
                  <a:cubicBezTo>
                    <a:pt x="86868" y="394229"/>
                    <a:pt x="173736" y="178837"/>
                    <a:pt x="249936" y="176805"/>
                  </a:cubicBezTo>
                  <a:cubicBezTo>
                    <a:pt x="326136" y="174773"/>
                    <a:pt x="388112" y="601493"/>
                    <a:pt x="457200" y="597429"/>
                  </a:cubicBezTo>
                  <a:cubicBezTo>
                    <a:pt x="526288" y="593365"/>
                    <a:pt x="596392" y="160549"/>
                    <a:pt x="664464" y="152421"/>
                  </a:cubicBezTo>
                  <a:cubicBezTo>
                    <a:pt x="732536" y="144293"/>
                    <a:pt x="797560" y="545613"/>
                    <a:pt x="865632" y="548661"/>
                  </a:cubicBezTo>
                  <a:cubicBezTo>
                    <a:pt x="933704" y="551709"/>
                    <a:pt x="990600" y="159533"/>
                    <a:pt x="1072896" y="170709"/>
                  </a:cubicBezTo>
                  <a:cubicBezTo>
                    <a:pt x="1155192" y="181885"/>
                    <a:pt x="1270000" y="613685"/>
                    <a:pt x="1359408" y="615717"/>
                  </a:cubicBezTo>
                  <a:cubicBezTo>
                    <a:pt x="1448816" y="617749"/>
                    <a:pt x="1533144" y="188997"/>
                    <a:pt x="1609344" y="182901"/>
                  </a:cubicBezTo>
                  <a:cubicBezTo>
                    <a:pt x="1685544" y="176805"/>
                    <a:pt x="1747520" y="577109"/>
                    <a:pt x="1816608" y="579141"/>
                  </a:cubicBezTo>
                  <a:cubicBezTo>
                    <a:pt x="1885696" y="581173"/>
                    <a:pt x="1953768" y="191029"/>
                    <a:pt x="2023872" y="195093"/>
                  </a:cubicBezTo>
                  <a:cubicBezTo>
                    <a:pt x="2093976" y="199157"/>
                    <a:pt x="2171192" y="606573"/>
                    <a:pt x="2237232" y="603525"/>
                  </a:cubicBezTo>
                  <a:cubicBezTo>
                    <a:pt x="2303272" y="600477"/>
                    <a:pt x="2356104" y="176805"/>
                    <a:pt x="2420112" y="176805"/>
                  </a:cubicBezTo>
                  <a:cubicBezTo>
                    <a:pt x="2484120" y="176805"/>
                    <a:pt x="2552192" y="604541"/>
                    <a:pt x="2621280" y="603525"/>
                  </a:cubicBezTo>
                  <a:cubicBezTo>
                    <a:pt x="2690368" y="602509"/>
                    <a:pt x="2760472" y="174773"/>
                    <a:pt x="2834640" y="170709"/>
                  </a:cubicBezTo>
                  <a:cubicBezTo>
                    <a:pt x="2908808" y="166645"/>
                    <a:pt x="2993136" y="586253"/>
                    <a:pt x="3066288" y="579141"/>
                  </a:cubicBezTo>
                  <a:cubicBezTo>
                    <a:pt x="3139440" y="572029"/>
                    <a:pt x="3201416" y="131085"/>
                    <a:pt x="3273552" y="128037"/>
                  </a:cubicBezTo>
                  <a:cubicBezTo>
                    <a:pt x="3345688" y="124989"/>
                    <a:pt x="3424936" y="561869"/>
                    <a:pt x="3499104" y="560853"/>
                  </a:cubicBezTo>
                  <a:cubicBezTo>
                    <a:pt x="3573272" y="559837"/>
                    <a:pt x="3637280" y="126005"/>
                    <a:pt x="3718560" y="121941"/>
                  </a:cubicBezTo>
                  <a:cubicBezTo>
                    <a:pt x="3799840" y="117877"/>
                    <a:pt x="3912616" y="542565"/>
                    <a:pt x="3986784" y="536469"/>
                  </a:cubicBezTo>
                  <a:cubicBezTo>
                    <a:pt x="4060952" y="530373"/>
                    <a:pt x="4091432" y="80285"/>
                    <a:pt x="4163568" y="85365"/>
                  </a:cubicBezTo>
                  <a:cubicBezTo>
                    <a:pt x="4235704" y="90445"/>
                    <a:pt x="4337304" y="560853"/>
                    <a:pt x="4419600" y="566949"/>
                  </a:cubicBezTo>
                  <a:cubicBezTo>
                    <a:pt x="4501896" y="573045"/>
                    <a:pt x="4580128" y="113813"/>
                    <a:pt x="4657344" y="121941"/>
                  </a:cubicBezTo>
                  <a:cubicBezTo>
                    <a:pt x="4734560" y="130069"/>
                    <a:pt x="4799584" y="622829"/>
                    <a:pt x="4882896" y="615717"/>
                  </a:cubicBezTo>
                  <a:cubicBezTo>
                    <a:pt x="4966208" y="608605"/>
                    <a:pt x="5064760" y="80285"/>
                    <a:pt x="5157216" y="79269"/>
                  </a:cubicBezTo>
                  <a:cubicBezTo>
                    <a:pt x="5249672" y="78253"/>
                    <a:pt x="5342128" y="610637"/>
                    <a:pt x="5437632" y="609621"/>
                  </a:cubicBezTo>
                  <a:cubicBezTo>
                    <a:pt x="5533136" y="608605"/>
                    <a:pt x="5637784" y="79269"/>
                    <a:pt x="5730240" y="73173"/>
                  </a:cubicBezTo>
                  <a:cubicBezTo>
                    <a:pt x="5822696" y="67077"/>
                    <a:pt x="5909056" y="585237"/>
                    <a:pt x="5992368" y="573045"/>
                  </a:cubicBezTo>
                  <a:cubicBezTo>
                    <a:pt x="6075680" y="560853"/>
                    <a:pt x="6142736" y="-4043"/>
                    <a:pt x="6230112" y="21"/>
                  </a:cubicBezTo>
                  <a:cubicBezTo>
                    <a:pt x="6317488" y="4085"/>
                    <a:pt x="6435344" y="585237"/>
                    <a:pt x="6516624" y="597429"/>
                  </a:cubicBezTo>
                  <a:cubicBezTo>
                    <a:pt x="6597904" y="609621"/>
                    <a:pt x="6623304" y="68093"/>
                    <a:pt x="6717792" y="73173"/>
                  </a:cubicBezTo>
                  <a:cubicBezTo>
                    <a:pt x="6812280" y="78253"/>
                    <a:pt x="6977888" y="604541"/>
                    <a:pt x="7083552" y="627909"/>
                  </a:cubicBezTo>
                  <a:cubicBezTo>
                    <a:pt x="7189216" y="651277"/>
                    <a:pt x="7276592" y="223541"/>
                    <a:pt x="7351776" y="213381"/>
                  </a:cubicBezTo>
                  <a:cubicBezTo>
                    <a:pt x="7426960" y="203221"/>
                    <a:pt x="7474712" y="580157"/>
                    <a:pt x="7534656" y="566949"/>
                  </a:cubicBezTo>
                  <a:cubicBezTo>
                    <a:pt x="7594600" y="553741"/>
                    <a:pt x="7639304" y="123973"/>
                    <a:pt x="7711440" y="134133"/>
                  </a:cubicBezTo>
                  <a:cubicBezTo>
                    <a:pt x="7783576" y="144293"/>
                    <a:pt x="7896352" y="630957"/>
                    <a:pt x="7967472" y="627909"/>
                  </a:cubicBezTo>
                  <a:cubicBezTo>
                    <a:pt x="8038592" y="624861"/>
                    <a:pt x="8069072" y="110765"/>
                    <a:pt x="8138160" y="115845"/>
                  </a:cubicBezTo>
                  <a:cubicBezTo>
                    <a:pt x="8207248" y="120925"/>
                    <a:pt x="8312912" y="641117"/>
                    <a:pt x="8382000" y="658389"/>
                  </a:cubicBezTo>
                  <a:cubicBezTo>
                    <a:pt x="8451088" y="675661"/>
                    <a:pt x="8501888" y="447569"/>
                    <a:pt x="8552688" y="21947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268638" y="2974848"/>
              <a:ext cx="8552688" cy="887485"/>
            </a:xfrm>
            <a:custGeom>
              <a:avLst/>
              <a:gdLst>
                <a:gd name="connsiteX0" fmla="*/ 0 w 8552688"/>
                <a:gd name="connsiteY0" fmla="*/ 609621 h 659311"/>
                <a:gd name="connsiteX1" fmla="*/ 249936 w 8552688"/>
                <a:gd name="connsiteY1" fmla="*/ 176805 h 659311"/>
                <a:gd name="connsiteX2" fmla="*/ 457200 w 8552688"/>
                <a:gd name="connsiteY2" fmla="*/ 597429 h 659311"/>
                <a:gd name="connsiteX3" fmla="*/ 664464 w 8552688"/>
                <a:gd name="connsiteY3" fmla="*/ 152421 h 659311"/>
                <a:gd name="connsiteX4" fmla="*/ 865632 w 8552688"/>
                <a:gd name="connsiteY4" fmla="*/ 548661 h 659311"/>
                <a:gd name="connsiteX5" fmla="*/ 1072896 w 8552688"/>
                <a:gd name="connsiteY5" fmla="*/ 170709 h 659311"/>
                <a:gd name="connsiteX6" fmla="*/ 1359408 w 8552688"/>
                <a:gd name="connsiteY6" fmla="*/ 615717 h 659311"/>
                <a:gd name="connsiteX7" fmla="*/ 1609344 w 8552688"/>
                <a:gd name="connsiteY7" fmla="*/ 182901 h 659311"/>
                <a:gd name="connsiteX8" fmla="*/ 1816608 w 8552688"/>
                <a:gd name="connsiteY8" fmla="*/ 579141 h 659311"/>
                <a:gd name="connsiteX9" fmla="*/ 2023872 w 8552688"/>
                <a:gd name="connsiteY9" fmla="*/ 195093 h 659311"/>
                <a:gd name="connsiteX10" fmla="*/ 2237232 w 8552688"/>
                <a:gd name="connsiteY10" fmla="*/ 603525 h 659311"/>
                <a:gd name="connsiteX11" fmla="*/ 2420112 w 8552688"/>
                <a:gd name="connsiteY11" fmla="*/ 176805 h 659311"/>
                <a:gd name="connsiteX12" fmla="*/ 2621280 w 8552688"/>
                <a:gd name="connsiteY12" fmla="*/ 603525 h 659311"/>
                <a:gd name="connsiteX13" fmla="*/ 2834640 w 8552688"/>
                <a:gd name="connsiteY13" fmla="*/ 170709 h 659311"/>
                <a:gd name="connsiteX14" fmla="*/ 3066288 w 8552688"/>
                <a:gd name="connsiteY14" fmla="*/ 579141 h 659311"/>
                <a:gd name="connsiteX15" fmla="*/ 3273552 w 8552688"/>
                <a:gd name="connsiteY15" fmla="*/ 128037 h 659311"/>
                <a:gd name="connsiteX16" fmla="*/ 3499104 w 8552688"/>
                <a:gd name="connsiteY16" fmla="*/ 560853 h 659311"/>
                <a:gd name="connsiteX17" fmla="*/ 3718560 w 8552688"/>
                <a:gd name="connsiteY17" fmla="*/ 121941 h 659311"/>
                <a:gd name="connsiteX18" fmla="*/ 3986784 w 8552688"/>
                <a:gd name="connsiteY18" fmla="*/ 536469 h 659311"/>
                <a:gd name="connsiteX19" fmla="*/ 4163568 w 8552688"/>
                <a:gd name="connsiteY19" fmla="*/ 85365 h 659311"/>
                <a:gd name="connsiteX20" fmla="*/ 4419600 w 8552688"/>
                <a:gd name="connsiteY20" fmla="*/ 566949 h 659311"/>
                <a:gd name="connsiteX21" fmla="*/ 4657344 w 8552688"/>
                <a:gd name="connsiteY21" fmla="*/ 121941 h 659311"/>
                <a:gd name="connsiteX22" fmla="*/ 4882896 w 8552688"/>
                <a:gd name="connsiteY22" fmla="*/ 615717 h 659311"/>
                <a:gd name="connsiteX23" fmla="*/ 5157216 w 8552688"/>
                <a:gd name="connsiteY23" fmla="*/ 79269 h 659311"/>
                <a:gd name="connsiteX24" fmla="*/ 5437632 w 8552688"/>
                <a:gd name="connsiteY24" fmla="*/ 609621 h 659311"/>
                <a:gd name="connsiteX25" fmla="*/ 5730240 w 8552688"/>
                <a:gd name="connsiteY25" fmla="*/ 73173 h 659311"/>
                <a:gd name="connsiteX26" fmla="*/ 5992368 w 8552688"/>
                <a:gd name="connsiteY26" fmla="*/ 573045 h 659311"/>
                <a:gd name="connsiteX27" fmla="*/ 6230112 w 8552688"/>
                <a:gd name="connsiteY27" fmla="*/ 21 h 659311"/>
                <a:gd name="connsiteX28" fmla="*/ 6516624 w 8552688"/>
                <a:gd name="connsiteY28" fmla="*/ 597429 h 659311"/>
                <a:gd name="connsiteX29" fmla="*/ 6717792 w 8552688"/>
                <a:gd name="connsiteY29" fmla="*/ 73173 h 659311"/>
                <a:gd name="connsiteX30" fmla="*/ 7083552 w 8552688"/>
                <a:gd name="connsiteY30" fmla="*/ 627909 h 659311"/>
                <a:gd name="connsiteX31" fmla="*/ 7351776 w 8552688"/>
                <a:gd name="connsiteY31" fmla="*/ 213381 h 659311"/>
                <a:gd name="connsiteX32" fmla="*/ 7534656 w 8552688"/>
                <a:gd name="connsiteY32" fmla="*/ 566949 h 659311"/>
                <a:gd name="connsiteX33" fmla="*/ 7711440 w 8552688"/>
                <a:gd name="connsiteY33" fmla="*/ 134133 h 659311"/>
                <a:gd name="connsiteX34" fmla="*/ 7967472 w 8552688"/>
                <a:gd name="connsiteY34" fmla="*/ 627909 h 659311"/>
                <a:gd name="connsiteX35" fmla="*/ 8138160 w 8552688"/>
                <a:gd name="connsiteY35" fmla="*/ 115845 h 659311"/>
                <a:gd name="connsiteX36" fmla="*/ 8382000 w 8552688"/>
                <a:gd name="connsiteY36" fmla="*/ 658389 h 659311"/>
                <a:gd name="connsiteX37" fmla="*/ 8552688 w 8552688"/>
                <a:gd name="connsiteY37" fmla="*/ 219477 h 65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552688" h="659311">
                  <a:moveTo>
                    <a:pt x="0" y="609621"/>
                  </a:moveTo>
                  <a:cubicBezTo>
                    <a:pt x="86868" y="394229"/>
                    <a:pt x="173736" y="178837"/>
                    <a:pt x="249936" y="176805"/>
                  </a:cubicBezTo>
                  <a:cubicBezTo>
                    <a:pt x="326136" y="174773"/>
                    <a:pt x="388112" y="601493"/>
                    <a:pt x="457200" y="597429"/>
                  </a:cubicBezTo>
                  <a:cubicBezTo>
                    <a:pt x="526288" y="593365"/>
                    <a:pt x="596392" y="160549"/>
                    <a:pt x="664464" y="152421"/>
                  </a:cubicBezTo>
                  <a:cubicBezTo>
                    <a:pt x="732536" y="144293"/>
                    <a:pt x="797560" y="545613"/>
                    <a:pt x="865632" y="548661"/>
                  </a:cubicBezTo>
                  <a:cubicBezTo>
                    <a:pt x="933704" y="551709"/>
                    <a:pt x="990600" y="159533"/>
                    <a:pt x="1072896" y="170709"/>
                  </a:cubicBezTo>
                  <a:cubicBezTo>
                    <a:pt x="1155192" y="181885"/>
                    <a:pt x="1270000" y="613685"/>
                    <a:pt x="1359408" y="615717"/>
                  </a:cubicBezTo>
                  <a:cubicBezTo>
                    <a:pt x="1448816" y="617749"/>
                    <a:pt x="1533144" y="188997"/>
                    <a:pt x="1609344" y="182901"/>
                  </a:cubicBezTo>
                  <a:cubicBezTo>
                    <a:pt x="1685544" y="176805"/>
                    <a:pt x="1747520" y="577109"/>
                    <a:pt x="1816608" y="579141"/>
                  </a:cubicBezTo>
                  <a:cubicBezTo>
                    <a:pt x="1885696" y="581173"/>
                    <a:pt x="1953768" y="191029"/>
                    <a:pt x="2023872" y="195093"/>
                  </a:cubicBezTo>
                  <a:cubicBezTo>
                    <a:pt x="2093976" y="199157"/>
                    <a:pt x="2171192" y="606573"/>
                    <a:pt x="2237232" y="603525"/>
                  </a:cubicBezTo>
                  <a:cubicBezTo>
                    <a:pt x="2303272" y="600477"/>
                    <a:pt x="2356104" y="176805"/>
                    <a:pt x="2420112" y="176805"/>
                  </a:cubicBezTo>
                  <a:cubicBezTo>
                    <a:pt x="2484120" y="176805"/>
                    <a:pt x="2552192" y="604541"/>
                    <a:pt x="2621280" y="603525"/>
                  </a:cubicBezTo>
                  <a:cubicBezTo>
                    <a:pt x="2690368" y="602509"/>
                    <a:pt x="2760472" y="174773"/>
                    <a:pt x="2834640" y="170709"/>
                  </a:cubicBezTo>
                  <a:cubicBezTo>
                    <a:pt x="2908808" y="166645"/>
                    <a:pt x="2993136" y="586253"/>
                    <a:pt x="3066288" y="579141"/>
                  </a:cubicBezTo>
                  <a:cubicBezTo>
                    <a:pt x="3139440" y="572029"/>
                    <a:pt x="3201416" y="131085"/>
                    <a:pt x="3273552" y="128037"/>
                  </a:cubicBezTo>
                  <a:cubicBezTo>
                    <a:pt x="3345688" y="124989"/>
                    <a:pt x="3424936" y="561869"/>
                    <a:pt x="3499104" y="560853"/>
                  </a:cubicBezTo>
                  <a:cubicBezTo>
                    <a:pt x="3573272" y="559837"/>
                    <a:pt x="3637280" y="126005"/>
                    <a:pt x="3718560" y="121941"/>
                  </a:cubicBezTo>
                  <a:cubicBezTo>
                    <a:pt x="3799840" y="117877"/>
                    <a:pt x="3912616" y="542565"/>
                    <a:pt x="3986784" y="536469"/>
                  </a:cubicBezTo>
                  <a:cubicBezTo>
                    <a:pt x="4060952" y="530373"/>
                    <a:pt x="4091432" y="80285"/>
                    <a:pt x="4163568" y="85365"/>
                  </a:cubicBezTo>
                  <a:cubicBezTo>
                    <a:pt x="4235704" y="90445"/>
                    <a:pt x="4337304" y="560853"/>
                    <a:pt x="4419600" y="566949"/>
                  </a:cubicBezTo>
                  <a:cubicBezTo>
                    <a:pt x="4501896" y="573045"/>
                    <a:pt x="4580128" y="113813"/>
                    <a:pt x="4657344" y="121941"/>
                  </a:cubicBezTo>
                  <a:cubicBezTo>
                    <a:pt x="4734560" y="130069"/>
                    <a:pt x="4799584" y="622829"/>
                    <a:pt x="4882896" y="615717"/>
                  </a:cubicBezTo>
                  <a:cubicBezTo>
                    <a:pt x="4966208" y="608605"/>
                    <a:pt x="5064760" y="80285"/>
                    <a:pt x="5157216" y="79269"/>
                  </a:cubicBezTo>
                  <a:cubicBezTo>
                    <a:pt x="5249672" y="78253"/>
                    <a:pt x="5342128" y="610637"/>
                    <a:pt x="5437632" y="609621"/>
                  </a:cubicBezTo>
                  <a:cubicBezTo>
                    <a:pt x="5533136" y="608605"/>
                    <a:pt x="5637784" y="79269"/>
                    <a:pt x="5730240" y="73173"/>
                  </a:cubicBezTo>
                  <a:cubicBezTo>
                    <a:pt x="5822696" y="67077"/>
                    <a:pt x="5909056" y="585237"/>
                    <a:pt x="5992368" y="573045"/>
                  </a:cubicBezTo>
                  <a:cubicBezTo>
                    <a:pt x="6075680" y="560853"/>
                    <a:pt x="6142736" y="-4043"/>
                    <a:pt x="6230112" y="21"/>
                  </a:cubicBezTo>
                  <a:cubicBezTo>
                    <a:pt x="6317488" y="4085"/>
                    <a:pt x="6435344" y="585237"/>
                    <a:pt x="6516624" y="597429"/>
                  </a:cubicBezTo>
                  <a:cubicBezTo>
                    <a:pt x="6597904" y="609621"/>
                    <a:pt x="6623304" y="68093"/>
                    <a:pt x="6717792" y="73173"/>
                  </a:cubicBezTo>
                  <a:cubicBezTo>
                    <a:pt x="6812280" y="78253"/>
                    <a:pt x="6977888" y="604541"/>
                    <a:pt x="7083552" y="627909"/>
                  </a:cubicBezTo>
                  <a:cubicBezTo>
                    <a:pt x="7189216" y="651277"/>
                    <a:pt x="7276592" y="223541"/>
                    <a:pt x="7351776" y="213381"/>
                  </a:cubicBezTo>
                  <a:cubicBezTo>
                    <a:pt x="7426960" y="203221"/>
                    <a:pt x="7474712" y="580157"/>
                    <a:pt x="7534656" y="566949"/>
                  </a:cubicBezTo>
                  <a:cubicBezTo>
                    <a:pt x="7594600" y="553741"/>
                    <a:pt x="7639304" y="123973"/>
                    <a:pt x="7711440" y="134133"/>
                  </a:cubicBezTo>
                  <a:cubicBezTo>
                    <a:pt x="7783576" y="144293"/>
                    <a:pt x="7896352" y="630957"/>
                    <a:pt x="7967472" y="627909"/>
                  </a:cubicBezTo>
                  <a:cubicBezTo>
                    <a:pt x="8038592" y="624861"/>
                    <a:pt x="8069072" y="110765"/>
                    <a:pt x="8138160" y="115845"/>
                  </a:cubicBezTo>
                  <a:cubicBezTo>
                    <a:pt x="8207248" y="120925"/>
                    <a:pt x="8312912" y="641117"/>
                    <a:pt x="8382000" y="658389"/>
                  </a:cubicBezTo>
                  <a:cubicBezTo>
                    <a:pt x="8451088" y="675661"/>
                    <a:pt x="8501888" y="447569"/>
                    <a:pt x="8552688" y="21947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335280" y="3883153"/>
              <a:ext cx="8552688" cy="860458"/>
            </a:xfrm>
            <a:custGeom>
              <a:avLst/>
              <a:gdLst>
                <a:gd name="connsiteX0" fmla="*/ 0 w 8552688"/>
                <a:gd name="connsiteY0" fmla="*/ 609621 h 659311"/>
                <a:gd name="connsiteX1" fmla="*/ 249936 w 8552688"/>
                <a:gd name="connsiteY1" fmla="*/ 176805 h 659311"/>
                <a:gd name="connsiteX2" fmla="*/ 457200 w 8552688"/>
                <a:gd name="connsiteY2" fmla="*/ 597429 h 659311"/>
                <a:gd name="connsiteX3" fmla="*/ 664464 w 8552688"/>
                <a:gd name="connsiteY3" fmla="*/ 152421 h 659311"/>
                <a:gd name="connsiteX4" fmla="*/ 865632 w 8552688"/>
                <a:gd name="connsiteY4" fmla="*/ 548661 h 659311"/>
                <a:gd name="connsiteX5" fmla="*/ 1072896 w 8552688"/>
                <a:gd name="connsiteY5" fmla="*/ 170709 h 659311"/>
                <a:gd name="connsiteX6" fmla="*/ 1359408 w 8552688"/>
                <a:gd name="connsiteY6" fmla="*/ 615717 h 659311"/>
                <a:gd name="connsiteX7" fmla="*/ 1609344 w 8552688"/>
                <a:gd name="connsiteY7" fmla="*/ 182901 h 659311"/>
                <a:gd name="connsiteX8" fmla="*/ 1816608 w 8552688"/>
                <a:gd name="connsiteY8" fmla="*/ 579141 h 659311"/>
                <a:gd name="connsiteX9" fmla="*/ 2023872 w 8552688"/>
                <a:gd name="connsiteY9" fmla="*/ 195093 h 659311"/>
                <a:gd name="connsiteX10" fmla="*/ 2237232 w 8552688"/>
                <a:gd name="connsiteY10" fmla="*/ 603525 h 659311"/>
                <a:gd name="connsiteX11" fmla="*/ 2420112 w 8552688"/>
                <a:gd name="connsiteY11" fmla="*/ 176805 h 659311"/>
                <a:gd name="connsiteX12" fmla="*/ 2621280 w 8552688"/>
                <a:gd name="connsiteY12" fmla="*/ 603525 h 659311"/>
                <a:gd name="connsiteX13" fmla="*/ 2834640 w 8552688"/>
                <a:gd name="connsiteY13" fmla="*/ 170709 h 659311"/>
                <a:gd name="connsiteX14" fmla="*/ 3066288 w 8552688"/>
                <a:gd name="connsiteY14" fmla="*/ 579141 h 659311"/>
                <a:gd name="connsiteX15" fmla="*/ 3273552 w 8552688"/>
                <a:gd name="connsiteY15" fmla="*/ 128037 h 659311"/>
                <a:gd name="connsiteX16" fmla="*/ 3499104 w 8552688"/>
                <a:gd name="connsiteY16" fmla="*/ 560853 h 659311"/>
                <a:gd name="connsiteX17" fmla="*/ 3718560 w 8552688"/>
                <a:gd name="connsiteY17" fmla="*/ 121941 h 659311"/>
                <a:gd name="connsiteX18" fmla="*/ 3986784 w 8552688"/>
                <a:gd name="connsiteY18" fmla="*/ 536469 h 659311"/>
                <a:gd name="connsiteX19" fmla="*/ 4163568 w 8552688"/>
                <a:gd name="connsiteY19" fmla="*/ 85365 h 659311"/>
                <a:gd name="connsiteX20" fmla="*/ 4419600 w 8552688"/>
                <a:gd name="connsiteY20" fmla="*/ 566949 h 659311"/>
                <a:gd name="connsiteX21" fmla="*/ 4657344 w 8552688"/>
                <a:gd name="connsiteY21" fmla="*/ 121941 h 659311"/>
                <a:gd name="connsiteX22" fmla="*/ 4882896 w 8552688"/>
                <a:gd name="connsiteY22" fmla="*/ 615717 h 659311"/>
                <a:gd name="connsiteX23" fmla="*/ 5157216 w 8552688"/>
                <a:gd name="connsiteY23" fmla="*/ 79269 h 659311"/>
                <a:gd name="connsiteX24" fmla="*/ 5437632 w 8552688"/>
                <a:gd name="connsiteY24" fmla="*/ 609621 h 659311"/>
                <a:gd name="connsiteX25" fmla="*/ 5730240 w 8552688"/>
                <a:gd name="connsiteY25" fmla="*/ 73173 h 659311"/>
                <a:gd name="connsiteX26" fmla="*/ 5992368 w 8552688"/>
                <a:gd name="connsiteY26" fmla="*/ 573045 h 659311"/>
                <a:gd name="connsiteX27" fmla="*/ 6230112 w 8552688"/>
                <a:gd name="connsiteY27" fmla="*/ 21 h 659311"/>
                <a:gd name="connsiteX28" fmla="*/ 6516624 w 8552688"/>
                <a:gd name="connsiteY28" fmla="*/ 597429 h 659311"/>
                <a:gd name="connsiteX29" fmla="*/ 6717792 w 8552688"/>
                <a:gd name="connsiteY29" fmla="*/ 73173 h 659311"/>
                <a:gd name="connsiteX30" fmla="*/ 7083552 w 8552688"/>
                <a:gd name="connsiteY30" fmla="*/ 627909 h 659311"/>
                <a:gd name="connsiteX31" fmla="*/ 7351776 w 8552688"/>
                <a:gd name="connsiteY31" fmla="*/ 213381 h 659311"/>
                <a:gd name="connsiteX32" fmla="*/ 7534656 w 8552688"/>
                <a:gd name="connsiteY32" fmla="*/ 566949 h 659311"/>
                <a:gd name="connsiteX33" fmla="*/ 7711440 w 8552688"/>
                <a:gd name="connsiteY33" fmla="*/ 134133 h 659311"/>
                <a:gd name="connsiteX34" fmla="*/ 7967472 w 8552688"/>
                <a:gd name="connsiteY34" fmla="*/ 627909 h 659311"/>
                <a:gd name="connsiteX35" fmla="*/ 8138160 w 8552688"/>
                <a:gd name="connsiteY35" fmla="*/ 115845 h 659311"/>
                <a:gd name="connsiteX36" fmla="*/ 8382000 w 8552688"/>
                <a:gd name="connsiteY36" fmla="*/ 658389 h 659311"/>
                <a:gd name="connsiteX37" fmla="*/ 8552688 w 8552688"/>
                <a:gd name="connsiteY37" fmla="*/ 219477 h 65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552688" h="659311">
                  <a:moveTo>
                    <a:pt x="0" y="609621"/>
                  </a:moveTo>
                  <a:cubicBezTo>
                    <a:pt x="86868" y="394229"/>
                    <a:pt x="173736" y="178837"/>
                    <a:pt x="249936" y="176805"/>
                  </a:cubicBezTo>
                  <a:cubicBezTo>
                    <a:pt x="326136" y="174773"/>
                    <a:pt x="388112" y="601493"/>
                    <a:pt x="457200" y="597429"/>
                  </a:cubicBezTo>
                  <a:cubicBezTo>
                    <a:pt x="526288" y="593365"/>
                    <a:pt x="596392" y="160549"/>
                    <a:pt x="664464" y="152421"/>
                  </a:cubicBezTo>
                  <a:cubicBezTo>
                    <a:pt x="732536" y="144293"/>
                    <a:pt x="797560" y="545613"/>
                    <a:pt x="865632" y="548661"/>
                  </a:cubicBezTo>
                  <a:cubicBezTo>
                    <a:pt x="933704" y="551709"/>
                    <a:pt x="990600" y="159533"/>
                    <a:pt x="1072896" y="170709"/>
                  </a:cubicBezTo>
                  <a:cubicBezTo>
                    <a:pt x="1155192" y="181885"/>
                    <a:pt x="1270000" y="613685"/>
                    <a:pt x="1359408" y="615717"/>
                  </a:cubicBezTo>
                  <a:cubicBezTo>
                    <a:pt x="1448816" y="617749"/>
                    <a:pt x="1533144" y="188997"/>
                    <a:pt x="1609344" y="182901"/>
                  </a:cubicBezTo>
                  <a:cubicBezTo>
                    <a:pt x="1685544" y="176805"/>
                    <a:pt x="1747520" y="577109"/>
                    <a:pt x="1816608" y="579141"/>
                  </a:cubicBezTo>
                  <a:cubicBezTo>
                    <a:pt x="1885696" y="581173"/>
                    <a:pt x="1953768" y="191029"/>
                    <a:pt x="2023872" y="195093"/>
                  </a:cubicBezTo>
                  <a:cubicBezTo>
                    <a:pt x="2093976" y="199157"/>
                    <a:pt x="2171192" y="606573"/>
                    <a:pt x="2237232" y="603525"/>
                  </a:cubicBezTo>
                  <a:cubicBezTo>
                    <a:pt x="2303272" y="600477"/>
                    <a:pt x="2356104" y="176805"/>
                    <a:pt x="2420112" y="176805"/>
                  </a:cubicBezTo>
                  <a:cubicBezTo>
                    <a:pt x="2484120" y="176805"/>
                    <a:pt x="2552192" y="604541"/>
                    <a:pt x="2621280" y="603525"/>
                  </a:cubicBezTo>
                  <a:cubicBezTo>
                    <a:pt x="2690368" y="602509"/>
                    <a:pt x="2760472" y="174773"/>
                    <a:pt x="2834640" y="170709"/>
                  </a:cubicBezTo>
                  <a:cubicBezTo>
                    <a:pt x="2908808" y="166645"/>
                    <a:pt x="2993136" y="586253"/>
                    <a:pt x="3066288" y="579141"/>
                  </a:cubicBezTo>
                  <a:cubicBezTo>
                    <a:pt x="3139440" y="572029"/>
                    <a:pt x="3201416" y="131085"/>
                    <a:pt x="3273552" y="128037"/>
                  </a:cubicBezTo>
                  <a:cubicBezTo>
                    <a:pt x="3345688" y="124989"/>
                    <a:pt x="3424936" y="561869"/>
                    <a:pt x="3499104" y="560853"/>
                  </a:cubicBezTo>
                  <a:cubicBezTo>
                    <a:pt x="3573272" y="559837"/>
                    <a:pt x="3637280" y="126005"/>
                    <a:pt x="3718560" y="121941"/>
                  </a:cubicBezTo>
                  <a:cubicBezTo>
                    <a:pt x="3799840" y="117877"/>
                    <a:pt x="3912616" y="542565"/>
                    <a:pt x="3986784" y="536469"/>
                  </a:cubicBezTo>
                  <a:cubicBezTo>
                    <a:pt x="4060952" y="530373"/>
                    <a:pt x="4091432" y="80285"/>
                    <a:pt x="4163568" y="85365"/>
                  </a:cubicBezTo>
                  <a:cubicBezTo>
                    <a:pt x="4235704" y="90445"/>
                    <a:pt x="4337304" y="560853"/>
                    <a:pt x="4419600" y="566949"/>
                  </a:cubicBezTo>
                  <a:cubicBezTo>
                    <a:pt x="4501896" y="573045"/>
                    <a:pt x="4580128" y="113813"/>
                    <a:pt x="4657344" y="121941"/>
                  </a:cubicBezTo>
                  <a:cubicBezTo>
                    <a:pt x="4734560" y="130069"/>
                    <a:pt x="4799584" y="622829"/>
                    <a:pt x="4882896" y="615717"/>
                  </a:cubicBezTo>
                  <a:cubicBezTo>
                    <a:pt x="4966208" y="608605"/>
                    <a:pt x="5064760" y="80285"/>
                    <a:pt x="5157216" y="79269"/>
                  </a:cubicBezTo>
                  <a:cubicBezTo>
                    <a:pt x="5249672" y="78253"/>
                    <a:pt x="5342128" y="610637"/>
                    <a:pt x="5437632" y="609621"/>
                  </a:cubicBezTo>
                  <a:cubicBezTo>
                    <a:pt x="5533136" y="608605"/>
                    <a:pt x="5637784" y="79269"/>
                    <a:pt x="5730240" y="73173"/>
                  </a:cubicBezTo>
                  <a:cubicBezTo>
                    <a:pt x="5822696" y="67077"/>
                    <a:pt x="5909056" y="585237"/>
                    <a:pt x="5992368" y="573045"/>
                  </a:cubicBezTo>
                  <a:cubicBezTo>
                    <a:pt x="6075680" y="560853"/>
                    <a:pt x="6142736" y="-4043"/>
                    <a:pt x="6230112" y="21"/>
                  </a:cubicBezTo>
                  <a:cubicBezTo>
                    <a:pt x="6317488" y="4085"/>
                    <a:pt x="6435344" y="585237"/>
                    <a:pt x="6516624" y="597429"/>
                  </a:cubicBezTo>
                  <a:cubicBezTo>
                    <a:pt x="6597904" y="609621"/>
                    <a:pt x="6623304" y="68093"/>
                    <a:pt x="6717792" y="73173"/>
                  </a:cubicBezTo>
                  <a:cubicBezTo>
                    <a:pt x="6812280" y="78253"/>
                    <a:pt x="6977888" y="604541"/>
                    <a:pt x="7083552" y="627909"/>
                  </a:cubicBezTo>
                  <a:cubicBezTo>
                    <a:pt x="7189216" y="651277"/>
                    <a:pt x="7276592" y="223541"/>
                    <a:pt x="7351776" y="213381"/>
                  </a:cubicBezTo>
                  <a:cubicBezTo>
                    <a:pt x="7426960" y="203221"/>
                    <a:pt x="7474712" y="580157"/>
                    <a:pt x="7534656" y="566949"/>
                  </a:cubicBezTo>
                  <a:cubicBezTo>
                    <a:pt x="7594600" y="553741"/>
                    <a:pt x="7639304" y="123973"/>
                    <a:pt x="7711440" y="134133"/>
                  </a:cubicBezTo>
                  <a:cubicBezTo>
                    <a:pt x="7783576" y="144293"/>
                    <a:pt x="7896352" y="630957"/>
                    <a:pt x="7967472" y="627909"/>
                  </a:cubicBezTo>
                  <a:cubicBezTo>
                    <a:pt x="8038592" y="624861"/>
                    <a:pt x="8069072" y="110765"/>
                    <a:pt x="8138160" y="115845"/>
                  </a:cubicBezTo>
                  <a:cubicBezTo>
                    <a:pt x="8207248" y="120925"/>
                    <a:pt x="8312912" y="641117"/>
                    <a:pt x="8382000" y="658389"/>
                  </a:cubicBezTo>
                  <a:cubicBezTo>
                    <a:pt x="8451088" y="675661"/>
                    <a:pt x="8501888" y="447569"/>
                    <a:pt x="8552688" y="21947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ovéPole 10"/>
                <p:cNvSpPr txBox="1"/>
                <p:nvPr/>
              </p:nvSpPr>
              <p:spPr>
                <a:xfrm>
                  <a:off x="1085088" y="2501609"/>
                  <a:ext cx="1969008" cy="3452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b="1" dirty="0">
                      <a:solidFill>
                        <a:srgbClr val="00B050"/>
                      </a:solidFill>
                      <a:latin typeface="Trebuchet MS" pitchFamily="34" charset="0"/>
                    </a:rPr>
                    <a:t>External </a:t>
                  </a:r>
                  <a:r>
                    <a:rPr lang="cs-CZ" sz="1600" b="1" dirty="0" err="1">
                      <a:solidFill>
                        <a:srgbClr val="00B050"/>
                      </a:solidFill>
                      <a:latin typeface="Trebuchet MS" pitchFamily="34" charset="0"/>
                    </a:rPr>
                    <a:t>field</a:t>
                  </a:r>
                  <a:r>
                    <a:rPr lang="cs-CZ" sz="1600" b="1" dirty="0">
                      <a:solidFill>
                        <a:srgbClr val="00B050"/>
                      </a:solidFill>
                      <a:latin typeface="Trebuchet MS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endParaRPr lang="cs-CZ" sz="1600" dirty="0">
                    <a:solidFill>
                      <a:srgbClr val="00B050"/>
                    </a:solidFill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1" name="TextovéPol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088" y="2501609"/>
                  <a:ext cx="1969008" cy="34522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548" t="-5263" r="-1858" b="-1929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227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ál 5"/>
          <p:cNvSpPr/>
          <p:nvPr/>
        </p:nvSpPr>
        <p:spPr>
          <a:xfrm>
            <a:off x="3677784" y="2362826"/>
            <a:ext cx="4730088" cy="3596425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4398678" y="1175670"/>
                <a:ext cx="3734874" cy="1032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u="sng" dirty="0" err="1">
                    <a:solidFill>
                      <a:srgbClr val="FFC000"/>
                    </a:solidFill>
                    <a:latin typeface="Trebuchet MS" pitchFamily="34" charset="0"/>
                  </a:rPr>
                  <a:t>System</a:t>
                </a:r>
                <a:r>
                  <a:rPr lang="cs-CZ" u="sng" dirty="0">
                    <a:solidFill>
                      <a:srgbClr val="FFC000"/>
                    </a:solidFill>
                    <a:latin typeface="Trebuchet MS" pitchFamily="34" charset="0"/>
                  </a:rPr>
                  <a:t> </a:t>
                </a:r>
                <a:r>
                  <a:rPr lang="cs-CZ" u="sng" dirty="0" err="1">
                    <a:solidFill>
                      <a:srgbClr val="FFC000"/>
                    </a:solidFill>
                    <a:latin typeface="Trebuchet MS" pitchFamily="34" charset="0"/>
                  </a:rPr>
                  <a:t>under</a:t>
                </a:r>
                <a:r>
                  <a:rPr lang="cs-CZ" u="sng" dirty="0">
                    <a:solidFill>
                      <a:srgbClr val="FFC000"/>
                    </a:solidFill>
                    <a:latin typeface="Trebuchet MS" pitchFamily="34" charset="0"/>
                  </a:rPr>
                  <a:t> study</a:t>
                </a:r>
              </a:p>
              <a:p>
                <a:pPr marL="285750" indent="-285750">
                  <a:spcAft>
                    <a:spcPts val="600"/>
                  </a:spcAft>
                  <a:buFontTx/>
                  <a:buChar char="-"/>
                </a:pPr>
                <a:r>
                  <a:rPr lang="en-US" sz="1600" dirty="0">
                    <a:solidFill>
                      <a:srgbClr val="FFC000"/>
                    </a:solidFill>
                    <a:latin typeface="Trebuchet MS" pitchFamily="34" charset="0"/>
                  </a:rPr>
                  <a:t>described by Hamiltonian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cs-CZ" sz="1600" b="0" dirty="0">
                  <a:solidFill>
                    <a:srgbClr val="FFC000"/>
                  </a:solidFill>
                  <a:latin typeface="Trebuchet MS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Tx/>
                  <a:buChar char="-"/>
                </a:pPr>
                <a:r>
                  <a:rPr lang="cs-CZ" sz="1600" dirty="0">
                    <a:solidFill>
                      <a:srgbClr val="FFC000"/>
                    </a:solidFill>
                    <a:latin typeface="Trebuchet MS" pitchFamily="34" charset="0"/>
                  </a:rPr>
                  <a:t>𝑑-</a:t>
                </a:r>
                <a:r>
                  <a:rPr lang="cs-CZ" sz="1600" dirty="0" err="1">
                    <a:solidFill>
                      <a:srgbClr val="FFC000"/>
                    </a:solidFill>
                    <a:latin typeface="Trebuchet MS" pitchFamily="34" charset="0"/>
                  </a:rPr>
                  <a:t>dimensional</a:t>
                </a:r>
                <a:r>
                  <a:rPr lang="cs-CZ" sz="1600" dirty="0">
                    <a:solidFill>
                      <a:srgbClr val="FFC000"/>
                    </a:solidFill>
                    <a:latin typeface="Trebuchet MS" pitchFamily="34" charset="0"/>
                  </a:rPr>
                  <a:t> </a:t>
                </a:r>
                <a:r>
                  <a:rPr lang="cs-CZ" sz="1600" dirty="0" err="1">
                    <a:solidFill>
                      <a:srgbClr val="FFC000"/>
                    </a:solidFill>
                    <a:latin typeface="Trebuchet MS" pitchFamily="34" charset="0"/>
                  </a:rPr>
                  <a:t>Hilbert</a:t>
                </a:r>
                <a:r>
                  <a:rPr lang="cs-CZ" sz="1600" dirty="0">
                    <a:solidFill>
                      <a:srgbClr val="FFC000"/>
                    </a:solidFill>
                    <a:latin typeface="Trebuchet MS" pitchFamily="34" charset="0"/>
                  </a:rPr>
                  <a:t> </a:t>
                </a:r>
                <a:r>
                  <a:rPr lang="cs-CZ" sz="1600" dirty="0" err="1">
                    <a:solidFill>
                      <a:srgbClr val="FFC000"/>
                    </a:solidFill>
                    <a:latin typeface="Trebuchet MS" pitchFamily="34" charset="0"/>
                  </a:rPr>
                  <a:t>space</a:t>
                </a:r>
                <a:r>
                  <a:rPr lang="cs-CZ" sz="1600" dirty="0">
                    <a:solidFill>
                      <a:srgbClr val="FFC000"/>
                    </a:solidFill>
                    <a:latin typeface="Trebuchet MS" pitchFamily="34" charset="0"/>
                  </a:rPr>
                  <a:t> ℋ</a:t>
                </a: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678" y="1175670"/>
                <a:ext cx="3734874" cy="1032334"/>
              </a:xfrm>
              <a:prstGeom prst="rect">
                <a:avLst/>
              </a:prstGeom>
              <a:blipFill rotWithShape="1">
                <a:blip r:embed="rId2"/>
                <a:stretch>
                  <a:fillRect l="-1471" t="-3550" b="-65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Skupina 2"/>
          <p:cNvGrpSpPr/>
          <p:nvPr/>
        </p:nvGrpSpPr>
        <p:grpSpPr>
          <a:xfrm>
            <a:off x="844424" y="3496364"/>
            <a:ext cx="7015140" cy="2013655"/>
            <a:chOff x="844424" y="3496364"/>
            <a:chExt cx="7015140" cy="2013655"/>
          </a:xfrm>
        </p:grpSpPr>
        <p:sp>
          <p:nvSpPr>
            <p:cNvPr id="8" name="Ovál 7"/>
            <p:cNvSpPr/>
            <p:nvPr/>
          </p:nvSpPr>
          <p:spPr>
            <a:xfrm>
              <a:off x="3922475" y="3613687"/>
              <a:ext cx="1856353" cy="109470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844424" y="3496364"/>
              <a:ext cx="1539025" cy="131364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941016" y="3940878"/>
              <a:ext cx="13458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err="1">
                  <a:solidFill>
                    <a:schemeClr val="bg1"/>
                  </a:solidFill>
                  <a:latin typeface="Trebuchet MS" pitchFamily="34" charset="0"/>
                </a:rPr>
                <a:t>continuum</a:t>
              </a:r>
              <a:endParaRPr lang="cs-CZ" sz="1600" dirty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cxnSp>
          <p:nvCxnSpPr>
            <p:cNvPr id="12" name="Přímá spojnice se šipkou 11"/>
            <p:cNvCxnSpPr>
              <a:stCxn id="9" idx="3"/>
              <a:endCxn id="8" idx="2"/>
            </p:cNvCxnSpPr>
            <p:nvPr/>
          </p:nvCxnSpPr>
          <p:spPr>
            <a:xfrm>
              <a:off x="2383449" y="4153187"/>
              <a:ext cx="1539026" cy="7852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ovéPole 15"/>
                <p:cNvSpPr txBox="1"/>
                <p:nvPr/>
              </p:nvSpPr>
              <p:spPr>
                <a:xfrm>
                  <a:off x="4019066" y="3831415"/>
                  <a:ext cx="1654926" cy="6978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FF0000"/>
                      </a:solidFill>
                      <a:latin typeface="Trebuchet MS" pitchFamily="34" charset="0"/>
                    </a:rPr>
                    <a:t>Decay w</a:t>
                  </a:r>
                  <a:r>
                    <a:rPr lang="cs-CZ" sz="1600" dirty="0" err="1">
                      <a:solidFill>
                        <a:srgbClr val="FF0000"/>
                      </a:solidFill>
                      <a:latin typeface="Trebuchet MS" pitchFamily="34" charset="0"/>
                    </a:rPr>
                    <a:t>idth</a:t>
                  </a:r>
                  <a:r>
                    <a:rPr lang="cs-CZ" sz="1600" dirty="0">
                      <a:solidFill>
                        <a:srgbClr val="FF0000"/>
                      </a:solidFill>
                      <a:latin typeface="Trebuchet MS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𝛾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</m:den>
                      </m:f>
                    </m:oMath>
                  </a14:m>
                  <a:endParaRPr lang="cs-CZ" sz="1600" dirty="0">
                    <a:solidFill>
                      <a:srgbClr val="FF0000"/>
                    </a:solidFill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6" name="TextovéPol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066" y="3831415"/>
                  <a:ext cx="1654926" cy="69788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3509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ovéPole 17"/>
            <p:cNvSpPr txBox="1"/>
            <p:nvPr/>
          </p:nvSpPr>
          <p:spPr>
            <a:xfrm>
              <a:off x="2380233" y="4244551"/>
              <a:ext cx="14166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Trebuchet MS" pitchFamily="34" charset="0"/>
                </a:rPr>
                <a:t>Effective interaction</a:t>
              </a:r>
              <a:endParaRPr lang="cs-CZ" sz="1600" b="1" dirty="0">
                <a:solidFill>
                  <a:srgbClr val="FF0000"/>
                </a:solidFill>
                <a:latin typeface="Trebuchet MS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ovéPole 20"/>
                <p:cNvSpPr txBox="1"/>
                <p:nvPr/>
              </p:nvSpPr>
              <p:spPr>
                <a:xfrm>
                  <a:off x="4226092" y="4788337"/>
                  <a:ext cx="3633472" cy="361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a14:m>
                  <a:r>
                    <a:rPr lang="cs-CZ" sz="1600" dirty="0">
                      <a:solidFill>
                        <a:srgbClr val="FF0000"/>
                      </a:solidFill>
                      <a:latin typeface="Trebuchet MS" pitchFamily="34" charset="0"/>
                    </a:rPr>
                    <a:t>-</a:t>
                  </a:r>
                  <a:r>
                    <a:rPr lang="cs-CZ" sz="1600" dirty="0" err="1">
                      <a:solidFill>
                        <a:srgbClr val="FF0000"/>
                      </a:solidFill>
                      <a:latin typeface="Trebuchet MS" pitchFamily="34" charset="0"/>
                    </a:rPr>
                    <a:t>dimensional</a:t>
                  </a:r>
                  <a:r>
                    <a:rPr lang="cs-CZ" sz="1600" dirty="0">
                      <a:solidFill>
                        <a:srgbClr val="FF0000"/>
                      </a:solidFill>
                      <a:latin typeface="Trebuchet MS" pitchFamily="34" charset="0"/>
                    </a:rPr>
                    <a:t> </a:t>
                  </a:r>
                  <a:r>
                    <a:rPr lang="en-US" sz="1600" dirty="0">
                      <a:solidFill>
                        <a:srgbClr val="FF0000"/>
                      </a:solidFill>
                      <a:latin typeface="Trebuchet MS" pitchFamily="34" charset="0"/>
                    </a:rPr>
                    <a:t>sub</a:t>
                  </a:r>
                  <a:r>
                    <a:rPr lang="cs-CZ" sz="1600" dirty="0" err="1">
                      <a:solidFill>
                        <a:srgbClr val="FF0000"/>
                      </a:solidFill>
                      <a:latin typeface="Trebuchet MS" pitchFamily="34" charset="0"/>
                    </a:rPr>
                    <a:t>space</a:t>
                  </a:r>
                  <a:r>
                    <a:rPr lang="en-US" sz="1600" dirty="0">
                      <a:solidFill>
                        <a:srgbClr val="FF0000"/>
                      </a:solidFill>
                      <a:latin typeface="Trebuchet MS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Decay</m:t>
                          </m:r>
                        </m:sub>
                      </m:sSub>
                    </m:oMath>
                  </a14:m>
                  <a:endParaRPr lang="cs-CZ" sz="1600" dirty="0">
                    <a:solidFill>
                      <a:srgbClr val="FF0000"/>
                    </a:solidFill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21" name="TextovéPole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6092" y="4788337"/>
                  <a:ext cx="3633472" cy="36118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6667" b="-1166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ovéPole 21"/>
                <p:cNvSpPr txBox="1"/>
                <p:nvPr/>
              </p:nvSpPr>
              <p:spPr>
                <a:xfrm>
                  <a:off x="1341120" y="5053676"/>
                  <a:ext cx="2939030" cy="4563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𝐻</m:t>
                                </m:r>
                              </m:e>
                            </m:acc>
                          </m:e>
                          <m:sup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</m:e>
                            </m:d>
                          </m:sup>
                        </m:s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𝛾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Decay</m:t>
                            </m:r>
                          </m:sub>
                        </m:sSub>
                      </m:oMath>
                    </m:oMathPara>
                  </a14:m>
                  <a:endParaRPr lang="cs-CZ" sz="2000" dirty="0">
                    <a:solidFill>
                      <a:srgbClr val="FF0000"/>
                    </a:solidFill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22" name="TextovéPole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1120" y="5053676"/>
                  <a:ext cx="2939030" cy="45634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4000" b="-933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ovéPole 19"/>
          <p:cNvSpPr txBox="1"/>
          <p:nvPr/>
        </p:nvSpPr>
        <p:spPr>
          <a:xfrm>
            <a:off x="331007" y="261940"/>
            <a:ext cx="7048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err="1">
                <a:solidFill>
                  <a:schemeClr val="bg1"/>
                </a:solidFill>
                <a:latin typeface="Trebuchet MS" pitchFamily="34" charset="0"/>
              </a:rPr>
              <a:t>Effective</a:t>
            </a:r>
            <a:r>
              <a:rPr lang="cs-CZ" sz="2800" u="sng" dirty="0">
                <a:solidFill>
                  <a:schemeClr val="bg1"/>
                </a:solidFill>
                <a:latin typeface="Trebuchet MS" pitchFamily="34" charset="0"/>
              </a:rPr>
              <a:t> study </a:t>
            </a:r>
            <a:r>
              <a:rPr lang="cs-CZ" sz="2800" u="sng" dirty="0" err="1">
                <a:solidFill>
                  <a:schemeClr val="bg1"/>
                </a:solidFill>
                <a:latin typeface="Trebuchet MS" pitchFamily="34" charset="0"/>
              </a:rPr>
              <a:t>of</a:t>
            </a:r>
            <a:r>
              <a:rPr lang="cs-CZ" sz="2800" u="sng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cs-CZ" sz="2800" u="sng" dirty="0" err="1">
                <a:solidFill>
                  <a:schemeClr val="bg1"/>
                </a:solidFill>
                <a:latin typeface="Trebuchet MS" pitchFamily="34" charset="0"/>
              </a:rPr>
              <a:t>composite</a:t>
            </a:r>
            <a:r>
              <a:rPr lang="cs-CZ" sz="2800" u="sng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u="sng" dirty="0">
                <a:solidFill>
                  <a:schemeClr val="bg1"/>
                </a:solidFill>
                <a:latin typeface="Trebuchet MS" pitchFamily="34" charset="0"/>
              </a:rPr>
              <a:t>systems</a:t>
            </a:r>
            <a:endParaRPr lang="cs-CZ" sz="2800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31006" y="890016"/>
            <a:ext cx="359146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cs-CZ" dirty="0" err="1">
                <a:solidFill>
                  <a:schemeClr val="bg1"/>
                </a:solidFill>
                <a:latin typeface="Trebuchet MS" pitchFamily="34" charset="0"/>
              </a:rPr>
              <a:t>Time-dependent</a:t>
            </a:r>
            <a:r>
              <a:rPr lang="cs-CZ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rebuchet MS" pitchFamily="34" charset="0"/>
              </a:rPr>
              <a:t>Hamiltonian</a:t>
            </a:r>
            <a:endParaRPr lang="en-US" dirty="0">
              <a:solidFill>
                <a:schemeClr val="bg1"/>
              </a:solidFill>
              <a:latin typeface="Trebuchet MS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Trebuchet MS" pitchFamily="34" charset="0"/>
              </a:rPr>
              <a:t>Nonhermitian</a:t>
            </a:r>
            <a:r>
              <a:rPr lang="en-US" dirty="0">
                <a:solidFill>
                  <a:schemeClr val="bg1"/>
                </a:solidFill>
                <a:latin typeface="Trebuchet MS" pitchFamily="34" charset="0"/>
              </a:rPr>
              <a:t> extension </a:t>
            </a:r>
            <a:r>
              <a:rPr lang="en-US" sz="1400" dirty="0">
                <a:solidFill>
                  <a:schemeClr val="bg1"/>
                </a:solidFill>
                <a:latin typeface="Trebuchet MS" pitchFamily="34" charset="0"/>
              </a:rPr>
              <a:t>(decay, gain &amp; loss)</a:t>
            </a:r>
          </a:p>
        </p:txBody>
      </p:sp>
    </p:spTree>
    <p:extLst>
      <p:ext uri="{BB962C8B-B14F-4D97-AF65-F5344CB8AC3E}">
        <p14:creationId xmlns:p14="http://schemas.microsoft.com/office/powerpoint/2010/main" val="347093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99192" y="818160"/>
            <a:ext cx="3328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err="1">
                <a:solidFill>
                  <a:schemeClr val="bg1"/>
                </a:solidFill>
                <a:latin typeface="Trebuchet MS" pitchFamily="34" charset="0"/>
              </a:rPr>
              <a:t>Superradiance</a:t>
            </a:r>
            <a:endParaRPr lang="cs-CZ" sz="3200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99192" y="2350364"/>
            <a:ext cx="78882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0"/>
              </a:spcAft>
              <a:buAutoNum type="arabicPeriod"/>
            </a:pPr>
            <a:r>
              <a:rPr lang="en-US" sz="2400" dirty="0">
                <a:solidFill>
                  <a:srgbClr val="FFC000"/>
                </a:solidFill>
                <a:latin typeface="Trebuchet MS" pitchFamily="34" charset="0"/>
              </a:rPr>
              <a:t>Atom-field interacting system</a:t>
            </a:r>
            <a:r>
              <a:rPr lang="cs-CZ" sz="2400" dirty="0">
                <a:solidFill>
                  <a:srgbClr val="FFC000"/>
                </a:solidFill>
                <a:latin typeface="Trebuchet MS" pitchFamily="34" charset="0"/>
              </a:rPr>
              <a:t>s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400" dirty="0">
                <a:solidFill>
                  <a:srgbClr val="FFC000"/>
                </a:solidFill>
                <a:latin typeface="Trebuchet MS" pitchFamily="34" charset="0"/>
              </a:rPr>
              <a:t>Open system</a:t>
            </a:r>
            <a:r>
              <a:rPr lang="cs-CZ" sz="2400" dirty="0">
                <a:solidFill>
                  <a:srgbClr val="FFC000"/>
                </a:solidFill>
                <a:latin typeface="Trebuchet MS" pitchFamily="34" charset="0"/>
              </a:rPr>
              <a:t>s</a:t>
            </a:r>
          </a:p>
        </p:txBody>
      </p:sp>
      <p:sp>
        <p:nvSpPr>
          <p:cNvPr id="8" name="Obdélník 7"/>
          <p:cNvSpPr/>
          <p:nvPr/>
        </p:nvSpPr>
        <p:spPr>
          <a:xfrm>
            <a:off x="1030224" y="2749141"/>
            <a:ext cx="7851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ebuchet MS" pitchFamily="34" charset="0"/>
              </a:rPr>
              <a:t>Collective enhancement and time squeeze of the spontaneous radiation</a:t>
            </a:r>
            <a:endParaRPr lang="cs-CZ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spcAft>
                <a:spcPts val="1200"/>
              </a:spcAft>
            </a:pPr>
            <a:r>
              <a:rPr lang="cs-CZ" dirty="0">
                <a:solidFill>
                  <a:schemeClr val="bg1"/>
                </a:solidFill>
                <a:latin typeface="Trebuchet MS" pitchFamily="34" charset="0"/>
              </a:rPr>
              <a:t>(</a:t>
            </a:r>
            <a:r>
              <a:rPr lang="cs-CZ" dirty="0" err="1">
                <a:solidFill>
                  <a:schemeClr val="bg1"/>
                </a:solidFill>
                <a:latin typeface="Trebuchet MS" pitchFamily="34" charset="0"/>
              </a:rPr>
              <a:t>Dicke</a:t>
            </a:r>
            <a:r>
              <a:rPr lang="cs-CZ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rebuchet MS" pitchFamily="34" charset="0"/>
              </a:rPr>
              <a:t>superradiance</a:t>
            </a:r>
            <a:r>
              <a:rPr lang="cs-CZ" dirty="0">
                <a:solidFill>
                  <a:schemeClr val="bg1"/>
                </a:solidFill>
                <a:latin typeface="Trebuchet MS" pitchFamily="34" charset="0"/>
              </a:rPr>
              <a:t>).</a:t>
            </a:r>
            <a:endParaRPr lang="en-US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030224" y="3938610"/>
            <a:ext cx="7557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Trebuchet MS" pitchFamily="34" charset="0"/>
              </a:rPr>
              <a:t>Coupling of the unperturbed states to continuum, creating a group of </a:t>
            </a:r>
            <a:r>
              <a:rPr lang="en-US" b="1" dirty="0" err="1">
                <a:solidFill>
                  <a:schemeClr val="bg1"/>
                </a:solidFill>
                <a:latin typeface="Trebuchet MS" pitchFamily="34" charset="0"/>
              </a:rPr>
              <a:t>superradiant</a:t>
            </a:r>
            <a:r>
              <a:rPr lang="en-US" dirty="0">
                <a:solidFill>
                  <a:schemeClr val="bg1"/>
                </a:solidFill>
                <a:latin typeface="Trebuchet MS" pitchFamily="34" charset="0"/>
              </a:rPr>
              <a:t> (short-living) and </a:t>
            </a:r>
            <a:r>
              <a:rPr lang="en-US" b="1" dirty="0" err="1">
                <a:solidFill>
                  <a:schemeClr val="bg1"/>
                </a:solidFill>
                <a:latin typeface="Trebuchet MS" pitchFamily="34" charset="0"/>
              </a:rPr>
              <a:t>subradiant</a:t>
            </a:r>
            <a:r>
              <a:rPr lang="en-US" dirty="0">
                <a:solidFill>
                  <a:schemeClr val="bg1"/>
                </a:solidFill>
                <a:latin typeface="Trebuchet MS" pitchFamily="34" charset="0"/>
              </a:rPr>
              <a:t> (long-living) states</a:t>
            </a:r>
            <a:r>
              <a:rPr lang="cs-CZ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8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467543" y="332656"/>
            <a:ext cx="430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00B4"/>
                </a:solidFill>
                <a:latin typeface="Trebuchet MS" pitchFamily="34" charset="0"/>
              </a:rPr>
              <a:t>Model Hamiltonian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907982" y="1043191"/>
                <a:ext cx="7637172" cy="1225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𝑑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begChr m:val="|"/>
                              <m:endChr m:val="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6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𝜖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𝛾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latin typeface="Cambria Math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cs-CZ" sz="2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982" y="1043191"/>
                <a:ext cx="7637172" cy="12254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vá složená závorka 9"/>
          <p:cNvSpPr/>
          <p:nvPr/>
        </p:nvSpPr>
        <p:spPr>
          <a:xfrm rot="16200000">
            <a:off x="3516820" y="1451380"/>
            <a:ext cx="319562" cy="2009738"/>
          </a:xfrm>
          <a:prstGeom prst="leftBrace">
            <a:avLst/>
          </a:prstGeom>
          <a:ln w="25400">
            <a:solidFill>
              <a:srgbClr val="000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473561" y="2788216"/>
                <a:ext cx="2406080" cy="601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600" dirty="0">
                    <a:latin typeface="Trebuchet MS" pitchFamily="34" charset="0"/>
                  </a:rPr>
                  <a:t> - diagonal, </a:t>
                </a:r>
                <a:r>
                  <a:rPr lang="en-US" sz="1600" b="1" dirty="0" err="1">
                    <a:latin typeface="Trebuchet MS" pitchFamily="34" charset="0"/>
                  </a:rPr>
                  <a:t>unpertubed</a:t>
                </a:r>
                <a:r>
                  <a:rPr lang="en-US" sz="1600" b="1" dirty="0">
                    <a:latin typeface="Trebuchet MS" pitchFamily="34" charset="0"/>
                  </a:rPr>
                  <a:t> system</a:t>
                </a:r>
                <a:endParaRPr lang="cs-CZ" sz="1600" b="1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561" y="2788216"/>
                <a:ext cx="2406080" cy="601447"/>
              </a:xfrm>
              <a:prstGeom prst="rect">
                <a:avLst/>
              </a:prstGeom>
              <a:blipFill rotWithShape="1">
                <a:blip r:embed="rId3"/>
                <a:stretch>
                  <a:fillRect t="-1010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vá složená závorka 7"/>
          <p:cNvSpPr/>
          <p:nvPr/>
        </p:nvSpPr>
        <p:spPr>
          <a:xfrm rot="16200000">
            <a:off x="6300803" y="1144432"/>
            <a:ext cx="319562" cy="2623631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263983" y="2788216"/>
            <a:ext cx="240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rebuchet MS" pitchFamily="34" charset="0"/>
              </a:rPr>
              <a:t>decay-inducing part</a:t>
            </a:r>
            <a:endParaRPr lang="cs-CZ" sz="1600" b="1" dirty="0"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99" y="3501007"/>
            <a:ext cx="3145731" cy="279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5193154" y="3338493"/>
                <a:ext cx="3873578" cy="66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600" dirty="0">
                    <a:latin typeface="Trebuchet MS" pitchFamily="34" charset="0"/>
                  </a:rPr>
                  <a:t> – randomly rotated basis (via GOE)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1600" dirty="0">
                    <a:latin typeface="Trebuchet MS" pitchFamily="34" charset="0"/>
                  </a:rPr>
                  <a:t> – number of open channels</a:t>
                </a:r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154" y="3338493"/>
                <a:ext cx="3873578" cy="661720"/>
              </a:xfrm>
              <a:prstGeom prst="rect">
                <a:avLst/>
              </a:prstGeom>
              <a:blipFill rotWithShape="1">
                <a:blip r:embed="rId5"/>
                <a:stretch>
                  <a:fillRect l="-7244" t="-55556" b="-398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09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524491" y="4981355"/>
            <a:ext cx="4162131" cy="1053577"/>
            <a:chOff x="773863" y="5035166"/>
            <a:chExt cx="4162131" cy="1053577"/>
          </a:xfrm>
        </p:grpSpPr>
        <p:pic>
          <p:nvPicPr>
            <p:cNvPr id="151" name="Picture 11" descr="D:\Pavel\Desktop\Lunch Nuclear 2013\potam1.pn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375" y="5098881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7" descr="D:\Pavel\Desktop\Lunch Nuclear 2013\potam2.pn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886" y="5122771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9" descr="D:\Pavel\Desktop\Lunch Nuclear 2013\pota1.png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960" y="5099556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8" descr="D:\Pavel\Desktop\Lunch Nuclear 2013\pota0.png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884" y="5035166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3" name="Přímá spojnice se šipkou 162"/>
            <p:cNvCxnSpPr/>
            <p:nvPr/>
          </p:nvCxnSpPr>
          <p:spPr>
            <a:xfrm>
              <a:off x="1533126" y="5903688"/>
              <a:ext cx="3175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Přímá spojnice se šipkou 163"/>
            <p:cNvCxnSpPr/>
            <p:nvPr/>
          </p:nvCxnSpPr>
          <p:spPr>
            <a:xfrm flipV="1">
              <a:off x="1378301" y="5307348"/>
              <a:ext cx="0" cy="4184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468" y="5948725"/>
              <a:ext cx="85725" cy="14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" name="Picture 10" descr="D:\Pavel\Desktop\Lunch Nuclear 2013\pota2.png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994" y="5156592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" name="Ovál 151"/>
            <p:cNvSpPr/>
            <p:nvPr/>
          </p:nvSpPr>
          <p:spPr>
            <a:xfrm>
              <a:off x="2451911" y="571559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5" name="Ovál 154"/>
            <p:cNvSpPr/>
            <p:nvPr/>
          </p:nvSpPr>
          <p:spPr>
            <a:xfrm>
              <a:off x="1742387" y="5752049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8" name="Ovál 157"/>
            <p:cNvSpPr/>
            <p:nvPr/>
          </p:nvSpPr>
          <p:spPr>
            <a:xfrm>
              <a:off x="3745364" y="5724986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1" name="Ovál 160"/>
            <p:cNvSpPr/>
            <p:nvPr/>
          </p:nvSpPr>
          <p:spPr>
            <a:xfrm>
              <a:off x="2983830" y="5665017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2" name="Ovál 161"/>
            <p:cNvSpPr/>
            <p:nvPr/>
          </p:nvSpPr>
          <p:spPr>
            <a:xfrm>
              <a:off x="3220608" y="566408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9" name="Ovál 168"/>
            <p:cNvSpPr/>
            <p:nvPr/>
          </p:nvSpPr>
          <p:spPr>
            <a:xfrm>
              <a:off x="4489084" y="5784312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ovéPole 4"/>
                <p:cNvSpPr txBox="1"/>
                <p:nvPr/>
              </p:nvSpPr>
              <p:spPr>
                <a:xfrm>
                  <a:off x="773863" y="5363660"/>
                  <a:ext cx="66870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/>
                          </a:rPr>
                          <m:t>𝑉</m:t>
                        </m:r>
                        <m:r>
                          <a:rPr lang="en-GB" sz="1600" b="0" i="1" smtClean="0">
                            <a:latin typeface="Cambria Math"/>
                          </a:rPr>
                          <m:t>(</m:t>
                        </m:r>
                        <m:r>
                          <a:rPr lang="en-GB" sz="1600" b="0" i="1" smtClean="0">
                            <a:latin typeface="Cambria Math"/>
                          </a:rPr>
                          <m:t>𝑞</m:t>
                        </m:r>
                        <m:r>
                          <a:rPr lang="en-GB" sz="16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cs-CZ" sz="16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5" name="TextovéPol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863" y="5363660"/>
                  <a:ext cx="668709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272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nice 105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bdélník 132"/>
          <p:cNvSpPr/>
          <p:nvPr/>
        </p:nvSpPr>
        <p:spPr>
          <a:xfrm>
            <a:off x="467850" y="329282"/>
            <a:ext cx="5846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>
                <a:solidFill>
                  <a:srgbClr val="0000B4"/>
                </a:solidFill>
                <a:latin typeface="Trebuchet MS" panose="020B0603020202020204" pitchFamily="34" charset="0"/>
              </a:rPr>
              <a:t>Quantum phase transition</a:t>
            </a:r>
            <a:r>
              <a:rPr lang="en-GB" sz="3200" dirty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en-GB" sz="2400" dirty="0">
                <a:solidFill>
                  <a:srgbClr val="0000B4"/>
                </a:solidFill>
                <a:latin typeface="Trebuchet MS" panose="020B0603020202020204" pitchFamily="34" charset="0"/>
              </a:rPr>
              <a:t>(</a:t>
            </a:r>
            <a:r>
              <a:rPr lang="en-GB" sz="2400" dirty="0" err="1">
                <a:solidFill>
                  <a:srgbClr val="0000B4"/>
                </a:solidFill>
                <a:latin typeface="Trebuchet MS" panose="020B0603020202020204" pitchFamily="34" charset="0"/>
              </a:rPr>
              <a:t>QPT</a:t>
            </a:r>
            <a:r>
              <a:rPr lang="en-GB" sz="2400" dirty="0">
                <a:solidFill>
                  <a:srgbClr val="0000B4"/>
                </a:solidFill>
                <a:latin typeface="Trebuchet MS" panose="020B0603020202020204" pitchFamily="34" charset="0"/>
              </a:rPr>
              <a:t>)</a:t>
            </a:r>
            <a:endParaRPr lang="cs-CZ" sz="24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29" y="2529167"/>
            <a:ext cx="3708958" cy="232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Přímá spojnice se šipkou 70"/>
          <p:cNvCxnSpPr/>
          <p:nvPr/>
        </p:nvCxnSpPr>
        <p:spPr>
          <a:xfrm flipV="1">
            <a:off x="925417" y="2836572"/>
            <a:ext cx="0" cy="16807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ovéPole 72"/>
          <p:cNvSpPr txBox="1"/>
          <p:nvPr/>
        </p:nvSpPr>
        <p:spPr>
          <a:xfrm>
            <a:off x="566438" y="3502652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latin typeface="Trebuchet MS" pitchFamily="34" charset="0"/>
              </a:rPr>
              <a:t>E</a:t>
            </a:r>
            <a:endParaRPr lang="cs-CZ" sz="2000" i="1" dirty="0">
              <a:latin typeface="Trebuchet MS" pitchFamily="34" charset="0"/>
            </a:endParaRPr>
          </a:p>
        </p:txBody>
      </p:sp>
      <p:cxnSp>
        <p:nvCxnSpPr>
          <p:cNvPr id="74" name="Přímá spojnice 73"/>
          <p:cNvCxnSpPr/>
          <p:nvPr/>
        </p:nvCxnSpPr>
        <p:spPr>
          <a:xfrm flipH="1">
            <a:off x="2360477" y="3970788"/>
            <a:ext cx="508795" cy="64455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/>
          <p:cNvCxnSpPr/>
          <p:nvPr/>
        </p:nvCxnSpPr>
        <p:spPr>
          <a:xfrm>
            <a:off x="2878508" y="3970788"/>
            <a:ext cx="500085" cy="65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ál 76"/>
          <p:cNvSpPr/>
          <p:nvPr/>
        </p:nvSpPr>
        <p:spPr>
          <a:xfrm>
            <a:off x="2824508" y="392964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3" name="Skupina 12"/>
          <p:cNvGrpSpPr/>
          <p:nvPr/>
        </p:nvGrpSpPr>
        <p:grpSpPr>
          <a:xfrm>
            <a:off x="5093624" y="2501398"/>
            <a:ext cx="3537069" cy="2338781"/>
            <a:chOff x="5202154" y="2459268"/>
            <a:chExt cx="3537069" cy="2338781"/>
          </a:xfrm>
        </p:grpSpPr>
        <p:pic>
          <p:nvPicPr>
            <p:cNvPr id="80" name="Picture 2"/>
            <p:cNvPicPr>
              <a:picLocks noChangeAspect="1" noChangeArrowheads="1"/>
            </p:cNvPicPr>
            <p:nvPr/>
          </p:nvPicPr>
          <p:blipFill rotWithShape="1">
            <a:blip r:embed="rId11" cstate="print"/>
            <a:srcRect l="1742" b="2075"/>
            <a:stretch/>
          </p:blipFill>
          <p:spPr bwMode="auto">
            <a:xfrm>
              <a:off x="5202154" y="2459268"/>
              <a:ext cx="3537069" cy="226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Obdélník 80"/>
            <p:cNvSpPr/>
            <p:nvPr/>
          </p:nvSpPr>
          <p:spPr>
            <a:xfrm>
              <a:off x="7097198" y="3687534"/>
              <a:ext cx="1642025" cy="1110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Obdélník 81"/>
            <p:cNvSpPr/>
            <p:nvPr/>
          </p:nvSpPr>
          <p:spPr>
            <a:xfrm>
              <a:off x="5852222" y="4354258"/>
              <a:ext cx="470078" cy="40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3" name="Obdélník 82"/>
            <p:cNvSpPr/>
            <p:nvPr/>
          </p:nvSpPr>
          <p:spPr>
            <a:xfrm>
              <a:off x="6862159" y="3890789"/>
              <a:ext cx="470078" cy="40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4" name="Volný tvar 83"/>
            <p:cNvSpPr/>
            <p:nvPr/>
          </p:nvSpPr>
          <p:spPr>
            <a:xfrm>
              <a:off x="6002495" y="3588766"/>
              <a:ext cx="2485623" cy="585989"/>
            </a:xfrm>
            <a:custGeom>
              <a:avLst/>
              <a:gdLst>
                <a:gd name="connsiteX0" fmla="*/ 0 w 2485623"/>
                <a:gd name="connsiteY0" fmla="*/ 585989 h 585989"/>
                <a:gd name="connsiteX1" fmla="*/ 283336 w 2485623"/>
                <a:gd name="connsiteY1" fmla="*/ 386366 h 585989"/>
                <a:gd name="connsiteX2" fmla="*/ 585989 w 2485623"/>
                <a:gd name="connsiteY2" fmla="*/ 225380 h 585989"/>
                <a:gd name="connsiteX3" fmla="*/ 888643 w 2485623"/>
                <a:gd name="connsiteY3" fmla="*/ 103031 h 585989"/>
                <a:gd name="connsiteX4" fmla="*/ 1229933 w 2485623"/>
                <a:gd name="connsiteY4" fmla="*/ 38637 h 585989"/>
                <a:gd name="connsiteX5" fmla="*/ 1539026 w 2485623"/>
                <a:gd name="connsiteY5" fmla="*/ 19318 h 585989"/>
                <a:gd name="connsiteX6" fmla="*/ 2234485 w 2485623"/>
                <a:gd name="connsiteY6" fmla="*/ 6440 h 585989"/>
                <a:gd name="connsiteX7" fmla="*/ 2485623 w 2485623"/>
                <a:gd name="connsiteY7" fmla="*/ 0 h 58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5623" h="585989">
                  <a:moveTo>
                    <a:pt x="0" y="585989"/>
                  </a:moveTo>
                  <a:cubicBezTo>
                    <a:pt x="92835" y="516228"/>
                    <a:pt x="185671" y="446467"/>
                    <a:pt x="283336" y="386366"/>
                  </a:cubicBezTo>
                  <a:cubicBezTo>
                    <a:pt x="381001" y="326264"/>
                    <a:pt x="485105" y="272602"/>
                    <a:pt x="585989" y="225380"/>
                  </a:cubicBezTo>
                  <a:cubicBezTo>
                    <a:pt x="686873" y="178158"/>
                    <a:pt x="781319" y="134155"/>
                    <a:pt x="888643" y="103031"/>
                  </a:cubicBezTo>
                  <a:cubicBezTo>
                    <a:pt x="995967" y="71907"/>
                    <a:pt x="1121536" y="52589"/>
                    <a:pt x="1229933" y="38637"/>
                  </a:cubicBezTo>
                  <a:cubicBezTo>
                    <a:pt x="1338330" y="24685"/>
                    <a:pt x="1371601" y="24684"/>
                    <a:pt x="1539026" y="19318"/>
                  </a:cubicBezTo>
                  <a:cubicBezTo>
                    <a:pt x="1706451" y="13952"/>
                    <a:pt x="2234485" y="6440"/>
                    <a:pt x="2234485" y="6440"/>
                  </a:cubicBezTo>
                  <a:lnTo>
                    <a:pt x="2485623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6" name="Ovál 85"/>
            <p:cNvSpPr/>
            <p:nvPr/>
          </p:nvSpPr>
          <p:spPr>
            <a:xfrm>
              <a:off x="7285831" y="3566224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6026322" y="5040141"/>
            <a:ext cx="2364372" cy="777638"/>
            <a:chOff x="6024355" y="3662021"/>
            <a:chExt cx="2364372" cy="777638"/>
          </a:xfrm>
        </p:grpSpPr>
        <p:pic>
          <p:nvPicPr>
            <p:cNvPr id="176" name="Picture 8" descr="D:\Pavel\Desktop\Lunch Nuclear 2013\potential6.png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4355" y="3719659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3" descr="D:\Pavel\Desktop\Graph.png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003" y="3662021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6" descr="D:\Pavel\Desktop\Lunch Nuclear 2013\potential4.png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727" y="3662205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7" name="Ovál 176"/>
            <p:cNvSpPr/>
            <p:nvPr/>
          </p:nvSpPr>
          <p:spPr>
            <a:xfrm>
              <a:off x="6163246" y="4359903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8" name="Ovál 177"/>
            <p:cNvSpPr/>
            <p:nvPr/>
          </p:nvSpPr>
          <p:spPr>
            <a:xfrm>
              <a:off x="6409438" y="436569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1" name="Ovál 180"/>
            <p:cNvSpPr/>
            <p:nvPr/>
          </p:nvSpPr>
          <p:spPr>
            <a:xfrm>
              <a:off x="7218688" y="429739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4" name="Ovál 183"/>
            <p:cNvSpPr/>
            <p:nvPr/>
          </p:nvSpPr>
          <p:spPr>
            <a:xfrm>
              <a:off x="8074971" y="4303997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2116004" y="2013906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B4"/>
                </a:solidFill>
                <a:latin typeface="Trebuchet MS" pitchFamily="34" charset="0"/>
              </a:rPr>
              <a:t>1</a:t>
            </a:r>
            <a:r>
              <a:rPr lang="en-GB" b="1" baseline="30000" dirty="0">
                <a:solidFill>
                  <a:srgbClr val="0000B4"/>
                </a:solidFill>
                <a:latin typeface="Trebuchet MS" pitchFamily="34" charset="0"/>
              </a:rPr>
              <a:t>st</a:t>
            </a:r>
            <a:r>
              <a:rPr lang="en-GB" b="1" dirty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b="1" dirty="0" err="1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b="1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148" name="TextovéPole 147"/>
          <p:cNvSpPr txBox="1"/>
          <p:nvPr/>
        </p:nvSpPr>
        <p:spPr>
          <a:xfrm>
            <a:off x="4086931" y="4789811"/>
            <a:ext cx="30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Symbol" panose="05050102010706020507" pitchFamily="18" charset="2"/>
              </a:rPr>
              <a:t>l</a:t>
            </a:r>
          </a:p>
        </p:txBody>
      </p:sp>
      <p:cxnSp>
        <p:nvCxnSpPr>
          <p:cNvPr id="149" name="Přímá spojnice se šipkou 148"/>
          <p:cNvCxnSpPr/>
          <p:nvPr/>
        </p:nvCxnSpPr>
        <p:spPr>
          <a:xfrm>
            <a:off x="1778322" y="4999101"/>
            <a:ext cx="229632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ovéPole 78"/>
          <p:cNvSpPr txBox="1"/>
          <p:nvPr/>
        </p:nvSpPr>
        <p:spPr>
          <a:xfrm>
            <a:off x="5310485" y="2007467"/>
            <a:ext cx="311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B4"/>
                </a:solidFill>
                <a:latin typeface="Trebuchet MS" pitchFamily="34" charset="0"/>
              </a:rPr>
              <a:t>Continuous </a:t>
            </a:r>
            <a:r>
              <a:rPr lang="en-GB" b="1" dirty="0" err="1">
                <a:solidFill>
                  <a:srgbClr val="0000B4"/>
                </a:solidFill>
                <a:latin typeface="Trebuchet MS" pitchFamily="34" charset="0"/>
              </a:rPr>
              <a:t>QPT</a:t>
            </a:r>
            <a:r>
              <a:rPr lang="en-GB" b="1" dirty="0">
                <a:solidFill>
                  <a:srgbClr val="0000B4"/>
                </a:solidFill>
                <a:latin typeface="Trebuchet MS" pitchFamily="34" charset="0"/>
              </a:rPr>
              <a:t> (2</a:t>
            </a:r>
            <a:r>
              <a:rPr lang="en-GB" b="1" baseline="30000" dirty="0">
                <a:solidFill>
                  <a:srgbClr val="0000B4"/>
                </a:solidFill>
                <a:latin typeface="Trebuchet MS" pitchFamily="34" charset="0"/>
              </a:rPr>
              <a:t>nd</a:t>
            </a:r>
            <a:r>
              <a:rPr lang="en-GB" b="1" dirty="0">
                <a:solidFill>
                  <a:srgbClr val="0000B4"/>
                </a:solidFill>
                <a:latin typeface="Trebuchet MS" pitchFamily="34" charset="0"/>
              </a:rPr>
              <a:t> order)</a:t>
            </a:r>
            <a:endParaRPr lang="cs-CZ" b="1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88" name="TextovéPole 87"/>
          <p:cNvSpPr txBox="1"/>
          <p:nvPr/>
        </p:nvSpPr>
        <p:spPr>
          <a:xfrm>
            <a:off x="8102478" y="4785782"/>
            <a:ext cx="30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Symbol" panose="05050102010706020507" pitchFamily="18" charset="2"/>
              </a:rPr>
              <a:t>l</a:t>
            </a:r>
          </a:p>
        </p:txBody>
      </p:sp>
      <p:cxnSp>
        <p:nvCxnSpPr>
          <p:cNvPr id="89" name="Přímá spojnice se šipkou 88"/>
          <p:cNvCxnSpPr/>
          <p:nvPr/>
        </p:nvCxnSpPr>
        <p:spPr>
          <a:xfrm>
            <a:off x="5793869" y="4995072"/>
            <a:ext cx="229632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962851" y="6073617"/>
            <a:ext cx="3877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Trebuchet MS" pitchFamily="34" charset="0"/>
              </a:rPr>
              <a:t>double-well</a:t>
            </a:r>
            <a:r>
              <a:rPr lang="en-GB" sz="1600" dirty="0">
                <a:latin typeface="Trebuchet MS" pitchFamily="34" charset="0"/>
              </a:rPr>
              <a:t> form of the energy surface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90" name="TextovéPole 89"/>
          <p:cNvSpPr txBox="1"/>
          <p:nvPr/>
        </p:nvSpPr>
        <p:spPr>
          <a:xfrm>
            <a:off x="5038209" y="6090321"/>
            <a:ext cx="3935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 </a:t>
            </a:r>
            <a:r>
              <a:rPr lang="en-GB" sz="1600" b="1" dirty="0">
                <a:solidFill>
                  <a:srgbClr val="FF0000"/>
                </a:solidFill>
                <a:latin typeface="Trebuchet MS" pitchFamily="34" charset="0"/>
              </a:rPr>
              <a:t>quartic</a:t>
            </a:r>
            <a:r>
              <a:rPr lang="en-GB" sz="1600" dirty="0">
                <a:latin typeface="Trebuchet MS" pitchFamily="34" charset="0"/>
              </a:rPr>
              <a:t> minimum in the energy surface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782465" y="2615455"/>
            <a:ext cx="2248238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Energy level dynamics</a:t>
            </a:r>
            <a:endParaRPr lang="cs-CZ" sz="1600" dirty="0">
              <a:latin typeface="Trebuchet MS" pitchFamily="34" charset="0"/>
            </a:endParaRPr>
          </a:p>
        </p:txBody>
      </p:sp>
      <p:grpSp>
        <p:nvGrpSpPr>
          <p:cNvPr id="24" name="Skupina 23"/>
          <p:cNvGrpSpPr/>
          <p:nvPr/>
        </p:nvGrpSpPr>
        <p:grpSpPr>
          <a:xfrm>
            <a:off x="3007236" y="3626322"/>
            <a:ext cx="1594469" cy="696178"/>
            <a:chOff x="3007236" y="2738061"/>
            <a:chExt cx="1594469" cy="696178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19539" y="2738061"/>
              <a:ext cx="982166" cy="69617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2" name="Přímá spojnice se šipkou 21"/>
            <p:cNvCxnSpPr>
              <a:stCxn id="11266" idx="1"/>
            </p:cNvCxnSpPr>
            <p:nvPr/>
          </p:nvCxnSpPr>
          <p:spPr>
            <a:xfrm flipH="1">
              <a:off x="3007236" y="3086150"/>
              <a:ext cx="61230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Skupina 53"/>
          <p:cNvGrpSpPr/>
          <p:nvPr/>
        </p:nvGrpSpPr>
        <p:grpSpPr>
          <a:xfrm>
            <a:off x="630814" y="962532"/>
            <a:ext cx="8204345" cy="911326"/>
            <a:chOff x="624992" y="836118"/>
            <a:chExt cx="6389832" cy="1010118"/>
          </a:xfrm>
        </p:grpSpPr>
        <p:sp>
          <p:nvSpPr>
            <p:cNvPr id="55" name="Obdélník 54"/>
            <p:cNvSpPr/>
            <p:nvPr/>
          </p:nvSpPr>
          <p:spPr>
            <a:xfrm>
              <a:off x="624992" y="836118"/>
              <a:ext cx="6389832" cy="10009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cs-C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ovéPole 55"/>
                <p:cNvSpPr txBox="1"/>
                <p:nvPr/>
              </p:nvSpPr>
              <p:spPr>
                <a:xfrm>
                  <a:off x="624992" y="852368"/>
                  <a:ext cx="6389832" cy="993868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cs-CZ" sz="2400" i="1" dirty="0">
                      <a:latin typeface="Trebuchet MS" pitchFamily="34" charset="0"/>
                    </a:rPr>
                    <a:t>N</a:t>
                  </a:r>
                  <a:r>
                    <a:rPr lang="en-GB" sz="2400" i="1" dirty="0" err="1">
                      <a:latin typeface="Trebuchet MS" pitchFamily="34" charset="0"/>
                    </a:rPr>
                    <a:t>onanalytic</a:t>
                  </a:r>
                  <a:r>
                    <a:rPr lang="en-GB" sz="2400" i="1" dirty="0">
                      <a:latin typeface="Trebuchet MS" pitchFamily="34" charset="0"/>
                    </a:rPr>
                    <a:t> </a:t>
                  </a:r>
                  <a:r>
                    <a:rPr lang="en-GB" sz="2400" dirty="0">
                      <a:latin typeface="Trebuchet MS" pitchFamily="34" charset="0"/>
                    </a:rPr>
                    <a:t>change</a:t>
                  </a:r>
                  <a:r>
                    <a:rPr lang="en-US" sz="2400" dirty="0">
                      <a:latin typeface="Trebuchet MS" pitchFamily="34" charset="0"/>
                    </a:rPr>
                    <a:t> of the </a:t>
                  </a:r>
                  <a:r>
                    <a:rPr lang="en-GB" sz="2400" dirty="0">
                      <a:solidFill>
                        <a:schemeClr val="tx1"/>
                      </a:solidFill>
                      <a:latin typeface="Trebuchet MS" pitchFamily="34" charset="0"/>
                    </a:rPr>
                    <a:t>ground state</a:t>
                  </a:r>
                  <a:r>
                    <a:rPr lang="cs-CZ" sz="2400" dirty="0">
                      <a:solidFill>
                        <a:schemeClr val="tx1"/>
                      </a:solidFill>
                      <a:latin typeface="Trebuchet MS" pitchFamily="34" charset="0"/>
                    </a:rPr>
                    <a:t> </a:t>
                  </a:r>
                  <a:r>
                    <a:rPr lang="en-GB" sz="2400" dirty="0">
                      <a:solidFill>
                        <a:schemeClr val="tx1"/>
                      </a:solidFill>
                      <a:latin typeface="Trebuchet MS" pitchFamily="34" charset="0"/>
                    </a:rPr>
                    <a:t>energy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</m:d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latin typeface="Trebuchet MS" pitchFamily="34" charset="0"/>
                    </a:rPr>
                    <a:t> </a:t>
                  </a:r>
                  <a:r>
                    <a:rPr lang="en-GB" sz="2400" dirty="0">
                      <a:latin typeface="Trebuchet MS" pitchFamily="34" charset="0"/>
                    </a:rPr>
                    <a:t>under a continuous change of </a:t>
                  </a:r>
                  <a:r>
                    <a:rPr lang="cs-CZ" sz="2400" dirty="0" err="1">
                      <a:latin typeface="Trebuchet MS" pitchFamily="34" charset="0"/>
                    </a:rPr>
                    <a:t>the</a:t>
                  </a:r>
                  <a:r>
                    <a:rPr lang="en-GB" sz="2400" dirty="0">
                      <a:latin typeface="Trebuchet MS" pitchFamily="34" charset="0"/>
                    </a:rPr>
                    <a:t> control parameter.</a:t>
                  </a:r>
                  <a:endParaRPr lang="cs-CZ" sz="24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56" name="TextovéPole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992" y="852368"/>
                  <a:ext cx="6389832" cy="993868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4762" b="-12245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9000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63" y="1426273"/>
            <a:ext cx="69056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4009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bg1"/>
                </a:solidFill>
                <a:latin typeface="Trebuchet MS" pitchFamily="34" charset="0"/>
              </a:rPr>
              <a:t>Level dynamics</a:t>
            </a:r>
            <a:endParaRPr lang="cs-CZ" sz="3200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8496" y="1816607"/>
            <a:ext cx="159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Trebuchet MS" pitchFamily="34" charset="0"/>
              </a:rPr>
              <a:t>Superradiant</a:t>
            </a:r>
            <a:r>
              <a:rPr lang="en-US" sz="1600" dirty="0">
                <a:solidFill>
                  <a:srgbClr val="FF0000"/>
                </a:solidFill>
                <a:latin typeface="Trebuchet MS" pitchFamily="34" charset="0"/>
              </a:rPr>
              <a:t> states</a:t>
            </a:r>
            <a:endParaRPr lang="cs-CZ" sz="16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0208" y="4828031"/>
            <a:ext cx="159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Trebuchet MS" pitchFamily="34" charset="0"/>
              </a:rPr>
              <a:t>Subradiant</a:t>
            </a:r>
            <a:r>
              <a:rPr lang="en-US" sz="1600" dirty="0">
                <a:solidFill>
                  <a:srgbClr val="FF0000"/>
                </a:solidFill>
                <a:latin typeface="Trebuchet MS" pitchFamily="34" charset="0"/>
              </a:rPr>
              <a:t> states</a:t>
            </a:r>
            <a:endParaRPr lang="cs-CZ" sz="1600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516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92727" y="320361"/>
            <a:ext cx="394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Exceptional points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066700" y="1364019"/>
                <a:ext cx="2909655" cy="492443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600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2600" b="0" i="1" smtClean="0">
                          <a:latin typeface="Cambria Math"/>
                        </a:rPr>
                        <m:t>+</m:t>
                      </m:r>
                      <m:r>
                        <a:rPr lang="en-GB" sz="2600" b="0" i="1" smtClean="0">
                          <a:latin typeface="Cambria Math"/>
                        </a:rPr>
                        <m:t>𝜆</m:t>
                      </m:r>
                      <m:r>
                        <a:rPr lang="en-US" sz="26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cs-CZ" sz="2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00" y="1364019"/>
                <a:ext cx="2909655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1750">
                <a:solidFill>
                  <a:srgbClr val="FF0000"/>
                </a:solidFill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5020807" y="1428671"/>
                <a:ext cx="22660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cs-CZ" sz="2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807" y="1428671"/>
                <a:ext cx="2266071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 descr="D:\Pavel\Desktop\Graph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55693" y="2320046"/>
            <a:ext cx="2941764" cy="19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 flipV="1">
            <a:off x="5451235" y="2412040"/>
            <a:ext cx="0" cy="16807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5244327" y="1958361"/>
                <a:ext cx="4319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cs-CZ" sz="2000" i="1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327" y="1958361"/>
                <a:ext cx="431913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21"/>
          <p:cNvSpPr txBox="1"/>
          <p:nvPr/>
        </p:nvSpPr>
        <p:spPr>
          <a:xfrm>
            <a:off x="8288274" y="4257031"/>
            <a:ext cx="30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Symbol" panose="05050102010706020507" pitchFamily="18" charset="2"/>
              </a:rPr>
              <a:t>l</a:t>
            </a:r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6019277" y="4463733"/>
            <a:ext cx="229632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0" y="652087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rebuchet MS" pitchFamily="34" charset="0"/>
              </a:rPr>
              <a:t>1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20437" y="2290596"/>
            <a:ext cx="437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itchFamily="34" charset="0"/>
              </a:rPr>
              <a:t>In a generic situation: no real crossings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772566" y="3169621"/>
            <a:ext cx="23104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dirty="0">
                <a:latin typeface="Trebuchet MS" pitchFamily="34" charset="0"/>
              </a:rPr>
              <a:t>(energies from the same symmetry subspace)</a:t>
            </a:r>
            <a:endParaRPr lang="cs-CZ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2973750" y="2721961"/>
                <a:ext cx="18192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  <m:r>
                            <a:rPr lang="en-GB" i="1"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cs-CZ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750" y="2721961"/>
                <a:ext cx="181921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ovéPole 23"/>
          <p:cNvSpPr txBox="1"/>
          <p:nvPr/>
        </p:nvSpPr>
        <p:spPr>
          <a:xfrm>
            <a:off x="2556829" y="3896799"/>
            <a:ext cx="275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cap="small" dirty="0" err="1">
                <a:solidFill>
                  <a:srgbClr val="FF0000"/>
                </a:solidFill>
                <a:latin typeface="Trebuchet MS" pitchFamily="34" charset="0"/>
              </a:rPr>
              <a:t>Avoided</a:t>
            </a:r>
            <a:r>
              <a:rPr lang="cs-CZ" b="1" cap="small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cs-CZ" b="1" cap="small" dirty="0" err="1">
                <a:solidFill>
                  <a:srgbClr val="FF0000"/>
                </a:solidFill>
                <a:latin typeface="Trebuchet MS" pitchFamily="34" charset="0"/>
              </a:rPr>
              <a:t>crossing</a:t>
            </a:r>
            <a:r>
              <a:rPr lang="cs-CZ" b="1" cap="small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cs-CZ" b="1" cap="small" dirty="0" err="1">
                <a:solidFill>
                  <a:srgbClr val="FF0000"/>
                </a:solidFill>
                <a:latin typeface="Trebuchet MS" pitchFamily="34" charset="0"/>
              </a:rPr>
              <a:t>theorem</a:t>
            </a:r>
            <a:endParaRPr lang="en-GB" b="1" cap="small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25" name="Picture 4" descr="Výsledek obrázku pro avoided cross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6" y="2678401"/>
            <a:ext cx="1168270" cy="151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252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92727" y="320361"/>
            <a:ext cx="394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Exceptional points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066700" y="1364019"/>
                <a:ext cx="2909655" cy="492443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600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2600" b="0" i="1" smtClean="0">
                          <a:latin typeface="Cambria Math"/>
                        </a:rPr>
                        <m:t>+</m:t>
                      </m:r>
                      <m:r>
                        <a:rPr lang="en-GB" sz="2600" b="0" i="1" smtClean="0">
                          <a:latin typeface="Cambria Math"/>
                        </a:rPr>
                        <m:t>𝜆</m:t>
                      </m:r>
                      <m:r>
                        <a:rPr lang="en-US" sz="26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cs-CZ" sz="2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00" y="1364019"/>
                <a:ext cx="2909655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1750">
                <a:solidFill>
                  <a:srgbClr val="FF0000"/>
                </a:solidFill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5020807" y="1428671"/>
                <a:ext cx="22660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cs-CZ" sz="2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807" y="1428671"/>
                <a:ext cx="2266071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/>
          <p:cNvSpPr txBox="1"/>
          <p:nvPr/>
        </p:nvSpPr>
        <p:spPr>
          <a:xfrm>
            <a:off x="720437" y="2290596"/>
            <a:ext cx="437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itchFamily="34" charset="0"/>
              </a:rPr>
              <a:t>In a generic situation: no real crossings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772566" y="3169621"/>
            <a:ext cx="23104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dirty="0">
                <a:latin typeface="Trebuchet MS" pitchFamily="34" charset="0"/>
              </a:rPr>
              <a:t>(energies from the same symmetry subspace)</a:t>
            </a:r>
            <a:endParaRPr lang="cs-CZ" sz="1500" dirty="0"/>
          </a:p>
        </p:txBody>
      </p:sp>
      <p:pic>
        <p:nvPicPr>
          <p:cNvPr id="24" name="Picture 2" descr="D:\Pavel\Desktop\Graph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55693" y="2320046"/>
            <a:ext cx="2941764" cy="19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 flipV="1">
            <a:off x="5451235" y="2412040"/>
            <a:ext cx="0" cy="16807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8288274" y="4257031"/>
                <a:ext cx="6063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Re</m:t>
                      </m:r>
                      <m:r>
                        <a:rPr lang="en-US" sz="2000" b="0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cs-CZ" sz="2000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274" y="4257031"/>
                <a:ext cx="606344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Přímá spojnice se šipkou 27"/>
          <p:cNvCxnSpPr/>
          <p:nvPr/>
        </p:nvCxnSpPr>
        <p:spPr>
          <a:xfrm>
            <a:off x="6019277" y="4463733"/>
            <a:ext cx="229632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délník 28"/>
              <p:cNvSpPr/>
              <p:nvPr/>
            </p:nvSpPr>
            <p:spPr>
              <a:xfrm>
                <a:off x="2973750" y="2721961"/>
                <a:ext cx="18192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  <m:r>
                            <a:rPr lang="en-GB" i="1"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cs-CZ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9" name="Obdélní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750" y="2721961"/>
                <a:ext cx="1819216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/>
              <p:cNvSpPr txBox="1"/>
              <p:nvPr/>
            </p:nvSpPr>
            <p:spPr>
              <a:xfrm>
                <a:off x="5244327" y="1958361"/>
                <a:ext cx="4319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cs-CZ" sz="2000" i="1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6" name="TextovéPol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327" y="1958361"/>
                <a:ext cx="431913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ovéPole 66"/>
          <p:cNvSpPr txBox="1"/>
          <p:nvPr/>
        </p:nvSpPr>
        <p:spPr>
          <a:xfrm>
            <a:off x="0" y="652087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rebuchet MS" pitchFamily="34" charset="0"/>
              </a:rPr>
              <a:t>1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1196106" y="3141202"/>
            <a:ext cx="6296389" cy="3279914"/>
            <a:chOff x="1196106" y="3141202"/>
            <a:chExt cx="6296389" cy="3279914"/>
          </a:xfrm>
        </p:grpSpPr>
        <p:cxnSp>
          <p:nvCxnSpPr>
            <p:cNvPr id="36" name="Přímá spojnice se šipkou 35"/>
            <p:cNvCxnSpPr/>
            <p:nvPr/>
          </p:nvCxnSpPr>
          <p:spPr>
            <a:xfrm flipH="1">
              <a:off x="6725360" y="4486374"/>
              <a:ext cx="223480" cy="20787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ovéPole 11"/>
                <p:cNvSpPr txBox="1"/>
                <p:nvPr/>
              </p:nvSpPr>
              <p:spPr>
                <a:xfrm>
                  <a:off x="1848117" y="5734903"/>
                  <a:ext cx="5464517" cy="686213"/>
                </a:xfrm>
                <a:prstGeom prst="rect">
                  <a:avLst/>
                </a:prstGeom>
                <a:solidFill>
                  <a:srgbClr val="FFDC00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>
                      <a:latin typeface="Trebuchet MS" pitchFamily="34" charset="0"/>
                    </a:rPr>
                    <a:t>Energy levels </a:t>
                  </a:r>
                  <a:r>
                    <a:rPr lang="en-GB" sz="1600" b="1" dirty="0">
                      <a:latin typeface="Trebuchet MS" pitchFamily="34" charset="0"/>
                    </a:rPr>
                    <a:t>cross</a:t>
                  </a:r>
                  <a:r>
                    <a:rPr lang="en-GB" sz="1600" dirty="0">
                      <a:latin typeface="Trebuchet MS" pitchFamily="34" charset="0"/>
                    </a:rPr>
                    <a:t> at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16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a14:m>
                  <a:r>
                    <a:rPr lang="en-GB" sz="1600" dirty="0">
                      <a:latin typeface="Trebuchet MS" pitchFamily="34" charset="0"/>
                    </a:rPr>
                    <a:t> </a:t>
                  </a:r>
                  <a:r>
                    <a:rPr lang="cs-CZ" sz="1600" dirty="0" err="1">
                      <a:latin typeface="Trebuchet MS" pitchFamily="34" charset="0"/>
                    </a:rPr>
                    <a:t>complex</a:t>
                  </a:r>
                  <a:r>
                    <a:rPr lang="cs-CZ" sz="1600" dirty="0">
                      <a:latin typeface="Trebuchet MS" pitchFamily="34" charset="0"/>
                    </a:rPr>
                    <a:t> </a:t>
                  </a:r>
                  <a:r>
                    <a:rPr lang="cs-CZ" sz="1600" dirty="0" err="1">
                      <a:latin typeface="Trebuchet MS" pitchFamily="34" charset="0"/>
                    </a:rPr>
                    <a:t>conjugate</a:t>
                  </a:r>
                  <a:r>
                    <a:rPr lang="cs-CZ" sz="1600" dirty="0">
                      <a:latin typeface="Trebuchet MS" pitchFamily="34" charset="0"/>
                    </a:rPr>
                    <a:t> </a:t>
                  </a:r>
                  <a:r>
                    <a:rPr lang="cs-CZ" sz="1600" dirty="0" err="1">
                      <a:latin typeface="Trebuchet MS" pitchFamily="34" charset="0"/>
                    </a:rPr>
                    <a:t>pairs</a:t>
                  </a:r>
                  <a:r>
                    <a:rPr lang="cs-CZ" sz="1600" dirty="0">
                      <a:latin typeface="Trebuchet MS" pitchFamily="34" charset="0"/>
                    </a:rPr>
                    <a:t> </a:t>
                  </a:r>
                  <a:r>
                    <a:rPr lang="cs-CZ" sz="1600" dirty="0" err="1">
                      <a:latin typeface="Trebuchet MS" pitchFamily="34" charset="0"/>
                    </a:rPr>
                    <a:t>of</a:t>
                  </a:r>
                  <a:r>
                    <a:rPr lang="cs-CZ" sz="1600" dirty="0">
                      <a:latin typeface="Trebuchet MS" pitchFamily="34" charset="0"/>
                    </a:rPr>
                    <a:t> </a:t>
                  </a:r>
                  <a:r>
                    <a:rPr lang="en-GB" sz="1600" b="1" dirty="0">
                      <a:latin typeface="Trebuchet MS" pitchFamily="34" charset="0"/>
                    </a:rPr>
                    <a:t>exceptional points</a:t>
                  </a:r>
                  <a14:m>
                    <m:oMath xmlns:m="http://schemas.openxmlformats.org/officeDocument/2006/math">
                      <m:r>
                        <a:rPr lang="en-GB" sz="1600" b="1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𝐸𝑃</m:t>
                          </m:r>
                        </m:sup>
                      </m:sSup>
                      <m:r>
                        <a:rPr lang="cs-CZ" sz="1600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𝐸𝑃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ℂ</m:t>
                      </m:r>
                    </m:oMath>
                  </a14:m>
                  <a:endParaRPr lang="cs-CZ" sz="16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2" name="TextovéPole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8117" y="5734903"/>
                  <a:ext cx="5464517" cy="68621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071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Přímá spojnice se šipkou 16"/>
            <p:cNvCxnSpPr/>
            <p:nvPr/>
          </p:nvCxnSpPr>
          <p:spPr>
            <a:xfrm flipH="1">
              <a:off x="4412129" y="4740814"/>
              <a:ext cx="919038" cy="9328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ovéPole 29"/>
                <p:cNvSpPr txBox="1"/>
                <p:nvPr/>
              </p:nvSpPr>
              <p:spPr>
                <a:xfrm>
                  <a:off x="3921105" y="5062611"/>
                  <a:ext cx="60634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Im</m:t>
                        </m:r>
                        <m:r>
                          <a:rPr lang="en-US" sz="2000" b="0" i="0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𝜆</m:t>
                        </m:r>
                      </m:oMath>
                    </m:oMathPara>
                  </a14:m>
                  <a:endParaRPr lang="cs-CZ" sz="2000" dirty="0">
                    <a:latin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30" name="TextovéPole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1105" y="5062611"/>
                  <a:ext cx="606344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11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Přímá spojnice se šipkou 30"/>
            <p:cNvCxnSpPr/>
            <p:nvPr/>
          </p:nvCxnSpPr>
          <p:spPr>
            <a:xfrm flipH="1">
              <a:off x="6153842" y="4478938"/>
              <a:ext cx="595126" cy="58367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se šipkou 31"/>
            <p:cNvCxnSpPr/>
            <p:nvPr/>
          </p:nvCxnSpPr>
          <p:spPr>
            <a:xfrm>
              <a:off x="6748968" y="3381898"/>
              <a:ext cx="0" cy="1075188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se šipkou 33"/>
            <p:cNvCxnSpPr/>
            <p:nvPr/>
          </p:nvCxnSpPr>
          <p:spPr>
            <a:xfrm>
              <a:off x="6976624" y="3141202"/>
              <a:ext cx="0" cy="1322532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/>
            <p:cNvCxnSpPr/>
            <p:nvPr/>
          </p:nvCxnSpPr>
          <p:spPr>
            <a:xfrm>
              <a:off x="7051386" y="3592945"/>
              <a:ext cx="0" cy="870788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se šipkou 44"/>
            <p:cNvCxnSpPr/>
            <p:nvPr/>
          </p:nvCxnSpPr>
          <p:spPr>
            <a:xfrm flipH="1">
              <a:off x="5920509" y="4463734"/>
              <a:ext cx="1142816" cy="111503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se šipkou 48"/>
            <p:cNvCxnSpPr/>
            <p:nvPr/>
          </p:nvCxnSpPr>
          <p:spPr>
            <a:xfrm>
              <a:off x="7492495" y="3225527"/>
              <a:ext cx="0" cy="123820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se šipkou 50"/>
            <p:cNvCxnSpPr/>
            <p:nvPr/>
          </p:nvCxnSpPr>
          <p:spPr>
            <a:xfrm flipH="1">
              <a:off x="6878701" y="4454690"/>
              <a:ext cx="595126" cy="58367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se šipkou 55"/>
            <p:cNvCxnSpPr/>
            <p:nvPr/>
          </p:nvCxnSpPr>
          <p:spPr>
            <a:xfrm>
              <a:off x="6451405" y="3225527"/>
              <a:ext cx="0" cy="1238207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se šipkou 57"/>
            <p:cNvCxnSpPr/>
            <p:nvPr/>
          </p:nvCxnSpPr>
          <p:spPr>
            <a:xfrm flipH="1">
              <a:off x="5331167" y="4464068"/>
              <a:ext cx="1120238" cy="111469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bdélník 58"/>
            <p:cNvSpPr/>
            <p:nvPr/>
          </p:nvSpPr>
          <p:spPr>
            <a:xfrm>
              <a:off x="6671360" y="4657141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bdélník 61"/>
            <p:cNvSpPr/>
            <p:nvPr/>
          </p:nvSpPr>
          <p:spPr>
            <a:xfrm>
              <a:off x="6099842" y="5008611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bdélník 62"/>
            <p:cNvSpPr/>
            <p:nvPr/>
          </p:nvSpPr>
          <p:spPr>
            <a:xfrm>
              <a:off x="6785265" y="5008611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bdélník 63"/>
            <p:cNvSpPr/>
            <p:nvPr/>
          </p:nvSpPr>
          <p:spPr>
            <a:xfrm>
              <a:off x="5253518" y="5565686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bdélník 64"/>
            <p:cNvSpPr/>
            <p:nvPr/>
          </p:nvSpPr>
          <p:spPr>
            <a:xfrm>
              <a:off x="5866509" y="5544609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ovéPole 1"/>
            <p:cNvSpPr txBox="1"/>
            <p:nvPr/>
          </p:nvSpPr>
          <p:spPr>
            <a:xfrm>
              <a:off x="1196106" y="4613239"/>
              <a:ext cx="25030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err="1">
                  <a:solidFill>
                    <a:srgbClr val="0000B4"/>
                  </a:solidFill>
                  <a:latin typeface="Trebuchet MS" pitchFamily="34" charset="0"/>
                </a:rPr>
                <a:t>Nonhermitian</a:t>
              </a:r>
              <a:r>
                <a:rPr lang="en-GB" sz="1600" b="1" dirty="0">
                  <a:solidFill>
                    <a:srgbClr val="0000B4"/>
                  </a:solidFill>
                  <a:latin typeface="Trebuchet MS" pitchFamily="34" charset="0"/>
                </a:rPr>
                <a:t> extension of the Hamiltonian</a:t>
              </a: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2556829" y="3896799"/>
            <a:ext cx="275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cap="small" dirty="0" err="1">
                <a:solidFill>
                  <a:srgbClr val="FF0000"/>
                </a:solidFill>
                <a:latin typeface="Trebuchet MS" pitchFamily="34" charset="0"/>
              </a:rPr>
              <a:t>Avoided</a:t>
            </a:r>
            <a:r>
              <a:rPr lang="cs-CZ" b="1" cap="small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cs-CZ" b="1" cap="small" dirty="0" err="1">
                <a:solidFill>
                  <a:srgbClr val="FF0000"/>
                </a:solidFill>
                <a:latin typeface="Trebuchet MS" pitchFamily="34" charset="0"/>
              </a:rPr>
              <a:t>crossing</a:t>
            </a:r>
            <a:r>
              <a:rPr lang="cs-CZ" b="1" cap="small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cs-CZ" b="1" cap="small" dirty="0" err="1">
                <a:solidFill>
                  <a:srgbClr val="FF0000"/>
                </a:solidFill>
                <a:latin typeface="Trebuchet MS" pitchFamily="34" charset="0"/>
              </a:rPr>
              <a:t>theorem</a:t>
            </a:r>
            <a:endParaRPr lang="en-GB" b="1" cap="small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1028" name="Picture 4" descr="Výsledek obrázku pro avoided crossi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6" y="2678401"/>
            <a:ext cx="1168270" cy="151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8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latin typeface="Trebuchet M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Microsoft Office PowerPoint</Application>
  <PresentationFormat>Předvádění na obrazovce (4:3)</PresentationFormat>
  <Paragraphs>125</Paragraphs>
  <Slides>16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Book Antiqua</vt:lpstr>
      <vt:lpstr>Calibri</vt:lpstr>
      <vt:lpstr>Cambria Math</vt:lpstr>
      <vt:lpstr>Symbol</vt:lpstr>
      <vt:lpstr>Trebuchet MS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2022-01-13T12:51:21Z</dcterms:created>
  <dcterms:modified xsi:type="dcterms:W3CDTF">2022-01-13T12:51:25Z</dcterms:modified>
</cp:coreProperties>
</file>