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7" r:id="rId2"/>
    <p:sldId id="485" r:id="rId3"/>
    <p:sldId id="488" r:id="rId4"/>
    <p:sldId id="480" r:id="rId5"/>
    <p:sldId id="481" r:id="rId6"/>
    <p:sldId id="486" r:id="rId7"/>
    <p:sldId id="483" r:id="rId8"/>
    <p:sldId id="484" r:id="rId9"/>
    <p:sldId id="489" r:id="rId10"/>
    <p:sldId id="49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254874D-70E7-4204-AE49-AD359C56CE65}">
          <p14:sldIdLst>
            <p14:sldId id="257"/>
            <p14:sldId id="485"/>
            <p14:sldId id="488"/>
            <p14:sldId id="480"/>
            <p14:sldId id="481"/>
            <p14:sldId id="486"/>
            <p14:sldId id="483"/>
            <p14:sldId id="484"/>
            <p14:sldId id="489"/>
            <p14:sldId id="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339933"/>
    <a:srgbClr val="FFDC00"/>
    <a:srgbClr val="CC3300"/>
    <a:srgbClr val="736941"/>
    <a:srgbClr val="00FF00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577" autoAdjust="0"/>
    <p:restoredTop sz="93436" autoAdjust="0"/>
  </p:normalViewPr>
  <p:slideViewPr>
    <p:cSldViewPr snapToGrid="0">
      <p:cViewPr varScale="1">
        <p:scale>
          <a:sx n="107" d="100"/>
          <a:sy n="107" d="100"/>
        </p:scale>
        <p:origin x="133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19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19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13" Type="http://schemas.openxmlformats.org/officeDocument/2006/relationships/image" Target="../media/image12.png"/><Relationship Id="rId26" Type="http://schemas.openxmlformats.org/officeDocument/2006/relationships/image" Target="../media/image14.png"/><Relationship Id="rId21" Type="http://schemas.openxmlformats.org/officeDocument/2006/relationships/image" Target="../media/image7.png"/><Relationship Id="rId17" Type="http://schemas.openxmlformats.org/officeDocument/2006/relationships/image" Target="../media/image3.png"/><Relationship Id="rId25" Type="http://schemas.openxmlformats.org/officeDocument/2006/relationships/image" Target="../media/image13.png"/><Relationship Id="rId16" Type="http://schemas.openxmlformats.org/officeDocument/2006/relationships/image" Target="../media/image1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1.png"/><Relationship Id="rId23" Type="http://schemas.openxmlformats.org/officeDocument/2006/relationships/image" Target="../media/image10.png"/><Relationship Id="rId28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5.png"/><Relationship Id="rId22" Type="http://schemas.openxmlformats.org/officeDocument/2006/relationships/image" Target="../media/image8.png"/><Relationship Id="rId27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9.png"/><Relationship Id="rId7" Type="http://schemas.openxmlformats.org/officeDocument/2006/relationships/image" Target="../media/image1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22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0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Pavel\Plocha\L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/>
          <a:stretch/>
        </p:blipFill>
        <p:spPr bwMode="auto">
          <a:xfrm flipV="1">
            <a:off x="26457" y="3825476"/>
            <a:ext cx="6266840" cy="29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682752" y="295563"/>
            <a:ext cx="7674864" cy="131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50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Complex density </a:t>
            </a:r>
          </a:p>
          <a:p>
            <a:pPr algn="ctr">
              <a:spcAft>
                <a:spcPts val="1000"/>
              </a:spcAft>
            </a:pPr>
            <a:r>
              <a:rPr lang="en-US" sz="50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of continuum states</a:t>
            </a:r>
            <a:endParaRPr lang="en-GB" sz="5000" b="1" cap="small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086593" y="2709412"/>
            <a:ext cx="32439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MX" dirty="0">
                <a:latin typeface="Trebuchet MS" panose="020B0603020202020204" pitchFamily="34" charset="0"/>
              </a:rPr>
              <a:t>Milan </a:t>
            </a:r>
            <a:r>
              <a:rPr lang="cs-CZ" dirty="0">
                <a:latin typeface="Trebuchet MS" panose="020B0603020202020204" pitchFamily="34" charset="0"/>
              </a:rPr>
              <a:t>Šindelka (IPP CAS)</a:t>
            </a:r>
          </a:p>
          <a:p>
            <a:r>
              <a:rPr lang="cs-CZ" dirty="0">
                <a:latin typeface="Trebuchet MS" panose="020B0603020202020204" pitchFamily="34" charset="0"/>
              </a:rPr>
              <a:t>Michal Kloc (IPNP, </a:t>
            </a:r>
            <a:r>
              <a:rPr lang="cs-CZ" dirty="0" err="1">
                <a:latin typeface="Trebuchet MS" panose="020B0603020202020204" pitchFamily="34" charset="0"/>
              </a:rPr>
              <a:t>Uni</a:t>
            </a:r>
            <a:r>
              <a:rPr lang="cs-CZ" dirty="0">
                <a:latin typeface="Trebuchet MS" panose="020B0603020202020204" pitchFamily="34" charset="0"/>
              </a:rPr>
              <a:t> </a:t>
            </a:r>
            <a:r>
              <a:rPr lang="cs-CZ" dirty="0" err="1">
                <a:latin typeface="Trebuchet MS" panose="020B0603020202020204" pitchFamily="34" charset="0"/>
              </a:rPr>
              <a:t>Basel</a:t>
            </a:r>
            <a:r>
              <a:rPr lang="cs-CZ" dirty="0">
                <a:latin typeface="Trebuchet MS" panose="020B0603020202020204" pitchFamily="34" charset="0"/>
              </a:rPr>
              <a:t>)</a:t>
            </a:r>
          </a:p>
          <a:p>
            <a:r>
              <a:rPr lang="es-MX" dirty="0">
                <a:latin typeface="Trebuchet MS" panose="020B0603020202020204" pitchFamily="34" charset="0"/>
              </a:rPr>
              <a:t>Pavel Cejnar</a:t>
            </a:r>
            <a:r>
              <a:rPr lang="cs-CZ" dirty="0">
                <a:latin typeface="Trebuchet MS" panose="020B0603020202020204" pitchFamily="34" charset="0"/>
              </a:rPr>
              <a:t> (IPNP)</a:t>
            </a:r>
            <a:endParaRPr lang="cs-CZ" baseline="30000" dirty="0">
              <a:latin typeface="Trebuchet MS" panose="020B0603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949247" y="2043006"/>
            <a:ext cx="2765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Trebuchet MS" panose="020B0603020202020204" pitchFamily="34" charset="0"/>
              </a:rPr>
              <a:t>Pavel </a:t>
            </a:r>
            <a:r>
              <a:rPr lang="en-US" sz="2800" dirty="0" err="1">
                <a:latin typeface="Trebuchet MS" panose="020B0603020202020204" pitchFamily="34" charset="0"/>
              </a:rPr>
              <a:t>Str</a:t>
            </a:r>
            <a:r>
              <a:rPr lang="cs-CZ" sz="2800" dirty="0" err="1">
                <a:latin typeface="Trebuchet MS" panose="020B0603020202020204" pitchFamily="34" charset="0"/>
              </a:rPr>
              <a:t>ánský</a:t>
            </a:r>
            <a:endParaRPr lang="cs-CZ" sz="2800" baseline="30000" dirty="0">
              <a:latin typeface="Trebuchet MS" panose="020B0603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45919" y="2565326"/>
            <a:ext cx="4075155" cy="594092"/>
            <a:chOff x="15487" y="2240129"/>
            <a:chExt cx="4075155" cy="703562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5487" y="2605137"/>
              <a:ext cx="40751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cs-CZ" sz="1600" b="0" dirty="0" err="1">
                  <a:latin typeface="Book Antiqua" panose="02040602050305030304" pitchFamily="18" charset="0"/>
                </a:rPr>
                <a:t>Physical</a:t>
              </a:r>
              <a:r>
                <a:rPr lang="cs-CZ" sz="1600" b="0" dirty="0">
                  <a:latin typeface="Book Antiqua" panose="02040602050305030304" pitchFamily="18" charset="0"/>
                </a:rPr>
                <a:t> </a:t>
              </a:r>
              <a:r>
                <a:rPr lang="cs-CZ" sz="1600" b="0" dirty="0" err="1">
                  <a:latin typeface="Book Antiqua" panose="02040602050305030304" pitchFamily="18" charset="0"/>
                </a:rPr>
                <a:t>Review</a:t>
              </a:r>
              <a:r>
                <a:rPr lang="cs-CZ" sz="1600" b="0" dirty="0">
                  <a:latin typeface="Book Antiqua" panose="02040602050305030304" pitchFamily="18" charset="0"/>
                </a:rPr>
                <a:t> </a:t>
              </a:r>
              <a:r>
                <a:rPr lang="cs-CZ" sz="1600" b="0" dirty="0" err="1">
                  <a:latin typeface="Book Antiqua" panose="02040602050305030304" pitchFamily="18" charset="0"/>
                </a:rPr>
                <a:t>Letters</a:t>
              </a:r>
              <a:r>
                <a:rPr lang="cs-CZ" sz="1600" b="0" dirty="0">
                  <a:latin typeface="Book Antiqua" panose="02040602050305030304" pitchFamily="18" charset="0"/>
                </a:rPr>
                <a:t> </a:t>
              </a:r>
              <a:r>
                <a:rPr lang="cs-CZ" sz="1600" dirty="0">
                  <a:latin typeface="Book Antiqua" panose="02040602050305030304" pitchFamily="18" charset="0"/>
                </a:rPr>
                <a:t>125</a:t>
              </a:r>
              <a:r>
                <a:rPr lang="cs-CZ" sz="1600" b="0" dirty="0">
                  <a:latin typeface="Book Antiqua" panose="02040602050305030304" pitchFamily="18" charset="0"/>
                </a:rPr>
                <a:t>, 020401 (2020) </a:t>
              </a:r>
              <a:endParaRPr lang="cs-CZ" sz="1600" b="0" baseline="30000" dirty="0">
                <a:latin typeface="Book Antiqua" panose="020406020503050303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236983" y="2240129"/>
              <a:ext cx="1967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Trebuchet MS" pitchFamily="34" charset="0"/>
                </a:rPr>
                <a:t>Published in:</a:t>
              </a: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9684" y="6433590"/>
            <a:ext cx="1397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0" dirty="0" err="1">
                <a:latin typeface="Trebuchet MS" panose="020B0603020202020204" pitchFamily="34" charset="0"/>
              </a:rPr>
              <a:t>UNCE</a:t>
            </a:r>
            <a:r>
              <a:rPr lang="en-GB" sz="1400" b="0" dirty="0">
                <a:latin typeface="Trebuchet MS" panose="020B0603020202020204" pitchFamily="34" charset="0"/>
              </a:rPr>
              <a:t> Seminar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314804" y="6433591"/>
            <a:ext cx="1577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 b="0" dirty="0">
                <a:latin typeface="Trebuchet MS" panose="020B0603020202020204" pitchFamily="34" charset="0"/>
              </a:rPr>
              <a:t>3 </a:t>
            </a:r>
            <a:r>
              <a:rPr lang="cs-CZ" sz="1400" b="0" dirty="0" err="1">
                <a:latin typeface="Trebuchet MS" panose="020B0603020202020204" pitchFamily="34" charset="0"/>
              </a:rPr>
              <a:t>December</a:t>
            </a:r>
            <a:r>
              <a:rPr lang="cs-CZ" sz="1400" b="0" dirty="0">
                <a:latin typeface="Trebuchet MS" panose="020B0603020202020204" pitchFamily="34" charset="0"/>
              </a:rPr>
              <a:t> 2020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21193" y="6448979"/>
            <a:ext cx="1397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b="0" dirty="0">
                <a:latin typeface="Trebuchet MS" panose="020B0603020202020204" pitchFamily="34" charset="0"/>
              </a:rPr>
              <a:t>UNCE/</a:t>
            </a:r>
            <a:r>
              <a:rPr lang="cs-CZ" sz="1200" b="0" dirty="0" err="1">
                <a:latin typeface="Trebuchet MS" panose="020B0603020202020204" pitchFamily="34" charset="0"/>
              </a:rPr>
              <a:t>SCI</a:t>
            </a:r>
            <a:r>
              <a:rPr lang="cs-CZ" sz="1200" b="0" dirty="0">
                <a:latin typeface="Trebuchet MS" panose="020B0603020202020204" pitchFamily="34" charset="0"/>
              </a:rPr>
              <a:t>/013</a:t>
            </a:r>
          </a:p>
        </p:txBody>
      </p:sp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0769" y="278072"/>
            <a:ext cx="326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Conclusions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6740" y="916919"/>
            <a:ext cx="77061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itchFamily="34" charset="0"/>
              </a:rPr>
              <a:t>Quantum level density in the continuum can be extended into the complex domain and connected with complex time.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itchFamily="34" charset="0"/>
              </a:rPr>
              <a:t>The smooth real part gives the time the particle spends in the classically allowed regions of the potential.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itchFamily="34" charset="0"/>
              </a:rPr>
              <a:t>The smooth complex part gives the time the particle spends in the classically forbidden regions.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itchFamily="34" charset="0"/>
              </a:rPr>
              <a:t>The singularities in the smooth level density induces by the ESQPTs are explained by the type of the stationary points of the Hamiltonian (real part) and inverted Hamiltonian (imaginary part).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66182" y="6079653"/>
            <a:ext cx="5911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cap="small" dirty="0">
                <a:latin typeface="Trebuchet MS" pitchFamily="34" charset="0"/>
              </a:rPr>
              <a:t>Thanks for your attention</a:t>
            </a:r>
            <a:endParaRPr lang="cs-CZ" sz="4000" cap="small" dirty="0">
              <a:latin typeface="Trebuchet MS" pitchFamily="34" charset="0"/>
            </a:endParaRPr>
          </a:p>
        </p:txBody>
      </p:sp>
      <p:pic>
        <p:nvPicPr>
          <p:cNvPr id="7" name="Picture 3" descr="D:\Pavel\Plocha\L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/>
          <a:stretch/>
        </p:blipFill>
        <p:spPr bwMode="auto">
          <a:xfrm flipV="1">
            <a:off x="2160489" y="3836096"/>
            <a:ext cx="4819431" cy="22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1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48640" y="343042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Motivation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9600" y="1085598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- 1DoF bound system with discrete spectrum: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45332" y="1894943"/>
            <a:ext cx="1846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rebuchet MS" pitchFamily="34" charset="0"/>
              </a:rPr>
              <a:t>Smooth quantum level density</a:t>
            </a:r>
            <a:endParaRPr lang="cs-CZ" dirty="0">
              <a:latin typeface="Trebuchet MS" pitchFamily="34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128222" y="2345809"/>
            <a:ext cx="364018" cy="0"/>
          </a:xfrm>
          <a:prstGeom prst="straightConnector1">
            <a:avLst/>
          </a:prstGeom>
          <a:ln w="3175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2883411" y="2027513"/>
            <a:ext cx="896109" cy="0"/>
          </a:xfrm>
          <a:prstGeom prst="straightConnector1">
            <a:avLst/>
          </a:prstGeom>
          <a:ln w="3175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663696" y="1777012"/>
                <a:ext cx="2547258" cy="98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ℏ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696" y="1777012"/>
                <a:ext cx="2547258" cy="98834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308376" y="1710487"/>
                <a:ext cx="25126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rebuchet MS" pitchFamily="34" charset="0"/>
                  </a:rPr>
                  <a:t>Period of the classical trajectory at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76" y="1710487"/>
                <a:ext cx="2512641" cy="646331"/>
              </a:xfrm>
              <a:prstGeom prst="rect">
                <a:avLst/>
              </a:prstGeom>
              <a:blipFill rotWithShape="1">
                <a:blip r:embed="rId16"/>
                <a:stretch>
                  <a:fillRect l="-2184" t="-5660" r="-1456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kupina 2"/>
          <p:cNvGrpSpPr/>
          <p:nvPr/>
        </p:nvGrpSpPr>
        <p:grpSpPr>
          <a:xfrm>
            <a:off x="491886" y="2643458"/>
            <a:ext cx="8746707" cy="4232138"/>
            <a:chOff x="491886" y="2643458"/>
            <a:chExt cx="8746707" cy="4232138"/>
          </a:xfrm>
        </p:grpSpPr>
        <p:grpSp>
          <p:nvGrpSpPr>
            <p:cNvPr id="40" name="Skupina 39"/>
            <p:cNvGrpSpPr/>
            <p:nvPr/>
          </p:nvGrpSpPr>
          <p:grpSpPr>
            <a:xfrm>
              <a:off x="2206633" y="5759721"/>
              <a:ext cx="4162131" cy="868522"/>
              <a:chOff x="773863" y="5035166"/>
              <a:chExt cx="4162131" cy="868522"/>
            </a:xfrm>
          </p:grpSpPr>
          <p:pic>
            <p:nvPicPr>
              <p:cNvPr id="41" name="Picture 11" descr="D:\Pavel\Desktop\Lunch Nuclear 2013\potam1.png"/>
              <p:cNvPicPr>
                <a:picLocks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3375" y="5098881"/>
                <a:ext cx="576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7" descr="D:\Pavel\Desktop\Lunch Nuclear 2013\potam2.png"/>
              <p:cNvPicPr>
                <a:picLocks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886" y="5122771"/>
                <a:ext cx="576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9" descr="D:\Pavel\Desktop\Lunch Nuclear 2013\pota1.png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6960" y="5099556"/>
                <a:ext cx="576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D:\Pavel\Desktop\Lunch Nuclear 2013\pota0.png"/>
              <p:cNvPicPr>
                <a:picLocks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6884" y="5035166"/>
                <a:ext cx="576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5" name="Přímá spojnice se šipkou 44"/>
              <p:cNvCxnSpPr/>
              <p:nvPr/>
            </p:nvCxnSpPr>
            <p:spPr>
              <a:xfrm>
                <a:off x="1533126" y="5903688"/>
                <a:ext cx="3175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se šipkou 45"/>
              <p:cNvCxnSpPr/>
              <p:nvPr/>
            </p:nvCxnSpPr>
            <p:spPr>
              <a:xfrm flipV="1">
                <a:off x="1378301" y="5307348"/>
                <a:ext cx="0" cy="418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Picture 10" descr="D:\Pavel\Desktop\Lunch Nuclear 2013\pota2.png"/>
              <p:cNvPicPr>
                <a:picLocks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9994" y="5156592"/>
                <a:ext cx="576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Ovál 48"/>
              <p:cNvSpPr/>
              <p:nvPr/>
            </p:nvSpPr>
            <p:spPr>
              <a:xfrm>
                <a:off x="2451911" y="571559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Ovál 49"/>
              <p:cNvSpPr/>
              <p:nvPr/>
            </p:nvSpPr>
            <p:spPr>
              <a:xfrm>
                <a:off x="1742387" y="5752049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Ovál 50"/>
              <p:cNvSpPr/>
              <p:nvPr/>
            </p:nvSpPr>
            <p:spPr>
              <a:xfrm>
                <a:off x="3745364" y="5724986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vál 51"/>
              <p:cNvSpPr/>
              <p:nvPr/>
            </p:nvSpPr>
            <p:spPr>
              <a:xfrm>
                <a:off x="2983830" y="5665017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Ovál 52"/>
              <p:cNvSpPr/>
              <p:nvPr/>
            </p:nvSpPr>
            <p:spPr>
              <a:xfrm>
                <a:off x="3220608" y="5664081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Ovál 53"/>
              <p:cNvSpPr/>
              <p:nvPr/>
            </p:nvSpPr>
            <p:spPr>
              <a:xfrm>
                <a:off x="4489084" y="57843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ovéPole 54"/>
                  <p:cNvSpPr txBox="1"/>
                  <p:nvPr/>
                </p:nvSpPr>
                <p:spPr>
                  <a:xfrm>
                    <a:off x="773863" y="5363660"/>
                    <a:ext cx="66710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6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cs-CZ" sz="1600" dirty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ovéPole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863" y="5363660"/>
                    <a:ext cx="667106" cy="338554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 b="-12727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Skupina 26"/>
            <p:cNvGrpSpPr/>
            <p:nvPr/>
          </p:nvGrpSpPr>
          <p:grpSpPr>
            <a:xfrm>
              <a:off x="2780875" y="3315815"/>
              <a:ext cx="3529356" cy="2214716"/>
              <a:chOff x="1120612" y="1538901"/>
              <a:chExt cx="5460491" cy="3424296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612" y="1538901"/>
                <a:ext cx="5460491" cy="3424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" name="Skupina 28"/>
              <p:cNvGrpSpPr/>
              <p:nvPr/>
            </p:nvGrpSpPr>
            <p:grpSpPr>
              <a:xfrm>
                <a:off x="2620851" y="2376152"/>
                <a:ext cx="2453425" cy="1313645"/>
                <a:chOff x="2620851" y="2376152"/>
                <a:chExt cx="2453425" cy="1313645"/>
              </a:xfrm>
            </p:grpSpPr>
            <p:sp>
              <p:nvSpPr>
                <p:cNvPr id="33" name="Volný tvar 32"/>
                <p:cNvSpPr/>
                <p:nvPr/>
              </p:nvSpPr>
              <p:spPr>
                <a:xfrm>
                  <a:off x="3844344" y="2382592"/>
                  <a:ext cx="1229932" cy="1307205"/>
                </a:xfrm>
                <a:custGeom>
                  <a:avLst/>
                  <a:gdLst>
                    <a:gd name="connsiteX0" fmla="*/ 0 w 1229932"/>
                    <a:gd name="connsiteY0" fmla="*/ 1307205 h 1307205"/>
                    <a:gd name="connsiteX1" fmla="*/ 199622 w 1229932"/>
                    <a:gd name="connsiteY1" fmla="*/ 1068946 h 1307205"/>
                    <a:gd name="connsiteX2" fmla="*/ 482957 w 1229932"/>
                    <a:gd name="connsiteY2" fmla="*/ 740535 h 1307205"/>
                    <a:gd name="connsiteX3" fmla="*/ 708338 w 1229932"/>
                    <a:gd name="connsiteY3" fmla="*/ 495836 h 1307205"/>
                    <a:gd name="connsiteX4" fmla="*/ 927279 w 1229932"/>
                    <a:gd name="connsiteY4" fmla="*/ 270456 h 1307205"/>
                    <a:gd name="connsiteX5" fmla="*/ 1101143 w 1229932"/>
                    <a:gd name="connsiteY5" fmla="*/ 96591 h 1307205"/>
                    <a:gd name="connsiteX6" fmla="*/ 1229932 w 1229932"/>
                    <a:gd name="connsiteY6" fmla="*/ 0 h 130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9932" h="1307205">
                      <a:moveTo>
                        <a:pt x="0" y="1307205"/>
                      </a:moveTo>
                      <a:cubicBezTo>
                        <a:pt x="59564" y="1235298"/>
                        <a:pt x="119129" y="1163391"/>
                        <a:pt x="199622" y="1068946"/>
                      </a:cubicBezTo>
                      <a:cubicBezTo>
                        <a:pt x="280115" y="974501"/>
                        <a:pt x="398171" y="836053"/>
                        <a:pt x="482957" y="740535"/>
                      </a:cubicBezTo>
                      <a:cubicBezTo>
                        <a:pt x="567743" y="645017"/>
                        <a:pt x="634284" y="574182"/>
                        <a:pt x="708338" y="495836"/>
                      </a:cubicBezTo>
                      <a:cubicBezTo>
                        <a:pt x="782392" y="417490"/>
                        <a:pt x="861812" y="336997"/>
                        <a:pt x="927279" y="270456"/>
                      </a:cubicBezTo>
                      <a:cubicBezTo>
                        <a:pt x="992747" y="203915"/>
                        <a:pt x="1050701" y="141667"/>
                        <a:pt x="1101143" y="96591"/>
                      </a:cubicBezTo>
                      <a:cubicBezTo>
                        <a:pt x="1151585" y="51515"/>
                        <a:pt x="1190758" y="25757"/>
                        <a:pt x="1229932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Volný tvar 33"/>
                <p:cNvSpPr/>
                <p:nvPr/>
              </p:nvSpPr>
              <p:spPr>
                <a:xfrm flipH="1">
                  <a:off x="2627290" y="2382591"/>
                  <a:ext cx="1221455" cy="1307205"/>
                </a:xfrm>
                <a:custGeom>
                  <a:avLst/>
                  <a:gdLst>
                    <a:gd name="connsiteX0" fmla="*/ 0 w 1229932"/>
                    <a:gd name="connsiteY0" fmla="*/ 1307205 h 1307205"/>
                    <a:gd name="connsiteX1" fmla="*/ 199622 w 1229932"/>
                    <a:gd name="connsiteY1" fmla="*/ 1068946 h 1307205"/>
                    <a:gd name="connsiteX2" fmla="*/ 482957 w 1229932"/>
                    <a:gd name="connsiteY2" fmla="*/ 740535 h 1307205"/>
                    <a:gd name="connsiteX3" fmla="*/ 708338 w 1229932"/>
                    <a:gd name="connsiteY3" fmla="*/ 495836 h 1307205"/>
                    <a:gd name="connsiteX4" fmla="*/ 927279 w 1229932"/>
                    <a:gd name="connsiteY4" fmla="*/ 270456 h 1307205"/>
                    <a:gd name="connsiteX5" fmla="*/ 1101143 w 1229932"/>
                    <a:gd name="connsiteY5" fmla="*/ 96591 h 1307205"/>
                    <a:gd name="connsiteX6" fmla="*/ 1229932 w 1229932"/>
                    <a:gd name="connsiteY6" fmla="*/ 0 h 130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9932" h="1307205">
                      <a:moveTo>
                        <a:pt x="0" y="1307205"/>
                      </a:moveTo>
                      <a:cubicBezTo>
                        <a:pt x="59564" y="1235298"/>
                        <a:pt x="119129" y="1163391"/>
                        <a:pt x="199622" y="1068946"/>
                      </a:cubicBezTo>
                      <a:cubicBezTo>
                        <a:pt x="280115" y="974501"/>
                        <a:pt x="398171" y="836053"/>
                        <a:pt x="482957" y="740535"/>
                      </a:cubicBezTo>
                      <a:cubicBezTo>
                        <a:pt x="567743" y="645017"/>
                        <a:pt x="634284" y="574182"/>
                        <a:pt x="708338" y="495836"/>
                      </a:cubicBezTo>
                      <a:cubicBezTo>
                        <a:pt x="782392" y="417490"/>
                        <a:pt x="861812" y="336997"/>
                        <a:pt x="927279" y="270456"/>
                      </a:cubicBezTo>
                      <a:cubicBezTo>
                        <a:pt x="992747" y="203915"/>
                        <a:pt x="1050701" y="141667"/>
                        <a:pt x="1101143" y="96591"/>
                      </a:cubicBezTo>
                      <a:cubicBezTo>
                        <a:pt x="1151585" y="51515"/>
                        <a:pt x="1190758" y="25757"/>
                        <a:pt x="1229932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5" name="Volný tvar 34"/>
                <p:cNvSpPr/>
                <p:nvPr/>
              </p:nvSpPr>
              <p:spPr>
                <a:xfrm>
                  <a:off x="2620851" y="2376152"/>
                  <a:ext cx="2453425" cy="220179"/>
                </a:xfrm>
                <a:custGeom>
                  <a:avLst/>
                  <a:gdLst>
                    <a:gd name="connsiteX0" fmla="*/ 0 w 2453425"/>
                    <a:gd name="connsiteY0" fmla="*/ 0 h 220179"/>
                    <a:gd name="connsiteX1" fmla="*/ 321972 w 2453425"/>
                    <a:gd name="connsiteY1" fmla="*/ 122349 h 220179"/>
                    <a:gd name="connsiteX2" fmla="*/ 553791 w 2453425"/>
                    <a:gd name="connsiteY2" fmla="*/ 186744 h 220179"/>
                    <a:gd name="connsiteX3" fmla="*/ 772732 w 2453425"/>
                    <a:gd name="connsiteY3" fmla="*/ 212502 h 220179"/>
                    <a:gd name="connsiteX4" fmla="*/ 1081825 w 2453425"/>
                    <a:gd name="connsiteY4" fmla="*/ 218941 h 220179"/>
                    <a:gd name="connsiteX5" fmla="*/ 1397357 w 2453425"/>
                    <a:gd name="connsiteY5" fmla="*/ 218941 h 220179"/>
                    <a:gd name="connsiteX6" fmla="*/ 1732208 w 2453425"/>
                    <a:gd name="connsiteY6" fmla="*/ 206062 h 220179"/>
                    <a:gd name="connsiteX7" fmla="*/ 2105695 w 2453425"/>
                    <a:gd name="connsiteY7" fmla="*/ 135228 h 220179"/>
                    <a:gd name="connsiteX8" fmla="*/ 2324636 w 2453425"/>
                    <a:gd name="connsiteY8" fmla="*/ 57955 h 220179"/>
                    <a:gd name="connsiteX9" fmla="*/ 2453425 w 2453425"/>
                    <a:gd name="connsiteY9" fmla="*/ 6440 h 22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53425" h="220179">
                      <a:moveTo>
                        <a:pt x="0" y="0"/>
                      </a:moveTo>
                      <a:cubicBezTo>
                        <a:pt x="114837" y="45612"/>
                        <a:pt x="229674" y="91225"/>
                        <a:pt x="321972" y="122349"/>
                      </a:cubicBezTo>
                      <a:cubicBezTo>
                        <a:pt x="414271" y="153473"/>
                        <a:pt x="478664" y="171719"/>
                        <a:pt x="553791" y="186744"/>
                      </a:cubicBezTo>
                      <a:cubicBezTo>
                        <a:pt x="628918" y="201769"/>
                        <a:pt x="684726" y="207136"/>
                        <a:pt x="772732" y="212502"/>
                      </a:cubicBezTo>
                      <a:cubicBezTo>
                        <a:pt x="860738" y="217868"/>
                        <a:pt x="977721" y="217868"/>
                        <a:pt x="1081825" y="218941"/>
                      </a:cubicBezTo>
                      <a:cubicBezTo>
                        <a:pt x="1185929" y="220014"/>
                        <a:pt x="1288960" y="221087"/>
                        <a:pt x="1397357" y="218941"/>
                      </a:cubicBezTo>
                      <a:cubicBezTo>
                        <a:pt x="1505754" y="216795"/>
                        <a:pt x="1614152" y="220014"/>
                        <a:pt x="1732208" y="206062"/>
                      </a:cubicBezTo>
                      <a:cubicBezTo>
                        <a:pt x="1850264" y="192110"/>
                        <a:pt x="2006957" y="159913"/>
                        <a:pt x="2105695" y="135228"/>
                      </a:cubicBezTo>
                      <a:cubicBezTo>
                        <a:pt x="2204433" y="110544"/>
                        <a:pt x="2266681" y="79420"/>
                        <a:pt x="2324636" y="57955"/>
                      </a:cubicBezTo>
                      <a:cubicBezTo>
                        <a:pt x="2382591" y="36490"/>
                        <a:pt x="2418008" y="21465"/>
                        <a:pt x="2453425" y="644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cxnSp>
          <p:nvCxnSpPr>
            <p:cNvPr id="36" name="Přímá spojnice se šipkou 35"/>
            <p:cNvCxnSpPr/>
            <p:nvPr/>
          </p:nvCxnSpPr>
          <p:spPr>
            <a:xfrm flipV="1">
              <a:off x="2496523" y="3624126"/>
              <a:ext cx="0" cy="18430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36"/>
            <p:cNvSpPr txBox="1"/>
            <p:nvPr/>
          </p:nvSpPr>
          <p:spPr>
            <a:xfrm>
              <a:off x="2341565" y="3227783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i="1" dirty="0">
                  <a:latin typeface="Trebuchet MS" pitchFamily="34" charset="0"/>
                </a:rPr>
                <a:t>E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436650" y="5612080"/>
              <a:ext cx="343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Symbol" panose="05050102010706020507" pitchFamily="18" charset="2"/>
                </a:rPr>
                <a:t>l</a:t>
              </a:r>
              <a:endParaRPr lang="cs-CZ" sz="1400" dirty="0">
                <a:latin typeface="Symbol" panose="05050102010706020507" pitchFamily="18" charset="2"/>
              </a:endParaRPr>
            </a:p>
          </p:txBody>
        </p:sp>
        <p:cxnSp>
          <p:nvCxnSpPr>
            <p:cNvPr id="39" name="Přímá spojnice se šipkou 38"/>
            <p:cNvCxnSpPr/>
            <p:nvPr/>
          </p:nvCxnSpPr>
          <p:spPr>
            <a:xfrm>
              <a:off x="3456546" y="5596652"/>
              <a:ext cx="229632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536" y="3290833"/>
              <a:ext cx="885573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ovéPole 56"/>
                <p:cNvSpPr txBox="1"/>
                <p:nvPr/>
              </p:nvSpPr>
              <p:spPr>
                <a:xfrm>
                  <a:off x="7475350" y="5284168"/>
                  <a:ext cx="3434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𝜌</m:t>
                            </m:r>
                          </m:e>
                        </m:acc>
                      </m:oMath>
                    </m:oMathPara>
                  </a14:m>
                  <a:endParaRPr lang="cs-CZ" dirty="0"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57" name="TextovéPole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350" y="5284168"/>
                  <a:ext cx="34344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19298" b="-10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Přímá spojnice se šipkou 57"/>
            <p:cNvCxnSpPr/>
            <p:nvPr/>
          </p:nvCxnSpPr>
          <p:spPr>
            <a:xfrm flipV="1">
              <a:off x="6967844" y="5315037"/>
              <a:ext cx="1268062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26" y="3310081"/>
              <a:ext cx="906472" cy="179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9" name="Přímá spojnice se šipkou 58"/>
            <p:cNvCxnSpPr/>
            <p:nvPr/>
          </p:nvCxnSpPr>
          <p:spPr>
            <a:xfrm flipV="1">
              <a:off x="4812714" y="3215171"/>
              <a:ext cx="0" cy="2239376"/>
            </a:xfrm>
            <a:prstGeom prst="straightConnector1">
              <a:avLst/>
            </a:prstGeom>
            <a:ln w="25400" cmpd="sng">
              <a:solidFill>
                <a:srgbClr val="339933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/>
            <p:cNvCxnSpPr/>
            <p:nvPr/>
          </p:nvCxnSpPr>
          <p:spPr>
            <a:xfrm flipH="1">
              <a:off x="1570246" y="4376521"/>
              <a:ext cx="5820628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H="1">
              <a:off x="1355834" y="3992911"/>
              <a:ext cx="6552149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/>
            <p:nvPr/>
          </p:nvCxnSpPr>
          <p:spPr>
            <a:xfrm flipH="1">
              <a:off x="1040524" y="5044957"/>
              <a:ext cx="6098102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ovéPole 74"/>
                <p:cNvSpPr txBox="1"/>
                <p:nvPr/>
              </p:nvSpPr>
              <p:spPr>
                <a:xfrm>
                  <a:off x="2935416" y="6567819"/>
                  <a:ext cx="3175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cs-CZ" sz="1400" dirty="0"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75" name="TextovéPole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5416" y="6567819"/>
                  <a:ext cx="317500" cy="307777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Přímá spojnice se šipkou 75"/>
            <p:cNvCxnSpPr/>
            <p:nvPr/>
          </p:nvCxnSpPr>
          <p:spPr>
            <a:xfrm flipV="1">
              <a:off x="621698" y="5315038"/>
              <a:ext cx="1268062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7" name="TextovéPole 2056"/>
            <p:cNvSpPr txBox="1"/>
            <p:nvPr/>
          </p:nvSpPr>
          <p:spPr>
            <a:xfrm>
              <a:off x="491886" y="2643458"/>
              <a:ext cx="2947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0000B4"/>
                  </a:solidFill>
                  <a:latin typeface="Trebuchet MS" pitchFamily="34" charset="0"/>
                </a:rPr>
                <a:t>Example:</a:t>
              </a:r>
              <a:r>
                <a:rPr lang="en-US" sz="1600" dirty="0">
                  <a:solidFill>
                    <a:srgbClr val="0000B4"/>
                  </a:solidFill>
                  <a:latin typeface="Trebuchet MS" pitchFamily="34" charset="0"/>
                </a:rPr>
                <a:t> CUSP system</a:t>
              </a:r>
              <a:endParaRPr lang="cs-CZ" sz="1600" dirty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2058" name="Ovál 2057"/>
            <p:cNvSpPr/>
            <p:nvPr/>
          </p:nvSpPr>
          <p:spPr>
            <a:xfrm>
              <a:off x="4767484" y="3955107"/>
              <a:ext cx="90000" cy="89233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vál 78"/>
            <p:cNvSpPr/>
            <p:nvPr/>
          </p:nvSpPr>
          <p:spPr>
            <a:xfrm>
              <a:off x="4768540" y="4334523"/>
              <a:ext cx="90000" cy="89233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vál 79"/>
            <p:cNvSpPr/>
            <p:nvPr/>
          </p:nvSpPr>
          <p:spPr>
            <a:xfrm>
              <a:off x="4768540" y="4996653"/>
              <a:ext cx="90000" cy="89233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59" name="TextovéPole 2058"/>
            <p:cNvSpPr txBox="1"/>
            <p:nvPr/>
          </p:nvSpPr>
          <p:spPr>
            <a:xfrm>
              <a:off x="7056420" y="5760489"/>
              <a:ext cx="1576760" cy="10156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0000"/>
                  </a:solidFill>
                  <a:latin typeface="Trebuchet MS" pitchFamily="34" charset="0"/>
                </a:rPr>
                <a:t>Excited-state quantum phase transitions</a:t>
              </a:r>
              <a:r>
                <a:rPr lang="cs-CZ" sz="1500" dirty="0">
                  <a:solidFill>
                    <a:srgbClr val="FF0000"/>
                  </a:solidFill>
                  <a:latin typeface="Trebuchet MS" pitchFamily="34" charset="0"/>
                </a:rPr>
                <a:t> (ESQPT)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0" name="TextovéPole 2059"/>
                <p:cNvSpPr txBox="1"/>
                <p:nvPr/>
              </p:nvSpPr>
              <p:spPr>
                <a:xfrm>
                  <a:off x="7422344" y="3639720"/>
                  <a:ext cx="18162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𝑘</m:t>
                      </m:r>
                      <m:r>
                        <a:rPr lang="en-US" sz="1200" b="0" i="1" smtClean="0">
                          <a:latin typeface="Cambria Math"/>
                        </a:rPr>
                        <m:t>=1 →</m:t>
                      </m:r>
                    </m:oMath>
                  </a14:m>
                  <a:r>
                    <a:rPr lang="en-US" sz="1200" dirty="0">
                      <a:latin typeface="Trebuchet MS" pitchFamily="34" charset="0"/>
                    </a:rPr>
                    <a:t> log divergence</a:t>
                  </a:r>
                  <a:endParaRPr lang="cs-CZ" sz="12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060" name="TextovéPole 20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344" y="3639720"/>
                  <a:ext cx="1816249" cy="276999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ovéPole 83"/>
                <p:cNvSpPr txBox="1"/>
                <p:nvPr/>
              </p:nvSpPr>
              <p:spPr>
                <a:xfrm>
                  <a:off x="7441322" y="4234101"/>
                  <a:ext cx="143781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𝑘</m:t>
                      </m:r>
                      <m:r>
                        <a:rPr lang="en-US" sz="1200" b="0" i="1" smtClean="0">
                          <a:latin typeface="Cambria Math"/>
                        </a:rPr>
                        <m:t>=0 →</m:t>
                      </m:r>
                    </m:oMath>
                  </a14:m>
                  <a:r>
                    <a:rPr lang="en-US" sz="1200" dirty="0">
                      <a:latin typeface="Trebuchet MS" pitchFamily="34" charset="0"/>
                    </a:rPr>
                    <a:t> jump up</a:t>
                  </a:r>
                  <a:endParaRPr lang="cs-CZ" sz="12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84" name="TextovéPole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1322" y="4234101"/>
                  <a:ext cx="1437817" cy="276999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2" name="TextovéPole 2061"/>
            <p:cNvSpPr txBox="1"/>
            <p:nvPr/>
          </p:nvSpPr>
          <p:spPr>
            <a:xfrm>
              <a:off x="819810" y="3013179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rebuchet MS" pitchFamily="34" charset="0"/>
                </a:rPr>
                <a:t>Potential</a:t>
              </a:r>
              <a:endParaRPr lang="cs-CZ" sz="1400" i="1" dirty="0">
                <a:latin typeface="Trebuchet MS" pitchFamily="34" charset="0"/>
              </a:endParaRPr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2684311" y="3013179"/>
              <a:ext cx="21643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rebuchet MS" pitchFamily="34" charset="0"/>
                </a:rPr>
                <a:t>Quantum level dynamics</a:t>
              </a:r>
              <a:endParaRPr lang="cs-CZ" sz="1400" i="1" dirty="0">
                <a:latin typeface="Trebuchet MS" pitchFamily="34" charset="0"/>
              </a:endParaRPr>
            </a:p>
          </p:txBody>
        </p:sp>
        <p:cxnSp>
          <p:nvCxnSpPr>
            <p:cNvPr id="2064" name="Přímá spojnice se šipkou 2063"/>
            <p:cNvCxnSpPr/>
            <p:nvPr/>
          </p:nvCxnSpPr>
          <p:spPr>
            <a:xfrm flipH="1" flipV="1">
              <a:off x="5039730" y="4190833"/>
              <a:ext cx="2022996" cy="16564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6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48640" y="343042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Motivation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1978044" y="4216780"/>
            <a:ext cx="528378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rebuchet MS" pitchFamily="34" charset="0"/>
              </a:rPr>
              <a:t>Can this formula be extended to the density of “continuum states” (resonances)</a:t>
            </a:r>
            <a:r>
              <a:rPr lang="cs-CZ" sz="2400" b="1" dirty="0">
                <a:latin typeface="Trebuchet MS" pitchFamily="34" charset="0"/>
              </a:rPr>
              <a:t> in </a:t>
            </a:r>
            <a:r>
              <a:rPr lang="cs-CZ" sz="2400" b="1" dirty="0" err="1">
                <a:latin typeface="Trebuchet MS" pitchFamily="34" charset="0"/>
              </a:rPr>
              <a:t>unbound</a:t>
            </a:r>
            <a:r>
              <a:rPr lang="cs-CZ" sz="2400" b="1" dirty="0">
                <a:latin typeface="Trebuchet MS" pitchFamily="34" charset="0"/>
              </a:rPr>
              <a:t> </a:t>
            </a:r>
            <a:r>
              <a:rPr lang="cs-CZ" sz="2400" b="1" dirty="0" err="1">
                <a:latin typeface="Trebuchet MS" pitchFamily="34" charset="0"/>
              </a:rPr>
              <a:t>systems</a:t>
            </a:r>
            <a:r>
              <a:rPr lang="en-US" sz="2400" b="1" dirty="0">
                <a:latin typeface="Trebuchet MS" pitchFamily="34" charset="0"/>
              </a:rPr>
              <a:t>?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09600" y="1085598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- 1DoF bound system with discrete spectrum: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6545332" y="1894943"/>
            <a:ext cx="1846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rebuchet MS" pitchFamily="34" charset="0"/>
              </a:rPr>
              <a:t>Smooth quantum level density</a:t>
            </a:r>
            <a:endParaRPr lang="cs-CZ" dirty="0">
              <a:latin typeface="Trebuchet MS" pitchFamily="34" charset="0"/>
            </a:endParaRPr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6128222" y="2345809"/>
            <a:ext cx="364018" cy="0"/>
          </a:xfrm>
          <a:prstGeom prst="straightConnector1">
            <a:avLst/>
          </a:prstGeom>
          <a:ln w="3175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 flipH="1">
            <a:off x="2883411" y="2027513"/>
            <a:ext cx="896109" cy="0"/>
          </a:xfrm>
          <a:prstGeom prst="straightConnector1">
            <a:avLst/>
          </a:prstGeom>
          <a:ln w="3175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3663696" y="1777012"/>
                <a:ext cx="2547258" cy="98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ℏ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696" y="1777012"/>
                <a:ext cx="2547258" cy="9883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/>
              <p:cNvSpPr txBox="1"/>
              <p:nvPr/>
            </p:nvSpPr>
            <p:spPr>
              <a:xfrm>
                <a:off x="308376" y="1710487"/>
                <a:ext cx="25126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rebuchet MS" pitchFamily="34" charset="0"/>
                  </a:rPr>
                  <a:t>Period of the classical trajectory at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9" name="TextovéPol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76" y="1710487"/>
                <a:ext cx="2512641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184" t="-5660" r="-1456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0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1555" y="400594"/>
            <a:ext cx="636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>
                <a:solidFill>
                  <a:srgbClr val="0000B4"/>
                </a:solidFill>
                <a:latin typeface="Trebuchet MS" pitchFamily="34" charset="0"/>
              </a:rPr>
              <a:t>Model 1D</a:t>
            </a:r>
            <a:r>
              <a:rPr lang="en-US" sz="3200" u="sng" dirty="0" err="1">
                <a:solidFill>
                  <a:srgbClr val="0000B4"/>
                </a:solidFill>
                <a:latin typeface="Trebuchet MS" pitchFamily="34" charset="0"/>
              </a:rPr>
              <a:t>oF</a:t>
            </a:r>
            <a:r>
              <a:rPr lang="cs-CZ" sz="320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u="sng" dirty="0" err="1">
                <a:solidFill>
                  <a:srgbClr val="0000B4"/>
                </a:solidFill>
                <a:latin typeface="Trebuchet MS" pitchFamily="34" charset="0"/>
              </a:rPr>
              <a:t>Hamiltonians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1870083"/>
            <a:ext cx="7277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783837" y="2898450"/>
            <a:ext cx="124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rgbClr val="C00000"/>
                </a:solidFill>
                <a:latin typeface="Trebuchet MS" pitchFamily="34" charset="0"/>
              </a:rPr>
              <a:t>Stationary</a:t>
            </a:r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dirty="0" err="1">
                <a:solidFill>
                  <a:srgbClr val="C00000"/>
                </a:solidFill>
                <a:latin typeface="Trebuchet MS" pitchFamily="34" charset="0"/>
              </a:rPr>
              <a:t>points</a:t>
            </a:r>
            <a:endParaRPr lang="cs-CZ" dirty="0">
              <a:solidFill>
                <a:srgbClr val="C00000"/>
              </a:solidFill>
              <a:latin typeface="Trebuchet MS" pitchFamily="34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7254240" y="2291226"/>
            <a:ext cx="618309" cy="504006"/>
          </a:xfrm>
          <a:prstGeom prst="straightConnector1">
            <a:avLst/>
          </a:prstGeom>
          <a:ln w="3175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7254239" y="3130650"/>
            <a:ext cx="529598" cy="90964"/>
          </a:xfrm>
          <a:prstGeom prst="straightConnector1">
            <a:avLst/>
          </a:prstGeom>
          <a:ln w="3175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7254240" y="3455995"/>
            <a:ext cx="529598" cy="166411"/>
          </a:xfrm>
          <a:prstGeom prst="straightConnector1">
            <a:avLst/>
          </a:prstGeom>
          <a:ln w="3175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963930" y="5464705"/>
                <a:ext cx="6290309" cy="65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𝐵𝑥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200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30" y="5464705"/>
                <a:ext cx="6290309" cy="6524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1249680" y="173877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B4"/>
                </a:solidFill>
                <a:latin typeface="Trebuchet MS" pitchFamily="34" charset="0"/>
              </a:rPr>
              <a:t>Gaussian</a:t>
            </a:r>
            <a:endParaRPr lang="cs-CZ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137037" y="1738771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B4"/>
                </a:solidFill>
                <a:latin typeface="Trebuchet MS" pitchFamily="34" charset="0"/>
              </a:rPr>
              <a:t>Supergaussian</a:t>
            </a:r>
            <a:endParaRPr lang="cs-CZ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58445" y="1738771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B4"/>
                </a:solidFill>
                <a:latin typeface="Trebuchet MS" pitchFamily="34" charset="0"/>
              </a:rPr>
              <a:t>Double-barrier</a:t>
            </a:r>
            <a:endParaRPr lang="cs-CZ" b="1" dirty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8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1555" y="400594"/>
            <a:ext cx="636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err="1">
                <a:solidFill>
                  <a:srgbClr val="0000B4"/>
                </a:solidFill>
                <a:latin typeface="Trebuchet MS" pitchFamily="34" charset="0"/>
              </a:rPr>
              <a:t>Continuum</a:t>
            </a:r>
            <a:r>
              <a:rPr lang="cs-CZ" sz="320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u="sng" dirty="0" err="1">
                <a:solidFill>
                  <a:srgbClr val="0000B4"/>
                </a:solidFill>
                <a:latin typeface="Trebuchet MS" pitchFamily="34" charset="0"/>
              </a:rPr>
              <a:t>level</a:t>
            </a:r>
            <a:r>
              <a:rPr lang="cs-CZ" sz="320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u="sng" dirty="0" err="1">
                <a:solidFill>
                  <a:srgbClr val="0000B4"/>
                </a:solidFill>
                <a:latin typeface="Trebuchet MS" pitchFamily="34" charset="0"/>
              </a:rPr>
              <a:t>density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33851" y="1051487"/>
            <a:ext cx="258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rebuchet MS" pitchFamily="34" charset="0"/>
              </a:rPr>
              <a:t>Green </a:t>
            </a:r>
            <a:r>
              <a:rPr lang="cs-CZ" sz="2400" b="1" dirty="0" err="1">
                <a:latin typeface="Trebuchet MS" pitchFamily="34" charset="0"/>
              </a:rPr>
              <a:t>operators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84301" y="2233901"/>
            <a:ext cx="29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rebuchet MS" pitchFamily="34" charset="0"/>
              </a:rPr>
              <a:t>System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Trebuchet MS" pitchFamily="34" charset="0"/>
              </a:rPr>
              <a:t>with</a:t>
            </a:r>
            <a:r>
              <a:rPr lang="cs-CZ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interaction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89203" y="2233901"/>
            <a:ext cx="167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itchFamily="34" charset="0"/>
              </a:rPr>
              <a:t>Free particle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63303" y="2704252"/>
            <a:ext cx="438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 Antiqua" panose="02040602050305030304" pitchFamily="18" charset="0"/>
              </a:rPr>
              <a:t>A.T. </a:t>
            </a:r>
            <a:r>
              <a:rPr lang="en-US" sz="1400" dirty="0" err="1">
                <a:latin typeface="Book Antiqua" panose="02040602050305030304" pitchFamily="18" charset="0"/>
              </a:rPr>
              <a:t>Kruppa</a:t>
            </a:r>
            <a:r>
              <a:rPr lang="en-US" sz="1400" dirty="0">
                <a:latin typeface="Book Antiqua" panose="02040602050305030304" pitchFamily="18" charset="0"/>
              </a:rPr>
              <a:t>, </a:t>
            </a:r>
            <a:r>
              <a:rPr lang="en-US" sz="1400" i="1" dirty="0">
                <a:latin typeface="Book Antiqua" panose="02040602050305030304" pitchFamily="18" charset="0"/>
              </a:rPr>
              <a:t>Phys. Lett. B </a:t>
            </a:r>
            <a:r>
              <a:rPr lang="en-US" sz="1400" dirty="0">
                <a:latin typeface="Book Antiqua" panose="02040602050305030304" pitchFamily="18" charset="0"/>
              </a:rPr>
              <a:t>431, 237 (1998)</a:t>
            </a:r>
          </a:p>
          <a:p>
            <a:r>
              <a:rPr lang="en-US" sz="1400" dirty="0">
                <a:latin typeface="Book Antiqua" panose="02040602050305030304" pitchFamily="18" charset="0"/>
              </a:rPr>
              <a:t>A.T. </a:t>
            </a:r>
            <a:r>
              <a:rPr lang="en-US" sz="1400" dirty="0" err="1">
                <a:latin typeface="Book Antiqua" panose="02040602050305030304" pitchFamily="18" charset="0"/>
              </a:rPr>
              <a:t>Kruppa</a:t>
            </a:r>
            <a:r>
              <a:rPr lang="en-US" sz="1400" dirty="0">
                <a:latin typeface="Book Antiqua" panose="02040602050305030304" pitchFamily="18" charset="0"/>
              </a:rPr>
              <a:t>, K. Arai, </a:t>
            </a:r>
            <a:r>
              <a:rPr lang="en-US" sz="1400" i="1" dirty="0">
                <a:latin typeface="Book Antiqua" panose="02040602050305030304" pitchFamily="18" charset="0"/>
              </a:rPr>
              <a:t>Phys. Rev. A </a:t>
            </a:r>
            <a:r>
              <a:rPr lang="en-US" sz="1400" dirty="0">
                <a:latin typeface="Book Antiqua" panose="02040602050305030304" pitchFamily="18" charset="0"/>
              </a:rPr>
              <a:t>59, 3556 (1999)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43027" y="1411444"/>
                <a:ext cx="8370112" cy="95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latin typeface="Cambria Math"/>
                        </a:rPr>
                        <m:t>Δ</m:t>
                      </m:r>
                      <m:r>
                        <a:rPr lang="en-US" sz="30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000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Im</m:t>
                          </m:r>
                          <m:r>
                            <a:rPr lang="en-US" sz="3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Tr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sz="30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0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cs-CZ" sz="3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7" y="1411444"/>
                <a:ext cx="8370112" cy="9596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lů 11"/>
          <p:cNvSpPr/>
          <p:nvPr/>
        </p:nvSpPr>
        <p:spPr>
          <a:xfrm>
            <a:off x="991602" y="2485541"/>
            <a:ext cx="414528" cy="999775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493520" y="2784777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B4"/>
                </a:solidFill>
                <a:latin typeface="Trebuchet MS" pitchFamily="34" charset="0"/>
              </a:rPr>
              <a:t>Complex extension</a:t>
            </a:r>
            <a:endParaRPr lang="cs-CZ" sz="1600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89424" y="3491494"/>
                <a:ext cx="5361404" cy="117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Tr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Tr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latin typeface="Trebuchet MS" pitchFamily="34" charset="0"/>
                </a:endParaRPr>
              </a:p>
              <a:p>
                <a:endParaRPr lang="cs-CZ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24" y="3491494"/>
                <a:ext cx="5361404" cy="11766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066744" y="3670667"/>
                <a:ext cx="205469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744" y="3670667"/>
                <a:ext cx="2054694" cy="607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vá složená závorka 16"/>
          <p:cNvSpPr/>
          <p:nvPr/>
        </p:nvSpPr>
        <p:spPr>
          <a:xfrm rot="16200000">
            <a:off x="2516000" y="3807738"/>
            <a:ext cx="222410" cy="1411819"/>
          </a:xfrm>
          <a:prstGeom prst="leftBrac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Levá složená závorka 21"/>
          <p:cNvSpPr/>
          <p:nvPr/>
        </p:nvSpPr>
        <p:spPr>
          <a:xfrm rot="16200000">
            <a:off x="4387020" y="3683143"/>
            <a:ext cx="222410" cy="1661012"/>
          </a:xfrm>
          <a:prstGeom prst="leftBrac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321891" y="4624853"/>
                <a:ext cx="660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</m:d>
                    </m:oMath>
                  </m:oMathPara>
                </a14:m>
                <a:endParaRPr lang="cs-CZ" sz="16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91" y="4624853"/>
                <a:ext cx="660052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4057271" y="4616517"/>
                <a:ext cx="881908" cy="355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p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</m:d>
                    </m:oMath>
                  </m:oMathPara>
                </a14:m>
                <a:endParaRPr lang="cs-CZ" sz="16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71" y="4616517"/>
                <a:ext cx="881908" cy="355225"/>
              </a:xfrm>
              <a:prstGeom prst="rect">
                <a:avLst/>
              </a:prstGeom>
              <a:blipFill rotWithShape="1">
                <a:blip r:embed="rId6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137086" y="5129963"/>
                <a:ext cx="3990468" cy="76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Re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  <a:ea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/>
                                          <a:ea typeface="Cambria Math"/>
                                        </a:rPr>
                                        <m:t>Γ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86" y="5129963"/>
                <a:ext cx="3990468" cy="7628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1137086" y="5973423"/>
                <a:ext cx="3990468" cy="76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Im</m:t>
                      </m:r>
                      <m:r>
                        <a:rPr lang="en-US" sz="1600" b="0" i="0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/>
                                          <a:ea typeface="Cambria Math"/>
                                        </a:rPr>
                                        <m:t>Γ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86" y="5973423"/>
                <a:ext cx="3990468" cy="7628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vá složená závorka 27"/>
          <p:cNvSpPr/>
          <p:nvPr/>
        </p:nvSpPr>
        <p:spPr>
          <a:xfrm rot="10800000">
            <a:off x="5465894" y="5186891"/>
            <a:ext cx="222410" cy="1411819"/>
          </a:xfrm>
          <a:prstGeom prst="leftBrac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817360" y="5723524"/>
            <a:ext cx="1675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Dipole structure</a:t>
            </a:r>
            <a:endParaRPr lang="cs-CZ" sz="16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7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78100" y="393186"/>
            <a:ext cx="398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Complex scaling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2395" y="1004126"/>
            <a:ext cx="649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rebuchet MS" pitchFamily="34" charset="0"/>
              </a:rPr>
              <a:t>Rotation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of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the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real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coordinate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into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the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complex</a:t>
            </a:r>
            <a:r>
              <a:rPr lang="cs-CZ" dirty="0">
                <a:latin typeface="Trebuchet MS" pitchFamily="34" charset="0"/>
              </a:rPr>
              <a:t>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609088" y="1518951"/>
                <a:ext cx="4693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cs-CZ" sz="32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088" y="1518951"/>
                <a:ext cx="46939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511040" y="1513532"/>
                <a:ext cx="731520" cy="60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𝑟</m:t>
                      </m:r>
                      <m:r>
                        <a:rPr lang="cs-CZ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cs-CZ" sz="32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1513532"/>
                <a:ext cx="731520" cy="606513"/>
              </a:xfrm>
              <a:prstGeom prst="rect">
                <a:avLst/>
              </a:prstGeom>
              <a:blipFill rotWithShape="1">
                <a:blip r:embed="rId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římá spojnice se šipkou 9"/>
          <p:cNvCxnSpPr/>
          <p:nvPr/>
        </p:nvCxnSpPr>
        <p:spPr>
          <a:xfrm>
            <a:off x="3362378" y="1859462"/>
            <a:ext cx="898726" cy="0"/>
          </a:xfrm>
          <a:prstGeom prst="straightConnector1">
            <a:avLst/>
          </a:prstGeom>
          <a:ln w="2540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870192" y="1561397"/>
                <a:ext cx="1432560" cy="510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0≤</m:t>
                      </m:r>
                      <m:r>
                        <a:rPr lang="en-US" sz="1600" b="0" i="1" smtClean="0">
                          <a:latin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192" y="1561397"/>
                <a:ext cx="1432560" cy="510781"/>
              </a:xfrm>
              <a:prstGeom prst="rect">
                <a:avLst/>
              </a:prstGeom>
              <a:blipFill rotWithShape="1"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69040" y="2144615"/>
                <a:ext cx="73578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Trebuchet MS" pitchFamily="34" charset="0"/>
                  </a:rPr>
                  <a:t>… </a:t>
                </a:r>
                <a:r>
                  <a:rPr lang="cs-CZ" dirty="0" err="1">
                    <a:latin typeface="Trebuchet MS" pitchFamily="34" charset="0"/>
                  </a:rPr>
                  <a:t>reveals</a:t>
                </a:r>
                <a:r>
                  <a:rPr lang="cs-CZ" dirty="0">
                    <a:latin typeface="Trebuchet MS" pitchFamily="34" charset="0"/>
                  </a:rPr>
                  <a:t> </a:t>
                </a:r>
                <a:r>
                  <a:rPr lang="cs-CZ" dirty="0" err="1">
                    <a:latin typeface="Trebuchet MS" pitchFamily="34" charset="0"/>
                  </a:rPr>
                  <a:t>all</a:t>
                </a:r>
                <a:r>
                  <a:rPr lang="cs-CZ" dirty="0">
                    <a:latin typeface="Trebuchet MS" pitchFamily="34" charset="0"/>
                  </a:rPr>
                  <a:t> </a:t>
                </a:r>
                <a:r>
                  <a:rPr lang="cs-CZ" dirty="0" err="1">
                    <a:latin typeface="Trebuchet MS" pitchFamily="34" charset="0"/>
                  </a:rPr>
                  <a:t>the</a:t>
                </a:r>
                <a:r>
                  <a:rPr lang="cs-CZ" dirty="0">
                    <a:latin typeface="Trebuchet MS" pitchFamily="34" charset="0"/>
                  </a:rPr>
                  <a:t> </a:t>
                </a:r>
                <a:r>
                  <a:rPr lang="cs-CZ" dirty="0" err="1">
                    <a:latin typeface="Trebuchet MS" pitchFamily="34" charset="0"/>
                  </a:rPr>
                  <a:t>resonances</a:t>
                </a:r>
                <a:r>
                  <a:rPr lang="cs-CZ" dirty="0">
                    <a:latin typeface="Trebuchet MS" pitchFamily="34" charset="0"/>
                  </a:rPr>
                  <a:t> </a:t>
                </a:r>
                <a:r>
                  <a:rPr lang="cs-CZ" dirty="0" err="1">
                    <a:latin typeface="Trebuchet MS" pitchFamily="34" charset="0"/>
                  </a:rPr>
                  <a:t>living</a:t>
                </a:r>
                <a:r>
                  <a:rPr lang="cs-CZ" dirty="0">
                    <a:latin typeface="Trebuchet MS" pitchFamily="34" charset="0"/>
                  </a:rPr>
                  <a:t> in </a:t>
                </a:r>
                <a:r>
                  <a:rPr lang="cs-CZ" dirty="0" err="1">
                    <a:latin typeface="Trebuchet MS" pitchFamily="34" charset="0"/>
                  </a:rPr>
                  <a:t>the</a:t>
                </a:r>
                <a:r>
                  <a:rPr lang="cs-CZ" dirty="0">
                    <a:latin typeface="Trebuchet MS" pitchFamily="34" charset="0"/>
                  </a:rPr>
                  <a:t> </a:t>
                </a:r>
                <a:r>
                  <a:rPr lang="cs-CZ" dirty="0" err="1">
                    <a:latin typeface="Trebuchet MS" pitchFamily="34" charset="0"/>
                  </a:rPr>
                  <a:t>sector</a:t>
                </a:r>
                <a:r>
                  <a:rPr lang="cs-CZ" dirty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>
                      <a:rPr lang="cs-CZ" b="0" i="1" smtClean="0">
                        <a:latin typeface="Cambria Math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dirty="0">
                    <a:latin typeface="Trebuchet MS" pitchFamily="34" charset="0"/>
                  </a:rPr>
                  <a:t>, while the rest of the resonances stay hidden in the </a:t>
                </a:r>
                <a:r>
                  <a:rPr lang="en-US" i="1" dirty="0">
                    <a:latin typeface="Trebuchet MS" pitchFamily="34" charset="0"/>
                  </a:rPr>
                  <a:t>rotated continuum</a:t>
                </a:r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40" y="2144615"/>
                <a:ext cx="735786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663" t="-5660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3" y="3090781"/>
            <a:ext cx="8834996" cy="360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0667" y="2802723"/>
            <a:ext cx="2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00B4"/>
                </a:solidFill>
                <a:latin typeface="Trebuchet MS" pitchFamily="34" charset="0"/>
              </a:rPr>
              <a:t>Gaussian barrier</a:t>
            </a:r>
            <a:endParaRPr lang="cs-CZ" sz="1600" b="1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162179" y="3066775"/>
                <a:ext cx="955326" cy="976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Trebuchet MS" pitchFamily="34" charset="0"/>
                </a:endParaRPr>
              </a:p>
              <a:p>
                <a:endParaRPr lang="cs-CZ" sz="2000" dirty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179" y="3066775"/>
                <a:ext cx="955326" cy="9762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629658" y="3145864"/>
                <a:ext cx="1012265" cy="976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B4"/>
                          </a:solidFill>
                          <a:latin typeface="Cambria Math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000B4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B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B4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B4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0000B4"/>
                  </a:solidFill>
                  <a:latin typeface="Trebuchet MS" pitchFamily="34" charset="0"/>
                </a:endParaRPr>
              </a:p>
              <a:p>
                <a:endParaRPr lang="cs-CZ" sz="2000" dirty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658" y="3145864"/>
                <a:ext cx="1012265" cy="9762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7378259" y="3625601"/>
            <a:ext cx="126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B4"/>
                </a:solidFill>
                <a:latin typeface="Trebuchet MS" pitchFamily="34" charset="0"/>
              </a:rPr>
              <a:t>rotated continuum</a:t>
            </a:r>
            <a:endParaRPr lang="cs-CZ" sz="160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95530" y="5140141"/>
            <a:ext cx="126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B4"/>
                </a:solidFill>
                <a:latin typeface="Trebuchet MS" pitchFamily="34" charset="0"/>
              </a:rPr>
              <a:t>resonances</a:t>
            </a:r>
            <a:endParaRPr lang="cs-CZ" sz="160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64081" y="582132"/>
            <a:ext cx="329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 Antiqua" panose="02040602050305030304" pitchFamily="18" charset="0"/>
              </a:rPr>
              <a:t>N. </a:t>
            </a:r>
            <a:r>
              <a:rPr lang="en-US" sz="1400" dirty="0" err="1">
                <a:latin typeface="Book Antiqua" panose="02040602050305030304" pitchFamily="18" charset="0"/>
              </a:rPr>
              <a:t>Moiseyev</a:t>
            </a:r>
            <a:r>
              <a:rPr lang="en-US" sz="1400" dirty="0">
                <a:latin typeface="Book Antiqua" panose="02040602050305030304" pitchFamily="18" charset="0"/>
              </a:rPr>
              <a:t>, </a:t>
            </a:r>
            <a:r>
              <a:rPr lang="en-US" sz="1400" i="1" dirty="0">
                <a:latin typeface="Book Antiqua" panose="02040602050305030304" pitchFamily="18" charset="0"/>
              </a:rPr>
              <a:t>Phys. Rep. </a:t>
            </a:r>
            <a:r>
              <a:rPr lang="en-US" sz="1400" dirty="0">
                <a:latin typeface="Book Antiqua" panose="02040602050305030304" pitchFamily="18" charset="0"/>
              </a:rPr>
              <a:t>302, 211 (1998)</a:t>
            </a:r>
            <a:endParaRPr lang="cs-CZ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955746" y="3254003"/>
            <a:ext cx="877614" cy="4981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61555" y="400594"/>
            <a:ext cx="636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err="1">
                <a:solidFill>
                  <a:srgbClr val="0000B4"/>
                </a:solidFill>
                <a:latin typeface="Trebuchet MS" pitchFamily="34" charset="0"/>
              </a:rPr>
              <a:t>Continuum</a:t>
            </a:r>
            <a:r>
              <a:rPr lang="cs-CZ" sz="3200" u="sng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u="sng" dirty="0" err="1">
                <a:solidFill>
                  <a:srgbClr val="0000B4"/>
                </a:solidFill>
                <a:latin typeface="Trebuchet MS" pitchFamily="34" charset="0"/>
              </a:rPr>
              <a:t>phase</a:t>
            </a:r>
            <a:r>
              <a:rPr lang="cs-CZ" sz="3200" u="sng" dirty="0">
                <a:solidFill>
                  <a:srgbClr val="0000B4"/>
                </a:solidFill>
                <a:latin typeface="Trebuchet MS" pitchFamily="34" charset="0"/>
              </a:rPr>
              <a:t>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792479" y="984064"/>
                <a:ext cx="4406538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𝑅𝑒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𝑑𝐸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cs-CZ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" y="984064"/>
                <a:ext cx="4406538" cy="793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Šipka dolů 4"/>
          <p:cNvSpPr/>
          <p:nvPr/>
        </p:nvSpPr>
        <p:spPr>
          <a:xfrm>
            <a:off x="1556876" y="1898457"/>
            <a:ext cx="304800" cy="1158252"/>
          </a:xfrm>
          <a:prstGeom prst="downArrow">
            <a:avLst/>
          </a:prstGeom>
          <a:solidFill>
            <a:srgbClr val="0000B4"/>
          </a:solidFill>
          <a:ln>
            <a:solidFill>
              <a:srgbClr val="000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055223" y="2238100"/>
            <a:ext cx="314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rebuchet MS" pitchFamily="34" charset="0"/>
              </a:rPr>
              <a:t>Complex extension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6779" y="3985143"/>
            <a:ext cx="262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Time shift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13902" y="4777597"/>
            <a:ext cx="5586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itchFamily="34" charset="0"/>
              </a:rPr>
              <a:t>(complex extension of the </a:t>
            </a:r>
            <a:r>
              <a:rPr lang="en-US" sz="1600" dirty="0" err="1">
                <a:latin typeface="Trebuchet MS" pitchFamily="34" charset="0"/>
              </a:rPr>
              <a:t>Eisenbud</a:t>
            </a:r>
            <a:r>
              <a:rPr lang="en-US" sz="1600" dirty="0">
                <a:latin typeface="Trebuchet MS" pitchFamily="34" charset="0"/>
              </a:rPr>
              <a:t>-Wigner </a:t>
            </a:r>
            <a:r>
              <a:rPr lang="en-US" sz="1600" dirty="0" err="1">
                <a:latin typeface="Trebuchet MS" pitchFamily="34" charset="0"/>
              </a:rPr>
              <a:t>tunelling</a:t>
            </a:r>
            <a:r>
              <a:rPr lang="en-US" sz="1600" dirty="0">
                <a:latin typeface="Trebuchet MS" pitchFamily="34" charset="0"/>
              </a:rPr>
              <a:t> time)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88746" y="5936342"/>
            <a:ext cx="311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rebuchet MS" pitchFamily="34" charset="0"/>
              </a:rPr>
              <a:t>Periods of trajectories in the allowed / forbidden regions</a:t>
            </a:r>
            <a:endParaRPr lang="cs-CZ" sz="1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54292" y="987374"/>
            <a:ext cx="474617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Book Antiqua" panose="02040602050305030304" pitchFamily="18" charset="0"/>
              </a:rPr>
              <a:t>R.D. Levin, </a:t>
            </a:r>
            <a:r>
              <a:rPr lang="en-US" sz="1400" i="1" dirty="0">
                <a:latin typeface="Book Antiqua" panose="02040602050305030304" pitchFamily="18" charset="0"/>
              </a:rPr>
              <a:t>Quantum Mechanics of Molecular Rate Processes </a:t>
            </a:r>
            <a:r>
              <a:rPr lang="en-US" sz="1400" dirty="0">
                <a:latin typeface="Book Antiqua" panose="02040602050305030304" pitchFamily="18" charset="0"/>
              </a:rPr>
              <a:t>(Clarendon Press, Oxford, 1969)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Book Antiqua" panose="02040602050305030304" pitchFamily="18" charset="0"/>
              </a:rPr>
              <a:t>N. </a:t>
            </a:r>
            <a:r>
              <a:rPr lang="en-US" sz="1400" dirty="0" err="1">
                <a:latin typeface="Book Antiqua" panose="02040602050305030304" pitchFamily="18" charset="0"/>
              </a:rPr>
              <a:t>Moiseyev</a:t>
            </a:r>
            <a:r>
              <a:rPr lang="en-US" sz="1400" dirty="0">
                <a:latin typeface="Book Antiqua" panose="02040602050305030304" pitchFamily="18" charset="0"/>
              </a:rPr>
              <a:t>, </a:t>
            </a:r>
            <a:r>
              <a:rPr lang="en-US" sz="1400" i="1" dirty="0">
                <a:latin typeface="Book Antiqua" panose="02040602050305030304" pitchFamily="18" charset="0"/>
              </a:rPr>
              <a:t>Non-Hermitian Quantum Mechanics </a:t>
            </a:r>
            <a:r>
              <a:rPr lang="en-US" sz="1400" dirty="0">
                <a:latin typeface="Book Antiqua" panose="02040602050305030304" pitchFamily="18" charset="0"/>
              </a:rPr>
              <a:t>(Cambridge University Press, Cambridge UK, 2011)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54425" y="5116151"/>
            <a:ext cx="378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 Antiqua" panose="02040602050305030304" pitchFamily="18" charset="0"/>
              </a:rPr>
              <a:t>E.P. Wigner, </a:t>
            </a:r>
            <a:r>
              <a:rPr lang="en-US" sz="1400" i="1" dirty="0">
                <a:latin typeface="Book Antiqua" panose="02040602050305030304" pitchFamily="18" charset="0"/>
              </a:rPr>
              <a:t>Phys. Rev. </a:t>
            </a:r>
            <a:r>
              <a:rPr lang="en-US" sz="1400" dirty="0">
                <a:latin typeface="Book Antiqua" panose="02040602050305030304" pitchFamily="18" charset="0"/>
              </a:rPr>
              <a:t>98, 145 (1955)</a:t>
            </a:r>
          </a:p>
          <a:p>
            <a:r>
              <a:rPr lang="en-US" sz="1400" dirty="0">
                <a:latin typeface="Book Antiqua" panose="02040602050305030304" pitchFamily="18" charset="0"/>
              </a:rPr>
              <a:t>D. McLaughlin, </a:t>
            </a:r>
            <a:r>
              <a:rPr lang="en-US" sz="1400" i="1" dirty="0">
                <a:latin typeface="Book Antiqua" panose="02040602050305030304" pitchFamily="18" charset="0"/>
              </a:rPr>
              <a:t>J. Math. Phys. </a:t>
            </a:r>
            <a:r>
              <a:rPr lang="en-US" sz="1400" dirty="0">
                <a:latin typeface="Book Antiqua" panose="02040602050305030304" pitchFamily="18" charset="0"/>
              </a:rPr>
              <a:t>13, 1099 (1972)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470753" y="2322943"/>
            <a:ext cx="1452529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rebuchet MS" pitchFamily="34" charset="0"/>
              </a:rPr>
              <a:t>Transmission coefficient</a:t>
            </a:r>
            <a:endParaRPr lang="cs-CZ" sz="1600" dirty="0">
              <a:latin typeface="Trebuchet MS" pitchFamily="34" charset="0"/>
            </a:endParaRPr>
          </a:p>
        </p:txBody>
      </p:sp>
      <p:cxnSp>
        <p:nvCxnSpPr>
          <p:cNvPr id="15" name="Přímá spojnice 14"/>
          <p:cNvCxnSpPr>
            <a:stCxn id="13" idx="2"/>
          </p:cNvCxnSpPr>
          <p:nvPr/>
        </p:nvCxnSpPr>
        <p:spPr>
          <a:xfrm flipH="1">
            <a:off x="7680960" y="2907718"/>
            <a:ext cx="516058" cy="3967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051779" y="4569918"/>
                <a:ext cx="2462123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=ℏ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𝑑𝐸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Φ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79" y="4569918"/>
                <a:ext cx="2462123" cy="676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98227" y="5256275"/>
                <a:ext cx="5300962" cy="81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Re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Δ</m:t>
                      </m:r>
                      <m:r>
                        <a:rPr lang="en-US" sz="1600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≥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′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rad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7" y="5256275"/>
                <a:ext cx="5300962" cy="8198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60381" y="5993402"/>
                <a:ext cx="5300962" cy="81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Im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Δ</m:t>
                      </m:r>
                      <m:r>
                        <a:rPr lang="en-US" sz="1600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′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e>
                      </m:nary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81" y="5993402"/>
                <a:ext cx="5300962" cy="8198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259706" y="3047374"/>
                <a:ext cx="7984125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𝑑𝐸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𝑑𝐸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𝑑𝐸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cs-CZ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706" y="3047374"/>
                <a:ext cx="7984125" cy="79355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1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2751" y="0"/>
            <a:ext cx="18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Results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584772"/>
            <a:ext cx="8907407" cy="62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09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2751" y="0"/>
            <a:ext cx="18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Results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584772"/>
            <a:ext cx="8907407" cy="62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2801960" y="4230466"/>
            <a:ext cx="5139046" cy="1987038"/>
            <a:chOff x="2801960" y="4230466"/>
            <a:chExt cx="5139046" cy="198703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60" y="4771959"/>
              <a:ext cx="375666" cy="44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801960" y="5775544"/>
              <a:ext cx="375666" cy="44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466" y="4230466"/>
              <a:ext cx="382524" cy="45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466" y="5425156"/>
              <a:ext cx="382524" cy="45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871" y="4769673"/>
              <a:ext cx="385572" cy="444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555434" y="5584244"/>
              <a:ext cx="385572" cy="444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Skupina 8"/>
          <p:cNvGrpSpPr/>
          <p:nvPr/>
        </p:nvGrpSpPr>
        <p:grpSpPr>
          <a:xfrm>
            <a:off x="2589696" y="1656171"/>
            <a:ext cx="4405746" cy="2347314"/>
            <a:chOff x="1988660" y="1963083"/>
            <a:chExt cx="4405746" cy="2347314"/>
          </a:xfrm>
        </p:grpSpPr>
        <p:sp>
          <p:nvSpPr>
            <p:cNvPr id="7" name="Obdélník 6"/>
            <p:cNvSpPr/>
            <p:nvPr/>
          </p:nvSpPr>
          <p:spPr>
            <a:xfrm>
              <a:off x="1988660" y="1963083"/>
              <a:ext cx="4405746" cy="234731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ovéPole 5"/>
                <p:cNvSpPr txBox="1"/>
                <p:nvPr/>
              </p:nvSpPr>
              <p:spPr>
                <a:xfrm>
                  <a:off x="2401710" y="2414842"/>
                  <a:ext cx="3701150" cy="144379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rebuchet MS" pitchFamily="34" charset="0"/>
                    </a:rPr>
                    <a:t>Perfect coincidence between the complex level density and the time shift: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i="1">
                                <a:latin typeface="Cambria Math"/>
                              </a:rPr>
                              <m:t>ℏ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E</m:t>
                            </m:r>
                          </m:e>
                        </m:d>
                      </m:oMath>
                    </m:oMathPara>
                  </a14:m>
                  <a:endParaRPr lang="cs-CZ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" name="TextovéPol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1710" y="2414842"/>
                  <a:ext cx="3701150" cy="14437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2532" r="-1483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737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Předvádění na obrazovce (4:3)</PresentationFormat>
  <Paragraphs>94</Paragraphs>
  <Slides>10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Calibri</vt:lpstr>
      <vt:lpstr>Cambria Math</vt:lpstr>
      <vt:lpstr>Symbol</vt:lpstr>
      <vt:lpstr>Trebuchet MS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2022-01-13T12:52:57Z</dcterms:created>
  <dcterms:modified xsi:type="dcterms:W3CDTF">2022-01-13T12:53:04Z</dcterms:modified>
</cp:coreProperties>
</file>